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6" r:id="rId3"/>
    <p:sldId id="260" r:id="rId4"/>
    <p:sldId id="268" r:id="rId5"/>
    <p:sldId id="276" r:id="rId6"/>
    <p:sldId id="262" r:id="rId7"/>
    <p:sldId id="265" r:id="rId8"/>
    <p:sldId id="257" r:id="rId9"/>
    <p:sldId id="273" r:id="rId10"/>
    <p:sldId id="269" r:id="rId11"/>
    <p:sldId id="270" r:id="rId12"/>
    <p:sldId id="283" r:id="rId13"/>
    <p:sldId id="275" r:id="rId14"/>
    <p:sldId id="277" r:id="rId15"/>
    <p:sldId id="279" r:id="rId16"/>
    <p:sldId id="280" r:id="rId17"/>
    <p:sldId id="281" r:id="rId18"/>
    <p:sldId id="28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72"/>
    <p:restoredTop sz="94690"/>
  </p:normalViewPr>
  <p:slideViewPr>
    <p:cSldViewPr snapToGrid="0">
      <p:cViewPr varScale="1">
        <p:scale>
          <a:sx n="65" d="100"/>
          <a:sy n="65" d="100"/>
        </p:scale>
        <p:origin x="5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theosinko\Downloads\Two-laye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2400" u="sng" dirty="0">
                <a:solidFill>
                  <a:schemeClr val="tx1"/>
                </a:solidFill>
              </a:rPr>
              <a:t>Surface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Impedance </a:t>
            </a:r>
            <a:r>
              <a:rPr lang="mr-IN" sz="2400" dirty="0" smtClean="0">
                <a:solidFill>
                  <a:schemeClr val="tx1"/>
                </a:solidFill>
              </a:rPr>
              <a:t>–</a:t>
            </a:r>
            <a:r>
              <a:rPr lang="en-GB" sz="2400" dirty="0" smtClean="0">
                <a:solidFill>
                  <a:schemeClr val="tx1"/>
                </a:solidFill>
              </a:rPr>
              <a:t> NEG on Cu</a:t>
            </a:r>
            <a:endParaRPr lang="en-GB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5446198288681399"/>
          <c:y val="6.05596936423384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859808336144001"/>
          <c:y val="0.14838002342658799"/>
          <c:w val="0.64511800851224299"/>
          <c:h val="0.5912431138157010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'Z as a function of frequency'!$AA$1</c:f>
              <c:strCache>
                <c:ptCount val="1"/>
                <c:pt idx="0">
                  <c:v>Real [Ohm]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'Z as a function of frequency'!$F$2:$F$10</c:f>
              <c:numCache>
                <c:formatCode>0E+00</c:formatCode>
                <c:ptCount val="9"/>
                <c:pt idx="0">
                  <c:v>100000</c:v>
                </c:pt>
                <c:pt idx="1">
                  <c:v>1000000</c:v>
                </c:pt>
                <c:pt idx="2">
                  <c:v>10000000</c:v>
                </c:pt>
                <c:pt idx="3">
                  <c:v>100000000</c:v>
                </c:pt>
                <c:pt idx="4">
                  <c:v>1000000000</c:v>
                </c:pt>
                <c:pt idx="5">
                  <c:v>10000000000</c:v>
                </c:pt>
                <c:pt idx="6">
                  <c:v>100000000000</c:v>
                </c:pt>
                <c:pt idx="7">
                  <c:v>1000000000000</c:v>
                </c:pt>
                <c:pt idx="8">
                  <c:v>10000000000000</c:v>
                </c:pt>
              </c:numCache>
            </c:numRef>
          </c:xVal>
          <c:yVal>
            <c:numRef>
              <c:f>'Z as a function of frequency'!$AA$2:$AA$10</c:f>
              <c:numCache>
                <c:formatCode>0.00E+00</c:formatCode>
                <c:ptCount val="9"/>
                <c:pt idx="0">
                  <c:v>8.3118793493508204E-5</c:v>
                </c:pt>
                <c:pt idx="1">
                  <c:v>2.62846557644356E-4</c:v>
                </c:pt>
                <c:pt idx="2">
                  <c:v>8.3125369883626295E-4</c:v>
                </c:pt>
                <c:pt idx="3">
                  <c:v>2.6306764164654899E-3</c:v>
                </c:pt>
                <c:pt idx="4">
                  <c:v>8.3953652909959792E-3</c:v>
                </c:pt>
                <c:pt idx="5">
                  <c:v>3.0147546861658998E-2</c:v>
                </c:pt>
                <c:pt idx="6">
                  <c:v>0.28566659822052798</c:v>
                </c:pt>
                <c:pt idx="7">
                  <c:v>2.0685413540424702</c:v>
                </c:pt>
                <c:pt idx="8">
                  <c:v>6.2831517239567702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B5B-44D5-9EFA-5457608DF832}"/>
            </c:ext>
          </c:extLst>
        </c:ser>
        <c:ser>
          <c:idx val="1"/>
          <c:order val="1"/>
          <c:tx>
            <c:strRef>
              <c:f>'Z as a function of frequency'!$AB$1</c:f>
              <c:strCache>
                <c:ptCount val="1"/>
                <c:pt idx="0">
                  <c:v>Imaginary [Ohm]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22225">
                <a:solidFill>
                  <a:schemeClr val="accent2"/>
                </a:solidFill>
              </a:ln>
              <a:effectLst/>
            </c:spPr>
          </c:marker>
          <c:xVal>
            <c:numRef>
              <c:f>'Z as a function of frequency'!$F$2:$F$10</c:f>
              <c:numCache>
                <c:formatCode>0E+00</c:formatCode>
                <c:ptCount val="9"/>
                <c:pt idx="0">
                  <c:v>100000</c:v>
                </c:pt>
                <c:pt idx="1">
                  <c:v>1000000</c:v>
                </c:pt>
                <c:pt idx="2">
                  <c:v>10000000</c:v>
                </c:pt>
                <c:pt idx="3">
                  <c:v>100000000</c:v>
                </c:pt>
                <c:pt idx="4">
                  <c:v>1000000000</c:v>
                </c:pt>
                <c:pt idx="5">
                  <c:v>10000000000</c:v>
                </c:pt>
                <c:pt idx="6">
                  <c:v>100000000000</c:v>
                </c:pt>
                <c:pt idx="7">
                  <c:v>1000000000000</c:v>
                </c:pt>
                <c:pt idx="8">
                  <c:v>10000000000000</c:v>
                </c:pt>
              </c:numCache>
            </c:numRef>
          </c:xVal>
          <c:yVal>
            <c:numRef>
              <c:f>'Z as a function of frequency'!$AB$2:$AB$10</c:f>
              <c:numCache>
                <c:formatCode>0.00E+00</c:formatCode>
                <c:ptCount val="9"/>
                <c:pt idx="0">
                  <c:v>8.3894415247124399E-5</c:v>
                </c:pt>
                <c:pt idx="1">
                  <c:v>2.7059996932133398E-4</c:v>
                </c:pt>
                <c:pt idx="2">
                  <c:v>9.0869789600899896E-4</c:v>
                </c:pt>
                <c:pt idx="3">
                  <c:v>3.4021557794145299E-3</c:v>
                </c:pt>
                <c:pt idx="4">
                  <c:v>1.6004517280360599E-2</c:v>
                </c:pt>
                <c:pt idx="5">
                  <c:v>0.101664565320097</c:v>
                </c:pt>
                <c:pt idx="6">
                  <c:v>0.72658902757074595</c:v>
                </c:pt>
                <c:pt idx="7">
                  <c:v>1.9822107301306899</c:v>
                </c:pt>
                <c:pt idx="8">
                  <c:v>6.2831517239567702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B5B-44D5-9EFA-5457608DF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65694848"/>
        <c:axId val="-1565691728"/>
      </c:scatterChart>
      <c:valAx>
        <c:axId val="-1565694848"/>
        <c:scaling>
          <c:logBase val="10"/>
          <c:orientation val="minMax"/>
          <c:min val="100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'Z as a function of frequency'!$F$1</c:f>
              <c:strCache>
                <c:ptCount val="1"/>
                <c:pt idx="0">
                  <c:v>Frequency [Hz]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65691728"/>
        <c:crossesAt val="9.9999999999999995E-7"/>
        <c:crossBetween val="midCat"/>
      </c:valAx>
      <c:valAx>
        <c:axId val="-156569172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/>
                  <a:t>Ohm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565694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1811998732356598E-2"/>
          <c:y val="0.88723384491492197"/>
          <c:w val="0.77945905755588596"/>
          <c:h val="9.1410995084460295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3FDA6-8E9E-384F-962E-1C2047971C9F}" type="datetimeFigureOut">
              <a:rPr lang="en-US" smtClean="0"/>
              <a:t>6/15/2017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7DCB5-6BDE-0548-8A3C-3B9EF7FE3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29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7DCB5-6BDE-0548-8A3C-3B9EF7FE39D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90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00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2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32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924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010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94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537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9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764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97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453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16DAA-08E2-46EA-A963-CA7CE389FED1}" type="datetimeFigureOut">
              <a:rPr lang="en-GB" smtClean="0"/>
              <a:t>15/06/2017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C7DD4-7FA7-4067-AE88-FC78A467F5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526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8844" y="1034681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 smtClean="0"/>
              <a:t>Impedance and FCC-e</a:t>
            </a:r>
            <a:r>
              <a:rPr lang="en-US" baseline="30000" dirty="0" smtClean="0"/>
              <a:t>-</a:t>
            </a:r>
            <a:r>
              <a:rPr lang="en-US" dirty="0" smtClean="0"/>
              <a:t>e</a:t>
            </a:r>
            <a:r>
              <a:rPr lang="en-US" baseline="30000" dirty="0" smtClean="0"/>
              <a:t>+</a:t>
            </a:r>
            <a:r>
              <a:rPr lang="en-US" baseline="30000" dirty="0"/>
              <a:t/>
            </a:r>
            <a:br>
              <a:rPr lang="en-US" baseline="30000" dirty="0"/>
            </a:br>
            <a:r>
              <a:rPr lang="en-US" sz="2800" dirty="0" smtClean="0"/>
              <a:t>of perfect flat surfaces with uniform resistance</a:t>
            </a:r>
            <a:endParaRPr lang="en-GB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853035" y="5648739"/>
            <a:ext cx="8335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Martin Duignan, Elisa Garcia-</a:t>
            </a:r>
            <a:r>
              <a:rPr lang="en-US" dirty="0" err="1" smtClean="0"/>
              <a:t>Tabares</a:t>
            </a:r>
            <a:r>
              <a:rPr lang="en-US" dirty="0" smtClean="0"/>
              <a:t>, Laura </a:t>
            </a:r>
            <a:r>
              <a:rPr lang="en-US" dirty="0" err="1" smtClean="0"/>
              <a:t>Grob</a:t>
            </a:r>
            <a:r>
              <a:rPr lang="en-US" dirty="0" smtClean="0"/>
              <a:t>, </a:t>
            </a:r>
            <a:r>
              <a:rPr lang="en-US" dirty="0" err="1"/>
              <a:t>Xiuguang</a:t>
            </a:r>
            <a:r>
              <a:rPr lang="en-US" dirty="0"/>
              <a:t> </a:t>
            </a:r>
            <a:r>
              <a:rPr lang="en-US" dirty="0" err="1" smtClean="0"/>
              <a:t>Jin</a:t>
            </a:r>
            <a:r>
              <a:rPr lang="en-US" dirty="0" smtClean="0"/>
              <a:t>, Anne-Laure </a:t>
            </a:r>
            <a:r>
              <a:rPr lang="en-US" dirty="0" err="1" smtClean="0"/>
              <a:t>Lamure</a:t>
            </a:r>
            <a:r>
              <a:rPr lang="en-US" dirty="0" smtClean="0"/>
              <a:t>, Mostafa </a:t>
            </a:r>
            <a:r>
              <a:rPr lang="en-US" dirty="0" err="1" smtClean="0"/>
              <a:t>Salahshoor</a:t>
            </a:r>
            <a:r>
              <a:rPr lang="en-US" dirty="0" smtClean="0"/>
              <a:t>, Roberto </a:t>
            </a:r>
            <a:r>
              <a:rPr lang="en-US" dirty="0" err="1" smtClean="0"/>
              <a:t>Salemme</a:t>
            </a:r>
            <a:r>
              <a:rPr lang="en-US" dirty="0" smtClean="0"/>
              <a:t>, Theo Sinkovits </a:t>
            </a:r>
          </a:p>
          <a:p>
            <a:pPr algn="ctr"/>
            <a:r>
              <a:rPr lang="en-US" i="1" dirty="0" smtClean="0"/>
              <a:t>Credit to Benoit </a:t>
            </a:r>
            <a:r>
              <a:rPr lang="en-US" i="1" dirty="0" err="1" smtClean="0"/>
              <a:t>Salvant</a:t>
            </a:r>
            <a:r>
              <a:rPr lang="en-US" i="1" dirty="0" smtClean="0"/>
              <a:t> and Sergio </a:t>
            </a:r>
            <a:r>
              <a:rPr lang="en-US" i="1" dirty="0" err="1" smtClean="0"/>
              <a:t>Calatroni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29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6423"/>
            <a:ext cx="10515600" cy="5316071"/>
          </a:xfrm>
        </p:spPr>
        <p:txBody>
          <a:bodyPr>
            <a:normAutofit/>
          </a:bodyPr>
          <a:lstStyle/>
          <a:p>
            <a:r>
              <a:rPr lang="en-US" dirty="0" smtClean="0"/>
              <a:t>Impedance: bunch length, material resistance, and coating thickness.</a:t>
            </a:r>
          </a:p>
          <a:p>
            <a:r>
              <a:rPr lang="en-US" dirty="0" smtClean="0"/>
              <a:t>One identified problem with FCC-</a:t>
            </a:r>
            <a:r>
              <a:rPr lang="en-US" dirty="0" err="1" smtClean="0"/>
              <a:t>ee</a:t>
            </a:r>
            <a:r>
              <a:rPr lang="en-US" dirty="0" smtClean="0"/>
              <a:t> and coatings.</a:t>
            </a:r>
          </a:p>
          <a:p>
            <a:r>
              <a:rPr lang="en-US" dirty="0" smtClean="0"/>
              <a:t>Our task</a:t>
            </a:r>
          </a:p>
          <a:p>
            <a:r>
              <a:rPr lang="en-US" dirty="0" smtClean="0"/>
              <a:t>Model inputs</a:t>
            </a:r>
          </a:p>
          <a:p>
            <a:r>
              <a:rPr lang="en-US" dirty="0" smtClean="0"/>
              <a:t>Outputs</a:t>
            </a:r>
          </a:p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do not intend to consider vacuum, e-cloud or desorption effects, but the coatings assessed play a significant role in reducing these problems, and their influence on impedance is critical!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7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586" y="341983"/>
            <a:ext cx="6155009" cy="922253"/>
          </a:xfrm>
        </p:spPr>
        <p:txBody>
          <a:bodyPr>
            <a:normAutofit/>
          </a:bodyPr>
          <a:lstStyle/>
          <a:p>
            <a:r>
              <a:rPr lang="en-US" dirty="0"/>
              <a:t>Impact of </a:t>
            </a:r>
            <a:r>
              <a:rPr lang="en-US" dirty="0" smtClean="0"/>
              <a:t>frequency </a:t>
            </a:r>
            <a:endParaRPr lang="en-GB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507461"/>
              </p:ext>
            </p:extLst>
          </p:nvPr>
        </p:nvGraphicFramePr>
        <p:xfrm>
          <a:off x="145774" y="1615239"/>
          <a:ext cx="8527012" cy="5242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03988" y="2145060"/>
            <a:ext cx="39959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Dependencies: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Frequency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Thickness </a:t>
            </a:r>
            <a:r>
              <a:rPr lang="en-US" sz="2800" dirty="0"/>
              <a:t>(coating</a:t>
            </a:r>
            <a:r>
              <a:rPr lang="en-US" sz="2800" dirty="0" smtClean="0"/>
              <a:t>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/>
              <a:t>Material </a:t>
            </a:r>
            <a:r>
              <a:rPr lang="en-US" sz="2800" dirty="0" smtClean="0"/>
              <a:t>Resistance</a:t>
            </a:r>
          </a:p>
          <a:p>
            <a:pPr marL="285750" indent="-285750">
              <a:buFont typeface="Arial" charset="0"/>
              <a:buChar char="•"/>
            </a:pPr>
            <a:endParaRPr lang="en-US" sz="2800" dirty="0"/>
          </a:p>
          <a:p>
            <a:r>
              <a:rPr lang="en-US" sz="2800" dirty="0" smtClean="0"/>
              <a:t>Surface impedance is linked to longitudinal and transverse impedance.</a:t>
            </a:r>
            <a:endParaRPr lang="en-US" sz="2800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886075" y="2843213"/>
            <a:ext cx="3371850" cy="1071562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581400" y="3187618"/>
            <a:ext cx="3390900" cy="1097880"/>
          </a:xfrm>
          <a:prstGeom prst="line">
            <a:avLst/>
          </a:prstGeom>
          <a:ln w="25400">
            <a:solidFill>
              <a:schemeClr val="accent1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10800000" flipV="1">
            <a:off x="5596864" y="2687967"/>
            <a:ext cx="1153740" cy="930675"/>
          </a:xfrm>
          <a:prstGeom prst="curvedConnector3">
            <a:avLst/>
          </a:prstGeom>
          <a:ln w="317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6191282" y="3153304"/>
            <a:ext cx="468035" cy="700075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437049" y="3843759"/>
            <a:ext cx="2070210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If coating resistance is increased, real component shifts. 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6" y="1215020"/>
            <a:ext cx="10419206" cy="741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bunch length does not change the impedance itself, but changes the frequency range of interest</a:t>
            </a:r>
            <a:r>
              <a:rPr lang="en-US" sz="2000" dirty="0" smtClean="0"/>
              <a:t>. Bunch length in FCC-</a:t>
            </a:r>
            <a:r>
              <a:rPr lang="en-US" sz="2000" dirty="0" err="1" smtClean="0"/>
              <a:t>ee</a:t>
            </a:r>
            <a:r>
              <a:rPr lang="en-US" sz="2000" dirty="0" smtClean="0"/>
              <a:t> is very small (2.1 mm) and this leads to higher active frequencies.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6712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Impedance, FCC-</a:t>
            </a:r>
            <a:r>
              <a:rPr lang="en-US" dirty="0" err="1" smtClean="0"/>
              <a:t>ee</a:t>
            </a:r>
            <a:r>
              <a:rPr lang="en-US" dirty="0" smtClean="0"/>
              <a:t> &amp; Coatings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813099"/>
            <a:ext cx="435490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Longitudinal Impedance</a:t>
            </a:r>
          </a:p>
          <a:p>
            <a:r>
              <a:rPr lang="en-US" b="1" dirty="0">
                <a:solidFill>
                  <a:srgbClr val="C00000"/>
                </a:solidFill>
              </a:rPr>
              <a:t>Real component l</a:t>
            </a:r>
            <a:r>
              <a:rPr lang="en-US" b="1" dirty="0" smtClean="0">
                <a:solidFill>
                  <a:srgbClr val="C00000"/>
                </a:solidFill>
              </a:rPr>
              <a:t>eads </a:t>
            </a:r>
            <a:r>
              <a:rPr lang="en-US" b="1" dirty="0">
                <a:solidFill>
                  <a:srgbClr val="C00000"/>
                </a:solidFill>
              </a:rPr>
              <a:t>to </a:t>
            </a:r>
            <a:r>
              <a:rPr lang="en-US" b="1" u="sng" dirty="0">
                <a:solidFill>
                  <a:srgbClr val="C00000"/>
                </a:solidFill>
              </a:rPr>
              <a:t>Power </a:t>
            </a:r>
            <a:r>
              <a:rPr lang="en-US" b="1" u="sng" dirty="0" smtClean="0">
                <a:solidFill>
                  <a:srgbClr val="C00000"/>
                </a:solidFill>
              </a:rPr>
              <a:t>Loss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Real and Imaginary leads to </a:t>
            </a:r>
            <a:r>
              <a:rPr lang="en-US" b="1" u="sng" dirty="0" smtClean="0">
                <a:solidFill>
                  <a:srgbClr val="C00000"/>
                </a:solidFill>
              </a:rPr>
              <a:t>longitudinal instabilities</a:t>
            </a:r>
          </a:p>
          <a:p>
            <a:endParaRPr lang="en-US" b="1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/>
              <a:t>Transverse </a:t>
            </a:r>
            <a:r>
              <a:rPr lang="en-US" dirty="0" smtClean="0"/>
              <a:t>Impedance</a:t>
            </a:r>
          </a:p>
          <a:p>
            <a:r>
              <a:rPr lang="en-US" b="1" dirty="0">
                <a:solidFill>
                  <a:srgbClr val="C00000"/>
                </a:solidFill>
              </a:rPr>
              <a:t>Leads to </a:t>
            </a:r>
            <a:r>
              <a:rPr lang="en-US" b="1" dirty="0" smtClean="0">
                <a:solidFill>
                  <a:srgbClr val="C00000"/>
                </a:solidFill>
              </a:rPr>
              <a:t>transverse instabilities.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5193102" y="1813099"/>
            <a:ext cx="902898" cy="2175669"/>
          </a:xfrm>
          <a:prstGeom prst="rightBrac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8066" y="2125168"/>
            <a:ext cx="53987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Eleonora Belli presented findings in FCC </a:t>
            </a:r>
            <a:r>
              <a:rPr lang="en-US" dirty="0" smtClean="0"/>
              <a:t>week 2017 </a:t>
            </a:r>
            <a:r>
              <a:rPr lang="en-US" dirty="0"/>
              <a:t>and </a:t>
            </a:r>
            <a:r>
              <a:rPr lang="en-US" dirty="0" smtClean="0"/>
              <a:t>concluded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For </a:t>
            </a:r>
            <a:r>
              <a:rPr lang="en-US" dirty="0"/>
              <a:t>longitudinal impedance, </a:t>
            </a:r>
            <a:endParaRPr lang="en-US" dirty="0" smtClean="0"/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1000 </a:t>
            </a:r>
            <a:r>
              <a:rPr lang="en-US" dirty="0"/>
              <a:t>n</a:t>
            </a:r>
            <a:r>
              <a:rPr lang="en-US" dirty="0" smtClean="0"/>
              <a:t>m NEG leads to </a:t>
            </a:r>
            <a:r>
              <a:rPr lang="en-US" u="sng" dirty="0" smtClean="0"/>
              <a:t>longitudinal instabilities</a:t>
            </a:r>
            <a:r>
              <a:rPr lang="en-US" dirty="0" smtClean="0"/>
              <a:t>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/>
              <a:t>200 nm Amorphous </a:t>
            </a:r>
            <a:r>
              <a:rPr lang="en-US" dirty="0" smtClean="0"/>
              <a:t>Carbon and </a:t>
            </a:r>
            <a:r>
              <a:rPr lang="en-US" dirty="0" err="1" smtClean="0"/>
              <a:t>TiN</a:t>
            </a:r>
            <a:r>
              <a:rPr lang="en-US" dirty="0" smtClean="0"/>
              <a:t> </a:t>
            </a:r>
            <a:r>
              <a:rPr lang="en-US" u="sng" dirty="0" smtClean="0"/>
              <a:t>do not</a:t>
            </a:r>
            <a:r>
              <a:rPr lang="en-US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8066" y="4659682"/>
            <a:ext cx="43549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dirty="0"/>
              <a:t>Amorphous Carbon and </a:t>
            </a:r>
            <a:r>
              <a:rPr lang="en-US" dirty="0" err="1"/>
              <a:t>TiN</a:t>
            </a:r>
            <a:r>
              <a:rPr lang="en-US" dirty="0"/>
              <a:t> (200 nm) and NEG (</a:t>
            </a:r>
            <a:r>
              <a:rPr lang="en-US" dirty="0" smtClean="0"/>
              <a:t>1000 </a:t>
            </a:r>
            <a:r>
              <a:rPr lang="en-US" dirty="0"/>
              <a:t>n</a:t>
            </a:r>
            <a:r>
              <a:rPr lang="en-US" dirty="0" smtClean="0"/>
              <a:t>m</a:t>
            </a:r>
            <a:r>
              <a:rPr lang="en-US" dirty="0"/>
              <a:t>) do not have a limitation for transverse impedance and </a:t>
            </a:r>
            <a:r>
              <a:rPr lang="en-US" dirty="0" smtClean="0"/>
              <a:t>instabilities</a:t>
            </a:r>
          </a:p>
          <a:p>
            <a:pPr marL="285750" lvl="1" indent="-285750">
              <a:buFont typeface="Arial" charset="0"/>
              <a:buChar char="•"/>
            </a:pPr>
            <a:r>
              <a:rPr lang="en-US" dirty="0" smtClean="0"/>
              <a:t>but NEG (1 um) is identified as ‘dangerous’.</a:t>
            </a:r>
            <a:endParaRPr lang="en-US" dirty="0"/>
          </a:p>
          <a:p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730663" y="5152373"/>
            <a:ext cx="136533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58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08" y="433114"/>
            <a:ext cx="8391832" cy="5991769"/>
          </a:xfrm>
        </p:spPr>
      </p:pic>
      <p:sp>
        <p:nvSpPr>
          <p:cNvPr id="5" name="TextBox 4"/>
          <p:cNvSpPr txBox="1"/>
          <p:nvPr/>
        </p:nvSpPr>
        <p:spPr>
          <a:xfrm>
            <a:off x="8928919" y="433114"/>
            <a:ext cx="316598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Impedance is like </a:t>
            </a:r>
            <a:r>
              <a:rPr lang="en-US" sz="2800" dirty="0" err="1" smtClean="0"/>
              <a:t>Shelob</a:t>
            </a:r>
            <a:r>
              <a:rPr lang="en-US" sz="2800" dirty="0" smtClean="0"/>
              <a:t> from Lord of the Rings.</a:t>
            </a:r>
          </a:p>
          <a:p>
            <a:endParaRPr lang="en-US" sz="2800" dirty="0" smtClean="0"/>
          </a:p>
          <a:p>
            <a:endParaRPr lang="en-US" dirty="0"/>
          </a:p>
          <a:p>
            <a:r>
              <a:rPr lang="en-US" dirty="0" smtClean="0"/>
              <a:t>She’s </a:t>
            </a:r>
            <a:r>
              <a:rPr lang="en-US" dirty="0"/>
              <a:t>imaginary, and very real.  If you try to pass a beam through her lair quietly and carefully your beam will get through.  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your beam moves </a:t>
            </a:r>
            <a:r>
              <a:rPr lang="en-US" dirty="0"/>
              <a:t>with high frequency </a:t>
            </a:r>
            <a:r>
              <a:rPr lang="en-US" dirty="0" smtClean="0"/>
              <a:t>it will </a:t>
            </a:r>
            <a:r>
              <a:rPr lang="en-US" dirty="0"/>
              <a:t>be slowed by her webs and she will </a:t>
            </a:r>
            <a:r>
              <a:rPr lang="en-US" dirty="0" err="1" smtClean="0"/>
              <a:t>paralyse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u="sng" dirty="0"/>
              <a:t>eat your </a:t>
            </a:r>
            <a:r>
              <a:rPr lang="en-US" u="sng" dirty="0" smtClean="0"/>
              <a:t>beam</a:t>
            </a:r>
            <a:r>
              <a:rPr lang="en-US" u="sng" dirty="0"/>
              <a:t>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8208" y="6424883"/>
            <a:ext cx="29915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Taken from http</a:t>
            </a:r>
            <a:r>
              <a:rPr lang="en-US" sz="900" dirty="0"/>
              <a:t>://</a:t>
            </a:r>
            <a:r>
              <a:rPr lang="en-US" sz="900" dirty="0" err="1"/>
              <a:t>deathbattlefanon.wikia.com</a:t>
            </a:r>
            <a:r>
              <a:rPr lang="en-US" sz="900" dirty="0"/>
              <a:t>/wiki/</a:t>
            </a:r>
            <a:r>
              <a:rPr lang="en-US" sz="900" dirty="0" err="1"/>
              <a:t>Shelob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9242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7071" y="1030470"/>
            <a:ext cx="6081224" cy="46515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120"/>
          <a:stretch/>
        </p:blipFill>
        <p:spPr>
          <a:xfrm>
            <a:off x="0" y="1047786"/>
            <a:ext cx="6047071" cy="459039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8585" y="341983"/>
            <a:ext cx="10449623" cy="9222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Impact of NEG thickness on </a:t>
            </a:r>
            <a:r>
              <a:rPr lang="en-US" dirty="0" smtClean="0"/>
              <a:t>Cu (</a:t>
            </a:r>
            <a:r>
              <a:rPr lang="en-US" smtClean="0"/>
              <a:t>for example)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95553" y="5889002"/>
                <a:ext cx="943209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u="sng" dirty="0" smtClean="0"/>
                  <a:t>Transverse impedance </a:t>
                </a:r>
                <a14:m>
                  <m:oMath xmlns:m="http://schemas.openxmlformats.org/officeDocument/2006/math">
                    <m:r>
                      <a:rPr lang="en-US" sz="2000" i="0" u="sng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∝</m:t>
                    </m:r>
                    <m:r>
                      <m:rPr>
                        <m:sty m:val="p"/>
                      </m:rPr>
                      <a:rPr lang="en-US" sz="2000" b="0" i="0" u="sng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Longitudinal</m:t>
                    </m:r>
                    <m:r>
                      <a:rPr lang="en-US" sz="2000" b="0" i="0" u="sng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u="sng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Impedance</m:t>
                    </m:r>
                    <m:r>
                      <a:rPr lang="en-US" sz="2000" b="0" i="0" u="sng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2000" b="0" i="0" u="sng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Frequency</m:t>
                    </m:r>
                  </m:oMath>
                </a14:m>
                <a:endParaRPr lang="en-US" sz="2000" u="sng" dirty="0" smtClean="0">
                  <a:ea typeface="Cambria Math" charset="0"/>
                  <a:cs typeface="Cambria Math" charset="0"/>
                </a:endParaRPr>
              </a:p>
              <a:p>
                <a:pPr algn="ctr"/>
                <a:r>
                  <a:rPr lang="en-US" sz="2000" dirty="0" smtClean="0"/>
                  <a:t> Thicker coatings increase impedance.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553" y="5889002"/>
                <a:ext cx="9432098" cy="707886"/>
              </a:xfrm>
              <a:prstGeom prst="rect">
                <a:avLst/>
              </a:prstGeom>
              <a:blipFill rotWithShape="0">
                <a:blip r:embed="rId4"/>
                <a:stretch>
                  <a:fillRect t="-56034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69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525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Understand impedance limitations due to coatings in the FCC-</a:t>
            </a:r>
            <a:r>
              <a:rPr lang="en-US" sz="2400" dirty="0" err="1" smtClean="0"/>
              <a:t>ee</a:t>
            </a:r>
            <a:r>
              <a:rPr lang="en-US" sz="2400" dirty="0" smtClean="0"/>
              <a:t> design, by calculating longitudinal and transverse impedance with a Python code (Impedance Wake 2D by Nicolas </a:t>
            </a:r>
            <a:r>
              <a:rPr lang="en-US" sz="2400" dirty="0" err="1" smtClean="0"/>
              <a:t>Mounet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Arial" charset="0"/>
              <a:buChar char="•"/>
            </a:pPr>
            <a:r>
              <a:rPr lang="en-US" sz="2400" dirty="0"/>
              <a:t>What thickness of NEG </a:t>
            </a:r>
            <a:r>
              <a:rPr lang="en-US" sz="2400" dirty="0" smtClean="0"/>
              <a:t>will give the same </a:t>
            </a:r>
            <a:r>
              <a:rPr lang="en-US" sz="2400" dirty="0"/>
              <a:t>impedance </a:t>
            </a:r>
            <a:r>
              <a:rPr lang="en-US" sz="2400" dirty="0" smtClean="0"/>
              <a:t>as </a:t>
            </a:r>
            <a:r>
              <a:rPr lang="en-US" sz="2400" dirty="0"/>
              <a:t>200 nm </a:t>
            </a:r>
            <a:r>
              <a:rPr lang="en-US" sz="2400" dirty="0" err="1"/>
              <a:t>TiN</a:t>
            </a:r>
            <a:r>
              <a:rPr lang="en-US" sz="2400" dirty="0"/>
              <a:t> and </a:t>
            </a:r>
            <a:r>
              <a:rPr lang="en-US" sz="2400" dirty="0" err="1"/>
              <a:t>aC</a:t>
            </a:r>
            <a:r>
              <a:rPr lang="en-US" sz="2400" dirty="0"/>
              <a:t> ?</a:t>
            </a:r>
          </a:p>
          <a:p>
            <a:pPr lvl="1">
              <a:buFont typeface="Arial" charset="0"/>
              <a:buChar char="•"/>
            </a:pPr>
            <a:endParaRPr lang="en-US" dirty="0" smtClean="0"/>
          </a:p>
          <a:p>
            <a:pPr>
              <a:buFont typeface="Arial" charset="0"/>
              <a:buChar char="•"/>
            </a:pPr>
            <a:r>
              <a:rPr lang="en-US" sz="2400" dirty="0" smtClean="0"/>
              <a:t>What materials should be used to reduce power loss?</a:t>
            </a:r>
          </a:p>
          <a:p>
            <a:pPr lvl="1"/>
            <a:endParaRPr lang="en-US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0057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03" y="237306"/>
            <a:ext cx="10515600" cy="854075"/>
          </a:xfrm>
        </p:spPr>
        <p:txBody>
          <a:bodyPr/>
          <a:lstStyle/>
          <a:p>
            <a:r>
              <a:rPr lang="en-US" dirty="0" smtClean="0"/>
              <a:t>Input parameters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97922"/>
                  </p:ext>
                </p:extLst>
              </p:nvPr>
            </p:nvGraphicFramePr>
            <p:xfrm>
              <a:off x="503903" y="1131884"/>
              <a:ext cx="5785412" cy="4757638"/>
            </p:xfrm>
            <a:graphic>
              <a:graphicData uri="http://schemas.openxmlformats.org/drawingml/2006/table">
                <a:tbl>
                  <a:tblPr firstRow="1" bandRow="1">
                    <a:effectLst/>
                    <a:tableStyleId>{2D5ABB26-0587-4C30-8999-92F81FD0307C}</a:tableStyleId>
                  </a:tblPr>
                  <a:tblGrid>
                    <a:gridCol w="327364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5117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Beam energy [GeV]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45.6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Circumference</a:t>
                          </a:r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aseline="0" smtClean="0">
                                  <a:latin typeface="Cambria Math" charset="0"/>
                                  <a:ea typeface="Bookman Old Style" charset="0"/>
                                  <a:cs typeface="Bookman Old Style" charset="0"/>
                                </a:rPr>
                                <m:t>𝐶</m:t>
                              </m:r>
                              <m:r>
                                <a:rPr lang="en-US" sz="1400" baseline="0" smtClean="0">
                                  <a:latin typeface="Cambria Math" charset="0"/>
                                  <a:ea typeface="Bookman Old Style" charset="0"/>
                                  <a:cs typeface="Bookman Old Style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[km]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97.75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Harmonic number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130424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0859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RF voltage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𝑅𝐹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[MV]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255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Momentum</a:t>
                          </a:r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compaction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baseline="0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1400" baseline="0" smtClean="0">
                                  <a:latin typeface="Cambria Math" charset="0"/>
                                  <a:ea typeface="Bookman Old Style" charset="0"/>
                                  <a:cs typeface="Bookman Old Style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[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400" i="1" baseline="0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−5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1.479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07655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Horizontal tune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269.14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03438582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Vertical</a:t>
                          </a:r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tune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40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267.22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1545721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Beam current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smtClean="0">
                                  <a:latin typeface="Cambria Math" charset="0"/>
                                  <a:ea typeface="Bookman Old Style" charset="0"/>
                                  <a:cs typeface="Bookman Old Style" charset="0"/>
                                </a:rPr>
                                <m:t>𝐼</m:t>
                              </m:r>
                              <m:r>
                                <a:rPr lang="en-US" sz="1400" smtClean="0">
                                  <a:latin typeface="Cambria Math" charset="0"/>
                                  <a:ea typeface="Bookman Old Style" charset="0"/>
                                  <a:cs typeface="Bookman Old Style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[A]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1.340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Bunches/ring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68240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8944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Bunch population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smtClean="0">
                                  <a:latin typeface="Cambria Math" charset="0"/>
                                  <a:ea typeface="Bookman Old Style" charset="0"/>
                                  <a:cs typeface="Bookman Old Style" charset="0"/>
                                </a:rPr>
                                <m:t>𝑁</m:t>
                              </m:r>
                            </m:oMath>
                          </a14:m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[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400" i="1" baseline="0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11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1.0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(real is 0.4)</a:t>
                          </a:r>
                          <a:endParaRPr lang="en-US" sz="1400" b="1" dirty="0">
                            <a:solidFill>
                              <a:srgbClr val="FF0000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4874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Energy spread</a:t>
                          </a:r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(SR)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baseline="0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𝑑𝑝</m:t>
                                  </m:r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,</m:t>
                                  </m:r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𝑆𝑅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baseline="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[%]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0.038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446282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Bunch length (SR)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i="1" baseline="0" smtClean="0">
                                      <a:latin typeface="Cambria Math" panose="02040503050406030204" pitchFamily="18" charset="0"/>
                                      <a:ea typeface="Bookman Old Style" charset="0"/>
                                      <a:cs typeface="Bookman Old Styl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𝑧</m:t>
                                  </m:r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,</m:t>
                                  </m:r>
                                  <m:r>
                                    <a:rPr lang="en-US" sz="1400" baseline="0" smtClean="0">
                                      <a:latin typeface="Cambria Math" charset="0"/>
                                      <a:ea typeface="Bookman Old Style" charset="0"/>
                                      <a:cs typeface="Bookman Old Style" charset="0"/>
                                    </a:rPr>
                                    <m:t>𝑆𝑅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 sigma - 2.1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mm</a:t>
                          </a:r>
                        </a:p>
                        <a:p>
                          <a:pPr algn="ctr"/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7 x10</a:t>
                          </a:r>
                          <a:r>
                            <a:rPr lang="en-US" sz="1400" b="1" baseline="3000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-3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nanoseconds</a:t>
                          </a:r>
                          <a:endParaRPr lang="en-US" sz="1400" b="1" dirty="0" smtClean="0">
                            <a:solidFill>
                              <a:srgbClr val="FF0000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324464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Pipe thickness [mm]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2421340"/>
                      </a:ext>
                    </a:extLst>
                  </a:tr>
                  <a:tr h="334297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Pipe radius [mm]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37</a:t>
                          </a:r>
                          <a:endParaRPr lang="en-US" sz="1400" b="1" dirty="0">
                            <a:solidFill>
                              <a:srgbClr val="FF0000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9895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97922"/>
                  </p:ext>
                </p:extLst>
              </p:nvPr>
            </p:nvGraphicFramePr>
            <p:xfrm>
              <a:off x="503903" y="1131884"/>
              <a:ext cx="5785412" cy="4757638"/>
            </p:xfrm>
            <a:graphic>
              <a:graphicData uri="http://schemas.openxmlformats.org/drawingml/2006/table">
                <a:tbl>
                  <a:tblPr firstRow="1" bandRow="1">
                    <a:effectLst/>
                    <a:tableStyleId>{2D5ABB26-0587-4C30-8999-92F81FD0307C}</a:tableStyleId>
                  </a:tblPr>
                  <a:tblGrid>
                    <a:gridCol w="327364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251176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Beam energy [GeV]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45.6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102000" r="-76952" b="-137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97.75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Harmonic number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130424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330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274545" r="-76952" b="-105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255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307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412000" r="-76952" b="-106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1.479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70076558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512000" r="-76952" b="-96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kern="1200" dirty="0" smtClean="0">
                              <a:solidFill>
                                <a:schemeClr val="tx1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269.14</a:t>
                          </a:r>
                          <a:endParaRPr lang="en-US" sz="1400" kern="1200" dirty="0">
                            <a:solidFill>
                              <a:schemeClr val="tx1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803438582"/>
                      </a:ext>
                    </a:extLst>
                  </a:tr>
                  <a:tr h="3216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577358" r="-76952" b="-8094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267.22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358154572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718000" r="-76952" b="-75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1.340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Bunches/ring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68240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918000" r="-76952" b="-55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1.0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(real is 0.4)</a:t>
                          </a:r>
                          <a:endParaRPr lang="en-US" sz="1400" b="1" dirty="0">
                            <a:solidFill>
                              <a:srgbClr val="FF0000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3"/>
                      </a:ext>
                    </a:extLst>
                  </a:tr>
                  <a:tr h="487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628395" r="-76952" b="-24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0.038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86" t="-694118" r="-76952" b="-1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1 sigma - 2.1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mm</a:t>
                          </a:r>
                        </a:p>
                        <a:p>
                          <a:pPr algn="ctr"/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7 x10</a:t>
                          </a:r>
                          <a:r>
                            <a:rPr lang="en-US" sz="1400" b="1" baseline="3000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-3</a:t>
                          </a:r>
                          <a:r>
                            <a:rPr lang="en-US" sz="1400" b="1" baseline="0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 nanoseconds</a:t>
                          </a:r>
                          <a:endParaRPr lang="en-US" sz="1400" b="1" dirty="0" smtClean="0">
                            <a:solidFill>
                              <a:srgbClr val="FF0000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17"/>
                      </a:ext>
                    </a:extLst>
                  </a:tr>
                  <a:tr h="324464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Pipe thickness [mm]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2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42421340"/>
                      </a:ext>
                    </a:extLst>
                  </a:tr>
                  <a:tr h="334297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Pipe radius [mm]</a:t>
                          </a:r>
                          <a:endParaRPr lang="en-US" sz="1400" dirty="0"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1" dirty="0" smtClean="0">
                              <a:solidFill>
                                <a:srgbClr val="FF0000"/>
                              </a:solidFill>
                              <a:latin typeface="Bookman Old Style" charset="0"/>
                              <a:ea typeface="Bookman Old Style" charset="0"/>
                              <a:cs typeface="Bookman Old Style" charset="0"/>
                            </a:rPr>
                            <a:t>37</a:t>
                          </a:r>
                          <a:endParaRPr lang="en-US" sz="1400" b="1" dirty="0">
                            <a:solidFill>
                              <a:srgbClr val="FF0000"/>
                            </a:solidFill>
                            <a:latin typeface="Bookman Old Style" charset="0"/>
                            <a:ea typeface="Bookman Old Style" charset="0"/>
                            <a:cs typeface="Bookman Old Style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20989585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30301"/>
              </p:ext>
            </p:extLst>
          </p:nvPr>
        </p:nvGraphicFramePr>
        <p:xfrm>
          <a:off x="7863006" y="1131884"/>
          <a:ext cx="3683001" cy="134112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663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24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Substrates</a:t>
                      </a:r>
                      <a:endParaRPr lang="en-US" sz="1600" b="1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Resistivity [</a:t>
                      </a:r>
                      <a:r>
                        <a:rPr lang="el-GR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Ω</a:t>
                      </a:r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.m]</a:t>
                      </a:r>
                      <a:endParaRPr lang="en-US" sz="1600" b="1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42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Copper 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1.7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x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10</a:t>
                      </a:r>
                      <a:r>
                        <a:rPr lang="en-US" sz="1600" kern="1200" baseline="300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-8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Stainless steel</a:t>
                      </a:r>
                      <a:endParaRPr lang="en-US" sz="16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x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10</a:t>
                      </a:r>
                      <a:r>
                        <a:rPr lang="en-US" sz="1600" kern="1200" baseline="300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-6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44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Aluminum</a:t>
                      </a:r>
                      <a:endParaRPr lang="en-US" sz="16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4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x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10</a:t>
                      </a:r>
                      <a:r>
                        <a:rPr lang="en-US" sz="1600" kern="1200" baseline="300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-8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7655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96825"/>
              </p:ext>
            </p:extLst>
          </p:nvPr>
        </p:nvGraphicFramePr>
        <p:xfrm>
          <a:off x="6536879" y="2624440"/>
          <a:ext cx="5304578" cy="396240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1530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8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274">
                  <a:extLst>
                    <a:ext uri="{9D8B030D-6E8A-4147-A177-3AD203B41FA5}">
                      <a16:colId xmlns:a16="http://schemas.microsoft.com/office/drawing/2014/main" val="3174593870"/>
                    </a:ext>
                  </a:extLst>
                </a:gridCol>
                <a:gridCol w="1410528">
                  <a:extLst>
                    <a:ext uri="{9D8B030D-6E8A-4147-A177-3AD203B41FA5}">
                      <a16:colId xmlns:a16="http://schemas.microsoft.com/office/drawing/2014/main" val="1312536609"/>
                    </a:ext>
                  </a:extLst>
                </a:gridCol>
              </a:tblGrid>
              <a:tr h="132244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Coatings</a:t>
                      </a:r>
                      <a:endParaRPr lang="en-US" sz="1600" b="1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Resistivity [</a:t>
                      </a:r>
                      <a:r>
                        <a:rPr lang="el-GR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Ω</a:t>
                      </a:r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.m]</a:t>
                      </a:r>
                      <a:endParaRPr lang="en-US" sz="1600" b="1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Thickness [nm]</a:t>
                      </a:r>
                      <a:endParaRPr lang="en-US" sz="1600" b="1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Secondary</a:t>
                      </a:r>
                      <a:r>
                        <a:rPr lang="en-US" sz="1600" b="1" baseline="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Electron Yield</a:t>
                      </a:r>
                      <a:endParaRPr lang="en-US" sz="1600" b="1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42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Amorphous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carbon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 x10</a:t>
                      </a:r>
                      <a:r>
                        <a:rPr lang="en-US" sz="1600" kern="1200" baseline="300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-4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400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1.0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5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Titanium</a:t>
                      </a:r>
                      <a:endParaRPr lang="en-US" sz="16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5.6 </a:t>
                      </a:r>
                      <a:r>
                        <a:rPr lang="en-US" sz="1600" baseline="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x</a:t>
                      </a:r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10</a:t>
                      </a:r>
                      <a:r>
                        <a:rPr lang="en-US" sz="1600" baseline="300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-7</a:t>
                      </a:r>
                      <a:endParaRPr lang="en-US" sz="1600" baseline="300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300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918202"/>
                  </a:ext>
                </a:extLst>
              </a:tr>
              <a:tr h="43261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Titanium + amorphous carbon</a:t>
                      </a:r>
                      <a:endParaRPr lang="en-US" sz="16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aseline="300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300+50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1.0</a:t>
                      </a:r>
                      <a:endParaRPr lang="en-US" sz="1600" kern="12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894567"/>
                  </a:ext>
                </a:extLst>
              </a:tr>
              <a:tr h="22614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NEG</a:t>
                      </a:r>
                      <a:endParaRPr lang="en-US" sz="16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 x10</a:t>
                      </a:r>
                      <a:r>
                        <a:rPr lang="en-US" sz="1600" kern="1200" baseline="300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-6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various</a:t>
                      </a:r>
                      <a:endParaRPr lang="en-US" sz="1600" kern="1200" baseline="30000" dirty="0" smtClean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1.8 (not active)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1.1-1.2 (active)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TiN</a:t>
                      </a:r>
                      <a:endParaRPr lang="en-US" sz="1600" dirty="0"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5</a:t>
                      </a:r>
                      <a:r>
                        <a:rPr lang="en-US" sz="1600" kern="1200" baseline="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x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10</a:t>
                      </a:r>
                      <a:r>
                        <a:rPr lang="en-US" sz="1600" kern="1200" baseline="300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-7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200</a:t>
                      </a:r>
                      <a:endParaRPr lang="en-US" sz="1600" kern="1200" baseline="30000" dirty="0" smtClean="0">
                        <a:solidFill>
                          <a:schemeClr val="tx1"/>
                        </a:solidFill>
                        <a:latin typeface="Bookman Old Style" charset="0"/>
                        <a:ea typeface="Bookman Old Style" charset="0"/>
                        <a:cs typeface="Bookman Old Style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0.8 </a:t>
                      </a:r>
                      <a:r>
                        <a:rPr lang="mr-IN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–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latin typeface="Bookman Old Style" charset="0"/>
                          <a:ea typeface="Bookman Old Style" charset="0"/>
                          <a:cs typeface="Bookman Old Style" charset="0"/>
                        </a:rPr>
                        <a:t> 0.9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43858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860" y="1415096"/>
            <a:ext cx="1392600" cy="1023056"/>
          </a:xfrm>
          <a:prstGeom prst="rect">
            <a:avLst/>
          </a:prstGeom>
          <a:solidFill>
            <a:schemeClr val="bg1"/>
          </a:solidFill>
          <a:effectLst/>
        </p:spPr>
      </p:pic>
      <p:sp>
        <p:nvSpPr>
          <p:cNvPr id="3" name="TextBox 2"/>
          <p:cNvSpPr txBox="1"/>
          <p:nvPr/>
        </p:nvSpPr>
        <p:spPr>
          <a:xfrm>
            <a:off x="838200" y="6083300"/>
            <a:ext cx="513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code considers only a </a:t>
            </a:r>
            <a:r>
              <a:rPr lang="en-US" u="sng" dirty="0" smtClean="0"/>
              <a:t>circular</a:t>
            </a:r>
            <a:r>
              <a:rPr lang="en-US" dirty="0" smtClean="0"/>
              <a:t> pipe cross-section.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5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930" y="365125"/>
            <a:ext cx="11794435" cy="1325563"/>
          </a:xfrm>
        </p:spPr>
        <p:txBody>
          <a:bodyPr/>
          <a:lstStyle/>
          <a:p>
            <a:r>
              <a:rPr lang="en-US" dirty="0" smtClean="0"/>
              <a:t>Active frequencies &amp; Beam pipe </a:t>
            </a:r>
            <a:r>
              <a:rPr lang="en-US" dirty="0"/>
              <a:t>i</a:t>
            </a:r>
            <a:r>
              <a:rPr lang="en-US" dirty="0" smtClean="0"/>
              <a:t>mpedance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3"/>
          <a:stretch/>
        </p:blipFill>
        <p:spPr>
          <a:xfrm>
            <a:off x="162233" y="1757761"/>
            <a:ext cx="6096000" cy="429526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826433" y="1757761"/>
            <a:ext cx="6096000" cy="4295266"/>
            <a:chOff x="6096000" y="1087287"/>
            <a:chExt cx="6096000" cy="429526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53"/>
            <a:stretch/>
          </p:blipFill>
          <p:spPr>
            <a:xfrm>
              <a:off x="6096000" y="1087287"/>
              <a:ext cx="6096000" cy="4295266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926118" y="1406297"/>
              <a:ext cx="1819564" cy="7712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961613" y="4710766"/>
            <a:ext cx="1838426" cy="771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5020658" y="2092829"/>
            <a:ext cx="0" cy="3405232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674387" y="2096938"/>
            <a:ext cx="0" cy="3405232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709438" y="2092828"/>
            <a:ext cx="579828" cy="3405233"/>
          </a:xfrm>
          <a:prstGeom prst="rect">
            <a:avLst/>
          </a:prstGeom>
          <a:solidFill>
            <a:schemeClr val="accent2">
              <a:lumMod val="60000"/>
              <a:lumOff val="40000"/>
              <a:alpha val="48000"/>
            </a:schemeClr>
          </a:solidFill>
          <a:effectLst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7478756">
            <a:off x="10587684" y="4275519"/>
            <a:ext cx="923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Careful!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779402" y="2193592"/>
            <a:ext cx="1819564" cy="771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22"/>
          <a:stretch/>
        </p:blipFill>
        <p:spPr>
          <a:xfrm>
            <a:off x="131694" y="5808248"/>
            <a:ext cx="6096000" cy="241342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9199494" y="5873912"/>
            <a:ext cx="3228197" cy="1080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G</a:t>
            </a:r>
            <a:r>
              <a:rPr lang="en-US" sz="3600" dirty="0" smtClean="0"/>
              <a:t>o for </a:t>
            </a:r>
            <a:r>
              <a:rPr lang="en-US" sz="3600" smtClean="0"/>
              <a:t>copper!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6627002" y="2210423"/>
            <a:ext cx="2799340" cy="92363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	Stainless Steel</a:t>
            </a:r>
          </a:p>
          <a:p>
            <a:r>
              <a:rPr lang="en-US" dirty="0" smtClean="0"/>
              <a:t>	Copper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Aluminium</a:t>
            </a:r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987000" y="2401479"/>
            <a:ext cx="378690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987000" y="2683188"/>
            <a:ext cx="37869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987000" y="2992607"/>
            <a:ext cx="37869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70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7" y="389021"/>
            <a:ext cx="8128000" cy="6096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103346" y="1245936"/>
            <a:ext cx="0" cy="448455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234803" y="822742"/>
            <a:ext cx="3811423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Cu </a:t>
            </a:r>
            <a:r>
              <a:rPr lang="en-US" sz="4000" smtClean="0"/>
              <a:t>with Coating? 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85384" y="2057054"/>
                <a:ext cx="271025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Similar performance for </a:t>
                </a:r>
                <a:r>
                  <a:rPr lang="en-US" sz="2000" dirty="0" err="1" smtClean="0"/>
                  <a:t>aC</a:t>
                </a:r>
                <a:r>
                  <a:rPr lang="en-US" sz="2000" dirty="0" smtClean="0"/>
                  <a:t>, </a:t>
                </a:r>
                <a:r>
                  <a:rPr lang="en-US" sz="2000" dirty="0" err="1" smtClean="0"/>
                  <a:t>TiN</a:t>
                </a:r>
                <a:r>
                  <a:rPr lang="en-US" sz="2000" dirty="0" smtClean="0"/>
                  <a:t>, NEG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r>
                      <a:rPr lang="en-US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200 nm.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500 nm NEG less than 1000 nm NEG and may be acceptable.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Power Loss is calculated from this data</a:t>
                </a:r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384" y="2057054"/>
                <a:ext cx="2710259" cy="2862322"/>
              </a:xfrm>
              <a:prstGeom prst="rect">
                <a:avLst/>
              </a:prstGeom>
              <a:blipFill rotWithShape="0">
                <a:blip r:embed="rId3"/>
                <a:stretch>
                  <a:fillRect l="-2247" t="-3191" r="-2472" b="-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29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80" y="408602"/>
            <a:ext cx="8133976" cy="610048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6088873" y="1275929"/>
            <a:ext cx="0" cy="4484559"/>
          </a:xfrm>
          <a:prstGeom prst="line">
            <a:avLst/>
          </a:prstGeom>
          <a:ln w="222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550756" y="1379161"/>
            <a:ext cx="2975497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Longitudinal instabilities can develop over time due to this component.</a:t>
            </a:r>
          </a:p>
          <a:p>
            <a:endParaRPr lang="en-US" dirty="0"/>
          </a:p>
          <a:p>
            <a:r>
              <a:rPr lang="en-US" dirty="0"/>
              <a:t>Similar performance for </a:t>
            </a:r>
            <a:r>
              <a:rPr lang="en-US" dirty="0" err="1"/>
              <a:t>aC</a:t>
            </a:r>
            <a:r>
              <a:rPr lang="en-US" dirty="0" smtClean="0"/>
              <a:t>, </a:t>
            </a:r>
            <a:r>
              <a:rPr lang="en-US" dirty="0"/>
              <a:t>NEG </a:t>
            </a:r>
            <a:r>
              <a:rPr lang="en-US" dirty="0" smtClean="0"/>
              <a:t>at 200 nm thickness.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100 nm of NEG has better performance.</a:t>
            </a:r>
          </a:p>
          <a:p>
            <a:endParaRPr lang="en-US" dirty="0"/>
          </a:p>
          <a:p>
            <a:r>
              <a:rPr lang="en-US" dirty="0" smtClean="0"/>
              <a:t>200 nm of </a:t>
            </a:r>
            <a:r>
              <a:rPr lang="en-US" dirty="0" err="1" smtClean="0"/>
              <a:t>TiV</a:t>
            </a:r>
            <a:r>
              <a:rPr lang="en-US" dirty="0" smtClean="0"/>
              <a:t> has the best performance. </a:t>
            </a:r>
            <a:r>
              <a:rPr lang="en-US" dirty="0"/>
              <a:t>Due to lower resistance</a:t>
            </a:r>
            <a:r>
              <a:rPr lang="en-US" dirty="0" smtClean="0"/>
              <a:t>!</a:t>
            </a:r>
          </a:p>
          <a:p>
            <a:endParaRPr lang="en-US" dirty="0"/>
          </a:p>
          <a:p>
            <a:r>
              <a:rPr lang="en-US" dirty="0" err="1" smtClean="0"/>
              <a:t>SuperKEKB</a:t>
            </a:r>
            <a:r>
              <a:rPr lang="en-US" dirty="0" smtClean="0"/>
              <a:t> (similar to FCC-</a:t>
            </a:r>
            <a:r>
              <a:rPr lang="en-US" dirty="0" err="1" smtClean="0"/>
              <a:t>ee</a:t>
            </a:r>
            <a:r>
              <a:rPr lang="en-US" dirty="0" smtClean="0"/>
              <a:t>) uses </a:t>
            </a:r>
            <a:r>
              <a:rPr lang="en-US" dirty="0" err="1" smtClean="0"/>
              <a:t>TiN</a:t>
            </a:r>
            <a:r>
              <a:rPr lang="mr-IN" dirty="0" smtClean="0"/>
              <a:t>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111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81" y="1176867"/>
            <a:ext cx="9213133" cy="54077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949" y="-148696"/>
            <a:ext cx="10515600" cy="1325563"/>
          </a:xfrm>
        </p:spPr>
        <p:txBody>
          <a:bodyPr/>
          <a:lstStyle/>
          <a:p>
            <a:r>
              <a:rPr lang="en-US" dirty="0" smtClean="0"/>
              <a:t>Power Losses [W/m]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829861" y="2653688"/>
            <a:ext cx="436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Power losses are significant!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578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791700" cy="40217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/>
              <a:t>a 2.1 mm bunch </a:t>
            </a:r>
            <a:r>
              <a:rPr lang="en-US" dirty="0" smtClean="0"/>
              <a:t>length:</a:t>
            </a:r>
          </a:p>
          <a:p>
            <a:r>
              <a:rPr lang="en-US" dirty="0" smtClean="0"/>
              <a:t>Cu substrates are best to reduce power loss.</a:t>
            </a:r>
          </a:p>
          <a:p>
            <a:r>
              <a:rPr lang="en-US" dirty="0"/>
              <a:t>P</a:t>
            </a:r>
            <a:r>
              <a:rPr lang="en-US" dirty="0" smtClean="0"/>
              <a:t>ower losses </a:t>
            </a:r>
            <a:r>
              <a:rPr lang="en-US" dirty="0"/>
              <a:t>from </a:t>
            </a:r>
            <a:r>
              <a:rPr lang="en-US" dirty="0" smtClean="0"/>
              <a:t>impedance </a:t>
            </a:r>
            <a:r>
              <a:rPr lang="en-US" dirty="0"/>
              <a:t>are </a:t>
            </a:r>
            <a:r>
              <a:rPr lang="en-US" dirty="0" smtClean="0"/>
              <a:t>non-negligible!</a:t>
            </a:r>
          </a:p>
          <a:p>
            <a:r>
              <a:rPr lang="en-US" dirty="0" err="1" smtClean="0"/>
              <a:t>TiN</a:t>
            </a:r>
            <a:r>
              <a:rPr lang="en-US" dirty="0" smtClean="0"/>
              <a:t> on Cu is shown to have the lowest impedance.</a:t>
            </a:r>
          </a:p>
          <a:p>
            <a:r>
              <a:rPr lang="en-US" dirty="0" err="1" smtClean="0"/>
              <a:t>aC</a:t>
            </a:r>
            <a:r>
              <a:rPr lang="en-US" dirty="0" smtClean="0"/>
              <a:t> and NEG (200 nm) have similar impedance.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Choose desirable secondary electron yield (</a:t>
            </a:r>
            <a:r>
              <a:rPr lang="en-US" dirty="0" err="1" smtClean="0"/>
              <a:t>TiN</a:t>
            </a:r>
            <a:r>
              <a:rPr lang="en-US" dirty="0" smtClean="0"/>
              <a:t> &amp; </a:t>
            </a:r>
            <a:r>
              <a:rPr lang="en-US" dirty="0" err="1" smtClean="0"/>
              <a:t>aC</a:t>
            </a:r>
            <a:r>
              <a:rPr lang="en-US" dirty="0" smtClean="0"/>
              <a:t>), vacuum, outgassing or desorption characteristics to decide. NEG may only be used to reduce outgassing in this case.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45979" y="6151390"/>
            <a:ext cx="4528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Perfect flat surfaces with uniform resistance.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0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971"/>
          <a:stretch/>
        </p:blipFill>
        <p:spPr>
          <a:xfrm>
            <a:off x="0" y="-185532"/>
            <a:ext cx="12192000" cy="7043531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6714">
            <a:off x="4364031" y="4296237"/>
            <a:ext cx="2016331" cy="143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9208541" y="2842341"/>
            <a:ext cx="3173503" cy="743952"/>
            <a:chOff x="9981561" y="995037"/>
            <a:chExt cx="3173503" cy="743952"/>
          </a:xfrm>
        </p:grpSpPr>
        <p:sp>
          <p:nvSpPr>
            <p:cNvPr id="7" name="Rectangle 6"/>
            <p:cNvSpPr/>
            <p:nvPr/>
          </p:nvSpPr>
          <p:spPr>
            <a:xfrm>
              <a:off x="9981561" y="995037"/>
              <a:ext cx="3173503" cy="74395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	</a:t>
              </a:r>
              <a:r>
                <a:rPr lang="en-US" dirty="0" err="1" smtClean="0"/>
                <a:t>TiN</a:t>
              </a:r>
              <a:r>
                <a:rPr lang="en-US" dirty="0" smtClean="0"/>
                <a:t> on Copper</a:t>
              </a:r>
            </a:p>
            <a:p>
              <a:r>
                <a:rPr lang="en-US" dirty="0" smtClean="0"/>
                <a:t>	</a:t>
              </a:r>
              <a:r>
                <a:rPr lang="en-US" dirty="0" err="1" smtClean="0"/>
                <a:t>TiN</a:t>
              </a:r>
              <a:r>
                <a:rPr lang="en-US" dirty="0" smtClean="0"/>
                <a:t> on </a:t>
              </a:r>
              <a:r>
                <a:rPr lang="en-US" dirty="0" err="1" smtClean="0"/>
                <a:t>Aluminium</a:t>
              </a:r>
              <a:endParaRPr lang="en-US" dirty="0" smtClean="0"/>
            </a:p>
            <a:p>
              <a:r>
                <a:rPr lang="en-US" dirty="0" smtClean="0"/>
                <a:t>	</a:t>
              </a:r>
              <a:r>
                <a:rPr lang="en-US" dirty="0" err="1" smtClean="0"/>
                <a:t>TiN</a:t>
              </a:r>
              <a:r>
                <a:rPr lang="en-US" dirty="0" smtClean="0"/>
                <a:t> on Stainless Steel</a:t>
              </a: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10387107" y="1158873"/>
              <a:ext cx="305019" cy="0"/>
            </a:xfrm>
            <a:prstGeom prst="line">
              <a:avLst/>
            </a:prstGeom>
            <a:ln w="38100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10387107" y="1385778"/>
              <a:ext cx="305019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10387107" y="1635003"/>
              <a:ext cx="305019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-27223" y="-232125"/>
            <a:ext cx="4910082" cy="3682561"/>
            <a:chOff x="-27223" y="-232125"/>
            <a:chExt cx="4910082" cy="368256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223" y="-232125"/>
              <a:ext cx="4910082" cy="3682561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>
              <a:off x="1572362" y="273064"/>
              <a:ext cx="2722547" cy="771238"/>
              <a:chOff x="1572362" y="273064"/>
              <a:chExt cx="2722547" cy="771238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475345" y="273064"/>
                <a:ext cx="1819564" cy="7712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572362" y="289351"/>
                <a:ext cx="12747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200 nm </a:t>
                </a:r>
                <a:r>
                  <a:rPr lang="en-US" b="1" dirty="0" err="1" smtClean="0"/>
                  <a:t>TiN</a:t>
                </a:r>
                <a:endParaRPr lang="en-GB" b="1" dirty="0"/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4541920" y="-232125"/>
            <a:ext cx="4910081" cy="3682561"/>
            <a:chOff x="4541920" y="-232125"/>
            <a:chExt cx="4910081" cy="3682561"/>
          </a:xfrm>
        </p:grpSpPr>
        <p:grpSp>
          <p:nvGrpSpPr>
            <p:cNvPr id="20" name="Group 19"/>
            <p:cNvGrpSpPr>
              <a:grpSpLocks noChangeAspect="1"/>
            </p:cNvGrpSpPr>
            <p:nvPr/>
          </p:nvGrpSpPr>
          <p:grpSpPr>
            <a:xfrm>
              <a:off x="4541920" y="-232125"/>
              <a:ext cx="4910081" cy="3682561"/>
              <a:chOff x="6012873" y="0"/>
              <a:chExt cx="6096000" cy="457200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12873" y="0"/>
                <a:ext cx="6096000" cy="4572000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6834909" y="614217"/>
                <a:ext cx="1819564" cy="7712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5448533" y="293516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200 nm </a:t>
              </a:r>
              <a:r>
                <a:rPr lang="en-US" b="1" dirty="0" err="1" smtClean="0"/>
                <a:t>TiN</a:t>
              </a:r>
              <a:endParaRPr lang="en-GB" b="1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-107172" y="3121319"/>
            <a:ext cx="4982242" cy="3736681"/>
            <a:chOff x="-107172" y="3121319"/>
            <a:chExt cx="4982242" cy="3736681"/>
          </a:xfrm>
        </p:grpSpPr>
        <p:grpSp>
          <p:nvGrpSpPr>
            <p:cNvPr id="47" name="Group 46"/>
            <p:cNvGrpSpPr/>
            <p:nvPr/>
          </p:nvGrpSpPr>
          <p:grpSpPr>
            <a:xfrm>
              <a:off x="-107172" y="3121319"/>
              <a:ext cx="4982242" cy="3736681"/>
              <a:chOff x="-107172" y="3121319"/>
              <a:chExt cx="4982242" cy="3736681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07172" y="3121319"/>
                <a:ext cx="4982242" cy="3736681"/>
              </a:xfrm>
              <a:prstGeom prst="rect">
                <a:avLst/>
              </a:prstGeom>
            </p:spPr>
          </p:pic>
          <p:sp>
            <p:nvSpPr>
              <p:cNvPr id="46" name="Rectangle 45"/>
              <p:cNvSpPr/>
              <p:nvPr/>
            </p:nvSpPr>
            <p:spPr>
              <a:xfrm>
                <a:off x="2634145" y="3612117"/>
                <a:ext cx="1697708" cy="71958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2079582" y="3586293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500 nm </a:t>
              </a:r>
              <a:r>
                <a:rPr lang="en-US" b="1" dirty="0" err="1" smtClean="0"/>
                <a:t>TiN</a:t>
              </a:r>
              <a:endParaRPr lang="en-GB" b="1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404869" y="3092084"/>
            <a:ext cx="5062673" cy="3797005"/>
            <a:chOff x="4389329" y="3069346"/>
            <a:chExt cx="5062673" cy="3797005"/>
          </a:xfrm>
        </p:grpSpPr>
        <p:grpSp>
          <p:nvGrpSpPr>
            <p:cNvPr id="48" name="Group 47"/>
            <p:cNvGrpSpPr/>
            <p:nvPr/>
          </p:nvGrpSpPr>
          <p:grpSpPr>
            <a:xfrm>
              <a:off x="4389329" y="3069346"/>
              <a:ext cx="5062673" cy="3797005"/>
              <a:chOff x="4389329" y="3069346"/>
              <a:chExt cx="5062673" cy="3797005"/>
            </a:xfrm>
          </p:grpSpPr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9329" y="3069346"/>
                <a:ext cx="5062673" cy="3797005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5067711" y="3557521"/>
                <a:ext cx="1697708" cy="71958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5220722" y="3586293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500 nm </a:t>
              </a:r>
              <a:r>
                <a:rPr lang="en-US" b="1" dirty="0" err="1" smtClean="0"/>
                <a:t>TiN</a:t>
              </a:r>
              <a:endParaRPr lang="en-GB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4879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425" y="-73247"/>
            <a:ext cx="4775999" cy="358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143" y="0"/>
            <a:ext cx="4776856" cy="35826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0308" y="27771"/>
            <a:ext cx="1623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 on Copper</a:t>
            </a:r>
            <a:endParaRPr lang="en-GB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955" y="3276000"/>
            <a:ext cx="4776000" cy="3582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424" y="3276000"/>
            <a:ext cx="4776000" cy="3582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882" y="3276000"/>
            <a:ext cx="199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NEG on </a:t>
            </a:r>
            <a:r>
              <a:rPr lang="en-US" b="1" dirty="0" err="1" smtClean="0"/>
              <a:t>Aluminium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0542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37" y="523750"/>
            <a:ext cx="6096000" cy="4572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23750"/>
            <a:ext cx="6096000" cy="4572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380380" y="5470436"/>
            <a:ext cx="3962513" cy="762972"/>
            <a:chOff x="7536760" y="5322654"/>
            <a:chExt cx="3962513" cy="762972"/>
          </a:xfrm>
        </p:grpSpPr>
        <p:grpSp>
          <p:nvGrpSpPr>
            <p:cNvPr id="10" name="Group 9"/>
            <p:cNvGrpSpPr/>
            <p:nvPr/>
          </p:nvGrpSpPr>
          <p:grpSpPr>
            <a:xfrm>
              <a:off x="7536760" y="5322654"/>
              <a:ext cx="3962513" cy="743952"/>
              <a:chOff x="9981561" y="995037"/>
              <a:chExt cx="3173503" cy="743952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9981561" y="995037"/>
                <a:ext cx="3173503" cy="74395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 smtClean="0"/>
                  <a:t>	400 nm</a:t>
                </a:r>
              </a:p>
              <a:p>
                <a:r>
                  <a:rPr lang="en-US" dirty="0" smtClean="0"/>
                  <a:t>	50 nm </a:t>
                </a:r>
                <a:r>
                  <a:rPr lang="en-US" dirty="0" err="1" smtClean="0"/>
                  <a:t>Ti</a:t>
                </a:r>
                <a:r>
                  <a:rPr lang="en-US" dirty="0" smtClean="0"/>
                  <a:t> + 300 nm carbon	800 nm</a:t>
                </a:r>
              </a:p>
              <a:p>
                <a:r>
                  <a:rPr lang="en-US" dirty="0" smtClean="0"/>
                  <a:t>	No coating</a:t>
                </a:r>
              </a:p>
            </p:txBody>
          </p:sp>
          <p:cxnSp>
            <p:nvCxnSpPr>
              <p:cNvPr id="12" name="Straight Connector 11"/>
              <p:cNvCxnSpPr/>
              <p:nvPr/>
            </p:nvCxnSpPr>
            <p:spPr>
              <a:xfrm flipV="1">
                <a:off x="10387107" y="1004363"/>
                <a:ext cx="305019" cy="0"/>
              </a:xfrm>
              <a:prstGeom prst="line">
                <a:avLst/>
              </a:prstGeom>
              <a:ln w="38100"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10387107" y="1231268"/>
                <a:ext cx="30501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10387107" y="1480493"/>
                <a:ext cx="305019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 flipV="1">
              <a:off x="8043135" y="6085626"/>
              <a:ext cx="38085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4498119" y="274526"/>
            <a:ext cx="2823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-Carbon coating on Copper</a:t>
            </a:r>
            <a:endParaRPr lang="en-GB" b="1" dirty="0"/>
          </a:p>
        </p:txBody>
      </p:sp>
      <p:sp>
        <p:nvSpPr>
          <p:cNvPr id="18" name="Rectangle 17"/>
          <p:cNvSpPr/>
          <p:nvPr/>
        </p:nvSpPr>
        <p:spPr>
          <a:xfrm>
            <a:off x="3911040" y="1105801"/>
            <a:ext cx="1819564" cy="111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6919134" y="1105801"/>
            <a:ext cx="1819564" cy="111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08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0931"/>
            <a:ext cx="6096000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811" y="650931"/>
            <a:ext cx="6096000" cy="457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18939" y="281599"/>
            <a:ext cx="4938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-Carbon coating + 50 nm Titanium on </a:t>
            </a:r>
            <a:r>
              <a:rPr lang="en-US" b="1" dirty="0" err="1" smtClean="0"/>
              <a:t>Aluminium</a:t>
            </a:r>
            <a:endParaRPr lang="en-GB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09248" y="5331700"/>
            <a:ext cx="3173503" cy="1267115"/>
            <a:chOff x="4509248" y="5542109"/>
            <a:chExt cx="3173503" cy="1267115"/>
          </a:xfrm>
        </p:grpSpPr>
        <p:grpSp>
          <p:nvGrpSpPr>
            <p:cNvPr id="9" name="Group 8"/>
            <p:cNvGrpSpPr/>
            <p:nvPr/>
          </p:nvGrpSpPr>
          <p:grpSpPr>
            <a:xfrm>
              <a:off x="4509248" y="5542109"/>
              <a:ext cx="3173503" cy="1267115"/>
              <a:chOff x="9981561" y="995037"/>
              <a:chExt cx="3173503" cy="743952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9981561" y="995037"/>
                <a:ext cx="3173503" cy="743952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dirty="0" smtClean="0"/>
                  <a:t>	300 nm a-C	 	250 nm a-C </a:t>
                </a:r>
              </a:p>
              <a:p>
                <a:r>
                  <a:rPr lang="en-US" dirty="0" smtClean="0"/>
                  <a:t>	200 nm a-C</a:t>
                </a:r>
              </a:p>
              <a:p>
                <a:r>
                  <a:rPr lang="en-US" dirty="0" smtClean="0"/>
                  <a:t>	150 nm a-C</a:t>
                </a:r>
              </a:p>
              <a:p>
                <a:r>
                  <a:rPr lang="en-US" dirty="0"/>
                  <a:t>	1</a:t>
                </a:r>
                <a:r>
                  <a:rPr lang="en-US" dirty="0" smtClean="0"/>
                  <a:t>00 nm a-C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 flipV="1">
                <a:off x="10549872" y="1043645"/>
                <a:ext cx="305019" cy="0"/>
              </a:xfrm>
              <a:prstGeom prst="line">
                <a:avLst/>
              </a:prstGeom>
              <a:ln w="38100"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10549872" y="1214038"/>
                <a:ext cx="305019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10549872" y="1378495"/>
                <a:ext cx="305019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3"/>
            <p:cNvCxnSpPr/>
            <p:nvPr/>
          </p:nvCxnSpPr>
          <p:spPr>
            <a:xfrm flipV="1">
              <a:off x="5077559" y="6457902"/>
              <a:ext cx="30501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5077559" y="6727409"/>
              <a:ext cx="305019" cy="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/>
        </p:nvSpPr>
        <p:spPr>
          <a:xfrm>
            <a:off x="3599466" y="1244348"/>
            <a:ext cx="1819564" cy="111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7082207" y="1244347"/>
            <a:ext cx="1819564" cy="1115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36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3919</TotalTime>
  <Words>748</Words>
  <Application>Microsoft Office PowerPoint</Application>
  <PresentationFormat>Widescreen</PresentationFormat>
  <Paragraphs>171</Paragraphs>
  <Slides>18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Bookman Old Style</vt:lpstr>
      <vt:lpstr>Calibri</vt:lpstr>
      <vt:lpstr>Calibri Light</vt:lpstr>
      <vt:lpstr>Cambria Math</vt:lpstr>
      <vt:lpstr>Mangal</vt:lpstr>
      <vt:lpstr>Office Theme</vt:lpstr>
      <vt:lpstr>Impedance and FCC-e-e+ of perfect flat surfaces with uniform resistance</vt:lpstr>
      <vt:lpstr>Content</vt:lpstr>
      <vt:lpstr>Impact of frequency </vt:lpstr>
      <vt:lpstr>Impedance, FCC-ee &amp; Coatings</vt:lpstr>
      <vt:lpstr>PowerPoint Presentation</vt:lpstr>
      <vt:lpstr>PowerPoint Presentation</vt:lpstr>
      <vt:lpstr>Task</vt:lpstr>
      <vt:lpstr>Input parameters</vt:lpstr>
      <vt:lpstr>Active frequencies &amp; Beam pipe impedance </vt:lpstr>
      <vt:lpstr>Cu with Coating? </vt:lpstr>
      <vt:lpstr>PowerPoint Presentation</vt:lpstr>
      <vt:lpstr>Power Losses [W/m]</vt:lpstr>
      <vt:lpstr>Summary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Impedance</dc:title>
  <dc:creator>VSC tutorials for CAS</dc:creator>
  <cp:lastModifiedBy>Benoit Salvant</cp:lastModifiedBy>
  <cp:revision>71</cp:revision>
  <dcterms:created xsi:type="dcterms:W3CDTF">2017-06-11T20:08:39Z</dcterms:created>
  <dcterms:modified xsi:type="dcterms:W3CDTF">2017-06-15T10:04:56Z</dcterms:modified>
</cp:coreProperties>
</file>