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57" r:id="rId5"/>
    <p:sldId id="267" r:id="rId6"/>
    <p:sldId id="262" r:id="rId7"/>
    <p:sldId id="261" r:id="rId8"/>
    <p:sldId id="268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2" y="58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45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17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78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26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20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528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84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38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45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40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10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E5FD1-2CE2-4841-A72A-1B768025155A}" type="datetimeFigureOut">
              <a:rPr lang="en-GB" smtClean="0"/>
              <a:t>18/03/2017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CE314-3DBE-4997-8925-F38DD1B868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42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60" y="1073025"/>
            <a:ext cx="10058400" cy="56578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97302" y="5446363"/>
            <a:ext cx="175157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dirty="0" err="1"/>
              <a:t>Jeremie</a:t>
            </a:r>
            <a:r>
              <a:rPr lang="en-GB" dirty="0"/>
              <a:t> BAUCHE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8872" y="2796469"/>
            <a:ext cx="188962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dirty="0"/>
              <a:t>Greta GUIDOBONI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4810" y="2114561"/>
            <a:ext cx="201183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dirty="0"/>
              <a:t>Andrea DE FRANCO</a:t>
            </a:r>
          </a:p>
        </p:txBody>
      </p:sp>
      <p:sp>
        <p:nvSpPr>
          <p:cNvPr id="9" name="Rectangle 8"/>
          <p:cNvSpPr/>
          <p:nvPr/>
        </p:nvSpPr>
        <p:spPr>
          <a:xfrm>
            <a:off x="7092778" y="2121946"/>
            <a:ext cx="325024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dirty="0"/>
              <a:t>Vasilis VLACHODIMITROPOULOS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06980" y="5631029"/>
            <a:ext cx="165064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dirty="0"/>
              <a:t>Oscar BLANCO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3117" y="30907"/>
            <a:ext cx="34857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GROUP 12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63877" y="169406"/>
            <a:ext cx="2519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CAS – </a:t>
            </a:r>
            <a:r>
              <a:rPr lang="en-GB" dirty="0" err="1" smtClean="0"/>
              <a:t>Erice</a:t>
            </a:r>
            <a:r>
              <a:rPr lang="en-GB" dirty="0" smtClean="0"/>
              <a:t> - March 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3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9" b="19196"/>
          <a:stretch/>
        </p:blipFill>
        <p:spPr>
          <a:xfrm>
            <a:off x="783559" y="1913670"/>
            <a:ext cx="10624882" cy="48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7294" y="272558"/>
            <a:ext cx="5121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Fast-extraction hadrons from FCC </a:t>
            </a:r>
            <a:endParaRPr lang="en-GB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9430" y="989048"/>
            <a:ext cx="5236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/>
              <a:t>Design:</a:t>
            </a:r>
            <a:r>
              <a:rPr lang="en-GB" sz="2000" dirty="0" smtClean="0"/>
              <a:t> </a:t>
            </a:r>
            <a:r>
              <a:rPr lang="en-GB" sz="2000" b="1" dirty="0" smtClean="0"/>
              <a:t>only HORIZONTAL bending</a:t>
            </a:r>
            <a:endParaRPr lang="en-GB" sz="2000" b="1" dirty="0"/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416629" y="3129545"/>
            <a:ext cx="6122604" cy="1258748"/>
          </a:xfrm>
          <a:prstGeom prst="line">
            <a:avLst/>
          </a:prstGeom>
          <a:ln w="349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027904" y="679639"/>
            <a:ext cx="8032955" cy="1733346"/>
          </a:xfrm>
          <a:prstGeom prst="line">
            <a:avLst/>
          </a:prstGeom>
          <a:ln w="349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0557" y="2832105"/>
            <a:ext cx="1328928" cy="5273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96" y="2269604"/>
            <a:ext cx="1328928" cy="52730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30" y="3707043"/>
            <a:ext cx="1764000" cy="1764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0186266" y="1537348"/>
            <a:ext cx="1548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smtClean="0"/>
              <a:t>Ring plane</a:t>
            </a:r>
            <a:endParaRPr lang="en-GB" sz="20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094564" y="5419502"/>
            <a:ext cx="22986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Collision with the ring!</a:t>
            </a:r>
            <a:endParaRPr lang="en-GB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545629" y="2677884"/>
            <a:ext cx="828619" cy="2388"/>
          </a:xfrm>
          <a:prstGeom prst="straightConnector1">
            <a:avLst/>
          </a:prstGeom>
          <a:ln w="1047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922718" y="2810906"/>
            <a:ext cx="866719" cy="9160"/>
          </a:xfrm>
          <a:prstGeom prst="straightConnector1">
            <a:avLst/>
          </a:prstGeom>
          <a:ln w="10477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37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0.72304 -0.27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-137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-0.52852 0.1884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32" y="942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962" y="3267172"/>
            <a:ext cx="3857138" cy="270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80" y="3250461"/>
            <a:ext cx="3857138" cy="27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09" y="3250461"/>
            <a:ext cx="3857138" cy="27000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2814221" y="3206034"/>
            <a:ext cx="66138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176566" y="3198351"/>
            <a:ext cx="1170039" cy="0"/>
          </a:xfrm>
          <a:prstGeom prst="straightConnector1">
            <a:avLst/>
          </a:prstGeom>
          <a:ln w="1047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450149" y="3234752"/>
            <a:ext cx="1170039" cy="0"/>
          </a:xfrm>
          <a:prstGeom prst="straightConnector1">
            <a:avLst/>
          </a:prstGeom>
          <a:ln w="104775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159045" y="1454044"/>
            <a:ext cx="8032955" cy="1733346"/>
          </a:xfrm>
          <a:prstGeom prst="line">
            <a:avLst/>
          </a:prstGeom>
          <a:ln w="349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05" y="2919601"/>
            <a:ext cx="1328928" cy="52730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H="1">
            <a:off x="2987040" y="3224679"/>
            <a:ext cx="6632056" cy="1392493"/>
          </a:xfrm>
          <a:prstGeom prst="line">
            <a:avLst/>
          </a:prstGeom>
          <a:ln w="349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1221" y="2942382"/>
            <a:ext cx="1328928" cy="5273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79" y="3267172"/>
            <a:ext cx="1818940" cy="144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67" y="3852172"/>
            <a:ext cx="1818940" cy="144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7294" y="272558"/>
            <a:ext cx="5121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Fast-extraction hadrons from FCC </a:t>
            </a:r>
            <a:endParaRPr lang="en-GB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79430" y="989048"/>
            <a:ext cx="5236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/>
              <a:t>Design:</a:t>
            </a:r>
            <a:r>
              <a:rPr lang="en-GB" sz="2000" dirty="0" smtClean="0"/>
              <a:t> </a:t>
            </a:r>
            <a:r>
              <a:rPr lang="en-GB" sz="2000" b="1" dirty="0" smtClean="0"/>
              <a:t>only VERTICAL bending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14223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0.72304 -0.27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-137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-0.57174 0.2111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1055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2986" y="1334398"/>
            <a:ext cx="1122304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Beam extremely rigid</a:t>
            </a:r>
            <a:r>
              <a:rPr lang="en-US" sz="4000" dirty="0" smtClean="0"/>
              <a:t>…</a:t>
            </a:r>
            <a:r>
              <a:rPr lang="en-US" sz="4000" dirty="0" smtClean="0">
                <a:sym typeface="Wingdings" panose="05000000000000000000" pitchFamily="2" charset="2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old Greek wisdom </a:t>
            </a:r>
            <a:r>
              <a:rPr lang="en-US" sz="4000" dirty="0" smtClean="0">
                <a:sym typeface="Wingdings" panose="05000000000000000000" pitchFamily="2" charset="2"/>
              </a:rPr>
              <a:t>theorem:  use magnetic fields!</a:t>
            </a:r>
          </a:p>
          <a:p>
            <a:endParaRPr lang="en-US" sz="4000" dirty="0" smtClean="0">
              <a:sym typeface="Wingdings" panose="05000000000000000000" pitchFamily="2" charset="2"/>
            </a:endParaRPr>
          </a:p>
          <a:p>
            <a:r>
              <a:rPr lang="en-US" sz="4000" dirty="0" smtClean="0">
                <a:sym typeface="Wingdings" panose="05000000000000000000" pitchFamily="2" charset="2"/>
              </a:rPr>
              <a:t>Needs fast rising of field during empty buckets to jump out of ring to extraction channel</a:t>
            </a:r>
          </a:p>
          <a:p>
            <a:endParaRPr lang="en-US" sz="4000" dirty="0" smtClean="0">
              <a:sym typeface="Wingdings" panose="05000000000000000000" pitchFamily="2" charset="2"/>
            </a:endParaRPr>
          </a:p>
          <a:p>
            <a:r>
              <a:rPr lang="en-US" sz="4000" dirty="0" smtClean="0">
                <a:sym typeface="Wingdings" panose="05000000000000000000" pitchFamily="2" charset="2"/>
              </a:rPr>
              <a:t> KICKERS!</a:t>
            </a:r>
            <a:endParaRPr lang="en-US" sz="4000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52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11200"/>
          </a:xfrm>
        </p:spPr>
        <p:txBody>
          <a:bodyPr/>
          <a:lstStyle/>
          <a:p>
            <a:r>
              <a:rPr lang="en-US" dirty="0" smtClean="0"/>
              <a:t>Option 1: only kickers (vertical or tilted)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149350"/>
            <a:ext cx="10515600" cy="4351338"/>
          </a:xfrm>
        </p:spPr>
        <p:txBody>
          <a:bodyPr/>
          <a:lstStyle/>
          <a:p>
            <a:r>
              <a:rPr lang="en-US" dirty="0" smtClean="0"/>
              <a:t>Could work in terms of kick, but needs 1 km of the LSS to get the integrated field, assuming maximum flux density of 0.2 T in aperture</a:t>
            </a:r>
          </a:p>
          <a:p>
            <a:r>
              <a:rPr lang="en-US" dirty="0" smtClean="0"/>
              <a:t>However, the straight circulating beam pipe needs to cross the magnet coil and yoke at some point… use empty section 500 m?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Magnet aperture would need to be enormous in many locations  circuit current and voltage issues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Circulating beam aperture not constant (Y chambers) instabilities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[Tm] far more expensive compared to out of vacuum </a:t>
            </a:r>
            <a:r>
              <a:rPr lang="en-US" dirty="0" err="1" smtClean="0">
                <a:sym typeface="Wingdings" panose="05000000000000000000" pitchFamily="2" charset="2"/>
              </a:rPr>
              <a:t>Lambertsum</a:t>
            </a:r>
            <a:r>
              <a:rPr lang="en-US" dirty="0" smtClean="0">
                <a:sym typeface="Wingdings" panose="05000000000000000000" pitchFamily="2" charset="2"/>
              </a:rPr>
              <a:t> septa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353798" y="1258792"/>
            <a:ext cx="691551" cy="724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356676" y="3771467"/>
            <a:ext cx="691551" cy="724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 rot="5400000">
            <a:off x="120948" y="2916454"/>
            <a:ext cx="4152106" cy="3640258"/>
            <a:chOff x="1651794" y="1103849"/>
            <a:chExt cx="4932362" cy="4627562"/>
          </a:xfrm>
        </p:grpSpPr>
        <p:pic>
          <p:nvPicPr>
            <p:cNvPr id="10" name="Picture 9" descr="MKD_2005_cross secti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91" t="4639" r="44417" b="18500"/>
            <a:stretch>
              <a:fillRect/>
            </a:stretch>
          </p:blipFill>
          <p:spPr bwMode="auto">
            <a:xfrm>
              <a:off x="1651794" y="1103849"/>
              <a:ext cx="4932362" cy="462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3875138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050236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205879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351794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Oval 14"/>
          <p:cNvSpPr/>
          <p:nvPr/>
        </p:nvSpPr>
        <p:spPr>
          <a:xfrm>
            <a:off x="1862958" y="4575551"/>
            <a:ext cx="668085" cy="2985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04850" y="11493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Could work in terms of kick, but needs 1 km of the LSS to get the integrated field, assuming maximum flux density of 0.2 T in aperture</a:t>
            </a:r>
          </a:p>
          <a:p>
            <a:r>
              <a:rPr lang="en-US" dirty="0" smtClean="0"/>
              <a:t>However, the straight circulating beam pipe needs to cross the magnet coil and yoke at some point…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 rot="5400000">
            <a:off x="120949" y="1774838"/>
            <a:ext cx="4152106" cy="3640258"/>
            <a:chOff x="1651794" y="1103849"/>
            <a:chExt cx="4932362" cy="4627562"/>
          </a:xfrm>
        </p:grpSpPr>
        <p:pic>
          <p:nvPicPr>
            <p:cNvPr id="19" name="Picture 18" descr="MKD_2005_cross secti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91" t="4639" r="44417" b="18500"/>
            <a:stretch>
              <a:fillRect/>
            </a:stretch>
          </p:blipFill>
          <p:spPr bwMode="auto">
            <a:xfrm>
              <a:off x="1651794" y="1103849"/>
              <a:ext cx="4932362" cy="462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3875138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050236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205879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4351794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val 23"/>
          <p:cNvSpPr/>
          <p:nvPr/>
        </p:nvSpPr>
        <p:spPr>
          <a:xfrm>
            <a:off x="1860081" y="3278146"/>
            <a:ext cx="668085" cy="6867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860081" y="4419762"/>
            <a:ext cx="668085" cy="63363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10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  <p:bldP spid="6" grpId="0"/>
      <p:bldP spid="15" grpId="0" animBg="1"/>
      <p:bldP spid="15" grpId="1" animBg="1"/>
      <p:bldP spid="17" grpId="0"/>
      <p:bldP spid="24" grpId="0" animBg="1"/>
      <p:bldP spid="24" grpId="1" animBg="1"/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6923" y="5667308"/>
            <a:ext cx="4513579" cy="530936"/>
          </a:xfrm>
        </p:spPr>
        <p:txBody>
          <a:bodyPr>
            <a:normAutofit fontScale="90000"/>
          </a:bodyPr>
          <a:lstStyle/>
          <a:p>
            <a:pPr algn="ctr"/>
            <a:r>
              <a:rPr lang="fr-CH" sz="2800" b="1" dirty="0" smtClean="0"/>
              <a:t>BEAM 2 TRAJECTORY: </a:t>
            </a:r>
            <a:br>
              <a:rPr lang="fr-CH" sz="2800" b="1" dirty="0" smtClean="0"/>
            </a:br>
            <a:r>
              <a:rPr lang="fr-CH" sz="2800" b="1" dirty="0" smtClean="0"/>
              <a:t>SYMMETRIC W.R.T. SEPTA CENTRE</a:t>
            </a:r>
            <a:endParaRPr lang="en-GB" sz="2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07" y="1024151"/>
            <a:ext cx="10097135" cy="3910288"/>
          </a:xfrm>
        </p:spPr>
      </p:pic>
      <p:grpSp>
        <p:nvGrpSpPr>
          <p:cNvPr id="5" name="Group 4"/>
          <p:cNvGrpSpPr/>
          <p:nvPr/>
        </p:nvGrpSpPr>
        <p:grpSpPr>
          <a:xfrm>
            <a:off x="1390682" y="5066135"/>
            <a:ext cx="1983454" cy="1711438"/>
            <a:chOff x="1651794" y="1103849"/>
            <a:chExt cx="4932362" cy="4627562"/>
          </a:xfrm>
        </p:grpSpPr>
        <p:pic>
          <p:nvPicPr>
            <p:cNvPr id="6" name="Picture 5" descr="MKD_2005_cross secti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91" t="4639" r="44417" b="18500"/>
            <a:stretch>
              <a:fillRect/>
            </a:stretch>
          </p:blipFill>
          <p:spPr bwMode="auto">
            <a:xfrm>
              <a:off x="1651794" y="1103849"/>
              <a:ext cx="4932362" cy="462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3875138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050236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205879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4351794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70405" r="77434" b="4509"/>
          <a:stretch/>
        </p:blipFill>
        <p:spPr bwMode="auto">
          <a:xfrm>
            <a:off x="5147638" y="5007454"/>
            <a:ext cx="2042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Isosceles Triangle 11"/>
          <p:cNvSpPr/>
          <p:nvPr/>
        </p:nvSpPr>
        <p:spPr>
          <a:xfrm>
            <a:off x="4343400" y="4334256"/>
            <a:ext cx="146304" cy="29260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/>
          <p:cNvSpPr/>
          <p:nvPr/>
        </p:nvSpPr>
        <p:spPr>
          <a:xfrm>
            <a:off x="7842191" y="4334256"/>
            <a:ext cx="146304" cy="29260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636008" y="4369346"/>
            <a:ext cx="511630" cy="1112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636008" y="4547068"/>
            <a:ext cx="511630" cy="1112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7184257" y="4369346"/>
            <a:ext cx="511630" cy="1112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7184257" y="4547068"/>
            <a:ext cx="511630" cy="1112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471687" y="5144088"/>
            <a:ext cx="1087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Cristal</a:t>
            </a:r>
          </a:p>
          <a:p>
            <a:r>
              <a:rPr lang="fr-CH" sz="2800" dirty="0"/>
              <a:t> </a:t>
            </a:r>
            <a:r>
              <a:rPr lang="fr-CH" sz="2800" dirty="0" smtClean="0"/>
              <a:t>   +</a:t>
            </a:r>
            <a:endParaRPr lang="en-GB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460942" y="6098195"/>
            <a:ext cx="1722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err="1" smtClean="0"/>
              <a:t>Collimator</a:t>
            </a:r>
            <a:endParaRPr lang="en-GB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570291" y="4724790"/>
            <a:ext cx="321532" cy="1473454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249938" y="4724790"/>
            <a:ext cx="166615" cy="538872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838200" y="163482"/>
            <a:ext cx="10515600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Option 2: kickers (H) + QD + septa (V)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2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57288" y="264637"/>
            <a:ext cx="2261760" cy="2121299"/>
            <a:chOff x="1651794" y="1103849"/>
            <a:chExt cx="4932362" cy="4627562"/>
          </a:xfrm>
        </p:grpSpPr>
        <p:pic>
          <p:nvPicPr>
            <p:cNvPr id="5" name="Picture 4" descr="MKD_2005_cross secti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91" t="4639" r="44417" b="18500"/>
            <a:stretch>
              <a:fillRect/>
            </a:stretch>
          </p:blipFill>
          <p:spPr bwMode="auto">
            <a:xfrm>
              <a:off x="1651794" y="1103849"/>
              <a:ext cx="4932362" cy="462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3875138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4050236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205879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351794" y="2888030"/>
              <a:ext cx="0" cy="1094125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71026" r="87475" b="5300"/>
          <a:stretch/>
        </p:blipFill>
        <p:spPr bwMode="auto">
          <a:xfrm>
            <a:off x="7931236" y="26295"/>
            <a:ext cx="3955964" cy="669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>
          <a:xfrm>
            <a:off x="2544129" y="1084164"/>
            <a:ext cx="549837" cy="4999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/>
          <p:cNvSpPr/>
          <p:nvPr/>
        </p:nvSpPr>
        <p:spPr>
          <a:xfrm>
            <a:off x="2413635" y="3559145"/>
            <a:ext cx="3118339" cy="3094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2788773" y="3125391"/>
            <a:ext cx="457201" cy="43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391937" y="4942470"/>
            <a:ext cx="358127" cy="35169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4191752" y="4942470"/>
            <a:ext cx="358127" cy="35169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09544" y="3559144"/>
            <a:ext cx="11723" cy="1559172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768867" y="3559144"/>
            <a:ext cx="220393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785877" y="5106591"/>
            <a:ext cx="1785123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0262" y="3989197"/>
            <a:ext cx="1602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500 mm</a:t>
            </a:r>
            <a:endParaRPr lang="en-GB" sz="28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761" y="252461"/>
            <a:ext cx="2095500" cy="15430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212993" y="1901654"/>
            <a:ext cx="2832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Apertures at 15 </a:t>
            </a:r>
            <a:r>
              <a:rPr lang="el-GR" sz="2800" dirty="0" smtClean="0">
                <a:latin typeface="Calibri" panose="020F0502020204030204" pitchFamily="34" charset="0"/>
              </a:rPr>
              <a:t>σ</a:t>
            </a:r>
            <a:endParaRPr lang="en-GB" sz="2800" dirty="0"/>
          </a:p>
        </p:txBody>
      </p:sp>
      <p:cxnSp>
        <p:nvCxnSpPr>
          <p:cNvPr id="24" name="Straight Arrow Connector 23"/>
          <p:cNvCxnSpPr>
            <a:stCxn id="12" idx="4"/>
          </p:cNvCxnSpPr>
          <p:nvPr/>
        </p:nvCxnSpPr>
        <p:spPr>
          <a:xfrm flipH="1">
            <a:off x="2247152" y="5294162"/>
            <a:ext cx="1323849" cy="847617"/>
          </a:xfrm>
          <a:prstGeom prst="straightConnector1">
            <a:avLst/>
          </a:prstGeom>
          <a:ln w="1270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2" idx="4"/>
          </p:cNvCxnSpPr>
          <p:nvPr/>
        </p:nvCxnSpPr>
        <p:spPr>
          <a:xfrm flipH="1">
            <a:off x="3571001" y="4942470"/>
            <a:ext cx="23264" cy="351692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77205" y="6141779"/>
            <a:ext cx="1169947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0124" y="5618560"/>
            <a:ext cx="1602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50 mm</a:t>
            </a:r>
            <a:endParaRPr lang="en-GB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240733" y="2419127"/>
            <a:ext cx="317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Integration 2 beams</a:t>
            </a:r>
            <a:endParaRPr lang="en-US" sz="28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0139110" y="3559144"/>
            <a:ext cx="624871" cy="340807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7666892" y="3899951"/>
            <a:ext cx="2472218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788032" y="2680737"/>
            <a:ext cx="28327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Vacuum chamber thicknesses to be considered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822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826" y="1460246"/>
            <a:ext cx="10515600" cy="49171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Aperture constraints driven by injection beam size (emittance scaling)</a:t>
            </a:r>
          </a:p>
          <a:p>
            <a:r>
              <a:rPr lang="en-US" dirty="0" smtClean="0"/>
              <a:t>System availability across the full dynamic range from 7 </a:t>
            </a:r>
            <a:r>
              <a:rPr lang="en-US" dirty="0" err="1" smtClean="0"/>
              <a:t>TeV</a:t>
            </a:r>
            <a:r>
              <a:rPr lang="en-US" dirty="0" smtClean="0"/>
              <a:t> (assumed LHC as injector) to 50 </a:t>
            </a:r>
            <a:r>
              <a:rPr lang="en-US" dirty="0" err="1" smtClean="0"/>
              <a:t>TeV</a:t>
            </a:r>
            <a:r>
              <a:rPr lang="en-US" dirty="0" smtClean="0"/>
              <a:t>. Needs energy tracking system to correlate kicker voltage and septum magnet current</a:t>
            </a:r>
          </a:p>
          <a:p>
            <a:r>
              <a:rPr lang="en-US" dirty="0" smtClean="0"/>
              <a:t>Field quality not relevant since the beam is dumped</a:t>
            </a:r>
          </a:p>
          <a:p>
            <a:r>
              <a:rPr lang="en-US" dirty="0" smtClean="0"/>
              <a:t>Flat-top ripple or kickers: -/+ 2.5% of ripple </a:t>
            </a:r>
            <a:r>
              <a:rPr lang="en-US" dirty="0" smtClean="0">
                <a:sym typeface="Wingdings" panose="05000000000000000000" pitchFamily="2" charset="2"/>
              </a:rPr>
              <a:t> 3 mm deviation at septum entrance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Kicker rise time essentially driven by energy deposition in case of asynchronous beam dump</a:t>
            </a:r>
          </a:p>
          <a:p>
            <a:r>
              <a:rPr lang="en-US" dirty="0" smtClean="0"/>
              <a:t>Each kicker has its own power supply, decrease sensitivity to erratic's</a:t>
            </a:r>
          </a:p>
          <a:p>
            <a:r>
              <a:rPr lang="en-US" dirty="0" smtClean="0"/>
              <a:t>Simultaneous dumping for 2 beams</a:t>
            </a:r>
          </a:p>
          <a:p>
            <a:endParaRPr lang="en-US" dirty="0" smtClean="0"/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4107" y="271341"/>
            <a:ext cx="10515600" cy="1325563"/>
          </a:xfrm>
        </p:spPr>
        <p:txBody>
          <a:bodyPr/>
          <a:lstStyle/>
          <a:p>
            <a:r>
              <a:rPr lang="en-US" dirty="0" smtClean="0"/>
              <a:t>Some considerations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66687"/>
            <a:ext cx="10687050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2" y="90487"/>
            <a:ext cx="10391775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375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Option 1: only kickers (vertical or tilted)</vt:lpstr>
      <vt:lpstr>BEAM 2 TRAJECTORY:  SYMMETRIC W.R.T. SEPTA CENTRE</vt:lpstr>
      <vt:lpstr>PowerPoint Presentation</vt:lpstr>
      <vt:lpstr>Some considerations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Greta Guidoboni</dc:creator>
  <cp:lastModifiedBy>Jeremie Bauche</cp:lastModifiedBy>
  <cp:revision>60</cp:revision>
  <dcterms:created xsi:type="dcterms:W3CDTF">2017-03-16T17:15:24Z</dcterms:created>
  <dcterms:modified xsi:type="dcterms:W3CDTF">2017-03-18T14:12:04Z</dcterms:modified>
</cp:coreProperties>
</file>