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Lst>
  <p:notesMasterIdLst>
    <p:notesMasterId r:id="rId11"/>
  </p:notesMasterIdLst>
  <p:sldIdLst>
    <p:sldId id="256" r:id="rId2"/>
    <p:sldId id="257" r:id="rId3"/>
    <p:sldId id="259" r:id="rId4"/>
    <p:sldId id="258" r:id="rId5"/>
    <p:sldId id="260" r:id="rId6"/>
    <p:sldId id="261" r:id="rId7"/>
    <p:sldId id="271" r:id="rId8"/>
    <p:sldId id="262" r:id="rId9"/>
    <p:sldId id="263"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97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pPr>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pPr>
            <a:r>
              <a:rPr lang="en-GB" dirty="0"/>
              <a:t>Considered at the worst case, i.e. at injection: E = 3.3 </a:t>
            </a:r>
            <a:r>
              <a:rPr lang="en-GB" dirty="0" err="1"/>
              <a:t>TeV</a:t>
            </a:r>
            <a:endParaRPr lang="en-GB" dirty="0"/>
          </a:p>
          <a:p>
            <a:pPr marL="457200" lvl="0" indent="-228600" rtl="0">
              <a:spcBef>
                <a:spcPts val="0"/>
              </a:spcBef>
            </a:pPr>
            <a:r>
              <a:rPr lang="en-GB" dirty="0"/>
              <a:t>Maximum magnetic field to avoid saturation in the ferrite: B = 0.1 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1" name="Shape 15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pPr>
            <a:r>
              <a:rPr lang="en-GB" dirty="0"/>
              <a:t>Considered at the worst case, i.e. at injection: E = 3.3 </a:t>
            </a:r>
            <a:r>
              <a:rPr lang="en-GB" dirty="0" err="1"/>
              <a:t>TeV</a:t>
            </a:r>
            <a:endParaRPr lang="en-GB" dirty="0"/>
          </a:p>
          <a:p>
            <a:pPr marL="457200" lvl="0" indent="-228600" rtl="0">
              <a:spcBef>
                <a:spcPts val="0"/>
              </a:spcBef>
            </a:pPr>
            <a:r>
              <a:rPr lang="en-GB" sz="1100" dirty="0">
                <a:solidFill>
                  <a:schemeClr val="dk1"/>
                </a:solidFill>
              </a:rPr>
              <a:t>1.5 sigma too much? More segmentation of the kicker (put more kickers)</a:t>
            </a:r>
          </a:p>
          <a:p>
            <a:pPr marL="457200" lvl="0" indent="-317500" rtl="0">
              <a:spcBef>
                <a:spcPts val="0"/>
              </a:spcBef>
              <a:buClr>
                <a:schemeClr val="dk1"/>
              </a:buClr>
              <a:buSzPct val="100000"/>
            </a:pPr>
            <a:r>
              <a:rPr lang="en-GB" sz="1100" dirty="0">
                <a:solidFill>
                  <a:schemeClr val="dk1"/>
                </a:solidFill>
              </a:rPr>
              <a:t>   The aperture at the second quadrupole is the same as the aperture at the first kicker.</a:t>
            </a:r>
          </a:p>
          <a:p>
            <a:pPr marL="457200" lvl="0" indent="-228600" rtl="0">
              <a:spcBef>
                <a:spcPts val="0"/>
              </a:spcBef>
            </a:pPr>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pPr>
            <a:r>
              <a:rPr lang="en-GB" dirty="0"/>
              <a:t>Considered at the worst case, i.e. at injection: E = 3.3 </a:t>
            </a:r>
            <a:r>
              <a:rPr lang="en-GB" dirty="0" err="1"/>
              <a:t>TeV</a:t>
            </a:r>
            <a:endParaRPr lang="en-GB" dirty="0"/>
          </a:p>
          <a:p>
            <a:pPr marL="457200" lvl="0" indent="-228600" rtl="0">
              <a:spcBef>
                <a:spcPts val="0"/>
              </a:spcBef>
            </a:pPr>
            <a:r>
              <a:rPr lang="en-GB" dirty="0">
                <a:solidFill>
                  <a:schemeClr val="dk1"/>
                </a:solidFill>
              </a:rPr>
              <a:t>Septum thickness = 25 mm</a:t>
            </a:r>
          </a:p>
          <a:p>
            <a:pPr marL="457200" lvl="0" indent="-228600" rtl="0">
              <a:spcBef>
                <a:spcPts val="0"/>
              </a:spcBef>
            </a:pPr>
            <a:r>
              <a:rPr lang="en-GB" dirty="0"/>
              <a:t>Maximum magnetic field: B = 1 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5" name="Shape 19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pPr>
            <a:r>
              <a:rPr lang="en-GB"/>
              <a:t>Arc filling factor = 0.8</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5" name="Shape 19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pPr>
            <a:r>
              <a:rPr lang="en-GB"/>
              <a:t>Arc filling factor = 0.8</a:t>
            </a:r>
          </a:p>
        </p:txBody>
      </p:sp>
    </p:spTree>
    <p:extLst>
      <p:ext uri="{BB962C8B-B14F-4D97-AF65-F5344CB8AC3E}">
        <p14:creationId xmlns:p14="http://schemas.microsoft.com/office/powerpoint/2010/main" val="2889095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2" name="Shape 2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pPr>
            <a:r>
              <a:rPr lang="en-GB"/>
              <a:t>Arc filling factor = 0.8</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3" name="Shape 21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28600" rtl="0">
              <a:spcBef>
                <a:spcPts val="0"/>
              </a:spcBef>
            </a:pPr>
            <a:r>
              <a:rPr lang="en-GB"/>
              <a:t>Arc filling factor = 0.8</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‹Nº›</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‹Nº›</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‹Nº›</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‹Nº›</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‹Nº›</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‹Nº›</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‹Nº›</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‹Nº›</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GB" sz="1000">
                <a:solidFill>
                  <a:schemeClr val="dk2"/>
                </a:solidFill>
              </a:rPr>
              <a:t>‹Nº›</a:t>
            </a:fld>
            <a:endParaRPr lang="en-GB"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 id="2147483656" r:id="rId7"/>
    <p:sldLayoutId id="214748365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ctrTitle"/>
          </p:nvPr>
        </p:nvSpPr>
        <p:spPr>
          <a:xfrm>
            <a:off x="311708" y="744575"/>
            <a:ext cx="8520600" cy="2052600"/>
          </a:xfrm>
          <a:prstGeom prst="rect">
            <a:avLst/>
          </a:prstGeom>
          <a:solidFill>
            <a:srgbClr val="0000FF"/>
          </a:solidFill>
          <a:ln w="9525" cap="flat" cmpd="sng">
            <a:solidFill>
              <a:srgbClr val="0000FF"/>
            </a:solidFill>
            <a:prstDash val="solid"/>
            <a:round/>
            <a:headEnd type="none" w="med" len="med"/>
            <a:tailEnd type="none" w="med" len="med"/>
          </a:ln>
        </p:spPr>
        <p:txBody>
          <a:bodyPr lIns="91425" tIns="91425" rIns="91425" bIns="91425" anchor="b" anchorCtr="0">
            <a:noAutofit/>
          </a:bodyPr>
          <a:lstStyle/>
          <a:p>
            <a:pPr lvl="0">
              <a:spcBef>
                <a:spcPts val="0"/>
              </a:spcBef>
              <a:buNone/>
            </a:pPr>
            <a:r>
              <a:rPr lang="en-GB" sz="3600" dirty="0">
                <a:solidFill>
                  <a:srgbClr val="F3F3F3"/>
                </a:solidFill>
              </a:rPr>
              <a:t>Case Study D:</a:t>
            </a:r>
          </a:p>
          <a:p>
            <a:pPr lvl="0">
              <a:spcBef>
                <a:spcPts val="0"/>
              </a:spcBef>
              <a:buNone/>
            </a:pPr>
            <a:r>
              <a:rPr lang="en-GB" sz="3600" dirty="0">
                <a:solidFill>
                  <a:srgbClr val="F3F3F3"/>
                </a:solidFill>
              </a:rPr>
              <a:t>Design of a Fast Extraction System </a:t>
            </a:r>
            <a:r>
              <a:rPr lang="en-GB" sz="3600">
                <a:solidFill>
                  <a:srgbClr val="F3F3F3"/>
                </a:solidFill>
              </a:rPr>
              <a:t>for FCC-</a:t>
            </a:r>
            <a:r>
              <a:rPr lang="en-GB" sz="3600" dirty="0" err="1">
                <a:solidFill>
                  <a:srgbClr val="F3F3F3"/>
                </a:solidFill>
              </a:rPr>
              <a:t>hh</a:t>
            </a:r>
            <a:endParaRPr lang="en-GB" sz="3600" dirty="0">
              <a:solidFill>
                <a:srgbClr val="F3F3F3"/>
              </a:solidFill>
            </a:endParaRPr>
          </a:p>
        </p:txBody>
      </p:sp>
      <p:sp>
        <p:nvSpPr>
          <p:cNvPr id="130" name="Shape 130"/>
          <p:cNvSpPr txBox="1">
            <a:spLocks noGrp="1"/>
          </p:cNvSpPr>
          <p:nvPr>
            <p:ph type="subTitle" idx="1"/>
          </p:nvPr>
        </p:nvSpPr>
        <p:spPr>
          <a:xfrm>
            <a:off x="311700" y="2834125"/>
            <a:ext cx="8520600" cy="2107200"/>
          </a:xfrm>
          <a:prstGeom prst="rect">
            <a:avLst/>
          </a:prstGeom>
        </p:spPr>
        <p:txBody>
          <a:bodyPr lIns="91425" tIns="91425" rIns="91425" bIns="91425" anchor="t" anchorCtr="0">
            <a:noAutofit/>
          </a:bodyPr>
          <a:lstStyle/>
          <a:p>
            <a:pPr lvl="0" algn="just" rtl="0">
              <a:spcBef>
                <a:spcPts val="0"/>
              </a:spcBef>
              <a:buNone/>
            </a:pPr>
            <a:r>
              <a:rPr lang="en-GB" sz="1800" u="sng"/>
              <a:t>Group 11:</a:t>
            </a:r>
          </a:p>
          <a:p>
            <a:pPr lvl="0" algn="just" rtl="0">
              <a:spcBef>
                <a:spcPts val="0"/>
              </a:spcBef>
              <a:buNone/>
            </a:pPr>
            <a:r>
              <a:rPr lang="en-GB" sz="1800"/>
              <a:t>Luigi Salvatore Esposito (ADAM SA)</a:t>
            </a:r>
          </a:p>
          <a:p>
            <a:pPr lvl="0" algn="just" rtl="0">
              <a:spcBef>
                <a:spcPts val="0"/>
              </a:spcBef>
              <a:buNone/>
            </a:pPr>
            <a:r>
              <a:rPr lang="en-GB" sz="1800"/>
              <a:t>Carolina Belver-Aguilar (CERN)</a:t>
            </a:r>
          </a:p>
          <a:p>
            <a:pPr lvl="0" algn="just" rtl="0">
              <a:spcBef>
                <a:spcPts val="0"/>
              </a:spcBef>
              <a:buNone/>
            </a:pPr>
            <a:r>
              <a:rPr lang="en-GB" sz="1800"/>
              <a:t>Marc Delrieux (CERN)</a:t>
            </a:r>
          </a:p>
          <a:p>
            <a:pPr lvl="0" algn="just" rtl="0">
              <a:spcBef>
                <a:spcPts val="0"/>
              </a:spcBef>
              <a:buNone/>
            </a:pPr>
            <a:r>
              <a:rPr lang="en-GB" sz="1800"/>
              <a:t>Kajetan Fuchsberger (CERN)</a:t>
            </a:r>
          </a:p>
          <a:p>
            <a:pPr lvl="0" algn="just">
              <a:spcBef>
                <a:spcPts val="0"/>
              </a:spcBef>
              <a:buNone/>
            </a:pPr>
            <a:r>
              <a:rPr lang="en-GB" sz="1800"/>
              <a:t>Alexander Pryanichnikov (PTC LPI RAS)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8" name="Shape 138"/>
          <p:cNvSpPr txBox="1"/>
          <p:nvPr/>
        </p:nvSpPr>
        <p:spPr>
          <a:xfrm>
            <a:off x="220425" y="1095275"/>
            <a:ext cx="8760000" cy="3834600"/>
          </a:xfrm>
          <a:prstGeom prst="rect">
            <a:avLst/>
          </a:prstGeom>
          <a:noFill/>
          <a:ln>
            <a:noFill/>
          </a:ln>
        </p:spPr>
        <p:txBody>
          <a:bodyPr lIns="91425" tIns="91425" rIns="91425" bIns="91425" anchor="t" anchorCtr="0">
            <a:noAutofit/>
          </a:bodyPr>
          <a:lstStyle/>
          <a:p>
            <a:pPr lvl="0" algn="ctr">
              <a:spcBef>
                <a:spcPts val="0"/>
              </a:spcBef>
              <a:buNone/>
            </a:pPr>
            <a:endParaRPr lang="en-GB" sz="1800" dirty="0"/>
          </a:p>
        </p:txBody>
      </p:sp>
      <p:pic>
        <p:nvPicPr>
          <p:cNvPr id="135" name="Shape 135"/>
          <p:cNvPicPr preferRelativeResize="0"/>
          <p:nvPr/>
        </p:nvPicPr>
        <p:blipFill>
          <a:blip r:embed="rId3">
            <a:alphaModFix/>
          </a:blip>
          <a:stretch>
            <a:fillRect/>
          </a:stretch>
        </p:blipFill>
        <p:spPr>
          <a:xfrm>
            <a:off x="152400" y="1130369"/>
            <a:ext cx="5094633" cy="3820975"/>
          </a:xfrm>
          <a:prstGeom prst="rect">
            <a:avLst/>
          </a:prstGeom>
          <a:noFill/>
          <a:ln>
            <a:noFill/>
          </a:ln>
        </p:spPr>
      </p:pic>
      <p:sp>
        <p:nvSpPr>
          <p:cNvPr id="136" name="Shape 136"/>
          <p:cNvSpPr txBox="1">
            <a:spLocks noGrp="1"/>
          </p:cNvSpPr>
          <p:nvPr>
            <p:ph type="title"/>
          </p:nvPr>
        </p:nvSpPr>
        <p:spPr>
          <a:xfrm>
            <a:off x="0" y="0"/>
            <a:ext cx="9144000" cy="572700"/>
          </a:xfrm>
          <a:prstGeom prst="rect">
            <a:avLst/>
          </a:prstGeom>
          <a:solidFill>
            <a:srgbClr val="0000FF"/>
          </a:solidFill>
          <a:ln w="9525" cap="flat" cmpd="sng">
            <a:solidFill>
              <a:srgbClr val="0000FF"/>
            </a:solidFill>
            <a:prstDash val="solid"/>
            <a:round/>
            <a:headEnd type="none" w="med" len="med"/>
            <a:tailEnd type="none" w="med" len="med"/>
          </a:ln>
        </p:spPr>
        <p:txBody>
          <a:bodyPr lIns="91425" tIns="91425" rIns="91425" bIns="91425" anchor="t" anchorCtr="0">
            <a:noAutofit/>
          </a:bodyPr>
          <a:lstStyle/>
          <a:p>
            <a:pPr lvl="0">
              <a:spcBef>
                <a:spcPts val="0"/>
              </a:spcBef>
              <a:buNone/>
            </a:pPr>
            <a:r>
              <a:rPr lang="en-GB">
                <a:solidFill>
                  <a:srgbClr val="FFFFFF"/>
                </a:solidFill>
              </a:rPr>
              <a:t>D.1. Overview and Extraction Scheme</a:t>
            </a:r>
          </a:p>
        </p:txBody>
      </p:sp>
      <p:sp>
        <p:nvSpPr>
          <p:cNvPr id="137" name="Shape 137"/>
          <p:cNvSpPr txBox="1"/>
          <p:nvPr/>
        </p:nvSpPr>
        <p:spPr>
          <a:xfrm>
            <a:off x="-100" y="590125"/>
            <a:ext cx="9144000" cy="401700"/>
          </a:xfrm>
          <a:prstGeom prst="rect">
            <a:avLst/>
          </a:prstGeom>
          <a:solidFill>
            <a:srgbClr val="FFFF00"/>
          </a:solidFill>
          <a:ln w="9525" cap="flat" cmpd="sng">
            <a:solidFill>
              <a:srgbClr val="FFFF00"/>
            </a:solidFill>
            <a:prstDash val="solid"/>
            <a:round/>
            <a:headEnd type="none" w="med" len="med"/>
            <a:tailEnd type="none" w="med" len="med"/>
          </a:ln>
        </p:spPr>
        <p:txBody>
          <a:bodyPr lIns="91425" tIns="91425" rIns="91425" bIns="91425" anchor="t" anchorCtr="0">
            <a:noAutofit/>
          </a:bodyPr>
          <a:lstStyle/>
          <a:p>
            <a:pPr lvl="0" algn="ctr">
              <a:spcBef>
                <a:spcPts val="0"/>
              </a:spcBef>
              <a:buNone/>
            </a:pPr>
            <a:r>
              <a:rPr lang="en-GB" sz="1800"/>
              <a:t>LAYOUT FOR THE LHC DUMP: FAST SINGLE TURN EXTRACTION</a:t>
            </a:r>
          </a:p>
        </p:txBody>
      </p:sp>
      <p:sp>
        <p:nvSpPr>
          <p:cNvPr id="140" name="Shape 140"/>
          <p:cNvSpPr/>
          <p:nvPr/>
        </p:nvSpPr>
        <p:spPr>
          <a:xfrm>
            <a:off x="2731912" y="2395375"/>
            <a:ext cx="335100" cy="242400"/>
          </a:xfrm>
          <a:prstGeom prst="rect">
            <a:avLst/>
          </a:prstGeom>
          <a:solidFill>
            <a:srgbClr val="FF99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1" name="Shape 141"/>
          <p:cNvSpPr/>
          <p:nvPr/>
        </p:nvSpPr>
        <p:spPr>
          <a:xfrm>
            <a:off x="1080049" y="2395375"/>
            <a:ext cx="246000" cy="242400"/>
          </a:xfrm>
          <a:prstGeom prst="rect">
            <a:avLst/>
          </a:prstGeom>
          <a:solidFill>
            <a:srgbClr val="FF99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2" name="Shape 142"/>
          <p:cNvSpPr/>
          <p:nvPr/>
        </p:nvSpPr>
        <p:spPr>
          <a:xfrm>
            <a:off x="707653" y="2304469"/>
            <a:ext cx="153150" cy="293550"/>
          </a:xfrm>
          <a:prstGeom prst="flowChartSort">
            <a:avLst/>
          </a:prstGeom>
          <a:solidFill>
            <a:srgbClr val="0000F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3" name="Shape 143"/>
          <p:cNvSpPr/>
          <p:nvPr/>
        </p:nvSpPr>
        <p:spPr>
          <a:xfrm>
            <a:off x="4670430" y="2304469"/>
            <a:ext cx="153150" cy="293550"/>
          </a:xfrm>
          <a:prstGeom prst="flowChartSort">
            <a:avLst/>
          </a:prstGeom>
          <a:solidFill>
            <a:srgbClr val="0000F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4" name="Shape 144"/>
          <p:cNvSpPr txBox="1"/>
          <p:nvPr/>
        </p:nvSpPr>
        <p:spPr>
          <a:xfrm>
            <a:off x="1079650" y="2771969"/>
            <a:ext cx="2224200" cy="401700"/>
          </a:xfrm>
          <a:prstGeom prst="rect">
            <a:avLst/>
          </a:prstGeom>
          <a:noFill/>
          <a:ln>
            <a:noFill/>
          </a:ln>
        </p:spPr>
        <p:txBody>
          <a:bodyPr lIns="91425" tIns="91425" rIns="91425" bIns="91425" anchor="t" anchorCtr="0">
            <a:noAutofit/>
          </a:bodyPr>
          <a:lstStyle/>
          <a:p>
            <a:pPr lvl="0">
              <a:spcBef>
                <a:spcPts val="0"/>
              </a:spcBef>
              <a:buNone/>
            </a:pPr>
            <a:r>
              <a:rPr lang="en-GB" dirty="0"/>
              <a:t>𝜇 = 90 degree from kicker to septum</a:t>
            </a:r>
          </a:p>
        </p:txBody>
      </p:sp>
      <p:sp>
        <p:nvSpPr>
          <p:cNvPr id="145" name="Shape 145"/>
          <p:cNvSpPr txBox="1"/>
          <p:nvPr/>
        </p:nvSpPr>
        <p:spPr>
          <a:xfrm>
            <a:off x="955800" y="2010769"/>
            <a:ext cx="989700" cy="293700"/>
          </a:xfrm>
          <a:prstGeom prst="rect">
            <a:avLst/>
          </a:prstGeom>
          <a:noFill/>
          <a:ln>
            <a:noFill/>
          </a:ln>
        </p:spPr>
        <p:txBody>
          <a:bodyPr lIns="91425" tIns="91425" rIns="91425" bIns="91425" anchor="t" anchorCtr="0">
            <a:noAutofit/>
          </a:bodyPr>
          <a:lstStyle/>
          <a:p>
            <a:pPr lvl="0">
              <a:spcBef>
                <a:spcPts val="0"/>
              </a:spcBef>
              <a:buNone/>
            </a:pPr>
            <a:r>
              <a:rPr lang="en-GB"/>
              <a:t>H-Kicker</a:t>
            </a:r>
          </a:p>
        </p:txBody>
      </p:sp>
      <p:sp>
        <p:nvSpPr>
          <p:cNvPr id="146" name="Shape 146"/>
          <p:cNvSpPr txBox="1"/>
          <p:nvPr/>
        </p:nvSpPr>
        <p:spPr>
          <a:xfrm>
            <a:off x="2516525" y="2025475"/>
            <a:ext cx="989700" cy="293700"/>
          </a:xfrm>
          <a:prstGeom prst="rect">
            <a:avLst/>
          </a:prstGeom>
          <a:noFill/>
          <a:ln>
            <a:noFill/>
          </a:ln>
        </p:spPr>
        <p:txBody>
          <a:bodyPr lIns="91425" tIns="91425" rIns="91425" bIns="91425" anchor="t" anchorCtr="0">
            <a:noAutofit/>
          </a:bodyPr>
          <a:lstStyle/>
          <a:p>
            <a:pPr lvl="0" rtl="0">
              <a:spcBef>
                <a:spcPts val="0"/>
              </a:spcBef>
              <a:buNone/>
            </a:pPr>
            <a:r>
              <a:rPr lang="en-GB"/>
              <a:t>V-septum</a:t>
            </a:r>
          </a:p>
        </p:txBody>
      </p:sp>
      <p:sp>
        <p:nvSpPr>
          <p:cNvPr id="147" name="Shape 147"/>
          <p:cNvSpPr txBox="1"/>
          <p:nvPr/>
        </p:nvSpPr>
        <p:spPr>
          <a:xfrm>
            <a:off x="520550" y="1887969"/>
            <a:ext cx="559500" cy="293700"/>
          </a:xfrm>
          <a:prstGeom prst="rect">
            <a:avLst/>
          </a:prstGeom>
          <a:noFill/>
          <a:ln>
            <a:noFill/>
          </a:ln>
        </p:spPr>
        <p:txBody>
          <a:bodyPr lIns="91425" tIns="91425" rIns="91425" bIns="91425" anchor="t" anchorCtr="0">
            <a:noAutofit/>
          </a:bodyPr>
          <a:lstStyle/>
          <a:p>
            <a:pPr lvl="0" rtl="0">
              <a:spcBef>
                <a:spcPts val="0"/>
              </a:spcBef>
              <a:buNone/>
            </a:pPr>
            <a:r>
              <a:rPr lang="en-GB"/>
              <a:t>QF</a:t>
            </a:r>
          </a:p>
        </p:txBody>
      </p:sp>
      <p:sp>
        <p:nvSpPr>
          <p:cNvPr id="148" name="Shape 148"/>
          <p:cNvSpPr txBox="1"/>
          <p:nvPr/>
        </p:nvSpPr>
        <p:spPr>
          <a:xfrm>
            <a:off x="4516950" y="1887969"/>
            <a:ext cx="559500" cy="293700"/>
          </a:xfrm>
          <a:prstGeom prst="rect">
            <a:avLst/>
          </a:prstGeom>
          <a:noFill/>
          <a:ln>
            <a:noFill/>
          </a:ln>
        </p:spPr>
        <p:txBody>
          <a:bodyPr lIns="91425" tIns="91425" rIns="91425" bIns="91425" anchor="t" anchorCtr="0">
            <a:noAutofit/>
          </a:bodyPr>
          <a:lstStyle/>
          <a:p>
            <a:pPr lvl="0" rtl="0">
              <a:spcBef>
                <a:spcPts val="0"/>
              </a:spcBef>
              <a:buNone/>
            </a:pPr>
            <a:r>
              <a:rPr lang="en-GB"/>
              <a:t>QF</a:t>
            </a:r>
          </a:p>
        </p:txBody>
      </p:sp>
      <p:sp>
        <p:nvSpPr>
          <p:cNvPr id="2" name="CuadroTexto 1"/>
          <p:cNvSpPr txBox="1"/>
          <p:nvPr/>
        </p:nvSpPr>
        <p:spPr>
          <a:xfrm>
            <a:off x="5243139" y="1304415"/>
            <a:ext cx="3608732" cy="3416320"/>
          </a:xfrm>
          <a:prstGeom prst="rect">
            <a:avLst/>
          </a:prstGeom>
          <a:noFill/>
        </p:spPr>
        <p:txBody>
          <a:bodyPr wrap="square" rtlCol="0">
            <a:spAutoFit/>
          </a:bodyPr>
          <a:lstStyle/>
          <a:p>
            <a:pPr marL="285750" lvl="3" indent="-285750">
              <a:buFont typeface="Arial" panose="020B0604020202020204" pitchFamily="34" charset="0"/>
              <a:buChar char="•"/>
            </a:pPr>
            <a:r>
              <a:rPr lang="en-GB" sz="1800" dirty="0"/>
              <a:t>Horizontal kickers at the beginning, and vertical septa in the middle of the straight line of 1.5 km.</a:t>
            </a:r>
          </a:p>
          <a:p>
            <a:pPr marL="285750" lvl="8" indent="-285750">
              <a:buFont typeface="Arial" panose="020B0604020202020204" pitchFamily="34" charset="0"/>
              <a:buChar char="•"/>
            </a:pPr>
            <a:r>
              <a:rPr lang="en-GB" sz="1800" dirty="0"/>
              <a:t>Two focusing quadrupoles at the start and the end of the straight line.</a:t>
            </a:r>
          </a:p>
          <a:p>
            <a:pPr marL="285750" lvl="8" indent="-285750">
              <a:buFont typeface="Arial" panose="020B0604020202020204" pitchFamily="34" charset="0"/>
              <a:buChar char="•"/>
            </a:pPr>
            <a:r>
              <a:rPr lang="en-GB" sz="1800" dirty="0"/>
              <a:t>No defocusing quadrupole between the kickers and septa has been investigated.</a:t>
            </a:r>
          </a:p>
          <a:p>
            <a:pPr marL="285750" lvl="8" indent="-285750">
              <a:buFont typeface="Arial" panose="020B0604020202020204" pitchFamily="34" charset="0"/>
              <a:buChar char="•"/>
            </a:pPr>
            <a:r>
              <a:rPr lang="en-GB" sz="1800" dirty="0"/>
              <a:t>No (fast) bumps: increased failure probability.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0" y="0"/>
            <a:ext cx="9144000" cy="572700"/>
          </a:xfrm>
          <a:prstGeom prst="rect">
            <a:avLst/>
          </a:prstGeom>
          <a:solidFill>
            <a:srgbClr val="0000FF"/>
          </a:solidFill>
          <a:ln w="9525" cap="flat" cmpd="sng">
            <a:solidFill>
              <a:srgbClr val="0000FF"/>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GB">
                <a:solidFill>
                  <a:srgbClr val="FFFFFF"/>
                </a:solidFill>
              </a:rPr>
              <a:t>D.1. Overview and Extraction Scheme</a:t>
            </a:r>
          </a:p>
        </p:txBody>
      </p:sp>
      <p:sp>
        <p:nvSpPr>
          <p:cNvPr id="163" name="Shape 163"/>
          <p:cNvSpPr txBox="1"/>
          <p:nvPr/>
        </p:nvSpPr>
        <p:spPr>
          <a:xfrm>
            <a:off x="-100" y="590125"/>
            <a:ext cx="9144000" cy="401700"/>
          </a:xfrm>
          <a:prstGeom prst="rect">
            <a:avLst/>
          </a:prstGeom>
          <a:solidFill>
            <a:srgbClr val="FFFF00"/>
          </a:solidFill>
          <a:ln w="9525" cap="flat" cmpd="sng">
            <a:solidFill>
              <a:srgbClr val="FFFF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GB" sz="1800"/>
              <a:t>KICKERS</a:t>
            </a:r>
          </a:p>
        </p:txBody>
      </p:sp>
      <mc:AlternateContent xmlns:mc="http://schemas.openxmlformats.org/markup-compatibility/2006" xmlns:a14="http://schemas.microsoft.com/office/drawing/2010/main">
        <mc:Choice Requires="a14">
          <p:sp>
            <p:nvSpPr>
              <p:cNvPr id="164" name="Shape 164"/>
              <p:cNvSpPr txBox="1"/>
              <p:nvPr/>
            </p:nvSpPr>
            <p:spPr>
              <a:xfrm>
                <a:off x="190750" y="1019074"/>
                <a:ext cx="8745432" cy="4124425"/>
              </a:xfrm>
              <a:prstGeom prst="rect">
                <a:avLst/>
              </a:prstGeom>
              <a:noFill/>
              <a:ln>
                <a:noFill/>
              </a:ln>
            </p:spPr>
            <p:txBody>
              <a:bodyPr lIns="91425" tIns="91425" rIns="91425" bIns="91425" anchor="t" anchorCtr="0">
                <a:noAutofit/>
              </a:bodyPr>
              <a:lstStyle/>
              <a:p>
                <a:pPr lvl="0" rtl="0">
                  <a:spcBef>
                    <a:spcPts val="0"/>
                  </a:spcBef>
                  <a:buNone/>
                </a:pPr>
                <a:r>
                  <a:rPr lang="en-GB" sz="1800" dirty="0">
                    <a:solidFill>
                      <a:srgbClr val="0000FF"/>
                    </a:solidFill>
                  </a:rPr>
                  <a:t>How many kickers? Which length?</a:t>
                </a:r>
              </a:p>
              <a:p>
                <a:pPr lvl="0">
                  <a:spcBef>
                    <a:spcPts val="0"/>
                  </a:spcBef>
                  <a:buNone/>
                </a:pPr>
                <a14:m>
                  <m:oMathPara xmlns:m="http://schemas.openxmlformats.org/officeDocument/2006/math">
                    <m:oMathParaPr>
                      <m:jc m:val="centerGroup"/>
                    </m:oMathParaPr>
                    <m:oMath xmlns:m="http://schemas.openxmlformats.org/officeDocument/2006/math">
                      <m:r>
                        <a:rPr lang="en-GB" sz="1800" i="1" smtClean="0">
                          <a:latin typeface="Cambria Math" panose="02040503050406030204" pitchFamily="18" charset="0"/>
                          <a:ea typeface="Cambria Math" panose="02040503050406030204" pitchFamily="18" charset="0"/>
                        </a:rPr>
                        <m:t>𝜎</m:t>
                      </m:r>
                      <m:d>
                        <m:dPr>
                          <m:ctrlPr>
                            <a:rPr lang="ar-AE" sz="1800" i="1" smtClean="0">
                              <a:latin typeface="Cambria Math" panose="02040503050406030204" pitchFamily="18" charset="0"/>
                              <a:ea typeface="Cambria Math" panose="02040503050406030204" pitchFamily="18" charset="0"/>
                            </a:rPr>
                          </m:ctrlPr>
                        </m:dPr>
                        <m:e>
                          <m:sSub>
                            <m:sSubPr>
                              <m:ctrlPr>
                                <a:rPr lang="ar-AE" sz="1800" i="1" smtClean="0">
                                  <a:latin typeface="Cambria Math" panose="02040503050406030204" pitchFamily="18" charset="0"/>
                                  <a:ea typeface="Cambria Math" panose="02040503050406030204" pitchFamily="18" charset="0"/>
                                </a:rPr>
                              </m:ctrlPr>
                            </m:sSubPr>
                            <m:e>
                              <m:r>
                                <a:rPr lang="ar-AE" sz="1800" i="1" smtClean="0">
                                  <a:latin typeface="Cambria Math" panose="02040503050406030204" pitchFamily="18" charset="0"/>
                                  <a:ea typeface="Cambria Math" panose="02040503050406030204" pitchFamily="18" charset="0"/>
                                </a:rPr>
                                <m:t>𝛽</m:t>
                              </m:r>
                            </m:e>
                            <m:sub>
                              <m:r>
                                <a:rPr lang="ar-AE" sz="1800" b="0" i="1" smtClean="0">
                                  <a:latin typeface="Cambria Math" panose="02040503050406030204" pitchFamily="18" charset="0"/>
                                  <a:ea typeface="Cambria Math" panose="02040503050406030204" pitchFamily="18" charset="0"/>
                                </a:rPr>
                                <m:t>𝑚</m:t>
                              </m:r>
                              <m:r>
                                <a:rPr lang="fr-CH" sz="1800" b="0" i="1" smtClean="0">
                                  <a:latin typeface="Cambria Math" panose="02040503050406030204" pitchFamily="18" charset="0"/>
                                  <a:ea typeface="Cambria Math" panose="02040503050406030204" pitchFamily="18" charset="0"/>
                                </a:rPr>
                                <m:t>𝑖𝑛</m:t>
                              </m:r>
                            </m:sub>
                          </m:sSub>
                        </m:e>
                      </m:d>
                      <m:r>
                        <a:rPr lang="fr-CH" sz="1800" b="0" i="1" smtClean="0">
                          <a:latin typeface="Cambria Math" panose="02040503050406030204" pitchFamily="18" charset="0"/>
                          <a:ea typeface="Cambria Math" panose="02040503050406030204" pitchFamily="18" charset="0"/>
                        </a:rPr>
                        <m:t>=</m:t>
                      </m:r>
                      <m:rad>
                        <m:radPr>
                          <m:degHide m:val="on"/>
                          <m:ctrlPr>
                            <a:rPr lang="fr-CH" sz="1800" b="0" i="1" smtClean="0">
                              <a:latin typeface="Cambria Math" panose="02040503050406030204" pitchFamily="18" charset="0"/>
                              <a:ea typeface="Cambria Math" panose="02040503050406030204" pitchFamily="18" charset="0"/>
                            </a:rPr>
                          </m:ctrlPr>
                        </m:radPr>
                        <m:deg/>
                        <m:e>
                          <m:r>
                            <a:rPr lang="fr-CH" sz="1800" b="0" i="1" smtClean="0">
                              <a:latin typeface="Cambria Math" panose="02040503050406030204" pitchFamily="18" charset="0"/>
                              <a:ea typeface="Cambria Math" panose="02040503050406030204" pitchFamily="18" charset="0"/>
                            </a:rPr>
                            <m:t>𝛽𝜀</m:t>
                          </m:r>
                        </m:e>
                      </m:rad>
                      <m:r>
                        <a:rPr lang="fr-CH" sz="1800" b="0" i="1" smtClean="0">
                          <a:latin typeface="Cambria Math" panose="02040503050406030204" pitchFamily="18" charset="0"/>
                          <a:ea typeface="Cambria Math" panose="02040503050406030204" pitchFamily="18" charset="0"/>
                        </a:rPr>
                        <m:t>=</m:t>
                      </m:r>
                      <m:rad>
                        <m:radPr>
                          <m:degHide m:val="on"/>
                          <m:ctrlPr>
                            <a:rPr lang="fr-CH" sz="1800" b="0" i="1" smtClean="0">
                              <a:latin typeface="Cambria Math" panose="02040503050406030204" pitchFamily="18" charset="0"/>
                              <a:ea typeface="Cambria Math" panose="02040503050406030204" pitchFamily="18" charset="0"/>
                            </a:rPr>
                          </m:ctrlPr>
                        </m:radPr>
                        <m:deg/>
                        <m:e>
                          <m:f>
                            <m:fPr>
                              <m:ctrlPr>
                                <a:rPr lang="fr-CH" sz="1800" b="0" i="1" smtClean="0">
                                  <a:latin typeface="Cambria Math" panose="02040503050406030204" pitchFamily="18" charset="0"/>
                                  <a:ea typeface="Cambria Math" panose="02040503050406030204" pitchFamily="18" charset="0"/>
                                </a:rPr>
                              </m:ctrlPr>
                            </m:fPr>
                            <m:num>
                              <m:r>
                                <a:rPr lang="fr-CH" sz="1800" b="0" i="1" smtClean="0">
                                  <a:latin typeface="Cambria Math" panose="02040503050406030204" pitchFamily="18" charset="0"/>
                                  <a:ea typeface="Cambria Math" panose="02040503050406030204" pitchFamily="18" charset="0"/>
                                </a:rPr>
                                <m:t>𝛽</m:t>
                              </m:r>
                              <m:sSub>
                                <m:sSubPr>
                                  <m:ctrlPr>
                                    <a:rPr lang="fr-CH" sz="1800" b="0" i="1" smtClean="0">
                                      <a:latin typeface="Cambria Math" panose="02040503050406030204" pitchFamily="18" charset="0"/>
                                      <a:ea typeface="Cambria Math" panose="02040503050406030204" pitchFamily="18" charset="0"/>
                                    </a:rPr>
                                  </m:ctrlPr>
                                </m:sSubPr>
                                <m:e>
                                  <m:r>
                                    <a:rPr lang="fr-CH" sz="1800" b="0" i="1" smtClean="0">
                                      <a:latin typeface="Cambria Math" panose="02040503050406030204" pitchFamily="18" charset="0"/>
                                      <a:ea typeface="Cambria Math" panose="02040503050406030204" pitchFamily="18" charset="0"/>
                                    </a:rPr>
                                    <m:t>𝜀</m:t>
                                  </m:r>
                                </m:e>
                                <m:sub>
                                  <m:r>
                                    <a:rPr lang="fr-CH" sz="1800" b="0" i="1" smtClean="0">
                                      <a:latin typeface="Cambria Math" panose="02040503050406030204" pitchFamily="18" charset="0"/>
                                      <a:ea typeface="Cambria Math" panose="02040503050406030204" pitchFamily="18" charset="0"/>
                                    </a:rPr>
                                    <m:t>𝑛</m:t>
                                  </m:r>
                                </m:sub>
                              </m:sSub>
                            </m:num>
                            <m:den>
                              <m:f>
                                <m:fPr>
                                  <m:type m:val="lin"/>
                                  <m:ctrlPr>
                                    <a:rPr lang="fr-CH" sz="1800" b="0" i="1" smtClean="0">
                                      <a:latin typeface="Cambria Math" panose="02040503050406030204" pitchFamily="18" charset="0"/>
                                      <a:ea typeface="Cambria Math" panose="02040503050406030204" pitchFamily="18" charset="0"/>
                                    </a:rPr>
                                  </m:ctrlPr>
                                </m:fPr>
                                <m:num>
                                  <m:r>
                                    <a:rPr lang="fr-CH" sz="1800" b="0" i="1" smtClean="0">
                                      <a:latin typeface="Cambria Math" panose="02040503050406030204" pitchFamily="18" charset="0"/>
                                      <a:ea typeface="Cambria Math" panose="02040503050406030204" pitchFamily="18" charset="0"/>
                                    </a:rPr>
                                    <m:t>𝑝</m:t>
                                  </m:r>
                                </m:num>
                                <m:den>
                                  <m:r>
                                    <a:rPr lang="fr-CH" sz="1800" b="0" i="1" smtClean="0">
                                      <a:latin typeface="Cambria Math" panose="02040503050406030204" pitchFamily="18" charset="0"/>
                                      <a:ea typeface="Cambria Math" panose="02040503050406030204" pitchFamily="18" charset="0"/>
                                    </a:rPr>
                                    <m:t>𝑚</m:t>
                                  </m:r>
                                </m:den>
                              </m:f>
                            </m:den>
                          </m:f>
                        </m:e>
                      </m:rad>
                      <m:r>
                        <a:rPr lang="fr-CH" sz="1800" b="0" i="0" smtClean="0">
                          <a:latin typeface="Cambria Math" panose="02040503050406030204" pitchFamily="18" charset="0"/>
                          <a:ea typeface="Cambria Math" panose="02040503050406030204" pitchFamily="18" charset="0"/>
                        </a:rPr>
                        <m:t>=</m:t>
                      </m:r>
                      <m:r>
                        <a:rPr lang="fr-CH" sz="1800" b="0" i="0" smtClean="0">
                          <a:latin typeface="Cambria Math" panose="02040503050406030204" pitchFamily="18" charset="0"/>
                          <a:ea typeface="Cambria Math" panose="02040503050406030204" pitchFamily="18" charset="0"/>
                        </a:rPr>
                        <m:t>0</m:t>
                      </m:r>
                      <m:r>
                        <a:rPr lang="fr-CH" sz="1800" b="0" i="0" smtClean="0">
                          <a:latin typeface="Cambria Math" panose="02040503050406030204" pitchFamily="18" charset="0"/>
                          <a:ea typeface="Cambria Math" panose="02040503050406030204" pitchFamily="18" charset="0"/>
                        </a:rPr>
                        <m:t>.</m:t>
                      </m:r>
                      <m:r>
                        <a:rPr lang="fr-CH" sz="1800" b="0" i="0" smtClean="0">
                          <a:latin typeface="Cambria Math" panose="02040503050406030204" pitchFamily="18" charset="0"/>
                          <a:ea typeface="Cambria Math" panose="02040503050406030204" pitchFamily="18" charset="0"/>
                        </a:rPr>
                        <m:t>3</m:t>
                      </m:r>
                      <m:r>
                        <a:rPr lang="fr-CH" sz="1800" b="0" i="0" smtClean="0">
                          <a:latin typeface="Cambria Math" panose="02040503050406030204" pitchFamily="18" charset="0"/>
                          <a:ea typeface="Cambria Math" panose="02040503050406030204" pitchFamily="18" charset="0"/>
                        </a:rPr>
                        <m:t> </m:t>
                      </m:r>
                      <m:r>
                        <m:rPr>
                          <m:sty m:val="p"/>
                        </m:rPr>
                        <a:rPr lang="fr-CH" sz="1800" b="0" i="0" smtClean="0">
                          <a:latin typeface="Cambria Math" panose="02040503050406030204" pitchFamily="18" charset="0"/>
                          <a:ea typeface="Cambria Math" panose="02040503050406030204" pitchFamily="18" charset="0"/>
                        </a:rPr>
                        <m:t>mm</m:t>
                      </m:r>
                    </m:oMath>
                  </m:oMathPara>
                </a14:m>
                <a:endParaRPr lang="ar-AE" sz="1800" dirty="0"/>
              </a:p>
              <a:p>
                <a:pPr marL="285750" lvl="0" indent="-285750">
                  <a:spcBef>
                    <a:spcPts val="0"/>
                  </a:spcBef>
                  <a:buClr>
                    <a:schemeClr val="dk1"/>
                  </a:buClr>
                  <a:buFont typeface="Arial" panose="020B0604020202020204" pitchFamily="34" charset="0"/>
                  <a:buChar char="•"/>
                </a:pPr>
                <a:r>
                  <a:rPr lang="en-GB" sz="1800" dirty="0">
                    <a:solidFill>
                      <a:schemeClr val="dk1"/>
                    </a:solidFill>
                  </a:rPr>
                  <a:t>Separation between the circulating trajectory and the kicked beam:</a:t>
                </a:r>
              </a:p>
              <a:p>
                <a:pPr lvl="0" algn="ctr">
                  <a:spcBef>
                    <a:spcPts val="0"/>
                  </a:spcBef>
                  <a:buClr>
                    <a:schemeClr val="dk1"/>
                  </a:buClr>
                  <a:buFont typeface="Arial"/>
                  <a:buNone/>
                </a:pPr>
                <a14:m>
                  <m:oMathPara xmlns:m="http://schemas.openxmlformats.org/officeDocument/2006/math">
                    <m:oMathParaPr>
                      <m:jc m:val="centerGroup"/>
                    </m:oMathParaPr>
                    <m:oMath xmlns:m="http://schemas.openxmlformats.org/officeDocument/2006/math">
                      <m:r>
                        <a:rPr lang="fr-CH" sz="1800" b="0" i="1" smtClean="0">
                          <a:solidFill>
                            <a:schemeClr val="dk1"/>
                          </a:solidFill>
                          <a:latin typeface="Cambria Math" panose="02040503050406030204" pitchFamily="18" charset="0"/>
                        </a:rPr>
                        <m:t>20</m:t>
                      </m:r>
                      <m:r>
                        <a:rPr lang="fr-CH" sz="1800" b="0" i="1" smtClean="0">
                          <a:solidFill>
                            <a:schemeClr val="dk1"/>
                          </a:solidFill>
                          <a:latin typeface="Cambria Math" panose="02040503050406030204" pitchFamily="18" charset="0"/>
                          <a:ea typeface="Cambria Math" panose="02040503050406030204" pitchFamily="18" charset="0"/>
                        </a:rPr>
                        <m:t>𝜎</m:t>
                      </m:r>
                      <m:r>
                        <a:rPr lang="fr-CH" sz="1800" b="0" i="1" smtClean="0">
                          <a:solidFill>
                            <a:schemeClr val="dk1"/>
                          </a:solidFill>
                          <a:latin typeface="Cambria Math" panose="02040503050406030204" pitchFamily="18" charset="0"/>
                          <a:ea typeface="Cambria Math" panose="02040503050406030204" pitchFamily="18" charset="0"/>
                        </a:rPr>
                        <m:t>+</m:t>
                      </m:r>
                      <m:r>
                        <m:rPr>
                          <m:sty m:val="p"/>
                        </m:rPr>
                        <a:rPr lang="fr-CH" sz="1800" b="0" i="0" smtClean="0">
                          <a:solidFill>
                            <a:schemeClr val="dk1"/>
                          </a:solidFill>
                          <a:latin typeface="Cambria Math" panose="02040503050406030204" pitchFamily="18" charset="0"/>
                          <a:ea typeface="Cambria Math" panose="02040503050406030204" pitchFamily="18" charset="0"/>
                        </a:rPr>
                        <m:t>septum</m:t>
                      </m:r>
                      <m:r>
                        <a:rPr lang="fr-CH" sz="1800" b="0" i="0" smtClean="0">
                          <a:solidFill>
                            <a:schemeClr val="dk1"/>
                          </a:solidFill>
                          <a:latin typeface="Cambria Math" panose="02040503050406030204" pitchFamily="18" charset="0"/>
                          <a:ea typeface="Cambria Math" panose="02040503050406030204" pitchFamily="18" charset="0"/>
                        </a:rPr>
                        <m:t> </m:t>
                      </m:r>
                      <m:r>
                        <m:rPr>
                          <m:sty m:val="p"/>
                        </m:rPr>
                        <a:rPr lang="fr-CH" sz="1800" b="0" i="0" smtClean="0">
                          <a:solidFill>
                            <a:schemeClr val="dk1"/>
                          </a:solidFill>
                          <a:latin typeface="Cambria Math" panose="02040503050406030204" pitchFamily="18" charset="0"/>
                          <a:ea typeface="Cambria Math" panose="02040503050406030204" pitchFamily="18" charset="0"/>
                        </a:rPr>
                        <m:t>thickness</m:t>
                      </m:r>
                      <m:r>
                        <a:rPr lang="fr-CH" sz="1800" b="0" i="0" smtClean="0">
                          <a:solidFill>
                            <a:schemeClr val="dk1"/>
                          </a:solidFill>
                          <a:latin typeface="Cambria Math" panose="02040503050406030204" pitchFamily="18" charset="0"/>
                          <a:ea typeface="Cambria Math" panose="02040503050406030204" pitchFamily="18" charset="0"/>
                        </a:rPr>
                        <m:t> (</m:t>
                      </m:r>
                      <m:r>
                        <a:rPr lang="fr-CH" sz="1800" b="0" i="1" smtClean="0">
                          <a:solidFill>
                            <a:schemeClr val="dk1"/>
                          </a:solidFill>
                          <a:latin typeface="Cambria Math" panose="02040503050406030204" pitchFamily="18" charset="0"/>
                          <a:ea typeface="Cambria Math" panose="02040503050406030204" pitchFamily="18" charset="0"/>
                        </a:rPr>
                        <m:t>=</m:t>
                      </m:r>
                      <m:r>
                        <a:rPr lang="fr-CH" sz="1800" b="0" i="1" smtClean="0">
                          <a:solidFill>
                            <a:schemeClr val="dk1"/>
                          </a:solidFill>
                          <a:latin typeface="Cambria Math" panose="02040503050406030204" pitchFamily="18" charset="0"/>
                          <a:ea typeface="Cambria Math" panose="02040503050406030204" pitchFamily="18" charset="0"/>
                        </a:rPr>
                        <m:t>25</m:t>
                      </m:r>
                      <m:r>
                        <a:rPr lang="fr-CH" sz="1800" b="0" i="1" smtClean="0">
                          <a:solidFill>
                            <a:schemeClr val="dk1"/>
                          </a:solidFill>
                          <a:latin typeface="Cambria Math" panose="02040503050406030204" pitchFamily="18" charset="0"/>
                          <a:ea typeface="Cambria Math" panose="02040503050406030204" pitchFamily="18" charset="0"/>
                        </a:rPr>
                        <m:t> </m:t>
                      </m:r>
                      <m:r>
                        <m:rPr>
                          <m:sty m:val="p"/>
                        </m:rPr>
                        <a:rPr lang="fr-CH" sz="1800" b="0" i="0" smtClean="0">
                          <a:solidFill>
                            <a:schemeClr val="dk1"/>
                          </a:solidFill>
                          <a:latin typeface="Cambria Math" panose="02040503050406030204" pitchFamily="18" charset="0"/>
                          <a:ea typeface="Cambria Math" panose="02040503050406030204" pitchFamily="18" charset="0"/>
                        </a:rPr>
                        <m:t>mm</m:t>
                      </m:r>
                      <m:r>
                        <a:rPr lang="fr-CH" sz="1800" b="0" i="1" smtClean="0">
                          <a:solidFill>
                            <a:schemeClr val="dk1"/>
                          </a:solidFill>
                          <a:latin typeface="Cambria Math" panose="02040503050406030204" pitchFamily="18" charset="0"/>
                          <a:ea typeface="Cambria Math" panose="02040503050406030204" pitchFamily="18" charset="0"/>
                        </a:rPr>
                        <m:t>)=</m:t>
                      </m:r>
                      <m:r>
                        <a:rPr lang="fr-CH" sz="1800" b="0" i="1" smtClean="0">
                          <a:solidFill>
                            <a:schemeClr val="dk1"/>
                          </a:solidFill>
                          <a:latin typeface="Cambria Math" panose="02040503050406030204" pitchFamily="18" charset="0"/>
                          <a:ea typeface="Cambria Math" panose="02040503050406030204" pitchFamily="18" charset="0"/>
                        </a:rPr>
                        <m:t>31</m:t>
                      </m:r>
                      <m:r>
                        <a:rPr lang="fr-CH" sz="1800" b="0" i="1" smtClean="0">
                          <a:solidFill>
                            <a:schemeClr val="dk1"/>
                          </a:solidFill>
                          <a:latin typeface="Cambria Math" panose="02040503050406030204" pitchFamily="18" charset="0"/>
                          <a:ea typeface="Cambria Math" panose="02040503050406030204" pitchFamily="18" charset="0"/>
                        </a:rPr>
                        <m:t> </m:t>
                      </m:r>
                      <m:r>
                        <m:rPr>
                          <m:sty m:val="p"/>
                        </m:rPr>
                        <a:rPr lang="fr-CH" sz="1800" b="0" i="0" smtClean="0">
                          <a:solidFill>
                            <a:schemeClr val="dk1"/>
                          </a:solidFill>
                          <a:latin typeface="Cambria Math" panose="02040503050406030204" pitchFamily="18" charset="0"/>
                          <a:ea typeface="Cambria Math" panose="02040503050406030204" pitchFamily="18" charset="0"/>
                        </a:rPr>
                        <m:t>mm</m:t>
                      </m:r>
                    </m:oMath>
                  </m:oMathPara>
                </a14:m>
                <a:endParaRPr lang="en-GB" sz="1800" dirty="0">
                  <a:solidFill>
                    <a:schemeClr val="dk1"/>
                  </a:solidFill>
                </a:endParaRPr>
              </a:p>
              <a:p>
                <a:pPr lvl="5" algn="ctr">
                  <a:buClr>
                    <a:schemeClr val="dk1"/>
                  </a:buClr>
                </a:pPr>
                <a14:m>
                  <m:oMathPara xmlns:m="http://schemas.openxmlformats.org/officeDocument/2006/math">
                    <m:oMathParaPr>
                      <m:jc m:val="centerGroup"/>
                    </m:oMathParaPr>
                    <m:oMath xmlns:m="http://schemas.openxmlformats.org/officeDocument/2006/math">
                      <m:r>
                        <m:rPr>
                          <m:sty m:val="p"/>
                        </m:rPr>
                        <a:rPr lang="fr-CH" sz="1800" b="0" i="0" smtClean="0">
                          <a:solidFill>
                            <a:schemeClr val="dk1"/>
                          </a:solidFill>
                          <a:latin typeface="Cambria Math" panose="02040503050406030204" pitchFamily="18" charset="0"/>
                        </a:rPr>
                        <m:t>septum</m:t>
                      </m:r>
                      <m:r>
                        <a:rPr lang="fr-CH" sz="1800" b="0" i="0" smtClean="0">
                          <a:solidFill>
                            <a:schemeClr val="dk1"/>
                          </a:solidFill>
                          <a:latin typeface="Cambria Math" panose="02040503050406030204" pitchFamily="18" charset="0"/>
                        </a:rPr>
                        <m:t> </m:t>
                      </m:r>
                      <m:r>
                        <m:rPr>
                          <m:sty m:val="p"/>
                        </m:rPr>
                        <a:rPr lang="fr-CH" sz="1800" b="0" i="0" smtClean="0">
                          <a:solidFill>
                            <a:schemeClr val="dk1"/>
                          </a:solidFill>
                          <a:latin typeface="Cambria Math" panose="02040503050406030204" pitchFamily="18" charset="0"/>
                        </a:rPr>
                        <m:t>thickness</m:t>
                      </m:r>
                      <m:r>
                        <a:rPr lang="fr-CH" sz="1800" b="0" i="1" smtClean="0">
                          <a:solidFill>
                            <a:schemeClr val="dk1"/>
                          </a:solidFill>
                          <a:latin typeface="Cambria Math" panose="02040503050406030204" pitchFamily="18" charset="0"/>
                        </a:rPr>
                        <m:t>=</m:t>
                      </m:r>
                      <m:r>
                        <a:rPr lang="fr-CH" sz="1800" b="0" i="1" smtClean="0">
                          <a:solidFill>
                            <a:schemeClr val="dk1"/>
                          </a:solidFill>
                          <a:latin typeface="Cambria Math" panose="02040503050406030204" pitchFamily="18" charset="0"/>
                        </a:rPr>
                        <m:t>25</m:t>
                      </m:r>
                      <m:r>
                        <a:rPr lang="fr-CH" sz="1800" b="0" i="1" smtClean="0">
                          <a:solidFill>
                            <a:schemeClr val="dk1"/>
                          </a:solidFill>
                          <a:latin typeface="Cambria Math" panose="02040503050406030204" pitchFamily="18" charset="0"/>
                        </a:rPr>
                        <m:t> </m:t>
                      </m:r>
                      <m:r>
                        <m:rPr>
                          <m:sty m:val="p"/>
                        </m:rPr>
                        <a:rPr lang="fr-CH" sz="1800" b="0" i="0" smtClean="0">
                          <a:solidFill>
                            <a:schemeClr val="dk1"/>
                          </a:solidFill>
                          <a:latin typeface="Cambria Math" panose="02040503050406030204" pitchFamily="18" charset="0"/>
                        </a:rPr>
                        <m:t>mm</m:t>
                      </m:r>
                    </m:oMath>
                  </m:oMathPara>
                </a14:m>
                <a:endParaRPr lang="en-GB" sz="1800" dirty="0">
                  <a:solidFill>
                    <a:schemeClr val="dk1"/>
                  </a:solidFill>
                </a:endParaRPr>
              </a:p>
              <a:p>
                <a:pPr marL="285750" lvl="5" indent="-285750">
                  <a:buClr>
                    <a:schemeClr val="dk1"/>
                  </a:buClr>
                  <a:buFont typeface="Arial" panose="020B0604020202020204" pitchFamily="34" charset="0"/>
                  <a:buChar char="•"/>
                </a:pPr>
                <a:r>
                  <a:rPr lang="en-GB" sz="1800" dirty="0">
                    <a:solidFill>
                      <a:schemeClr val="dk1"/>
                    </a:solidFill>
                  </a:rPr>
                  <a:t>Total deflection angle:</a:t>
                </a:r>
              </a:p>
              <a:p>
                <a:pPr lvl="5">
                  <a:buClr>
                    <a:schemeClr val="dk1"/>
                  </a:buClr>
                </a:pPr>
                <a14:m>
                  <m:oMathPara xmlns:m="http://schemas.openxmlformats.org/officeDocument/2006/math">
                    <m:oMathParaPr>
                      <m:jc m:val="centerGroup"/>
                    </m:oMathParaPr>
                    <m:oMath xmlns:m="http://schemas.openxmlformats.org/officeDocument/2006/math">
                      <m:r>
                        <a:rPr lang="fr-CH" sz="1800" b="0" i="1" smtClean="0">
                          <a:solidFill>
                            <a:schemeClr val="dk1"/>
                          </a:solidFill>
                          <a:latin typeface="Cambria Math" panose="02040503050406030204" pitchFamily="18" charset="0"/>
                        </a:rPr>
                        <m:t>𝐿</m:t>
                      </m:r>
                      <m:r>
                        <a:rPr lang="fr-CH" sz="1800" b="0" i="1" smtClean="0">
                          <a:solidFill>
                            <a:schemeClr val="dk1"/>
                          </a:solidFill>
                          <a:latin typeface="Cambria Math" panose="02040503050406030204" pitchFamily="18" charset="0"/>
                        </a:rPr>
                        <m:t>=</m:t>
                      </m:r>
                      <m:r>
                        <a:rPr lang="fr-CH" sz="1800" b="0" i="1" smtClean="0">
                          <a:solidFill>
                            <a:schemeClr val="dk1"/>
                          </a:solidFill>
                          <a:latin typeface="Cambria Math" panose="02040503050406030204" pitchFamily="18" charset="0"/>
                        </a:rPr>
                        <m:t>750</m:t>
                      </m:r>
                      <m:r>
                        <a:rPr lang="fr-CH" sz="1800" b="0" i="1" smtClean="0">
                          <a:solidFill>
                            <a:schemeClr val="dk1"/>
                          </a:solidFill>
                          <a:latin typeface="Cambria Math" panose="02040503050406030204" pitchFamily="18" charset="0"/>
                        </a:rPr>
                        <m:t> </m:t>
                      </m:r>
                      <m:r>
                        <m:rPr>
                          <m:sty m:val="p"/>
                        </m:rPr>
                        <a:rPr lang="fr-CH" sz="1800" b="0" i="0" smtClean="0">
                          <a:solidFill>
                            <a:schemeClr val="dk1"/>
                          </a:solidFill>
                          <a:latin typeface="Cambria Math" panose="02040503050406030204" pitchFamily="18" charset="0"/>
                        </a:rPr>
                        <m:t>m</m:t>
                      </m:r>
                      <m:r>
                        <a:rPr lang="fr-CH" sz="1800" b="0" i="1" smtClean="0">
                          <a:solidFill>
                            <a:schemeClr val="dk1"/>
                          </a:solidFill>
                          <a:latin typeface="Cambria Math" panose="02040503050406030204" pitchFamily="18" charset="0"/>
                        </a:rPr>
                        <m:t> </m:t>
                      </m:r>
                      <m:r>
                        <a:rPr lang="fr-CH" sz="1800" b="0" i="1" smtClean="0">
                          <a:solidFill>
                            <a:schemeClr val="dk1"/>
                          </a:solidFill>
                          <a:latin typeface="Cambria Math" panose="02040503050406030204" pitchFamily="18" charset="0"/>
                          <a:ea typeface="Cambria Math" panose="02040503050406030204" pitchFamily="18" charset="0"/>
                        </a:rPr>
                        <m:t>⟶</m:t>
                      </m:r>
                      <m:sSub>
                        <m:sSubPr>
                          <m:ctrlPr>
                            <a:rPr lang="fr-CH" sz="1800" b="0" i="1" smtClean="0">
                              <a:solidFill>
                                <a:schemeClr val="dk1"/>
                              </a:solidFill>
                              <a:latin typeface="Cambria Math" panose="02040503050406030204" pitchFamily="18" charset="0"/>
                              <a:ea typeface="Cambria Math" panose="02040503050406030204" pitchFamily="18" charset="0"/>
                            </a:rPr>
                          </m:ctrlPr>
                        </m:sSubPr>
                        <m:e>
                          <m:r>
                            <a:rPr lang="fr-CH" sz="1800" b="0" i="1" smtClean="0">
                              <a:solidFill>
                                <a:schemeClr val="dk1"/>
                              </a:solidFill>
                              <a:latin typeface="Cambria Math" panose="02040503050406030204" pitchFamily="18" charset="0"/>
                              <a:ea typeface="Cambria Math" panose="02040503050406030204" pitchFamily="18" charset="0"/>
                            </a:rPr>
                            <m:t>𝜃</m:t>
                          </m:r>
                        </m:e>
                        <m:sub>
                          <m:r>
                            <a:rPr lang="fr-CH" sz="1800" b="0" i="1" smtClean="0">
                              <a:solidFill>
                                <a:schemeClr val="dk1"/>
                              </a:solidFill>
                              <a:latin typeface="Cambria Math" panose="02040503050406030204" pitchFamily="18" charset="0"/>
                              <a:ea typeface="Cambria Math" panose="02040503050406030204" pitchFamily="18" charset="0"/>
                            </a:rPr>
                            <m:t>𝑘𝑖𝑐𝑘𝑒𝑟𝑠</m:t>
                          </m:r>
                        </m:sub>
                      </m:sSub>
                      <m:r>
                        <a:rPr lang="fr-CH" sz="1800" b="0" i="1" smtClean="0">
                          <a:solidFill>
                            <a:schemeClr val="dk1"/>
                          </a:solidFill>
                          <a:latin typeface="Cambria Math" panose="02040503050406030204" pitchFamily="18" charset="0"/>
                          <a:ea typeface="Cambria Math" panose="02040503050406030204" pitchFamily="18" charset="0"/>
                        </a:rPr>
                        <m:t>=</m:t>
                      </m:r>
                      <m:r>
                        <a:rPr lang="fr-CH" sz="1800" b="0" i="1" smtClean="0">
                          <a:solidFill>
                            <a:schemeClr val="dk1"/>
                          </a:solidFill>
                          <a:latin typeface="Cambria Math" panose="02040503050406030204" pitchFamily="18" charset="0"/>
                          <a:ea typeface="Cambria Math" panose="02040503050406030204" pitchFamily="18" charset="0"/>
                        </a:rPr>
                        <m:t>42</m:t>
                      </m:r>
                      <m:r>
                        <a:rPr lang="fr-CH" sz="1800" b="0" i="1" smtClean="0">
                          <a:solidFill>
                            <a:schemeClr val="dk1"/>
                          </a:solidFill>
                          <a:latin typeface="Cambria Math" panose="02040503050406030204" pitchFamily="18" charset="0"/>
                          <a:ea typeface="Cambria Math" panose="02040503050406030204" pitchFamily="18" charset="0"/>
                        </a:rPr>
                        <m:t> </m:t>
                      </m:r>
                      <m:r>
                        <m:rPr>
                          <m:sty m:val="p"/>
                        </m:rPr>
                        <a:rPr lang="fr-CH" sz="1800" b="0" i="0" smtClean="0">
                          <a:solidFill>
                            <a:schemeClr val="dk1"/>
                          </a:solidFill>
                          <a:latin typeface="Cambria Math" panose="02040503050406030204" pitchFamily="18" charset="0"/>
                          <a:ea typeface="Cambria Math" panose="02040503050406030204" pitchFamily="18" charset="0"/>
                        </a:rPr>
                        <m:t>μrad</m:t>
                      </m:r>
                    </m:oMath>
                  </m:oMathPara>
                </a14:m>
                <a:endParaRPr lang="en-GB" sz="1800" dirty="0">
                  <a:solidFill>
                    <a:schemeClr val="dk1"/>
                  </a:solidFill>
                </a:endParaRPr>
              </a:p>
              <a:p>
                <a:pPr marL="285750" lvl="5" indent="-285750">
                  <a:buClr>
                    <a:schemeClr val="dk1"/>
                  </a:buClr>
                  <a:buFont typeface="Arial" panose="020B0604020202020204" pitchFamily="34" charset="0"/>
                  <a:buChar char="•"/>
                </a:pPr>
                <a:r>
                  <a:rPr lang="en-GB" sz="1800" dirty="0">
                    <a:solidFill>
                      <a:schemeClr val="dk1"/>
                    </a:solidFill>
                  </a:rPr>
                  <a:t>Effective kick length:</a:t>
                </a:r>
              </a:p>
              <a:p>
                <a:pPr lvl="5">
                  <a:buClr>
                    <a:schemeClr val="dk1"/>
                  </a:buClr>
                </a:pPr>
                <a14:m>
                  <m:oMathPara xmlns:m="http://schemas.openxmlformats.org/officeDocument/2006/math">
                    <m:oMathParaPr>
                      <m:jc m:val="centerGroup"/>
                    </m:oMathParaPr>
                    <m:oMath xmlns:m="http://schemas.openxmlformats.org/officeDocument/2006/math">
                      <m:sSub>
                        <m:sSubPr>
                          <m:ctrlPr>
                            <a:rPr lang="en-GB" sz="1800" i="1" smtClean="0">
                              <a:solidFill>
                                <a:schemeClr val="dk1"/>
                              </a:solidFill>
                              <a:latin typeface="Cambria Math" panose="02040503050406030204" pitchFamily="18" charset="0"/>
                            </a:rPr>
                          </m:ctrlPr>
                        </m:sSubPr>
                        <m:e>
                          <m:r>
                            <a:rPr lang="fr-CH" sz="1800" b="0" i="1" smtClean="0">
                              <a:solidFill>
                                <a:schemeClr val="dk1"/>
                              </a:solidFill>
                              <a:latin typeface="Cambria Math" panose="02040503050406030204" pitchFamily="18" charset="0"/>
                            </a:rPr>
                            <m:t>𝑙</m:t>
                          </m:r>
                        </m:e>
                        <m:sub>
                          <m:r>
                            <a:rPr lang="fr-CH" sz="1800" b="0" i="1" smtClean="0">
                              <a:solidFill>
                                <a:schemeClr val="dk1"/>
                              </a:solidFill>
                              <a:latin typeface="Cambria Math" panose="02040503050406030204" pitchFamily="18" charset="0"/>
                            </a:rPr>
                            <m:t>𝑒𝑓𝑓</m:t>
                          </m:r>
                          <m:r>
                            <a:rPr lang="fr-CH" sz="1800" b="0" i="1" smtClean="0">
                              <a:solidFill>
                                <a:schemeClr val="dk1"/>
                              </a:solidFill>
                              <a:latin typeface="Cambria Math" panose="02040503050406030204" pitchFamily="18" charset="0"/>
                            </a:rPr>
                            <m:t>,</m:t>
                          </m:r>
                          <m:r>
                            <a:rPr lang="fr-CH" sz="1800" b="0" i="1" smtClean="0">
                              <a:solidFill>
                                <a:schemeClr val="dk1"/>
                              </a:solidFill>
                              <a:latin typeface="Cambria Math" panose="02040503050406030204" pitchFamily="18" charset="0"/>
                            </a:rPr>
                            <m:t>𝑘𝑖𝑐𝑘</m:t>
                          </m:r>
                        </m:sub>
                      </m:sSub>
                      <m:d>
                        <m:dPr>
                          <m:ctrlPr>
                            <a:rPr lang="en-GB" sz="1800" i="1" smtClean="0">
                              <a:solidFill>
                                <a:schemeClr val="dk1"/>
                              </a:solidFill>
                              <a:latin typeface="Cambria Math" panose="02040503050406030204" pitchFamily="18" charset="0"/>
                            </a:rPr>
                          </m:ctrlPr>
                        </m:dPr>
                        <m:e>
                          <m:r>
                            <a:rPr lang="fr-CH" sz="1800" b="0" i="1" smtClean="0">
                              <a:solidFill>
                                <a:schemeClr val="dk1"/>
                              </a:solidFill>
                              <a:latin typeface="Cambria Math" panose="02040503050406030204" pitchFamily="18" charset="0"/>
                            </a:rPr>
                            <m:t>𝐵</m:t>
                          </m:r>
                          <m:r>
                            <a:rPr lang="fr-CH" sz="1800" b="0" i="1" smtClean="0">
                              <a:solidFill>
                                <a:schemeClr val="dk1"/>
                              </a:solidFill>
                              <a:latin typeface="Cambria Math" panose="02040503050406030204" pitchFamily="18" charset="0"/>
                            </a:rPr>
                            <m:t>=</m:t>
                          </m:r>
                          <m:r>
                            <a:rPr lang="fr-CH" sz="1800" b="0" i="1" smtClean="0">
                              <a:solidFill>
                                <a:schemeClr val="dk1"/>
                              </a:solidFill>
                              <a:latin typeface="Cambria Math" panose="02040503050406030204" pitchFamily="18" charset="0"/>
                            </a:rPr>
                            <m:t>0</m:t>
                          </m:r>
                          <m:r>
                            <a:rPr lang="fr-CH" sz="1800" b="0" i="1" smtClean="0">
                              <a:solidFill>
                                <a:schemeClr val="dk1"/>
                              </a:solidFill>
                              <a:latin typeface="Cambria Math" panose="02040503050406030204" pitchFamily="18" charset="0"/>
                            </a:rPr>
                            <m:t>.</m:t>
                          </m:r>
                          <m:r>
                            <a:rPr lang="fr-CH" sz="1800" b="0" i="1" smtClean="0">
                              <a:solidFill>
                                <a:schemeClr val="dk1"/>
                              </a:solidFill>
                              <a:latin typeface="Cambria Math" panose="02040503050406030204" pitchFamily="18" charset="0"/>
                            </a:rPr>
                            <m:t>1</m:t>
                          </m:r>
                          <m:r>
                            <a:rPr lang="fr-CH" sz="1800" b="0" i="1" smtClean="0">
                              <a:solidFill>
                                <a:schemeClr val="dk1"/>
                              </a:solidFill>
                              <a:latin typeface="Cambria Math" panose="02040503050406030204" pitchFamily="18" charset="0"/>
                            </a:rPr>
                            <m:t> </m:t>
                          </m:r>
                          <m:r>
                            <m:rPr>
                              <m:sty m:val="p"/>
                            </m:rPr>
                            <a:rPr lang="fr-CH" sz="1800" b="0" i="0" smtClean="0">
                              <a:solidFill>
                                <a:schemeClr val="dk1"/>
                              </a:solidFill>
                              <a:latin typeface="Cambria Math" panose="02040503050406030204" pitchFamily="18" charset="0"/>
                            </a:rPr>
                            <m:t>T</m:t>
                          </m:r>
                        </m:e>
                      </m:d>
                      <m:r>
                        <a:rPr lang="fr-CH" sz="1800" b="0" i="1" smtClean="0">
                          <a:solidFill>
                            <a:schemeClr val="dk1"/>
                          </a:solidFill>
                          <a:latin typeface="Cambria Math" panose="02040503050406030204" pitchFamily="18" charset="0"/>
                        </a:rPr>
                        <m:t>=</m:t>
                      </m:r>
                      <m:r>
                        <a:rPr lang="fr-CH" sz="1800" b="0" i="1" smtClean="0">
                          <a:solidFill>
                            <a:schemeClr val="dk1"/>
                          </a:solidFill>
                          <a:latin typeface="Cambria Math" panose="02040503050406030204" pitchFamily="18" charset="0"/>
                        </a:rPr>
                        <m:t>70</m:t>
                      </m:r>
                      <m:r>
                        <a:rPr lang="fr-CH" sz="1800" b="0" i="1" smtClean="0">
                          <a:solidFill>
                            <a:schemeClr val="dk1"/>
                          </a:solidFill>
                          <a:latin typeface="Cambria Math" panose="02040503050406030204" pitchFamily="18" charset="0"/>
                        </a:rPr>
                        <m:t> </m:t>
                      </m:r>
                      <m:r>
                        <m:rPr>
                          <m:sty m:val="p"/>
                        </m:rPr>
                        <a:rPr lang="fr-CH" sz="1800" b="0" i="0" smtClean="0">
                          <a:solidFill>
                            <a:schemeClr val="dk1"/>
                          </a:solidFill>
                          <a:latin typeface="Cambria Math" panose="02040503050406030204" pitchFamily="18" charset="0"/>
                        </a:rPr>
                        <m:t>m</m:t>
                      </m:r>
                    </m:oMath>
                  </m:oMathPara>
                </a14:m>
                <a:endParaRPr lang="en-GB" sz="1800" dirty="0">
                  <a:solidFill>
                    <a:schemeClr val="dk1"/>
                  </a:solidFill>
                </a:endParaRPr>
              </a:p>
              <a:p>
                <a:pPr lvl="5">
                  <a:buClr>
                    <a:schemeClr val="dk1"/>
                  </a:buClr>
                </a:pPr>
                <a:endParaRPr lang="en-GB" sz="1800" dirty="0">
                  <a:solidFill>
                    <a:schemeClr val="dk1"/>
                  </a:solidFill>
                </a:endParaRPr>
              </a:p>
              <a:p>
                <a:pPr lvl="0" rtl="0">
                  <a:spcBef>
                    <a:spcPts val="0"/>
                  </a:spcBef>
                  <a:buNone/>
                </a:pPr>
                <a:endParaRPr sz="1800" dirty="0"/>
              </a:p>
            </p:txBody>
          </p:sp>
        </mc:Choice>
        <mc:Fallback xmlns="">
          <p:sp>
            <p:nvSpPr>
              <p:cNvPr id="164" name="Shape 164"/>
              <p:cNvSpPr txBox="1">
                <a:spLocks noRot="1" noChangeAspect="1" noMove="1" noResize="1" noEditPoints="1" noAdjustHandles="1" noChangeArrowheads="1" noChangeShapeType="1" noTextEdit="1"/>
              </p:cNvSpPr>
              <p:nvPr/>
            </p:nvSpPr>
            <p:spPr>
              <a:xfrm>
                <a:off x="190750" y="1019074"/>
                <a:ext cx="8745432" cy="4124425"/>
              </a:xfrm>
              <a:prstGeom prst="rect">
                <a:avLst/>
              </a:prstGeom>
              <a:blipFill>
                <a:blip r:embed="rId3"/>
                <a:stretch>
                  <a:fillRect l="-557"/>
                </a:stretch>
              </a:blipFill>
              <a:ln>
                <a:noFill/>
              </a:ln>
            </p:spPr>
            <p:txBody>
              <a:bodyPr/>
              <a:lstStyle/>
              <a:p>
                <a:r>
                  <a:rPr lang="es-ES">
                    <a:noFill/>
                  </a:rPr>
                  <a:t> </a:t>
                </a:r>
              </a:p>
            </p:txBody>
          </p:sp>
        </mc:Fallback>
      </mc:AlternateContent>
      <p:sp>
        <p:nvSpPr>
          <p:cNvPr id="168" name="Shape 168"/>
          <p:cNvSpPr txBox="1"/>
          <p:nvPr/>
        </p:nvSpPr>
        <p:spPr>
          <a:xfrm>
            <a:off x="557841" y="4268132"/>
            <a:ext cx="5585445" cy="458459"/>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GB" sz="1800" b="1" dirty="0"/>
              <a:t>70 kickers of 1 m length each, spaced by 0.5 m </a:t>
            </a:r>
          </a:p>
          <a:p>
            <a:pPr lvl="0" algn="ctr" rtl="0">
              <a:spcBef>
                <a:spcPts val="0"/>
              </a:spcBef>
              <a:buNone/>
            </a:pPr>
            <a:endParaRPr sz="1800" b="1" dirty="0"/>
          </a:p>
        </p:txBody>
      </p:sp>
      <mc:AlternateContent xmlns:mc="http://schemas.openxmlformats.org/markup-compatibility/2006" xmlns:a14="http://schemas.microsoft.com/office/drawing/2010/main">
        <mc:Choice Requires="a14">
          <p:sp>
            <p:nvSpPr>
              <p:cNvPr id="3" name="CuadroTexto 2"/>
              <p:cNvSpPr txBox="1"/>
              <p:nvPr/>
            </p:nvSpPr>
            <p:spPr>
              <a:xfrm>
                <a:off x="6404859" y="4352770"/>
                <a:ext cx="2029273" cy="289182"/>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s-ES" sz="1800" i="1" smtClean="0">
                              <a:latin typeface="Cambria Math" panose="02040503050406030204" pitchFamily="18" charset="0"/>
                            </a:rPr>
                          </m:ctrlPr>
                        </m:sSubPr>
                        <m:e>
                          <m:r>
                            <a:rPr lang="fr-CH" sz="1800" b="0" i="1" smtClean="0">
                              <a:latin typeface="Cambria Math" panose="02040503050406030204" pitchFamily="18" charset="0"/>
                            </a:rPr>
                            <m:t>𝐿</m:t>
                          </m:r>
                        </m:e>
                        <m:sub>
                          <m:r>
                            <a:rPr lang="fr-CH" sz="1800" b="0" i="1" smtClean="0">
                              <a:latin typeface="Cambria Math" panose="02040503050406030204" pitchFamily="18" charset="0"/>
                            </a:rPr>
                            <m:t>𝑡𝑜𝑡</m:t>
                          </m:r>
                          <m:r>
                            <a:rPr lang="fr-CH" sz="1800" b="0" i="1" smtClean="0">
                              <a:latin typeface="Cambria Math" panose="02040503050406030204" pitchFamily="18" charset="0"/>
                            </a:rPr>
                            <m:t>,</m:t>
                          </m:r>
                          <m:r>
                            <a:rPr lang="fr-CH" sz="1800" b="0" i="1" smtClean="0">
                              <a:latin typeface="Cambria Math" panose="02040503050406030204" pitchFamily="18" charset="0"/>
                            </a:rPr>
                            <m:t>𝑘𝑖𝑐𝑘𝑒𝑟𝑠</m:t>
                          </m:r>
                        </m:sub>
                      </m:sSub>
                      <m:r>
                        <a:rPr lang="fr-CH" sz="1800" b="0" i="1" smtClean="0">
                          <a:latin typeface="Cambria Math" panose="02040503050406030204" pitchFamily="18" charset="0"/>
                        </a:rPr>
                        <m:t>=</m:t>
                      </m:r>
                      <m:r>
                        <a:rPr lang="fr-CH" sz="1800" b="0" i="1" smtClean="0">
                          <a:latin typeface="Cambria Math" panose="02040503050406030204" pitchFamily="18" charset="0"/>
                        </a:rPr>
                        <m:t>105</m:t>
                      </m:r>
                      <m:r>
                        <a:rPr lang="fr-CH" sz="1800" b="0" i="1" smtClean="0">
                          <a:latin typeface="Cambria Math" panose="02040503050406030204" pitchFamily="18" charset="0"/>
                        </a:rPr>
                        <m:t> </m:t>
                      </m:r>
                      <m:r>
                        <m:rPr>
                          <m:sty m:val="p"/>
                        </m:rPr>
                        <a:rPr lang="fr-CH" sz="1800" b="0" i="0" smtClean="0">
                          <a:latin typeface="Cambria Math" panose="02040503050406030204" pitchFamily="18" charset="0"/>
                        </a:rPr>
                        <m:t>m</m:t>
                      </m:r>
                    </m:oMath>
                  </m:oMathPara>
                </a14:m>
                <a:endParaRPr lang="es-ES" sz="1800" dirty="0"/>
              </a:p>
            </p:txBody>
          </p:sp>
        </mc:Choice>
        <mc:Fallback xmlns="">
          <p:sp>
            <p:nvSpPr>
              <p:cNvPr id="3" name="CuadroTexto 2"/>
              <p:cNvSpPr txBox="1">
                <a:spLocks noRot="1" noChangeAspect="1" noMove="1" noResize="1" noEditPoints="1" noAdjustHandles="1" noChangeArrowheads="1" noChangeShapeType="1" noTextEdit="1"/>
              </p:cNvSpPr>
              <p:nvPr/>
            </p:nvSpPr>
            <p:spPr>
              <a:xfrm>
                <a:off x="6404859" y="4352770"/>
                <a:ext cx="2029273" cy="289182"/>
              </a:xfrm>
              <a:prstGeom prst="rect">
                <a:avLst/>
              </a:prstGeom>
              <a:blipFill>
                <a:blip r:embed="rId4"/>
                <a:stretch>
                  <a:fillRect l="-2102" r="-1201" b="-17021"/>
                </a:stretch>
              </a:blipFill>
            </p:spPr>
            <p:txBody>
              <a:bodyPr/>
              <a:lstStyle/>
              <a:p>
                <a:r>
                  <a:rPr lang="es-ES">
                    <a:noFill/>
                  </a:rPr>
                  <a:t> </a:t>
                </a:r>
              </a:p>
            </p:txBody>
          </p:sp>
        </mc:Fallback>
      </mc:AlternateContent>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0" y="0"/>
            <a:ext cx="9144000" cy="572700"/>
          </a:xfrm>
          <a:prstGeom prst="rect">
            <a:avLst/>
          </a:prstGeom>
          <a:solidFill>
            <a:srgbClr val="0000FF"/>
          </a:solidFill>
          <a:ln w="9525" cap="flat" cmpd="sng">
            <a:solidFill>
              <a:srgbClr val="0000FF"/>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GB">
                <a:solidFill>
                  <a:srgbClr val="FFFFFF"/>
                </a:solidFill>
              </a:rPr>
              <a:t>D.1. Overview and Extraction Scheme</a:t>
            </a:r>
          </a:p>
        </p:txBody>
      </p:sp>
      <p:sp>
        <p:nvSpPr>
          <p:cNvPr id="154" name="Shape 154"/>
          <p:cNvSpPr txBox="1"/>
          <p:nvPr/>
        </p:nvSpPr>
        <p:spPr>
          <a:xfrm>
            <a:off x="-100" y="590125"/>
            <a:ext cx="9144000" cy="401700"/>
          </a:xfrm>
          <a:prstGeom prst="rect">
            <a:avLst/>
          </a:prstGeom>
          <a:solidFill>
            <a:srgbClr val="FFFF00"/>
          </a:solidFill>
          <a:ln w="9525" cap="flat" cmpd="sng">
            <a:solidFill>
              <a:srgbClr val="FFFF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endParaRPr lang="en-GB" sz="1800" dirty="0"/>
          </a:p>
        </p:txBody>
      </p:sp>
      <p:pic>
        <p:nvPicPr>
          <p:cNvPr id="155" name="Shape 155"/>
          <p:cNvPicPr preferRelativeResize="0"/>
          <p:nvPr/>
        </p:nvPicPr>
        <p:blipFill>
          <a:blip r:embed="rId3">
            <a:alphaModFix/>
          </a:blip>
          <a:stretch>
            <a:fillRect/>
          </a:stretch>
        </p:blipFill>
        <p:spPr>
          <a:xfrm>
            <a:off x="3476427" y="1297460"/>
            <a:ext cx="5543174" cy="3610625"/>
          </a:xfrm>
          <a:prstGeom prst="rect">
            <a:avLst/>
          </a:prstGeom>
          <a:noFill/>
          <a:ln>
            <a:noFill/>
          </a:ln>
        </p:spPr>
      </p:pic>
      <p:cxnSp>
        <p:nvCxnSpPr>
          <p:cNvPr id="156" name="Shape 156"/>
          <p:cNvCxnSpPr/>
          <p:nvPr/>
        </p:nvCxnSpPr>
        <p:spPr>
          <a:xfrm rot="10800000">
            <a:off x="7551327" y="3410896"/>
            <a:ext cx="0" cy="1148700"/>
          </a:xfrm>
          <a:prstGeom prst="straightConnector1">
            <a:avLst/>
          </a:prstGeom>
          <a:noFill/>
          <a:ln w="28575" cap="flat" cmpd="sng">
            <a:solidFill>
              <a:schemeClr val="dk2"/>
            </a:solidFill>
            <a:prstDash val="solid"/>
            <a:round/>
            <a:headEnd type="none" w="lg" len="lg"/>
            <a:tailEnd type="triangle" w="lg" len="lg"/>
          </a:ln>
        </p:spPr>
      </p:cxnSp>
      <p:cxnSp>
        <p:nvCxnSpPr>
          <p:cNvPr id="157" name="Shape 157"/>
          <p:cNvCxnSpPr/>
          <p:nvPr/>
        </p:nvCxnSpPr>
        <p:spPr>
          <a:xfrm flipH="1">
            <a:off x="4124736" y="3398157"/>
            <a:ext cx="3426591" cy="10963"/>
          </a:xfrm>
          <a:prstGeom prst="straightConnector1">
            <a:avLst/>
          </a:prstGeom>
          <a:noFill/>
          <a:ln w="9525" cap="flat" cmpd="sng">
            <a:solidFill>
              <a:schemeClr val="dk2"/>
            </a:solidFill>
            <a:prstDash val="solid"/>
            <a:round/>
            <a:headEnd type="none" w="lg" len="lg"/>
            <a:tailEnd type="none" w="lg" len="lg"/>
          </a:ln>
        </p:spPr>
      </p:cxnSp>
      <p:sp>
        <p:nvSpPr>
          <p:cNvPr id="2" name="CuadroTexto 1"/>
          <p:cNvSpPr txBox="1"/>
          <p:nvPr/>
        </p:nvSpPr>
        <p:spPr>
          <a:xfrm>
            <a:off x="5198061" y="1611293"/>
            <a:ext cx="3081131" cy="307777"/>
          </a:xfrm>
          <a:prstGeom prst="rect">
            <a:avLst/>
          </a:prstGeom>
          <a:noFill/>
          <a:ln>
            <a:solidFill>
              <a:schemeClr val="tx1"/>
            </a:solidFill>
          </a:ln>
        </p:spPr>
        <p:txBody>
          <a:bodyPr wrap="square" rtlCol="0">
            <a:spAutoFit/>
          </a:bodyPr>
          <a:lstStyle/>
          <a:p>
            <a:pPr algn="ctr"/>
            <a:r>
              <a:rPr lang="en-GB" dirty="0"/>
              <a:t>Trajectory offset along the kicker</a:t>
            </a:r>
          </a:p>
        </p:txBody>
      </p:sp>
      <p:sp>
        <p:nvSpPr>
          <p:cNvPr id="8" name="Shape 170"/>
          <p:cNvSpPr txBox="1"/>
          <p:nvPr/>
        </p:nvSpPr>
        <p:spPr>
          <a:xfrm>
            <a:off x="251030" y="1009250"/>
            <a:ext cx="3846300" cy="572700"/>
          </a:xfrm>
          <a:prstGeom prst="rect">
            <a:avLst/>
          </a:prstGeom>
          <a:noFill/>
          <a:ln>
            <a:noFill/>
          </a:ln>
        </p:spPr>
        <p:txBody>
          <a:bodyPr lIns="91425" tIns="91425" rIns="91425" bIns="91425" anchor="t" anchorCtr="0">
            <a:noAutofit/>
          </a:bodyPr>
          <a:lstStyle/>
          <a:p>
            <a:pPr lvl="0" rtl="0">
              <a:spcBef>
                <a:spcPts val="0"/>
              </a:spcBef>
              <a:buNone/>
            </a:pPr>
            <a:r>
              <a:rPr lang="en-GB" sz="1800" dirty="0">
                <a:solidFill>
                  <a:srgbClr val="0000FF"/>
                </a:solidFill>
              </a:rPr>
              <a:t>What happens if one kicker fails? </a:t>
            </a:r>
          </a:p>
          <a:p>
            <a:pPr lvl="0" rtl="0">
              <a:spcBef>
                <a:spcPts val="0"/>
              </a:spcBef>
              <a:buNone/>
            </a:pPr>
            <a:endParaRPr sz="1800" dirty="0"/>
          </a:p>
        </p:txBody>
      </p:sp>
      <p:sp>
        <p:nvSpPr>
          <p:cNvPr id="10" name="Shape 172"/>
          <p:cNvSpPr txBox="1"/>
          <p:nvPr/>
        </p:nvSpPr>
        <p:spPr>
          <a:xfrm>
            <a:off x="240249" y="2512469"/>
            <a:ext cx="3145885" cy="667058"/>
          </a:xfrm>
          <a:prstGeom prst="rect">
            <a:avLst/>
          </a:prstGeom>
          <a:noFill/>
          <a:ln>
            <a:noFill/>
          </a:ln>
        </p:spPr>
        <p:txBody>
          <a:bodyPr lIns="91425" tIns="91425" rIns="91425" bIns="91425" anchor="t" anchorCtr="0">
            <a:noAutofit/>
          </a:bodyPr>
          <a:lstStyle/>
          <a:p>
            <a:pPr lvl="0" rtl="0">
              <a:spcBef>
                <a:spcPts val="0"/>
              </a:spcBef>
              <a:buNone/>
            </a:pPr>
            <a:r>
              <a:rPr lang="en-GB" sz="1800" dirty="0">
                <a:solidFill>
                  <a:srgbClr val="0000FF"/>
                </a:solidFill>
              </a:rPr>
              <a:t>What is the aperture at the last kicker?</a:t>
            </a:r>
          </a:p>
          <a:p>
            <a:pPr lvl="0" rtl="0">
              <a:spcBef>
                <a:spcPts val="0"/>
              </a:spcBef>
              <a:buNone/>
            </a:pPr>
            <a:endParaRPr sz="1800" dirty="0"/>
          </a:p>
        </p:txBody>
      </p:sp>
      <p:sp>
        <p:nvSpPr>
          <p:cNvPr id="14" name="Shape 176"/>
          <p:cNvSpPr txBox="1"/>
          <p:nvPr/>
        </p:nvSpPr>
        <p:spPr>
          <a:xfrm>
            <a:off x="518381" y="4057121"/>
            <a:ext cx="2892413" cy="721500"/>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GB" sz="1800" b="1" dirty="0"/>
              <a:t>Ok! Inside of the full aperture of 50 mm</a:t>
            </a:r>
          </a:p>
          <a:p>
            <a:pPr lvl="0" algn="ctr" rtl="0">
              <a:spcBef>
                <a:spcPts val="0"/>
              </a:spcBef>
              <a:buNone/>
            </a:pPr>
            <a:endParaRPr sz="1800" b="1" dirty="0"/>
          </a:p>
        </p:txBody>
      </p:sp>
      <p:sp>
        <p:nvSpPr>
          <p:cNvPr id="15" name="Shape 179"/>
          <p:cNvSpPr txBox="1"/>
          <p:nvPr/>
        </p:nvSpPr>
        <p:spPr>
          <a:xfrm>
            <a:off x="518381" y="1803936"/>
            <a:ext cx="3012670" cy="683540"/>
          </a:xfrm>
          <a:prstGeom prst="rect">
            <a:avLst/>
          </a:prstGeom>
          <a:noFill/>
          <a:ln>
            <a:solidFill>
              <a:schemeClr val="tx1"/>
            </a:solidFill>
          </a:ln>
        </p:spPr>
        <p:txBody>
          <a:bodyPr lIns="91425" tIns="91425" rIns="91425" bIns="91425" anchor="t" anchorCtr="0">
            <a:noAutofit/>
          </a:bodyPr>
          <a:lstStyle/>
          <a:p>
            <a:pPr lvl="0" algn="ctr">
              <a:spcBef>
                <a:spcPts val="0"/>
              </a:spcBef>
              <a:buNone/>
            </a:pPr>
            <a:r>
              <a:rPr lang="en-GB" sz="1800" b="1" dirty="0"/>
              <a:t>Offset of 0.45 mm (1.5σ) at the septum.</a:t>
            </a:r>
          </a:p>
        </p:txBody>
      </p:sp>
      <mc:AlternateContent xmlns:mc="http://schemas.openxmlformats.org/markup-compatibility/2006" xmlns:a14="http://schemas.microsoft.com/office/drawing/2010/main">
        <mc:Choice Requires="a14">
          <p:sp>
            <p:nvSpPr>
              <p:cNvPr id="5" name="CuadroTexto 4"/>
              <p:cNvSpPr txBox="1"/>
              <p:nvPr/>
            </p:nvSpPr>
            <p:spPr>
              <a:xfrm>
                <a:off x="1175349" y="1483250"/>
                <a:ext cx="16987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H" sz="1800" b="0" i="1" smtClean="0">
                          <a:latin typeface="Cambria Math" panose="02040503050406030204" pitchFamily="18" charset="0"/>
                        </a:rPr>
                        <m:t>0.6 </m:t>
                      </m:r>
                      <m:r>
                        <a:rPr lang="fr-CH" sz="1800" b="0" i="1" smtClean="0">
                          <a:latin typeface="Cambria Math" panose="02040503050406030204" pitchFamily="18" charset="0"/>
                          <a:ea typeface="Cambria Math" panose="02040503050406030204" pitchFamily="18" charset="0"/>
                        </a:rPr>
                        <m:t>𝜇</m:t>
                      </m:r>
                      <m:r>
                        <a:rPr lang="fr-CH" sz="1800" b="0" i="1" smtClean="0">
                          <a:latin typeface="Cambria Math" panose="02040503050406030204" pitchFamily="18" charset="0"/>
                          <a:ea typeface="Cambria Math" panose="02040503050406030204" pitchFamily="18" charset="0"/>
                        </a:rPr>
                        <m:t>𝑟𝑎𝑑</m:t>
                      </m:r>
                      <m:r>
                        <a:rPr lang="fr-CH" sz="1800" b="0" i="1" smtClean="0">
                          <a:latin typeface="Cambria Math" panose="02040503050406030204" pitchFamily="18" charset="0"/>
                          <a:ea typeface="Cambria Math" panose="02040503050406030204" pitchFamily="18" charset="0"/>
                        </a:rPr>
                        <m:t>/</m:t>
                      </m:r>
                      <m:r>
                        <a:rPr lang="fr-CH" sz="1800" b="0" i="1" smtClean="0">
                          <a:latin typeface="Cambria Math" panose="02040503050406030204" pitchFamily="18" charset="0"/>
                          <a:ea typeface="Cambria Math" panose="02040503050406030204" pitchFamily="18" charset="0"/>
                        </a:rPr>
                        <m:t>𝑘𝑖𝑐𝑘𝑒𝑟</m:t>
                      </m:r>
                    </m:oMath>
                  </m:oMathPara>
                </a14:m>
                <a:endParaRPr lang="es-ES" sz="1800" dirty="0"/>
              </a:p>
            </p:txBody>
          </p:sp>
        </mc:Choice>
        <mc:Fallback xmlns="">
          <p:sp>
            <p:nvSpPr>
              <p:cNvPr id="5" name="CuadroTexto 4"/>
              <p:cNvSpPr txBox="1">
                <a:spLocks noRot="1" noChangeAspect="1" noMove="1" noResize="1" noEditPoints="1" noAdjustHandles="1" noChangeArrowheads="1" noChangeShapeType="1" noTextEdit="1"/>
              </p:cNvSpPr>
              <p:nvPr/>
            </p:nvSpPr>
            <p:spPr>
              <a:xfrm>
                <a:off x="1175349" y="1483250"/>
                <a:ext cx="1698735" cy="276999"/>
              </a:xfrm>
              <a:prstGeom prst="rect">
                <a:avLst/>
              </a:prstGeom>
              <a:blipFill>
                <a:blip r:embed="rId4"/>
                <a:stretch>
                  <a:fillRect l="-2518" r="-2878" b="-34783"/>
                </a:stretch>
              </a:blipFill>
            </p:spPr>
            <p:txBody>
              <a:bodyPr/>
              <a:lstStyle/>
              <a:p>
                <a:r>
                  <a:rPr lang="es-ES">
                    <a:noFill/>
                  </a:rPr>
                  <a:t> </a:t>
                </a:r>
              </a:p>
            </p:txBody>
          </p:sp>
        </mc:Fallback>
      </mc:AlternateContent>
      <p:sp>
        <p:nvSpPr>
          <p:cNvPr id="6" name="CuadroTexto 5"/>
          <p:cNvSpPr txBox="1"/>
          <p:nvPr/>
        </p:nvSpPr>
        <p:spPr>
          <a:xfrm>
            <a:off x="4277048" y="2125514"/>
            <a:ext cx="4509957" cy="338554"/>
          </a:xfrm>
          <a:prstGeom prst="rect">
            <a:avLst/>
          </a:prstGeom>
          <a:noFill/>
        </p:spPr>
        <p:txBody>
          <a:bodyPr wrap="square" rtlCol="0">
            <a:spAutoFit/>
          </a:bodyPr>
          <a:lstStyle/>
          <a:p>
            <a:r>
              <a:rPr lang="en-GB" sz="1600" dirty="0"/>
              <a:t>Horizontal deviation at the last kicker = 2.5 mm</a:t>
            </a:r>
          </a:p>
        </p:txBody>
      </p:sp>
      <mc:AlternateContent xmlns:mc="http://schemas.openxmlformats.org/markup-compatibility/2006" xmlns:a14="http://schemas.microsoft.com/office/drawing/2010/main">
        <mc:Choice Requires="a14">
          <p:sp>
            <p:nvSpPr>
              <p:cNvPr id="16" name="CuadroTexto 15"/>
              <p:cNvSpPr txBox="1"/>
              <p:nvPr/>
            </p:nvSpPr>
            <p:spPr>
              <a:xfrm>
                <a:off x="407892" y="3660481"/>
                <a:ext cx="298902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H" sz="1600" b="0" i="1" smtClean="0">
                          <a:latin typeface="Cambria Math" panose="02040503050406030204" pitchFamily="18" charset="0"/>
                        </a:rPr>
                        <m:t>20</m:t>
                      </m:r>
                      <m:r>
                        <a:rPr lang="fr-CH" sz="1600" b="0" i="1" smtClean="0">
                          <a:latin typeface="Cambria Math" panose="02040503050406030204" pitchFamily="18" charset="0"/>
                          <a:ea typeface="Cambria Math" panose="02040503050406030204" pitchFamily="18" charset="0"/>
                        </a:rPr>
                        <m:t>𝜎</m:t>
                      </m:r>
                      <m:r>
                        <a:rPr lang="fr-CH" sz="1600" b="0" i="1" smtClean="0">
                          <a:latin typeface="Cambria Math" panose="02040503050406030204" pitchFamily="18" charset="0"/>
                          <a:ea typeface="Cambria Math" panose="02040503050406030204" pitchFamily="18" charset="0"/>
                        </a:rPr>
                        <m:t>+</m:t>
                      </m:r>
                      <m:r>
                        <m:rPr>
                          <m:sty m:val="p"/>
                        </m:rPr>
                        <a:rPr lang="fr-CH" sz="1600" b="0" i="0" smtClean="0">
                          <a:latin typeface="Cambria Math" panose="02040503050406030204" pitchFamily="18" charset="0"/>
                          <a:ea typeface="Cambria Math" panose="02040503050406030204" pitchFamily="18" charset="0"/>
                        </a:rPr>
                        <m:t>hor</m:t>
                      </m:r>
                      <m:r>
                        <a:rPr lang="fr-CH" sz="1600" b="0" i="0" smtClean="0">
                          <a:latin typeface="Cambria Math" panose="02040503050406030204" pitchFamily="18" charset="0"/>
                          <a:ea typeface="Cambria Math" panose="02040503050406030204" pitchFamily="18" charset="0"/>
                        </a:rPr>
                        <m:t>.</m:t>
                      </m:r>
                      <m:r>
                        <m:rPr>
                          <m:sty m:val="p"/>
                        </m:rPr>
                        <a:rPr lang="fr-CH" sz="1600" b="0" i="0" smtClean="0">
                          <a:latin typeface="Cambria Math" panose="02040503050406030204" pitchFamily="18" charset="0"/>
                          <a:ea typeface="Cambria Math" panose="02040503050406030204" pitchFamily="18" charset="0"/>
                        </a:rPr>
                        <m:t>deviation</m:t>
                      </m:r>
                      <m:r>
                        <a:rPr lang="fr-CH" sz="1600" b="0" i="1" smtClean="0">
                          <a:latin typeface="Cambria Math" panose="02040503050406030204" pitchFamily="18" charset="0"/>
                          <a:ea typeface="Cambria Math" panose="02040503050406030204" pitchFamily="18" charset="0"/>
                        </a:rPr>
                        <m:t>=35.5 </m:t>
                      </m:r>
                      <m:r>
                        <m:rPr>
                          <m:sty m:val="p"/>
                        </m:rPr>
                        <a:rPr lang="fr-CH" sz="1600" b="0" i="0" smtClean="0">
                          <a:latin typeface="Cambria Math" panose="02040503050406030204" pitchFamily="18" charset="0"/>
                          <a:ea typeface="Cambria Math" panose="02040503050406030204" pitchFamily="18" charset="0"/>
                        </a:rPr>
                        <m:t>mm</m:t>
                      </m:r>
                    </m:oMath>
                  </m:oMathPara>
                </a14:m>
                <a:endParaRPr lang="es-ES" sz="1600" dirty="0"/>
              </a:p>
            </p:txBody>
          </p:sp>
        </mc:Choice>
        <mc:Fallback xmlns="">
          <p:sp>
            <p:nvSpPr>
              <p:cNvPr id="16" name="CuadroTexto 15"/>
              <p:cNvSpPr txBox="1">
                <a:spLocks noRot="1" noChangeAspect="1" noMove="1" noResize="1" noEditPoints="1" noAdjustHandles="1" noChangeArrowheads="1" noChangeShapeType="1" noTextEdit="1"/>
              </p:cNvSpPr>
              <p:nvPr/>
            </p:nvSpPr>
            <p:spPr>
              <a:xfrm>
                <a:off x="407892" y="3660481"/>
                <a:ext cx="2989023" cy="246221"/>
              </a:xfrm>
              <a:prstGeom prst="rect">
                <a:avLst/>
              </a:prstGeom>
              <a:blipFill>
                <a:blip r:embed="rId5"/>
                <a:stretch>
                  <a:fillRect b="-731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CuadroTexto 16"/>
              <p:cNvSpPr txBox="1"/>
              <p:nvPr/>
            </p:nvSpPr>
            <p:spPr>
              <a:xfrm>
                <a:off x="240249" y="3328449"/>
                <a:ext cx="3324308" cy="246221"/>
              </a:xfrm>
              <a:prstGeom prst="rect">
                <a:avLst/>
              </a:prstGeom>
              <a:noFill/>
            </p:spPr>
            <p:txBody>
              <a:bodyPr wrap="none" lIns="0" tIns="0" rIns="0" bIns="0" rtlCol="0">
                <a:spAutoFit/>
              </a:bodyPr>
              <a:lstStyle/>
              <a:p>
                <a14:m>
                  <m:oMath xmlns:m="http://schemas.openxmlformats.org/officeDocument/2006/math">
                    <m:r>
                      <a:rPr lang="es-ES" sz="1600" i="1" smtClean="0">
                        <a:latin typeface="Cambria Math" panose="02040503050406030204" pitchFamily="18" charset="0"/>
                        <a:ea typeface="Cambria Math" panose="02040503050406030204" pitchFamily="18" charset="0"/>
                      </a:rPr>
                      <m:t>𝛽</m:t>
                    </m:r>
                  </m:oMath>
                </a14:m>
                <a:r>
                  <a:rPr lang="es-ES" sz="1600" dirty="0"/>
                  <a:t>(</a:t>
                </a:r>
                <a:r>
                  <a:rPr lang="es-ES" sz="1600" dirty="0" err="1"/>
                  <a:t>last</a:t>
                </a:r>
                <a:r>
                  <a:rPr lang="es-ES" sz="1600" dirty="0"/>
                  <a:t> </a:t>
                </a:r>
                <a:r>
                  <a:rPr lang="es-ES" sz="1600" dirty="0" err="1"/>
                  <a:t>kicker</a:t>
                </a:r>
                <a:r>
                  <a:rPr lang="es-ES" sz="1600" dirty="0"/>
                  <a:t>)</a:t>
                </a:r>
                <a14:m>
                  <m:oMath xmlns:m="http://schemas.openxmlformats.org/officeDocument/2006/math">
                    <m:r>
                      <a:rPr lang="fr-CH" sz="1600" b="0" i="0" smtClean="0">
                        <a:latin typeface="Cambria Math" panose="02040503050406030204" pitchFamily="18" charset="0"/>
                      </a:rPr>
                      <m:t> </m:t>
                    </m:r>
                    <m:r>
                      <a:rPr lang="fr-CH" sz="1600" b="0" i="1" smtClean="0">
                        <a:latin typeface="Cambria Math" panose="02040503050406030204" pitchFamily="18" charset="0"/>
                      </a:rPr>
                      <m:t>=4 </m:t>
                    </m:r>
                    <m:r>
                      <m:rPr>
                        <m:sty m:val="p"/>
                      </m:rPr>
                      <a:rPr lang="fr-CH" sz="1600" b="0" i="0" smtClean="0">
                        <a:latin typeface="Cambria Math" panose="02040503050406030204" pitchFamily="18" charset="0"/>
                      </a:rPr>
                      <m:t>km</m:t>
                    </m:r>
                    <m:r>
                      <a:rPr lang="fr-CH" sz="1600" b="0" i="1" smtClean="0">
                        <a:latin typeface="Cambria Math" panose="02040503050406030204" pitchFamily="18" charset="0"/>
                        <a:ea typeface="Cambria Math" panose="02040503050406030204" pitchFamily="18" charset="0"/>
                      </a:rPr>
                      <m:t>→</m:t>
                    </m:r>
                    <m:r>
                      <a:rPr lang="fr-CH" sz="1600" b="0" i="1" smtClean="0">
                        <a:latin typeface="Cambria Math" panose="02040503050406030204" pitchFamily="18" charset="0"/>
                        <a:ea typeface="Cambria Math" panose="02040503050406030204" pitchFamily="18" charset="0"/>
                      </a:rPr>
                      <m:t>𝜎</m:t>
                    </m:r>
                    <m:r>
                      <a:rPr lang="fr-CH" sz="1600" b="0" i="1" smtClean="0">
                        <a:latin typeface="Cambria Math" panose="02040503050406030204" pitchFamily="18" charset="0"/>
                        <a:ea typeface="Cambria Math" panose="02040503050406030204" pitchFamily="18" charset="0"/>
                      </a:rPr>
                      <m:t>=1.63 </m:t>
                    </m:r>
                    <m:r>
                      <m:rPr>
                        <m:sty m:val="p"/>
                      </m:rPr>
                      <a:rPr lang="fr-CH" sz="1600" b="0" i="0" smtClean="0">
                        <a:latin typeface="Cambria Math" panose="02040503050406030204" pitchFamily="18" charset="0"/>
                        <a:ea typeface="Cambria Math" panose="02040503050406030204" pitchFamily="18" charset="0"/>
                      </a:rPr>
                      <m:t>mm</m:t>
                    </m:r>
                  </m:oMath>
                </a14:m>
                <a:endParaRPr lang="es-ES" sz="1600" dirty="0"/>
              </a:p>
            </p:txBody>
          </p:sp>
        </mc:Choice>
        <mc:Fallback xmlns="">
          <p:sp>
            <p:nvSpPr>
              <p:cNvPr id="17" name="CuadroTexto 16"/>
              <p:cNvSpPr txBox="1">
                <a:spLocks noRot="1" noChangeAspect="1" noMove="1" noResize="1" noEditPoints="1" noAdjustHandles="1" noChangeArrowheads="1" noChangeShapeType="1" noTextEdit="1"/>
              </p:cNvSpPr>
              <p:nvPr/>
            </p:nvSpPr>
            <p:spPr>
              <a:xfrm>
                <a:off x="240249" y="3328449"/>
                <a:ext cx="3324308" cy="246221"/>
              </a:xfrm>
              <a:prstGeom prst="rect">
                <a:avLst/>
              </a:prstGeom>
              <a:blipFill>
                <a:blip r:embed="rId6"/>
                <a:stretch>
                  <a:fillRect l="-2747" t="-25000" b="-52500"/>
                </a:stretch>
              </a:blipFill>
            </p:spPr>
            <p:txBody>
              <a:bodyPr/>
              <a:lstStyle/>
              <a:p>
                <a:r>
                  <a:rPr lang="es-ES">
                    <a:noFill/>
                  </a:rPr>
                  <a:t> </a:t>
                </a:r>
              </a:p>
            </p:txBody>
          </p:sp>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a:xfrm>
            <a:off x="0" y="0"/>
            <a:ext cx="9144000" cy="572700"/>
          </a:xfrm>
          <a:prstGeom prst="rect">
            <a:avLst/>
          </a:prstGeom>
          <a:solidFill>
            <a:srgbClr val="0000FF"/>
          </a:solidFill>
          <a:ln w="9525" cap="flat" cmpd="sng">
            <a:solidFill>
              <a:srgbClr val="0000FF"/>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GB">
                <a:solidFill>
                  <a:srgbClr val="FFFFFF"/>
                </a:solidFill>
              </a:rPr>
              <a:t>D.1. Overview and Extraction Scheme</a:t>
            </a:r>
          </a:p>
        </p:txBody>
      </p:sp>
      <p:sp>
        <p:nvSpPr>
          <p:cNvPr id="185" name="Shape 185"/>
          <p:cNvSpPr txBox="1"/>
          <p:nvPr/>
        </p:nvSpPr>
        <p:spPr>
          <a:xfrm>
            <a:off x="-100" y="590125"/>
            <a:ext cx="9144000" cy="401700"/>
          </a:xfrm>
          <a:prstGeom prst="rect">
            <a:avLst/>
          </a:prstGeom>
          <a:solidFill>
            <a:srgbClr val="FFFF00"/>
          </a:solidFill>
          <a:ln w="9525" cap="flat" cmpd="sng">
            <a:solidFill>
              <a:srgbClr val="FFFF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GB" sz="1800"/>
              <a:t>SEPTA</a:t>
            </a:r>
          </a:p>
        </p:txBody>
      </p:sp>
      <p:sp>
        <p:nvSpPr>
          <p:cNvPr id="186" name="Shape 186"/>
          <p:cNvSpPr txBox="1"/>
          <p:nvPr/>
        </p:nvSpPr>
        <p:spPr>
          <a:xfrm>
            <a:off x="266950" y="1244360"/>
            <a:ext cx="4125000" cy="1902600"/>
          </a:xfrm>
          <a:prstGeom prst="rect">
            <a:avLst/>
          </a:prstGeom>
          <a:noFill/>
          <a:ln>
            <a:noFill/>
          </a:ln>
        </p:spPr>
        <p:txBody>
          <a:bodyPr lIns="91425" tIns="91425" rIns="91425" bIns="91425" anchor="t" anchorCtr="0">
            <a:noAutofit/>
          </a:bodyPr>
          <a:lstStyle/>
          <a:p>
            <a:pPr lvl="0" rtl="0">
              <a:spcBef>
                <a:spcPts val="0"/>
              </a:spcBef>
              <a:buNone/>
            </a:pPr>
            <a:r>
              <a:rPr lang="en-GB" sz="1800" dirty="0">
                <a:solidFill>
                  <a:srgbClr val="0000FF"/>
                </a:solidFill>
              </a:rPr>
              <a:t>How many septa? Which length?</a:t>
            </a:r>
          </a:p>
          <a:p>
            <a:pPr lvl="0" rtl="0">
              <a:spcBef>
                <a:spcPts val="0"/>
              </a:spcBef>
              <a:buNone/>
            </a:pPr>
            <a:endParaRPr sz="1800" dirty="0"/>
          </a:p>
        </p:txBody>
      </p:sp>
      <p:sp>
        <p:nvSpPr>
          <p:cNvPr id="187" name="Shape 187"/>
          <p:cNvSpPr txBox="1"/>
          <p:nvPr/>
        </p:nvSpPr>
        <p:spPr>
          <a:xfrm>
            <a:off x="2058054" y="3525358"/>
            <a:ext cx="5112945" cy="417304"/>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GB" sz="1800" b="1" dirty="0"/>
              <a:t>24 septa of 5 m length each, spaced by 0.5 m </a:t>
            </a:r>
          </a:p>
          <a:p>
            <a:pPr lvl="0" algn="ctr" rtl="0">
              <a:spcBef>
                <a:spcPts val="0"/>
              </a:spcBef>
              <a:buNone/>
            </a:pPr>
            <a:endParaRPr sz="1800" b="1" dirty="0"/>
          </a:p>
        </p:txBody>
      </p:sp>
      <p:sp>
        <p:nvSpPr>
          <p:cNvPr id="192" name="Shape 192"/>
          <p:cNvSpPr txBox="1"/>
          <p:nvPr/>
        </p:nvSpPr>
        <p:spPr>
          <a:xfrm>
            <a:off x="363350" y="1727960"/>
            <a:ext cx="8502354" cy="1052211"/>
          </a:xfrm>
          <a:prstGeom prst="rect">
            <a:avLst/>
          </a:prstGeom>
          <a:noFill/>
          <a:ln>
            <a:noFill/>
          </a:ln>
        </p:spPr>
        <p:txBody>
          <a:bodyPr lIns="91425" tIns="91425" rIns="91425" bIns="91425" anchor="t" anchorCtr="0">
            <a:noAutofit/>
          </a:bodyPr>
          <a:lstStyle/>
          <a:p>
            <a:pPr lvl="0">
              <a:spcBef>
                <a:spcPts val="0"/>
              </a:spcBef>
              <a:buNone/>
            </a:pPr>
            <a:r>
              <a:rPr lang="en-GB" sz="1800" dirty="0"/>
              <a:t>To avoid the cryostat, the beam offset should be:</a:t>
            </a:r>
          </a:p>
          <a:p>
            <a:pPr lvl="0">
              <a:spcBef>
                <a:spcPts val="0"/>
              </a:spcBef>
              <a:buNone/>
            </a:pPr>
            <a:endParaRPr lang="en-GB" sz="1800" dirty="0"/>
          </a:p>
          <a:p>
            <a:pPr lvl="0" algn="ctr">
              <a:spcBef>
                <a:spcPts val="0"/>
              </a:spcBef>
              <a:buNone/>
            </a:pPr>
            <a:r>
              <a:rPr lang="en-GB" sz="1800" dirty="0" err="1"/>
              <a:t>R</a:t>
            </a:r>
            <a:r>
              <a:rPr lang="en-GB" sz="1800" baseline="-25000" dirty="0" err="1"/>
              <a:t>cryos</a:t>
            </a:r>
            <a:r>
              <a:rPr lang="en-GB" sz="1800" dirty="0"/>
              <a:t>+ </a:t>
            </a:r>
            <a:r>
              <a:rPr lang="en-GB" sz="1800" dirty="0">
                <a:solidFill>
                  <a:schemeClr val="tx1"/>
                </a:solidFill>
              </a:rPr>
              <a:t>10σ</a:t>
            </a:r>
            <a:r>
              <a:rPr lang="en-GB" sz="1800" dirty="0"/>
              <a:t>  = 500 mm + 25 mm = 525 mm</a:t>
            </a:r>
          </a:p>
        </p:txBody>
      </p:sp>
      <mc:AlternateContent xmlns:mc="http://schemas.openxmlformats.org/markup-compatibility/2006" xmlns:a14="http://schemas.microsoft.com/office/drawing/2010/main">
        <mc:Choice Requires="a14">
          <p:sp>
            <p:nvSpPr>
              <p:cNvPr id="2" name="CuadroTexto 1"/>
              <p:cNvSpPr txBox="1"/>
              <p:nvPr/>
            </p:nvSpPr>
            <p:spPr>
              <a:xfrm>
                <a:off x="439550" y="2889764"/>
                <a:ext cx="3274934"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fr-CH" sz="1800" b="0" i="0" smtClean="0">
                          <a:latin typeface="Cambria Math" panose="02040503050406030204" pitchFamily="18" charset="0"/>
                        </a:rPr>
                        <m:t>L</m:t>
                      </m:r>
                      <m:r>
                        <a:rPr lang="fr-CH" sz="1800" b="0" i="0" smtClean="0">
                          <a:latin typeface="Cambria Math" panose="02040503050406030204" pitchFamily="18" charset="0"/>
                        </a:rPr>
                        <m:t>=</m:t>
                      </m:r>
                      <m:r>
                        <a:rPr lang="fr-CH" sz="1800" b="0" i="0" smtClean="0">
                          <a:latin typeface="Cambria Math" panose="02040503050406030204" pitchFamily="18" charset="0"/>
                        </a:rPr>
                        <m:t>750</m:t>
                      </m:r>
                      <m:r>
                        <a:rPr lang="fr-CH" sz="1800" b="0" i="0" smtClean="0">
                          <a:latin typeface="Cambria Math" panose="02040503050406030204" pitchFamily="18" charset="0"/>
                        </a:rPr>
                        <m:t> </m:t>
                      </m:r>
                      <m:r>
                        <m:rPr>
                          <m:sty m:val="p"/>
                        </m:rPr>
                        <a:rPr lang="fr-CH" sz="1800" b="0" i="0" smtClean="0">
                          <a:latin typeface="Cambria Math" panose="02040503050406030204" pitchFamily="18" charset="0"/>
                        </a:rPr>
                        <m:t>m</m:t>
                      </m:r>
                      <m:r>
                        <a:rPr lang="fr-CH" sz="1800" b="0" i="1" smtClean="0">
                          <a:latin typeface="Cambria Math" panose="02040503050406030204" pitchFamily="18" charset="0"/>
                          <a:ea typeface="Cambria Math" panose="02040503050406030204" pitchFamily="18" charset="0"/>
                        </a:rPr>
                        <m:t>→</m:t>
                      </m:r>
                      <m:sSub>
                        <m:sSubPr>
                          <m:ctrlPr>
                            <a:rPr lang="fr-CH" sz="1800" b="0" i="1" smtClean="0">
                              <a:latin typeface="Cambria Math" panose="02040503050406030204" pitchFamily="18" charset="0"/>
                              <a:ea typeface="Cambria Math" panose="02040503050406030204" pitchFamily="18" charset="0"/>
                            </a:rPr>
                          </m:ctrlPr>
                        </m:sSubPr>
                        <m:e>
                          <m:r>
                            <a:rPr lang="fr-CH" sz="1800" b="0" i="1" smtClean="0">
                              <a:latin typeface="Cambria Math" panose="02040503050406030204" pitchFamily="18" charset="0"/>
                              <a:ea typeface="Cambria Math" panose="02040503050406030204" pitchFamily="18" charset="0"/>
                            </a:rPr>
                            <m:t>𝜃</m:t>
                          </m:r>
                        </m:e>
                        <m:sub>
                          <m:r>
                            <a:rPr lang="fr-CH" sz="1800" b="0" i="1" smtClean="0">
                              <a:latin typeface="Cambria Math" panose="02040503050406030204" pitchFamily="18" charset="0"/>
                              <a:ea typeface="Cambria Math" panose="02040503050406030204" pitchFamily="18" charset="0"/>
                            </a:rPr>
                            <m:t>𝑠𝑒𝑝𝑡𝑎</m:t>
                          </m:r>
                        </m:sub>
                      </m:sSub>
                      <m:r>
                        <a:rPr lang="fr-CH" sz="1800" b="0" i="1" smtClean="0">
                          <a:latin typeface="Cambria Math" panose="02040503050406030204" pitchFamily="18" charset="0"/>
                          <a:ea typeface="Cambria Math" panose="02040503050406030204" pitchFamily="18" charset="0"/>
                        </a:rPr>
                        <m:t>=</m:t>
                      </m:r>
                      <m:r>
                        <a:rPr lang="fr-CH" sz="1800" b="0" i="1" smtClean="0">
                          <a:latin typeface="Cambria Math" panose="02040503050406030204" pitchFamily="18" charset="0"/>
                          <a:ea typeface="Cambria Math" panose="02040503050406030204" pitchFamily="18" charset="0"/>
                        </a:rPr>
                        <m:t>700</m:t>
                      </m:r>
                      <m:r>
                        <a:rPr lang="fr-CH" sz="1800" b="0" i="1" smtClean="0">
                          <a:latin typeface="Cambria Math" panose="02040503050406030204" pitchFamily="18" charset="0"/>
                          <a:ea typeface="Cambria Math" panose="02040503050406030204" pitchFamily="18" charset="0"/>
                        </a:rPr>
                        <m:t> </m:t>
                      </m:r>
                      <m:r>
                        <a:rPr lang="fr-CH" sz="1800" b="0" i="1" smtClean="0">
                          <a:latin typeface="Cambria Math" panose="02040503050406030204" pitchFamily="18" charset="0"/>
                          <a:ea typeface="Cambria Math" panose="02040503050406030204" pitchFamily="18" charset="0"/>
                        </a:rPr>
                        <m:t>𝜇</m:t>
                      </m:r>
                      <m:r>
                        <a:rPr lang="fr-CH" sz="1800" b="0" i="1" smtClean="0">
                          <a:latin typeface="Cambria Math" panose="02040503050406030204" pitchFamily="18" charset="0"/>
                          <a:ea typeface="Cambria Math" panose="02040503050406030204" pitchFamily="18" charset="0"/>
                        </a:rPr>
                        <m:t>𝑟𝑎𝑑</m:t>
                      </m:r>
                    </m:oMath>
                  </m:oMathPara>
                </a14:m>
                <a:endParaRPr lang="es-ES" sz="1800" dirty="0"/>
              </a:p>
            </p:txBody>
          </p:sp>
        </mc:Choice>
        <mc:Fallback xmlns="">
          <p:sp>
            <p:nvSpPr>
              <p:cNvPr id="2" name="CuadroTexto 1"/>
              <p:cNvSpPr txBox="1">
                <a:spLocks noRot="1" noChangeAspect="1" noMove="1" noResize="1" noEditPoints="1" noAdjustHandles="1" noChangeArrowheads="1" noChangeShapeType="1" noTextEdit="1"/>
              </p:cNvSpPr>
              <p:nvPr/>
            </p:nvSpPr>
            <p:spPr>
              <a:xfrm>
                <a:off x="439550" y="2889764"/>
                <a:ext cx="3274934" cy="298415"/>
              </a:xfrm>
              <a:prstGeom prst="rect">
                <a:avLst/>
              </a:prstGeom>
              <a:blipFill>
                <a:blip r:embed="rId3"/>
                <a:stretch>
                  <a:fillRect l="-931" r="-1862" b="-2449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 name="CuadroTexto 2"/>
              <p:cNvSpPr txBox="1"/>
              <p:nvPr/>
            </p:nvSpPr>
            <p:spPr>
              <a:xfrm>
                <a:off x="5141301" y="2885204"/>
                <a:ext cx="2735877"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800" i="1" smtClean="0">
                              <a:latin typeface="Cambria Math" panose="02040503050406030204" pitchFamily="18" charset="0"/>
                            </a:rPr>
                          </m:ctrlPr>
                        </m:sSubPr>
                        <m:e>
                          <m:r>
                            <a:rPr lang="fr-CH" sz="1800" b="0" i="1" smtClean="0">
                              <a:latin typeface="Cambria Math" panose="02040503050406030204" pitchFamily="18" charset="0"/>
                            </a:rPr>
                            <m:t>𝑙</m:t>
                          </m:r>
                        </m:e>
                        <m:sub>
                          <m:r>
                            <a:rPr lang="fr-CH" sz="1800" b="0" i="1" smtClean="0">
                              <a:latin typeface="Cambria Math" panose="02040503050406030204" pitchFamily="18" charset="0"/>
                            </a:rPr>
                            <m:t>𝑒𝑓𝑓</m:t>
                          </m:r>
                          <m:r>
                            <a:rPr lang="fr-CH" sz="1800" b="0" i="1" smtClean="0">
                              <a:latin typeface="Cambria Math" panose="02040503050406030204" pitchFamily="18" charset="0"/>
                            </a:rPr>
                            <m:t>,</m:t>
                          </m:r>
                          <m:r>
                            <a:rPr lang="fr-CH" sz="1800" b="0" i="1" smtClean="0">
                              <a:latin typeface="Cambria Math" panose="02040503050406030204" pitchFamily="18" charset="0"/>
                            </a:rPr>
                            <m:t>𝑘𝑖𝑐𝑘</m:t>
                          </m:r>
                        </m:sub>
                      </m:sSub>
                      <m:d>
                        <m:dPr>
                          <m:ctrlPr>
                            <a:rPr lang="fr-CH" sz="1800" b="0" i="1" smtClean="0">
                              <a:latin typeface="Cambria Math" panose="02040503050406030204" pitchFamily="18" charset="0"/>
                            </a:rPr>
                          </m:ctrlPr>
                        </m:dPr>
                        <m:e>
                          <m:r>
                            <a:rPr lang="fr-CH" sz="1800" b="0" i="1" smtClean="0">
                              <a:latin typeface="Cambria Math" panose="02040503050406030204" pitchFamily="18" charset="0"/>
                            </a:rPr>
                            <m:t>𝐵</m:t>
                          </m:r>
                          <m:r>
                            <a:rPr lang="fr-CH" sz="1800" b="0" i="1" smtClean="0">
                              <a:latin typeface="Cambria Math" panose="02040503050406030204" pitchFamily="18" charset="0"/>
                            </a:rPr>
                            <m:t>=</m:t>
                          </m:r>
                          <m:r>
                            <a:rPr lang="fr-CH" sz="1800" b="0" i="1" smtClean="0">
                              <a:latin typeface="Cambria Math" panose="02040503050406030204" pitchFamily="18" charset="0"/>
                            </a:rPr>
                            <m:t>1</m:t>
                          </m:r>
                          <m:r>
                            <a:rPr lang="fr-CH" sz="1800" b="0" i="1" smtClean="0">
                              <a:latin typeface="Cambria Math" panose="02040503050406030204" pitchFamily="18" charset="0"/>
                            </a:rPr>
                            <m:t> </m:t>
                          </m:r>
                          <m:r>
                            <m:rPr>
                              <m:sty m:val="p"/>
                            </m:rPr>
                            <a:rPr lang="fr-CH" sz="1800" b="0" i="0" smtClean="0">
                              <a:latin typeface="Cambria Math" panose="02040503050406030204" pitchFamily="18" charset="0"/>
                            </a:rPr>
                            <m:t>T</m:t>
                          </m:r>
                        </m:e>
                      </m:d>
                      <m:r>
                        <a:rPr lang="fr-CH" sz="1800" b="0" i="1" smtClean="0">
                          <a:latin typeface="Cambria Math" panose="02040503050406030204" pitchFamily="18" charset="0"/>
                        </a:rPr>
                        <m:t>=</m:t>
                      </m:r>
                      <m:r>
                        <a:rPr lang="fr-CH" sz="1800" b="0" i="1" smtClean="0">
                          <a:latin typeface="Cambria Math" panose="02040503050406030204" pitchFamily="18" charset="0"/>
                        </a:rPr>
                        <m:t>117</m:t>
                      </m:r>
                      <m:r>
                        <a:rPr lang="fr-CH" sz="1800" b="0" i="1" smtClean="0">
                          <a:latin typeface="Cambria Math" panose="02040503050406030204" pitchFamily="18" charset="0"/>
                        </a:rPr>
                        <m:t> </m:t>
                      </m:r>
                      <m:r>
                        <m:rPr>
                          <m:sty m:val="p"/>
                        </m:rPr>
                        <a:rPr lang="fr-CH" sz="1800" b="0" i="0" smtClean="0">
                          <a:latin typeface="Cambria Math" panose="02040503050406030204" pitchFamily="18" charset="0"/>
                        </a:rPr>
                        <m:t>m</m:t>
                      </m:r>
                    </m:oMath>
                  </m:oMathPara>
                </a14:m>
                <a:endParaRPr lang="es-ES" sz="1800" dirty="0"/>
              </a:p>
            </p:txBody>
          </p:sp>
        </mc:Choice>
        <mc:Fallback xmlns="">
          <p:sp>
            <p:nvSpPr>
              <p:cNvPr id="3" name="CuadroTexto 2"/>
              <p:cNvSpPr txBox="1">
                <a:spLocks noRot="1" noChangeAspect="1" noMove="1" noResize="1" noEditPoints="1" noAdjustHandles="1" noChangeArrowheads="1" noChangeShapeType="1" noTextEdit="1"/>
              </p:cNvSpPr>
              <p:nvPr/>
            </p:nvSpPr>
            <p:spPr>
              <a:xfrm>
                <a:off x="5141301" y="2885204"/>
                <a:ext cx="2735877" cy="299249"/>
              </a:xfrm>
              <a:prstGeom prst="rect">
                <a:avLst/>
              </a:prstGeom>
              <a:blipFill>
                <a:blip r:embed="rId4"/>
                <a:stretch>
                  <a:fillRect l="-1336" r="-668" b="-28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CuadroTexto 3"/>
              <p:cNvSpPr txBox="1"/>
              <p:nvPr/>
            </p:nvSpPr>
            <p:spPr>
              <a:xfrm>
                <a:off x="2329450" y="4277381"/>
                <a:ext cx="1881605" cy="2984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800" i="1" smtClean="0">
                              <a:latin typeface="Cambria Math" panose="02040503050406030204" pitchFamily="18" charset="0"/>
                            </a:rPr>
                          </m:ctrlPr>
                        </m:sSubPr>
                        <m:e>
                          <m:r>
                            <a:rPr lang="fr-CH" sz="1800" b="0" i="1" smtClean="0">
                              <a:latin typeface="Cambria Math" panose="02040503050406030204" pitchFamily="18" charset="0"/>
                            </a:rPr>
                            <m:t>𝐿</m:t>
                          </m:r>
                        </m:e>
                        <m:sub>
                          <m:r>
                            <a:rPr lang="fr-CH" sz="1800" b="0" i="1" smtClean="0">
                              <a:latin typeface="Cambria Math" panose="02040503050406030204" pitchFamily="18" charset="0"/>
                            </a:rPr>
                            <m:t>𝑡𝑜𝑡</m:t>
                          </m:r>
                          <m:r>
                            <a:rPr lang="fr-CH" sz="1800" b="0" i="1" smtClean="0">
                              <a:latin typeface="Cambria Math" panose="02040503050406030204" pitchFamily="18" charset="0"/>
                            </a:rPr>
                            <m:t>,</m:t>
                          </m:r>
                          <m:r>
                            <a:rPr lang="fr-CH" sz="1800" b="0" i="1" smtClean="0">
                              <a:latin typeface="Cambria Math" panose="02040503050406030204" pitchFamily="18" charset="0"/>
                            </a:rPr>
                            <m:t>𝑠𝑒𝑝𝑡𝑎</m:t>
                          </m:r>
                        </m:sub>
                      </m:sSub>
                      <m:r>
                        <a:rPr lang="fr-CH" sz="1800" b="0" i="1" smtClean="0">
                          <a:latin typeface="Cambria Math" panose="02040503050406030204" pitchFamily="18" charset="0"/>
                        </a:rPr>
                        <m:t>=</m:t>
                      </m:r>
                      <m:r>
                        <a:rPr lang="fr-CH" sz="1800" b="0" i="1" smtClean="0">
                          <a:latin typeface="Cambria Math" panose="02040503050406030204" pitchFamily="18" charset="0"/>
                        </a:rPr>
                        <m:t>132</m:t>
                      </m:r>
                      <m:r>
                        <a:rPr lang="fr-CH" sz="1800" b="0" i="1" smtClean="0">
                          <a:latin typeface="Cambria Math" panose="02040503050406030204" pitchFamily="18" charset="0"/>
                        </a:rPr>
                        <m:t> </m:t>
                      </m:r>
                      <m:r>
                        <m:rPr>
                          <m:sty m:val="p"/>
                        </m:rPr>
                        <a:rPr lang="fr-CH" sz="1800" b="0" i="0" smtClean="0">
                          <a:latin typeface="Cambria Math" panose="02040503050406030204" pitchFamily="18" charset="0"/>
                        </a:rPr>
                        <m:t>m</m:t>
                      </m:r>
                    </m:oMath>
                  </m:oMathPara>
                </a14:m>
                <a:endParaRPr lang="es-ES" sz="1800" dirty="0"/>
              </a:p>
            </p:txBody>
          </p:sp>
        </mc:Choice>
        <mc:Fallback xmlns="">
          <p:sp>
            <p:nvSpPr>
              <p:cNvPr id="4" name="CuadroTexto 3"/>
              <p:cNvSpPr txBox="1">
                <a:spLocks noRot="1" noChangeAspect="1" noMove="1" noResize="1" noEditPoints="1" noAdjustHandles="1" noChangeArrowheads="1" noChangeShapeType="1" noTextEdit="1"/>
              </p:cNvSpPr>
              <p:nvPr/>
            </p:nvSpPr>
            <p:spPr>
              <a:xfrm>
                <a:off x="2329450" y="4277381"/>
                <a:ext cx="1881605" cy="298415"/>
              </a:xfrm>
              <a:prstGeom prst="rect">
                <a:avLst/>
              </a:prstGeom>
              <a:blipFill>
                <a:blip r:embed="rId5"/>
                <a:stretch>
                  <a:fillRect l="-1942" r="-971" b="-2244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 name="CuadroTexto 4"/>
              <p:cNvSpPr txBox="1"/>
              <p:nvPr/>
            </p:nvSpPr>
            <p:spPr>
              <a:xfrm>
                <a:off x="5264309" y="4298797"/>
                <a:ext cx="17617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H" sz="1800" b="0" i="1" smtClean="0">
                          <a:latin typeface="Cambria Math" panose="02040503050406030204" pitchFamily="18" charset="0"/>
                        </a:rPr>
                        <m:t>30</m:t>
                      </m:r>
                      <m:r>
                        <a:rPr lang="fr-CH" sz="1800" b="0" i="1" smtClean="0">
                          <a:latin typeface="Cambria Math" panose="02040503050406030204" pitchFamily="18" charset="0"/>
                        </a:rPr>
                        <m:t> </m:t>
                      </m:r>
                      <m:r>
                        <a:rPr lang="fr-CH" sz="1800" b="0" i="1" smtClean="0">
                          <a:latin typeface="Cambria Math" panose="02040503050406030204" pitchFamily="18" charset="0"/>
                          <a:ea typeface="Cambria Math" panose="02040503050406030204" pitchFamily="18" charset="0"/>
                        </a:rPr>
                        <m:t>𝜇</m:t>
                      </m:r>
                      <m:r>
                        <a:rPr lang="fr-CH" sz="1800" b="0" i="1" smtClean="0">
                          <a:latin typeface="Cambria Math" panose="02040503050406030204" pitchFamily="18" charset="0"/>
                          <a:ea typeface="Cambria Math" panose="02040503050406030204" pitchFamily="18" charset="0"/>
                        </a:rPr>
                        <m:t>𝑟𝑎𝑑</m:t>
                      </m:r>
                      <m:r>
                        <a:rPr lang="fr-CH" sz="1800" b="0" i="1" smtClean="0">
                          <a:latin typeface="Cambria Math" panose="02040503050406030204" pitchFamily="18" charset="0"/>
                          <a:ea typeface="Cambria Math" panose="02040503050406030204" pitchFamily="18" charset="0"/>
                        </a:rPr>
                        <m:t>/</m:t>
                      </m:r>
                      <m:r>
                        <a:rPr lang="fr-CH" sz="1800" b="0" i="1" smtClean="0">
                          <a:latin typeface="Cambria Math" panose="02040503050406030204" pitchFamily="18" charset="0"/>
                          <a:ea typeface="Cambria Math" panose="02040503050406030204" pitchFamily="18" charset="0"/>
                        </a:rPr>
                        <m:t>𝑠𝑒𝑝𝑡𝑢𝑚</m:t>
                      </m:r>
                    </m:oMath>
                  </m:oMathPara>
                </a14:m>
                <a:endParaRPr lang="es-ES" sz="1800" dirty="0"/>
              </a:p>
            </p:txBody>
          </p:sp>
        </mc:Choice>
        <mc:Fallback xmlns="">
          <p:sp>
            <p:nvSpPr>
              <p:cNvPr id="5" name="CuadroTexto 4"/>
              <p:cNvSpPr txBox="1">
                <a:spLocks noRot="1" noChangeAspect="1" noMove="1" noResize="1" noEditPoints="1" noAdjustHandles="1" noChangeArrowheads="1" noChangeShapeType="1" noTextEdit="1"/>
              </p:cNvSpPr>
              <p:nvPr/>
            </p:nvSpPr>
            <p:spPr>
              <a:xfrm>
                <a:off x="5264309" y="4298797"/>
                <a:ext cx="1761764" cy="276999"/>
              </a:xfrm>
              <a:prstGeom prst="rect">
                <a:avLst/>
              </a:prstGeom>
              <a:blipFill>
                <a:blip r:embed="rId6"/>
                <a:stretch>
                  <a:fillRect l="-2422" r="-3460" b="-34783"/>
                </a:stretch>
              </a:blipFill>
            </p:spPr>
            <p:txBody>
              <a:bodyPr/>
              <a:lstStyle/>
              <a:p>
                <a:r>
                  <a:rPr lang="es-ES">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title"/>
          </p:nvPr>
        </p:nvSpPr>
        <p:spPr>
          <a:xfrm>
            <a:off x="0" y="0"/>
            <a:ext cx="9144000" cy="572700"/>
          </a:xfrm>
          <a:prstGeom prst="rect">
            <a:avLst/>
          </a:prstGeom>
          <a:solidFill>
            <a:srgbClr val="0000FF"/>
          </a:solidFill>
          <a:ln w="9525" cap="flat" cmpd="sng">
            <a:solidFill>
              <a:srgbClr val="0000FF"/>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GB">
                <a:solidFill>
                  <a:srgbClr val="FFFFFF"/>
                </a:solidFill>
              </a:rPr>
              <a:t>D.2. Hardware Considerations</a:t>
            </a:r>
          </a:p>
        </p:txBody>
      </p:sp>
      <p:sp>
        <p:nvSpPr>
          <p:cNvPr id="198" name="Shape 198"/>
          <p:cNvSpPr txBox="1"/>
          <p:nvPr/>
        </p:nvSpPr>
        <p:spPr>
          <a:xfrm>
            <a:off x="-100" y="590125"/>
            <a:ext cx="9144000" cy="401700"/>
          </a:xfrm>
          <a:prstGeom prst="rect">
            <a:avLst/>
          </a:prstGeom>
          <a:solidFill>
            <a:srgbClr val="FFFF00"/>
          </a:solidFill>
          <a:ln w="9525" cap="flat" cmpd="sng">
            <a:solidFill>
              <a:srgbClr val="FFFF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GB" sz="1800"/>
              <a:t>REQUIREMENTS FOR KICKERS AND SEPTA</a:t>
            </a:r>
          </a:p>
        </p:txBody>
      </p:sp>
      <p:sp>
        <p:nvSpPr>
          <p:cNvPr id="2" name="CuadroTexto 1"/>
          <p:cNvSpPr txBox="1"/>
          <p:nvPr/>
        </p:nvSpPr>
        <p:spPr>
          <a:xfrm>
            <a:off x="347870" y="1212574"/>
            <a:ext cx="8468139" cy="3693319"/>
          </a:xfrm>
          <a:prstGeom prst="rect">
            <a:avLst/>
          </a:prstGeom>
          <a:noFill/>
        </p:spPr>
        <p:txBody>
          <a:bodyPr wrap="square" rtlCol="0">
            <a:spAutoFit/>
          </a:bodyPr>
          <a:lstStyle/>
          <a:p>
            <a:pPr marL="285750" indent="-285750">
              <a:buFont typeface="Arial" panose="020B0604020202020204" pitchFamily="34" charset="0"/>
              <a:buChar char="•"/>
            </a:pPr>
            <a:r>
              <a:rPr lang="en-GB" sz="1800" dirty="0"/>
              <a:t>Dynamic operational range given by the energy range from 3.3 </a:t>
            </a:r>
            <a:r>
              <a:rPr lang="en-GB" sz="1800" dirty="0" err="1"/>
              <a:t>TeV</a:t>
            </a:r>
            <a:r>
              <a:rPr lang="en-GB" sz="1800" dirty="0"/>
              <a:t> (injection) to 50 </a:t>
            </a:r>
            <a:r>
              <a:rPr lang="en-GB" sz="1800" dirty="0" err="1"/>
              <a:t>TeV</a:t>
            </a:r>
            <a:r>
              <a:rPr lang="en-GB" sz="1800" dirty="0"/>
              <a:t>.</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t>Kicker rise time = 2.5 µs (typical value for going from 0 to 0.1 T).</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t>Abort gap = 3 µs (1% of the revolution time = 300 µs).</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t>Flat-top ripple and septa field quality: as long as we keep the beam inside the aperture is ok.</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solidFill>
                  <a:srgbClr val="0000FF"/>
                </a:solidFill>
              </a:rPr>
              <a:t>So, what is important? </a:t>
            </a:r>
            <a:endParaRPr lang="en-GB" sz="1800" dirty="0">
              <a:solidFill>
                <a:schemeClr val="tx1"/>
              </a:solidFill>
            </a:endParaRPr>
          </a:p>
          <a:p>
            <a:r>
              <a:rPr lang="en-GB" sz="1800" dirty="0">
                <a:solidFill>
                  <a:schemeClr val="tx1"/>
                </a:solidFill>
              </a:rPr>
              <a:t>	The synchronization and the triggering of the kickers, to be sure that the 	kick starts at the correct time, at the beginning of the abort gap.</a:t>
            </a:r>
            <a:endParaRPr lang="en-GB" sz="1800" dirty="0">
              <a:solidFill>
                <a:srgbClr val="0000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title"/>
          </p:nvPr>
        </p:nvSpPr>
        <p:spPr>
          <a:xfrm>
            <a:off x="0" y="0"/>
            <a:ext cx="9144000" cy="572700"/>
          </a:xfrm>
          <a:prstGeom prst="rect">
            <a:avLst/>
          </a:prstGeom>
          <a:solidFill>
            <a:srgbClr val="0000FF"/>
          </a:solidFill>
          <a:ln w="9525" cap="flat" cmpd="sng">
            <a:solidFill>
              <a:srgbClr val="0000FF"/>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GB">
                <a:solidFill>
                  <a:srgbClr val="FFFFFF"/>
                </a:solidFill>
              </a:rPr>
              <a:t>D.2. Hardware Considerations</a:t>
            </a:r>
          </a:p>
        </p:txBody>
      </p:sp>
      <p:sp>
        <p:nvSpPr>
          <p:cNvPr id="198" name="Shape 198"/>
          <p:cNvSpPr txBox="1"/>
          <p:nvPr/>
        </p:nvSpPr>
        <p:spPr>
          <a:xfrm>
            <a:off x="-100" y="590125"/>
            <a:ext cx="9144000" cy="401700"/>
          </a:xfrm>
          <a:prstGeom prst="rect">
            <a:avLst/>
          </a:prstGeom>
          <a:solidFill>
            <a:srgbClr val="FFFF00"/>
          </a:solidFill>
          <a:ln w="9525" cap="flat" cmpd="sng">
            <a:solidFill>
              <a:srgbClr val="FFFF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GB" sz="1800" dirty="0"/>
              <a:t>KICKERS AND SEPTA DESIGN</a:t>
            </a:r>
          </a:p>
        </p:txBody>
      </p:sp>
      <p:sp>
        <p:nvSpPr>
          <p:cNvPr id="2" name="CuadroTexto 1"/>
          <p:cNvSpPr txBox="1"/>
          <p:nvPr/>
        </p:nvSpPr>
        <p:spPr>
          <a:xfrm>
            <a:off x="347870" y="1212574"/>
            <a:ext cx="8468139" cy="3139321"/>
          </a:xfrm>
          <a:prstGeom prst="rect">
            <a:avLst/>
          </a:prstGeom>
          <a:noFill/>
        </p:spPr>
        <p:txBody>
          <a:bodyPr wrap="square" rtlCol="0">
            <a:spAutoFit/>
          </a:bodyPr>
          <a:lstStyle/>
          <a:p>
            <a:pPr marL="285750" indent="-285750">
              <a:buFont typeface="Arial" panose="020B0604020202020204" pitchFamily="34" charset="0"/>
              <a:buChar char="•"/>
            </a:pPr>
            <a:r>
              <a:rPr lang="en-GB" sz="1800" dirty="0"/>
              <a:t>70 </a:t>
            </a:r>
            <a:r>
              <a:rPr lang="en-GB" sz="1800" dirty="0">
                <a:solidFill>
                  <a:srgbClr val="0000FF"/>
                </a:solidFill>
              </a:rPr>
              <a:t>kickers</a:t>
            </a:r>
            <a:r>
              <a:rPr lang="en-GB" sz="1800" dirty="0"/>
              <a:t> with a length of 1 m each and a kicker spacing of 0.5 m, gives a total </a:t>
            </a:r>
            <a:r>
              <a:rPr lang="en-GB" sz="1800" dirty="0">
                <a:solidFill>
                  <a:srgbClr val="0000FF"/>
                </a:solidFill>
              </a:rPr>
              <a:t>horizontal</a:t>
            </a:r>
            <a:r>
              <a:rPr lang="en-GB" sz="1800" dirty="0"/>
              <a:t> deflection of 42 µrad. One beam is extracted to inside the ring and the other beam is extracted outside the ring.</a:t>
            </a:r>
          </a:p>
          <a:p>
            <a:endParaRPr lang="en-GB" sz="1800" dirty="0"/>
          </a:p>
          <a:p>
            <a:pPr marL="285750" indent="-285750">
              <a:buFont typeface="Arial" panose="020B0604020202020204" pitchFamily="34" charset="0"/>
              <a:buChar char="•"/>
            </a:pPr>
            <a:r>
              <a:rPr lang="en-GB" sz="1800" dirty="0">
                <a:solidFill>
                  <a:schemeClr val="tx1"/>
                </a:solidFill>
              </a:rPr>
              <a:t>24 </a:t>
            </a:r>
            <a:r>
              <a:rPr lang="en-GB" sz="1800" dirty="0">
                <a:solidFill>
                  <a:srgbClr val="0000FF"/>
                </a:solidFill>
              </a:rPr>
              <a:t>septa</a:t>
            </a:r>
            <a:r>
              <a:rPr lang="en-GB" sz="1800" dirty="0">
                <a:solidFill>
                  <a:schemeClr val="tx1"/>
                </a:solidFill>
              </a:rPr>
              <a:t> with a length of 5 m each and a septa spacing of 0.5 m, gives a total </a:t>
            </a:r>
            <a:r>
              <a:rPr lang="en-GB" sz="1800" dirty="0">
                <a:solidFill>
                  <a:srgbClr val="0000FF"/>
                </a:solidFill>
              </a:rPr>
              <a:t>vertical</a:t>
            </a:r>
            <a:r>
              <a:rPr lang="en-GB" sz="1800" dirty="0">
                <a:solidFill>
                  <a:schemeClr val="tx1"/>
                </a:solidFill>
              </a:rPr>
              <a:t> deflection of 700 µrad. Both beams are extracted up of the ring.</a:t>
            </a:r>
          </a:p>
          <a:p>
            <a:pPr marL="285750" indent="-285750">
              <a:buFont typeface="Arial" panose="020B0604020202020204" pitchFamily="34" charset="0"/>
              <a:buChar char="•"/>
            </a:pPr>
            <a:endParaRPr lang="en-GB" sz="1800" dirty="0">
              <a:solidFill>
                <a:schemeClr val="tx1"/>
              </a:solidFill>
            </a:endParaRPr>
          </a:p>
          <a:p>
            <a:pPr marL="285750" indent="-285750">
              <a:buFont typeface="Arial" panose="020B0604020202020204" pitchFamily="34" charset="0"/>
              <a:buChar char="•"/>
            </a:pPr>
            <a:r>
              <a:rPr lang="en-GB" sz="1800" dirty="0">
                <a:solidFill>
                  <a:schemeClr val="tx1"/>
                </a:solidFill>
              </a:rPr>
              <a:t>The current/voltage generators for kickers and septa should track the beam energy at any time, to be ready to produce the magnetic field required to deflect the beam at the specified angle for any energy between 3.3 </a:t>
            </a:r>
            <a:r>
              <a:rPr lang="en-GB" sz="1800" dirty="0" err="1">
                <a:solidFill>
                  <a:schemeClr val="tx1"/>
                </a:solidFill>
              </a:rPr>
              <a:t>TeV</a:t>
            </a:r>
            <a:r>
              <a:rPr lang="en-GB" sz="1800" dirty="0">
                <a:solidFill>
                  <a:schemeClr val="tx1"/>
                </a:solidFill>
              </a:rPr>
              <a:t> and 50 </a:t>
            </a:r>
            <a:r>
              <a:rPr lang="en-GB" sz="1800" dirty="0" err="1">
                <a:solidFill>
                  <a:schemeClr val="tx1"/>
                </a:solidFill>
              </a:rPr>
              <a:t>TeV</a:t>
            </a:r>
            <a:r>
              <a:rPr lang="en-GB" sz="1800" dirty="0">
                <a:solidFill>
                  <a:schemeClr val="tx1"/>
                </a:solidFill>
              </a:rPr>
              <a:t>.</a:t>
            </a:r>
          </a:p>
        </p:txBody>
      </p:sp>
    </p:spTree>
    <p:extLst>
      <p:ext uri="{BB962C8B-B14F-4D97-AF65-F5344CB8AC3E}">
        <p14:creationId xmlns:p14="http://schemas.microsoft.com/office/powerpoint/2010/main" val="2389944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Shape 204"/>
          <p:cNvSpPr txBox="1">
            <a:spLocks noGrp="1"/>
          </p:cNvSpPr>
          <p:nvPr>
            <p:ph type="title"/>
          </p:nvPr>
        </p:nvSpPr>
        <p:spPr>
          <a:xfrm>
            <a:off x="0" y="0"/>
            <a:ext cx="9144000" cy="572700"/>
          </a:xfrm>
          <a:prstGeom prst="rect">
            <a:avLst/>
          </a:prstGeom>
          <a:solidFill>
            <a:srgbClr val="0000FF"/>
          </a:solidFill>
          <a:ln w="9525" cap="flat" cmpd="sng">
            <a:solidFill>
              <a:srgbClr val="0000FF"/>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GB">
                <a:solidFill>
                  <a:srgbClr val="FFFFFF"/>
                </a:solidFill>
              </a:rPr>
              <a:t>D.2. Hardware Considerations</a:t>
            </a:r>
          </a:p>
        </p:txBody>
      </p:sp>
      <p:sp>
        <p:nvSpPr>
          <p:cNvPr id="205" name="Shape 205"/>
          <p:cNvSpPr txBox="1"/>
          <p:nvPr/>
        </p:nvSpPr>
        <p:spPr>
          <a:xfrm>
            <a:off x="-100" y="590125"/>
            <a:ext cx="9144000" cy="401700"/>
          </a:xfrm>
          <a:prstGeom prst="rect">
            <a:avLst/>
          </a:prstGeom>
          <a:solidFill>
            <a:srgbClr val="FFFF00"/>
          </a:solidFill>
          <a:ln w="9525" cap="flat" cmpd="sng">
            <a:solidFill>
              <a:srgbClr val="FFFF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GB" sz="1800"/>
              <a:t>DESIGN OF A DILUTION SYSTEM</a:t>
            </a:r>
          </a:p>
        </p:txBody>
      </p:sp>
      <mc:AlternateContent xmlns:mc="http://schemas.openxmlformats.org/markup-compatibility/2006" xmlns:a14="http://schemas.microsoft.com/office/drawing/2010/main">
        <mc:Choice Requires="a14">
          <p:sp>
            <p:nvSpPr>
              <p:cNvPr id="208" name="Shape 208"/>
              <p:cNvSpPr txBox="1"/>
              <p:nvPr/>
            </p:nvSpPr>
            <p:spPr>
              <a:xfrm>
                <a:off x="98248" y="2231899"/>
                <a:ext cx="5102247" cy="740925"/>
              </a:xfrm>
              <a:prstGeom prst="rect">
                <a:avLst/>
              </a:prstGeom>
              <a:noFill/>
              <a:ln>
                <a:noFill/>
              </a:ln>
            </p:spPr>
            <p:txBody>
              <a:bodyPr lIns="91425" tIns="91425" rIns="91425" bIns="91425" anchor="t" anchorCtr="0">
                <a:noAutofit/>
              </a:bodyPr>
              <a:lstStyle/>
              <a:p>
                <a:pPr lvl="0">
                  <a:spcBef>
                    <a:spcPts val="0"/>
                  </a:spcBef>
                  <a:buNone/>
                </a:pPr>
                <a:r>
                  <a:rPr lang="en-GB" sz="1800" dirty="0"/>
                  <a:t>The bunches are scattered over a grid </a:t>
                </a:r>
                <a:r>
                  <a:rPr lang="en-GB" sz="1800" dirty="0">
                    <a:solidFill>
                      <a:srgbClr val="FF0000"/>
                    </a:solidFill>
                  </a:rPr>
                  <a:t>200 x 200</a:t>
                </a:r>
                <a:r>
                  <a:rPr lang="en-GB" sz="1800" dirty="0"/>
                  <a:t>, with a spacing of 2 mm, with a maximum kick of </a:t>
                </a:r>
                <a14:m>
                  <m:oMath xmlns:m="http://schemas.openxmlformats.org/officeDocument/2006/math">
                    <m:sSub>
                      <m:sSubPr>
                        <m:ctrlPr>
                          <a:rPr lang="en-GB" sz="1800" i="1" smtClean="0">
                            <a:latin typeface="Cambria Math" panose="02040503050406030204" pitchFamily="18" charset="0"/>
                          </a:rPr>
                        </m:ctrlPr>
                      </m:sSubPr>
                      <m:e>
                        <m:r>
                          <a:rPr lang="en-GB" sz="1800" i="1" smtClean="0">
                            <a:latin typeface="Cambria Math" panose="02040503050406030204" pitchFamily="18" charset="0"/>
                            <a:ea typeface="Cambria Math" panose="02040503050406030204" pitchFamily="18" charset="0"/>
                          </a:rPr>
                          <m:t>𝜃</m:t>
                        </m:r>
                      </m:e>
                      <m:sub>
                        <m:r>
                          <a:rPr lang="fr-CH" sz="1800" b="0" i="1" smtClean="0">
                            <a:latin typeface="Cambria Math" panose="02040503050406030204" pitchFamily="18" charset="0"/>
                          </a:rPr>
                          <m:t>𝑚𝑎𝑥</m:t>
                        </m:r>
                      </m:sub>
                    </m:sSub>
                    <m:r>
                      <a:rPr lang="fr-CH" sz="1800" b="0" i="1" smtClean="0">
                        <a:latin typeface="Cambria Math" panose="02040503050406030204" pitchFamily="18" charset="0"/>
                      </a:rPr>
                      <m:t>=20 </m:t>
                    </m:r>
                    <m:r>
                      <a:rPr lang="fr-CH" sz="1800" b="0" i="1" smtClean="0">
                        <a:latin typeface="Cambria Math" panose="02040503050406030204" pitchFamily="18" charset="0"/>
                        <a:ea typeface="Cambria Math" panose="02040503050406030204" pitchFamily="18" charset="0"/>
                      </a:rPr>
                      <m:t>𝜇</m:t>
                    </m:r>
                    <m:r>
                      <a:rPr lang="fr-CH" sz="1800" b="0" i="1" smtClean="0">
                        <a:latin typeface="Cambria Math" panose="02040503050406030204" pitchFamily="18" charset="0"/>
                        <a:ea typeface="Cambria Math" panose="02040503050406030204" pitchFamily="18" charset="0"/>
                      </a:rPr>
                      <m:t>𝑟𝑎𝑑</m:t>
                    </m:r>
                    <m:r>
                      <a:rPr lang="fr-CH" sz="1800" b="0" i="1" smtClean="0">
                        <a:latin typeface="Cambria Math" panose="02040503050406030204" pitchFamily="18" charset="0"/>
                        <a:ea typeface="Cambria Math" panose="02040503050406030204" pitchFamily="18" charset="0"/>
                      </a:rPr>
                      <m:t>.</m:t>
                    </m:r>
                  </m:oMath>
                </a14:m>
                <a:endParaRPr lang="en-GB" sz="1800" dirty="0"/>
              </a:p>
            </p:txBody>
          </p:sp>
        </mc:Choice>
        <mc:Fallback xmlns="">
          <p:sp>
            <p:nvSpPr>
              <p:cNvPr id="208" name="Shape 208"/>
              <p:cNvSpPr txBox="1">
                <a:spLocks noRot="1" noChangeAspect="1" noMove="1" noResize="1" noEditPoints="1" noAdjustHandles="1" noChangeArrowheads="1" noChangeShapeType="1" noTextEdit="1"/>
              </p:cNvSpPr>
              <p:nvPr/>
            </p:nvSpPr>
            <p:spPr>
              <a:xfrm>
                <a:off x="98248" y="2231899"/>
                <a:ext cx="5102247" cy="740925"/>
              </a:xfrm>
              <a:prstGeom prst="rect">
                <a:avLst/>
              </a:prstGeom>
              <a:blipFill>
                <a:blip r:embed="rId3"/>
                <a:stretch>
                  <a:fillRect l="-956" b="-42623"/>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 name="CuadroTexto 1"/>
              <p:cNvSpPr txBox="1"/>
              <p:nvPr/>
            </p:nvSpPr>
            <p:spPr>
              <a:xfrm>
                <a:off x="223748" y="1245495"/>
                <a:ext cx="223266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sz="1800" i="1" smtClean="0">
                          <a:latin typeface="Cambria Math" panose="02040503050406030204" pitchFamily="18" charset="0"/>
                          <a:ea typeface="Cambria Math" panose="02040503050406030204" pitchFamily="18" charset="0"/>
                        </a:rPr>
                        <m:t>𝜌</m:t>
                      </m:r>
                      <m:d>
                        <m:dPr>
                          <m:ctrlPr>
                            <a:rPr lang="fr-CH" sz="1800" b="0" i="1" smtClean="0">
                              <a:latin typeface="Cambria Math" panose="02040503050406030204" pitchFamily="18" charset="0"/>
                              <a:ea typeface="Cambria Math" panose="02040503050406030204" pitchFamily="18" charset="0"/>
                            </a:rPr>
                          </m:ctrlPr>
                        </m:dPr>
                        <m:e>
                          <m:r>
                            <a:rPr lang="fr-CH" sz="1800" b="0" i="1" smtClean="0">
                              <a:latin typeface="Cambria Math" panose="02040503050406030204" pitchFamily="18" charset="0"/>
                              <a:ea typeface="Cambria Math" panose="02040503050406030204" pitchFamily="18" charset="0"/>
                            </a:rPr>
                            <m:t>𝐵</m:t>
                          </m:r>
                          <m:r>
                            <a:rPr lang="fr-CH" sz="1800" b="0" i="1" smtClean="0">
                              <a:latin typeface="Cambria Math" panose="02040503050406030204" pitchFamily="18" charset="0"/>
                              <a:ea typeface="Cambria Math" panose="02040503050406030204" pitchFamily="18" charset="0"/>
                            </a:rPr>
                            <m:t>=16 </m:t>
                          </m:r>
                          <m:r>
                            <m:rPr>
                              <m:sty m:val="p"/>
                            </m:rPr>
                            <a:rPr lang="fr-CH" sz="1800" b="0" i="0" smtClean="0">
                              <a:latin typeface="Cambria Math" panose="02040503050406030204" pitchFamily="18" charset="0"/>
                              <a:ea typeface="Cambria Math" panose="02040503050406030204" pitchFamily="18" charset="0"/>
                            </a:rPr>
                            <m:t>T</m:t>
                          </m:r>
                        </m:e>
                      </m:d>
                      <m:r>
                        <a:rPr lang="fr-CH" sz="1800" b="0" i="1" smtClean="0">
                          <a:latin typeface="Cambria Math" panose="02040503050406030204" pitchFamily="18" charset="0"/>
                          <a:ea typeface="Cambria Math" panose="02040503050406030204" pitchFamily="18" charset="0"/>
                        </a:rPr>
                        <m:t>=10 </m:t>
                      </m:r>
                      <m:r>
                        <m:rPr>
                          <m:sty m:val="p"/>
                        </m:rPr>
                        <a:rPr lang="fr-CH" sz="1800" b="0" i="0" smtClean="0">
                          <a:latin typeface="Cambria Math" panose="02040503050406030204" pitchFamily="18" charset="0"/>
                          <a:ea typeface="Cambria Math" panose="02040503050406030204" pitchFamily="18" charset="0"/>
                        </a:rPr>
                        <m:t>km</m:t>
                      </m:r>
                    </m:oMath>
                  </m:oMathPara>
                </a14:m>
                <a:endParaRPr lang="es-ES" sz="1800" dirty="0"/>
              </a:p>
            </p:txBody>
          </p:sp>
        </mc:Choice>
        <mc:Fallback xmlns="">
          <p:sp>
            <p:nvSpPr>
              <p:cNvPr id="2" name="CuadroTexto 1"/>
              <p:cNvSpPr txBox="1">
                <a:spLocks noRot="1" noChangeAspect="1" noMove="1" noResize="1" noEditPoints="1" noAdjustHandles="1" noChangeArrowheads="1" noChangeShapeType="1" noTextEdit="1"/>
              </p:cNvSpPr>
              <p:nvPr/>
            </p:nvSpPr>
            <p:spPr>
              <a:xfrm>
                <a:off x="223748" y="1245495"/>
                <a:ext cx="2232662" cy="276999"/>
              </a:xfrm>
              <a:prstGeom prst="rect">
                <a:avLst/>
              </a:prstGeom>
              <a:blipFill>
                <a:blip r:embed="rId4"/>
                <a:stretch>
                  <a:fillRect l="-1639" r="-1913" b="-2608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 name="CuadroTexto 2"/>
              <p:cNvSpPr txBox="1"/>
              <p:nvPr/>
            </p:nvSpPr>
            <p:spPr>
              <a:xfrm>
                <a:off x="223748" y="1626743"/>
                <a:ext cx="3885294" cy="57656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800" i="1" smtClean="0">
                              <a:latin typeface="Cambria Math" panose="02040503050406030204" pitchFamily="18" charset="0"/>
                            </a:rPr>
                          </m:ctrlPr>
                        </m:sSubPr>
                        <m:e>
                          <m:r>
                            <a:rPr lang="fr-CH" sz="1800" b="0" i="1" smtClean="0">
                              <a:latin typeface="Cambria Math" panose="02040503050406030204" pitchFamily="18" charset="0"/>
                            </a:rPr>
                            <m:t>𝐿</m:t>
                          </m:r>
                        </m:e>
                        <m:sub>
                          <m:r>
                            <a:rPr lang="fr-CH" sz="1800" b="0" i="1" smtClean="0">
                              <a:latin typeface="Cambria Math" panose="02040503050406030204" pitchFamily="18" charset="0"/>
                            </a:rPr>
                            <m:t>𝑟𝑖𝑛𝑔</m:t>
                          </m:r>
                        </m:sub>
                      </m:sSub>
                      <m:d>
                        <m:dPr>
                          <m:ctrlPr>
                            <a:rPr lang="fr-CH" sz="1800" b="0" i="1" smtClean="0">
                              <a:latin typeface="Cambria Math" panose="02040503050406030204" pitchFamily="18" charset="0"/>
                            </a:rPr>
                          </m:ctrlPr>
                        </m:dPr>
                        <m:e>
                          <m:r>
                            <m:rPr>
                              <m:sty m:val="p"/>
                            </m:rPr>
                            <a:rPr lang="fr-CH" sz="1800" b="0" i="0" smtClean="0">
                              <a:latin typeface="Cambria Math" panose="02040503050406030204" pitchFamily="18" charset="0"/>
                            </a:rPr>
                            <m:t>arc</m:t>
                          </m:r>
                          <m:r>
                            <a:rPr lang="fr-CH" sz="1800" b="0" i="0" smtClean="0">
                              <a:latin typeface="Cambria Math" panose="02040503050406030204" pitchFamily="18" charset="0"/>
                            </a:rPr>
                            <m:t> </m:t>
                          </m:r>
                          <m:r>
                            <m:rPr>
                              <m:sty m:val="p"/>
                            </m:rPr>
                            <a:rPr lang="fr-CH" sz="1800" b="0" i="0" smtClean="0">
                              <a:latin typeface="Cambria Math" panose="02040503050406030204" pitchFamily="18" charset="0"/>
                            </a:rPr>
                            <m:t>filling</m:t>
                          </m:r>
                          <m:r>
                            <a:rPr lang="fr-CH" sz="1800" b="0" i="0" smtClean="0">
                              <a:latin typeface="Cambria Math" panose="02040503050406030204" pitchFamily="18" charset="0"/>
                            </a:rPr>
                            <m:t> </m:t>
                          </m:r>
                          <m:r>
                            <m:rPr>
                              <m:sty m:val="p"/>
                            </m:rPr>
                            <a:rPr lang="fr-CH" sz="1800" b="0" i="0" smtClean="0">
                              <a:latin typeface="Cambria Math" panose="02040503050406030204" pitchFamily="18" charset="0"/>
                            </a:rPr>
                            <m:t>factor</m:t>
                          </m:r>
                          <m:r>
                            <a:rPr lang="fr-CH" sz="1800" b="0" i="1" smtClean="0">
                              <a:latin typeface="Cambria Math" panose="02040503050406030204" pitchFamily="18" charset="0"/>
                            </a:rPr>
                            <m:t>=0.8</m:t>
                          </m:r>
                        </m:e>
                      </m:d>
                      <m:r>
                        <a:rPr lang="fr-CH" sz="1800" b="0" i="1" smtClean="0">
                          <a:latin typeface="Cambria Math" panose="02040503050406030204" pitchFamily="18" charset="0"/>
                        </a:rPr>
                        <m:t>=91 </m:t>
                      </m:r>
                      <m:r>
                        <a:rPr lang="fr-CH" sz="1800" b="0" i="1" smtClean="0">
                          <a:latin typeface="Cambria Math" panose="02040503050406030204" pitchFamily="18" charset="0"/>
                        </a:rPr>
                        <m:t>𝑘𝑚</m:t>
                      </m:r>
                      <m:r>
                        <a:rPr lang="fr-CH" sz="1800" b="0" i="1" smtClean="0">
                          <a:latin typeface="Cambria Math" panose="02040503050406030204" pitchFamily="18" charset="0"/>
                        </a:rPr>
                        <m:t> </m:t>
                      </m:r>
                    </m:oMath>
                  </m:oMathPara>
                </a14:m>
                <a:endParaRPr lang="fr-CH" sz="1800"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fr-CH" sz="1800" b="0" i="1" smtClean="0">
                          <a:latin typeface="Cambria Math" panose="02040503050406030204" pitchFamily="18" charset="0"/>
                          <a:ea typeface="Cambria Math" panose="02040503050406030204" pitchFamily="18" charset="0"/>
                        </a:rPr>
                        <m:t>→ </m:t>
                      </m:r>
                      <m:sSub>
                        <m:sSubPr>
                          <m:ctrlPr>
                            <a:rPr lang="fr-CH" sz="1800" b="0" i="1" smtClean="0">
                              <a:latin typeface="Cambria Math" panose="02040503050406030204" pitchFamily="18" charset="0"/>
                              <a:ea typeface="Cambria Math" panose="02040503050406030204" pitchFamily="18" charset="0"/>
                            </a:rPr>
                          </m:ctrlPr>
                        </m:sSubPr>
                        <m:e>
                          <m:r>
                            <a:rPr lang="fr-CH" sz="1800" b="0" i="1" smtClean="0">
                              <a:latin typeface="Cambria Math" panose="02040503050406030204" pitchFamily="18" charset="0"/>
                              <a:ea typeface="Cambria Math" panose="02040503050406030204" pitchFamily="18" charset="0"/>
                            </a:rPr>
                            <m:t>𝑁</m:t>
                          </m:r>
                        </m:e>
                        <m:sub>
                          <m:r>
                            <a:rPr lang="fr-CH" sz="1800" b="0" i="1" smtClean="0">
                              <a:latin typeface="Cambria Math" panose="02040503050406030204" pitchFamily="18" charset="0"/>
                              <a:ea typeface="Cambria Math" panose="02040503050406030204" pitchFamily="18" charset="0"/>
                            </a:rPr>
                            <m:t>𝑏𝑢𝑛𝑐h𝑒𝑠</m:t>
                          </m:r>
                        </m:sub>
                      </m:sSub>
                      <m:d>
                        <m:dPr>
                          <m:ctrlPr>
                            <a:rPr lang="fr-CH" sz="1800" b="0" i="1" smtClean="0">
                              <a:latin typeface="Cambria Math" panose="02040503050406030204" pitchFamily="18" charset="0"/>
                              <a:ea typeface="Cambria Math" panose="02040503050406030204" pitchFamily="18" charset="0"/>
                            </a:rPr>
                          </m:ctrlPr>
                        </m:dPr>
                        <m:e>
                          <m:sSub>
                            <m:sSubPr>
                              <m:ctrlPr>
                                <a:rPr lang="fr-CH" sz="1800" b="0" i="1" smtClean="0">
                                  <a:latin typeface="Cambria Math" panose="02040503050406030204" pitchFamily="18" charset="0"/>
                                  <a:ea typeface="Cambria Math" panose="02040503050406030204" pitchFamily="18" charset="0"/>
                                </a:rPr>
                              </m:ctrlPr>
                            </m:sSubPr>
                            <m:e>
                              <m:r>
                                <a:rPr lang="fr-CH" sz="1800" b="0" i="1" smtClean="0">
                                  <a:latin typeface="Cambria Math" panose="02040503050406030204" pitchFamily="18" charset="0"/>
                                  <a:ea typeface="Cambria Math" panose="02040503050406030204" pitchFamily="18" charset="0"/>
                                </a:rPr>
                                <m:t>𝜏</m:t>
                              </m:r>
                            </m:e>
                            <m:sub>
                              <m:r>
                                <a:rPr lang="fr-CH" sz="1800" b="0" i="1" smtClean="0">
                                  <a:latin typeface="Cambria Math" panose="02040503050406030204" pitchFamily="18" charset="0"/>
                                  <a:ea typeface="Cambria Math" panose="02040503050406030204" pitchFamily="18" charset="0"/>
                                </a:rPr>
                                <m:t>𝑏</m:t>
                              </m:r>
                            </m:sub>
                          </m:sSub>
                          <m:r>
                            <a:rPr lang="fr-CH" sz="1800" b="0" i="1" smtClean="0">
                              <a:latin typeface="Cambria Math" panose="02040503050406030204" pitchFamily="18" charset="0"/>
                              <a:ea typeface="Cambria Math" panose="02040503050406030204" pitchFamily="18" charset="0"/>
                            </a:rPr>
                            <m:t>=25 </m:t>
                          </m:r>
                          <m:r>
                            <a:rPr lang="fr-CH" sz="1800" b="0" i="1" smtClean="0">
                              <a:latin typeface="Cambria Math" panose="02040503050406030204" pitchFamily="18" charset="0"/>
                              <a:ea typeface="Cambria Math" panose="02040503050406030204" pitchFamily="18" charset="0"/>
                            </a:rPr>
                            <m:t>𝑛𝑠</m:t>
                          </m:r>
                        </m:e>
                      </m:d>
                      <m:r>
                        <a:rPr lang="fr-CH" sz="1800" b="0" i="1" smtClean="0">
                          <a:latin typeface="Cambria Math" panose="02040503050406030204" pitchFamily="18" charset="0"/>
                          <a:ea typeface="Cambria Math" panose="02040503050406030204" pitchFamily="18" charset="0"/>
                        </a:rPr>
                        <m:t>≈12000</m:t>
                      </m:r>
                    </m:oMath>
                  </m:oMathPara>
                </a14:m>
                <a:endParaRPr lang="es-ES" sz="1800" dirty="0"/>
              </a:p>
            </p:txBody>
          </p:sp>
        </mc:Choice>
        <mc:Fallback xmlns="">
          <p:sp>
            <p:nvSpPr>
              <p:cNvPr id="3" name="CuadroTexto 2"/>
              <p:cNvSpPr txBox="1">
                <a:spLocks noRot="1" noChangeAspect="1" noMove="1" noResize="1" noEditPoints="1" noAdjustHandles="1" noChangeArrowheads="1" noChangeShapeType="1" noTextEdit="1"/>
              </p:cNvSpPr>
              <p:nvPr/>
            </p:nvSpPr>
            <p:spPr>
              <a:xfrm>
                <a:off x="223748" y="1626743"/>
                <a:ext cx="3885294" cy="576568"/>
              </a:xfrm>
              <a:prstGeom prst="rect">
                <a:avLst/>
              </a:prstGeom>
              <a:blipFill>
                <a:blip r:embed="rId5"/>
                <a:stretch>
                  <a:fillRect l="-1099" b="-957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 name="CuadroTexto 3"/>
              <p:cNvSpPr txBox="1"/>
              <p:nvPr/>
            </p:nvSpPr>
            <p:spPr>
              <a:xfrm>
                <a:off x="273444" y="3354912"/>
                <a:ext cx="4337278" cy="4744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fr-CH" sz="1800" b="0" i="0" smtClean="0">
                          <a:latin typeface="Cambria Math" panose="02040503050406030204" pitchFamily="18" charset="0"/>
                        </a:rPr>
                        <m:t>Total</m:t>
                      </m:r>
                      <m:r>
                        <a:rPr lang="fr-CH" sz="1800" b="0" i="0" smtClean="0">
                          <a:latin typeface="Cambria Math" panose="02040503050406030204" pitchFamily="18" charset="0"/>
                        </a:rPr>
                        <m:t> </m:t>
                      </m:r>
                      <m:r>
                        <m:rPr>
                          <m:sty m:val="p"/>
                        </m:rPr>
                        <a:rPr lang="fr-CH" sz="1800" b="0" i="0" smtClean="0">
                          <a:latin typeface="Cambria Math" panose="02040503050406030204" pitchFamily="18" charset="0"/>
                        </a:rPr>
                        <m:t>strength</m:t>
                      </m:r>
                      <m:r>
                        <a:rPr lang="fr-CH" sz="1800" b="0" i="0" smtClean="0">
                          <a:latin typeface="Cambria Math" panose="02040503050406030204" pitchFamily="18" charset="0"/>
                        </a:rPr>
                        <m:t> </m:t>
                      </m:r>
                      <m:r>
                        <m:rPr>
                          <m:sty m:val="p"/>
                        </m:rPr>
                        <a:rPr lang="fr-CH" sz="1800" b="0" i="0" smtClean="0">
                          <a:latin typeface="Cambria Math" panose="02040503050406030204" pitchFamily="18" charset="0"/>
                        </a:rPr>
                        <m:t>needed</m:t>
                      </m:r>
                      <m:r>
                        <a:rPr lang="fr-CH" sz="1800" b="0" i="0" smtClean="0">
                          <a:latin typeface="Cambria Math" panose="02040503050406030204" pitchFamily="18" charset="0"/>
                        </a:rPr>
                        <m:t>=</m:t>
                      </m:r>
                      <m:sSub>
                        <m:sSubPr>
                          <m:ctrlPr>
                            <a:rPr lang="fr-CH" sz="1800" b="0" i="1" smtClean="0">
                              <a:latin typeface="Cambria Math" panose="02040503050406030204" pitchFamily="18" charset="0"/>
                            </a:rPr>
                          </m:ctrlPr>
                        </m:sSubPr>
                        <m:e>
                          <m:r>
                            <a:rPr lang="fr-CH" sz="1800" b="0" i="1" smtClean="0">
                              <a:latin typeface="Cambria Math" panose="02040503050406030204" pitchFamily="18" charset="0"/>
                              <a:ea typeface="Cambria Math" panose="02040503050406030204" pitchFamily="18" charset="0"/>
                            </a:rPr>
                            <m:t>𝜃</m:t>
                          </m:r>
                        </m:e>
                        <m:sub>
                          <m:r>
                            <a:rPr lang="fr-CH" sz="1800" b="0" i="1" smtClean="0">
                              <a:latin typeface="Cambria Math" panose="02040503050406030204" pitchFamily="18" charset="0"/>
                            </a:rPr>
                            <m:t>𝑚𝑎𝑥</m:t>
                          </m:r>
                        </m:sub>
                      </m:sSub>
                      <m:f>
                        <m:fPr>
                          <m:ctrlPr>
                            <a:rPr lang="fr-CH" sz="1800" b="0" i="1" smtClean="0">
                              <a:latin typeface="Cambria Math" panose="02040503050406030204" pitchFamily="18" charset="0"/>
                            </a:rPr>
                          </m:ctrlPr>
                        </m:fPr>
                        <m:num>
                          <m:r>
                            <a:rPr lang="fr-CH" sz="1800" b="0" i="1" smtClean="0">
                              <a:latin typeface="Cambria Math" panose="02040503050406030204" pitchFamily="18" charset="0"/>
                            </a:rPr>
                            <m:t>𝑝</m:t>
                          </m:r>
                        </m:num>
                        <m:den>
                          <m:r>
                            <a:rPr lang="fr-CH" sz="1800" b="0" i="1" smtClean="0">
                              <a:latin typeface="Cambria Math" panose="02040503050406030204" pitchFamily="18" charset="0"/>
                            </a:rPr>
                            <m:t>𝑐</m:t>
                          </m:r>
                        </m:den>
                      </m:f>
                      <m:r>
                        <a:rPr lang="fr-CH" sz="1800" b="0" i="1" smtClean="0">
                          <a:latin typeface="Cambria Math" panose="02040503050406030204" pitchFamily="18" charset="0"/>
                          <a:ea typeface="Cambria Math" panose="02040503050406030204" pitchFamily="18" charset="0"/>
                        </a:rPr>
                        <m:t>≈3.4 </m:t>
                      </m:r>
                      <m:r>
                        <m:rPr>
                          <m:sty m:val="p"/>
                        </m:rPr>
                        <a:rPr lang="fr-CH" sz="1800" b="0" i="0" smtClean="0">
                          <a:latin typeface="Cambria Math" panose="02040503050406030204" pitchFamily="18" charset="0"/>
                          <a:ea typeface="Cambria Math" panose="02040503050406030204" pitchFamily="18" charset="0"/>
                        </a:rPr>
                        <m:t>T</m:t>
                      </m:r>
                      <m:r>
                        <a:rPr lang="fr-CH" sz="1800" b="0" i="0" smtClean="0">
                          <a:latin typeface="Cambria Math" panose="02040503050406030204" pitchFamily="18" charset="0"/>
                          <a:ea typeface="Cambria Math" panose="02040503050406030204" pitchFamily="18" charset="0"/>
                        </a:rPr>
                        <m:t>∙</m:t>
                      </m:r>
                      <m:r>
                        <m:rPr>
                          <m:sty m:val="p"/>
                        </m:rPr>
                        <a:rPr lang="fr-CH" sz="1800" b="0" i="0" smtClean="0">
                          <a:latin typeface="Cambria Math" panose="02040503050406030204" pitchFamily="18" charset="0"/>
                          <a:ea typeface="Cambria Math" panose="02040503050406030204" pitchFamily="18" charset="0"/>
                        </a:rPr>
                        <m:t>m</m:t>
                      </m:r>
                    </m:oMath>
                  </m:oMathPara>
                </a14:m>
                <a:endParaRPr lang="es-ES" sz="1800" dirty="0"/>
              </a:p>
            </p:txBody>
          </p:sp>
        </mc:Choice>
        <mc:Fallback xmlns="">
          <p:sp>
            <p:nvSpPr>
              <p:cNvPr id="4" name="CuadroTexto 3"/>
              <p:cNvSpPr txBox="1">
                <a:spLocks noRot="1" noChangeAspect="1" noMove="1" noResize="1" noEditPoints="1" noAdjustHandles="1" noChangeArrowheads="1" noChangeShapeType="1" noTextEdit="1"/>
              </p:cNvSpPr>
              <p:nvPr/>
            </p:nvSpPr>
            <p:spPr>
              <a:xfrm>
                <a:off x="273444" y="3354912"/>
                <a:ext cx="4337278" cy="474425"/>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CuadroTexto 11"/>
              <p:cNvSpPr txBox="1"/>
              <p:nvPr/>
            </p:nvSpPr>
            <p:spPr>
              <a:xfrm>
                <a:off x="287771" y="3974212"/>
                <a:ext cx="239033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H" sz="1800" b="0" i="1" smtClean="0">
                              <a:latin typeface="Cambria Math" panose="02040503050406030204" pitchFamily="18" charset="0"/>
                            </a:rPr>
                          </m:ctrlPr>
                        </m:sSubPr>
                        <m:e>
                          <m:r>
                            <a:rPr lang="fr-CH" sz="1800" b="0" i="1" smtClean="0">
                              <a:latin typeface="Cambria Math" panose="02040503050406030204" pitchFamily="18" charset="0"/>
                            </a:rPr>
                            <m:t>𝐿</m:t>
                          </m:r>
                        </m:e>
                        <m:sub>
                          <m:r>
                            <a:rPr lang="fr-CH" sz="1800" b="0" i="1" smtClean="0">
                              <a:latin typeface="Cambria Math" panose="02040503050406030204" pitchFamily="18" charset="0"/>
                            </a:rPr>
                            <m:t>𝑡𝑜𝑡</m:t>
                          </m:r>
                        </m:sub>
                      </m:sSub>
                      <m:d>
                        <m:dPr>
                          <m:ctrlPr>
                            <a:rPr lang="fr-CH" sz="1800" b="0" i="1" smtClean="0">
                              <a:latin typeface="Cambria Math" panose="02040503050406030204" pitchFamily="18" charset="0"/>
                            </a:rPr>
                          </m:ctrlPr>
                        </m:dPr>
                        <m:e>
                          <m:r>
                            <a:rPr lang="fr-CH" sz="1800" b="0" i="1" smtClean="0">
                              <a:latin typeface="Cambria Math" panose="02040503050406030204" pitchFamily="18" charset="0"/>
                            </a:rPr>
                            <m:t>𝐵</m:t>
                          </m:r>
                          <m:r>
                            <a:rPr lang="fr-CH" sz="1800" b="0" i="1" smtClean="0">
                              <a:latin typeface="Cambria Math" panose="02040503050406030204" pitchFamily="18" charset="0"/>
                            </a:rPr>
                            <m:t>=0.1 </m:t>
                          </m:r>
                          <m:r>
                            <m:rPr>
                              <m:sty m:val="p"/>
                            </m:rPr>
                            <a:rPr lang="fr-CH" sz="1800" b="0" i="0" smtClean="0">
                              <a:latin typeface="Cambria Math" panose="02040503050406030204" pitchFamily="18" charset="0"/>
                            </a:rPr>
                            <m:t>T</m:t>
                          </m:r>
                        </m:e>
                      </m:d>
                      <m:r>
                        <a:rPr lang="fr-CH" sz="1800" b="0" i="1" smtClean="0">
                          <a:latin typeface="Cambria Math" panose="02040503050406030204" pitchFamily="18" charset="0"/>
                          <a:ea typeface="Cambria Math" panose="02040503050406030204" pitchFamily="18" charset="0"/>
                        </a:rPr>
                        <m:t>≈34 </m:t>
                      </m:r>
                      <m:r>
                        <m:rPr>
                          <m:sty m:val="p"/>
                        </m:rPr>
                        <a:rPr lang="fr-CH" sz="1800" b="0" i="0" smtClean="0">
                          <a:latin typeface="Cambria Math" panose="02040503050406030204" pitchFamily="18" charset="0"/>
                          <a:ea typeface="Cambria Math" panose="02040503050406030204" pitchFamily="18" charset="0"/>
                        </a:rPr>
                        <m:t>m</m:t>
                      </m:r>
                    </m:oMath>
                  </m:oMathPara>
                </a14:m>
                <a:endParaRPr lang="es-ES" sz="1800" dirty="0"/>
              </a:p>
            </p:txBody>
          </p:sp>
        </mc:Choice>
        <mc:Fallback xmlns="">
          <p:sp>
            <p:nvSpPr>
              <p:cNvPr id="12" name="CuadroTexto 11"/>
              <p:cNvSpPr txBox="1">
                <a:spLocks noRot="1" noChangeAspect="1" noMove="1" noResize="1" noEditPoints="1" noAdjustHandles="1" noChangeArrowheads="1" noChangeShapeType="1" noTextEdit="1"/>
              </p:cNvSpPr>
              <p:nvPr/>
            </p:nvSpPr>
            <p:spPr>
              <a:xfrm>
                <a:off x="287771" y="3974212"/>
                <a:ext cx="2390334" cy="276999"/>
              </a:xfrm>
              <a:prstGeom prst="rect">
                <a:avLst/>
              </a:prstGeom>
              <a:blipFill>
                <a:blip r:embed="rId7"/>
                <a:stretch>
                  <a:fillRect l="-1531" r="-1020" b="-17778"/>
                </a:stretch>
              </a:blipFill>
            </p:spPr>
            <p:txBody>
              <a:bodyPr/>
              <a:lstStyle/>
              <a:p>
                <a:r>
                  <a:rPr lang="es-ES">
                    <a:noFill/>
                  </a:rPr>
                  <a:t> </a:t>
                </a:r>
              </a:p>
            </p:txBody>
          </p:sp>
        </mc:Fallback>
      </mc:AlternateContent>
      <p:pic>
        <p:nvPicPr>
          <p:cNvPr id="5" name="Imagen 4"/>
          <p:cNvPicPr>
            <a:picLocks noChangeAspect="1"/>
          </p:cNvPicPr>
          <p:nvPr/>
        </p:nvPicPr>
        <p:blipFill>
          <a:blip r:embed="rId8"/>
          <a:stretch>
            <a:fillRect/>
          </a:stretch>
        </p:blipFill>
        <p:spPr>
          <a:xfrm>
            <a:off x="4963677" y="1244055"/>
            <a:ext cx="4365114" cy="3273836"/>
          </a:xfrm>
          <a:prstGeom prst="rect">
            <a:avLst/>
          </a:prstGeom>
        </p:spPr>
      </p:pic>
      <p:sp>
        <p:nvSpPr>
          <p:cNvPr id="14" name="Shape 187"/>
          <p:cNvSpPr txBox="1"/>
          <p:nvPr/>
        </p:nvSpPr>
        <p:spPr>
          <a:xfrm>
            <a:off x="223748" y="4353241"/>
            <a:ext cx="4497339" cy="417304"/>
          </a:xfrm>
          <a:prstGeom prst="rect">
            <a:avLst/>
          </a:prstGeom>
          <a:noFill/>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GB" sz="1800" b="1" dirty="0"/>
              <a:t>34 dilution kickers of 1 m length each</a:t>
            </a:r>
          </a:p>
          <a:p>
            <a:pPr lvl="0" algn="ctr" rtl="0">
              <a:spcBef>
                <a:spcPts val="0"/>
              </a:spcBef>
              <a:buNone/>
            </a:pPr>
            <a:endParaRPr sz="18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uadroTexto 1"/>
              <p:cNvSpPr txBox="1"/>
              <p:nvPr/>
            </p:nvSpPr>
            <p:spPr>
              <a:xfrm>
                <a:off x="233469" y="1009250"/>
                <a:ext cx="8676861" cy="4096314"/>
              </a:xfrm>
              <a:prstGeom prst="rect">
                <a:avLst/>
              </a:prstGeom>
              <a:noFill/>
            </p:spPr>
            <p:txBody>
              <a:bodyPr wrap="square" rtlCol="0">
                <a:spAutoFit/>
              </a:bodyPr>
              <a:lstStyle/>
              <a:p>
                <a:pPr marL="285750" indent="-285750">
                  <a:buFont typeface="Arial" panose="020B0604020202020204" pitchFamily="34" charset="0"/>
                  <a:buChar char="•"/>
                </a:pPr>
                <a:r>
                  <a:rPr lang="en-GB" sz="1800" dirty="0"/>
                  <a:t>Dilution speed (</a:t>
                </a:r>
                <a:r>
                  <a:rPr lang="en-GB" sz="1800" dirty="0">
                    <a:solidFill>
                      <a:schemeClr val="tx1"/>
                    </a:solidFill>
                  </a:rPr>
                  <a:t>distance = 2 km</a:t>
                </a:r>
                <a:r>
                  <a:rPr lang="en-GB" sz="1800" dirty="0"/>
                  <a:t>) = </a:t>
                </a:r>
                <a14:m>
                  <m:oMath xmlns:m="http://schemas.openxmlformats.org/officeDocument/2006/math">
                    <m:f>
                      <m:fPr>
                        <m:ctrlPr>
                          <a:rPr lang="en-GB" sz="1800" i="1" smtClean="0">
                            <a:latin typeface="Cambria Math" panose="02040503050406030204" pitchFamily="18" charset="0"/>
                          </a:rPr>
                        </m:ctrlPr>
                      </m:fPr>
                      <m:num>
                        <m:r>
                          <a:rPr lang="en-GB" sz="1800" b="0" i="1" smtClean="0">
                            <a:latin typeface="Cambria Math" panose="02040503050406030204" pitchFamily="18" charset="0"/>
                          </a:rPr>
                          <m:t>𝑏𝑢𝑛𝑐h</m:t>
                        </m:r>
                        <m:r>
                          <a:rPr lang="en-GB" sz="1800" b="0" i="1" smtClean="0">
                            <a:latin typeface="Cambria Math" panose="02040503050406030204" pitchFamily="18" charset="0"/>
                          </a:rPr>
                          <m:t> </m:t>
                        </m:r>
                        <m:r>
                          <a:rPr lang="en-GB" sz="1800" b="0" i="1" smtClean="0">
                            <a:latin typeface="Cambria Math" panose="02040503050406030204" pitchFamily="18" charset="0"/>
                          </a:rPr>
                          <m:t>𝑠𝑝𝑎𝑐𝑖𝑛𝑔</m:t>
                        </m:r>
                        <m:r>
                          <a:rPr lang="en-GB" sz="1800" b="0" i="1" smtClean="0">
                            <a:latin typeface="Cambria Math" panose="02040503050406030204" pitchFamily="18" charset="0"/>
                          </a:rPr>
                          <m:t> </m:t>
                        </m:r>
                        <m:r>
                          <a:rPr lang="en-GB" sz="1800" b="0" i="1" smtClean="0">
                            <a:latin typeface="Cambria Math" panose="02040503050406030204" pitchFamily="18" charset="0"/>
                          </a:rPr>
                          <m:t>𝑜𝑛</m:t>
                        </m:r>
                        <m:r>
                          <a:rPr lang="en-GB" sz="1800" b="0" i="1" smtClean="0">
                            <a:latin typeface="Cambria Math" panose="02040503050406030204" pitchFamily="18" charset="0"/>
                          </a:rPr>
                          <m:t> </m:t>
                        </m:r>
                        <m:r>
                          <a:rPr lang="en-GB" sz="1800" b="0" i="1" smtClean="0">
                            <a:latin typeface="Cambria Math" panose="02040503050406030204" pitchFamily="18" charset="0"/>
                          </a:rPr>
                          <m:t>𝑡h𝑒</m:t>
                        </m:r>
                        <m:r>
                          <a:rPr lang="en-GB" sz="1800" b="0" i="1" smtClean="0">
                            <a:latin typeface="Cambria Math" panose="02040503050406030204" pitchFamily="18" charset="0"/>
                          </a:rPr>
                          <m:t> </m:t>
                        </m:r>
                        <m:r>
                          <a:rPr lang="en-GB" sz="1800" b="0" i="1" smtClean="0">
                            <a:latin typeface="Cambria Math" panose="02040503050406030204" pitchFamily="18" charset="0"/>
                          </a:rPr>
                          <m:t>𝑔𝑟𝑖𝑑</m:t>
                        </m:r>
                      </m:num>
                      <m:den>
                        <m:r>
                          <a:rPr lang="en-GB" sz="1800" b="0" i="1" smtClean="0">
                            <a:latin typeface="Cambria Math" panose="02040503050406030204" pitchFamily="18" charset="0"/>
                          </a:rPr>
                          <m:t>𝑑𝑖𝑠𝑡𝑎𝑛𝑐𝑒</m:t>
                        </m:r>
                      </m:den>
                    </m:f>
                    <m:sSub>
                      <m:sSubPr>
                        <m:ctrlPr>
                          <a:rPr lang="en-GB" sz="1800" i="1" smtClean="0">
                            <a:latin typeface="Cambria Math" panose="02040503050406030204" pitchFamily="18" charset="0"/>
                          </a:rPr>
                        </m:ctrlPr>
                      </m:sSubPr>
                      <m:e>
                        <m:r>
                          <a:rPr lang="en-GB" sz="1800" i="1" smtClean="0">
                            <a:latin typeface="Cambria Math" panose="02040503050406030204" pitchFamily="18" charset="0"/>
                            <a:ea typeface="Cambria Math" panose="02040503050406030204" pitchFamily="18" charset="0"/>
                          </a:rPr>
                          <m:t>𝜏</m:t>
                        </m:r>
                      </m:e>
                      <m:sub>
                        <m:r>
                          <a:rPr lang="en-GB" sz="1800" b="0" i="1" smtClean="0">
                            <a:latin typeface="Cambria Math" panose="02040503050406030204" pitchFamily="18" charset="0"/>
                          </a:rPr>
                          <m:t>𝑏</m:t>
                        </m:r>
                      </m:sub>
                    </m:sSub>
                    <m:r>
                      <a:rPr lang="en-GB" sz="1800" b="0" i="1" smtClean="0">
                        <a:latin typeface="Cambria Math" panose="02040503050406030204" pitchFamily="18" charset="0"/>
                      </a:rPr>
                      <m:t>=40 </m:t>
                    </m:r>
                    <m:r>
                      <m:rPr>
                        <m:sty m:val="p"/>
                      </m:rPr>
                      <a:rPr lang="en-GB" sz="1800" b="0" i="0" smtClean="0">
                        <a:latin typeface="Cambria Math" panose="02040503050406030204" pitchFamily="18" charset="0"/>
                      </a:rPr>
                      <m:t>rad</m:t>
                    </m:r>
                    <m:r>
                      <a:rPr lang="en-GB" sz="1800" b="0" i="0" smtClean="0">
                        <a:latin typeface="Cambria Math" panose="02040503050406030204" pitchFamily="18" charset="0"/>
                      </a:rPr>
                      <m:t>/</m:t>
                    </m:r>
                    <m:r>
                      <m:rPr>
                        <m:sty m:val="p"/>
                      </m:rPr>
                      <a:rPr lang="en-GB" sz="1800" b="0" i="0" smtClean="0">
                        <a:latin typeface="Cambria Math" panose="02040503050406030204" pitchFamily="18" charset="0"/>
                      </a:rPr>
                      <m:t>s</m:t>
                    </m:r>
                  </m:oMath>
                </a14:m>
                <a:endParaRPr lang="en-GB" sz="1800" b="0" dirty="0"/>
              </a:p>
              <a:p>
                <a:pPr lvl="4"/>
                <a:r>
                  <a:rPr lang="en-GB" sz="1800" dirty="0"/>
                  <a:t>	Dilution speed for LHC = 15 rad/s.</a:t>
                </a:r>
              </a:p>
              <a:p>
                <a:pPr marL="285750" lvl="4" indent="-285750">
                  <a:buFont typeface="Arial" panose="020B0604020202020204" pitchFamily="34" charset="0"/>
                  <a:buChar char="•"/>
                </a:pPr>
                <a:r>
                  <a:rPr lang="en-GB" sz="1800" dirty="0"/>
                  <a:t>The revolution frequency is 3 kHz, while the dilution kicker should do </a:t>
                </a:r>
                <a14:m>
                  <m:oMath xmlns:m="http://schemas.openxmlformats.org/officeDocument/2006/math">
                    <m:r>
                      <a:rPr lang="en-GB" sz="1800" i="1" smtClean="0">
                        <a:latin typeface="Cambria Math" panose="02040503050406030204" pitchFamily="18" charset="0"/>
                        <a:ea typeface="Cambria Math" panose="02040503050406030204" pitchFamily="18" charset="0"/>
                      </a:rPr>
                      <m:t>~</m:t>
                    </m:r>
                  </m:oMath>
                </a14:m>
                <a:r>
                  <a:rPr lang="en-GB" sz="1800" dirty="0"/>
                  <a:t> 40 sweeps (120 kHz!). </a:t>
                </a:r>
              </a:p>
              <a:p>
                <a:pPr lvl="5"/>
                <a:r>
                  <a:rPr lang="en-GB" sz="1800" dirty="0"/>
                  <a:t>	It should be considered if the kickers are able to dilute the beam at such 	high frequency. </a:t>
                </a:r>
              </a:p>
              <a:p>
                <a:pPr lvl="5"/>
                <a:endParaRPr lang="en-GB" sz="1800" dirty="0"/>
              </a:p>
              <a:p>
                <a:pPr lvl="5"/>
                <a:endParaRPr lang="en-GB" sz="1800" dirty="0"/>
              </a:p>
              <a:p>
                <a:pPr lvl="5"/>
                <a:endParaRPr lang="en-GB" sz="1800" dirty="0"/>
              </a:p>
              <a:p>
                <a:pPr lvl="5"/>
                <a:endParaRPr lang="en-GB" sz="1800" dirty="0"/>
              </a:p>
              <a:p>
                <a:pPr lvl="5"/>
                <a:endParaRPr lang="en-GB" sz="1800" dirty="0"/>
              </a:p>
              <a:p>
                <a:pPr lvl="5"/>
                <a:endParaRPr lang="en-GB" sz="1800" dirty="0"/>
              </a:p>
              <a:p>
                <a:pPr lvl="5"/>
                <a:r>
                  <a:rPr lang="en-GB" sz="1800" dirty="0"/>
                  <a:t>	Possible solution: increase the </a:t>
                </a:r>
                <a:r>
                  <a:rPr lang="en-GB" sz="1800" dirty="0">
                    <a:solidFill>
                      <a:schemeClr val="tx1"/>
                    </a:solidFill>
                  </a:rPr>
                  <a:t>distance between dilution kickers and 	dumpers.</a:t>
                </a:r>
              </a:p>
            </p:txBody>
          </p:sp>
        </mc:Choice>
        <mc:Fallback xmlns="">
          <p:sp>
            <p:nvSpPr>
              <p:cNvPr id="2" name="CuadroTexto 1"/>
              <p:cNvSpPr txBox="1">
                <a:spLocks noRot="1" noChangeAspect="1" noMove="1" noResize="1" noEditPoints="1" noAdjustHandles="1" noChangeArrowheads="1" noChangeShapeType="1" noTextEdit="1"/>
              </p:cNvSpPr>
              <p:nvPr/>
            </p:nvSpPr>
            <p:spPr>
              <a:xfrm>
                <a:off x="233469" y="1009250"/>
                <a:ext cx="8676861" cy="4096314"/>
              </a:xfrm>
              <a:prstGeom prst="rect">
                <a:avLst/>
              </a:prstGeom>
              <a:blipFill>
                <a:blip r:embed="rId3"/>
                <a:stretch>
                  <a:fillRect l="-421" b="-1488"/>
                </a:stretch>
              </a:blipFill>
            </p:spPr>
            <p:txBody>
              <a:bodyPr/>
              <a:lstStyle/>
              <a:p>
                <a:r>
                  <a:rPr lang="es-ES">
                    <a:noFill/>
                  </a:rPr>
                  <a:t> </a:t>
                </a:r>
              </a:p>
            </p:txBody>
          </p:sp>
        </mc:Fallback>
      </mc:AlternateContent>
      <p:sp>
        <p:nvSpPr>
          <p:cNvPr id="215" name="Shape 215"/>
          <p:cNvSpPr txBox="1">
            <a:spLocks noGrp="1"/>
          </p:cNvSpPr>
          <p:nvPr>
            <p:ph type="title"/>
          </p:nvPr>
        </p:nvSpPr>
        <p:spPr>
          <a:xfrm>
            <a:off x="0" y="0"/>
            <a:ext cx="9144000" cy="572700"/>
          </a:xfrm>
          <a:prstGeom prst="rect">
            <a:avLst/>
          </a:prstGeom>
          <a:solidFill>
            <a:srgbClr val="0000FF"/>
          </a:solidFill>
          <a:ln w="9525" cap="flat" cmpd="sng">
            <a:solidFill>
              <a:srgbClr val="0000FF"/>
            </a:solidFill>
            <a:prstDash val="solid"/>
            <a:round/>
            <a:headEnd type="none" w="med" len="med"/>
            <a:tailEnd type="none" w="med" len="med"/>
          </a:ln>
        </p:spPr>
        <p:txBody>
          <a:bodyPr lIns="91425" tIns="91425" rIns="91425" bIns="91425" anchor="t" anchorCtr="0">
            <a:noAutofit/>
          </a:bodyPr>
          <a:lstStyle/>
          <a:p>
            <a:pPr lvl="0" rtl="0">
              <a:spcBef>
                <a:spcPts val="0"/>
              </a:spcBef>
              <a:buNone/>
            </a:pPr>
            <a:r>
              <a:rPr lang="en-GB">
                <a:solidFill>
                  <a:srgbClr val="FFFFFF"/>
                </a:solidFill>
              </a:rPr>
              <a:t>D.2. Hardware Considerations</a:t>
            </a:r>
          </a:p>
        </p:txBody>
      </p:sp>
      <p:sp>
        <p:nvSpPr>
          <p:cNvPr id="216" name="Shape 216"/>
          <p:cNvSpPr txBox="1"/>
          <p:nvPr/>
        </p:nvSpPr>
        <p:spPr>
          <a:xfrm>
            <a:off x="-100" y="590125"/>
            <a:ext cx="9144000" cy="401700"/>
          </a:xfrm>
          <a:prstGeom prst="rect">
            <a:avLst/>
          </a:prstGeom>
          <a:solidFill>
            <a:srgbClr val="FFFF00"/>
          </a:solidFill>
          <a:ln w="9525" cap="flat" cmpd="sng">
            <a:solidFill>
              <a:srgbClr val="FFFF00"/>
            </a:solidFill>
            <a:prstDash val="solid"/>
            <a:round/>
            <a:headEnd type="none" w="med" len="med"/>
            <a:tailEnd type="none" w="med" len="med"/>
          </a:ln>
        </p:spPr>
        <p:txBody>
          <a:bodyPr lIns="91425" tIns="91425" rIns="91425" bIns="91425" anchor="t" anchorCtr="0">
            <a:noAutofit/>
          </a:bodyPr>
          <a:lstStyle/>
          <a:p>
            <a:pPr lvl="0" algn="ctr" rtl="0">
              <a:spcBef>
                <a:spcPts val="0"/>
              </a:spcBef>
              <a:buNone/>
            </a:pPr>
            <a:r>
              <a:rPr lang="en-GB" sz="1800"/>
              <a:t>DESIGN OF A DILUTION SYSTEM</a:t>
            </a:r>
          </a:p>
        </p:txBody>
      </p:sp>
      <p:pic>
        <p:nvPicPr>
          <p:cNvPr id="219" name="Shape 219"/>
          <p:cNvPicPr preferRelativeResize="0">
            <a:picLocks noChangeAspect="1"/>
          </p:cNvPicPr>
          <p:nvPr/>
        </p:nvPicPr>
        <p:blipFill>
          <a:blip r:embed="rId4">
            <a:alphaModFix/>
          </a:blip>
          <a:stretch>
            <a:fillRect/>
          </a:stretch>
        </p:blipFill>
        <p:spPr>
          <a:xfrm>
            <a:off x="2961861" y="2396022"/>
            <a:ext cx="3061253" cy="2049946"/>
          </a:xfrm>
          <a:prstGeom prst="rect">
            <a:avLst/>
          </a:prstGeom>
          <a:noFill/>
          <a:ln>
            <a:noFill/>
          </a:ln>
        </p:spPr>
      </p:pic>
      <p:pic>
        <p:nvPicPr>
          <p:cNvPr id="8" name="Shape 252"/>
          <p:cNvPicPr preferRelativeResize="0">
            <a:picLocks noChangeAspect="1"/>
          </p:cNvPicPr>
          <p:nvPr/>
        </p:nvPicPr>
        <p:blipFill>
          <a:blip r:embed="rId5">
            <a:alphaModFix/>
          </a:blip>
          <a:stretch>
            <a:fillRect/>
          </a:stretch>
        </p:blipFill>
        <p:spPr>
          <a:xfrm>
            <a:off x="5734879" y="2391577"/>
            <a:ext cx="2778314" cy="2083739"/>
          </a:xfrm>
          <a:prstGeom prst="rect">
            <a:avLst/>
          </a:prstGeom>
          <a:noFill/>
          <a:ln>
            <a:noFill/>
          </a:ln>
        </p:spPr>
      </p:pic>
    </p:spTree>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900</Words>
  <Application>Microsoft Office PowerPoint</Application>
  <PresentationFormat>Presentación en pantalla (16:9)</PresentationFormat>
  <Paragraphs>106</Paragraphs>
  <Slides>9</Slides>
  <Notes>9</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9</vt:i4>
      </vt:variant>
    </vt:vector>
  </HeadingPairs>
  <TitlesOfParts>
    <vt:vector size="12" baseType="lpstr">
      <vt:lpstr>Arial</vt:lpstr>
      <vt:lpstr>Cambria Math</vt:lpstr>
      <vt:lpstr>simple-light-2</vt:lpstr>
      <vt:lpstr>Case Study D: Design of a Fast Extraction System for FCC-hh</vt:lpstr>
      <vt:lpstr>D.1. Overview and Extraction Scheme</vt:lpstr>
      <vt:lpstr>D.1. Overview and Extraction Scheme</vt:lpstr>
      <vt:lpstr>D.1. Overview and Extraction Scheme</vt:lpstr>
      <vt:lpstr>D.1. Overview and Extraction Scheme</vt:lpstr>
      <vt:lpstr>D.2. Hardware Considerations</vt:lpstr>
      <vt:lpstr>D.2. Hardware Considerations</vt:lpstr>
      <vt:lpstr>D.2. Hardware Considerations</vt:lpstr>
      <vt:lpstr>D.2. Hardware Considerations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D: Design of a Fast Extraction System for an FCC-hh</dc:title>
  <cp:lastModifiedBy>user</cp:lastModifiedBy>
  <cp:revision>34</cp:revision>
  <dcterms:modified xsi:type="dcterms:W3CDTF">2017-03-18T13:25:32Z</dcterms:modified>
</cp:coreProperties>
</file>