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2" r:id="rId3"/>
    <p:sldId id="263" r:id="rId4"/>
    <p:sldId id="265" r:id="rId5"/>
    <p:sldId id="267" r:id="rId6"/>
    <p:sldId id="268" r:id="rId7"/>
    <p:sldId id="270" r:id="rId8"/>
    <p:sldId id="271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 autoAdjust="0"/>
  </p:normalViewPr>
  <p:slideViewPr>
    <p:cSldViewPr snapToGrid="0">
      <p:cViewPr>
        <p:scale>
          <a:sx n="97" d="100"/>
          <a:sy n="97" d="100"/>
        </p:scale>
        <p:origin x="-756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C1FDB-4A1A-4300-9328-E719A6B60A59}" type="datetimeFigureOut">
              <a:rPr lang="es-ES" smtClean="0"/>
              <a:pPr/>
              <a:t>28/03/2017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smtClean="0"/>
              <a:t>&lt;#&gt;/X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72C9F-7006-4E5A-9AB0-D275CDDD6D2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31404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FB70E8-BCA0-4D51-8909-B97C5B88F442}" type="datetimeFigureOut">
              <a:rPr lang="es-ES" smtClean="0"/>
              <a:pPr/>
              <a:t>28/03/2017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smtClean="0"/>
              <a:t>&lt;#&gt;/X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7CBA7-F765-4703-9D0C-CBE26DACA0A0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1215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76229EAB-6DE8-4D55-928C-9916BCCBA32D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760871"/>
      </p:ext>
    </p:extLst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1675-1ED8-49F8-80A6-A584B51C66EA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196460"/>
      </p:ext>
    </p:extLst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ADF1-D6CF-4644-9513-AF52575D37D8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684045"/>
      </p:ext>
    </p:extLst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6D866-E6F6-4C6A-8D66-F9F6716D1B8F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757238"/>
      </p:ext>
    </p:extLst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1B2AE-1F1B-4962-8817-597F85B9937C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234297"/>
      </p:ext>
    </p:extLst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10B5-DB83-4060-9A4F-DACEE764779F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65787"/>
      </p:ext>
    </p:extLst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0EC2-C6B5-4DD3-A7BE-D5B4E0C6BE3C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940230"/>
      </p:ext>
    </p:extLst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B3C3E-B017-42D1-856B-3F88FB686EC1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318563"/>
      </p:ext>
    </p:extLst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34946-13C2-4F0E-9415-A774074B557F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934407"/>
      </p:ext>
    </p:extLst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1785-1656-4D84-9B05-AEFC22622610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338167"/>
      </p:ext>
    </p:extLst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A2B92-9C32-4A6E-8D3F-87CAD165A9B3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449371"/>
      </p:ext>
    </p:extLst>
  </p:cSld>
  <p:clrMapOvr>
    <a:masterClrMapping/>
  </p:clrMapOvr>
  <p:transition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248B-BBD0-4FD7-8548-57B2DE23A4DF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576104"/>
      </p:ext>
    </p:extLst>
  </p:cSld>
  <p:clrMapOvr>
    <a:masterClrMapping/>
  </p:clrMapOvr>
  <p:transition>
    <p:newsfla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7DE4D-33E0-45A9-A9FA-D2DC7D1C1292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945944"/>
      </p:ext>
    </p:extLst>
  </p:cSld>
  <p:clrMapOvr>
    <a:masterClrMapping/>
  </p:clrMapOvr>
  <p:transition>
    <p:newsfla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761F-3579-4E03-8625-009351138BA8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960888"/>
      </p:ext>
    </p:extLst>
  </p:cSld>
  <p:clrMapOvr>
    <a:masterClrMapping/>
  </p:clrMapOvr>
  <p:transition>
    <p:newsfla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CC736-404F-4748-87C7-D407EA9195AA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951563"/>
      </p:ext>
    </p:extLst>
  </p:cSld>
  <p:clrMapOvr>
    <a:masterClrMapping/>
  </p:clrMapOvr>
  <p:transition>
    <p:newsfla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83FC7-4178-40DE-96ED-516B73102055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299258"/>
      </p:ext>
    </p:extLst>
  </p:cSld>
  <p:clrMapOvr>
    <a:masterClrMapping/>
  </p:clrMapOvr>
  <p:transition>
    <p:newsfla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9B37B-3F70-4661-B6AD-AE3C32140B3D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948303"/>
      </p:ext>
    </p:extLst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F2641F-3651-425B-9CD7-28AFAEDDEE22}" type="datetime1">
              <a:rPr lang="en-US" smtClean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884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ransition>
    <p:newsflash/>
  </p:transition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0101" y="1786242"/>
            <a:ext cx="5714228" cy="242146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b="1" dirty="0" smtClean="0">
                <a:solidFill>
                  <a:srgbClr val="FFFF00"/>
                </a:solidFill>
              </a:rPr>
              <a:t>HINOMA</a:t>
            </a:r>
            <a:br>
              <a:rPr lang="en-GB" sz="6000" b="1" dirty="0" smtClean="0">
                <a:solidFill>
                  <a:srgbClr val="FFFF00"/>
                </a:solidFill>
              </a:rPr>
            </a:br>
            <a:r>
              <a:rPr lang="en-GB" sz="4900" b="1" dirty="0" smtClean="0">
                <a:solidFill>
                  <a:srgbClr val="FFFF00"/>
                </a:solidFill>
              </a:rPr>
              <a:t>injection system for </a:t>
            </a:r>
            <a:r>
              <a:rPr lang="en-GB" sz="4900" b="1" dirty="0" err="1" smtClean="0">
                <a:solidFill>
                  <a:srgbClr val="FFFF00"/>
                </a:solidFill>
              </a:rPr>
              <a:t>fcc-ee</a:t>
            </a:r>
            <a:endParaRPr lang="en-GB" sz="6000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772" y="4167248"/>
            <a:ext cx="5714228" cy="1405467"/>
          </a:xfrm>
        </p:spPr>
        <p:txBody>
          <a:bodyPr>
            <a:normAutofit lnSpcReduction="10000"/>
          </a:bodyPr>
          <a:lstStyle/>
          <a:p>
            <a:r>
              <a:rPr lang="en-GB" u="sng" dirty="0" smtClean="0"/>
              <a:t> group 1-CASE STUDY A</a:t>
            </a:r>
          </a:p>
          <a:p>
            <a:r>
              <a:rPr lang="en-GB" sz="2800" b="1" cap="none" dirty="0" smtClean="0">
                <a:solidFill>
                  <a:srgbClr val="FFFF00"/>
                </a:solidFill>
              </a:rPr>
              <a:t>H</a:t>
            </a:r>
            <a:r>
              <a:rPr lang="en-GB" cap="none" dirty="0" smtClean="0"/>
              <a:t>elen </a:t>
            </a:r>
            <a:r>
              <a:rPr lang="en-GB" cap="none" dirty="0" err="1" smtClean="0"/>
              <a:t>Barminova</a:t>
            </a:r>
            <a:r>
              <a:rPr lang="en-GB" cap="none" dirty="0" smtClean="0"/>
              <a:t>, </a:t>
            </a:r>
            <a:r>
              <a:rPr lang="en-GB" sz="2800" b="1" cap="none" dirty="0" smtClean="0">
                <a:solidFill>
                  <a:srgbClr val="FFFF00"/>
                </a:solidFill>
              </a:rPr>
              <a:t>I</a:t>
            </a:r>
            <a:r>
              <a:rPr lang="en-GB" cap="none" dirty="0" smtClean="0"/>
              <a:t>rina </a:t>
            </a:r>
            <a:r>
              <a:rPr lang="en-GB" cap="none" dirty="0" err="1" smtClean="0"/>
              <a:t>Avvakumova</a:t>
            </a:r>
            <a:r>
              <a:rPr lang="en-GB" cap="none" dirty="0" smtClean="0"/>
              <a:t>, </a:t>
            </a:r>
            <a:r>
              <a:rPr lang="en-GB" sz="2800" b="1" cap="none" dirty="0" smtClean="0">
                <a:solidFill>
                  <a:srgbClr val="FFFF00"/>
                </a:solidFill>
              </a:rPr>
              <a:t>N</a:t>
            </a:r>
            <a:r>
              <a:rPr lang="en-GB" cap="none" dirty="0" smtClean="0"/>
              <a:t>icholas Evans,</a:t>
            </a:r>
            <a:endParaRPr lang="en-GB" cap="none" dirty="0"/>
          </a:p>
          <a:p>
            <a:r>
              <a:rPr lang="en-GB" sz="2800" b="1" cap="none" dirty="0" smtClean="0">
                <a:solidFill>
                  <a:srgbClr val="FFFF00"/>
                </a:solidFill>
              </a:rPr>
              <a:t>O</a:t>
            </a:r>
            <a:r>
              <a:rPr lang="en-GB" cap="none" dirty="0" smtClean="0"/>
              <a:t>laf Dressler, </a:t>
            </a:r>
            <a:r>
              <a:rPr lang="en-GB" sz="2800" b="1" cap="none" dirty="0" err="1" smtClean="0">
                <a:solidFill>
                  <a:srgbClr val="FFFF00"/>
                </a:solidFill>
              </a:rPr>
              <a:t>M</a:t>
            </a:r>
            <a:r>
              <a:rPr lang="en-GB" cap="none" dirty="0" err="1" smtClean="0"/>
              <a:t>ariusz</a:t>
            </a:r>
            <a:r>
              <a:rPr lang="en-GB" cap="none" dirty="0" smtClean="0"/>
              <a:t> </a:t>
            </a:r>
            <a:r>
              <a:rPr lang="en-GB" cap="none" dirty="0" err="1" smtClean="0"/>
              <a:t>Sapinski</a:t>
            </a:r>
            <a:r>
              <a:rPr lang="en-GB" cap="none" dirty="0" smtClean="0"/>
              <a:t>, </a:t>
            </a:r>
            <a:r>
              <a:rPr lang="en-GB" sz="2800" b="1" cap="none" dirty="0" smtClean="0">
                <a:solidFill>
                  <a:srgbClr val="FFFF00"/>
                </a:solidFill>
              </a:rPr>
              <a:t>A</a:t>
            </a:r>
            <a:r>
              <a:rPr lang="en-GB" cap="none" dirty="0" smtClean="0"/>
              <a:t>urelio Berjillos</a:t>
            </a:r>
            <a:endParaRPr lang="en-GB" cap="non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96" y="107149"/>
            <a:ext cx="4145280" cy="186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397953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 txBox="1">
            <a:spLocks/>
          </p:cNvSpPr>
          <p:nvPr/>
        </p:nvSpPr>
        <p:spPr>
          <a:xfrm>
            <a:off x="2761645" y="1173928"/>
            <a:ext cx="3532692" cy="1450466"/>
          </a:xfrm>
          <a:prstGeom prst="rect">
            <a:avLst/>
          </a:prstGeom>
        </p:spPr>
        <p:txBody>
          <a:bodyPr>
            <a:normAutofit/>
          </a:bodyPr>
          <a:lstStyle>
            <a:lvl1pPr marL="547688" indent="-4111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363" indent="-2825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 2" pitchFamily="18" charset="2"/>
              <a:buChar char="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4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Char char="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25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463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6525" indent="0">
              <a:buNone/>
            </a:pPr>
            <a:r>
              <a:rPr lang="en-US" sz="24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After </a:t>
            </a:r>
            <a:r>
              <a:rPr lang="en-US" sz="2400" b="1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 days </a:t>
            </a:r>
            <a:r>
              <a:rPr lang="en-US" sz="24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of work we start seeing light at the end of the tunnel…</a:t>
            </a:r>
          </a:p>
          <a:p>
            <a:pPr marL="136525" indent="0">
              <a:buNone/>
            </a:pPr>
            <a:endParaRPr lang="en-US" sz="2400" b="1" dirty="0">
              <a:ln w="1905"/>
              <a:solidFill>
                <a:schemeClr val="tx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8605" y="2540899"/>
            <a:ext cx="4044042" cy="2681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315589" y="5631517"/>
            <a:ext cx="8634202" cy="518430"/>
          </a:xfrm>
          <a:prstGeom prst="rect">
            <a:avLst/>
          </a:prstGeom>
        </p:spPr>
        <p:txBody>
          <a:bodyPr>
            <a:noAutofit/>
          </a:bodyPr>
          <a:lstStyle>
            <a:lvl1pPr marL="547688" indent="-4111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363" indent="-2825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 2" pitchFamily="18" charset="2"/>
              <a:buChar char="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4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Char char="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25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463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6525" indent="0">
              <a:buNone/>
            </a:pPr>
            <a:r>
              <a:rPr lang="fr-CH" sz="32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…but </a:t>
            </a:r>
            <a:r>
              <a:rPr lang="fr-CH" sz="32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we</a:t>
            </a:r>
            <a:r>
              <a:rPr lang="fr-CH" sz="32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CH" sz="32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remain</a:t>
            </a:r>
            <a:r>
              <a:rPr lang="fr-CH" sz="32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vigilant, </a:t>
            </a:r>
            <a:r>
              <a:rPr lang="fr-CH" sz="32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</a:t>
            </a:r>
            <a:r>
              <a:rPr lang="fr-CH" sz="32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CH" sz="32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could</a:t>
            </a:r>
            <a:r>
              <a:rPr lang="fr-CH" sz="32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CH" sz="32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still</a:t>
            </a:r>
            <a:r>
              <a:rPr lang="fr-CH" sz="32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fr-CH" sz="32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</a:t>
            </a:r>
            <a:r>
              <a:rPr lang="fr-CH" sz="32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 train!</a:t>
            </a:r>
            <a:endParaRPr lang="en-US" sz="3200" b="1" dirty="0">
              <a:ln w="1905"/>
              <a:solidFill>
                <a:schemeClr val="tx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843013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1131287" y="4706826"/>
            <a:ext cx="2067008" cy="1263079"/>
          </a:xfrm>
          <a:custGeom>
            <a:avLst/>
            <a:gdLst>
              <a:gd name="connsiteX0" fmla="*/ 0 w 1190443"/>
              <a:gd name="connsiteY0" fmla="*/ 0 h 490486"/>
              <a:gd name="connsiteX1" fmla="*/ 1190443 w 1190443"/>
              <a:gd name="connsiteY1" fmla="*/ 0 h 490486"/>
              <a:gd name="connsiteX2" fmla="*/ 1190443 w 1190443"/>
              <a:gd name="connsiteY2" fmla="*/ 490486 h 490486"/>
              <a:gd name="connsiteX3" fmla="*/ 0 w 1190443"/>
              <a:gd name="connsiteY3" fmla="*/ 490486 h 490486"/>
              <a:gd name="connsiteX4" fmla="*/ 0 w 1190443"/>
              <a:gd name="connsiteY4" fmla="*/ 0 h 490486"/>
              <a:gd name="connsiteX0" fmla="*/ 0 w 1190443"/>
              <a:gd name="connsiteY0" fmla="*/ 0 h 1207178"/>
              <a:gd name="connsiteX1" fmla="*/ 1190443 w 1190443"/>
              <a:gd name="connsiteY1" fmla="*/ 0 h 1207178"/>
              <a:gd name="connsiteX2" fmla="*/ 1190443 w 1190443"/>
              <a:gd name="connsiteY2" fmla="*/ 490486 h 1207178"/>
              <a:gd name="connsiteX3" fmla="*/ 16475 w 1190443"/>
              <a:gd name="connsiteY3" fmla="*/ 1207178 h 1207178"/>
              <a:gd name="connsiteX4" fmla="*/ 0 w 1190443"/>
              <a:gd name="connsiteY4" fmla="*/ 0 h 1207178"/>
              <a:gd name="connsiteX0" fmla="*/ 0 w 1190443"/>
              <a:gd name="connsiteY0" fmla="*/ 0 h 1240130"/>
              <a:gd name="connsiteX1" fmla="*/ 1190443 w 1190443"/>
              <a:gd name="connsiteY1" fmla="*/ 0 h 1240130"/>
              <a:gd name="connsiteX2" fmla="*/ 1190443 w 1190443"/>
              <a:gd name="connsiteY2" fmla="*/ 490486 h 1240130"/>
              <a:gd name="connsiteX3" fmla="*/ 8237 w 1190443"/>
              <a:gd name="connsiteY3" fmla="*/ 1240130 h 1240130"/>
              <a:gd name="connsiteX4" fmla="*/ 0 w 1190443"/>
              <a:gd name="connsiteY4" fmla="*/ 0 h 1240130"/>
              <a:gd name="connsiteX0" fmla="*/ 0 w 1190443"/>
              <a:gd name="connsiteY0" fmla="*/ 0 h 1240130"/>
              <a:gd name="connsiteX1" fmla="*/ 1190443 w 1190443"/>
              <a:gd name="connsiteY1" fmla="*/ 0 h 1240130"/>
              <a:gd name="connsiteX2" fmla="*/ 1190443 w 1190443"/>
              <a:gd name="connsiteY2" fmla="*/ 490486 h 1240130"/>
              <a:gd name="connsiteX3" fmla="*/ 823094 w 1190443"/>
              <a:gd name="connsiteY3" fmla="*/ 735857 h 1240130"/>
              <a:gd name="connsiteX4" fmla="*/ 8237 w 1190443"/>
              <a:gd name="connsiteY4" fmla="*/ 1240130 h 1240130"/>
              <a:gd name="connsiteX5" fmla="*/ 0 w 1190443"/>
              <a:gd name="connsiteY5" fmla="*/ 0 h 1240130"/>
              <a:gd name="connsiteX0" fmla="*/ 0 w 2067008"/>
              <a:gd name="connsiteY0" fmla="*/ 0 h 1263079"/>
              <a:gd name="connsiteX1" fmla="*/ 1190443 w 2067008"/>
              <a:gd name="connsiteY1" fmla="*/ 0 h 1263079"/>
              <a:gd name="connsiteX2" fmla="*/ 1190443 w 2067008"/>
              <a:gd name="connsiteY2" fmla="*/ 490486 h 1263079"/>
              <a:gd name="connsiteX3" fmla="*/ 2067008 w 2067008"/>
              <a:gd name="connsiteY3" fmla="*/ 1263079 h 1263079"/>
              <a:gd name="connsiteX4" fmla="*/ 8237 w 2067008"/>
              <a:gd name="connsiteY4" fmla="*/ 1240130 h 1263079"/>
              <a:gd name="connsiteX5" fmla="*/ 0 w 2067008"/>
              <a:gd name="connsiteY5" fmla="*/ 0 h 1263079"/>
              <a:gd name="connsiteX0" fmla="*/ 0 w 2067008"/>
              <a:gd name="connsiteY0" fmla="*/ 0 h 1263079"/>
              <a:gd name="connsiteX1" fmla="*/ 1190443 w 2067008"/>
              <a:gd name="connsiteY1" fmla="*/ 0 h 1263079"/>
              <a:gd name="connsiteX2" fmla="*/ 1190443 w 2067008"/>
              <a:gd name="connsiteY2" fmla="*/ 490486 h 1263079"/>
              <a:gd name="connsiteX3" fmla="*/ 1613926 w 2067008"/>
              <a:gd name="connsiteY3" fmla="*/ 851187 h 1263079"/>
              <a:gd name="connsiteX4" fmla="*/ 2067008 w 2067008"/>
              <a:gd name="connsiteY4" fmla="*/ 1263079 h 1263079"/>
              <a:gd name="connsiteX5" fmla="*/ 8237 w 2067008"/>
              <a:gd name="connsiteY5" fmla="*/ 1240130 h 1263079"/>
              <a:gd name="connsiteX6" fmla="*/ 0 w 2067008"/>
              <a:gd name="connsiteY6" fmla="*/ 0 h 1263079"/>
              <a:gd name="connsiteX0" fmla="*/ 0 w 2067008"/>
              <a:gd name="connsiteY0" fmla="*/ 0 h 1263079"/>
              <a:gd name="connsiteX1" fmla="*/ 1190443 w 2067008"/>
              <a:gd name="connsiteY1" fmla="*/ 0 h 1263079"/>
              <a:gd name="connsiteX2" fmla="*/ 1190443 w 2067008"/>
              <a:gd name="connsiteY2" fmla="*/ 490486 h 1263079"/>
              <a:gd name="connsiteX3" fmla="*/ 2067007 w 2067008"/>
              <a:gd name="connsiteY3" fmla="*/ 480484 h 1263079"/>
              <a:gd name="connsiteX4" fmla="*/ 2067008 w 2067008"/>
              <a:gd name="connsiteY4" fmla="*/ 1263079 h 1263079"/>
              <a:gd name="connsiteX5" fmla="*/ 8237 w 2067008"/>
              <a:gd name="connsiteY5" fmla="*/ 1240130 h 1263079"/>
              <a:gd name="connsiteX6" fmla="*/ 0 w 2067008"/>
              <a:gd name="connsiteY6" fmla="*/ 0 h 126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67008" h="1263079">
                <a:moveTo>
                  <a:pt x="0" y="0"/>
                </a:moveTo>
                <a:lnTo>
                  <a:pt x="1190443" y="0"/>
                </a:lnTo>
                <a:lnTo>
                  <a:pt x="1190443" y="490486"/>
                </a:lnTo>
                <a:lnTo>
                  <a:pt x="2067007" y="480484"/>
                </a:lnTo>
                <a:cubicBezTo>
                  <a:pt x="2067007" y="741349"/>
                  <a:pt x="2067008" y="1002214"/>
                  <a:pt x="2067008" y="1263079"/>
                </a:cubicBezTo>
                <a:lnTo>
                  <a:pt x="8237" y="1240130"/>
                </a:lnTo>
                <a:cubicBezTo>
                  <a:pt x="5491" y="826753"/>
                  <a:pt x="2746" y="413377"/>
                  <a:pt x="0" y="0"/>
                </a:cubicBez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165680" y="2140338"/>
            <a:ext cx="3121657" cy="33321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749" y="5080443"/>
            <a:ext cx="1084702" cy="1059042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722278" y="1232992"/>
            <a:ext cx="1060549" cy="802709"/>
          </a:xfrm>
          <a:custGeom>
            <a:avLst/>
            <a:gdLst>
              <a:gd name="connsiteX0" fmla="*/ 385741 w 771482"/>
              <a:gd name="connsiteY0" fmla="*/ 0 h 1050682"/>
              <a:gd name="connsiteX1" fmla="*/ 771482 w 771482"/>
              <a:gd name="connsiteY1" fmla="*/ 337539 h 1050682"/>
              <a:gd name="connsiteX2" fmla="*/ 535889 w 771482"/>
              <a:gd name="connsiteY2" fmla="*/ 648553 h 1050682"/>
              <a:gd name="connsiteX3" fmla="*/ 532668 w 771482"/>
              <a:gd name="connsiteY3" fmla="*/ 649428 h 1050682"/>
              <a:gd name="connsiteX4" fmla="*/ 392400 w 771482"/>
              <a:gd name="connsiteY4" fmla="*/ 1050682 h 1050682"/>
              <a:gd name="connsiteX5" fmla="*/ 253530 w 771482"/>
              <a:gd name="connsiteY5" fmla="*/ 653425 h 1050682"/>
              <a:gd name="connsiteX6" fmla="*/ 235593 w 771482"/>
              <a:gd name="connsiteY6" fmla="*/ 648553 h 1050682"/>
              <a:gd name="connsiteX7" fmla="*/ 0 w 771482"/>
              <a:gd name="connsiteY7" fmla="*/ 337539 h 1050682"/>
              <a:gd name="connsiteX8" fmla="*/ 385741 w 771482"/>
              <a:gd name="connsiteY8" fmla="*/ 0 h 1050682"/>
              <a:gd name="connsiteX0" fmla="*/ 385741 w 771482"/>
              <a:gd name="connsiteY0" fmla="*/ 0 h 802709"/>
              <a:gd name="connsiteX1" fmla="*/ 771482 w 771482"/>
              <a:gd name="connsiteY1" fmla="*/ 337539 h 802709"/>
              <a:gd name="connsiteX2" fmla="*/ 535889 w 771482"/>
              <a:gd name="connsiteY2" fmla="*/ 648553 h 802709"/>
              <a:gd name="connsiteX3" fmla="*/ 532668 w 771482"/>
              <a:gd name="connsiteY3" fmla="*/ 649428 h 802709"/>
              <a:gd name="connsiteX4" fmla="*/ 400149 w 771482"/>
              <a:gd name="connsiteY4" fmla="*/ 802709 h 802709"/>
              <a:gd name="connsiteX5" fmla="*/ 253530 w 771482"/>
              <a:gd name="connsiteY5" fmla="*/ 653425 h 802709"/>
              <a:gd name="connsiteX6" fmla="*/ 235593 w 771482"/>
              <a:gd name="connsiteY6" fmla="*/ 648553 h 802709"/>
              <a:gd name="connsiteX7" fmla="*/ 0 w 771482"/>
              <a:gd name="connsiteY7" fmla="*/ 337539 h 802709"/>
              <a:gd name="connsiteX8" fmla="*/ 385741 w 771482"/>
              <a:gd name="connsiteY8" fmla="*/ 0 h 80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482" h="802709">
                <a:moveTo>
                  <a:pt x="385741" y="0"/>
                </a:moveTo>
                <a:cubicBezTo>
                  <a:pt x="598780" y="0"/>
                  <a:pt x="771482" y="151121"/>
                  <a:pt x="771482" y="337539"/>
                </a:cubicBezTo>
                <a:cubicBezTo>
                  <a:pt x="771482" y="477353"/>
                  <a:pt x="674337" y="597312"/>
                  <a:pt x="535889" y="648553"/>
                </a:cubicBezTo>
                <a:lnTo>
                  <a:pt x="532668" y="649428"/>
                </a:lnTo>
                <a:lnTo>
                  <a:pt x="400149" y="802709"/>
                </a:lnTo>
                <a:lnTo>
                  <a:pt x="253530" y="653425"/>
                </a:lnTo>
                <a:lnTo>
                  <a:pt x="235593" y="648553"/>
                </a:lnTo>
                <a:cubicBezTo>
                  <a:pt x="97145" y="597312"/>
                  <a:pt x="0" y="477353"/>
                  <a:pt x="0" y="337539"/>
                </a:cubicBezTo>
                <a:cubicBezTo>
                  <a:pt x="0" y="151121"/>
                  <a:pt x="172702" y="0"/>
                  <a:pt x="385741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Δp</a:t>
            </a:r>
            <a:r>
              <a:rPr lang="en-US" sz="1200" dirty="0" smtClean="0"/>
              <a:t>/p &lt;X</a:t>
            </a:r>
            <a:endParaRPr lang="en-GB" sz="1200" dirty="0"/>
          </a:p>
        </p:txBody>
      </p:sp>
      <p:sp>
        <p:nvSpPr>
          <p:cNvPr id="7" name="Freeform 6"/>
          <p:cNvSpPr/>
          <p:nvPr/>
        </p:nvSpPr>
        <p:spPr>
          <a:xfrm>
            <a:off x="604080" y="2333316"/>
            <a:ext cx="1066391" cy="802709"/>
          </a:xfrm>
          <a:custGeom>
            <a:avLst/>
            <a:gdLst>
              <a:gd name="connsiteX0" fmla="*/ 385741 w 771482"/>
              <a:gd name="connsiteY0" fmla="*/ 0 h 1050682"/>
              <a:gd name="connsiteX1" fmla="*/ 771482 w 771482"/>
              <a:gd name="connsiteY1" fmla="*/ 337539 h 1050682"/>
              <a:gd name="connsiteX2" fmla="*/ 535889 w 771482"/>
              <a:gd name="connsiteY2" fmla="*/ 648553 h 1050682"/>
              <a:gd name="connsiteX3" fmla="*/ 532668 w 771482"/>
              <a:gd name="connsiteY3" fmla="*/ 649428 h 1050682"/>
              <a:gd name="connsiteX4" fmla="*/ 392400 w 771482"/>
              <a:gd name="connsiteY4" fmla="*/ 1050682 h 1050682"/>
              <a:gd name="connsiteX5" fmla="*/ 253530 w 771482"/>
              <a:gd name="connsiteY5" fmla="*/ 653425 h 1050682"/>
              <a:gd name="connsiteX6" fmla="*/ 235593 w 771482"/>
              <a:gd name="connsiteY6" fmla="*/ 648553 h 1050682"/>
              <a:gd name="connsiteX7" fmla="*/ 0 w 771482"/>
              <a:gd name="connsiteY7" fmla="*/ 337539 h 1050682"/>
              <a:gd name="connsiteX8" fmla="*/ 385741 w 771482"/>
              <a:gd name="connsiteY8" fmla="*/ 0 h 1050682"/>
              <a:gd name="connsiteX0" fmla="*/ 385741 w 771482"/>
              <a:gd name="connsiteY0" fmla="*/ 0 h 802709"/>
              <a:gd name="connsiteX1" fmla="*/ 771482 w 771482"/>
              <a:gd name="connsiteY1" fmla="*/ 337539 h 802709"/>
              <a:gd name="connsiteX2" fmla="*/ 535889 w 771482"/>
              <a:gd name="connsiteY2" fmla="*/ 648553 h 802709"/>
              <a:gd name="connsiteX3" fmla="*/ 532668 w 771482"/>
              <a:gd name="connsiteY3" fmla="*/ 649428 h 802709"/>
              <a:gd name="connsiteX4" fmla="*/ 400149 w 771482"/>
              <a:gd name="connsiteY4" fmla="*/ 802709 h 802709"/>
              <a:gd name="connsiteX5" fmla="*/ 253530 w 771482"/>
              <a:gd name="connsiteY5" fmla="*/ 653425 h 802709"/>
              <a:gd name="connsiteX6" fmla="*/ 235593 w 771482"/>
              <a:gd name="connsiteY6" fmla="*/ 648553 h 802709"/>
              <a:gd name="connsiteX7" fmla="*/ 0 w 771482"/>
              <a:gd name="connsiteY7" fmla="*/ 337539 h 802709"/>
              <a:gd name="connsiteX8" fmla="*/ 385741 w 771482"/>
              <a:gd name="connsiteY8" fmla="*/ 0 h 80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482" h="802709">
                <a:moveTo>
                  <a:pt x="385741" y="0"/>
                </a:moveTo>
                <a:cubicBezTo>
                  <a:pt x="598780" y="0"/>
                  <a:pt x="771482" y="151121"/>
                  <a:pt x="771482" y="337539"/>
                </a:cubicBezTo>
                <a:cubicBezTo>
                  <a:pt x="771482" y="477353"/>
                  <a:pt x="674337" y="597312"/>
                  <a:pt x="535889" y="648553"/>
                </a:cubicBezTo>
                <a:lnTo>
                  <a:pt x="532668" y="649428"/>
                </a:lnTo>
                <a:lnTo>
                  <a:pt x="400149" y="802709"/>
                </a:lnTo>
                <a:lnTo>
                  <a:pt x="253530" y="653425"/>
                </a:lnTo>
                <a:lnTo>
                  <a:pt x="235593" y="648553"/>
                </a:lnTo>
                <a:cubicBezTo>
                  <a:pt x="97145" y="597312"/>
                  <a:pt x="0" y="477353"/>
                  <a:pt x="0" y="337539"/>
                </a:cubicBezTo>
                <a:cubicBezTo>
                  <a:pt x="0" y="151121"/>
                  <a:pt x="172702" y="0"/>
                  <a:pt x="385741" y="0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Beam lifetime 1h</a:t>
            </a:r>
            <a:endParaRPr lang="en-GB" sz="1200" dirty="0"/>
          </a:p>
        </p:txBody>
      </p:sp>
      <p:sp>
        <p:nvSpPr>
          <p:cNvPr id="8" name="Freeform 7"/>
          <p:cNvSpPr/>
          <p:nvPr/>
        </p:nvSpPr>
        <p:spPr>
          <a:xfrm>
            <a:off x="2322012" y="1893978"/>
            <a:ext cx="854159" cy="623519"/>
          </a:xfrm>
          <a:custGeom>
            <a:avLst/>
            <a:gdLst>
              <a:gd name="connsiteX0" fmla="*/ 385741 w 771482"/>
              <a:gd name="connsiteY0" fmla="*/ 0 h 1050682"/>
              <a:gd name="connsiteX1" fmla="*/ 771482 w 771482"/>
              <a:gd name="connsiteY1" fmla="*/ 337539 h 1050682"/>
              <a:gd name="connsiteX2" fmla="*/ 535889 w 771482"/>
              <a:gd name="connsiteY2" fmla="*/ 648553 h 1050682"/>
              <a:gd name="connsiteX3" fmla="*/ 532668 w 771482"/>
              <a:gd name="connsiteY3" fmla="*/ 649428 h 1050682"/>
              <a:gd name="connsiteX4" fmla="*/ 392400 w 771482"/>
              <a:gd name="connsiteY4" fmla="*/ 1050682 h 1050682"/>
              <a:gd name="connsiteX5" fmla="*/ 253530 w 771482"/>
              <a:gd name="connsiteY5" fmla="*/ 653425 h 1050682"/>
              <a:gd name="connsiteX6" fmla="*/ 235593 w 771482"/>
              <a:gd name="connsiteY6" fmla="*/ 648553 h 1050682"/>
              <a:gd name="connsiteX7" fmla="*/ 0 w 771482"/>
              <a:gd name="connsiteY7" fmla="*/ 337539 h 1050682"/>
              <a:gd name="connsiteX8" fmla="*/ 385741 w 771482"/>
              <a:gd name="connsiteY8" fmla="*/ 0 h 1050682"/>
              <a:gd name="connsiteX0" fmla="*/ 385741 w 771482"/>
              <a:gd name="connsiteY0" fmla="*/ 0 h 802709"/>
              <a:gd name="connsiteX1" fmla="*/ 771482 w 771482"/>
              <a:gd name="connsiteY1" fmla="*/ 337539 h 802709"/>
              <a:gd name="connsiteX2" fmla="*/ 535889 w 771482"/>
              <a:gd name="connsiteY2" fmla="*/ 648553 h 802709"/>
              <a:gd name="connsiteX3" fmla="*/ 532668 w 771482"/>
              <a:gd name="connsiteY3" fmla="*/ 649428 h 802709"/>
              <a:gd name="connsiteX4" fmla="*/ 400149 w 771482"/>
              <a:gd name="connsiteY4" fmla="*/ 802709 h 802709"/>
              <a:gd name="connsiteX5" fmla="*/ 253530 w 771482"/>
              <a:gd name="connsiteY5" fmla="*/ 653425 h 802709"/>
              <a:gd name="connsiteX6" fmla="*/ 235593 w 771482"/>
              <a:gd name="connsiteY6" fmla="*/ 648553 h 802709"/>
              <a:gd name="connsiteX7" fmla="*/ 0 w 771482"/>
              <a:gd name="connsiteY7" fmla="*/ 337539 h 802709"/>
              <a:gd name="connsiteX8" fmla="*/ 385741 w 771482"/>
              <a:gd name="connsiteY8" fmla="*/ 0 h 80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482" h="802709">
                <a:moveTo>
                  <a:pt x="385741" y="0"/>
                </a:moveTo>
                <a:cubicBezTo>
                  <a:pt x="598780" y="0"/>
                  <a:pt x="771482" y="151121"/>
                  <a:pt x="771482" y="337539"/>
                </a:cubicBezTo>
                <a:cubicBezTo>
                  <a:pt x="771482" y="477353"/>
                  <a:pt x="674337" y="597312"/>
                  <a:pt x="535889" y="648553"/>
                </a:cubicBezTo>
                <a:lnTo>
                  <a:pt x="532668" y="649428"/>
                </a:lnTo>
                <a:lnTo>
                  <a:pt x="400149" y="802709"/>
                </a:lnTo>
                <a:lnTo>
                  <a:pt x="253530" y="653425"/>
                </a:lnTo>
                <a:lnTo>
                  <a:pt x="235593" y="648553"/>
                </a:lnTo>
                <a:cubicBezTo>
                  <a:pt x="97145" y="597312"/>
                  <a:pt x="0" y="477353"/>
                  <a:pt x="0" y="337539"/>
                </a:cubicBezTo>
                <a:cubicBezTo>
                  <a:pt x="0" y="151121"/>
                  <a:pt x="172702" y="0"/>
                  <a:pt x="385741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/>
              <a:t>Dynamic acceptance</a:t>
            </a:r>
          </a:p>
          <a:p>
            <a:pPr algn="ctr"/>
            <a:r>
              <a:rPr lang="en-GB" sz="1000" dirty="0" smtClean="0"/>
              <a:t>15</a:t>
            </a:r>
            <a:r>
              <a:rPr lang="el-GR" sz="1000" dirty="0" smtClean="0"/>
              <a:t>σ</a:t>
            </a:r>
            <a:endParaRPr lang="en-GB" sz="1000" dirty="0"/>
          </a:p>
        </p:txBody>
      </p:sp>
      <p:sp>
        <p:nvSpPr>
          <p:cNvPr id="9" name="Freeform 8"/>
          <p:cNvSpPr/>
          <p:nvPr/>
        </p:nvSpPr>
        <p:spPr>
          <a:xfrm>
            <a:off x="1286463" y="1844984"/>
            <a:ext cx="987398" cy="663547"/>
          </a:xfrm>
          <a:custGeom>
            <a:avLst/>
            <a:gdLst>
              <a:gd name="connsiteX0" fmla="*/ 385741 w 771482"/>
              <a:gd name="connsiteY0" fmla="*/ 0 h 1050682"/>
              <a:gd name="connsiteX1" fmla="*/ 771482 w 771482"/>
              <a:gd name="connsiteY1" fmla="*/ 337539 h 1050682"/>
              <a:gd name="connsiteX2" fmla="*/ 535889 w 771482"/>
              <a:gd name="connsiteY2" fmla="*/ 648553 h 1050682"/>
              <a:gd name="connsiteX3" fmla="*/ 532668 w 771482"/>
              <a:gd name="connsiteY3" fmla="*/ 649428 h 1050682"/>
              <a:gd name="connsiteX4" fmla="*/ 392400 w 771482"/>
              <a:gd name="connsiteY4" fmla="*/ 1050682 h 1050682"/>
              <a:gd name="connsiteX5" fmla="*/ 253530 w 771482"/>
              <a:gd name="connsiteY5" fmla="*/ 653425 h 1050682"/>
              <a:gd name="connsiteX6" fmla="*/ 235593 w 771482"/>
              <a:gd name="connsiteY6" fmla="*/ 648553 h 1050682"/>
              <a:gd name="connsiteX7" fmla="*/ 0 w 771482"/>
              <a:gd name="connsiteY7" fmla="*/ 337539 h 1050682"/>
              <a:gd name="connsiteX8" fmla="*/ 385741 w 771482"/>
              <a:gd name="connsiteY8" fmla="*/ 0 h 1050682"/>
              <a:gd name="connsiteX0" fmla="*/ 385741 w 771482"/>
              <a:gd name="connsiteY0" fmla="*/ 0 h 802709"/>
              <a:gd name="connsiteX1" fmla="*/ 771482 w 771482"/>
              <a:gd name="connsiteY1" fmla="*/ 337539 h 802709"/>
              <a:gd name="connsiteX2" fmla="*/ 535889 w 771482"/>
              <a:gd name="connsiteY2" fmla="*/ 648553 h 802709"/>
              <a:gd name="connsiteX3" fmla="*/ 532668 w 771482"/>
              <a:gd name="connsiteY3" fmla="*/ 649428 h 802709"/>
              <a:gd name="connsiteX4" fmla="*/ 400149 w 771482"/>
              <a:gd name="connsiteY4" fmla="*/ 802709 h 802709"/>
              <a:gd name="connsiteX5" fmla="*/ 253530 w 771482"/>
              <a:gd name="connsiteY5" fmla="*/ 653425 h 802709"/>
              <a:gd name="connsiteX6" fmla="*/ 235593 w 771482"/>
              <a:gd name="connsiteY6" fmla="*/ 648553 h 802709"/>
              <a:gd name="connsiteX7" fmla="*/ 0 w 771482"/>
              <a:gd name="connsiteY7" fmla="*/ 337539 h 802709"/>
              <a:gd name="connsiteX8" fmla="*/ 385741 w 771482"/>
              <a:gd name="connsiteY8" fmla="*/ 0 h 80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482" h="802709">
                <a:moveTo>
                  <a:pt x="385741" y="0"/>
                </a:moveTo>
                <a:cubicBezTo>
                  <a:pt x="598780" y="0"/>
                  <a:pt x="771482" y="151121"/>
                  <a:pt x="771482" y="337539"/>
                </a:cubicBezTo>
                <a:cubicBezTo>
                  <a:pt x="771482" y="477353"/>
                  <a:pt x="674337" y="597312"/>
                  <a:pt x="535889" y="648553"/>
                </a:cubicBezTo>
                <a:lnTo>
                  <a:pt x="532668" y="649428"/>
                </a:lnTo>
                <a:lnTo>
                  <a:pt x="400149" y="802709"/>
                </a:lnTo>
                <a:lnTo>
                  <a:pt x="253530" y="653425"/>
                </a:lnTo>
                <a:lnTo>
                  <a:pt x="235593" y="648553"/>
                </a:lnTo>
                <a:cubicBezTo>
                  <a:pt x="97145" y="597312"/>
                  <a:pt x="0" y="477353"/>
                  <a:pt x="0" y="337539"/>
                </a:cubicBezTo>
                <a:cubicBezTo>
                  <a:pt x="0" y="151121"/>
                  <a:pt x="172702" y="0"/>
                  <a:pt x="385741" y="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 1,5 km Straight section</a:t>
            </a:r>
            <a:endParaRPr lang="en-GB" sz="1100" dirty="0"/>
          </a:p>
        </p:txBody>
      </p:sp>
      <p:sp>
        <p:nvSpPr>
          <p:cNvPr id="10" name="Freeform 9"/>
          <p:cNvSpPr/>
          <p:nvPr/>
        </p:nvSpPr>
        <p:spPr>
          <a:xfrm>
            <a:off x="1628418" y="2530247"/>
            <a:ext cx="1266017" cy="517559"/>
          </a:xfrm>
          <a:custGeom>
            <a:avLst/>
            <a:gdLst>
              <a:gd name="connsiteX0" fmla="*/ 385741 w 771482"/>
              <a:gd name="connsiteY0" fmla="*/ 0 h 1050682"/>
              <a:gd name="connsiteX1" fmla="*/ 771482 w 771482"/>
              <a:gd name="connsiteY1" fmla="*/ 337539 h 1050682"/>
              <a:gd name="connsiteX2" fmla="*/ 535889 w 771482"/>
              <a:gd name="connsiteY2" fmla="*/ 648553 h 1050682"/>
              <a:gd name="connsiteX3" fmla="*/ 532668 w 771482"/>
              <a:gd name="connsiteY3" fmla="*/ 649428 h 1050682"/>
              <a:gd name="connsiteX4" fmla="*/ 392400 w 771482"/>
              <a:gd name="connsiteY4" fmla="*/ 1050682 h 1050682"/>
              <a:gd name="connsiteX5" fmla="*/ 253530 w 771482"/>
              <a:gd name="connsiteY5" fmla="*/ 653425 h 1050682"/>
              <a:gd name="connsiteX6" fmla="*/ 235593 w 771482"/>
              <a:gd name="connsiteY6" fmla="*/ 648553 h 1050682"/>
              <a:gd name="connsiteX7" fmla="*/ 0 w 771482"/>
              <a:gd name="connsiteY7" fmla="*/ 337539 h 1050682"/>
              <a:gd name="connsiteX8" fmla="*/ 385741 w 771482"/>
              <a:gd name="connsiteY8" fmla="*/ 0 h 1050682"/>
              <a:gd name="connsiteX0" fmla="*/ 385741 w 771482"/>
              <a:gd name="connsiteY0" fmla="*/ 0 h 802709"/>
              <a:gd name="connsiteX1" fmla="*/ 771482 w 771482"/>
              <a:gd name="connsiteY1" fmla="*/ 337539 h 802709"/>
              <a:gd name="connsiteX2" fmla="*/ 535889 w 771482"/>
              <a:gd name="connsiteY2" fmla="*/ 648553 h 802709"/>
              <a:gd name="connsiteX3" fmla="*/ 532668 w 771482"/>
              <a:gd name="connsiteY3" fmla="*/ 649428 h 802709"/>
              <a:gd name="connsiteX4" fmla="*/ 400149 w 771482"/>
              <a:gd name="connsiteY4" fmla="*/ 802709 h 802709"/>
              <a:gd name="connsiteX5" fmla="*/ 253530 w 771482"/>
              <a:gd name="connsiteY5" fmla="*/ 653425 h 802709"/>
              <a:gd name="connsiteX6" fmla="*/ 235593 w 771482"/>
              <a:gd name="connsiteY6" fmla="*/ 648553 h 802709"/>
              <a:gd name="connsiteX7" fmla="*/ 0 w 771482"/>
              <a:gd name="connsiteY7" fmla="*/ 337539 h 802709"/>
              <a:gd name="connsiteX8" fmla="*/ 385741 w 771482"/>
              <a:gd name="connsiteY8" fmla="*/ 0 h 80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482" h="802709">
                <a:moveTo>
                  <a:pt x="385741" y="0"/>
                </a:moveTo>
                <a:cubicBezTo>
                  <a:pt x="598780" y="0"/>
                  <a:pt x="771482" y="151121"/>
                  <a:pt x="771482" y="337539"/>
                </a:cubicBezTo>
                <a:cubicBezTo>
                  <a:pt x="771482" y="477353"/>
                  <a:pt x="674337" y="597312"/>
                  <a:pt x="535889" y="648553"/>
                </a:cubicBezTo>
                <a:lnTo>
                  <a:pt x="532668" y="649428"/>
                </a:lnTo>
                <a:lnTo>
                  <a:pt x="400149" y="802709"/>
                </a:lnTo>
                <a:lnTo>
                  <a:pt x="253530" y="653425"/>
                </a:lnTo>
                <a:lnTo>
                  <a:pt x="235593" y="648553"/>
                </a:lnTo>
                <a:cubicBezTo>
                  <a:pt x="97145" y="597312"/>
                  <a:pt x="0" y="477353"/>
                  <a:pt x="0" y="337539"/>
                </a:cubicBezTo>
                <a:cubicBezTo>
                  <a:pt x="0" y="151121"/>
                  <a:pt x="172702" y="0"/>
                  <a:pt x="3857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 smtClean="0">
                <a:solidFill>
                  <a:schemeClr val="tx1"/>
                </a:solidFill>
              </a:rPr>
              <a:t>Beam energy </a:t>
            </a:r>
          </a:p>
          <a:p>
            <a:pPr algn="ctr"/>
            <a:r>
              <a:rPr lang="en-GB" sz="1050" dirty="0" smtClean="0">
                <a:solidFill>
                  <a:schemeClr val="tx1"/>
                </a:solidFill>
              </a:rPr>
              <a:t>175 </a:t>
            </a:r>
            <a:r>
              <a:rPr lang="en-GB" sz="1050" dirty="0" err="1" smtClean="0">
                <a:solidFill>
                  <a:schemeClr val="tx1"/>
                </a:solidFill>
              </a:rPr>
              <a:t>GeV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215281" y="1942848"/>
            <a:ext cx="974248" cy="416166"/>
          </a:xfrm>
          <a:custGeom>
            <a:avLst/>
            <a:gdLst>
              <a:gd name="connsiteX0" fmla="*/ 385741 w 771482"/>
              <a:gd name="connsiteY0" fmla="*/ 0 h 1050682"/>
              <a:gd name="connsiteX1" fmla="*/ 771482 w 771482"/>
              <a:gd name="connsiteY1" fmla="*/ 337539 h 1050682"/>
              <a:gd name="connsiteX2" fmla="*/ 535889 w 771482"/>
              <a:gd name="connsiteY2" fmla="*/ 648553 h 1050682"/>
              <a:gd name="connsiteX3" fmla="*/ 532668 w 771482"/>
              <a:gd name="connsiteY3" fmla="*/ 649428 h 1050682"/>
              <a:gd name="connsiteX4" fmla="*/ 392400 w 771482"/>
              <a:gd name="connsiteY4" fmla="*/ 1050682 h 1050682"/>
              <a:gd name="connsiteX5" fmla="*/ 253530 w 771482"/>
              <a:gd name="connsiteY5" fmla="*/ 653425 h 1050682"/>
              <a:gd name="connsiteX6" fmla="*/ 235593 w 771482"/>
              <a:gd name="connsiteY6" fmla="*/ 648553 h 1050682"/>
              <a:gd name="connsiteX7" fmla="*/ 0 w 771482"/>
              <a:gd name="connsiteY7" fmla="*/ 337539 h 1050682"/>
              <a:gd name="connsiteX8" fmla="*/ 385741 w 771482"/>
              <a:gd name="connsiteY8" fmla="*/ 0 h 1050682"/>
              <a:gd name="connsiteX0" fmla="*/ 385741 w 771482"/>
              <a:gd name="connsiteY0" fmla="*/ 0 h 802709"/>
              <a:gd name="connsiteX1" fmla="*/ 771482 w 771482"/>
              <a:gd name="connsiteY1" fmla="*/ 337539 h 802709"/>
              <a:gd name="connsiteX2" fmla="*/ 535889 w 771482"/>
              <a:gd name="connsiteY2" fmla="*/ 648553 h 802709"/>
              <a:gd name="connsiteX3" fmla="*/ 532668 w 771482"/>
              <a:gd name="connsiteY3" fmla="*/ 649428 h 802709"/>
              <a:gd name="connsiteX4" fmla="*/ 400149 w 771482"/>
              <a:gd name="connsiteY4" fmla="*/ 802709 h 802709"/>
              <a:gd name="connsiteX5" fmla="*/ 253530 w 771482"/>
              <a:gd name="connsiteY5" fmla="*/ 653425 h 802709"/>
              <a:gd name="connsiteX6" fmla="*/ 235593 w 771482"/>
              <a:gd name="connsiteY6" fmla="*/ 648553 h 802709"/>
              <a:gd name="connsiteX7" fmla="*/ 0 w 771482"/>
              <a:gd name="connsiteY7" fmla="*/ 337539 h 802709"/>
              <a:gd name="connsiteX8" fmla="*/ 385741 w 771482"/>
              <a:gd name="connsiteY8" fmla="*/ 0 h 80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482" h="802709">
                <a:moveTo>
                  <a:pt x="385741" y="0"/>
                </a:moveTo>
                <a:cubicBezTo>
                  <a:pt x="598780" y="0"/>
                  <a:pt x="771482" y="151121"/>
                  <a:pt x="771482" y="337539"/>
                </a:cubicBezTo>
                <a:cubicBezTo>
                  <a:pt x="771482" y="477353"/>
                  <a:pt x="674337" y="597312"/>
                  <a:pt x="535889" y="648553"/>
                </a:cubicBezTo>
                <a:lnTo>
                  <a:pt x="532668" y="649428"/>
                </a:lnTo>
                <a:lnTo>
                  <a:pt x="400149" y="802709"/>
                </a:lnTo>
                <a:lnTo>
                  <a:pt x="253530" y="653425"/>
                </a:lnTo>
                <a:lnTo>
                  <a:pt x="235593" y="648553"/>
                </a:lnTo>
                <a:cubicBezTo>
                  <a:pt x="97145" y="597312"/>
                  <a:pt x="0" y="477353"/>
                  <a:pt x="0" y="337539"/>
                </a:cubicBezTo>
                <a:cubicBezTo>
                  <a:pt x="0" y="151121"/>
                  <a:pt x="172702" y="0"/>
                  <a:pt x="385741" y="0"/>
                </a:cubicBezTo>
                <a:close/>
              </a:path>
            </a:pathLst>
          </a:custGeom>
          <a:solidFill>
            <a:srgbClr val="D818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 smtClean="0"/>
              <a:t>Circunference</a:t>
            </a:r>
            <a:r>
              <a:rPr lang="en-US" sz="1050" dirty="0" smtClean="0"/>
              <a:t>= 100Km</a:t>
            </a:r>
            <a:endParaRPr lang="en-GB" sz="1050" dirty="0"/>
          </a:p>
        </p:txBody>
      </p:sp>
      <p:sp>
        <p:nvSpPr>
          <p:cNvPr id="12" name="Oval 11"/>
          <p:cNvSpPr/>
          <p:nvPr/>
        </p:nvSpPr>
        <p:spPr>
          <a:xfrm>
            <a:off x="668816" y="3919550"/>
            <a:ext cx="1080000" cy="1080000"/>
          </a:xfrm>
          <a:prstGeom prst="ellipse">
            <a:avLst/>
          </a:prstGeom>
          <a:solidFill>
            <a:srgbClr val="35BB58"/>
          </a:solidFill>
          <a:ln>
            <a:noFill/>
          </a:ln>
          <a:effectLst>
            <a:glow rad="70000">
              <a:schemeClr val="accent1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 dirty="0" smtClean="0">
                <a:solidFill>
                  <a:srgbClr val="FFFF00"/>
                </a:solidFill>
              </a:rPr>
              <a:t>O</a:t>
            </a:r>
            <a:r>
              <a:rPr lang="en-GB" sz="1400" dirty="0" smtClean="0"/>
              <a:t>laf</a:t>
            </a:r>
            <a:endParaRPr lang="en-GB" sz="1000" baseline="30000" dirty="0"/>
          </a:p>
        </p:txBody>
      </p:sp>
      <p:sp>
        <p:nvSpPr>
          <p:cNvPr id="13" name="Oval 12"/>
          <p:cNvSpPr/>
          <p:nvPr/>
        </p:nvSpPr>
        <p:spPr>
          <a:xfrm>
            <a:off x="1621458" y="3961748"/>
            <a:ext cx="1080000" cy="1080000"/>
          </a:xfrm>
          <a:prstGeom prst="ellipse">
            <a:avLst/>
          </a:prstGeom>
          <a:solidFill>
            <a:srgbClr val="B74E39"/>
          </a:solidFill>
          <a:ln>
            <a:noFill/>
          </a:ln>
          <a:effectLst>
            <a:glow rad="70000">
              <a:schemeClr val="accent1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400" b="1" dirty="0" err="1" smtClean="0">
                <a:solidFill>
                  <a:srgbClr val="FFFF00"/>
                </a:solidFill>
              </a:rPr>
              <a:t>M</a:t>
            </a:r>
            <a:r>
              <a:rPr lang="en-GB" sz="1600" dirty="0" err="1" smtClean="0"/>
              <a:t>ariusz</a:t>
            </a:r>
            <a:endParaRPr lang="en-GB" sz="1050" baseline="30000" dirty="0"/>
          </a:p>
        </p:txBody>
      </p:sp>
      <p:sp>
        <p:nvSpPr>
          <p:cNvPr id="14" name="Flowchart: Manual Operation 5"/>
          <p:cNvSpPr/>
          <p:nvPr/>
        </p:nvSpPr>
        <p:spPr>
          <a:xfrm>
            <a:off x="173772" y="2319509"/>
            <a:ext cx="3122908" cy="137268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695" y="1980"/>
                  <a:pt x="9701" y="1680"/>
                  <a:pt x="10000" y="0"/>
                </a:cubicBezTo>
                <a:lnTo>
                  <a:pt x="8000" y="10000"/>
                </a:lnTo>
                <a:lnTo>
                  <a:pt x="2000" y="10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  <a:alpha val="48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 flipH="1">
            <a:off x="1193594" y="4028330"/>
            <a:ext cx="18000" cy="18000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noFill/>
          </a:ln>
          <a:effectLst>
            <a:glow rad="101600">
              <a:schemeClr val="bg2">
                <a:lumMod val="20000"/>
                <a:lumOff val="80000"/>
                <a:alpha val="29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 flipH="1">
            <a:off x="2633859" y="3290606"/>
            <a:ext cx="18000" cy="18000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noFill/>
          </a:ln>
          <a:effectLst>
            <a:glow rad="101600">
              <a:schemeClr val="bg2">
                <a:lumMod val="20000"/>
                <a:lumOff val="80000"/>
                <a:alpha val="29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 flipH="1">
            <a:off x="2131442" y="4069355"/>
            <a:ext cx="18000" cy="18000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noFill/>
          </a:ln>
          <a:effectLst>
            <a:glow rad="101600">
              <a:schemeClr val="bg2">
                <a:lumMod val="20000"/>
                <a:lumOff val="80000"/>
                <a:alpha val="29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7505" y="4706826"/>
            <a:ext cx="1333555" cy="1610887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368473" y="5148299"/>
            <a:ext cx="5293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239574" y="5225243"/>
            <a:ext cx="272914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HINOMA</a:t>
            </a:r>
            <a:r>
              <a:rPr lang="en-US" sz="4400" b="0" cap="none" spc="0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??</a:t>
            </a:r>
            <a:endParaRPr lang="en-US" sz="4400" b="0" cap="none" spc="0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46404" y="5148299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1791737" y="1201906"/>
            <a:ext cx="1060549" cy="802709"/>
          </a:xfrm>
          <a:custGeom>
            <a:avLst/>
            <a:gdLst>
              <a:gd name="connsiteX0" fmla="*/ 385741 w 771482"/>
              <a:gd name="connsiteY0" fmla="*/ 0 h 1050682"/>
              <a:gd name="connsiteX1" fmla="*/ 771482 w 771482"/>
              <a:gd name="connsiteY1" fmla="*/ 337539 h 1050682"/>
              <a:gd name="connsiteX2" fmla="*/ 535889 w 771482"/>
              <a:gd name="connsiteY2" fmla="*/ 648553 h 1050682"/>
              <a:gd name="connsiteX3" fmla="*/ 532668 w 771482"/>
              <a:gd name="connsiteY3" fmla="*/ 649428 h 1050682"/>
              <a:gd name="connsiteX4" fmla="*/ 392400 w 771482"/>
              <a:gd name="connsiteY4" fmla="*/ 1050682 h 1050682"/>
              <a:gd name="connsiteX5" fmla="*/ 253530 w 771482"/>
              <a:gd name="connsiteY5" fmla="*/ 653425 h 1050682"/>
              <a:gd name="connsiteX6" fmla="*/ 235593 w 771482"/>
              <a:gd name="connsiteY6" fmla="*/ 648553 h 1050682"/>
              <a:gd name="connsiteX7" fmla="*/ 0 w 771482"/>
              <a:gd name="connsiteY7" fmla="*/ 337539 h 1050682"/>
              <a:gd name="connsiteX8" fmla="*/ 385741 w 771482"/>
              <a:gd name="connsiteY8" fmla="*/ 0 h 1050682"/>
              <a:gd name="connsiteX0" fmla="*/ 385741 w 771482"/>
              <a:gd name="connsiteY0" fmla="*/ 0 h 802709"/>
              <a:gd name="connsiteX1" fmla="*/ 771482 w 771482"/>
              <a:gd name="connsiteY1" fmla="*/ 337539 h 802709"/>
              <a:gd name="connsiteX2" fmla="*/ 535889 w 771482"/>
              <a:gd name="connsiteY2" fmla="*/ 648553 h 802709"/>
              <a:gd name="connsiteX3" fmla="*/ 532668 w 771482"/>
              <a:gd name="connsiteY3" fmla="*/ 649428 h 802709"/>
              <a:gd name="connsiteX4" fmla="*/ 400149 w 771482"/>
              <a:gd name="connsiteY4" fmla="*/ 802709 h 802709"/>
              <a:gd name="connsiteX5" fmla="*/ 253530 w 771482"/>
              <a:gd name="connsiteY5" fmla="*/ 653425 h 802709"/>
              <a:gd name="connsiteX6" fmla="*/ 235593 w 771482"/>
              <a:gd name="connsiteY6" fmla="*/ 648553 h 802709"/>
              <a:gd name="connsiteX7" fmla="*/ 0 w 771482"/>
              <a:gd name="connsiteY7" fmla="*/ 337539 h 802709"/>
              <a:gd name="connsiteX8" fmla="*/ 385741 w 771482"/>
              <a:gd name="connsiteY8" fmla="*/ 0 h 80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482" h="802709">
                <a:moveTo>
                  <a:pt x="385741" y="0"/>
                </a:moveTo>
                <a:cubicBezTo>
                  <a:pt x="598780" y="0"/>
                  <a:pt x="771482" y="151121"/>
                  <a:pt x="771482" y="337539"/>
                </a:cubicBezTo>
                <a:cubicBezTo>
                  <a:pt x="771482" y="477353"/>
                  <a:pt x="674337" y="597312"/>
                  <a:pt x="535889" y="648553"/>
                </a:cubicBezTo>
                <a:lnTo>
                  <a:pt x="532668" y="649428"/>
                </a:lnTo>
                <a:lnTo>
                  <a:pt x="400149" y="802709"/>
                </a:lnTo>
                <a:lnTo>
                  <a:pt x="253530" y="653425"/>
                </a:lnTo>
                <a:lnTo>
                  <a:pt x="235593" y="648553"/>
                </a:lnTo>
                <a:cubicBezTo>
                  <a:pt x="97145" y="597312"/>
                  <a:pt x="0" y="477353"/>
                  <a:pt x="0" y="337539"/>
                </a:cubicBezTo>
                <a:cubicBezTo>
                  <a:pt x="0" y="151121"/>
                  <a:pt x="172702" y="0"/>
                  <a:pt x="385741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45,6 </a:t>
            </a:r>
            <a:r>
              <a:rPr lang="en-GB" sz="1200" dirty="0" err="1" smtClean="0"/>
              <a:t>GeV</a:t>
            </a:r>
            <a:endParaRPr lang="en-GB" sz="1200" dirty="0" smtClean="0"/>
          </a:p>
          <a:p>
            <a:pPr algn="ctr"/>
            <a:r>
              <a:rPr lang="en-GB" sz="1200" dirty="0" smtClean="0"/>
              <a:t>Operation mode</a:t>
            </a:r>
            <a:endParaRPr lang="en-GB" sz="1200" dirty="0"/>
          </a:p>
        </p:txBody>
      </p:sp>
      <p:sp>
        <p:nvSpPr>
          <p:cNvPr id="27" name="Oval 26"/>
          <p:cNvSpPr/>
          <p:nvPr/>
        </p:nvSpPr>
        <p:spPr>
          <a:xfrm>
            <a:off x="2364396" y="3981373"/>
            <a:ext cx="1080000" cy="108000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glow rad="70000">
              <a:schemeClr val="accent1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CH" sz="2400" b="1" dirty="0" smtClean="0">
                <a:solidFill>
                  <a:srgbClr val="FFFF00"/>
                </a:solidFill>
              </a:rPr>
              <a:t>A</a:t>
            </a:r>
            <a:r>
              <a:rPr lang="fr-CH" sz="1400" dirty="0" smtClean="0"/>
              <a:t>urelio</a:t>
            </a:r>
            <a:endParaRPr lang="en-GB" sz="1400" baseline="30000" dirty="0"/>
          </a:p>
        </p:txBody>
      </p:sp>
      <p:sp>
        <p:nvSpPr>
          <p:cNvPr id="29" name="Rectangle 28"/>
          <p:cNvSpPr/>
          <p:nvPr/>
        </p:nvSpPr>
        <p:spPr>
          <a:xfrm>
            <a:off x="3530699" y="145856"/>
            <a:ext cx="35652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Global view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1" name="Oval 30"/>
          <p:cNvSpPr/>
          <p:nvPr/>
        </p:nvSpPr>
        <p:spPr>
          <a:xfrm flipH="1">
            <a:off x="2874380" y="4060355"/>
            <a:ext cx="18000" cy="18000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noFill/>
          </a:ln>
          <a:effectLst>
            <a:glow rad="101600">
              <a:schemeClr val="bg2">
                <a:lumMod val="20000"/>
                <a:lumOff val="80000"/>
                <a:alpha val="29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200847" y="3178222"/>
            <a:ext cx="1080000" cy="108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 dirty="0" smtClean="0">
                <a:solidFill>
                  <a:srgbClr val="FFFF00"/>
                </a:solidFill>
              </a:rPr>
              <a:t>H</a:t>
            </a:r>
            <a:r>
              <a:rPr lang="en-GB" sz="1400" dirty="0" smtClean="0"/>
              <a:t>elen</a:t>
            </a:r>
            <a:endParaRPr lang="en-GB" sz="1050" baseline="30000" dirty="0"/>
          </a:p>
        </p:txBody>
      </p:sp>
      <p:sp>
        <p:nvSpPr>
          <p:cNvPr id="16" name="Oval 15"/>
          <p:cNvSpPr/>
          <p:nvPr/>
        </p:nvSpPr>
        <p:spPr>
          <a:xfrm>
            <a:off x="1145138" y="3167398"/>
            <a:ext cx="1080000" cy="1080000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perspective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 dirty="0" smtClean="0">
                <a:solidFill>
                  <a:srgbClr val="FFFF00"/>
                </a:solidFill>
              </a:rPr>
              <a:t>I</a:t>
            </a:r>
            <a:r>
              <a:rPr lang="en-GB" sz="1400" dirty="0" smtClean="0"/>
              <a:t>rina</a:t>
            </a:r>
            <a:endParaRPr lang="en-GB" sz="1000" baseline="30000" dirty="0"/>
          </a:p>
        </p:txBody>
      </p:sp>
      <p:sp>
        <p:nvSpPr>
          <p:cNvPr id="17" name="Oval 16"/>
          <p:cNvSpPr/>
          <p:nvPr/>
        </p:nvSpPr>
        <p:spPr>
          <a:xfrm flipH="1">
            <a:off x="749634" y="3320589"/>
            <a:ext cx="18000" cy="18000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noFill/>
          </a:ln>
          <a:effectLst>
            <a:glow rad="101600">
              <a:schemeClr val="bg2">
                <a:lumMod val="20000"/>
                <a:lumOff val="80000"/>
                <a:alpha val="29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 flipH="1">
            <a:off x="1652471" y="3309029"/>
            <a:ext cx="18000" cy="18000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noFill/>
          </a:ln>
          <a:effectLst>
            <a:glow rad="101600">
              <a:schemeClr val="bg2">
                <a:lumMod val="20000"/>
                <a:lumOff val="80000"/>
                <a:alpha val="29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2104500" y="3167398"/>
            <a:ext cx="1080000" cy="10800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glow rad="70000">
              <a:schemeClr val="accent1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 dirty="0" smtClean="0">
                <a:solidFill>
                  <a:srgbClr val="FFFF00"/>
                </a:solidFill>
              </a:rPr>
              <a:t>N</a:t>
            </a:r>
            <a:r>
              <a:rPr lang="en-GB" sz="1400" dirty="0" smtClean="0"/>
              <a:t>icholas</a:t>
            </a:r>
            <a:endParaRPr lang="en-GB" sz="1400" baseline="30000" dirty="0"/>
          </a:p>
        </p:txBody>
      </p:sp>
      <p:sp>
        <p:nvSpPr>
          <p:cNvPr id="30" name="Oval 29"/>
          <p:cNvSpPr/>
          <p:nvPr/>
        </p:nvSpPr>
        <p:spPr>
          <a:xfrm flipH="1">
            <a:off x="2651859" y="3309029"/>
            <a:ext cx="18000" cy="18000"/>
          </a:xfrm>
          <a:prstGeom prst="ellipse">
            <a:avLst/>
          </a:prstGeom>
          <a:solidFill>
            <a:schemeClr val="bg1">
              <a:alpha val="54000"/>
            </a:schemeClr>
          </a:solidFill>
          <a:ln>
            <a:noFill/>
          </a:ln>
          <a:effectLst>
            <a:glow rad="101600">
              <a:schemeClr val="bg2">
                <a:lumMod val="20000"/>
                <a:lumOff val="80000"/>
                <a:alpha val="29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318" y="1003411"/>
            <a:ext cx="5505485" cy="3081276"/>
          </a:xfrm>
          <a:prstGeom prst="rect">
            <a:avLst/>
          </a:prstGeom>
        </p:spPr>
      </p:pic>
      <p:sp>
        <p:nvSpPr>
          <p:cNvPr id="35" name="Rechteck 1"/>
          <p:cNvSpPr/>
          <p:nvPr/>
        </p:nvSpPr>
        <p:spPr>
          <a:xfrm>
            <a:off x="0" y="615011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0" u="none" strike="noStrike" baseline="0" dirty="0" smtClean="0">
                <a:solidFill>
                  <a:schemeClr val="tx2">
                    <a:lumMod val="50000"/>
                  </a:schemeClr>
                </a:solidFill>
                <a:latin typeface="Cambria-Bold"/>
              </a:rPr>
              <a:t>Case A: Design a top‐up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Cambria-Bold"/>
              </a:rPr>
              <a:t> </a:t>
            </a:r>
            <a:r>
              <a:rPr lang="en-US" sz="2000" b="1" i="0" u="none" strike="noStrike" baseline="0" dirty="0" smtClean="0">
                <a:solidFill>
                  <a:schemeClr val="tx2">
                    <a:lumMod val="50000"/>
                  </a:schemeClr>
                </a:solidFill>
                <a:latin typeface="Cambria-Bold"/>
              </a:rPr>
              <a:t>injection system for an high‐energy circular collider, e.g. FCC--‐</a:t>
            </a:r>
            <a:r>
              <a:rPr lang="en-US" sz="2000" b="1" i="0" u="none" strike="noStrike" baseline="0" dirty="0" err="1" smtClean="0">
                <a:solidFill>
                  <a:schemeClr val="tx2">
                    <a:lumMod val="50000"/>
                  </a:schemeClr>
                </a:solidFill>
                <a:latin typeface="Cambria-Bold"/>
              </a:rPr>
              <a:t>ee</a:t>
            </a: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3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243133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C 0.01962 -2.22222E-6 0.03559 0.02361 0.03559 0.05324 C 0.03559 0.08241 0.01962 0.10648 1.38889E-6 0.10648 C -0.01962 0.10648 -0.03542 0.08241 -0.03542 0.05324 C -0.03542 0.02361 -0.01962 -2.22222E-6 1.38889E-6 -2.22222E-6 Z " pathEditMode="relative" rAng="0" ptsTypes="AAAAA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C 0.01962 -2.22222E-6 0.03559 0.02361 0.03559 0.05324 C 0.03559 0.08241 0.01962 0.10648 1.38889E-6 0.10648 C -0.01962 0.10648 -0.03542 0.08241 -0.03542 0.05324 C -0.03542 0.02361 -0.01962 -2.22222E-6 1.38889E-6 -2.22222E-6 Z " pathEditMode="relative" rAng="0" ptsTypes="AAAAA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C 0.01962 -2.22222E-6 0.03559 0.02361 0.03559 0.05324 C 0.03559 0.08241 0.01962 0.10648 1.38889E-6 0.10648 C -0.01962 0.10648 -0.03542 0.08241 -0.03542 0.05324 C -0.03542 0.02361 -0.01962 -2.22222E-6 1.38889E-6 -2.22222E-6 Z " pathEditMode="relative" rAng="0" ptsTypes="AAAAA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C 0.01962 -2.22222E-6 0.03559 0.02361 0.03559 0.05324 C 0.03559 0.08241 0.01962 0.10648 1.38889E-6 0.10648 C -0.01962 0.10648 -0.03542 0.08241 -0.03542 0.05324 C -0.03542 0.02361 -0.01962 -2.22222E-6 1.38889E-6 -2.22222E-6 Z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85185E-6 C 0.01962 -1.85185E-6 0.03559 0.02361 0.03559 0.05324 C 0.03559 0.08241 0.01962 0.10648 1.11111E-6 0.10648 C -0.01962 0.10648 -0.03542 0.08241 -0.03542 0.05324 C -0.03542 0.02361 -0.01962 -1.85185E-6 1.11111E-6 -1.85185E-6 Z " pathEditMode="relative" rAng="0" ptsTypes="AAAAA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4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C 0.01962 -2.22222E-6 0.03559 0.02361 0.03559 0.05324 C 0.03559 0.08241 0.01962 0.10648 1.38889E-6 0.10648 C -0.01962 0.10648 -0.03542 0.08241 -0.03542 0.05324 C -0.03542 0.02361 -0.01962 -2.22222E-6 1.38889E-6 -2.22222E-6 Z " pathEditMode="relative" rAng="0" ptsTypes="AAAAA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C 0.01962 -2.22222E-6 0.03559 0.02361 0.03559 0.05324 C 0.03559 0.08241 0.01962 0.10648 1.38889E-6 0.10648 C -0.01962 0.10648 -0.03542 0.08241 -0.03542 0.05324 C -0.03542 0.02361 -0.01962 -2.22222E-6 1.38889E-6 -2.22222E-6 Z " pathEditMode="relative" rAng="0" ptsTypes="AAAAA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8" grpId="0" animBg="1"/>
      <p:bldP spid="20" grpId="0" animBg="1"/>
      <p:bldP spid="21" grpId="0" animBg="1"/>
      <p:bldP spid="23" grpId="0"/>
      <p:bldP spid="24" grpId="0"/>
      <p:bldP spid="25" grpId="0"/>
      <p:bldP spid="26" grpId="0" animBg="1"/>
      <p:bldP spid="31" grpId="0" animBg="1"/>
      <p:bldP spid="17" grpId="0" animBg="1"/>
      <p:bldP spid="1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6033"/>
            <a:ext cx="7772400" cy="1456267"/>
          </a:xfrm>
        </p:spPr>
        <p:txBody>
          <a:bodyPr/>
          <a:lstStyle/>
          <a:p>
            <a:r>
              <a:rPr lang="es-ES" dirty="0" err="1" smtClean="0">
                <a:solidFill>
                  <a:schemeClr val="bg1"/>
                </a:solidFill>
                <a:latin typeface="Cambria-Bold"/>
              </a:rPr>
              <a:t>Intensity</a:t>
            </a:r>
            <a:r>
              <a:rPr lang="es-ES" dirty="0" smtClean="0">
                <a:solidFill>
                  <a:schemeClr val="bg1"/>
                </a:solidFill>
                <a:latin typeface="Cambria-Bold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Cambria-Bold"/>
              </a:rPr>
              <a:t>replenishment</a:t>
            </a:r>
            <a:r>
              <a:rPr lang="es-ES" dirty="0" smtClean="0">
                <a:solidFill>
                  <a:schemeClr val="bg1"/>
                </a:solidFill>
                <a:latin typeface="Cambria-Bold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Cambria-Bold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Cambria-Bold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Cambria-Bold"/>
              </a:rPr>
              <a:t>Luminosity</a:t>
            </a:r>
            <a:r>
              <a:rPr lang="es-ES" dirty="0" smtClean="0">
                <a:solidFill>
                  <a:schemeClr val="bg1"/>
                </a:solidFill>
                <a:latin typeface="Cambria-Bold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Cambria-Bold"/>
              </a:rPr>
              <a:t>stabilization</a:t>
            </a:r>
            <a:endParaRPr lang="en-GB" dirty="0">
              <a:solidFill>
                <a:schemeClr val="bg1"/>
              </a:solidFill>
              <a:latin typeface="Cambria-Bold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55" y="1638752"/>
            <a:ext cx="6607548" cy="10390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0" y="2755296"/>
                <a:ext cx="1048512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</a:rPr>
                  <a:t>Instantaneous luminosity: 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/>
                      </a:rPr>
                      <m:t>𝑳</m:t>
                    </m:r>
                    <m:d>
                      <m:dPr>
                        <m:ctrlPr>
                          <a:rPr lang="en-US" sz="20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𝒕</m:t>
                        </m:r>
                      </m:e>
                    </m:d>
                    <m:r>
                      <a:rPr lang="en-US" sz="2000" b="1" dirty="0" smtClean="0">
                        <a:solidFill>
                          <a:schemeClr val="bg1"/>
                        </a:solidFill>
                        <a:latin typeface="Cambria Math"/>
                      </a:rPr>
                      <m:t>≈</m:t>
                    </m:r>
                    <m:r>
                      <a:rPr lang="en-US" sz="2000" b="1" i="0" dirty="0" smtClean="0">
                        <a:solidFill>
                          <a:schemeClr val="bg1"/>
                        </a:solidFill>
                        <a:latin typeface="Cambria Math"/>
                      </a:rPr>
                      <m:t>𝐟</m:t>
                    </m:r>
                    <m:r>
                      <a:rPr lang="en-US" sz="2000" b="1" i="1" dirty="0" smtClean="0">
                        <a:solidFill>
                          <a:schemeClr val="bg1"/>
                        </a:solidFill>
                        <a:latin typeface="Cambria Math"/>
                      </a:rPr>
                      <m:t>·</m:t>
                    </m:r>
                    <m:r>
                      <a:rPr lang="en-US" sz="2000" b="1" i="0" dirty="0" smtClean="0">
                        <a:solidFill>
                          <a:schemeClr val="bg1"/>
                        </a:solidFill>
                        <a:latin typeface="Cambria Math"/>
                      </a:rPr>
                      <m:t>𝐍</m:t>
                    </m:r>
                    <m:r>
                      <a:rPr lang="en-US" sz="2000" b="1" i="0" baseline="-25000" dirty="0" smtClean="0">
                        <a:solidFill>
                          <a:schemeClr val="bg1"/>
                        </a:solidFill>
                        <a:latin typeface="Cambria Math"/>
                      </a:rPr>
                      <m:t>𝟏</m:t>
                    </m:r>
                    <m:r>
                      <a:rPr lang="en-US" sz="2000" b="1" i="0" dirty="0" smtClean="0">
                        <a:solidFill>
                          <a:schemeClr val="bg1"/>
                        </a:solidFill>
                        <a:latin typeface="Cambria Math"/>
                      </a:rPr>
                      <m:t>(</m:t>
                    </m:r>
                    <m:r>
                      <a:rPr lang="en-US" sz="2000" b="1" i="0" dirty="0" smtClean="0">
                        <a:solidFill>
                          <a:schemeClr val="bg1"/>
                        </a:solidFill>
                        <a:latin typeface="Cambria Math"/>
                      </a:rPr>
                      <m:t>𝐭</m:t>
                    </m:r>
                    <m:r>
                      <a:rPr lang="en-US" sz="2000" b="1" i="0" dirty="0" smtClean="0">
                        <a:solidFill>
                          <a:schemeClr val="bg1"/>
                        </a:solidFill>
                        <a:latin typeface="Cambria Math"/>
                      </a:rPr>
                      <m:t>)</m:t>
                    </m:r>
                    <m:r>
                      <a:rPr lang="en-US" sz="2000" b="1" i="1" dirty="0">
                        <a:solidFill>
                          <a:schemeClr val="bg1"/>
                        </a:solidFill>
                        <a:latin typeface="Cambria Math"/>
                      </a:rPr>
                      <m:t>·</m:t>
                    </m:r>
                  </m:oMath>
                </a14:m>
                <a:r>
                  <a:rPr lang="en-US" sz="2000" b="1" dirty="0" smtClean="0">
                    <a:solidFill>
                      <a:schemeClr val="bg1"/>
                    </a:solidFill>
                  </a:rPr>
                  <a:t>N</a:t>
                </a:r>
                <a:r>
                  <a:rPr lang="en-US" sz="2000" b="1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(t) / 4</a:t>
                </a:r>
                <a14:m>
                  <m:oMath xmlns:m="http://schemas.openxmlformats.org/officeDocument/2006/math">
                    <m:r>
                      <a:rPr lang="en-US" sz="2000" b="1" i="1" dirty="0">
                        <a:solidFill>
                          <a:schemeClr val="bg1"/>
                        </a:solidFill>
                        <a:latin typeface="Cambria Math"/>
                      </a:rPr>
                      <m:t>·</m:t>
                    </m:r>
                  </m:oMath>
                </a14:m>
                <a:r>
                  <a:rPr lang="el-GR" sz="2000" b="1" dirty="0" smtClean="0">
                    <a:solidFill>
                      <a:schemeClr val="bg1"/>
                    </a:solidFill>
                  </a:rPr>
                  <a:t>π</a:t>
                </a:r>
                <a14:m>
                  <m:oMath xmlns:m="http://schemas.openxmlformats.org/officeDocument/2006/math">
                    <m:r>
                      <a:rPr lang="en-US" sz="2000" b="1" i="1" dirty="0">
                        <a:solidFill>
                          <a:schemeClr val="bg1"/>
                        </a:solidFill>
                        <a:latin typeface="Cambria Math"/>
                      </a:rPr>
                      <m:t>·</m:t>
                    </m:r>
                  </m:oMath>
                </a14:m>
                <a:r>
                  <a:rPr lang="el-GR" sz="2000" b="1" dirty="0" smtClean="0">
                    <a:solidFill>
                      <a:schemeClr val="bg1"/>
                    </a:solidFill>
                  </a:rPr>
                  <a:t>σ</a:t>
                </a:r>
                <a:r>
                  <a:rPr lang="en-US" sz="2000" b="1" baseline="30000" dirty="0" smtClean="0">
                    <a:solidFill>
                      <a:schemeClr val="bg1"/>
                    </a:solidFill>
                  </a:rPr>
                  <a:t>2 </a:t>
                </a:r>
              </a:p>
              <a:p>
                <a:r>
                  <a:rPr lang="en-US" sz="2000" b="1" dirty="0">
                    <a:solidFill>
                      <a:schemeClr val="bg1"/>
                    </a:solidFill>
                  </a:rPr>
                  <a:t>L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et’s assume that  </a:t>
                </a:r>
                <a14:m>
                  <m:oMath xmlns:m="http://schemas.openxmlformats.org/officeDocument/2006/math">
                    <m:r>
                      <a:rPr lang="en-US" sz="2000" b="1" i="1" dirty="0">
                        <a:solidFill>
                          <a:schemeClr val="bg1"/>
                        </a:solidFill>
                        <a:latin typeface="Cambria Math"/>
                      </a:rPr>
                      <m:t>𝐍</m:t>
                    </m:r>
                    <m:r>
                      <a:rPr lang="en-US" sz="2000" b="1" i="1" baseline="-25000" dirty="0">
                        <a:solidFill>
                          <a:schemeClr val="bg1"/>
                        </a:solidFill>
                        <a:latin typeface="Cambria Math"/>
                      </a:rPr>
                      <m:t>𝟏</m:t>
                    </m:r>
                    <m:r>
                      <a:rPr lang="en-US" sz="2000" b="1" dirty="0">
                        <a:solidFill>
                          <a:schemeClr val="bg1"/>
                        </a:solidFill>
                        <a:latin typeface="Cambria Math"/>
                      </a:rPr>
                      <m:t>(</m:t>
                    </m:r>
                    <m:r>
                      <a:rPr lang="en-US" sz="2000" b="1" i="1" dirty="0">
                        <a:solidFill>
                          <a:schemeClr val="bg1"/>
                        </a:solidFill>
                        <a:latin typeface="Cambria Math"/>
                      </a:rPr>
                      <m:t>𝐭</m:t>
                    </m:r>
                    <m:r>
                      <a:rPr lang="en-US" sz="2000" b="1" dirty="0">
                        <a:solidFill>
                          <a:schemeClr val="bg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b="1" dirty="0" smtClean="0">
                    <a:solidFill>
                      <a:schemeClr val="bg1"/>
                    </a:solidFill>
                  </a:rPr>
                  <a:t>=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 N</a:t>
                </a:r>
                <a:r>
                  <a:rPr lang="en-US" sz="2000" b="1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(t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)=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 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N</a:t>
                </a:r>
                <a:r>
                  <a:rPr lang="en-US" sz="2000" b="1" baseline="-25000" dirty="0" smtClean="0">
                    <a:solidFill>
                      <a:schemeClr val="bg1"/>
                    </a:solidFill>
                  </a:rPr>
                  <a:t>0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exp(-t/</a:t>
                </a:r>
                <a:r>
                  <a:rPr lang="el-GR" sz="2000" b="1" dirty="0" smtClean="0">
                    <a:solidFill>
                      <a:schemeClr val="bg1"/>
                    </a:solidFill>
                  </a:rPr>
                  <a:t>τ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)</a:t>
                </a:r>
              </a:p>
              <a:p>
                <a:r>
                  <a:rPr lang="en-US" sz="2000" b="1" dirty="0" smtClean="0">
                    <a:solidFill>
                      <a:schemeClr val="bg1"/>
                    </a:solidFill>
                  </a:rPr>
                  <a:t>We would like to keep instantaneous luminosity constant to the level: </a:t>
                </a:r>
              </a:p>
              <a:p>
                <a:r>
                  <a:rPr lang="en-US" sz="2000" b="1" dirty="0">
                    <a:solidFill>
                      <a:schemeClr val="bg1"/>
                    </a:solidFill>
                  </a:rPr>
                  <a:t> 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                                      r=1-</a:t>
                </a:r>
                <a:r>
                  <a:rPr lang="en-US" sz="2000" b="1" i="1" dirty="0" smtClean="0">
                    <a:solidFill>
                      <a:schemeClr val="bg1"/>
                    </a:solidFill>
                  </a:rPr>
                  <a:t>L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(t</a:t>
                </a:r>
                <a:r>
                  <a:rPr lang="en-US" sz="2000" b="1" baseline="-25000" dirty="0" smtClean="0">
                    <a:solidFill>
                      <a:schemeClr val="bg1"/>
                    </a:solidFill>
                  </a:rPr>
                  <a:t>0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+∆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t)/</a:t>
                </a:r>
                <a:r>
                  <a:rPr lang="en-US" sz="2000" b="1" i="1" dirty="0" smtClean="0">
                    <a:solidFill>
                      <a:schemeClr val="bg1"/>
                    </a:solidFill>
                  </a:rPr>
                  <a:t>L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(t</a:t>
                </a:r>
                <a:r>
                  <a:rPr lang="en-US" sz="2000" b="1" baseline="-25000" dirty="0" smtClean="0">
                    <a:solidFill>
                      <a:schemeClr val="bg1"/>
                    </a:solidFill>
                  </a:rPr>
                  <a:t>0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) = 0.01 (for instance),</a:t>
                </a:r>
                <a:endParaRPr lang="en-US" sz="2000" b="1" dirty="0">
                  <a:solidFill>
                    <a:schemeClr val="bg1"/>
                  </a:solidFill>
                </a:endParaRPr>
              </a:p>
              <a:p>
                <a:r>
                  <a:rPr lang="en-US" sz="2000" b="1" dirty="0" smtClean="0">
                    <a:solidFill>
                      <a:schemeClr val="bg1"/>
                    </a:solidFill>
                  </a:rPr>
                  <a:t>where 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∆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t is top-up injection period.</a:t>
                </a:r>
              </a:p>
              <a:p>
                <a:r>
                  <a:rPr lang="en-US" sz="2000" b="1" dirty="0" smtClean="0">
                    <a:solidFill>
                      <a:schemeClr val="bg1"/>
                    </a:solidFill>
                  </a:rPr>
                  <a:t>r=1-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 </a:t>
                </a:r>
                <a:r>
                  <a:rPr lang="en-US" sz="2000" b="1" dirty="0" err="1" smtClean="0">
                    <a:solidFill>
                      <a:schemeClr val="bg1"/>
                    </a:solidFill>
                  </a:rPr>
                  <a:t>exp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(-2(t</a:t>
                </a:r>
                <a:r>
                  <a:rPr lang="en-US" sz="2000" b="1" baseline="-25000" dirty="0" smtClean="0">
                    <a:solidFill>
                      <a:schemeClr val="bg1"/>
                    </a:solidFill>
                  </a:rPr>
                  <a:t>0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 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+∆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t 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/</a:t>
                </a:r>
                <a:r>
                  <a:rPr lang="el-GR" sz="2000" b="1" dirty="0">
                    <a:solidFill>
                      <a:schemeClr val="bg1"/>
                    </a:solidFill>
                  </a:rPr>
                  <a:t>τ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))/</a:t>
                </a:r>
                <a:r>
                  <a:rPr lang="en-US" sz="2000" b="1" dirty="0" err="1" smtClean="0">
                    <a:solidFill>
                      <a:schemeClr val="bg1"/>
                    </a:solidFill>
                  </a:rPr>
                  <a:t>exp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(-2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t</a:t>
                </a:r>
                <a:r>
                  <a:rPr lang="en-US" sz="2000" b="1" baseline="-25000" dirty="0">
                    <a:solidFill>
                      <a:schemeClr val="bg1"/>
                    </a:solidFill>
                  </a:rPr>
                  <a:t>0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 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/</a:t>
                </a:r>
                <a:r>
                  <a:rPr lang="el-GR" sz="2000" b="1" dirty="0" smtClean="0">
                    <a:solidFill>
                      <a:schemeClr val="bg1"/>
                    </a:solidFill>
                  </a:rPr>
                  <a:t>τ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))=1-exp(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-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2(∆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t /</a:t>
                </a:r>
                <a:r>
                  <a:rPr lang="el-GR" sz="2000" b="1" dirty="0">
                    <a:solidFill>
                      <a:schemeClr val="bg1"/>
                    </a:solidFill>
                  </a:rPr>
                  <a:t>τ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))</a:t>
                </a:r>
              </a:p>
              <a:p>
                <a:endParaRPr lang="en-US" sz="2000" b="1" dirty="0" smtClean="0">
                  <a:solidFill>
                    <a:schemeClr val="bg1"/>
                  </a:solidFill>
                </a:endParaRPr>
              </a:p>
              <a:p>
                <a:r>
                  <a:rPr lang="en-US" sz="2000" b="1" dirty="0" smtClean="0">
                    <a:solidFill>
                      <a:schemeClr val="bg1"/>
                    </a:solidFill>
                  </a:rPr>
                  <a:t>  </a:t>
                </a:r>
                <a:r>
                  <a:rPr lang="en-US" sz="2800" b="1" dirty="0" smtClean="0">
                    <a:solidFill>
                      <a:schemeClr val="bg1"/>
                    </a:solidFill>
                  </a:rPr>
                  <a:t>∆</a:t>
                </a:r>
                <a:r>
                  <a:rPr lang="en-US" sz="2800" b="1" dirty="0">
                    <a:solidFill>
                      <a:schemeClr val="bg1"/>
                    </a:solidFill>
                  </a:rPr>
                  <a:t>t </a:t>
                </a:r>
                <a:r>
                  <a:rPr lang="en-US" sz="2800" b="1" dirty="0" smtClean="0">
                    <a:solidFill>
                      <a:schemeClr val="bg1"/>
                    </a:solidFill>
                  </a:rPr>
                  <a:t>=-½ </a:t>
                </a:r>
                <a:r>
                  <a:rPr lang="el-GR" sz="2800" b="1" dirty="0" smtClean="0">
                    <a:solidFill>
                      <a:schemeClr val="bg1"/>
                    </a:solidFill>
                  </a:rPr>
                  <a:t>τ</a:t>
                </a:r>
                <a:r>
                  <a:rPr lang="en-US" sz="28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2800" b="1" dirty="0" err="1" smtClean="0">
                    <a:solidFill>
                      <a:schemeClr val="bg1"/>
                    </a:solidFill>
                  </a:rPr>
                  <a:t>ln</a:t>
                </a:r>
                <a:r>
                  <a:rPr lang="en-US" sz="2800" b="1" dirty="0" smtClean="0">
                    <a:solidFill>
                      <a:schemeClr val="bg1"/>
                    </a:solidFill>
                  </a:rPr>
                  <a:t>(1-r),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example results: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296"/>
                <a:ext cx="10485120" cy="2677656"/>
              </a:xfrm>
              <a:prstGeom prst="rect">
                <a:avLst/>
              </a:prstGeom>
              <a:blipFill rotWithShape="1">
                <a:blip r:embed="rId3"/>
                <a:stretch>
                  <a:fillRect l="-581" t="-1139" b="-5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8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487260"/>
              </p:ext>
            </p:extLst>
          </p:nvPr>
        </p:nvGraphicFramePr>
        <p:xfrm>
          <a:off x="4332800" y="4881669"/>
          <a:ext cx="468172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864"/>
                <a:gridCol w="23408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∆t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1.8 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 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 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 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8 Flecha derecha"/>
          <p:cNvSpPr/>
          <p:nvPr/>
        </p:nvSpPr>
        <p:spPr>
          <a:xfrm>
            <a:off x="3131618" y="5721069"/>
            <a:ext cx="1060056" cy="210392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979533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658" y="231757"/>
            <a:ext cx="5980014" cy="1062969"/>
          </a:xfrm>
        </p:spPr>
        <p:txBody>
          <a:bodyPr/>
          <a:lstStyle/>
          <a:p>
            <a:pPr algn="ctr"/>
            <a:r>
              <a:rPr lang="es-ES" dirty="0" err="1" smtClean="0">
                <a:solidFill>
                  <a:schemeClr val="bg1"/>
                </a:solidFill>
                <a:latin typeface="Cambria-Bold"/>
              </a:rPr>
              <a:t>Conventional</a:t>
            </a:r>
            <a:r>
              <a:rPr lang="es-ES" dirty="0" smtClean="0">
                <a:solidFill>
                  <a:schemeClr val="bg1"/>
                </a:solidFill>
                <a:latin typeface="Cambria-Bold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Cambria-Bold"/>
              </a:rPr>
              <a:t>injection</a:t>
            </a:r>
            <a:endParaRPr lang="en-GB" dirty="0">
              <a:solidFill>
                <a:schemeClr val="bg1"/>
              </a:solidFill>
              <a:latin typeface="Cambria-Bold"/>
            </a:endParaRPr>
          </a:p>
        </p:txBody>
      </p:sp>
      <p:pic>
        <p:nvPicPr>
          <p:cNvPr id="6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47" y="1352663"/>
            <a:ext cx="4575423" cy="296125"/>
          </a:xfrm>
          <a:prstGeom prst="rect">
            <a:avLst/>
          </a:prstGeom>
        </p:spPr>
      </p:pic>
      <p:pic>
        <p:nvPicPr>
          <p:cNvPr id="8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996" y="4337120"/>
            <a:ext cx="2314333" cy="1992517"/>
          </a:xfrm>
          <a:prstGeom prst="rect">
            <a:avLst/>
          </a:prstGeom>
        </p:spPr>
      </p:pic>
      <p:sp>
        <p:nvSpPr>
          <p:cNvPr id="9" name="Textfeld 7"/>
          <p:cNvSpPr txBox="1"/>
          <p:nvPr/>
        </p:nvSpPr>
        <p:spPr>
          <a:xfrm>
            <a:off x="5372813" y="6380290"/>
            <a:ext cx="2172749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chemeClr val="bg1"/>
                </a:solidFill>
              </a:rPr>
              <a:t>Longitudinal Separation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Textfeld 8"/>
          <p:cNvSpPr txBox="1"/>
          <p:nvPr/>
        </p:nvSpPr>
        <p:spPr>
          <a:xfrm>
            <a:off x="1503109" y="6432988"/>
            <a:ext cx="2016926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chemeClr val="bg1"/>
                </a:solidFill>
              </a:rPr>
              <a:t>Transverse Separation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7427" y="6480175"/>
            <a:ext cx="417516" cy="377825"/>
          </a:xfrm>
        </p:spPr>
        <p:txBody>
          <a:bodyPr/>
          <a:lstStyle/>
          <a:p>
            <a:fld id="{D57F1E4F-1CFF-5643-939E-217C01CDF565}" type="slidenum">
              <a:rPr lang="en-US" sz="1800" smtClean="0">
                <a:solidFill>
                  <a:schemeClr val="bg1"/>
                </a:solidFill>
              </a:rPr>
              <a:pPr/>
              <a:t>5</a:t>
            </a:fld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31687" y="4325740"/>
            <a:ext cx="24669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35610" y="1804524"/>
            <a:ext cx="5258055" cy="2233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5284099" y="4329239"/>
            <a:ext cx="2322414" cy="1998733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Flecha abajo"/>
          <p:cNvSpPr/>
          <p:nvPr/>
        </p:nvSpPr>
        <p:spPr>
          <a:xfrm rot="1465146">
            <a:off x="7656154" y="3411433"/>
            <a:ext cx="316049" cy="917803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7760261" y="3066881"/>
            <a:ext cx="1136850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tx2">
                    <a:lumMod val="25000"/>
                  </a:schemeClr>
                </a:solidFill>
              </a:rPr>
              <a:t>OUR CASE</a:t>
            </a:r>
            <a:endParaRPr lang="es-ES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9533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9922" y="466793"/>
            <a:ext cx="5980014" cy="1062969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err="1" smtClean="0">
                <a:solidFill>
                  <a:schemeClr val="bg1"/>
                </a:solidFill>
                <a:latin typeface="Cambria-Bold"/>
              </a:rPr>
              <a:t>Optimum</a:t>
            </a:r>
            <a:r>
              <a:rPr lang="es-ES" dirty="0" smtClean="0">
                <a:solidFill>
                  <a:schemeClr val="bg1"/>
                </a:solidFill>
                <a:latin typeface="Cambria-Bold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Cambria-Bold"/>
              </a:rPr>
              <a:t>parameters</a:t>
            </a:r>
            <a:r>
              <a:rPr lang="es-ES" dirty="0" smtClean="0">
                <a:solidFill>
                  <a:schemeClr val="bg1"/>
                </a:solidFill>
                <a:latin typeface="Cambria-Bold"/>
              </a:rPr>
              <a:t/>
            </a:r>
            <a:br>
              <a:rPr lang="es-ES" dirty="0" smtClean="0">
                <a:solidFill>
                  <a:schemeClr val="bg1"/>
                </a:solidFill>
                <a:latin typeface="Cambria-Bold"/>
              </a:rPr>
            </a:br>
            <a:r>
              <a:rPr lang="es-ES" dirty="0" smtClean="0">
                <a:solidFill>
                  <a:schemeClr val="bg1"/>
                </a:solidFill>
                <a:latin typeface="Cambria-Bold"/>
              </a:rPr>
              <a:t/>
            </a:r>
            <a:br>
              <a:rPr lang="es-ES" dirty="0" smtClean="0">
                <a:solidFill>
                  <a:schemeClr val="bg1"/>
                </a:solidFill>
                <a:latin typeface="Cambria-Bold"/>
              </a:rPr>
            </a:br>
            <a:r>
              <a:rPr lang="es-ES" dirty="0" smtClean="0">
                <a:solidFill>
                  <a:schemeClr val="bg1"/>
                </a:solidFill>
                <a:latin typeface="Cambria-Bold"/>
              </a:rPr>
              <a:t/>
            </a:r>
            <a:br>
              <a:rPr lang="es-ES" dirty="0" smtClean="0">
                <a:solidFill>
                  <a:schemeClr val="bg1"/>
                </a:solidFill>
                <a:latin typeface="Cambria-Bold"/>
              </a:rPr>
            </a:br>
            <a:r>
              <a:rPr lang="es-ES" dirty="0" err="1" smtClean="0">
                <a:solidFill>
                  <a:schemeClr val="bg1"/>
                </a:solidFill>
                <a:latin typeface="Cambria-Bold"/>
              </a:rPr>
              <a:t>jIn</a:t>
            </a:r>
            <a:endParaRPr lang="en-GB" dirty="0">
              <a:solidFill>
                <a:schemeClr val="bg1"/>
              </a:solidFill>
              <a:latin typeface="Cambria-Bold"/>
            </a:endParaRPr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7427" y="6480175"/>
            <a:ext cx="417516" cy="377825"/>
          </a:xfrm>
        </p:spPr>
        <p:txBody>
          <a:bodyPr/>
          <a:lstStyle/>
          <a:p>
            <a:fld id="{D57F1E4F-1CFF-5643-939E-217C01CDF565}" type="slidenum">
              <a:rPr lang="en-US" sz="1800" smtClean="0">
                <a:solidFill>
                  <a:schemeClr val="bg1"/>
                </a:solidFill>
              </a:rPr>
              <a:pPr/>
              <a:t>6</a:t>
            </a:fld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2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1" y="1188330"/>
            <a:ext cx="7461659" cy="648561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728281" y="2233402"/>
            <a:ext cx="4167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u="sng" dirty="0" smtClean="0">
                <a:solidFill>
                  <a:schemeClr val="bg1"/>
                </a:solidFill>
              </a:rPr>
              <a:t>CONSIDERATIONS</a:t>
            </a:r>
          </a:p>
          <a:p>
            <a:r>
              <a:rPr lang="es-ES" sz="2000" dirty="0" err="1" smtClean="0">
                <a:solidFill>
                  <a:schemeClr val="bg1"/>
                </a:solidFill>
              </a:rPr>
              <a:t>Momentum</a:t>
            </a:r>
            <a:r>
              <a:rPr lang="es-ES" sz="2000" dirty="0" smtClean="0">
                <a:solidFill>
                  <a:schemeClr val="bg1"/>
                </a:solidFill>
              </a:rPr>
              <a:t> </a:t>
            </a:r>
            <a:r>
              <a:rPr lang="es-ES" sz="2000" dirty="0" err="1" smtClean="0">
                <a:solidFill>
                  <a:schemeClr val="bg1"/>
                </a:solidFill>
              </a:rPr>
              <a:t>acceptance</a:t>
            </a:r>
            <a:r>
              <a:rPr lang="es-ES" sz="2000" dirty="0" smtClean="0">
                <a:solidFill>
                  <a:schemeClr val="bg1"/>
                </a:solidFill>
              </a:rPr>
              <a:t>: ±2%</a:t>
            </a:r>
          </a:p>
          <a:p>
            <a:r>
              <a:rPr lang="es-ES" sz="2000" dirty="0" err="1" smtClean="0">
                <a:solidFill>
                  <a:schemeClr val="bg1"/>
                </a:solidFill>
              </a:rPr>
              <a:t>Energy</a:t>
            </a:r>
            <a:r>
              <a:rPr lang="es-ES" sz="2000" dirty="0" smtClean="0">
                <a:solidFill>
                  <a:schemeClr val="bg1"/>
                </a:solidFill>
              </a:rPr>
              <a:t> spread: 0.14%</a:t>
            </a:r>
          </a:p>
          <a:p>
            <a:r>
              <a:rPr lang="es-ES" sz="2000" dirty="0" err="1" smtClean="0">
                <a:solidFill>
                  <a:schemeClr val="bg1"/>
                </a:solidFill>
              </a:rPr>
              <a:t>Luminosity</a:t>
            </a:r>
            <a:r>
              <a:rPr lang="es-ES" sz="2000" dirty="0" smtClean="0">
                <a:solidFill>
                  <a:schemeClr val="bg1"/>
                </a:solidFill>
              </a:rPr>
              <a:t> </a:t>
            </a:r>
            <a:r>
              <a:rPr lang="es-ES" sz="2000" dirty="0" err="1" smtClean="0">
                <a:solidFill>
                  <a:schemeClr val="bg1"/>
                </a:solidFill>
              </a:rPr>
              <a:t>constant</a:t>
            </a:r>
            <a:r>
              <a:rPr lang="es-ES" sz="2000" dirty="0" smtClean="0">
                <a:solidFill>
                  <a:schemeClr val="bg1"/>
                </a:solidFill>
              </a:rPr>
              <a:t> r= 1% , </a:t>
            </a:r>
            <a:r>
              <a:rPr lang="el-GR" sz="2000" dirty="0" smtClean="0">
                <a:solidFill>
                  <a:schemeClr val="bg1"/>
                </a:solidFill>
              </a:rPr>
              <a:t>Δ</a:t>
            </a:r>
            <a:r>
              <a:rPr lang="es-ES" sz="2000" dirty="0" smtClean="0">
                <a:solidFill>
                  <a:schemeClr val="bg1"/>
                </a:solidFill>
              </a:rPr>
              <a:t>t= 18 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898215" y="4224045"/>
            <a:ext cx="7615483" cy="144655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sz="4000" dirty="0" err="1" smtClean="0">
                <a:solidFill>
                  <a:schemeClr val="bg1"/>
                </a:solidFill>
              </a:rPr>
              <a:t>Injection</a:t>
            </a:r>
            <a:r>
              <a:rPr lang="es-ES" sz="4000" dirty="0" smtClean="0">
                <a:solidFill>
                  <a:schemeClr val="bg1"/>
                </a:solidFill>
              </a:rPr>
              <a:t> </a:t>
            </a:r>
            <a:r>
              <a:rPr lang="es-ES" sz="4000" dirty="0" err="1" smtClean="0">
                <a:solidFill>
                  <a:schemeClr val="bg1"/>
                </a:solidFill>
              </a:rPr>
              <a:t>energy</a:t>
            </a:r>
            <a:r>
              <a:rPr lang="es-ES" sz="4000" dirty="0" smtClean="0">
                <a:solidFill>
                  <a:schemeClr val="bg1"/>
                </a:solidFill>
              </a:rPr>
              <a:t>= 178.855 </a:t>
            </a:r>
            <a:r>
              <a:rPr lang="es-ES" sz="4000" dirty="0" err="1" smtClean="0">
                <a:solidFill>
                  <a:schemeClr val="bg1"/>
                </a:solidFill>
              </a:rPr>
              <a:t>GeV</a:t>
            </a:r>
            <a:endParaRPr lang="es-ES" sz="4000" dirty="0" smtClean="0">
              <a:solidFill>
                <a:schemeClr val="bg1"/>
              </a:solidFill>
            </a:endParaRPr>
          </a:p>
          <a:p>
            <a:endParaRPr lang="es-ES" sz="800" dirty="0" smtClean="0">
              <a:solidFill>
                <a:schemeClr val="bg1"/>
              </a:solidFill>
            </a:endParaRPr>
          </a:p>
          <a:p>
            <a:r>
              <a:rPr lang="es-ES" sz="4000" dirty="0" err="1" smtClean="0">
                <a:solidFill>
                  <a:schemeClr val="bg1"/>
                </a:solidFill>
              </a:rPr>
              <a:t>Injected</a:t>
            </a:r>
            <a:r>
              <a:rPr lang="es-ES" sz="4000" dirty="0" smtClean="0">
                <a:solidFill>
                  <a:schemeClr val="bg1"/>
                </a:solidFill>
              </a:rPr>
              <a:t> </a:t>
            </a:r>
            <a:r>
              <a:rPr lang="es-ES" sz="4000" dirty="0" err="1" smtClean="0">
                <a:solidFill>
                  <a:schemeClr val="bg1"/>
                </a:solidFill>
              </a:rPr>
              <a:t>beam</a:t>
            </a:r>
            <a:r>
              <a:rPr lang="es-ES" sz="4000" dirty="0" smtClean="0">
                <a:solidFill>
                  <a:schemeClr val="bg1"/>
                </a:solidFill>
              </a:rPr>
              <a:t> </a:t>
            </a:r>
            <a:r>
              <a:rPr lang="es-ES" sz="4000" dirty="0" err="1" smtClean="0">
                <a:solidFill>
                  <a:schemeClr val="bg1"/>
                </a:solidFill>
              </a:rPr>
              <a:t>charge</a:t>
            </a:r>
            <a:r>
              <a:rPr lang="es-ES" sz="4000" dirty="0" smtClean="0">
                <a:solidFill>
                  <a:schemeClr val="bg1"/>
                </a:solidFill>
              </a:rPr>
              <a:t>: 4.81897</a:t>
            </a:r>
            <a:r>
              <a:rPr lang="es-ES" sz="2400" dirty="0" smtClean="0">
                <a:solidFill>
                  <a:schemeClr val="bg1"/>
                </a:solidFill>
              </a:rPr>
              <a:t>x</a:t>
            </a:r>
            <a:r>
              <a:rPr lang="es-ES" sz="4000" dirty="0" smtClean="0">
                <a:solidFill>
                  <a:schemeClr val="bg1"/>
                </a:solidFill>
              </a:rPr>
              <a:t>10</a:t>
            </a:r>
            <a:r>
              <a:rPr lang="es-ES" sz="4000" baseline="30000" dirty="0" smtClean="0">
                <a:solidFill>
                  <a:schemeClr val="bg1"/>
                </a:solidFill>
              </a:rPr>
              <a:t>10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979533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834" y="0"/>
            <a:ext cx="6635469" cy="1062969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Cambria-Bold"/>
              </a:rPr>
              <a:t>A-2: hardware </a:t>
            </a:r>
            <a:r>
              <a:rPr lang="es-ES" dirty="0" err="1" smtClean="0">
                <a:solidFill>
                  <a:schemeClr val="bg1"/>
                </a:solidFill>
                <a:latin typeface="Cambria-Bold"/>
              </a:rPr>
              <a:t>considerations</a:t>
            </a:r>
            <a:endParaRPr lang="en-GB" dirty="0">
              <a:solidFill>
                <a:schemeClr val="bg1"/>
              </a:solidFill>
              <a:latin typeface="Cambria-Bold"/>
            </a:endParaRPr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7427" y="6480175"/>
            <a:ext cx="417516" cy="377825"/>
          </a:xfrm>
        </p:spPr>
        <p:txBody>
          <a:bodyPr/>
          <a:lstStyle/>
          <a:p>
            <a:fld id="{D57F1E4F-1CFF-5643-939E-217C01CDF565}" type="slidenum">
              <a:rPr lang="en-US" sz="1800" smtClean="0">
                <a:solidFill>
                  <a:schemeClr val="bg1"/>
                </a:solidFill>
              </a:rPr>
              <a:pPr/>
              <a:t>7</a:t>
            </a:fld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18771"/>
            <a:ext cx="6150748" cy="85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2284" y="1881903"/>
            <a:ext cx="7498506" cy="259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9" y="5196362"/>
            <a:ext cx="2553558" cy="1564534"/>
          </a:xfrm>
          <a:prstGeom prst="rect">
            <a:avLst/>
          </a:prstGeom>
        </p:spPr>
      </p:pic>
      <p:pic>
        <p:nvPicPr>
          <p:cNvPr id="9" name="Grafi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205" y="5575412"/>
            <a:ext cx="2683309" cy="1282588"/>
          </a:xfrm>
          <a:prstGeom prst="rect">
            <a:avLst/>
          </a:prstGeom>
        </p:spPr>
      </p:pic>
      <p:sp>
        <p:nvSpPr>
          <p:cNvPr id="10" name="Textfeld 4"/>
          <p:cNvSpPr txBox="1"/>
          <p:nvPr/>
        </p:nvSpPr>
        <p:spPr>
          <a:xfrm>
            <a:off x="97104" y="4912043"/>
            <a:ext cx="2589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 smtClean="0">
                <a:solidFill>
                  <a:schemeClr val="bg1"/>
                </a:solidFill>
              </a:rPr>
              <a:t>Window</a:t>
            </a:r>
            <a:r>
              <a:rPr lang="de-DE" sz="1600" dirty="0" smtClean="0">
                <a:solidFill>
                  <a:schemeClr val="bg1"/>
                </a:solidFill>
              </a:rPr>
              <a:t> Frame </a:t>
            </a:r>
            <a:r>
              <a:rPr lang="de-DE" sz="1600" dirty="0">
                <a:solidFill>
                  <a:schemeClr val="bg1"/>
                </a:solidFill>
              </a:rPr>
              <a:t>F</a:t>
            </a:r>
            <a:r>
              <a:rPr lang="de-DE" sz="1600" dirty="0" smtClean="0">
                <a:solidFill>
                  <a:schemeClr val="bg1"/>
                </a:solidFill>
              </a:rPr>
              <a:t>errite Kicker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Textfeld 5"/>
          <p:cNvSpPr txBox="1"/>
          <p:nvPr/>
        </p:nvSpPr>
        <p:spPr>
          <a:xfrm>
            <a:off x="3057016" y="4578818"/>
            <a:ext cx="2865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chemeClr val="bg1"/>
                </a:solidFill>
              </a:rPr>
              <a:t>Lambertson</a:t>
            </a:r>
            <a:r>
              <a:rPr lang="de-DE" dirty="0" smtClean="0">
                <a:solidFill>
                  <a:schemeClr val="bg1"/>
                </a:solidFill>
              </a:rPr>
              <a:t> Septum Magnet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4" name="Grafik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724" y="4492747"/>
            <a:ext cx="2657041" cy="1132892"/>
          </a:xfrm>
          <a:prstGeom prst="rect">
            <a:avLst/>
          </a:prstGeom>
        </p:spPr>
      </p:pic>
      <p:pic>
        <p:nvPicPr>
          <p:cNvPr id="15" name="Grafik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501" y="4974510"/>
            <a:ext cx="2251359" cy="1883490"/>
          </a:xfrm>
          <a:prstGeom prst="rect">
            <a:avLst/>
          </a:prstGeom>
        </p:spPr>
      </p:pic>
      <p:pic>
        <p:nvPicPr>
          <p:cNvPr id="16" name="Grafik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845" y="177268"/>
            <a:ext cx="1667168" cy="570220"/>
          </a:xfrm>
          <a:prstGeom prst="rect">
            <a:avLst/>
          </a:prstGeom>
        </p:spPr>
      </p:pic>
      <p:pic>
        <p:nvPicPr>
          <p:cNvPr id="17" name="Grafik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155" y="2281197"/>
            <a:ext cx="838273" cy="624894"/>
          </a:xfrm>
          <a:prstGeom prst="rect">
            <a:avLst/>
          </a:prstGeom>
        </p:spPr>
      </p:pic>
      <p:pic>
        <p:nvPicPr>
          <p:cNvPr id="18" name="Grafik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064" y="768847"/>
            <a:ext cx="2422978" cy="1032111"/>
          </a:xfrm>
          <a:prstGeom prst="rect">
            <a:avLst/>
          </a:prstGeom>
        </p:spPr>
      </p:pic>
      <p:sp>
        <p:nvSpPr>
          <p:cNvPr id="20" name="19 Rectángulo"/>
          <p:cNvSpPr/>
          <p:nvPr/>
        </p:nvSpPr>
        <p:spPr>
          <a:xfrm>
            <a:off x="113288" y="1844984"/>
            <a:ext cx="7525592" cy="2621820"/>
          </a:xfrm>
          <a:prstGeom prst="rect">
            <a:avLst/>
          </a:prstGeom>
          <a:noFill/>
          <a:ln w="571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979533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658" y="231757"/>
            <a:ext cx="5980014" cy="1062969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Cambria-Bold"/>
              </a:rPr>
              <a:t>A-3:Failure </a:t>
            </a:r>
            <a:r>
              <a:rPr lang="es-ES" dirty="0" err="1" smtClean="0">
                <a:solidFill>
                  <a:schemeClr val="bg1"/>
                </a:solidFill>
                <a:latin typeface="Cambria-Bold"/>
              </a:rPr>
              <a:t>scenario</a:t>
            </a:r>
            <a:endParaRPr lang="en-GB" dirty="0">
              <a:solidFill>
                <a:schemeClr val="bg1"/>
              </a:solidFill>
              <a:latin typeface="Cambria-Bold"/>
            </a:endParaRPr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7427" y="6480175"/>
            <a:ext cx="417516" cy="377825"/>
          </a:xfrm>
        </p:spPr>
        <p:txBody>
          <a:bodyPr/>
          <a:lstStyle/>
          <a:p>
            <a:fld id="{D57F1E4F-1CFF-5643-939E-217C01CDF565}" type="slidenum">
              <a:rPr lang="en-US" sz="2000" smtClean="0">
                <a:solidFill>
                  <a:schemeClr val="bg1"/>
                </a:solidFill>
              </a:rPr>
              <a:pPr/>
              <a:t>8</a:t>
            </a:fld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984" y="1148016"/>
            <a:ext cx="7853867" cy="162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2852279"/>
            <a:ext cx="95984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Energy stored in a beam is: 390 kJ in 175 </a:t>
            </a:r>
            <a:r>
              <a:rPr lang="en-US" sz="2000" b="1" dirty="0" err="1" smtClean="0">
                <a:solidFill>
                  <a:schemeClr val="bg1"/>
                </a:solidFill>
              </a:rPr>
              <a:t>GeV</a:t>
            </a:r>
            <a:r>
              <a:rPr lang="en-US" sz="2000" b="1" dirty="0" smtClean="0">
                <a:solidFill>
                  <a:schemeClr val="bg1"/>
                </a:solidFill>
              </a:rPr>
              <a:t> collider case  - enough to boil 2-6 eggs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                                                  2 MJ in 45.6 </a:t>
            </a:r>
            <a:r>
              <a:rPr lang="en-US" sz="2000" b="1" dirty="0" err="1" smtClean="0">
                <a:solidFill>
                  <a:schemeClr val="bg1"/>
                </a:solidFill>
              </a:rPr>
              <a:t>GeV</a:t>
            </a:r>
            <a:r>
              <a:rPr lang="en-US" sz="2000" b="1" dirty="0" smtClean="0">
                <a:solidFill>
                  <a:schemeClr val="bg1"/>
                </a:solidFill>
              </a:rPr>
              <a:t> collider case  - enough to boil 10-30 eggs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	</a:t>
            </a:r>
            <a:r>
              <a:rPr lang="en-US" sz="2000" b="1" dirty="0" smtClean="0">
                <a:solidFill>
                  <a:schemeClr val="bg1"/>
                </a:solidFill>
              </a:rPr>
              <a:t>		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    (depending how you like your eggs)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However,   if you try to boil eggs too fast: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344" y="3560064"/>
            <a:ext cx="3034125" cy="1810766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212" y="4328160"/>
            <a:ext cx="3447947" cy="2409253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5583936" y="5742432"/>
            <a:ext cx="3383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LHC stored beam: 360 MJ/beam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 MJ – can melt 2.8 kg of copper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9533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644" y="1869410"/>
            <a:ext cx="6434220" cy="48227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2806191" y="694183"/>
            <a:ext cx="35544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Questions? 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276562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569</TotalTime>
  <Words>355</Words>
  <Application>Microsoft Office PowerPoint</Application>
  <PresentationFormat>On-screen Show (4:3)</PresentationFormat>
  <Paragraphs>78</Paragraphs>
  <Slides>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Celestial</vt:lpstr>
      <vt:lpstr>HINOMA injection system for fcc-ee</vt:lpstr>
      <vt:lpstr>PowerPoint Presentation</vt:lpstr>
      <vt:lpstr>PowerPoint Presentation</vt:lpstr>
      <vt:lpstr>Intensity replenishment for Luminosity stabilization</vt:lpstr>
      <vt:lpstr>Conventional injection</vt:lpstr>
      <vt:lpstr>Optimum parameters   jIn</vt:lpstr>
      <vt:lpstr>A-2: hardware considerations</vt:lpstr>
      <vt:lpstr>A-3:Failure scenario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[Synchrotron name] (PCALS)?</dc:title>
  <dc:creator>Home</dc:creator>
  <cp:lastModifiedBy>Barbara Strasser</cp:lastModifiedBy>
  <cp:revision>98</cp:revision>
  <dcterms:created xsi:type="dcterms:W3CDTF">2016-10-10T15:45:20Z</dcterms:created>
  <dcterms:modified xsi:type="dcterms:W3CDTF">2017-03-28T07:11:18Z</dcterms:modified>
</cp:coreProperties>
</file>