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30279975" cy="42808525"/>
  <p:notesSz cx="9928225" cy="14357350"/>
  <p:defaultTextStyle>
    <a:defPPr>
      <a:defRPr lang="en-US"/>
    </a:defPPr>
    <a:lvl1pPr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1pPr>
    <a:lvl2pPr marL="2087563" indent="-1630363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2pPr>
    <a:lvl3pPr marL="4175125" indent="-326072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3pPr>
    <a:lvl4pPr marL="6264275" indent="-489267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4pPr>
    <a:lvl5pPr marL="8351838" indent="-6523038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66"/>
    <a:srgbClr val="66CCFF"/>
    <a:srgbClr val="66FFFF"/>
    <a:srgbClr val="3333CC"/>
    <a:srgbClr val="CCFF66"/>
    <a:srgbClr val="CC66FF"/>
    <a:srgbClr val="FFCC99"/>
    <a:srgbClr val="FF99FF"/>
    <a:srgbClr val="4070AA"/>
  </p:clrMru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3360" autoAdjust="0"/>
    <p:restoredTop sz="99529" autoAdjust="0"/>
  </p:normalViewPr>
  <p:slideViewPr>
    <p:cSldViewPr>
      <p:cViewPr>
        <p:scale>
          <a:sx n="33" d="100"/>
          <a:sy n="33" d="100"/>
        </p:scale>
        <p:origin x="-1572" y="228"/>
      </p:cViewPr>
      <p:guideLst>
        <p:guide orient="horz" pos="13483"/>
        <p:guide pos="95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06/relationships/legacyDocTextInfo" Target="legacyDocTextInfo.bin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4.emf"/><Relationship Id="rId4" Type="http://schemas.microsoft.com/office/2006/relationships/legacyDiagramText" Target="legacyDiagramText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089" cy="718446"/>
          </a:xfrm>
          <a:prstGeom prst="rect">
            <a:avLst/>
          </a:prstGeom>
        </p:spPr>
        <p:txBody>
          <a:bodyPr vert="horz" lIns="133748" tIns="66875" rIns="133748" bIns="66875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7" y="1"/>
            <a:ext cx="4303087" cy="718446"/>
          </a:xfrm>
          <a:prstGeom prst="rect">
            <a:avLst/>
          </a:prstGeom>
        </p:spPr>
        <p:txBody>
          <a:bodyPr vert="horz" lIns="133748" tIns="66875" rIns="133748" bIns="66875" rtlCol="0"/>
          <a:lstStyle>
            <a:lvl1pPr algn="r">
              <a:defRPr sz="1700"/>
            </a:lvl1pPr>
          </a:lstStyle>
          <a:p>
            <a:fld id="{B130D855-66F8-4A65-A0B1-99B035668E76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60700" y="1074738"/>
            <a:ext cx="3806825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748" tIns="66875" rIns="133748" bIns="668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22" y="6819453"/>
            <a:ext cx="7943983" cy="6461385"/>
          </a:xfrm>
          <a:prstGeom prst="rect">
            <a:avLst/>
          </a:prstGeom>
        </p:spPr>
        <p:txBody>
          <a:bodyPr vert="horz" lIns="133748" tIns="66875" rIns="133748" bIns="668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6595"/>
            <a:ext cx="4303089" cy="718445"/>
          </a:xfrm>
          <a:prstGeom prst="rect">
            <a:avLst/>
          </a:prstGeom>
        </p:spPr>
        <p:txBody>
          <a:bodyPr vert="horz" lIns="133748" tIns="66875" rIns="133748" bIns="66875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7" y="13636595"/>
            <a:ext cx="4303087" cy="718445"/>
          </a:xfrm>
          <a:prstGeom prst="rect">
            <a:avLst/>
          </a:prstGeom>
        </p:spPr>
        <p:txBody>
          <a:bodyPr vert="horz" lIns="133748" tIns="66875" rIns="133748" bIns="66875" rtlCol="0" anchor="b"/>
          <a:lstStyle>
            <a:lvl1pPr algn="r">
              <a:defRPr sz="1700"/>
            </a:lvl1pPr>
          </a:lstStyle>
          <a:p>
            <a:fld id="{6A685215-DBD3-4FCF-BD76-3CD2D7EC13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85215-DBD3-4FCF-BD76-3CD2D7EC139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996" y="24258163"/>
            <a:ext cx="21195983" cy="109399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6123F-8F52-4EEB-BACF-EE998D4D4944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BA575-EC4D-49A3-A46D-D07F576D9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D4495-BD63-4B7E-8FB3-BB7EB9A8E9C7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092A1-0AB2-4418-93C3-F7DAB579C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10" y="27508445"/>
            <a:ext cx="25737979" cy="850224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10" y="18144083"/>
            <a:ext cx="25737979" cy="9364361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B2100-D5A5-438A-98B6-DEBE6555C793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4239C-5A4E-445F-B789-2067165A6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999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92321" y="9988659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1B7CD-47B8-49F5-82D8-C022F6BEEA7D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D9328-88B7-4720-A4F8-089B2D415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99" y="13575851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08" y="13575851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F27BF-0025-4C71-A0CA-D9F84B43D2EE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AD6E6-6405-464A-AC39-B665A10E5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B65F0-A1FE-4FF0-A3BC-511A299B0103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5C7E3-F817-4D09-B093-F7579C495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9BBF8-2906-40BA-9E2C-9FED290C0483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5F601-EFB3-4AFB-A9FD-F441DDB1E4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30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0" y="8958083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0C6CE-10FD-48DD-B890-0F2D6F6798F4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5EBC5-808A-4E0E-8A28-B4A11322F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8" y="29965967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8" y="3825022"/>
            <a:ext cx="18167985" cy="25685115"/>
          </a:xfrm>
        </p:spPr>
        <p:txBody>
          <a:bodyPr rtlCol="0">
            <a:normAutofit/>
          </a:bodyPr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8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A8AA7-5B3D-4B54-80F6-34ABE0FAF2FB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8AF75-4860-4091-B826-DB358A0B9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4DEB1-2672-4D5F-932D-B5076EF72422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F2484-21FF-40B9-8B84-7F80CEEF9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52982" y="1714329"/>
            <a:ext cx="6812994" cy="365259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999" y="1714329"/>
            <a:ext cx="19934317" cy="365259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50FB8-E52C-46F2-A950-1C33F09AD4DC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06E44-E012-43D8-B78E-D65660955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14475" y="1714500"/>
            <a:ext cx="2725102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14475" y="9988550"/>
            <a:ext cx="27251025" cy="282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 defTabSz="4176431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6E0842-8025-44E7-AA54-D7038EBB5729}" type="datetimeFigureOut">
              <a:rPr lang="en-US"/>
              <a:pPr>
                <a:defRPr/>
              </a:pPr>
              <a:t>10/15/2012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5738" y="39676388"/>
            <a:ext cx="9588500" cy="227965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 defTabSz="4176431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 defTabSz="4176431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7A088B-4381-4D35-8871-397CBA7D82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0" eaLnBrk="1" fontAlgn="base" hangingPunct="1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2pPr>
      <a:lvl3pPr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3pPr>
      <a:lvl4pPr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4pPr>
      <a:lvl5pPr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5pPr>
      <a:lvl6pPr marL="457200"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6pPr>
      <a:lvl7pPr marL="914400"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7pPr>
      <a:lvl8pPr marL="1371600"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8pPr>
      <a:lvl9pPr marL="1828800" algn="ctr" defTabSz="4175125" rtl="0" eaLnBrk="1" fontAlgn="base" hangingPunct="1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9pPr>
    </p:titleStyle>
    <p:bodyStyle>
      <a:lvl1pPr marL="1565275" indent="-1565275" algn="l" defTabSz="417512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9700" indent="-1042988" algn="l" defTabSz="417512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263" indent="-1042988" algn="l" defTabSz="417512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413" indent="-1042988" algn="l" defTabSz="417512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package" Target="../embeddings/Microsoft_Office_PowerPoint_Slide2.sldx"/><Relationship Id="rId18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12" Type="http://schemas.openxmlformats.org/officeDocument/2006/relationships/package" Target="../embeddings/Microsoft_Office_PowerPoint_Slide1.sldx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jpeg"/><Relationship Id="rId20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package" Target="../embeddings/Microsoft_Office_PowerPoint_Slide4.sldx"/><Relationship Id="rId10" Type="http://schemas.openxmlformats.org/officeDocument/2006/relationships/image" Target="../media/image11.png"/><Relationship Id="rId19" Type="http://schemas.openxmlformats.org/officeDocument/2006/relationships/image" Target="../media/image1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package" Target="../embeddings/Microsoft_Office_PowerPoint_Slide3.sld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738387" y="39262246"/>
            <a:ext cx="28803200" cy="2304256"/>
            <a:chOff x="738387" y="39262246"/>
            <a:chExt cx="28803200" cy="2304256"/>
          </a:xfrm>
        </p:grpSpPr>
        <p:sp>
          <p:nvSpPr>
            <p:cNvPr id="82" name="TextBox 81"/>
            <p:cNvSpPr txBox="1"/>
            <p:nvPr/>
          </p:nvSpPr>
          <p:spPr>
            <a:xfrm>
              <a:off x="738387" y="39262246"/>
              <a:ext cx="28803200" cy="23042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noAutofit/>
            </a:bodyPr>
            <a:lstStyle/>
            <a:p>
              <a:pPr algn="ctr"/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45243" y="39406262"/>
              <a:ext cx="2999144" cy="2040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4411" y="39478270"/>
              <a:ext cx="1901986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70" name="Group 69"/>
          <p:cNvGrpSpPr/>
          <p:nvPr/>
        </p:nvGrpSpPr>
        <p:grpSpPr>
          <a:xfrm>
            <a:off x="738387" y="1098006"/>
            <a:ext cx="28803200" cy="5328592"/>
            <a:chOff x="738387" y="1098006"/>
            <a:chExt cx="28803200" cy="5328592"/>
          </a:xfrm>
        </p:grpSpPr>
        <p:sp>
          <p:nvSpPr>
            <p:cNvPr id="13313" name="Rectangle 17"/>
            <p:cNvSpPr>
              <a:spLocks noChangeArrowheads="1"/>
            </p:cNvSpPr>
            <p:nvPr/>
          </p:nvSpPr>
          <p:spPr bwMode="auto">
            <a:xfrm>
              <a:off x="738387" y="1098006"/>
              <a:ext cx="28803200" cy="5328592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76200">
              <a:noFill/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 algn="ctr"/>
              <a:r>
                <a:rPr lang="en-US" sz="7200" b="1" dirty="0" smtClean="0">
                  <a:latin typeface="Calibri" pitchFamily="34" charset="0"/>
                </a:rPr>
                <a:t>   </a:t>
              </a:r>
              <a:r>
                <a:rPr lang="en-US" sz="5500" b="1" dirty="0" smtClean="0">
                  <a:solidFill>
                    <a:schemeClr val="bg1"/>
                  </a:solidFill>
                </a:rPr>
                <a:t>Considerations when introducing new </a:t>
              </a:r>
            </a:p>
            <a:p>
              <a:pPr algn="ctr"/>
              <a:r>
                <a:rPr lang="en-US" sz="5500" b="1" dirty="0" smtClean="0">
                  <a:solidFill>
                    <a:schemeClr val="bg1"/>
                  </a:solidFill>
                </a:rPr>
                <a:t>equipment into the LHC</a:t>
              </a:r>
              <a:endParaRPr lang="en-US" sz="5500" b="1" dirty="0" smtClean="0">
                <a:solidFill>
                  <a:schemeClr val="bg1"/>
                </a:solidFill>
                <a:latin typeface="Calibri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GB" sz="4800" dirty="0" err="1" smtClean="0">
                  <a:solidFill>
                    <a:schemeClr val="bg1"/>
                  </a:solidFill>
                </a:rPr>
                <a:t>M.Gallilee</a:t>
              </a:r>
              <a:endParaRPr lang="en-GB" sz="4800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endParaRPr lang="en-GB" sz="4800" baseline="300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de-DE" sz="4800" dirty="0" smtClean="0">
                  <a:solidFill>
                    <a:schemeClr val="bg1"/>
                  </a:solidFill>
                </a:rPr>
                <a:t>CERN, CH-1211, Geneva 23, Switzerland</a:t>
              </a:r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8387" y="1098006"/>
              <a:ext cx="4680520" cy="46805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</p:grpSp>
      <p:sp>
        <p:nvSpPr>
          <p:cNvPr id="84" name="Date Placeholder 83"/>
          <p:cNvSpPr>
            <a:spLocks noGrp="1"/>
          </p:cNvSpPr>
          <p:nvPr>
            <p:ph type="dt" sz="half" idx="10"/>
          </p:nvPr>
        </p:nvSpPr>
        <p:spPr>
          <a:xfrm>
            <a:off x="11827619" y="40126342"/>
            <a:ext cx="8136904" cy="1296144"/>
          </a:xfrm>
        </p:spPr>
        <p:txBody>
          <a:bodyPr/>
          <a:lstStyle/>
          <a:p>
            <a:pPr algn="ctr">
              <a:defRPr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28</a:t>
            </a:r>
            <a:r>
              <a:rPr lang="en-US" sz="3600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October – 9</a:t>
            </a:r>
            <a:r>
              <a:rPr lang="en-US" sz="3600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November 2012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Footer Placeholder 84"/>
          <p:cNvSpPr>
            <a:spLocks noGrp="1"/>
          </p:cNvSpPr>
          <p:nvPr>
            <p:ph type="ftr" sz="quarter" idx="11"/>
          </p:nvPr>
        </p:nvSpPr>
        <p:spPr>
          <a:xfrm>
            <a:off x="2466579" y="40342366"/>
            <a:ext cx="6408712" cy="1296144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Technology Department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38387" y="6926585"/>
            <a:ext cx="28875208" cy="2515057"/>
            <a:chOff x="738387" y="6786638"/>
            <a:chExt cx="28803200" cy="2515057"/>
          </a:xfrm>
        </p:grpSpPr>
        <p:sp>
          <p:nvSpPr>
            <p:cNvPr id="51" name="TextBox 50"/>
            <p:cNvSpPr txBox="1"/>
            <p:nvPr/>
          </p:nvSpPr>
          <p:spPr>
            <a:xfrm>
              <a:off x="738387" y="6786638"/>
              <a:ext cx="28803200" cy="4616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INTRODUCTION AND GOAL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8387" y="7362703"/>
              <a:ext cx="28803200" cy="193899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50800" cap="flat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This is a summary of the approval process required for the implementation of new vacuum chambers and equipment in the LHC.  A rigorous approval process is required, with a final approval granted at the LHC Machine Committee (LMC). Reduction in diameter of the central vacuum chambers will allow for better Physics data and detector accuracy.  The requested changes need a full machine study in order to ensure that they are compatible with both the current LHC and the future HL-LHC and that the most possible flexibility is given for future run conditions.  </a:t>
              </a:r>
            </a:p>
            <a:p>
              <a:endParaRPr lang="en-US" sz="2400" dirty="0" smtClean="0"/>
            </a:p>
            <a:p>
              <a:r>
                <a:rPr lang="en-US" sz="2400" dirty="0" smtClean="0"/>
                <a:t> </a:t>
              </a:r>
              <a:endParaRPr lang="en-US" sz="24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1072190" y="9810974"/>
            <a:ext cx="5867997" cy="3644676"/>
            <a:chOff x="1271780" y="6786638"/>
            <a:chExt cx="28803200" cy="3644676"/>
          </a:xfrm>
        </p:grpSpPr>
        <p:sp>
          <p:nvSpPr>
            <p:cNvPr id="25" name="TextBox 24"/>
            <p:cNvSpPr txBox="1"/>
            <p:nvPr/>
          </p:nvSpPr>
          <p:spPr>
            <a:xfrm>
              <a:off x="1271780" y="7384326"/>
              <a:ext cx="28803200" cy="304698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0800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CMS reduction of central vacuum chamber inner diameter from 58 mm to 43.4 mm and ATLAS reduction from 58 mm to 47 mm inner diameter.  Figures 1 and 2 show simplified diagrams of the changes.</a:t>
              </a:r>
            </a:p>
            <a:p>
              <a:r>
                <a:rPr lang="en-US" sz="2400" dirty="0" smtClean="0"/>
                <a:t> </a:t>
              </a:r>
            </a:p>
            <a:p>
              <a:endParaRPr lang="en-US" sz="2400" dirty="0">
                <a:latin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71782" y="6786638"/>
              <a:ext cx="28803198" cy="4616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EXAMPLES OF PAST STUDIES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38387" y="16651734"/>
            <a:ext cx="11338560" cy="7314773"/>
            <a:chOff x="738387" y="6786632"/>
            <a:chExt cx="28888051" cy="7686578"/>
          </a:xfrm>
        </p:grpSpPr>
        <p:sp>
          <p:nvSpPr>
            <p:cNvPr id="34" name="TextBox 33"/>
            <p:cNvSpPr txBox="1"/>
            <p:nvPr/>
          </p:nvSpPr>
          <p:spPr>
            <a:xfrm>
              <a:off x="738387" y="6786632"/>
              <a:ext cx="28803200" cy="4851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solidFill>
                    <a:schemeClr val="bg1"/>
                  </a:solidFill>
                  <a:latin typeface="+mn-lt"/>
                </a:rPr>
                <a:t>APPROVAL PROCESS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38387" y="7362710"/>
              <a:ext cx="28888051" cy="7110500"/>
            </a:xfrm>
            <a:prstGeom prst="rect">
              <a:avLst/>
            </a:prstGeom>
            <a:solidFill>
              <a:srgbClr val="66CCFF"/>
            </a:solidFill>
            <a:ln w="50800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The approval process considers all areas where the new object may affect the performance of the machine.</a:t>
              </a:r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r>
                <a:rPr lang="en-US" sz="2400" dirty="0" smtClean="0"/>
                <a:t> </a:t>
              </a:r>
            </a:p>
            <a:p>
              <a:endParaRPr lang="en-US" sz="2400" dirty="0">
                <a:latin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2619707" y="16651750"/>
            <a:ext cx="17007840" cy="7314739"/>
            <a:chOff x="738387" y="6786635"/>
            <a:chExt cx="28803200" cy="7686478"/>
          </a:xfrm>
        </p:grpSpPr>
        <p:sp>
          <p:nvSpPr>
            <p:cNvPr id="41" name="TextBox 40"/>
            <p:cNvSpPr txBox="1"/>
            <p:nvPr/>
          </p:nvSpPr>
          <p:spPr>
            <a:xfrm>
              <a:off x="738387" y="6786635"/>
              <a:ext cx="28803200" cy="4851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solidFill>
                    <a:schemeClr val="bg1"/>
                  </a:solidFill>
                  <a:latin typeface="+mn-lt"/>
                </a:rPr>
                <a:t>EXAMPLE OF CAVERN MOVEMENTS FOR STABILITY TOLERANCES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8387" y="7362673"/>
              <a:ext cx="28803200" cy="711044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The experimental caverns have been measured at regular intervals.</a:t>
              </a:r>
            </a:p>
            <a:p>
              <a:r>
                <a:rPr lang="en-US" sz="2400" dirty="0" smtClean="0"/>
                <a:t> </a:t>
              </a:r>
            </a:p>
            <a:p>
              <a:endParaRPr lang="fr-CH" sz="2400" dirty="0" smtClean="0">
                <a:latin typeface="+mn-lt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955411" y="30333264"/>
            <a:ext cx="19659600" cy="5904644"/>
            <a:chOff x="714759" y="6786641"/>
            <a:chExt cx="28826828" cy="4664174"/>
          </a:xfrm>
        </p:grpSpPr>
        <p:sp>
          <p:nvSpPr>
            <p:cNvPr id="37" name="TextBox 36"/>
            <p:cNvSpPr txBox="1"/>
            <p:nvPr/>
          </p:nvSpPr>
          <p:spPr>
            <a:xfrm>
              <a:off x="738387" y="6786641"/>
              <a:ext cx="28803200" cy="3646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EXAMPLE OF TOLERANCES OLD AND NEW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4759" y="7261479"/>
              <a:ext cx="28803200" cy="4189336"/>
            </a:xfrm>
            <a:prstGeom prst="rect">
              <a:avLst/>
            </a:prstGeom>
            <a:solidFill>
              <a:srgbClr val="FFFF66"/>
            </a:solidFill>
            <a:ln w="50800" cap="flat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 smtClean="0"/>
                <a:t>More accurate tolerances have lead to an increase in the available physical aperture for the beam. </a:t>
              </a:r>
            </a:p>
            <a:p>
              <a:pPr algn="just"/>
              <a:endParaRPr lang="en-US" sz="24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8387" y="36633807"/>
            <a:ext cx="28803200" cy="1188279"/>
            <a:chOff x="738387" y="6786631"/>
            <a:chExt cx="28803200" cy="1248674"/>
          </a:xfrm>
        </p:grpSpPr>
        <p:sp>
          <p:nvSpPr>
            <p:cNvPr id="43" name="TextBox 42"/>
            <p:cNvSpPr txBox="1"/>
            <p:nvPr/>
          </p:nvSpPr>
          <p:spPr>
            <a:xfrm>
              <a:off x="738387" y="6786631"/>
              <a:ext cx="28803200" cy="4851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CONCLUSION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38387" y="7362693"/>
              <a:ext cx="28803200" cy="67261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50800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In conclusion it has been shown that the approval of a new LHC element is a non-trivial process and many items must be considered before the final go-ahead can be given for installation.</a:t>
              </a:r>
            </a:p>
            <a:p>
              <a:r>
                <a:rPr lang="en-US" sz="2400" dirty="0" smtClean="0"/>
                <a:t> </a:t>
              </a:r>
            </a:p>
            <a:p>
              <a:endParaRPr lang="en-US" sz="2400" dirty="0" smtClean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38387" y="37993528"/>
            <a:ext cx="28803200" cy="1144133"/>
            <a:chOff x="738387" y="6786631"/>
            <a:chExt cx="28803200" cy="1768037"/>
          </a:xfrm>
        </p:grpSpPr>
        <p:sp>
          <p:nvSpPr>
            <p:cNvPr id="46" name="TextBox 45"/>
            <p:cNvSpPr txBox="1"/>
            <p:nvPr/>
          </p:nvSpPr>
          <p:spPr>
            <a:xfrm>
              <a:off x="738387" y="6786631"/>
              <a:ext cx="28803200" cy="7206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ACKNOWLEDGEMENTS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38387" y="7565548"/>
              <a:ext cx="28803200" cy="98912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0800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The author would like to thank the CERN LEB working group for the material which has been used to form the basis of this poster presentation.</a:t>
              </a:r>
            </a:p>
            <a:p>
              <a:r>
                <a:rPr lang="en-US" sz="2400" dirty="0" smtClean="0"/>
                <a:t> </a:t>
              </a:r>
            </a:p>
            <a:p>
              <a:endParaRPr lang="fr-CH" sz="2400" dirty="0" smtClean="0">
                <a:latin typeface="+mn-lt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7228219" y="9954990"/>
            <a:ext cx="12326937" cy="6120680"/>
            <a:chOff x="588021" y="19172014"/>
            <a:chExt cx="12326937" cy="6120680"/>
          </a:xfrm>
        </p:grpSpPr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588021" y="24635742"/>
              <a:ext cx="12241360" cy="656952"/>
            </a:xfrm>
            <a:prstGeom prst="rect">
              <a:avLst/>
            </a:prstGeom>
            <a:solidFill>
              <a:srgbClr val="FFFFFF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Figure 1: New CMS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Chamber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—6.2 m in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length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, minimum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inner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diameter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43.4 mm, 0.8 mm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wall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9" cstate="print"/>
            <a:srcRect l="21794" t="9882" r="10715" b="18188"/>
            <a:stretch>
              <a:fillRect/>
            </a:stretch>
          </p:blipFill>
          <p:spPr bwMode="auto">
            <a:xfrm>
              <a:off x="594371" y="19172014"/>
              <a:ext cx="7462837" cy="49720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235008" y="19289489"/>
              <a:ext cx="4679950" cy="4641850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  <p:sp>
          <p:nvSpPr>
            <p:cNvPr id="1029" name="Line 5"/>
            <p:cNvSpPr>
              <a:spLocks noChangeShapeType="1"/>
            </p:cNvSpPr>
            <p:nvPr/>
          </p:nvSpPr>
          <p:spPr bwMode="auto">
            <a:xfrm>
              <a:off x="5052517" y="21332253"/>
              <a:ext cx="5546279" cy="279747"/>
            </a:xfrm>
            <a:prstGeom prst="line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738387" y="19251190"/>
              <a:ext cx="3490912" cy="496888"/>
            </a:xfrm>
            <a:prstGeom prst="rect">
              <a:avLst/>
            </a:prstGeom>
            <a:solidFill>
              <a:srgbClr val="FFFFFF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20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Pictures</a:t>
              </a:r>
              <a:r>
                <a:rPr kumimoji="0" lang="fr-CH" sz="2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r>
                <a:rPr kumimoji="0" lang="fr-CH" sz="20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courtesy</a:t>
              </a:r>
              <a:r>
                <a:rPr kumimoji="0" lang="fr-CH" sz="2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of CMS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073874" y="21743913"/>
              <a:ext cx="3043237" cy="2424112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6" name="Group 65"/>
          <p:cNvGrpSpPr/>
          <p:nvPr/>
        </p:nvGrpSpPr>
        <p:grpSpPr>
          <a:xfrm>
            <a:off x="810395" y="9738966"/>
            <a:ext cx="10009113" cy="6408712"/>
            <a:chOff x="522364" y="13339366"/>
            <a:chExt cx="10009113" cy="6408712"/>
          </a:xfrm>
        </p:grpSpPr>
        <p:graphicFrame>
          <p:nvGraphicFramePr>
            <p:cNvPr id="12" name="Object 8"/>
            <p:cNvGraphicFramePr>
              <a:graphicFrameLocks noChangeAspect="1"/>
            </p:cNvGraphicFramePr>
            <p:nvPr/>
          </p:nvGraphicFramePr>
          <p:xfrm>
            <a:off x="522364" y="13339366"/>
            <a:ext cx="9837737" cy="5772150"/>
          </p:xfrm>
          <a:graphic>
            <a:graphicData uri="http://schemas.openxmlformats.org/presentationml/2006/ole">
              <p:oleObj spid="_x0000_s1032" name="Slide" r:id="rId12" imgW="3564633" imgH="2671625" progId="PowerPoint.Slide.12">
                <p:embed/>
              </p:oleObj>
            </a:graphicData>
          </a:graphic>
        </p:graphicFrame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1072209" y="19044841"/>
              <a:ext cx="9459268" cy="703237"/>
            </a:xfrm>
            <a:prstGeom prst="rect">
              <a:avLst/>
            </a:prstGeom>
            <a:solidFill>
              <a:srgbClr val="FFFFFF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Figure 2: New ATLAS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Chamber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—7.3 m in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length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,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inner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diameter</a:t>
              </a:r>
              <a:r>
                <a:rPr kumimoji="0" lang="fr-CH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47 mm, 0.8 mm </a:t>
              </a:r>
              <a:r>
                <a:rPr kumimoji="0" lang="fr-CH" sz="2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wall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4" name="Text Box 10"/>
            <p:cNvSpPr txBox="1">
              <a:spLocks noChangeArrowheads="1"/>
            </p:cNvSpPr>
            <p:nvPr/>
          </p:nvSpPr>
          <p:spPr bwMode="auto">
            <a:xfrm>
              <a:off x="1386460" y="13771414"/>
              <a:ext cx="3489325" cy="496888"/>
            </a:xfrm>
            <a:prstGeom prst="rect">
              <a:avLst/>
            </a:prstGeom>
            <a:solidFill>
              <a:srgbClr val="FFFFFF"/>
            </a:solidFill>
            <a:ln w="9525" algn="in">
              <a:noFill/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20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Pictures</a:t>
              </a:r>
              <a:r>
                <a:rPr kumimoji="0" lang="fr-CH" sz="2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r>
                <a:rPr kumimoji="0" lang="fr-CH" sz="20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courtesy</a:t>
              </a:r>
              <a:r>
                <a:rPr kumimoji="0" lang="fr-CH" sz="2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of ATLAS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aphicFrame>
        <p:nvGraphicFramePr>
          <p:cNvPr id="15" name="Object 12"/>
          <p:cNvGraphicFramePr>
            <a:graphicFrameLocks noChangeAspect="1"/>
          </p:cNvGraphicFramePr>
          <p:nvPr/>
        </p:nvGraphicFramePr>
        <p:xfrm>
          <a:off x="21625171" y="17826087"/>
          <a:ext cx="7772400" cy="5830887"/>
        </p:xfrm>
        <a:graphic>
          <a:graphicData uri="http://schemas.openxmlformats.org/presentationml/2006/ole">
            <p:oleObj spid="_x0000_s1036" name="Slide" r:id="rId13" imgW="4570530" imgH="3427400" progId="PowerPoint.Slide.12">
              <p:embed/>
            </p:oleObj>
          </a:graphicData>
        </a:graphic>
      </p:graphicFrame>
      <p:graphicFrame>
        <p:nvGraphicFramePr>
          <p:cNvPr id="1037" name="Object 13"/>
          <p:cNvGraphicFramePr>
            <a:graphicFrameLocks noChangeAspect="1"/>
          </p:cNvGraphicFramePr>
          <p:nvPr/>
        </p:nvGraphicFramePr>
        <p:xfrm>
          <a:off x="12871696" y="17803862"/>
          <a:ext cx="8610600" cy="5851525"/>
        </p:xfrm>
        <a:graphic>
          <a:graphicData uri="http://schemas.openxmlformats.org/presentationml/2006/ole">
            <p:oleObj spid="_x0000_s1037" name="Slide" r:id="rId14" imgW="4570530" imgH="3427400" progId="PowerPoint.Slide.12">
              <p:embed/>
            </p:oleObj>
          </a:graphicData>
        </a:graphic>
      </p:graphicFrame>
      <p:graphicFrame>
        <p:nvGraphicFramePr>
          <p:cNvPr id="17" name="Object 18"/>
          <p:cNvGraphicFramePr>
            <a:graphicFrameLocks noChangeAspect="1"/>
          </p:cNvGraphicFramePr>
          <p:nvPr/>
        </p:nvGraphicFramePr>
        <p:xfrm>
          <a:off x="10333453" y="31413105"/>
          <a:ext cx="6336704" cy="4752797"/>
        </p:xfrm>
        <a:graphic>
          <a:graphicData uri="http://schemas.openxmlformats.org/presentationml/2006/ole">
            <p:oleObj spid="_x0000_s1042" name="Slide" r:id="rId15" imgW="9445595" imgH="7083724" progId="PowerPoint.Slide.12">
              <p:embed/>
            </p:oleObj>
          </a:graphicData>
        </a:graphic>
      </p:graphicFrame>
      <p:sp>
        <p:nvSpPr>
          <p:cNvPr id="1043" name="Line 19"/>
          <p:cNvSpPr>
            <a:spLocks noChangeShapeType="1"/>
          </p:cNvSpPr>
          <p:nvPr/>
        </p:nvSpPr>
        <p:spPr bwMode="auto">
          <a:xfrm>
            <a:off x="16652155" y="33861646"/>
            <a:ext cx="1584176" cy="0"/>
          </a:xfrm>
          <a:prstGeom prst="line">
            <a:avLst/>
          </a:prstGeom>
          <a:noFill/>
          <a:ln w="127000" algn="ctr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Picture 19" descr="G:\Users\m\mgallile\Documents\Projects\Project Management\Conferences\CAS Nov 2012\CASlogo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4212995" y="1602062"/>
            <a:ext cx="4846320" cy="3930824"/>
          </a:xfrm>
          <a:prstGeom prst="rect">
            <a:avLst/>
          </a:prstGeom>
          <a:noFill/>
        </p:spPr>
      </p:pic>
      <p:sp>
        <p:nvSpPr>
          <p:cNvPr id="53" name="Rectangle 52"/>
          <p:cNvSpPr/>
          <p:nvPr/>
        </p:nvSpPr>
        <p:spPr>
          <a:xfrm>
            <a:off x="3418235" y="18523942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Machine Protection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18235" y="19285942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Injection Optics &amp; Beam Dump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18235" y="20047942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Collimation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418235" y="20809942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Positioning Tolerances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418235" y="21571942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Mechanical Tolerances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418235" y="22333942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Stability Tolerances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741835" y="19285942"/>
            <a:ext cx="1371600" cy="2895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New Diameter Beam Pipe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399435" y="21571942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Aperture for n1 value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61" name="Elbow Connector 60"/>
          <p:cNvCxnSpPr>
            <a:stCxn id="56" idx="3"/>
            <a:endCxn id="60" idx="1"/>
          </p:cNvCxnSpPr>
          <p:nvPr/>
        </p:nvCxnSpPr>
        <p:spPr>
          <a:xfrm>
            <a:off x="5094635" y="21114742"/>
            <a:ext cx="304800" cy="76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57" idx="3"/>
            <a:endCxn id="60" idx="1"/>
          </p:cNvCxnSpPr>
          <p:nvPr/>
        </p:nvCxnSpPr>
        <p:spPr>
          <a:xfrm>
            <a:off x="5094635" y="21876742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58" idx="3"/>
            <a:endCxn id="60" idx="1"/>
          </p:cNvCxnSpPr>
          <p:nvPr/>
        </p:nvCxnSpPr>
        <p:spPr>
          <a:xfrm flipV="1">
            <a:off x="5094635" y="21876742"/>
            <a:ext cx="304800" cy="76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7393955" y="19268430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Background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393955" y="20030430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Impedance Heating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393955" y="20792430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E-Cloud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3955" y="21554430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Dynamic Vacuum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71" name="Elbow Connector 70"/>
          <p:cNvCxnSpPr>
            <a:stCxn id="59" idx="3"/>
            <a:endCxn id="53" idx="1"/>
          </p:cNvCxnSpPr>
          <p:nvPr/>
        </p:nvCxnSpPr>
        <p:spPr>
          <a:xfrm flipV="1">
            <a:off x="3113435" y="18828742"/>
            <a:ext cx="304800" cy="1905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59" idx="3"/>
            <a:endCxn id="58" idx="1"/>
          </p:cNvCxnSpPr>
          <p:nvPr/>
        </p:nvCxnSpPr>
        <p:spPr>
          <a:xfrm>
            <a:off x="3113435" y="20733742"/>
            <a:ext cx="304800" cy="1905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488955" y="22188527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(Sector layout now defined) </a:t>
            </a:r>
            <a:endParaRPr lang="en-GB" sz="1600" dirty="0"/>
          </a:p>
        </p:txBody>
      </p:sp>
      <p:sp>
        <p:nvSpPr>
          <p:cNvPr id="74" name="Rectangle 73"/>
          <p:cNvSpPr/>
          <p:nvPr/>
        </p:nvSpPr>
        <p:spPr>
          <a:xfrm>
            <a:off x="9451355" y="19344630"/>
            <a:ext cx="1295400" cy="2895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Aperture approval with LMC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75" name="Elbow Connector 74"/>
          <p:cNvCxnSpPr>
            <a:stCxn id="65" idx="3"/>
            <a:endCxn id="74" idx="1"/>
          </p:cNvCxnSpPr>
          <p:nvPr/>
        </p:nvCxnSpPr>
        <p:spPr>
          <a:xfrm>
            <a:off x="9070355" y="19573230"/>
            <a:ext cx="381000" cy="1219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67" idx="3"/>
            <a:endCxn id="74" idx="1"/>
          </p:cNvCxnSpPr>
          <p:nvPr/>
        </p:nvCxnSpPr>
        <p:spPr>
          <a:xfrm>
            <a:off x="9070355" y="20335230"/>
            <a:ext cx="381000" cy="457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68" idx="3"/>
            <a:endCxn id="74" idx="1"/>
          </p:cNvCxnSpPr>
          <p:nvPr/>
        </p:nvCxnSpPr>
        <p:spPr>
          <a:xfrm flipV="1">
            <a:off x="9070355" y="20792430"/>
            <a:ext cx="381000" cy="304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/>
          <p:cNvCxnSpPr>
            <a:stCxn id="69" idx="3"/>
            <a:endCxn id="74" idx="1"/>
          </p:cNvCxnSpPr>
          <p:nvPr/>
        </p:nvCxnSpPr>
        <p:spPr>
          <a:xfrm flipV="1">
            <a:off x="9070355" y="20792430"/>
            <a:ext cx="381000" cy="1066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59" idx="3"/>
            <a:endCxn id="54" idx="1"/>
          </p:cNvCxnSpPr>
          <p:nvPr/>
        </p:nvCxnSpPr>
        <p:spPr>
          <a:xfrm flipV="1">
            <a:off x="3113435" y="19590742"/>
            <a:ext cx="304800" cy="1143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>
            <a:stCxn id="59" idx="3"/>
            <a:endCxn id="57" idx="1"/>
          </p:cNvCxnSpPr>
          <p:nvPr/>
        </p:nvCxnSpPr>
        <p:spPr>
          <a:xfrm>
            <a:off x="3113435" y="20733742"/>
            <a:ext cx="304800" cy="1143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>
            <a:stCxn id="59" idx="3"/>
            <a:endCxn id="56" idx="1"/>
          </p:cNvCxnSpPr>
          <p:nvPr/>
        </p:nvCxnSpPr>
        <p:spPr>
          <a:xfrm>
            <a:off x="3113435" y="20733742"/>
            <a:ext cx="304800" cy="381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>
            <a:stCxn id="59" idx="3"/>
            <a:endCxn id="55" idx="1"/>
          </p:cNvCxnSpPr>
          <p:nvPr/>
        </p:nvCxnSpPr>
        <p:spPr>
          <a:xfrm flipV="1">
            <a:off x="3113435" y="20352742"/>
            <a:ext cx="304800" cy="381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7395443" y="22331238"/>
            <a:ext cx="1676400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Static Vacuum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88" name="Elbow Connector 87"/>
          <p:cNvCxnSpPr>
            <a:stCxn id="87" idx="3"/>
            <a:endCxn id="74" idx="1"/>
          </p:cNvCxnSpPr>
          <p:nvPr/>
        </p:nvCxnSpPr>
        <p:spPr>
          <a:xfrm flipV="1">
            <a:off x="9071843" y="20792430"/>
            <a:ext cx="379512" cy="184360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stCxn id="60" idx="3"/>
            <a:endCxn id="65" idx="1"/>
          </p:cNvCxnSpPr>
          <p:nvPr/>
        </p:nvCxnSpPr>
        <p:spPr>
          <a:xfrm flipV="1">
            <a:off x="7075835" y="19573230"/>
            <a:ext cx="318120" cy="23035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stCxn id="60" idx="3"/>
            <a:endCxn id="67" idx="1"/>
          </p:cNvCxnSpPr>
          <p:nvPr/>
        </p:nvCxnSpPr>
        <p:spPr>
          <a:xfrm flipV="1">
            <a:off x="7075835" y="20335230"/>
            <a:ext cx="318120" cy="15415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>
            <a:stCxn id="60" idx="3"/>
            <a:endCxn id="68" idx="1"/>
          </p:cNvCxnSpPr>
          <p:nvPr/>
        </p:nvCxnSpPr>
        <p:spPr>
          <a:xfrm flipV="1">
            <a:off x="7075835" y="21097230"/>
            <a:ext cx="318120" cy="7795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>
            <a:stCxn id="60" idx="3"/>
            <a:endCxn id="69" idx="1"/>
          </p:cNvCxnSpPr>
          <p:nvPr/>
        </p:nvCxnSpPr>
        <p:spPr>
          <a:xfrm flipV="1">
            <a:off x="7075835" y="21859230"/>
            <a:ext cx="318120" cy="175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92"/>
          <p:cNvCxnSpPr>
            <a:stCxn id="60" idx="3"/>
            <a:endCxn id="87" idx="1"/>
          </p:cNvCxnSpPr>
          <p:nvPr/>
        </p:nvCxnSpPr>
        <p:spPr>
          <a:xfrm>
            <a:off x="7075835" y="21876742"/>
            <a:ext cx="319608" cy="75929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738387" y="24177177"/>
            <a:ext cx="17007840" cy="5868045"/>
            <a:chOff x="738387" y="6786641"/>
            <a:chExt cx="28803200" cy="4635266"/>
          </a:xfrm>
        </p:grpSpPr>
        <p:sp>
          <p:nvSpPr>
            <p:cNvPr id="95" name="TextBox 94"/>
            <p:cNvSpPr txBox="1"/>
            <p:nvPr/>
          </p:nvSpPr>
          <p:spPr>
            <a:xfrm>
              <a:off x="738387" y="6786641"/>
              <a:ext cx="28803200" cy="3646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EXAMPLE OF VACUUM ANALYSIS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38387" y="7232568"/>
              <a:ext cx="28803200" cy="418933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50800" cap="flat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 smtClean="0"/>
                <a:t> </a:t>
              </a:r>
            </a:p>
            <a:p>
              <a:pPr algn="just"/>
              <a:endParaRPr lang="en-US" sz="2400" dirty="0"/>
            </a:p>
          </p:txBody>
        </p:sp>
      </p:grpSp>
      <p:graphicFrame>
        <p:nvGraphicFramePr>
          <p:cNvPr id="97" name="Table 96"/>
          <p:cNvGraphicFramePr>
            <a:graphicFrameLocks noGrp="1"/>
          </p:cNvGraphicFramePr>
          <p:nvPr/>
        </p:nvGraphicFramePr>
        <p:xfrm>
          <a:off x="18254333" y="31932238"/>
          <a:ext cx="11071230" cy="36576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690410"/>
                <a:gridCol w="3690410"/>
                <a:gridCol w="3690410"/>
              </a:tblGrid>
              <a:tr h="365760">
                <a:tc rowSpan="2">
                  <a:txBody>
                    <a:bodyPr/>
                    <a:lstStyle/>
                    <a:p>
                      <a:pPr marL="0" marR="0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kern="1400" dirty="0" smtClean="0"/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marL="0" marR="0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400" dirty="0" smtClean="0"/>
                        <a:t>2011 Design Value</a:t>
                      </a:r>
                      <a:r>
                        <a:rPr lang="en-US" sz="1600" b="1" kern="1400" baseline="0" dirty="0" smtClean="0"/>
                        <a:t> Tolerances</a:t>
                      </a:r>
                      <a:endParaRPr lang="en-US" sz="1600" b="1" kern="1400" dirty="0" smtClean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5760">
                <a:tc vMerge="1">
                  <a:txBody>
                    <a:bodyPr/>
                    <a:lstStyle/>
                    <a:p>
                      <a:pPr marL="0" marR="0" indent="0" algn="ctr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kern="1400" dirty="0" smtClean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ATLAS CENTRAL</a:t>
                      </a:r>
                      <a:r>
                        <a:rPr lang="en-US" sz="1600" b="1" kern="1400" baseline="0" dirty="0" smtClean="0"/>
                        <a:t> CHAMBER</a:t>
                      </a:r>
                      <a:endParaRPr lang="en-US" sz="1600" b="1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CMS CENTRAL CHAMBER</a:t>
                      </a:r>
                      <a:endParaRPr lang="en-US" sz="1600" b="1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kern="1400" dirty="0" smtClean="0"/>
                        <a:t>Composition</a:t>
                      </a:r>
                      <a:r>
                        <a:rPr lang="en-US" sz="1600" b="1" i="1" kern="1400" baseline="0" dirty="0" smtClean="0"/>
                        <a:t> of </a:t>
                      </a:r>
                      <a:r>
                        <a:rPr lang="en-US" sz="1600" b="1" i="1" kern="1400" dirty="0" err="1" smtClean="0"/>
                        <a:t>beampipe</a:t>
                      </a:r>
                      <a:r>
                        <a:rPr lang="en-US" sz="1600" b="1" i="1" kern="1400" dirty="0" smtClean="0"/>
                        <a:t> radius (mm)</a:t>
                      </a:r>
                      <a:endParaRPr lang="en-US" sz="1600" b="1" i="1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4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Mechanical</a:t>
                      </a:r>
                      <a:r>
                        <a:rPr lang="en-US" sz="1600" b="1" kern="1400" baseline="0" dirty="0" smtClean="0"/>
                        <a:t> Construction and Assembly </a:t>
                      </a:r>
                      <a:endParaRPr lang="en-US" sz="1600" b="1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kern="1400" dirty="0"/>
                        <a:t> </a:t>
                      </a:r>
                      <a:r>
                        <a:rPr lang="en-US" sz="1600" kern="1400" dirty="0" smtClean="0"/>
                        <a:t>1.95 </a:t>
                      </a:r>
                    </a:p>
                  </a:txBody>
                  <a:tcPr marL="0" marR="45720" marT="0" marB="0" anchor="b"/>
                </a:tc>
                <a:tc>
                  <a:txBody>
                    <a:bodyPr/>
                    <a:lstStyle/>
                    <a:p>
                      <a:pPr marL="0" marR="0" indent="0" algn="l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400" dirty="0"/>
                        <a:t> </a:t>
                      </a:r>
                      <a:r>
                        <a:rPr lang="en-US" sz="1600" kern="1400" dirty="0" smtClean="0"/>
                        <a:t>1.15 </a:t>
                      </a:r>
                    </a:p>
                  </a:txBody>
                  <a:tcPr marL="0" marR="45720" marT="0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Installation Survey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kern="1400" dirty="0" smtClean="0"/>
                        <a:t>2.6 at 2 sigma (95.4%)</a:t>
                      </a:r>
                    </a:p>
                  </a:txBody>
                  <a:tcPr marL="0" marR="45720" marT="0" marB="0" anchor="b"/>
                </a:tc>
                <a:tc>
                  <a:txBody>
                    <a:bodyPr/>
                    <a:lstStyle/>
                    <a:p>
                      <a:pPr marL="0" marR="0" indent="0" algn="l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400" dirty="0"/>
                        <a:t> </a:t>
                      </a:r>
                      <a:r>
                        <a:rPr lang="da-DK" sz="1600" kern="1400" dirty="0" smtClean="0"/>
                        <a:t>1.6 at 2 sigma (95.4%)</a:t>
                      </a:r>
                    </a:p>
                  </a:txBody>
                  <a:tcPr marL="0" marR="45720" marT="0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Cavern Stability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400" dirty="0" smtClean="0"/>
                        <a:t>0.5/year</a:t>
                      </a:r>
                    </a:p>
                  </a:txBody>
                  <a:tcPr marL="0" marR="45720" marT="0" marB="0" anchor="b"/>
                </a:tc>
                <a:tc>
                  <a:txBody>
                    <a:bodyPr/>
                    <a:lstStyle/>
                    <a:p>
                      <a:pPr marL="0" marR="0" indent="0" algn="l" defTabSz="41764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400" dirty="0" smtClean="0"/>
                        <a:t>0.5/year</a:t>
                      </a:r>
                    </a:p>
                  </a:txBody>
                  <a:tcPr marL="0" marR="0" marT="0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Stability Margin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600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da-DK" sz="1600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</a:t>
                      </a:r>
                      <a:endParaRPr lang="en-US" sz="1600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Sum of Tolerances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600" b="1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7.05 (for 5 years</a:t>
                      </a:r>
                      <a:r>
                        <a:rPr lang="da-DK" sz="1600" b="1" kern="14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between alignments)</a:t>
                      </a:r>
                      <a:endParaRPr lang="da-DK" sz="1600" b="1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6.55 (for 3 years between alignments)</a:t>
                      </a:r>
                      <a:endParaRPr lang="en-US" sz="1600" b="1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Chamber</a:t>
                      </a:r>
                      <a:r>
                        <a:rPr lang="en-US" sz="1600" b="1" kern="1400" baseline="0" dirty="0" smtClean="0"/>
                        <a:t> Radius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600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23.5</a:t>
                      </a:r>
                      <a:endParaRPr lang="da-DK" sz="1600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21.7</a:t>
                      </a:r>
                      <a:endParaRPr lang="en-US" sz="1600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576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400" dirty="0" smtClean="0"/>
                        <a:t>Aperture</a:t>
                      </a:r>
                      <a:r>
                        <a:rPr lang="en-US" sz="1600" b="1" kern="1400" baseline="0" dirty="0" smtClean="0"/>
                        <a:t> (Radius-Tolerance Sum)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a-DK" sz="1600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16.45</a:t>
                      </a:r>
                      <a:endParaRPr lang="da-DK" sz="1600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40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15.15</a:t>
                      </a:r>
                      <a:endParaRPr lang="en-US" sz="1600" kern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pSp>
        <p:nvGrpSpPr>
          <p:cNvPr id="98" name="Group 97"/>
          <p:cNvGrpSpPr/>
          <p:nvPr/>
        </p:nvGrpSpPr>
        <p:grpSpPr>
          <a:xfrm>
            <a:off x="18092315" y="24177180"/>
            <a:ext cx="11521440" cy="5868041"/>
            <a:chOff x="738387" y="6786641"/>
            <a:chExt cx="28803200" cy="4635261"/>
          </a:xfrm>
        </p:grpSpPr>
        <p:sp>
          <p:nvSpPr>
            <p:cNvPr id="99" name="TextBox 98"/>
            <p:cNvSpPr txBox="1"/>
            <p:nvPr/>
          </p:nvSpPr>
          <p:spPr>
            <a:xfrm>
              <a:off x="738387" y="6786641"/>
              <a:ext cx="28803200" cy="3646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EXAMPLE OF IMPEDANCE CALCULATION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738387" y="7232565"/>
              <a:ext cx="28803200" cy="418933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50800" cap="flat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en-US" sz="2400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711979" y="30405263"/>
            <a:ext cx="8869680" cy="5868043"/>
            <a:chOff x="738387" y="6786641"/>
            <a:chExt cx="28803200" cy="4635264"/>
          </a:xfrm>
        </p:grpSpPr>
        <p:sp>
          <p:nvSpPr>
            <p:cNvPr id="102" name="TextBox 101"/>
            <p:cNvSpPr txBox="1"/>
            <p:nvPr/>
          </p:nvSpPr>
          <p:spPr>
            <a:xfrm>
              <a:off x="738387" y="6786641"/>
              <a:ext cx="28803200" cy="36467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i="1" dirty="0" smtClean="0">
                  <a:solidFill>
                    <a:schemeClr val="bg1"/>
                  </a:solidFill>
                  <a:latin typeface="+mn-lt"/>
                </a:rPr>
                <a:t>EXAMPLE OF APERTURE CALCULATION (N1 </a:t>
              </a:r>
              <a:r>
                <a:rPr lang="el-GR" sz="2400" b="1" i="1" dirty="0" smtClean="0">
                  <a:solidFill>
                    <a:schemeClr val="bg1"/>
                  </a:solidFill>
                  <a:latin typeface="+mn-lt"/>
                </a:rPr>
                <a:t>σ</a:t>
              </a:r>
              <a:r>
                <a:rPr lang="en-US" sz="2400" b="1" i="1" dirty="0" smtClean="0">
                  <a:solidFill>
                    <a:schemeClr val="bg1"/>
                  </a:solidFill>
                  <a:latin typeface="+mn-lt"/>
                </a:rPr>
                <a:t>)</a:t>
              </a:r>
              <a:endParaRPr lang="en-GB" sz="2400" b="1" i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38387" y="7232567"/>
              <a:ext cx="28803200" cy="418933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50800" cap="flat">
              <a:solidFill>
                <a:srgbClr val="4070AA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en-US" sz="2400" dirty="0"/>
            </a:p>
          </p:txBody>
        </p:sp>
      </p:grpSp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17" cstate="print"/>
          <a:srcRect l="56756" t="19040" r="7244" b="6566"/>
          <a:stretch>
            <a:fillRect/>
          </a:stretch>
        </p:blipFill>
        <p:spPr bwMode="auto">
          <a:xfrm>
            <a:off x="1242443" y="31125342"/>
            <a:ext cx="7693778" cy="4968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10"/>
          <p:cNvPicPr>
            <a:picLocks noChangeAspect="1" noChangeArrowheads="1"/>
          </p:cNvPicPr>
          <p:nvPr/>
        </p:nvPicPr>
        <p:blipFill>
          <a:blip r:embed="rId18" cstate="print"/>
          <a:srcRect t="4278"/>
          <a:stretch>
            <a:fillRect/>
          </a:stretch>
        </p:blipFill>
        <p:spPr bwMode="auto">
          <a:xfrm>
            <a:off x="19408018" y="24860646"/>
            <a:ext cx="8705805" cy="5049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9" cstate="print"/>
          <a:srcRect l="63449" t="15120" r="5951" b="12161"/>
          <a:stretch>
            <a:fillRect/>
          </a:stretch>
        </p:blipFill>
        <p:spPr bwMode="auto">
          <a:xfrm>
            <a:off x="10027419" y="24859058"/>
            <a:ext cx="6696744" cy="497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0" cstate="print"/>
          <a:srcRect l="63500" t="14720" r="5901" b="11841"/>
          <a:stretch>
            <a:fillRect/>
          </a:stretch>
        </p:blipFill>
        <p:spPr bwMode="auto">
          <a:xfrm>
            <a:off x="1962523" y="24860646"/>
            <a:ext cx="662473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ster-IPAC-VSC_v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poster-IPAC-VSC_v4</Template>
  <TotalTime>1393</TotalTime>
  <Words>435</Words>
  <Application>Microsoft Office PowerPoint</Application>
  <PresentationFormat>Custom</PresentationFormat>
  <Paragraphs>93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poster-IPAC-VSC_v4</vt:lpstr>
      <vt:lpstr>Slide</vt:lpstr>
      <vt:lpstr>Slide 1</vt:lpstr>
    </vt:vector>
  </TitlesOfParts>
  <Company>CERN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lleduc</dc:creator>
  <cp:lastModifiedBy>mgallile</cp:lastModifiedBy>
  <cp:revision>50</cp:revision>
  <dcterms:created xsi:type="dcterms:W3CDTF">2011-08-26T08:43:07Z</dcterms:created>
  <dcterms:modified xsi:type="dcterms:W3CDTF">2012-10-15T12:34:31Z</dcterms:modified>
</cp:coreProperties>
</file>