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4" r:id="rId1"/>
  </p:sldMasterIdLst>
  <p:notesMasterIdLst>
    <p:notesMasterId r:id="rId117"/>
  </p:notesMasterIdLst>
  <p:handoutMasterIdLst>
    <p:handoutMasterId r:id="rId118"/>
  </p:handoutMasterIdLst>
  <p:sldIdLst>
    <p:sldId id="256" r:id="rId2"/>
    <p:sldId id="424" r:id="rId3"/>
    <p:sldId id="418" r:id="rId4"/>
    <p:sldId id="395" r:id="rId5"/>
    <p:sldId id="263" r:id="rId6"/>
    <p:sldId id="390" r:id="rId7"/>
    <p:sldId id="264" r:id="rId8"/>
    <p:sldId id="396" r:id="rId9"/>
    <p:sldId id="265" r:id="rId10"/>
    <p:sldId id="386" r:id="rId11"/>
    <p:sldId id="266" r:id="rId12"/>
    <p:sldId id="272" r:id="rId13"/>
    <p:sldId id="287" r:id="rId14"/>
    <p:sldId id="288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392" r:id="rId26"/>
    <p:sldId id="419" r:id="rId27"/>
    <p:sldId id="421" r:id="rId28"/>
    <p:sldId id="420" r:id="rId29"/>
    <p:sldId id="401" r:id="rId30"/>
    <p:sldId id="402" r:id="rId31"/>
    <p:sldId id="403" r:id="rId32"/>
    <p:sldId id="404" r:id="rId33"/>
    <p:sldId id="406" r:id="rId34"/>
    <p:sldId id="407" r:id="rId35"/>
    <p:sldId id="411" r:id="rId36"/>
    <p:sldId id="412" r:id="rId37"/>
    <p:sldId id="414" r:id="rId38"/>
    <p:sldId id="416" r:id="rId39"/>
    <p:sldId id="481" r:id="rId40"/>
    <p:sldId id="427" r:id="rId41"/>
    <p:sldId id="428" r:id="rId42"/>
    <p:sldId id="430" r:id="rId43"/>
    <p:sldId id="431" r:id="rId44"/>
    <p:sldId id="432" r:id="rId45"/>
    <p:sldId id="433" r:id="rId46"/>
    <p:sldId id="462" r:id="rId47"/>
    <p:sldId id="463" r:id="rId48"/>
    <p:sldId id="464" r:id="rId49"/>
    <p:sldId id="465" r:id="rId50"/>
    <p:sldId id="466" r:id="rId51"/>
    <p:sldId id="467" r:id="rId52"/>
    <p:sldId id="468" r:id="rId53"/>
    <p:sldId id="470" r:id="rId54"/>
    <p:sldId id="471" r:id="rId55"/>
    <p:sldId id="472" r:id="rId56"/>
    <p:sldId id="476" r:id="rId57"/>
    <p:sldId id="477" r:id="rId58"/>
    <p:sldId id="478" r:id="rId59"/>
    <p:sldId id="479" r:id="rId60"/>
    <p:sldId id="480" r:id="rId61"/>
    <p:sldId id="482" r:id="rId62"/>
    <p:sldId id="368" r:id="rId63"/>
    <p:sldId id="370" r:id="rId64"/>
    <p:sldId id="371" r:id="rId65"/>
    <p:sldId id="372" r:id="rId66"/>
    <p:sldId id="374" r:id="rId67"/>
    <p:sldId id="375" r:id="rId68"/>
    <p:sldId id="376" r:id="rId69"/>
    <p:sldId id="377" r:id="rId70"/>
    <p:sldId id="423" r:id="rId71"/>
    <p:sldId id="259" r:id="rId72"/>
    <p:sldId id="434" r:id="rId73"/>
    <p:sldId id="435" r:id="rId74"/>
    <p:sldId id="436" r:id="rId75"/>
    <p:sldId id="440" r:id="rId76"/>
    <p:sldId id="441" r:id="rId77"/>
    <p:sldId id="442" r:id="rId78"/>
    <p:sldId id="443" r:id="rId79"/>
    <p:sldId id="444" r:id="rId80"/>
    <p:sldId id="445" r:id="rId81"/>
    <p:sldId id="285" r:id="rId82"/>
    <p:sldId id="311" r:id="rId83"/>
    <p:sldId id="314" r:id="rId84"/>
    <p:sldId id="315" r:id="rId85"/>
    <p:sldId id="316" r:id="rId86"/>
    <p:sldId id="317" r:id="rId87"/>
    <p:sldId id="318" r:id="rId88"/>
    <p:sldId id="319" r:id="rId89"/>
    <p:sldId id="320" r:id="rId90"/>
    <p:sldId id="321" r:id="rId91"/>
    <p:sldId id="326" r:id="rId92"/>
    <p:sldId id="388" r:id="rId93"/>
    <p:sldId id="352" r:id="rId94"/>
    <p:sldId id="353" r:id="rId95"/>
    <p:sldId id="354" r:id="rId96"/>
    <p:sldId id="384" r:id="rId97"/>
    <p:sldId id="351" r:id="rId98"/>
    <p:sldId id="448" r:id="rId99"/>
    <p:sldId id="449" r:id="rId100"/>
    <p:sldId id="450" r:id="rId101"/>
    <p:sldId id="451" r:id="rId102"/>
    <p:sldId id="452" r:id="rId103"/>
    <p:sldId id="453" r:id="rId104"/>
    <p:sldId id="454" r:id="rId105"/>
    <p:sldId id="455" r:id="rId106"/>
    <p:sldId id="456" r:id="rId107"/>
    <p:sldId id="457" r:id="rId108"/>
    <p:sldId id="458" r:id="rId109"/>
    <p:sldId id="459" r:id="rId110"/>
    <p:sldId id="460" r:id="rId111"/>
    <p:sldId id="461" r:id="rId112"/>
    <p:sldId id="484" r:id="rId113"/>
    <p:sldId id="385" r:id="rId114"/>
    <p:sldId id="380" r:id="rId115"/>
    <p:sldId id="483" r:id="rId1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F087B25-ACD4-E542-AA40-9DBA104041CD}">
          <p14:sldIdLst>
            <p14:sldId id="256"/>
            <p14:sldId id="424"/>
            <p14:sldId id="418"/>
            <p14:sldId id="395"/>
            <p14:sldId id="263"/>
            <p14:sldId id="390"/>
            <p14:sldId id="264"/>
            <p14:sldId id="396"/>
            <p14:sldId id="265"/>
            <p14:sldId id="386"/>
            <p14:sldId id="266"/>
            <p14:sldId id="272"/>
            <p14:sldId id="287"/>
            <p14:sldId id="288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392"/>
            <p14:sldId id="419"/>
            <p14:sldId id="421"/>
            <p14:sldId id="420"/>
            <p14:sldId id="401"/>
            <p14:sldId id="402"/>
            <p14:sldId id="403"/>
            <p14:sldId id="404"/>
            <p14:sldId id="406"/>
            <p14:sldId id="407"/>
            <p14:sldId id="411"/>
            <p14:sldId id="412"/>
            <p14:sldId id="414"/>
            <p14:sldId id="416"/>
            <p14:sldId id="481"/>
            <p14:sldId id="427"/>
            <p14:sldId id="428"/>
            <p14:sldId id="430"/>
            <p14:sldId id="431"/>
            <p14:sldId id="432"/>
            <p14:sldId id="433"/>
            <p14:sldId id="462"/>
            <p14:sldId id="463"/>
            <p14:sldId id="464"/>
            <p14:sldId id="465"/>
            <p14:sldId id="466"/>
            <p14:sldId id="467"/>
            <p14:sldId id="468"/>
            <p14:sldId id="470"/>
            <p14:sldId id="471"/>
            <p14:sldId id="472"/>
            <p14:sldId id="476"/>
            <p14:sldId id="477"/>
            <p14:sldId id="478"/>
            <p14:sldId id="479"/>
            <p14:sldId id="480"/>
            <p14:sldId id="482"/>
            <p14:sldId id="368"/>
            <p14:sldId id="370"/>
            <p14:sldId id="371"/>
            <p14:sldId id="372"/>
            <p14:sldId id="374"/>
            <p14:sldId id="375"/>
            <p14:sldId id="376"/>
            <p14:sldId id="377"/>
            <p14:sldId id="423"/>
            <p14:sldId id="259"/>
            <p14:sldId id="434"/>
            <p14:sldId id="435"/>
            <p14:sldId id="436"/>
            <p14:sldId id="440"/>
            <p14:sldId id="441"/>
            <p14:sldId id="442"/>
            <p14:sldId id="443"/>
            <p14:sldId id="444"/>
            <p14:sldId id="445"/>
            <p14:sldId id="285"/>
            <p14:sldId id="311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6"/>
            <p14:sldId id="388"/>
            <p14:sldId id="352"/>
            <p14:sldId id="353"/>
            <p14:sldId id="354"/>
            <p14:sldId id="384"/>
            <p14:sldId id="351"/>
            <p14:sldId id="448"/>
            <p14:sldId id="449"/>
            <p14:sldId id="450"/>
            <p14:sldId id="451"/>
            <p14:sldId id="452"/>
            <p14:sldId id="453"/>
            <p14:sldId id="454"/>
            <p14:sldId id="455"/>
            <p14:sldId id="456"/>
            <p14:sldId id="457"/>
            <p14:sldId id="458"/>
            <p14:sldId id="459"/>
            <p14:sldId id="460"/>
            <p14:sldId id="461"/>
            <p14:sldId id="484"/>
            <p14:sldId id="385"/>
            <p14:sldId id="380"/>
            <p14:sldId id="48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62" autoAdjust="0"/>
    <p:restoredTop sz="99390" autoAdjust="0"/>
  </p:normalViewPr>
  <p:slideViewPr>
    <p:cSldViewPr snapToGrid="0" snapToObjects="1">
      <p:cViewPr>
        <p:scale>
          <a:sx n="150" d="100"/>
          <a:sy n="150" d="100"/>
        </p:scale>
        <p:origin x="-1608" y="-3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presProps" Target="presProps.xml"/><Relationship Id="rId121" Type="http://schemas.openxmlformats.org/officeDocument/2006/relationships/viewProps" Target="viewProps.xml"/><Relationship Id="rId122" Type="http://schemas.openxmlformats.org/officeDocument/2006/relationships/theme" Target="theme/theme1.xml"/><Relationship Id="rId12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notesMaster" Target="notesMasters/notesMaster1.xml"/><Relationship Id="rId118" Type="http://schemas.openxmlformats.org/officeDocument/2006/relationships/handoutMaster" Target="handoutMasters/handoutMaster1.xml"/><Relationship Id="rId119" Type="http://schemas.openxmlformats.org/officeDocument/2006/relationships/printerSettings" Target="printerSettings/printerSettings1.bin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7.emf"/><Relationship Id="rId2" Type="http://schemas.openxmlformats.org/officeDocument/2006/relationships/image" Target="../media/image138.emf"/><Relationship Id="rId3" Type="http://schemas.openxmlformats.org/officeDocument/2006/relationships/image" Target="../media/image13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668865-D483-9448-9F20-1FC95045B0B6}" type="datetimeFigureOut">
              <a:rPr lang="en-US" smtClean="0"/>
              <a:t>10/2/15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34104-AA6F-5D41-A6D2-8DD82B6F2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319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48FF4C-0A50-624E-8C07-49BF4FBAFEA8}" type="datetimeFigureOut">
              <a:rPr lang="en-US" smtClean="0"/>
              <a:t>10/2/15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6645BD-07AE-4F4A-AECE-8D94ED9F7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283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816443-CFD1-4BC6-9AE9-AE54FF2E6A8F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128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816443-CFD1-4BC6-9AE9-AE54FF2E6A8F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128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010400" y="63563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290263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10400" y="63563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1878" y="6309946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E6F042EC-AC2B-494B-940A-3A868054EC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10400" y="63563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E6F042EC-AC2B-494B-940A-3A868054EC6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010400" y="63563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E6F042EC-AC2B-494B-940A-3A868054EC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010400" y="63563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E6F042EC-AC2B-494B-940A-3A868054EC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010400" y="63563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E6F042EC-AC2B-494B-940A-3A868054EC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010400" y="63563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E6F042EC-AC2B-494B-940A-3A868054EC6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010400" y="63563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E6F042EC-AC2B-494B-940A-3A868054EC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010400" y="63563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E6F042EC-AC2B-494B-940A-3A868054EC6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10400" y="63563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E6F042EC-AC2B-494B-940A-3A868054EC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10400" y="63563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E6F042EC-AC2B-494B-940A-3A868054EC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2869" y="1981200"/>
            <a:ext cx="3815862" cy="411480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39407" y="1981200"/>
            <a:ext cx="3815862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0677" y="6400800"/>
            <a:ext cx="3376246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sz="1600" b="1">
              <a:solidFill>
                <a:schemeClr val="accent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379069" y="6477000"/>
            <a:ext cx="762000" cy="38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AA0A60E-1F7E-5C45-B2DB-533B719B27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071608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jpeg"/><Relationship Id="rId15" Type="http://schemas.openxmlformats.org/officeDocument/2006/relationships/image" Target="../media/image3.jpeg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Rectangle 40"/>
          <p:cNvSpPr txBox="1">
            <a:spLocks noChangeArrowheads="1"/>
          </p:cNvSpPr>
          <p:nvPr userDrawn="1"/>
        </p:nvSpPr>
        <p:spPr bwMode="auto">
          <a:xfrm>
            <a:off x="1012873" y="6459954"/>
            <a:ext cx="256852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457200" rtl="0" eaLnBrk="0" latinLnBrk="0" hangingPunct="0">
              <a:defRPr sz="1600" b="1" kern="1200">
                <a:solidFill>
                  <a:schemeClr val="accent2"/>
                </a:solidFill>
                <a:latin typeface="Times" pitchFamily="-108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CAS,</a:t>
            </a:r>
            <a:r>
              <a:rPr lang="en-US" sz="1600" baseline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Warsaw  6-10-2015</a:t>
            </a:r>
            <a:endParaRPr lang="en-US" sz="16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6" name="Line 45"/>
          <p:cNvSpPr>
            <a:spLocks noChangeShapeType="1"/>
          </p:cNvSpPr>
          <p:nvPr userDrawn="1"/>
        </p:nvSpPr>
        <p:spPr bwMode="auto">
          <a:xfrm>
            <a:off x="1012873" y="6400800"/>
            <a:ext cx="2717752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FF"/>
              </a:solidFill>
              <a:latin typeface="Monotype Corsiva"/>
              <a:cs typeface="Monotype Corsiva"/>
            </a:endParaRPr>
          </a:p>
        </p:txBody>
      </p:sp>
      <p:sp>
        <p:nvSpPr>
          <p:cNvPr id="17" name="Line 46"/>
          <p:cNvSpPr>
            <a:spLocks noChangeShapeType="1"/>
          </p:cNvSpPr>
          <p:nvPr userDrawn="1"/>
        </p:nvSpPr>
        <p:spPr bwMode="auto">
          <a:xfrm>
            <a:off x="3581400" y="6400800"/>
            <a:ext cx="23622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FF"/>
              </a:solidFill>
              <a:latin typeface="Monotype Corsiva"/>
              <a:cs typeface="Monotype Corsiva"/>
            </a:endParaRPr>
          </a:p>
        </p:txBody>
      </p:sp>
      <p:sp>
        <p:nvSpPr>
          <p:cNvPr id="18" name="Line 47"/>
          <p:cNvSpPr>
            <a:spLocks noChangeShapeType="1"/>
          </p:cNvSpPr>
          <p:nvPr userDrawn="1"/>
        </p:nvSpPr>
        <p:spPr bwMode="auto">
          <a:xfrm>
            <a:off x="5864224" y="6400800"/>
            <a:ext cx="570447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FF"/>
              </a:solidFill>
              <a:latin typeface="Monotype Corsiva"/>
              <a:cs typeface="Monotype Corsiva"/>
            </a:endParaRPr>
          </a:p>
        </p:txBody>
      </p:sp>
      <p:sp>
        <p:nvSpPr>
          <p:cNvPr id="19" name="Line 48"/>
          <p:cNvSpPr>
            <a:spLocks noChangeShapeType="1"/>
          </p:cNvSpPr>
          <p:nvPr userDrawn="1"/>
        </p:nvSpPr>
        <p:spPr bwMode="auto">
          <a:xfrm>
            <a:off x="7388225" y="6400800"/>
            <a:ext cx="1755775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FF"/>
              </a:solidFill>
              <a:latin typeface="Monotype Corsiva"/>
              <a:cs typeface="Monotype Corsiva"/>
            </a:endParaRPr>
          </a:p>
        </p:txBody>
      </p:sp>
      <p:pic>
        <p:nvPicPr>
          <p:cNvPr id="20" name="Picture 49" descr="INFN+LNFlogo.jpg                                               000235E7Macintosh HD                   B8AA6D3E:"/>
          <p:cNvPicPr>
            <a:picLocks noChangeAspect="1" noChangeArrowheads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4672" y="6172200"/>
            <a:ext cx="685800" cy="500063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40"/>
          <p:cNvSpPr txBox="1">
            <a:spLocks noChangeArrowheads="1"/>
          </p:cNvSpPr>
          <p:nvPr userDrawn="1"/>
        </p:nvSpPr>
        <p:spPr bwMode="auto">
          <a:xfrm>
            <a:off x="3213100" y="6477000"/>
            <a:ext cx="301733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457200" rtl="0" eaLnBrk="0" latinLnBrk="0" hangingPunct="0">
              <a:defRPr sz="1600" b="1" kern="1200">
                <a:solidFill>
                  <a:schemeClr val="accent2"/>
                </a:solidFill>
                <a:latin typeface="Times" pitchFamily="-108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 smtClean="0">
                <a:solidFill>
                  <a:srgbClr val="0000FF"/>
                </a:solidFill>
              </a:rPr>
              <a:t>R. Cimino</a:t>
            </a:r>
            <a:endParaRPr lang="en-US" dirty="0">
              <a:solidFill>
                <a:srgbClr val="0000FF"/>
              </a:solidFill>
              <a:latin typeface="Monotype Corsiva"/>
              <a:cs typeface="Monotype Corsiva"/>
            </a:endParaRPr>
          </a:p>
        </p:txBody>
      </p:sp>
      <p:pic>
        <p:nvPicPr>
          <p:cNvPr id="23" name="Picture 22" descr="logo-cern-big.jp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864" y="6139228"/>
            <a:ext cx="537036" cy="535693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25" name="Line 47"/>
          <p:cNvSpPr>
            <a:spLocks noChangeShapeType="1"/>
          </p:cNvSpPr>
          <p:nvPr userDrawn="1"/>
        </p:nvSpPr>
        <p:spPr bwMode="auto">
          <a:xfrm>
            <a:off x="7120473" y="6400800"/>
            <a:ext cx="114892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FF"/>
              </a:solidFill>
              <a:latin typeface="Monotype Corsiva"/>
              <a:cs typeface="Monotype Corsiva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406400" y="627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2" name="Picture 1" descr="logo-FCC-HE-04.png"/>
          <p:cNvPicPr>
            <a:picLocks noChangeAspect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7972425" y="6237582"/>
            <a:ext cx="973138" cy="405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3.jpe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jpeg"/><Relationship Id="rId3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jpeg"/><Relationship Id="rId3" Type="http://schemas.openxmlformats.org/officeDocument/2006/relationships/image" Target="../media/image20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jpeg"/><Relationship Id="rId3" Type="http://schemas.openxmlformats.org/officeDocument/2006/relationships/image" Target="../media/image21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emf"/><Relationship Id="rId3" Type="http://schemas.openxmlformats.org/officeDocument/2006/relationships/image" Target="../media/image25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4" Type="http://schemas.openxmlformats.org/officeDocument/2006/relationships/image" Target="../media/image36.emf"/><Relationship Id="rId5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w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eg"/><Relationship Id="rId3" Type="http://schemas.openxmlformats.org/officeDocument/2006/relationships/image" Target="../media/image50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4" Type="http://schemas.openxmlformats.org/officeDocument/2006/relationships/image" Target="../media/image53.emf"/><Relationship Id="rId5" Type="http://schemas.openxmlformats.org/officeDocument/2006/relationships/image" Target="../media/image5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emf"/><Relationship Id="rId3" Type="http://schemas.openxmlformats.org/officeDocument/2006/relationships/image" Target="../media/image56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58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e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e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Relationship Id="rId3" Type="http://schemas.openxmlformats.org/officeDocument/2006/relationships/image" Target="../media/image6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emf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emf"/><Relationship Id="rId3" Type="http://schemas.openxmlformats.org/officeDocument/2006/relationships/image" Target="../media/image71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4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jpeg"/><Relationship Id="rId3" Type="http://schemas.openxmlformats.org/officeDocument/2006/relationships/image" Target="../media/image79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4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png"/><Relationship Id="rId3" Type="http://schemas.openxmlformats.org/officeDocument/2006/relationships/image" Target="../media/image83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4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4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emf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emf"/><Relationship Id="rId3" Type="http://schemas.openxmlformats.org/officeDocument/2006/relationships/image" Target="../media/image89.emf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emf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1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2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3.emf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4.emf"/><Relationship Id="rId3" Type="http://schemas.openxmlformats.org/officeDocument/2006/relationships/image" Target="../media/image95.e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4" Type="http://schemas.openxmlformats.org/officeDocument/2006/relationships/image" Target="../media/image98.png"/><Relationship Id="rId5" Type="http://schemas.openxmlformats.org/officeDocument/2006/relationships/image" Target="../media/image99.emf"/><Relationship Id="rId6" Type="http://schemas.openxmlformats.org/officeDocument/2006/relationships/image" Target="../media/image100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6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1.emf"/><Relationship Id="rId3" Type="http://schemas.openxmlformats.org/officeDocument/2006/relationships/image" Target="../media/image102.jpe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3.emf"/><Relationship Id="rId3" Type="http://schemas.openxmlformats.org/officeDocument/2006/relationships/image" Target="../media/image102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4" Type="http://schemas.openxmlformats.org/officeDocument/2006/relationships/image" Target="../media/image10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em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4" Type="http://schemas.openxmlformats.org/officeDocument/2006/relationships/image" Target="../media/image10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5.wm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4" Type="http://schemas.openxmlformats.org/officeDocument/2006/relationships/image" Target="../media/image10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6.em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4" Type="http://schemas.openxmlformats.org/officeDocument/2006/relationships/image" Target="../media/image10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7.em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4" Type="http://schemas.openxmlformats.org/officeDocument/2006/relationships/image" Target="../media/image10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8.emf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4" Type="http://schemas.openxmlformats.org/officeDocument/2006/relationships/image" Target="../media/image11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2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emf"/><Relationship Id="rId4" Type="http://schemas.openxmlformats.org/officeDocument/2006/relationships/image" Target="../media/image112.emf"/><Relationship Id="rId5" Type="http://schemas.openxmlformats.org/officeDocument/2006/relationships/image" Target="../media/image11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2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4" Type="http://schemas.openxmlformats.org/officeDocument/2006/relationships/image" Target="../media/image11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4.jpe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6.pn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2.jpeg"/><Relationship Id="rId3" Type="http://schemas.openxmlformats.org/officeDocument/2006/relationships/image" Target="../media/image117.emf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emf"/><Relationship Id="rId4" Type="http://schemas.openxmlformats.org/officeDocument/2006/relationships/image" Target="../media/image11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2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4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8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1.emf"/><Relationship Id="rId3" Type="http://schemas.openxmlformats.org/officeDocument/2006/relationships/image" Target="../media/image122.emf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emf"/><Relationship Id="rId4" Type="http://schemas.openxmlformats.org/officeDocument/2006/relationships/image" Target="../media/image12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3.emf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4" Type="http://schemas.openxmlformats.org/officeDocument/2006/relationships/image" Target="../media/image127.emf"/><Relationship Id="rId5" Type="http://schemas.openxmlformats.org/officeDocument/2006/relationships/image" Target="../media/image128.emf"/><Relationship Id="rId6" Type="http://schemas.openxmlformats.org/officeDocument/2006/relationships/image" Target="../media/image12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5.jpe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4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0.pn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3.emf"/><Relationship Id="rId3" Type="http://schemas.openxmlformats.org/officeDocument/2006/relationships/hyperlink" Target="http://cds.cern.ch/ejournals.py?publication=Appl.+Surf.+Sci.&amp;volume=172&amp;year=2001&amp;page=95" TargetMode="Externa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4" Type="http://schemas.openxmlformats.org/officeDocument/2006/relationships/image" Target="../media/image13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4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137.emf"/><Relationship Id="rId5" Type="http://schemas.openxmlformats.org/officeDocument/2006/relationships/image" Target="../media/image140.emf"/><Relationship Id="rId6" Type="http://schemas.openxmlformats.org/officeDocument/2006/relationships/image" Target="../media/image141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138.emf"/><Relationship Id="rId9" Type="http://schemas.openxmlformats.org/officeDocument/2006/relationships/image" Target="../media/image142.png"/><Relationship Id="rId10" Type="http://schemas.openxmlformats.org/officeDocument/2006/relationships/oleObject" Target="../embeddings/oleObject4.bin"/><Relationship Id="rId11" Type="http://schemas.openxmlformats.org/officeDocument/2006/relationships/image" Target="../media/image139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3.emf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3.emf"/><Relationship Id="rId3" Type="http://schemas.openxmlformats.org/officeDocument/2006/relationships/image" Target="../media/image144.emf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3.emf"/><Relationship Id="rId3" Type="http://schemas.openxmlformats.org/officeDocument/2006/relationships/image" Target="../media/image145.emf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3.emf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6.emf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4" Type="http://schemas.openxmlformats.org/officeDocument/2006/relationships/image" Target="../media/image149.png"/><Relationship Id="rId5" Type="http://schemas.openxmlformats.org/officeDocument/2006/relationships/image" Target="../media/image150.png"/><Relationship Id="rId6" Type="http://schemas.openxmlformats.org/officeDocument/2006/relationships/image" Target="../media/image151.png"/><Relationship Id="rId7" Type="http://schemas.openxmlformats.org/officeDocument/2006/relationships/image" Target="../media/image152.png"/><Relationship Id="rId8" Type="http://schemas.openxmlformats.org/officeDocument/2006/relationships/image" Target="../media/image153.jpeg"/><Relationship Id="rId9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7.jpe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4" Type="http://schemas.openxmlformats.org/officeDocument/2006/relationships/image" Target="../media/image149.png"/><Relationship Id="rId5" Type="http://schemas.openxmlformats.org/officeDocument/2006/relationships/image" Target="../media/image150.png"/><Relationship Id="rId6" Type="http://schemas.openxmlformats.org/officeDocument/2006/relationships/image" Target="../media/image151.png"/><Relationship Id="rId7" Type="http://schemas.openxmlformats.org/officeDocument/2006/relationships/image" Target="../media/image152.png"/><Relationship Id="rId8" Type="http://schemas.openxmlformats.org/officeDocument/2006/relationships/image" Target="../media/image153.jpeg"/><Relationship Id="rId9" Type="http://schemas.openxmlformats.org/officeDocument/2006/relationships/image" Target="../media/image154.png"/><Relationship Id="rId10" Type="http://schemas.openxmlformats.org/officeDocument/2006/relationships/image" Target="../media/image15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20820_LHC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95" y="0"/>
            <a:ext cx="8140605" cy="6858000"/>
          </a:xfrm>
          <a:prstGeom prst="rect">
            <a:avLst/>
          </a:prstGeom>
        </p:spPr>
      </p:pic>
      <p:pic>
        <p:nvPicPr>
          <p:cNvPr id="6" name="Picture 5" descr="120820_LHC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95" y="21318"/>
            <a:ext cx="8115300" cy="6836682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1003395" y="4826868"/>
            <a:ext cx="8229505" cy="1136009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2296" algn="ctr"/>
            <a:r>
              <a:rPr lang="it-IT" sz="2800" cap="none" dirty="0" err="1" smtClean="0">
                <a:solidFill>
                  <a:srgbClr val="FFFFFF"/>
                </a:solidFill>
              </a:rPr>
              <a:t>R</a:t>
            </a:r>
            <a:r>
              <a:rPr lang="it-IT" sz="2800" cap="none" dirty="0" smtClean="0">
                <a:solidFill>
                  <a:srgbClr val="FFFFFF"/>
                </a:solidFill>
              </a:rPr>
              <a:t>. Cimino,</a:t>
            </a:r>
          </a:p>
          <a:p>
            <a:pPr marL="82296" algn="ctr"/>
            <a:r>
              <a:rPr lang="it-IT" sz="2800" cap="none" dirty="0" smtClean="0">
                <a:solidFill>
                  <a:srgbClr val="FFFFFF"/>
                </a:solidFill>
              </a:rPr>
              <a:t> </a:t>
            </a:r>
            <a:r>
              <a:rPr lang="en-US" sz="2800" cap="none" dirty="0" smtClean="0">
                <a:solidFill>
                  <a:srgbClr val="FFFFFF"/>
                </a:solidFill>
              </a:rPr>
              <a:t>LNF INFN, </a:t>
            </a:r>
            <a:r>
              <a:rPr lang="en-US" sz="2800" cap="none" dirty="0" err="1" smtClean="0">
                <a:solidFill>
                  <a:srgbClr val="FFFFFF"/>
                </a:solidFill>
              </a:rPr>
              <a:t>Frascati</a:t>
            </a:r>
            <a:r>
              <a:rPr lang="en-US" sz="2800" cap="none" dirty="0" smtClean="0">
                <a:solidFill>
                  <a:srgbClr val="FFFFFF"/>
                </a:solidFill>
              </a:rPr>
              <a:t>, Italy &amp; CERN, Geneva, CH.</a:t>
            </a:r>
            <a:endParaRPr lang="en-US" sz="2800" cap="none" dirty="0">
              <a:solidFill>
                <a:srgbClr val="FFFF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143000" y="3079783"/>
            <a:ext cx="8243439" cy="107943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en-US" sz="4800" b="1" kern="1200" dirty="0" smtClean="0">
                <a:solidFill>
                  <a:schemeClr val="bg1"/>
                </a:solidFill>
                <a:effectLst/>
              </a:rPr>
              <a:t>Electron cloud Effects</a:t>
            </a:r>
          </a:p>
          <a:p>
            <a:pPr algn="ctr"/>
            <a:r>
              <a:rPr lang="en-US" sz="4800" b="1" kern="1200" dirty="0" smtClean="0">
                <a:solidFill>
                  <a:schemeClr val="bg1"/>
                </a:solidFill>
                <a:effectLst/>
              </a:rPr>
              <a:t> and Cures.</a:t>
            </a:r>
            <a:endParaRPr lang="en-US" sz="4800" b="1" kern="12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23696" y="6184510"/>
            <a:ext cx="44103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</a:rPr>
              <a:t>partially </a:t>
            </a:r>
            <a:r>
              <a:rPr lang="en-US" sz="1600" dirty="0">
                <a:solidFill>
                  <a:srgbClr val="FFFFFF"/>
                </a:solidFill>
              </a:rPr>
              <a:t>founded by INFN-</a:t>
            </a:r>
            <a:r>
              <a:rPr lang="en-US" sz="1600" dirty="0" err="1">
                <a:solidFill>
                  <a:srgbClr val="FFFFFF"/>
                </a:solidFill>
              </a:rPr>
              <a:t>Gr.V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nta</a:t>
            </a:r>
            <a:r>
              <a:rPr lang="en-US" sz="1600" dirty="0">
                <a:solidFill>
                  <a:srgbClr val="FFFFFF"/>
                </a:solidFill>
              </a:rPr>
              <a:t>-IMCA project.</a:t>
            </a:r>
          </a:p>
        </p:txBody>
      </p:sp>
      <p:sp>
        <p:nvSpPr>
          <p:cNvPr id="11" name="Rectangle 40"/>
          <p:cNvSpPr txBox="1">
            <a:spLocks noChangeArrowheads="1"/>
          </p:cNvSpPr>
          <p:nvPr/>
        </p:nvSpPr>
        <p:spPr bwMode="auto">
          <a:xfrm>
            <a:off x="1014983" y="6508750"/>
            <a:ext cx="3085303" cy="312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457200" rtl="0" eaLnBrk="0" latinLnBrk="0" hangingPunct="0">
              <a:defRPr sz="1600" b="1" kern="1200">
                <a:solidFill>
                  <a:schemeClr val="accent2"/>
                </a:solidFill>
                <a:latin typeface="Times" pitchFamily="-108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CAS,</a:t>
            </a:r>
            <a:r>
              <a:rPr lang="en-US" sz="1400" baseline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1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Warsaw  6-10-2015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4" name="Text Box 44"/>
          <p:cNvSpPr txBox="1">
            <a:spLocks noChangeArrowheads="1"/>
          </p:cNvSpPr>
          <p:nvPr/>
        </p:nvSpPr>
        <p:spPr bwMode="auto">
          <a:xfrm>
            <a:off x="4301067" y="6526346"/>
            <a:ext cx="10763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R. Cimino</a:t>
            </a:r>
            <a:endParaRPr lang="en-US" sz="14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5" name="Line 45"/>
          <p:cNvSpPr>
            <a:spLocks noChangeShapeType="1"/>
          </p:cNvSpPr>
          <p:nvPr/>
        </p:nvSpPr>
        <p:spPr bwMode="auto">
          <a:xfrm>
            <a:off x="1012873" y="6538683"/>
            <a:ext cx="2717752" cy="0"/>
          </a:xfrm>
          <a:prstGeom prst="line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Monotype Corsiva"/>
              <a:cs typeface="Monotype Corsiva"/>
            </a:endParaRPr>
          </a:p>
        </p:txBody>
      </p:sp>
      <p:sp>
        <p:nvSpPr>
          <p:cNvPr id="16" name="Line 46"/>
          <p:cNvSpPr>
            <a:spLocks noChangeShapeType="1"/>
          </p:cNvSpPr>
          <p:nvPr/>
        </p:nvSpPr>
        <p:spPr bwMode="auto">
          <a:xfrm>
            <a:off x="3581400" y="6538683"/>
            <a:ext cx="2362200" cy="0"/>
          </a:xfrm>
          <a:prstGeom prst="line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Monotype Corsiva"/>
              <a:cs typeface="Monotype Corsiva"/>
            </a:endParaRPr>
          </a:p>
        </p:txBody>
      </p:sp>
      <p:sp>
        <p:nvSpPr>
          <p:cNvPr id="17" name="Line 47"/>
          <p:cNvSpPr>
            <a:spLocks noChangeShapeType="1"/>
          </p:cNvSpPr>
          <p:nvPr/>
        </p:nvSpPr>
        <p:spPr bwMode="auto">
          <a:xfrm>
            <a:off x="5864225" y="6538683"/>
            <a:ext cx="838200" cy="0"/>
          </a:xfrm>
          <a:prstGeom prst="line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Monotype Corsiva"/>
              <a:cs typeface="Monotype Corsiva"/>
            </a:endParaRPr>
          </a:p>
        </p:txBody>
      </p:sp>
      <p:sp>
        <p:nvSpPr>
          <p:cNvPr id="18" name="Line 48"/>
          <p:cNvSpPr>
            <a:spLocks noChangeShapeType="1"/>
          </p:cNvSpPr>
          <p:nvPr/>
        </p:nvSpPr>
        <p:spPr bwMode="auto">
          <a:xfrm>
            <a:off x="7675563" y="6538683"/>
            <a:ext cx="1468437" cy="0"/>
          </a:xfrm>
          <a:prstGeom prst="line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Monotype Corsiva"/>
              <a:cs typeface="Monotype Corsiva"/>
            </a:endParaRPr>
          </a:p>
        </p:txBody>
      </p:sp>
      <p:pic>
        <p:nvPicPr>
          <p:cNvPr id="19" name="Picture 49" descr="INFN+LNFlogo.jpg                                               000235E7Macintosh HD                   B8AA6D3E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8554" y="6312302"/>
            <a:ext cx="685800" cy="500063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logo-cern-big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1854" y="6285114"/>
            <a:ext cx="537036" cy="535693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21" name="Picture 1" descr="logo-FCC-HE-04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2425" y="6341325"/>
            <a:ext cx="973138" cy="405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56295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666" y="20638"/>
            <a:ext cx="7970182" cy="868362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E</a:t>
            </a:r>
            <a:r>
              <a:rPr lang="en-US" sz="4800" dirty="0" smtClean="0"/>
              <a:t>lectron cloud in accelerators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0665" y="922339"/>
            <a:ext cx="8043335" cy="43434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/>
                </a:solidFill>
              </a:rPr>
              <a:t>Phenomenology:</a:t>
            </a:r>
            <a:r>
              <a:rPr lang="en-US" dirty="0"/>
              <a:t> </a:t>
            </a:r>
            <a:r>
              <a:rPr lang="en-US" dirty="0" smtClean="0"/>
              <a:t> </a:t>
            </a:r>
          </a:p>
          <a:p>
            <a:pPr marL="82296" indent="0">
              <a:lnSpc>
                <a:spcPct val="80000"/>
              </a:lnSpc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What happens to the Vacuum beam pipe in presence of the beam? (LHC Example)</a:t>
            </a:r>
          </a:p>
          <a:p>
            <a:pPr>
              <a:lnSpc>
                <a:spcPct val="80000"/>
              </a:lnSpc>
            </a:pPr>
            <a:endParaRPr lang="en-US" sz="24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/>
                </a:solidFill>
              </a:rPr>
              <a:t>Numerical model</a:t>
            </a:r>
          </a:p>
          <a:p>
            <a:pPr marL="82296" indent="0">
              <a:lnSpc>
                <a:spcPct val="80000"/>
              </a:lnSpc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/>
                </a:solidFill>
              </a:rPr>
              <a:t>The Surface Science properties of relevance: </a:t>
            </a:r>
          </a:p>
          <a:p>
            <a:pPr>
              <a:lnSpc>
                <a:spcPct val="80000"/>
              </a:lnSpc>
              <a:buFont typeface="Wingdings" charset="2"/>
              <a:buChar char="ü"/>
            </a:pPr>
            <a:r>
              <a:rPr lang="en-US" sz="2400" dirty="0" smtClean="0">
                <a:solidFill>
                  <a:schemeClr val="tx1"/>
                </a:solidFill>
              </a:rPr>
              <a:t>SEY (Secondary Electron Yield);</a:t>
            </a:r>
          </a:p>
          <a:p>
            <a:pPr>
              <a:lnSpc>
                <a:spcPct val="80000"/>
              </a:lnSpc>
              <a:buFont typeface="Wingdings" charset="2"/>
              <a:buChar char="ü"/>
            </a:pPr>
            <a:r>
              <a:rPr lang="en-US" sz="2400" dirty="0" smtClean="0">
                <a:solidFill>
                  <a:schemeClr val="tx1"/>
                </a:solidFill>
              </a:rPr>
              <a:t>PY (Photo Yield);</a:t>
            </a:r>
          </a:p>
          <a:p>
            <a:pPr>
              <a:lnSpc>
                <a:spcPct val="80000"/>
              </a:lnSpc>
              <a:buFont typeface="Wingdings" charset="2"/>
              <a:buChar char="ü"/>
            </a:pPr>
            <a:r>
              <a:rPr lang="en-US" sz="2400" dirty="0" smtClean="0">
                <a:solidFill>
                  <a:schemeClr val="tx1"/>
                </a:solidFill>
              </a:rPr>
              <a:t>R (photon Reflectivity) </a:t>
            </a:r>
          </a:p>
          <a:p>
            <a:pPr>
              <a:lnSpc>
                <a:spcPct val="80000"/>
              </a:lnSpc>
              <a:buFont typeface="Courier New"/>
              <a:buChar char="o"/>
            </a:pPr>
            <a:endParaRPr lang="en-US" sz="105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/>
                </a:solidFill>
              </a:rPr>
              <a:t>Mitigation strategies</a:t>
            </a:r>
          </a:p>
          <a:p>
            <a:pPr>
              <a:lnSpc>
                <a:spcPct val="80000"/>
              </a:lnSpc>
            </a:pPr>
            <a:endParaRPr lang="en-US" sz="11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/>
                </a:solidFill>
              </a:rPr>
              <a:t>Conclusion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2</a:t>
            </a:fld>
            <a:endParaRPr 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549900" y="4711700"/>
            <a:ext cx="3552683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cs typeface="Calibri"/>
              </a:rPr>
              <a:t>R</a:t>
            </a:r>
            <a:r>
              <a:rPr lang="en-US" sz="2000" dirty="0">
                <a:cs typeface="Calibri"/>
              </a:rPr>
              <a:t>. Cimino and T. </a:t>
            </a:r>
            <a:r>
              <a:rPr lang="en-US" sz="2000" dirty="0" err="1" smtClean="0">
                <a:cs typeface="Calibri"/>
              </a:rPr>
              <a:t>Demma</a:t>
            </a:r>
            <a:r>
              <a:rPr lang="en-US" sz="2000" dirty="0">
                <a:cs typeface="Calibri"/>
              </a:rPr>
              <a:t>  </a:t>
            </a:r>
            <a:endParaRPr lang="en-US" sz="2000" dirty="0" smtClean="0">
              <a:cs typeface="Calibri"/>
            </a:endParaRPr>
          </a:p>
          <a:p>
            <a:pPr algn="ctr"/>
            <a:r>
              <a:rPr lang="en-US" sz="2000" dirty="0" smtClean="0">
                <a:cs typeface="Calibri"/>
              </a:rPr>
              <a:t>“</a:t>
            </a:r>
            <a:r>
              <a:rPr lang="en-US" sz="2000" dirty="0">
                <a:cs typeface="Calibri"/>
              </a:rPr>
              <a:t>Electron </a:t>
            </a:r>
            <a:r>
              <a:rPr lang="en-US" sz="2000" dirty="0" smtClean="0">
                <a:cs typeface="Calibri"/>
              </a:rPr>
              <a:t>cloud </a:t>
            </a:r>
            <a:r>
              <a:rPr lang="en-US" sz="2000" dirty="0">
                <a:cs typeface="Calibri"/>
              </a:rPr>
              <a:t>in Accelerators</a:t>
            </a:r>
            <a:r>
              <a:rPr lang="en-US" sz="2000" dirty="0" smtClean="0">
                <a:cs typeface="Calibri"/>
              </a:rPr>
              <a:t>”</a:t>
            </a:r>
            <a:r>
              <a:rPr lang="it-IT" sz="2000" dirty="0">
                <a:cs typeface="Calibri"/>
              </a:rPr>
              <a:t> </a:t>
            </a:r>
            <a:r>
              <a:rPr lang="it-IT" sz="2000" dirty="0" smtClean="0">
                <a:cs typeface="Calibri"/>
              </a:rPr>
              <a:t>  </a:t>
            </a:r>
            <a:r>
              <a:rPr lang="it-IT" sz="2000" dirty="0" err="1">
                <a:cs typeface="Calibri"/>
              </a:rPr>
              <a:t>Int</a:t>
            </a:r>
            <a:r>
              <a:rPr lang="it-IT" sz="2000" dirty="0">
                <a:cs typeface="Calibri"/>
              </a:rPr>
              <a:t>. </a:t>
            </a:r>
            <a:r>
              <a:rPr lang="it-IT" sz="2000" dirty="0" err="1">
                <a:cs typeface="Calibri"/>
              </a:rPr>
              <a:t>J</a:t>
            </a:r>
            <a:r>
              <a:rPr lang="it-IT" sz="2000" dirty="0">
                <a:cs typeface="Calibri"/>
              </a:rPr>
              <a:t>. </a:t>
            </a:r>
            <a:r>
              <a:rPr lang="it-IT" sz="2000" dirty="0" err="1">
                <a:cs typeface="Calibri"/>
              </a:rPr>
              <a:t>Mod</a:t>
            </a:r>
            <a:r>
              <a:rPr lang="it-IT" sz="2000" dirty="0">
                <a:cs typeface="Calibri"/>
              </a:rPr>
              <a:t>. </a:t>
            </a:r>
            <a:r>
              <a:rPr lang="it-IT" sz="2000" dirty="0" err="1">
                <a:cs typeface="Calibri"/>
              </a:rPr>
              <a:t>Phys</a:t>
            </a:r>
            <a:r>
              <a:rPr lang="it-IT" sz="2000" dirty="0">
                <a:cs typeface="Calibri"/>
              </a:rPr>
              <a:t>. A 29 (2014) 1430023 (pag. 65).</a:t>
            </a:r>
            <a:endParaRPr lang="en-US" sz="2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2619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666" y="20638"/>
            <a:ext cx="7970182" cy="868362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E</a:t>
            </a:r>
            <a:r>
              <a:rPr lang="en-US" sz="4800" dirty="0" smtClean="0"/>
              <a:t>lectron cloud in accelerators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0665" y="922339"/>
            <a:ext cx="8043335" cy="43434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/>
                </a:solidFill>
              </a:rPr>
              <a:t>Phenomenology:</a:t>
            </a:r>
            <a:r>
              <a:rPr lang="en-US" dirty="0"/>
              <a:t> </a:t>
            </a:r>
            <a:r>
              <a:rPr lang="en-US" dirty="0" smtClean="0"/>
              <a:t> </a:t>
            </a:r>
          </a:p>
          <a:p>
            <a:pPr marL="82296" indent="0">
              <a:lnSpc>
                <a:spcPct val="80000"/>
              </a:lnSpc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What happens to the Vacuum beam pipe in presence of the beam? (LHC Example)</a:t>
            </a:r>
          </a:p>
          <a:p>
            <a:pPr>
              <a:lnSpc>
                <a:spcPct val="80000"/>
              </a:lnSpc>
            </a:pPr>
            <a:endParaRPr lang="en-US" sz="24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Numerical model</a:t>
            </a:r>
          </a:p>
          <a:p>
            <a:pPr marL="82296" indent="0">
              <a:lnSpc>
                <a:spcPct val="80000"/>
              </a:lnSpc>
              <a:buNone/>
            </a:pP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The Surface Science properties of relevance: </a:t>
            </a:r>
          </a:p>
          <a:p>
            <a:pPr>
              <a:lnSpc>
                <a:spcPct val="80000"/>
              </a:lnSpc>
              <a:buFont typeface="Wingdings" charset="2"/>
              <a:buChar char="ü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SEY (Secondary Electron Yield);</a:t>
            </a:r>
          </a:p>
          <a:p>
            <a:pPr>
              <a:lnSpc>
                <a:spcPct val="80000"/>
              </a:lnSpc>
              <a:buFont typeface="Wingdings" charset="2"/>
              <a:buChar char="ü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PY (Photo Yield);</a:t>
            </a:r>
          </a:p>
          <a:p>
            <a:pPr>
              <a:lnSpc>
                <a:spcPct val="80000"/>
              </a:lnSpc>
              <a:buFont typeface="Wingdings" charset="2"/>
              <a:buChar char="ü"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R (photon Reflectivity) </a:t>
            </a:r>
          </a:p>
          <a:p>
            <a:pPr>
              <a:lnSpc>
                <a:spcPct val="80000"/>
              </a:lnSpc>
              <a:buFont typeface="Courier New"/>
              <a:buChar char="o"/>
            </a:pPr>
            <a:endParaRPr lang="en-US" sz="1050" dirty="0" smtClean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Mitigation strategies</a:t>
            </a:r>
          </a:p>
          <a:p>
            <a:pPr>
              <a:lnSpc>
                <a:spcPct val="80000"/>
              </a:lnSpc>
            </a:pPr>
            <a:endParaRPr lang="en-US" sz="1100" dirty="0" smtClean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3</a:t>
            </a:fld>
            <a:endParaRPr 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549900" y="4711700"/>
            <a:ext cx="3552683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cs typeface="Calibri"/>
              </a:rPr>
              <a:t>R</a:t>
            </a:r>
            <a:r>
              <a:rPr lang="en-US" sz="2000" dirty="0">
                <a:cs typeface="Calibri"/>
              </a:rPr>
              <a:t>. Cimino and T. </a:t>
            </a:r>
            <a:r>
              <a:rPr lang="en-US" sz="2000" dirty="0" err="1" smtClean="0">
                <a:cs typeface="Calibri"/>
              </a:rPr>
              <a:t>Demma</a:t>
            </a:r>
            <a:r>
              <a:rPr lang="en-US" sz="2000" dirty="0">
                <a:cs typeface="Calibri"/>
              </a:rPr>
              <a:t>  </a:t>
            </a:r>
            <a:endParaRPr lang="en-US" sz="2000" dirty="0" smtClean="0">
              <a:cs typeface="Calibri"/>
            </a:endParaRPr>
          </a:p>
          <a:p>
            <a:pPr algn="ctr"/>
            <a:r>
              <a:rPr lang="en-US" sz="2000" dirty="0" smtClean="0">
                <a:cs typeface="Calibri"/>
              </a:rPr>
              <a:t>“</a:t>
            </a:r>
            <a:r>
              <a:rPr lang="en-US" sz="2000" dirty="0">
                <a:cs typeface="Calibri"/>
              </a:rPr>
              <a:t>Electron </a:t>
            </a:r>
            <a:r>
              <a:rPr lang="en-US" sz="2000" dirty="0" smtClean="0">
                <a:cs typeface="Calibri"/>
              </a:rPr>
              <a:t>cloud </a:t>
            </a:r>
            <a:r>
              <a:rPr lang="en-US" sz="2000" dirty="0">
                <a:cs typeface="Calibri"/>
              </a:rPr>
              <a:t>in Accelerators</a:t>
            </a:r>
            <a:r>
              <a:rPr lang="en-US" sz="2000" dirty="0" smtClean="0">
                <a:cs typeface="Calibri"/>
              </a:rPr>
              <a:t>”</a:t>
            </a:r>
            <a:r>
              <a:rPr lang="it-IT" sz="2000" dirty="0">
                <a:cs typeface="Calibri"/>
              </a:rPr>
              <a:t> </a:t>
            </a:r>
            <a:r>
              <a:rPr lang="it-IT" sz="2000" dirty="0" smtClean="0">
                <a:cs typeface="Calibri"/>
              </a:rPr>
              <a:t>  </a:t>
            </a:r>
            <a:r>
              <a:rPr lang="it-IT" sz="2000" dirty="0" err="1">
                <a:cs typeface="Calibri"/>
              </a:rPr>
              <a:t>Int</a:t>
            </a:r>
            <a:r>
              <a:rPr lang="it-IT" sz="2000" dirty="0">
                <a:cs typeface="Calibri"/>
              </a:rPr>
              <a:t>. </a:t>
            </a:r>
            <a:r>
              <a:rPr lang="it-IT" sz="2000" dirty="0" err="1">
                <a:cs typeface="Calibri"/>
              </a:rPr>
              <a:t>J</a:t>
            </a:r>
            <a:r>
              <a:rPr lang="it-IT" sz="2000" dirty="0">
                <a:cs typeface="Calibri"/>
              </a:rPr>
              <a:t>. </a:t>
            </a:r>
            <a:r>
              <a:rPr lang="it-IT" sz="2000" dirty="0" err="1">
                <a:cs typeface="Calibri"/>
              </a:rPr>
              <a:t>Mod</a:t>
            </a:r>
            <a:r>
              <a:rPr lang="it-IT" sz="2000" dirty="0">
                <a:cs typeface="Calibri"/>
              </a:rPr>
              <a:t>. </a:t>
            </a:r>
            <a:r>
              <a:rPr lang="it-IT" sz="2000" dirty="0" err="1">
                <a:cs typeface="Calibri"/>
              </a:rPr>
              <a:t>Phys</a:t>
            </a:r>
            <a:r>
              <a:rPr lang="it-IT" sz="2000" dirty="0">
                <a:cs typeface="Calibri"/>
              </a:rPr>
              <a:t>. A 29 (2014) 1430023 (pag. 65).</a:t>
            </a:r>
            <a:endParaRPr lang="en-US" sz="2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4803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9747" y="5173152"/>
            <a:ext cx="7073901" cy="81279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dirty="0" smtClean="0">
                <a:latin typeface="+mj-lt"/>
                <a:cs typeface="Monotype Corsiva"/>
              </a:rPr>
              <a:t>But: Vacuum interact with the beam!</a:t>
            </a:r>
            <a:endParaRPr lang="en-US" sz="3600" dirty="0">
              <a:latin typeface="+mj-lt"/>
              <a:cs typeface="Monotype Corsiv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900" y="-33866"/>
            <a:ext cx="8420100" cy="5198542"/>
          </a:xfrm>
        </p:spPr>
        <p:txBody>
          <a:bodyPr>
            <a:noAutofit/>
          </a:bodyPr>
          <a:lstStyle/>
          <a:p>
            <a:pPr marL="349250" lvl="1" indent="0" algn="just">
              <a:buNone/>
            </a:pPr>
            <a:r>
              <a:rPr lang="en-US" sz="2800" b="1" dirty="0" smtClean="0">
                <a:solidFill>
                  <a:srgbClr val="0000FF"/>
                </a:solidFill>
              </a:rPr>
              <a:t>Beam dynamic experts </a:t>
            </a:r>
            <a:r>
              <a:rPr lang="en-US" sz="2800" dirty="0" smtClean="0"/>
              <a:t>design a complex and high performing machine and than somebody will design a metallic </a:t>
            </a:r>
            <a:r>
              <a:rPr lang="en-US" sz="2800" dirty="0"/>
              <a:t>shell  around </a:t>
            </a:r>
            <a:r>
              <a:rPr lang="en-US" sz="2800" dirty="0" smtClean="0"/>
              <a:t>it: </a:t>
            </a:r>
            <a:r>
              <a:rPr lang="en-US" sz="2800" dirty="0" smtClean="0">
                <a:solidFill>
                  <a:srgbClr val="008000"/>
                </a:solidFill>
              </a:rPr>
              <a:t>It is a technical issue!!! </a:t>
            </a:r>
            <a:r>
              <a:rPr lang="en-US" sz="2800" dirty="0" smtClean="0"/>
              <a:t>with:</a:t>
            </a:r>
          </a:p>
          <a:p>
            <a:pPr marL="349250" lvl="1" indent="0" algn="just">
              <a:buNone/>
            </a:pPr>
            <a:endParaRPr lang="en-US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60400" y="1405444"/>
            <a:ext cx="8483600" cy="4068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lnSpc>
                <a:spcPct val="120000"/>
              </a:lnSpc>
              <a:buFont typeface="Wingdings" charset="2"/>
              <a:buChar char="Ø"/>
            </a:pPr>
            <a:r>
              <a:rPr lang="en-US" sz="2400" dirty="0" smtClean="0">
                <a:cs typeface="Monotype Corsiva"/>
              </a:rPr>
              <a:t>  Pressure </a:t>
            </a:r>
            <a:r>
              <a:rPr lang="en-US" sz="2400" dirty="0">
                <a:cs typeface="Monotype Corsiva"/>
              </a:rPr>
              <a:t>better than 10 </a:t>
            </a:r>
            <a:r>
              <a:rPr lang="en-US" sz="2400" baseline="30000" dirty="0">
                <a:cs typeface="Monotype Corsiva"/>
              </a:rPr>
              <a:t>-9 </a:t>
            </a:r>
            <a:r>
              <a:rPr lang="en-US" sz="2400" dirty="0">
                <a:cs typeface="Monotype Corsiva"/>
              </a:rPr>
              <a:t> mbar  rapidly reached and stable</a:t>
            </a:r>
          </a:p>
          <a:p>
            <a:pPr lvl="1" algn="just">
              <a:lnSpc>
                <a:spcPct val="120000"/>
              </a:lnSpc>
              <a:buFont typeface="Wingdings" charset="2"/>
              <a:buChar char="Ø"/>
            </a:pPr>
            <a:r>
              <a:rPr lang="en-US" sz="2400" dirty="0" smtClean="0">
                <a:cs typeface="Monotype Corsiva"/>
              </a:rPr>
              <a:t>  Few pumps, no bake out (</a:t>
            </a:r>
            <a:r>
              <a:rPr lang="en-US" sz="2400" dirty="0">
                <a:cs typeface="Monotype Corsiva"/>
              </a:rPr>
              <a:t>typically no space nor budget), </a:t>
            </a:r>
          </a:p>
          <a:p>
            <a:pPr lvl="1" algn="just">
              <a:lnSpc>
                <a:spcPct val="120000"/>
              </a:lnSpc>
              <a:buFont typeface="Wingdings" charset="2"/>
              <a:buChar char="Ø"/>
            </a:pPr>
            <a:r>
              <a:rPr lang="en-US" sz="2400" dirty="0" smtClean="0">
                <a:cs typeface="Monotype Corsiva"/>
              </a:rPr>
              <a:t>  Very </a:t>
            </a:r>
            <a:r>
              <a:rPr lang="en-US" sz="2400" dirty="0">
                <a:cs typeface="Monotype Corsiva"/>
              </a:rPr>
              <a:t>low desorption yield</a:t>
            </a:r>
          </a:p>
          <a:p>
            <a:pPr lvl="1" algn="just">
              <a:lnSpc>
                <a:spcPct val="120000"/>
              </a:lnSpc>
              <a:buFont typeface="Wingdings" charset="2"/>
              <a:buChar char="Ø"/>
            </a:pPr>
            <a:r>
              <a:rPr lang="en-US" sz="2400" dirty="0" smtClean="0">
                <a:cs typeface="Monotype Corsiva"/>
              </a:rPr>
              <a:t>  High </a:t>
            </a:r>
            <a:r>
              <a:rPr lang="en-US" sz="2400" dirty="0">
                <a:cs typeface="Monotype Corsiva"/>
              </a:rPr>
              <a:t>thermal conductivity</a:t>
            </a:r>
          </a:p>
          <a:p>
            <a:pPr lvl="1" algn="just">
              <a:lnSpc>
                <a:spcPct val="120000"/>
              </a:lnSpc>
              <a:buFont typeface="Wingdings" charset="2"/>
              <a:buChar char="Ø"/>
            </a:pPr>
            <a:r>
              <a:rPr lang="en-US" sz="2400" dirty="0" smtClean="0">
                <a:cs typeface="Monotype Corsiva"/>
              </a:rPr>
              <a:t>  High </a:t>
            </a:r>
            <a:r>
              <a:rPr lang="en-US" sz="2400" dirty="0">
                <a:cs typeface="Monotype Corsiva"/>
              </a:rPr>
              <a:t>electrical conductivity</a:t>
            </a:r>
          </a:p>
          <a:p>
            <a:pPr lvl="1" algn="just">
              <a:lnSpc>
                <a:spcPct val="120000"/>
              </a:lnSpc>
              <a:buFont typeface="Wingdings" charset="2"/>
              <a:buChar char="Ø"/>
            </a:pPr>
            <a:r>
              <a:rPr lang="en-US" sz="2400" dirty="0" smtClean="0">
                <a:cs typeface="Monotype Corsiva"/>
              </a:rPr>
              <a:t>  No </a:t>
            </a:r>
            <a:r>
              <a:rPr lang="en-US" sz="2400" dirty="0">
                <a:cs typeface="Monotype Corsiva"/>
              </a:rPr>
              <a:t>effect on the magnetic field!</a:t>
            </a:r>
            <a:r>
              <a:rPr lang="en-US" sz="2400" dirty="0" smtClean="0">
                <a:cs typeface="Monotype Corsiva"/>
              </a:rPr>
              <a:t>!</a:t>
            </a:r>
          </a:p>
          <a:p>
            <a:pPr lvl="1" algn="just">
              <a:lnSpc>
                <a:spcPct val="120000"/>
              </a:lnSpc>
              <a:buFont typeface="Wingdings" charset="2"/>
              <a:buChar char="Ø"/>
            </a:pPr>
            <a:r>
              <a:rPr lang="en-US" sz="2400" dirty="0" smtClean="0">
                <a:cs typeface="Monotype Corsiva"/>
              </a:rPr>
              <a:t>  Mechanically robust </a:t>
            </a:r>
            <a:endParaRPr lang="en-US" sz="2400" dirty="0">
              <a:cs typeface="Monotype Corsiva"/>
            </a:endParaRPr>
          </a:p>
          <a:p>
            <a:pPr lvl="1" algn="just">
              <a:lnSpc>
                <a:spcPct val="120000"/>
              </a:lnSpc>
              <a:buFont typeface="Wingdings" charset="2"/>
              <a:buChar char="Ø"/>
            </a:pPr>
            <a:r>
              <a:rPr lang="en-US" sz="2400" dirty="0" smtClean="0">
                <a:cs typeface="Monotype Corsiva"/>
              </a:rPr>
              <a:t>  …</a:t>
            </a:r>
            <a:r>
              <a:rPr lang="en-US" sz="2400" dirty="0">
                <a:cs typeface="Monotype Corsiva"/>
              </a:rPr>
              <a:t>.. </a:t>
            </a:r>
            <a:r>
              <a:rPr lang="en-US" sz="2400" dirty="0" smtClean="0">
                <a:cs typeface="Monotype Corsiva"/>
              </a:rPr>
              <a:t>And, of course, cheap!</a:t>
            </a:r>
            <a:endParaRPr lang="en-US" sz="2400" dirty="0">
              <a:cs typeface="Monotype Corsiva"/>
            </a:endParaRPr>
          </a:p>
          <a:p>
            <a:pPr>
              <a:lnSpc>
                <a:spcPct val="120000"/>
              </a:lnSpc>
            </a:pPr>
            <a:endParaRPr lang="en-US" sz="2400" dirty="0">
              <a:cs typeface="Monotype Corsiv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370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887" y="44076"/>
            <a:ext cx="7897013" cy="68507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One real example to see it:</a:t>
            </a:r>
            <a:endParaRPr lang="en-US" sz="2000" dirty="0"/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0" y="279733"/>
            <a:ext cx="533400" cy="244475"/>
          </a:xfrm>
          <a:prstGeom prst="rect">
            <a:avLst/>
          </a:prstGeom>
        </p:spPr>
        <p:txBody>
          <a:bodyPr anchor="ctr"/>
          <a:lstStyle>
            <a:lvl1pPr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eaLnBrk="1" hangingPunct="1"/>
            <a:fld id="{C4C8199B-8AAA-5943-879D-D4529CAC89F5}" type="slidenum">
              <a:rPr lang="en-US" sz="1200" b="1">
                <a:solidFill>
                  <a:srgbClr val="FFFFFF"/>
                </a:solidFill>
                <a:latin typeface="Comic Sans MS" charset="0"/>
              </a:rPr>
              <a:pPr algn="ctr" eaLnBrk="1" hangingPunct="1"/>
              <a:t>5</a:t>
            </a:fld>
            <a:endParaRPr lang="en-US" sz="1200" b="1">
              <a:solidFill>
                <a:srgbClr val="FFFFFF"/>
              </a:solidFill>
              <a:latin typeface="Comic Sans MS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81886" y="2299453"/>
            <a:ext cx="7587981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450 </a:t>
            </a:r>
            <a:r>
              <a:rPr lang="en-US" sz="3600" b="1" dirty="0" err="1" smtClean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GeV</a:t>
            </a:r>
            <a:r>
              <a:rPr lang="en-US" sz="3600" b="1" dirty="0" smtClean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 –  150 </a:t>
            </a:r>
            <a:r>
              <a:rPr lang="en-US" sz="3600" b="1" dirty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ns bunch spacing: Merged </a:t>
            </a:r>
            <a:r>
              <a:rPr lang="en-US" sz="3600" b="1" dirty="0" smtClean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vacuum @ LHC</a:t>
            </a:r>
            <a:endParaRPr lang="en-US" sz="3600" dirty="0"/>
          </a:p>
        </p:txBody>
      </p:sp>
      <p:sp>
        <p:nvSpPr>
          <p:cNvPr id="11" name="Rectangle 10"/>
          <p:cNvSpPr/>
          <p:nvPr/>
        </p:nvSpPr>
        <p:spPr>
          <a:xfrm>
            <a:off x="3954533" y="1044892"/>
            <a:ext cx="16735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cs typeface="Monotype Corsiva"/>
              </a:rPr>
              <a:t>8-10-2010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166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960" y="43350"/>
            <a:ext cx="8927839" cy="68507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Exotic Vacuum behavior @</a:t>
            </a:r>
            <a:r>
              <a:rPr lang="en-US" dirty="0"/>
              <a:t> LHC</a:t>
            </a:r>
            <a:r>
              <a:rPr lang="en-US" dirty="0" smtClean="0"/>
              <a:t>:</a:t>
            </a:r>
            <a:endParaRPr lang="en-US" sz="2000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238" y="728424"/>
            <a:ext cx="7645964" cy="5153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2"/>
          <p:cNvSpPr txBox="1">
            <a:spLocks/>
          </p:cNvSpPr>
          <p:nvPr/>
        </p:nvSpPr>
        <p:spPr>
          <a:xfrm>
            <a:off x="0" y="279733"/>
            <a:ext cx="533400" cy="244475"/>
          </a:xfrm>
          <a:prstGeom prst="rect">
            <a:avLst/>
          </a:prstGeom>
        </p:spPr>
        <p:txBody>
          <a:bodyPr anchor="ctr"/>
          <a:lstStyle>
            <a:lvl1pPr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eaLnBrk="1" hangingPunct="1"/>
            <a:fld id="{C4C8199B-8AAA-5943-879D-D4529CAC89F5}" type="slidenum">
              <a:rPr lang="en-US" sz="1200" b="1">
                <a:solidFill>
                  <a:srgbClr val="FFFFFF"/>
                </a:solidFill>
                <a:latin typeface="Comic Sans MS" charset="0"/>
              </a:rPr>
              <a:pPr algn="ctr" eaLnBrk="1" hangingPunct="1"/>
              <a:t>6</a:t>
            </a:fld>
            <a:endParaRPr lang="en-US" sz="1200" b="1">
              <a:solidFill>
                <a:srgbClr val="FFFFFF"/>
              </a:solidFill>
              <a:latin typeface="Comic Sans M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68538" y="2252995"/>
            <a:ext cx="688975" cy="27781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/>
              <a:t>Beam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14838" y="1837070"/>
            <a:ext cx="688975" cy="27781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/>
              <a:t>Beam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4113" y="3757945"/>
            <a:ext cx="1066800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200" dirty="0"/>
              <a:t>No pressure Increase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77033" y="2299827"/>
            <a:ext cx="1066800" cy="4619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200" dirty="0"/>
              <a:t>Pressure Increase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1238" y="5973986"/>
            <a:ext cx="544036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450 </a:t>
            </a:r>
            <a:r>
              <a:rPr lang="en-US" b="1" dirty="0" err="1" smtClean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GeV</a:t>
            </a:r>
            <a:r>
              <a:rPr lang="en-US" b="1" dirty="0" smtClean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 </a:t>
            </a:r>
            <a:r>
              <a:rPr lang="en-US" b="1" dirty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– 150 ns </a:t>
            </a:r>
            <a:r>
              <a:rPr lang="en-US" b="1" dirty="0" smtClean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bunch </a:t>
            </a:r>
            <a:r>
              <a:rPr lang="en-US" b="1" dirty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spacing: Merged vacuum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595199" y="5955558"/>
            <a:ext cx="13390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8-10-2010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42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201" y="5976"/>
            <a:ext cx="8283448" cy="649045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Easily solved: Installation of Solenoids</a:t>
            </a:r>
            <a:endParaRPr lang="en-US" sz="3600" dirty="0"/>
          </a:p>
        </p:txBody>
      </p:sp>
      <p:pic>
        <p:nvPicPr>
          <p:cNvPr id="4" name="Picture 3" descr="Figur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778" y="749300"/>
            <a:ext cx="7123870" cy="53467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892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7900" y="612406"/>
            <a:ext cx="8156448" cy="551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572" y="-396"/>
            <a:ext cx="8042276" cy="56797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Solenoids </a:t>
            </a:r>
            <a:r>
              <a:rPr lang="en-US" sz="4000" b="1" dirty="0" smtClean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have effect </a:t>
            </a:r>
            <a:r>
              <a:rPr lang="en-US" sz="4000" b="1" dirty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on </a:t>
            </a:r>
            <a:r>
              <a:rPr lang="en-US" sz="4000" b="1" dirty="0" smtClean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pressure!!!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752599" y="3111500"/>
            <a:ext cx="1228601" cy="5238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1400" b="1" dirty="0"/>
              <a:t>Beam Intensity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50374" y="1447033"/>
            <a:ext cx="1389557" cy="5238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/>
              <a:t>Solenoid ON</a:t>
            </a:r>
          </a:p>
          <a:p>
            <a:pPr algn="ctr">
              <a:defRPr/>
            </a:pPr>
            <a:r>
              <a:rPr lang="en-US" sz="1400" b="1" dirty="0"/>
              <a:t>A4L1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52795" y="1708970"/>
            <a:ext cx="1131887" cy="5238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en-US" sz="1400" b="1" dirty="0"/>
              <a:t>Solenoid ON</a:t>
            </a:r>
          </a:p>
          <a:p>
            <a:pPr algn="ctr">
              <a:defRPr/>
            </a:pPr>
            <a:r>
              <a:rPr lang="en-US" sz="1400" b="1" dirty="0"/>
              <a:t>A4R1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67299" y="5316434"/>
            <a:ext cx="25759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/>
              <a:t>Remove multipacting</a:t>
            </a:r>
          </a:p>
          <a:p>
            <a:pPr algn="ctr">
              <a:defRPr/>
            </a:pPr>
            <a:r>
              <a:rPr lang="en-US" sz="1400" b="1" dirty="0"/>
              <a:t>Still primary electrons</a:t>
            </a:r>
          </a:p>
        </p:txBody>
      </p:sp>
      <p:grpSp>
        <p:nvGrpSpPr>
          <p:cNvPr id="10" name="Group 11"/>
          <p:cNvGrpSpPr>
            <a:grpSpLocks/>
          </p:cNvGrpSpPr>
          <p:nvPr/>
        </p:nvGrpSpPr>
        <p:grpSpPr bwMode="auto">
          <a:xfrm>
            <a:off x="4121150" y="4049713"/>
            <a:ext cx="925513" cy="1017587"/>
            <a:chOff x="4044950" y="4519137"/>
            <a:chExt cx="925254" cy="1017150"/>
          </a:xfrm>
        </p:grpSpPr>
        <p:grpSp>
          <p:nvGrpSpPr>
            <p:cNvPr id="11" name="Group 17"/>
            <p:cNvGrpSpPr>
              <a:grpSpLocks/>
            </p:cNvGrpSpPr>
            <p:nvPr/>
          </p:nvGrpSpPr>
          <p:grpSpPr bwMode="auto">
            <a:xfrm>
              <a:off x="4178880" y="4519137"/>
              <a:ext cx="653470" cy="457200"/>
              <a:chOff x="3886200" y="4114800"/>
              <a:chExt cx="653470" cy="457200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 rot="5400000">
                <a:off x="3657081" y="4343302"/>
                <a:ext cx="457004" cy="0"/>
              </a:xfrm>
              <a:prstGeom prst="line">
                <a:avLst/>
              </a:prstGeom>
              <a:ln w="28575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>
                <a:off x="4310948" y="4343302"/>
                <a:ext cx="457004" cy="0"/>
              </a:xfrm>
              <a:prstGeom prst="line">
                <a:avLst/>
              </a:prstGeom>
              <a:ln w="28575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>
                <a:off x="3893519" y="4570217"/>
                <a:ext cx="641170" cy="1587"/>
              </a:xfrm>
              <a:prstGeom prst="straightConnector1">
                <a:avLst/>
              </a:prstGeom>
              <a:ln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/>
            <p:cNvSpPr txBox="1"/>
            <p:nvPr/>
          </p:nvSpPr>
          <p:spPr>
            <a:xfrm>
              <a:off x="4044950" y="5104672"/>
              <a:ext cx="925254" cy="431615"/>
            </a:xfrm>
            <a:prstGeom prst="rect">
              <a:avLst/>
            </a:prstGeom>
            <a:ln>
              <a:solidFill>
                <a:srgbClr val="92D05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en-US" sz="1100" b="1" dirty="0">
                  <a:latin typeface="+mj-lt"/>
                </a:rPr>
                <a:t>After 20 min</a:t>
              </a:r>
            </a:p>
            <a:p>
              <a:pPr algn="ctr">
                <a:defRPr/>
              </a:pPr>
              <a:r>
                <a:rPr lang="en-US" sz="1100" b="1" dirty="0">
                  <a:latin typeface="Symbol" pitchFamily="18" charset="2"/>
                </a:rPr>
                <a:t>D</a:t>
              </a:r>
              <a:r>
                <a:rPr lang="en-US" sz="1100" b="1" dirty="0">
                  <a:latin typeface="+mj-lt"/>
                </a:rPr>
                <a:t>P ≈7·10</a:t>
              </a:r>
              <a:r>
                <a:rPr lang="en-US" sz="1100" b="1" baseline="30000" dirty="0">
                  <a:latin typeface="+mj-lt"/>
                </a:rPr>
                <a:t>-10</a:t>
              </a:r>
            </a:p>
          </p:txBody>
        </p:sp>
      </p:grpSp>
      <p:grpSp>
        <p:nvGrpSpPr>
          <p:cNvPr id="16" name="Group 18"/>
          <p:cNvGrpSpPr>
            <a:grpSpLocks/>
          </p:cNvGrpSpPr>
          <p:nvPr/>
        </p:nvGrpSpPr>
        <p:grpSpPr bwMode="auto">
          <a:xfrm>
            <a:off x="6767513" y="4025900"/>
            <a:ext cx="925512" cy="1042988"/>
            <a:chOff x="6692024" y="4495800"/>
            <a:chExt cx="925254" cy="1042075"/>
          </a:xfrm>
        </p:grpSpPr>
        <p:grpSp>
          <p:nvGrpSpPr>
            <p:cNvPr id="17" name="Group 18"/>
            <p:cNvGrpSpPr>
              <a:grpSpLocks/>
            </p:cNvGrpSpPr>
            <p:nvPr/>
          </p:nvGrpSpPr>
          <p:grpSpPr bwMode="auto">
            <a:xfrm>
              <a:off x="6827736" y="4495800"/>
              <a:ext cx="647480" cy="457200"/>
              <a:chOff x="3886200" y="4114800"/>
              <a:chExt cx="647480" cy="457200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rot="5400000">
                <a:off x="3658575" y="4343200"/>
                <a:ext cx="456799" cy="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5400000">
                <a:off x="4304507" y="4343200"/>
                <a:ext cx="456799" cy="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>
                <a:off x="3893323" y="4570014"/>
                <a:ext cx="639583" cy="1586"/>
              </a:xfrm>
              <a:prstGeom prst="straightConnector1">
                <a:avLst/>
              </a:prstGeom>
              <a:ln>
                <a:solidFill>
                  <a:srgbClr val="7030A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/>
            <p:cNvSpPr txBox="1"/>
            <p:nvPr/>
          </p:nvSpPr>
          <p:spPr>
            <a:xfrm>
              <a:off x="6692024" y="5106453"/>
              <a:ext cx="925254" cy="431422"/>
            </a:xfrm>
            <a:prstGeom prst="rect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en-US" sz="1100" b="1" dirty="0">
                  <a:latin typeface="+mj-lt"/>
                </a:rPr>
                <a:t>After 20 min</a:t>
              </a:r>
            </a:p>
            <a:p>
              <a:pPr algn="ctr">
                <a:defRPr/>
              </a:pPr>
              <a:r>
                <a:rPr lang="en-US" sz="1100" b="1" dirty="0">
                  <a:latin typeface="Symbol" pitchFamily="18" charset="2"/>
                </a:rPr>
                <a:t>D</a:t>
              </a:r>
              <a:r>
                <a:rPr lang="en-US" sz="1100" b="1" dirty="0">
                  <a:latin typeface="+mj-lt"/>
                </a:rPr>
                <a:t>P ≈7·10</a:t>
              </a:r>
              <a:r>
                <a:rPr lang="en-US" sz="1100" b="1" baseline="30000" dirty="0">
                  <a:latin typeface="+mj-lt"/>
                </a:rPr>
                <a:t>-10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18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7900" y="612406"/>
            <a:ext cx="8156448" cy="551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572" y="-396"/>
            <a:ext cx="8042276" cy="56797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Solenoids </a:t>
            </a:r>
            <a:r>
              <a:rPr lang="en-US" sz="4000" b="1" dirty="0" smtClean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have effect </a:t>
            </a:r>
            <a:r>
              <a:rPr lang="en-US" sz="4000" b="1" dirty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on </a:t>
            </a:r>
            <a:r>
              <a:rPr lang="en-US" sz="4000" b="1" dirty="0" smtClean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pressure!!!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752599" y="3111500"/>
            <a:ext cx="1228601" cy="5238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1400" b="1" dirty="0"/>
              <a:t>Beam Intensity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50374" y="1447033"/>
            <a:ext cx="1389557" cy="5238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/>
              <a:t>Solenoid ON</a:t>
            </a:r>
          </a:p>
          <a:p>
            <a:pPr algn="ctr">
              <a:defRPr/>
            </a:pPr>
            <a:r>
              <a:rPr lang="en-US" sz="1400" b="1" dirty="0"/>
              <a:t>A4L1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52795" y="1708970"/>
            <a:ext cx="1131887" cy="5238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en-US" sz="1400" b="1" dirty="0"/>
              <a:t>Solenoid ON</a:t>
            </a:r>
          </a:p>
          <a:p>
            <a:pPr algn="ctr">
              <a:defRPr/>
            </a:pPr>
            <a:r>
              <a:rPr lang="en-US" sz="1400" b="1" dirty="0"/>
              <a:t>A4R1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67299" y="5316434"/>
            <a:ext cx="25759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/>
              <a:t>Remove multipacting</a:t>
            </a:r>
          </a:p>
          <a:p>
            <a:pPr algn="ctr">
              <a:defRPr/>
            </a:pPr>
            <a:r>
              <a:rPr lang="en-US" sz="1400" b="1" dirty="0"/>
              <a:t>Still primary electrons</a:t>
            </a:r>
          </a:p>
        </p:txBody>
      </p:sp>
      <p:grpSp>
        <p:nvGrpSpPr>
          <p:cNvPr id="10" name="Group 11"/>
          <p:cNvGrpSpPr>
            <a:grpSpLocks/>
          </p:cNvGrpSpPr>
          <p:nvPr/>
        </p:nvGrpSpPr>
        <p:grpSpPr bwMode="auto">
          <a:xfrm>
            <a:off x="4121150" y="4049713"/>
            <a:ext cx="925513" cy="1017587"/>
            <a:chOff x="4044950" y="4519137"/>
            <a:chExt cx="925254" cy="1017150"/>
          </a:xfrm>
        </p:grpSpPr>
        <p:grpSp>
          <p:nvGrpSpPr>
            <p:cNvPr id="11" name="Group 17"/>
            <p:cNvGrpSpPr>
              <a:grpSpLocks/>
            </p:cNvGrpSpPr>
            <p:nvPr/>
          </p:nvGrpSpPr>
          <p:grpSpPr bwMode="auto">
            <a:xfrm>
              <a:off x="4178880" y="4519137"/>
              <a:ext cx="653470" cy="457200"/>
              <a:chOff x="3886200" y="4114800"/>
              <a:chExt cx="653470" cy="457200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 rot="5400000">
                <a:off x="3657081" y="4343302"/>
                <a:ext cx="457004" cy="0"/>
              </a:xfrm>
              <a:prstGeom prst="line">
                <a:avLst/>
              </a:prstGeom>
              <a:ln w="28575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>
                <a:off x="4310948" y="4343302"/>
                <a:ext cx="457004" cy="0"/>
              </a:xfrm>
              <a:prstGeom prst="line">
                <a:avLst/>
              </a:prstGeom>
              <a:ln w="28575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>
                <a:off x="3893519" y="4570217"/>
                <a:ext cx="641170" cy="1587"/>
              </a:xfrm>
              <a:prstGeom prst="straightConnector1">
                <a:avLst/>
              </a:prstGeom>
              <a:ln>
                <a:solidFill>
                  <a:srgbClr val="92D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/>
            <p:cNvSpPr txBox="1"/>
            <p:nvPr/>
          </p:nvSpPr>
          <p:spPr>
            <a:xfrm>
              <a:off x="4044950" y="5104672"/>
              <a:ext cx="925254" cy="431615"/>
            </a:xfrm>
            <a:prstGeom prst="rect">
              <a:avLst/>
            </a:prstGeom>
            <a:ln>
              <a:solidFill>
                <a:srgbClr val="92D05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en-US" sz="1100" b="1" dirty="0">
                  <a:latin typeface="+mj-lt"/>
                </a:rPr>
                <a:t>After 20 min</a:t>
              </a:r>
            </a:p>
            <a:p>
              <a:pPr algn="ctr">
                <a:defRPr/>
              </a:pPr>
              <a:r>
                <a:rPr lang="en-US" sz="1100" b="1" dirty="0">
                  <a:latin typeface="Symbol" pitchFamily="18" charset="2"/>
                </a:rPr>
                <a:t>D</a:t>
              </a:r>
              <a:r>
                <a:rPr lang="en-US" sz="1100" b="1" dirty="0">
                  <a:latin typeface="+mj-lt"/>
                </a:rPr>
                <a:t>P ≈7·10</a:t>
              </a:r>
              <a:r>
                <a:rPr lang="en-US" sz="1100" b="1" baseline="30000" dirty="0">
                  <a:latin typeface="+mj-lt"/>
                </a:rPr>
                <a:t>-10</a:t>
              </a:r>
            </a:p>
          </p:txBody>
        </p:sp>
      </p:grpSp>
      <p:grpSp>
        <p:nvGrpSpPr>
          <p:cNvPr id="16" name="Group 18"/>
          <p:cNvGrpSpPr>
            <a:grpSpLocks/>
          </p:cNvGrpSpPr>
          <p:nvPr/>
        </p:nvGrpSpPr>
        <p:grpSpPr bwMode="auto">
          <a:xfrm>
            <a:off x="6767513" y="4025900"/>
            <a:ext cx="925512" cy="1042988"/>
            <a:chOff x="6692024" y="4495800"/>
            <a:chExt cx="925254" cy="1042075"/>
          </a:xfrm>
        </p:grpSpPr>
        <p:grpSp>
          <p:nvGrpSpPr>
            <p:cNvPr id="17" name="Group 18"/>
            <p:cNvGrpSpPr>
              <a:grpSpLocks/>
            </p:cNvGrpSpPr>
            <p:nvPr/>
          </p:nvGrpSpPr>
          <p:grpSpPr bwMode="auto">
            <a:xfrm>
              <a:off x="6827736" y="4495800"/>
              <a:ext cx="647480" cy="457200"/>
              <a:chOff x="3886200" y="4114800"/>
              <a:chExt cx="647480" cy="457200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rot="5400000">
                <a:off x="3658575" y="4343200"/>
                <a:ext cx="456799" cy="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5400000">
                <a:off x="4304507" y="4343200"/>
                <a:ext cx="456799" cy="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>
                <a:off x="3893323" y="4570014"/>
                <a:ext cx="639583" cy="1586"/>
              </a:xfrm>
              <a:prstGeom prst="straightConnector1">
                <a:avLst/>
              </a:prstGeom>
              <a:ln>
                <a:solidFill>
                  <a:srgbClr val="7030A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/>
            <p:cNvSpPr txBox="1"/>
            <p:nvPr/>
          </p:nvSpPr>
          <p:spPr>
            <a:xfrm>
              <a:off x="6692024" y="5106453"/>
              <a:ext cx="925254" cy="431422"/>
            </a:xfrm>
            <a:prstGeom prst="rect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en-US" sz="1100" b="1" dirty="0">
                  <a:latin typeface="+mj-lt"/>
                </a:rPr>
                <a:t>After 20 min</a:t>
              </a:r>
            </a:p>
            <a:p>
              <a:pPr algn="ctr">
                <a:defRPr/>
              </a:pPr>
              <a:r>
                <a:rPr lang="en-US" sz="1100" b="1" dirty="0">
                  <a:latin typeface="Symbol" pitchFamily="18" charset="2"/>
                </a:rPr>
                <a:t>D</a:t>
              </a:r>
              <a:r>
                <a:rPr lang="en-US" sz="1100" b="1" dirty="0">
                  <a:latin typeface="+mj-lt"/>
                </a:rPr>
                <a:t>P ≈7·10</a:t>
              </a:r>
              <a:r>
                <a:rPr lang="en-US" sz="1100" b="1" baseline="30000" dirty="0">
                  <a:latin typeface="+mj-lt"/>
                </a:rPr>
                <a:t>-10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9</a:t>
            </a:fld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904996" y="1447033"/>
            <a:ext cx="5969004" cy="3416320"/>
          </a:xfrm>
          <a:prstGeom prst="rect">
            <a:avLst/>
          </a:prstGeom>
          <a:solidFill>
            <a:schemeClr val="bg1"/>
          </a:solidFill>
          <a:ln w="133350" cap="rnd" cmpd="tri">
            <a:solidFill>
              <a:srgbClr val="FF0000"/>
            </a:solidFill>
            <a:bevel/>
          </a:ln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cap="none" spc="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Monotype Corsiva"/>
              </a:rPr>
              <a:t>Evidence for: </a:t>
            </a:r>
          </a:p>
          <a:p>
            <a:pPr algn="ctr"/>
            <a:r>
              <a:rPr lang="en-US" sz="7200" b="1" cap="none" spc="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Monotype Corsiva"/>
              </a:rPr>
              <a:t>e-Cloud </a:t>
            </a:r>
            <a:endParaRPr lang="en-US" sz="72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cs typeface="Monotype Corsiva"/>
            </a:endParaRPr>
          </a:p>
          <a:p>
            <a:pPr algn="ctr"/>
            <a:r>
              <a:rPr lang="en-US" sz="72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Monotype Corsiva"/>
              </a:rPr>
              <a:t>instabilities</a:t>
            </a:r>
            <a:endParaRPr lang="en-US" sz="7200" b="1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cs typeface="Monotype Corsiva"/>
            </a:endParaRPr>
          </a:p>
        </p:txBody>
      </p:sp>
    </p:spTree>
    <p:extLst>
      <p:ext uri="{BB962C8B-B14F-4D97-AF65-F5344CB8AC3E}">
        <p14:creationId xmlns:p14="http://schemas.microsoft.com/office/powerpoint/2010/main" val="3325666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572" y="0"/>
            <a:ext cx="5106505" cy="6655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Electron-cloud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231" y="733331"/>
            <a:ext cx="7576853" cy="4343400"/>
          </a:xfrm>
        </p:spPr>
        <p:txBody>
          <a:bodyPr>
            <a:noAutofit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EF1F1D"/>
                </a:solidFill>
              </a:rPr>
              <a:t>1965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00FF"/>
                </a:solidFill>
              </a:rPr>
              <a:t>INP PSR</a:t>
            </a:r>
            <a:r>
              <a:rPr lang="en-US" sz="2000" dirty="0"/>
              <a:t> Transverse instability &amp; beam loss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EF1F1D"/>
                </a:solidFill>
              </a:rPr>
              <a:t>1971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00FF"/>
                </a:solidFill>
              </a:rPr>
              <a:t>ISR e-p,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EF1F1D"/>
                </a:solidFill>
              </a:rPr>
              <a:t>1977</a:t>
            </a:r>
            <a:r>
              <a:rPr lang="en-US" sz="2000" dirty="0"/>
              <a:t> Beam induced </a:t>
            </a:r>
            <a:r>
              <a:rPr lang="en-US" sz="2000" dirty="0" err="1"/>
              <a:t>multipacting</a:t>
            </a:r>
            <a:endParaRPr lang="en-US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EF1F1D"/>
                </a:solidFill>
              </a:rPr>
              <a:t>1988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00FF"/>
                </a:solidFill>
              </a:rPr>
              <a:t>LANL PSR</a:t>
            </a:r>
            <a:r>
              <a:rPr lang="en-US" sz="2000" dirty="0"/>
              <a:t> vertical instability &amp;beam loss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solidFill>
                  <a:srgbClr val="EF1F1D"/>
                </a:solidFill>
              </a:rPr>
              <a:t>1988</a:t>
            </a:r>
            <a:r>
              <a:rPr lang="en-US" sz="2000" dirty="0" smtClean="0"/>
              <a:t> </a:t>
            </a:r>
            <a:r>
              <a:rPr lang="en-US" sz="2000" dirty="0">
                <a:solidFill>
                  <a:srgbClr val="0000FF"/>
                </a:solidFill>
              </a:rPr>
              <a:t>KEK PF</a:t>
            </a:r>
            <a:r>
              <a:rPr lang="en-US" sz="2000" dirty="0"/>
              <a:t> </a:t>
            </a:r>
            <a:r>
              <a:rPr lang="en-US" sz="2000" dirty="0" err="1"/>
              <a:t>multibunch</a:t>
            </a:r>
            <a:r>
              <a:rPr lang="en-US" sz="2000" dirty="0"/>
              <a:t> instability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/>
              <a:t>Since </a:t>
            </a:r>
            <a:r>
              <a:rPr lang="en-US" sz="2000" dirty="0">
                <a:solidFill>
                  <a:srgbClr val="EF1F1D"/>
                </a:solidFill>
              </a:rPr>
              <a:t>1996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00FF"/>
                </a:solidFill>
              </a:rPr>
              <a:t>BEPC IHEP-KEK</a:t>
            </a:r>
            <a:r>
              <a:rPr lang="en-US" sz="2000" dirty="0"/>
              <a:t> collaboration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EF1F1D"/>
                </a:solidFill>
              </a:rPr>
              <a:t>1997 </a:t>
            </a:r>
            <a:r>
              <a:rPr lang="en-US" sz="2000" dirty="0">
                <a:solidFill>
                  <a:srgbClr val="0000FF"/>
                </a:solidFill>
              </a:rPr>
              <a:t>LHC</a:t>
            </a:r>
            <a:r>
              <a:rPr lang="en-US" sz="2000" dirty="0"/>
              <a:t> crash program launched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EF1F1D"/>
                </a:solidFill>
              </a:rPr>
              <a:t>1997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00FF"/>
                </a:solidFill>
              </a:rPr>
              <a:t>CESR</a:t>
            </a:r>
            <a:r>
              <a:rPr lang="en-US" sz="2000" dirty="0"/>
              <a:t> </a:t>
            </a:r>
            <a:r>
              <a:rPr lang="ja-JP" altLang="en-US" sz="2000" dirty="0"/>
              <a:t>“</a:t>
            </a:r>
            <a:r>
              <a:rPr lang="en-US" sz="2000" dirty="0"/>
              <a:t>anomalous anti-damping</a:t>
            </a:r>
            <a:r>
              <a:rPr lang="ja-JP" altLang="en-US" sz="2000" dirty="0"/>
              <a:t>”</a:t>
            </a:r>
            <a:r>
              <a:rPr lang="en-US" sz="2000" dirty="0"/>
              <a:t> explained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EF1F1D"/>
                </a:solidFill>
              </a:rPr>
              <a:t>1997/98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00FF"/>
                </a:solidFill>
              </a:rPr>
              <a:t>APS</a:t>
            </a:r>
            <a:r>
              <a:rPr lang="en-US" sz="2000" dirty="0"/>
              <a:t> e</a:t>
            </a:r>
            <a:r>
              <a:rPr lang="en-US" sz="2000" baseline="30000" dirty="0"/>
              <a:t>-</a:t>
            </a:r>
            <a:r>
              <a:rPr lang="en-US" sz="2000" dirty="0"/>
              <a:t> cloud study start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/>
              <a:t>Since </a:t>
            </a:r>
            <a:r>
              <a:rPr lang="en-US" sz="2000" dirty="0">
                <a:solidFill>
                  <a:srgbClr val="EF1F1D"/>
                </a:solidFill>
              </a:rPr>
              <a:t>1998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00FF"/>
                </a:solidFill>
              </a:rPr>
              <a:t>SPS</a:t>
            </a:r>
            <a:r>
              <a:rPr lang="en-US" sz="2000" dirty="0"/>
              <a:t> e</a:t>
            </a:r>
            <a:r>
              <a:rPr lang="en-US" sz="2000" baseline="30000" dirty="0"/>
              <a:t>-</a:t>
            </a:r>
            <a:r>
              <a:rPr lang="en-US" sz="2000" dirty="0"/>
              <a:t>  cloud with LHC beam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EF1F1D"/>
                </a:solidFill>
              </a:rPr>
              <a:t>2000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00FF"/>
                </a:solidFill>
              </a:rPr>
              <a:t>PS</a:t>
            </a:r>
            <a:r>
              <a:rPr lang="en-US" sz="2000" dirty="0"/>
              <a:t> e</a:t>
            </a:r>
            <a:r>
              <a:rPr lang="en-US" sz="2000" baseline="30000" dirty="0"/>
              <a:t>-</a:t>
            </a:r>
            <a:r>
              <a:rPr lang="en-US" sz="2000" dirty="0"/>
              <a:t> cloud with LHC beam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/>
              <a:t>Since </a:t>
            </a:r>
            <a:r>
              <a:rPr lang="en-US" sz="2000" dirty="0">
                <a:solidFill>
                  <a:srgbClr val="EF1F1D"/>
                </a:solidFill>
              </a:rPr>
              <a:t>1999</a:t>
            </a:r>
            <a:r>
              <a:rPr lang="en-US" sz="2000" dirty="0"/>
              <a:t> e</a:t>
            </a:r>
            <a:r>
              <a:rPr lang="en-US" sz="2000" baseline="30000" dirty="0"/>
              <a:t>-</a:t>
            </a:r>
            <a:r>
              <a:rPr lang="en-US" sz="2000" dirty="0"/>
              <a:t> cloud at </a:t>
            </a:r>
            <a:r>
              <a:rPr lang="en-US" sz="2000" dirty="0">
                <a:solidFill>
                  <a:srgbClr val="0000FF"/>
                </a:solidFill>
              </a:rPr>
              <a:t>KEKB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0000FF"/>
                </a:solidFill>
              </a:rPr>
              <a:t>PEP-II</a:t>
            </a:r>
            <a:endParaRPr lang="en-US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/>
              <a:t>Since October </a:t>
            </a:r>
            <a:r>
              <a:rPr lang="en-US" sz="2000" dirty="0">
                <a:solidFill>
                  <a:srgbClr val="FF0000"/>
                </a:solidFill>
              </a:rPr>
              <a:t>2001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/>
              <a:t>evidence for e</a:t>
            </a:r>
            <a:r>
              <a:rPr lang="en-US" sz="2000" baseline="30000" dirty="0"/>
              <a:t>-</a:t>
            </a:r>
            <a:r>
              <a:rPr lang="en-US" sz="2000" dirty="0"/>
              <a:t> cloud at </a:t>
            </a:r>
            <a:r>
              <a:rPr lang="en-US" sz="2000" dirty="0">
                <a:solidFill>
                  <a:srgbClr val="0000FF"/>
                </a:solidFill>
              </a:rPr>
              <a:t>RICH</a:t>
            </a:r>
            <a:endParaRPr lang="en-US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/>
              <a:t>Since </a:t>
            </a:r>
            <a:r>
              <a:rPr lang="en-US" sz="2000" dirty="0" err="1"/>
              <a:t>december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EF1F1D"/>
                </a:solidFill>
              </a:rPr>
              <a:t>2002</a:t>
            </a:r>
            <a:r>
              <a:rPr lang="en-US" sz="2000" dirty="0"/>
              <a:t> e</a:t>
            </a:r>
            <a:r>
              <a:rPr lang="en-US" sz="2000" baseline="30000" dirty="0"/>
              <a:t>-</a:t>
            </a:r>
            <a:r>
              <a:rPr lang="en-US" sz="2000" dirty="0"/>
              <a:t> cloud at </a:t>
            </a:r>
            <a:r>
              <a:rPr lang="en-US" sz="2000" dirty="0">
                <a:solidFill>
                  <a:srgbClr val="0000FF"/>
                </a:solidFill>
              </a:rPr>
              <a:t>TEVATRON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 err="1" smtClean="0"/>
              <a:t>Etc</a:t>
            </a:r>
            <a:r>
              <a:rPr lang="en-US" sz="2000" dirty="0" smtClean="0"/>
              <a:t> etc…</a:t>
            </a:r>
            <a:endParaRPr lang="en-US" sz="2000" dirty="0"/>
          </a:p>
        </p:txBody>
      </p:sp>
      <p:pic>
        <p:nvPicPr>
          <p:cNvPr id="5" name="Picture 4" descr="inpn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7293" y="423597"/>
            <a:ext cx="2362200" cy="181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938715" y="548665"/>
            <a:ext cx="1593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3300"/>
                </a:solidFill>
              </a:rPr>
              <a:t>G. </a:t>
            </a:r>
            <a:r>
              <a:rPr lang="en-US" b="1" dirty="0" err="1" smtClean="0">
                <a:solidFill>
                  <a:srgbClr val="FF3300"/>
                </a:solidFill>
              </a:rPr>
              <a:t>Budker</a:t>
            </a:r>
            <a:r>
              <a:rPr lang="en-US" b="1" dirty="0" smtClean="0">
                <a:solidFill>
                  <a:srgbClr val="FF3300"/>
                </a:solidFill>
              </a:rPr>
              <a:t> et al</a:t>
            </a:r>
            <a:endParaRPr lang="en-GB" b="1" dirty="0">
              <a:solidFill>
                <a:srgbClr val="FF3300"/>
              </a:solidFill>
            </a:endParaRPr>
          </a:p>
        </p:txBody>
      </p:sp>
      <p:pic>
        <p:nvPicPr>
          <p:cNvPr id="13" name="Picture 20" descr="yin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4560331"/>
            <a:ext cx="2743200" cy="146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770152" y="4662962"/>
            <a:ext cx="16165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3300"/>
                </a:solidFill>
              </a:rPr>
              <a:t>K. </a:t>
            </a:r>
            <a:r>
              <a:rPr lang="en-US" b="1" dirty="0" err="1" smtClean="0">
                <a:solidFill>
                  <a:srgbClr val="FF3300"/>
                </a:solidFill>
              </a:rPr>
              <a:t>Cornelis</a:t>
            </a:r>
            <a:r>
              <a:rPr lang="en-US" b="1" dirty="0" smtClean="0">
                <a:solidFill>
                  <a:srgbClr val="FF3300"/>
                </a:solidFill>
              </a:rPr>
              <a:t>,</a:t>
            </a:r>
          </a:p>
          <a:p>
            <a:r>
              <a:rPr lang="en-US" b="1" dirty="0" smtClean="0">
                <a:solidFill>
                  <a:srgbClr val="FF3300"/>
                </a:solidFill>
              </a:rPr>
              <a:t>G. </a:t>
            </a:r>
            <a:r>
              <a:rPr lang="en-US" b="1" dirty="0" err="1" smtClean="0">
                <a:solidFill>
                  <a:srgbClr val="FF3300"/>
                </a:solidFill>
              </a:rPr>
              <a:t>Arduini</a:t>
            </a:r>
            <a:r>
              <a:rPr lang="en-US" b="1" dirty="0" smtClean="0">
                <a:solidFill>
                  <a:srgbClr val="FF3300"/>
                </a:solidFill>
              </a:rPr>
              <a:t> et al</a:t>
            </a:r>
            <a:endParaRPr lang="en-GB" b="1" dirty="0">
              <a:solidFill>
                <a:srgbClr val="FF330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6047154" y="1002662"/>
            <a:ext cx="464823" cy="0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699000" y="2048933"/>
            <a:ext cx="1812977" cy="1185334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4374" y="2655331"/>
            <a:ext cx="2144806" cy="1221305"/>
          </a:xfrm>
          <a:prstGeom prst="rect">
            <a:avLst/>
          </a:prstGeom>
        </p:spPr>
      </p:pic>
      <p:sp>
        <p:nvSpPr>
          <p:cNvPr id="21" name="Text Box 15"/>
          <p:cNvSpPr txBox="1">
            <a:spLocks noChangeArrowheads="1"/>
          </p:cNvSpPr>
          <p:nvPr/>
        </p:nvSpPr>
        <p:spPr bwMode="auto">
          <a:xfrm>
            <a:off x="6889693" y="2326718"/>
            <a:ext cx="15236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 smtClean="0"/>
              <a:t>KEK PF, </a:t>
            </a:r>
            <a:r>
              <a:rPr lang="en-US" sz="2000" b="1" dirty="0"/>
              <a:t>1988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889693" y="3914000"/>
            <a:ext cx="18958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3300"/>
                </a:solidFill>
              </a:rPr>
              <a:t>M. Izawa, Y. Sato, </a:t>
            </a:r>
          </a:p>
          <a:p>
            <a:r>
              <a:rPr lang="en-US" b="1" dirty="0" smtClean="0">
                <a:solidFill>
                  <a:srgbClr val="FF3300"/>
                </a:solidFill>
              </a:rPr>
              <a:t>T. </a:t>
            </a:r>
            <a:r>
              <a:rPr lang="en-US" b="1" dirty="0" err="1" smtClean="0">
                <a:solidFill>
                  <a:srgbClr val="FF3300"/>
                </a:solidFill>
              </a:rPr>
              <a:t>Toyomasu</a:t>
            </a:r>
            <a:endParaRPr lang="en-GB" b="1" dirty="0">
              <a:solidFill>
                <a:srgbClr val="FF33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5373077" y="3914000"/>
            <a:ext cx="993857" cy="748962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316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382" y="-48728"/>
            <a:ext cx="8352693" cy="133695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Vacuum  in new generation accelerators is much “more” than a technical issue!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462" y="1315583"/>
            <a:ext cx="7871695" cy="4343400"/>
          </a:xfrm>
        </p:spPr>
        <p:txBody>
          <a:bodyPr/>
          <a:lstStyle/>
          <a:p>
            <a:pPr marL="342900" indent="-342900">
              <a:lnSpc>
                <a:spcPct val="120000"/>
              </a:lnSpc>
            </a:pPr>
            <a:r>
              <a:rPr lang="en-US" sz="3200" dirty="0">
                <a:solidFill>
                  <a:srgbClr val="0000FF"/>
                </a:solidFill>
              </a:rPr>
              <a:t>Let us see what </a:t>
            </a:r>
            <a:r>
              <a:rPr lang="en-US" sz="3200" dirty="0" smtClean="0">
                <a:solidFill>
                  <a:srgbClr val="0000FF"/>
                </a:solidFill>
              </a:rPr>
              <a:t>may cause such beam </a:t>
            </a:r>
            <a:r>
              <a:rPr lang="en-US" sz="3200" dirty="0">
                <a:solidFill>
                  <a:srgbClr val="0000FF"/>
                </a:solidFill>
              </a:rPr>
              <a:t>and/or pressure </a:t>
            </a:r>
            <a:r>
              <a:rPr lang="en-US" sz="3200" dirty="0" smtClean="0">
                <a:solidFill>
                  <a:srgbClr val="0000FF"/>
                </a:solidFill>
              </a:rPr>
              <a:t>instabilities.</a:t>
            </a:r>
          </a:p>
          <a:p>
            <a:pPr marL="342900" indent="-342900">
              <a:lnSpc>
                <a:spcPct val="120000"/>
              </a:lnSpc>
            </a:pPr>
            <a:r>
              <a:rPr lang="en-US" sz="3200" dirty="0">
                <a:solidFill>
                  <a:srgbClr val="0000FF"/>
                </a:solidFill>
              </a:rPr>
              <a:t>T</a:t>
            </a:r>
            <a:r>
              <a:rPr lang="en-US" sz="3200" dirty="0" smtClean="0">
                <a:solidFill>
                  <a:srgbClr val="0000FF"/>
                </a:solidFill>
              </a:rPr>
              <a:t>he </a:t>
            </a:r>
            <a:r>
              <a:rPr lang="en-US" sz="3200" dirty="0">
                <a:solidFill>
                  <a:srgbClr val="0000FF"/>
                </a:solidFill>
              </a:rPr>
              <a:t>case of </a:t>
            </a:r>
            <a:r>
              <a:rPr lang="en-US" sz="3200" dirty="0" smtClean="0">
                <a:solidFill>
                  <a:srgbClr val="0000FF"/>
                </a:solidFill>
              </a:rPr>
              <a:t>the: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6000" dirty="0" smtClean="0">
                <a:solidFill>
                  <a:srgbClr val="EF1F1D"/>
                </a:solidFill>
              </a:rPr>
              <a:t>LHC arcs</a:t>
            </a:r>
            <a:endParaRPr lang="en-US" sz="40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46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9" name="Text Box 7"/>
          <p:cNvSpPr txBox="1">
            <a:spLocks noChangeArrowheads="1"/>
          </p:cNvSpPr>
          <p:nvPr/>
        </p:nvSpPr>
        <p:spPr bwMode="auto">
          <a:xfrm>
            <a:off x="1496511" y="335504"/>
            <a:ext cx="26340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751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cs typeface="Monotype Corsiva"/>
              </a:rPr>
              <a:t>Cold Bore @ 1.9 K</a:t>
            </a:r>
          </a:p>
        </p:txBody>
      </p:sp>
      <p:sp>
        <p:nvSpPr>
          <p:cNvPr id="125961" name="Text Box 9"/>
          <p:cNvSpPr txBox="1">
            <a:spLocks noChangeArrowheads="1"/>
          </p:cNvSpPr>
          <p:nvPr/>
        </p:nvSpPr>
        <p:spPr bwMode="auto">
          <a:xfrm>
            <a:off x="1080474" y="5660292"/>
            <a:ext cx="799037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rgbClr val="CC0000"/>
                </a:solidFill>
                <a:cs typeface="Monotype Corsiva"/>
              </a:rPr>
              <a:t>Extreme High Static Vacuum (&lt;&lt; 10</a:t>
            </a:r>
            <a:r>
              <a:rPr lang="en-US" sz="2800" b="1" baseline="30000" dirty="0">
                <a:solidFill>
                  <a:srgbClr val="CC0000"/>
                </a:solidFill>
                <a:cs typeface="Monotype Corsiva"/>
              </a:rPr>
              <a:t>-13</a:t>
            </a:r>
            <a:r>
              <a:rPr lang="en-US" sz="2800" b="1" dirty="0">
                <a:solidFill>
                  <a:srgbClr val="CC0000"/>
                </a:solidFill>
                <a:cs typeface="Monotype Corsiva"/>
              </a:rPr>
              <a:t> </a:t>
            </a:r>
            <a:r>
              <a:rPr lang="en-US" sz="2800" b="1" dirty="0" err="1">
                <a:solidFill>
                  <a:srgbClr val="CC0000"/>
                </a:solidFill>
                <a:cs typeface="Monotype Corsiva"/>
              </a:rPr>
              <a:t>Torr</a:t>
            </a:r>
            <a:r>
              <a:rPr lang="en-US" sz="2800" b="1" dirty="0">
                <a:solidFill>
                  <a:srgbClr val="CC0000"/>
                </a:solidFill>
                <a:cs typeface="Monotype Corsiva"/>
              </a:rPr>
              <a:t>)</a:t>
            </a:r>
          </a:p>
        </p:txBody>
      </p:sp>
      <p:sp>
        <p:nvSpPr>
          <p:cNvPr id="125965" name="Rectangle 13"/>
          <p:cNvSpPr>
            <a:spLocks noGrp="1" noChangeArrowheads="1"/>
          </p:cNvSpPr>
          <p:nvPr>
            <p:ph type="title"/>
          </p:nvPr>
        </p:nvSpPr>
        <p:spPr>
          <a:xfrm>
            <a:off x="6877069" y="-135987"/>
            <a:ext cx="7498080" cy="1143000"/>
          </a:xfrm>
        </p:spPr>
        <p:txBody>
          <a:bodyPr>
            <a:normAutofit/>
          </a:bodyPr>
          <a:lstStyle/>
          <a:p>
            <a:r>
              <a:rPr lang="en-US" dirty="0"/>
              <a:t>Static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12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6385" y="914399"/>
            <a:ext cx="5816599" cy="4549899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2159001" y="885093"/>
            <a:ext cx="2627922" cy="1967522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965938" y="914400"/>
            <a:ext cx="2573216" cy="1820985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407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ChangeArrowheads="1"/>
          </p:cNvSpPr>
          <p:nvPr/>
        </p:nvSpPr>
        <p:spPr bwMode="auto">
          <a:xfrm>
            <a:off x="1266092" y="7620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25955" name="Rectangle 3"/>
          <p:cNvSpPr>
            <a:spLocks noChangeArrowheads="1"/>
          </p:cNvSpPr>
          <p:nvPr/>
        </p:nvSpPr>
        <p:spPr bwMode="auto">
          <a:xfrm>
            <a:off x="1266092" y="11430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auto">
          <a:xfrm>
            <a:off x="1266092" y="43434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25957" name="Rectangle 5"/>
          <p:cNvSpPr>
            <a:spLocks noChangeArrowheads="1"/>
          </p:cNvSpPr>
          <p:nvPr/>
        </p:nvSpPr>
        <p:spPr bwMode="auto">
          <a:xfrm>
            <a:off x="1266092" y="46482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25958" name="Line 6"/>
          <p:cNvSpPr>
            <a:spLocks noChangeShapeType="1"/>
          </p:cNvSpPr>
          <p:nvPr/>
        </p:nvSpPr>
        <p:spPr bwMode="auto">
          <a:xfrm flipV="1">
            <a:off x="773723" y="304800"/>
            <a:ext cx="0" cy="495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25959" name="Text Box 7"/>
          <p:cNvSpPr txBox="1">
            <a:spLocks noChangeArrowheads="1"/>
          </p:cNvSpPr>
          <p:nvPr/>
        </p:nvSpPr>
        <p:spPr bwMode="auto">
          <a:xfrm>
            <a:off x="2321169" y="300335"/>
            <a:ext cx="26340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751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cs typeface="Monotype Corsiva"/>
              </a:rPr>
              <a:t>Cold Bore @ 1.9 K</a:t>
            </a:r>
          </a:p>
        </p:txBody>
      </p:sp>
      <p:sp>
        <p:nvSpPr>
          <p:cNvPr id="125960" name="Text Box 8"/>
          <p:cNvSpPr txBox="1">
            <a:spLocks noChangeArrowheads="1"/>
          </p:cNvSpPr>
          <p:nvPr/>
        </p:nvSpPr>
        <p:spPr bwMode="auto">
          <a:xfrm>
            <a:off x="1266092" y="1771581"/>
            <a:ext cx="3798277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solidFill>
                  <a:srgbClr val="FF7518"/>
                </a:solidFill>
                <a:cs typeface="Monotype Corsiva"/>
              </a:rPr>
              <a:t>Need of a Beam </a:t>
            </a:r>
            <a:r>
              <a:rPr lang="en-US" sz="2400" dirty="0">
                <a:solidFill>
                  <a:srgbClr val="FF7518"/>
                </a:solidFill>
                <a:cs typeface="Monotype Corsiva"/>
              </a:rPr>
              <a:t>Screen </a:t>
            </a:r>
            <a:endParaRPr lang="en-US" sz="2400" dirty="0" smtClean="0">
              <a:solidFill>
                <a:srgbClr val="FF7518"/>
              </a:solidFill>
              <a:cs typeface="Monotype Corsiva"/>
            </a:endParaRPr>
          </a:p>
          <a:p>
            <a:pPr algn="ctr">
              <a:spcBef>
                <a:spcPct val="50000"/>
              </a:spcBef>
            </a:pPr>
            <a:r>
              <a:rPr lang="en-US" sz="2400" dirty="0" smtClean="0">
                <a:solidFill>
                  <a:srgbClr val="FF0000"/>
                </a:solidFill>
                <a:cs typeface="Monotype Corsiva"/>
              </a:rPr>
              <a:t>@ </a:t>
            </a:r>
            <a:r>
              <a:rPr lang="en-US" sz="2400" dirty="0">
                <a:solidFill>
                  <a:srgbClr val="FF0000"/>
                </a:solidFill>
                <a:cs typeface="Monotype Corsiva"/>
              </a:rPr>
              <a:t>5K&lt; T &lt;</a:t>
            </a:r>
            <a:r>
              <a:rPr lang="en-US" sz="2400" dirty="0" smtClean="0">
                <a:solidFill>
                  <a:srgbClr val="FF0000"/>
                </a:solidFill>
                <a:cs typeface="Monotype Corsiva"/>
              </a:rPr>
              <a:t>20K </a:t>
            </a:r>
          </a:p>
          <a:p>
            <a:pPr algn="ctr">
              <a:spcBef>
                <a:spcPct val="50000"/>
              </a:spcBef>
            </a:pPr>
            <a:r>
              <a:rPr lang="en-US" sz="2400" dirty="0" smtClean="0">
                <a:solidFill>
                  <a:srgbClr val="FF7518"/>
                </a:solidFill>
                <a:cs typeface="Monotype Corsiva"/>
              </a:rPr>
              <a:t>to reduce heat load (SR, Eddy current, Impedance, etc…) on Cold bore for thermal load issues</a:t>
            </a:r>
            <a:endParaRPr lang="en-US" sz="2400" dirty="0">
              <a:cs typeface="Monotype Corsiva"/>
            </a:endParaRPr>
          </a:p>
        </p:txBody>
      </p:sp>
      <p:sp>
        <p:nvSpPr>
          <p:cNvPr id="125962" name="Text Box 10"/>
          <p:cNvSpPr txBox="1">
            <a:spLocks noChangeArrowheads="1"/>
          </p:cNvSpPr>
          <p:nvPr/>
        </p:nvSpPr>
        <p:spPr bwMode="auto">
          <a:xfrm rot="-5400000">
            <a:off x="-1209001" y="2084770"/>
            <a:ext cx="3417888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cs typeface="Monotype Corsiva"/>
              </a:rPr>
              <a:t>Radial Distance</a:t>
            </a:r>
            <a:endParaRPr lang="en-US" sz="2400" dirty="0">
              <a:cs typeface="Monotype Corsiva"/>
            </a:endParaRPr>
          </a:p>
        </p:txBody>
      </p:sp>
      <p:sp>
        <p:nvSpPr>
          <p:cNvPr id="125963" name="Line 11"/>
          <p:cNvSpPr>
            <a:spLocks noChangeShapeType="1"/>
          </p:cNvSpPr>
          <p:nvPr/>
        </p:nvSpPr>
        <p:spPr bwMode="auto">
          <a:xfrm flipV="1">
            <a:off x="773723" y="5257800"/>
            <a:ext cx="485335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25964" name="Text Box 12"/>
          <p:cNvSpPr txBox="1">
            <a:spLocks noChangeArrowheads="1"/>
          </p:cNvSpPr>
          <p:nvPr/>
        </p:nvSpPr>
        <p:spPr bwMode="auto">
          <a:xfrm>
            <a:off x="2180493" y="5334000"/>
            <a:ext cx="3700584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3200" dirty="0">
                <a:cs typeface="Monotype Corsiva"/>
              </a:rPr>
              <a:t>T=0, without beam</a:t>
            </a:r>
            <a:endParaRPr lang="en-US" sz="2400" dirty="0">
              <a:cs typeface="Monotype Corsiva"/>
            </a:endParaRPr>
          </a:p>
        </p:txBody>
      </p:sp>
      <p:sp>
        <p:nvSpPr>
          <p:cNvPr id="125965" name="Rectangle 13"/>
          <p:cNvSpPr>
            <a:spLocks noGrp="1" noChangeArrowheads="1"/>
          </p:cNvSpPr>
          <p:nvPr>
            <p:ph type="title"/>
          </p:nvPr>
        </p:nvSpPr>
        <p:spPr>
          <a:xfrm>
            <a:off x="1025301" y="-381000"/>
            <a:ext cx="7498080" cy="1143000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Static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13</a:t>
            </a:fld>
            <a:endParaRPr lang="en-US" dirty="0"/>
          </a:p>
        </p:txBody>
      </p:sp>
      <p:pic>
        <p:nvPicPr>
          <p:cNvPr id="125967" name="Picture 15" descr="Page_13.jpg                                                    00003BBAMacintosh HD                   B8906C1D: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6538" y="-1581779"/>
            <a:ext cx="3814397" cy="6028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/>
          <p:cNvCxnSpPr/>
          <p:nvPr/>
        </p:nvCxnSpPr>
        <p:spPr>
          <a:xfrm flipV="1">
            <a:off x="4376615" y="3092180"/>
            <a:ext cx="3702539" cy="1236786"/>
          </a:xfrm>
          <a:prstGeom prst="straightConnector1">
            <a:avLst/>
          </a:prstGeom>
          <a:ln w="38100" cmpd="sng"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298462" y="1234831"/>
            <a:ext cx="1973384" cy="1080477"/>
          </a:xfrm>
          <a:prstGeom prst="straightConnector1">
            <a:avLst/>
          </a:prstGeom>
          <a:ln w="38100" cmpd="sng"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0836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ChangeArrowheads="1"/>
          </p:cNvSpPr>
          <p:nvPr/>
        </p:nvSpPr>
        <p:spPr bwMode="auto">
          <a:xfrm>
            <a:off x="1266092" y="7620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25955" name="Rectangle 3"/>
          <p:cNvSpPr>
            <a:spLocks noChangeArrowheads="1"/>
          </p:cNvSpPr>
          <p:nvPr/>
        </p:nvSpPr>
        <p:spPr bwMode="auto">
          <a:xfrm>
            <a:off x="1266092" y="11430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auto">
          <a:xfrm>
            <a:off x="1266092" y="43434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25957" name="Rectangle 5"/>
          <p:cNvSpPr>
            <a:spLocks noChangeArrowheads="1"/>
          </p:cNvSpPr>
          <p:nvPr/>
        </p:nvSpPr>
        <p:spPr bwMode="auto">
          <a:xfrm>
            <a:off x="1266092" y="46482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25958" name="Line 6"/>
          <p:cNvSpPr>
            <a:spLocks noChangeShapeType="1"/>
          </p:cNvSpPr>
          <p:nvPr/>
        </p:nvSpPr>
        <p:spPr bwMode="auto">
          <a:xfrm flipV="1">
            <a:off x="773723" y="304800"/>
            <a:ext cx="0" cy="495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25959" name="Text Box 7"/>
          <p:cNvSpPr txBox="1">
            <a:spLocks noChangeArrowheads="1"/>
          </p:cNvSpPr>
          <p:nvPr/>
        </p:nvSpPr>
        <p:spPr bwMode="auto">
          <a:xfrm>
            <a:off x="2321169" y="300335"/>
            <a:ext cx="26340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751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cs typeface="Monotype Corsiva"/>
              </a:rPr>
              <a:t>Cold Bore @ 1.9 K</a:t>
            </a:r>
          </a:p>
        </p:txBody>
      </p:sp>
      <p:sp>
        <p:nvSpPr>
          <p:cNvPr id="125960" name="Text Box 8"/>
          <p:cNvSpPr txBox="1">
            <a:spLocks noChangeArrowheads="1"/>
          </p:cNvSpPr>
          <p:nvPr/>
        </p:nvSpPr>
        <p:spPr bwMode="auto">
          <a:xfrm>
            <a:off x="1266092" y="1771581"/>
            <a:ext cx="3798277" cy="1200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solidFill>
                  <a:srgbClr val="008000"/>
                </a:solidFill>
                <a:cs typeface="Monotype Corsiva"/>
              </a:rPr>
              <a:t>Let us see what happens to the Beam screen Surface during operation</a:t>
            </a:r>
            <a:endParaRPr lang="en-US" sz="2400" dirty="0">
              <a:solidFill>
                <a:srgbClr val="008000"/>
              </a:solidFill>
              <a:cs typeface="Monotype Corsiva"/>
            </a:endParaRPr>
          </a:p>
        </p:txBody>
      </p:sp>
      <p:sp>
        <p:nvSpPr>
          <p:cNvPr id="125962" name="Text Box 10"/>
          <p:cNvSpPr txBox="1">
            <a:spLocks noChangeArrowheads="1"/>
          </p:cNvSpPr>
          <p:nvPr/>
        </p:nvSpPr>
        <p:spPr bwMode="auto">
          <a:xfrm rot="-5400000">
            <a:off x="-1209001" y="2084770"/>
            <a:ext cx="3417888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cs typeface="Monotype Corsiva"/>
              </a:rPr>
              <a:t>Radial Distance</a:t>
            </a:r>
            <a:endParaRPr lang="en-US" sz="2400" dirty="0">
              <a:cs typeface="Monotype Corsiva"/>
            </a:endParaRPr>
          </a:p>
        </p:txBody>
      </p:sp>
      <p:sp>
        <p:nvSpPr>
          <p:cNvPr id="125963" name="Line 11"/>
          <p:cNvSpPr>
            <a:spLocks noChangeShapeType="1"/>
          </p:cNvSpPr>
          <p:nvPr/>
        </p:nvSpPr>
        <p:spPr bwMode="auto">
          <a:xfrm flipV="1">
            <a:off x="773723" y="5257800"/>
            <a:ext cx="485335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25964" name="Text Box 12"/>
          <p:cNvSpPr txBox="1">
            <a:spLocks noChangeArrowheads="1"/>
          </p:cNvSpPr>
          <p:nvPr/>
        </p:nvSpPr>
        <p:spPr bwMode="auto">
          <a:xfrm>
            <a:off x="2180493" y="5334000"/>
            <a:ext cx="3817815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3200" dirty="0">
                <a:cs typeface="Monotype Corsiva"/>
              </a:rPr>
              <a:t>T=0, without beam</a:t>
            </a:r>
            <a:endParaRPr lang="en-US" sz="2400" dirty="0">
              <a:cs typeface="Monotype Corsiva"/>
            </a:endParaRPr>
          </a:p>
        </p:txBody>
      </p:sp>
      <p:sp>
        <p:nvSpPr>
          <p:cNvPr id="125965" name="Rectangle 13"/>
          <p:cNvSpPr>
            <a:spLocks noGrp="1" noChangeArrowheads="1"/>
          </p:cNvSpPr>
          <p:nvPr>
            <p:ph type="title"/>
          </p:nvPr>
        </p:nvSpPr>
        <p:spPr>
          <a:xfrm>
            <a:off x="995993" y="-68383"/>
            <a:ext cx="7498080" cy="876300"/>
          </a:xfrm>
        </p:spPr>
        <p:txBody>
          <a:bodyPr>
            <a:normAutofit/>
          </a:bodyPr>
          <a:lstStyle/>
          <a:p>
            <a:r>
              <a:rPr lang="en-US">
                <a:latin typeface="+mn-lt"/>
              </a:rPr>
              <a:t>Static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14</a:t>
            </a:fld>
            <a:endParaRPr lang="en-US" dirty="0"/>
          </a:p>
        </p:txBody>
      </p:sp>
      <p:pic>
        <p:nvPicPr>
          <p:cNvPr id="125967" name="Picture 15" descr="Page_13.jpg                                                    00003BBAMacintosh HD                   B8906C1D: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6538" y="-1581779"/>
            <a:ext cx="3814397" cy="6028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AutoShape 1039"/>
          <p:cNvSpPr>
            <a:spLocks noChangeArrowheads="1"/>
          </p:cNvSpPr>
          <p:nvPr/>
        </p:nvSpPr>
        <p:spPr bwMode="auto">
          <a:xfrm>
            <a:off x="6195646" y="2520680"/>
            <a:ext cx="351692" cy="38100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4913923" y="2315308"/>
            <a:ext cx="1205523" cy="449384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9712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&#10;creat-150.jpg                                                  00027DB7Macintosh HD                   B8AA6D3E: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1E7E5"/>
              </a:clrFrom>
              <a:clrTo>
                <a:srgbClr val="E1E7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7231" y="650631"/>
            <a:ext cx="112541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79" name="Rectangle 3"/>
          <p:cNvSpPr>
            <a:spLocks noChangeArrowheads="1"/>
          </p:cNvSpPr>
          <p:nvPr/>
        </p:nvSpPr>
        <p:spPr bwMode="auto">
          <a:xfrm>
            <a:off x="1266092" y="7620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26980" name="Rectangle 4"/>
          <p:cNvSpPr>
            <a:spLocks noChangeArrowheads="1"/>
          </p:cNvSpPr>
          <p:nvPr/>
        </p:nvSpPr>
        <p:spPr bwMode="auto">
          <a:xfrm>
            <a:off x="1266092" y="11430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26981" name="Rectangle 5"/>
          <p:cNvSpPr>
            <a:spLocks noChangeArrowheads="1"/>
          </p:cNvSpPr>
          <p:nvPr/>
        </p:nvSpPr>
        <p:spPr bwMode="auto">
          <a:xfrm>
            <a:off x="1266092" y="43434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26982" name="Rectangle 6"/>
          <p:cNvSpPr>
            <a:spLocks noChangeArrowheads="1"/>
          </p:cNvSpPr>
          <p:nvPr/>
        </p:nvSpPr>
        <p:spPr bwMode="auto">
          <a:xfrm>
            <a:off x="1266092" y="46482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26983" name="Line 7"/>
          <p:cNvSpPr>
            <a:spLocks noChangeShapeType="1"/>
          </p:cNvSpPr>
          <p:nvPr/>
        </p:nvSpPr>
        <p:spPr bwMode="auto">
          <a:xfrm flipV="1">
            <a:off x="773723" y="304800"/>
            <a:ext cx="0" cy="495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26984" name="Text Box 8"/>
          <p:cNvSpPr txBox="1">
            <a:spLocks noChangeArrowheads="1"/>
          </p:cNvSpPr>
          <p:nvPr/>
        </p:nvSpPr>
        <p:spPr bwMode="auto">
          <a:xfrm>
            <a:off x="703385" y="609600"/>
            <a:ext cx="5758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751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00FF"/>
                </a:solidFill>
                <a:cs typeface="Monotype Corsiva"/>
              </a:rPr>
              <a:t>CB</a:t>
            </a:r>
          </a:p>
        </p:txBody>
      </p:sp>
      <p:sp>
        <p:nvSpPr>
          <p:cNvPr id="126985" name="Text Box 9"/>
          <p:cNvSpPr txBox="1">
            <a:spLocks noChangeArrowheads="1"/>
          </p:cNvSpPr>
          <p:nvPr/>
        </p:nvSpPr>
        <p:spPr bwMode="auto">
          <a:xfrm>
            <a:off x="703384" y="990600"/>
            <a:ext cx="844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7518"/>
                </a:solidFill>
                <a:cs typeface="Monotype Corsiva"/>
              </a:rPr>
              <a:t>BS</a:t>
            </a:r>
            <a:endParaRPr lang="en-US" sz="2400">
              <a:cs typeface="Monotype Corsiva"/>
            </a:endParaRPr>
          </a:p>
        </p:txBody>
      </p:sp>
      <p:sp>
        <p:nvSpPr>
          <p:cNvPr id="126986" name="Text Box 10"/>
          <p:cNvSpPr txBox="1">
            <a:spLocks noChangeArrowheads="1"/>
          </p:cNvSpPr>
          <p:nvPr/>
        </p:nvSpPr>
        <p:spPr bwMode="auto">
          <a:xfrm rot="-5400000">
            <a:off x="-884175" y="2296031"/>
            <a:ext cx="2871788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cs typeface="Monotype Corsiva"/>
              </a:rPr>
              <a:t>Radial Distance</a:t>
            </a:r>
            <a:endParaRPr lang="en-US" sz="2400" dirty="0">
              <a:cs typeface="Monotype Corsiva"/>
            </a:endParaRPr>
          </a:p>
        </p:txBody>
      </p:sp>
      <p:sp>
        <p:nvSpPr>
          <p:cNvPr id="126987" name="Line 11"/>
          <p:cNvSpPr>
            <a:spLocks noChangeShapeType="1"/>
          </p:cNvSpPr>
          <p:nvPr/>
        </p:nvSpPr>
        <p:spPr bwMode="auto">
          <a:xfrm flipV="1">
            <a:off x="773723" y="5257800"/>
            <a:ext cx="752621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26988" name="Text Box 12"/>
          <p:cNvSpPr txBox="1">
            <a:spLocks noChangeArrowheads="1"/>
          </p:cNvSpPr>
          <p:nvPr/>
        </p:nvSpPr>
        <p:spPr bwMode="auto">
          <a:xfrm>
            <a:off x="4557346" y="5257800"/>
            <a:ext cx="317988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>
                <a:cs typeface="Monotype Corsiva"/>
              </a:rPr>
              <a:t>Time = 0</a:t>
            </a:r>
            <a:endParaRPr lang="en-US" sz="2400">
              <a:cs typeface="Monotype Corsiva"/>
            </a:endParaRPr>
          </a:p>
        </p:txBody>
      </p:sp>
      <p:sp>
        <p:nvSpPr>
          <p:cNvPr id="126989" name="Rectangle 13"/>
          <p:cNvSpPr>
            <a:spLocks noGrp="1" noChangeArrowheads="1"/>
          </p:cNvSpPr>
          <p:nvPr>
            <p:ph type="title"/>
          </p:nvPr>
        </p:nvSpPr>
        <p:spPr>
          <a:xfrm>
            <a:off x="7394834" y="-228600"/>
            <a:ext cx="7498080" cy="11430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+mn-lt"/>
              </a:rPr>
              <a:t>calculation</a:t>
            </a:r>
            <a:endParaRPr lang="en-US" dirty="0"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59331" y="6305550"/>
            <a:ext cx="457200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15</a:t>
            </a:fld>
            <a:endParaRPr lang="en-US" dirty="0"/>
          </a:p>
        </p:txBody>
      </p:sp>
      <p:sp>
        <p:nvSpPr>
          <p:cNvPr id="126990" name="Text Box 14"/>
          <p:cNvSpPr txBox="1">
            <a:spLocks noChangeArrowheads="1"/>
          </p:cNvSpPr>
          <p:nvPr/>
        </p:nvSpPr>
        <p:spPr bwMode="auto">
          <a:xfrm>
            <a:off x="1336431" y="2590801"/>
            <a:ext cx="773723" cy="566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</a:t>
            </a:r>
          </a:p>
        </p:txBody>
      </p:sp>
      <p:sp>
        <p:nvSpPr>
          <p:cNvPr id="126991" name="Text Box 15"/>
          <p:cNvSpPr txBox="1">
            <a:spLocks noChangeArrowheads="1"/>
          </p:cNvSpPr>
          <p:nvPr/>
        </p:nvSpPr>
        <p:spPr bwMode="auto">
          <a:xfrm>
            <a:off x="1477108" y="3200400"/>
            <a:ext cx="5635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cs typeface="Monotype Corsiva"/>
              </a:rPr>
              <a:t>p </a:t>
            </a:r>
            <a:r>
              <a:rPr lang="en-US" sz="2400" baseline="30000">
                <a:cs typeface="Monotype Corsiva"/>
              </a:rPr>
              <a:t>+</a:t>
            </a:r>
            <a:endParaRPr lang="en-US" sz="2400">
              <a:cs typeface="Monotype Corsiva"/>
            </a:endParaRPr>
          </a:p>
        </p:txBody>
      </p:sp>
      <p:sp>
        <p:nvSpPr>
          <p:cNvPr id="126992" name="Line 16"/>
          <p:cNvSpPr>
            <a:spLocks noChangeShapeType="1"/>
          </p:cNvSpPr>
          <p:nvPr/>
        </p:nvSpPr>
        <p:spPr bwMode="auto">
          <a:xfrm flipV="1">
            <a:off x="1688123" y="1295400"/>
            <a:ext cx="0" cy="1524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26993" name="Freeform 17"/>
          <p:cNvSpPr>
            <a:spLocks/>
          </p:cNvSpPr>
          <p:nvPr/>
        </p:nvSpPr>
        <p:spPr bwMode="auto">
          <a:xfrm rot="-5400000">
            <a:off x="1116623" y="1948962"/>
            <a:ext cx="1143000" cy="140677"/>
          </a:xfrm>
          <a:custGeom>
            <a:avLst/>
            <a:gdLst>
              <a:gd name="T0" fmla="*/ 0 w 1392"/>
              <a:gd name="T1" fmla="*/ 144 h 160"/>
              <a:gd name="T2" fmla="*/ 96 w 1392"/>
              <a:gd name="T3" fmla="*/ 0 h 160"/>
              <a:gd name="T4" fmla="*/ 192 w 1392"/>
              <a:gd name="T5" fmla="*/ 144 h 160"/>
              <a:gd name="T6" fmla="*/ 288 w 1392"/>
              <a:gd name="T7" fmla="*/ 0 h 160"/>
              <a:gd name="T8" fmla="*/ 384 w 1392"/>
              <a:gd name="T9" fmla="*/ 144 h 160"/>
              <a:gd name="T10" fmla="*/ 480 w 1392"/>
              <a:gd name="T11" fmla="*/ 0 h 160"/>
              <a:gd name="T12" fmla="*/ 576 w 1392"/>
              <a:gd name="T13" fmla="*/ 144 h 160"/>
              <a:gd name="T14" fmla="*/ 672 w 1392"/>
              <a:gd name="T15" fmla="*/ 0 h 160"/>
              <a:gd name="T16" fmla="*/ 768 w 1392"/>
              <a:gd name="T17" fmla="*/ 144 h 160"/>
              <a:gd name="T18" fmla="*/ 864 w 1392"/>
              <a:gd name="T19" fmla="*/ 0 h 160"/>
              <a:gd name="T20" fmla="*/ 960 w 1392"/>
              <a:gd name="T21" fmla="*/ 144 h 160"/>
              <a:gd name="T22" fmla="*/ 1056 w 1392"/>
              <a:gd name="T23" fmla="*/ 0 h 160"/>
              <a:gd name="T24" fmla="*/ 1152 w 1392"/>
              <a:gd name="T25" fmla="*/ 144 h 160"/>
              <a:gd name="T26" fmla="*/ 1248 w 1392"/>
              <a:gd name="T27" fmla="*/ 0 h 160"/>
              <a:gd name="T28" fmla="*/ 1344 w 1392"/>
              <a:gd name="T29" fmla="*/ 144 h 160"/>
              <a:gd name="T30" fmla="*/ 1392 w 1392"/>
              <a:gd name="T31" fmla="*/ 96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392" h="160">
                <a:moveTo>
                  <a:pt x="0" y="144"/>
                </a:moveTo>
                <a:cubicBezTo>
                  <a:pt x="32" y="72"/>
                  <a:pt x="64" y="0"/>
                  <a:pt x="96" y="0"/>
                </a:cubicBezTo>
                <a:cubicBezTo>
                  <a:pt x="128" y="0"/>
                  <a:pt x="160" y="144"/>
                  <a:pt x="192" y="144"/>
                </a:cubicBezTo>
                <a:cubicBezTo>
                  <a:pt x="224" y="144"/>
                  <a:pt x="256" y="0"/>
                  <a:pt x="288" y="0"/>
                </a:cubicBezTo>
                <a:cubicBezTo>
                  <a:pt x="320" y="0"/>
                  <a:pt x="352" y="144"/>
                  <a:pt x="384" y="144"/>
                </a:cubicBezTo>
                <a:cubicBezTo>
                  <a:pt x="416" y="144"/>
                  <a:pt x="448" y="0"/>
                  <a:pt x="480" y="0"/>
                </a:cubicBezTo>
                <a:cubicBezTo>
                  <a:pt x="512" y="0"/>
                  <a:pt x="544" y="144"/>
                  <a:pt x="576" y="144"/>
                </a:cubicBezTo>
                <a:cubicBezTo>
                  <a:pt x="608" y="144"/>
                  <a:pt x="640" y="0"/>
                  <a:pt x="672" y="0"/>
                </a:cubicBezTo>
                <a:cubicBezTo>
                  <a:pt x="704" y="0"/>
                  <a:pt x="736" y="144"/>
                  <a:pt x="768" y="144"/>
                </a:cubicBezTo>
                <a:cubicBezTo>
                  <a:pt x="800" y="144"/>
                  <a:pt x="832" y="0"/>
                  <a:pt x="864" y="0"/>
                </a:cubicBezTo>
                <a:cubicBezTo>
                  <a:pt x="896" y="0"/>
                  <a:pt x="928" y="144"/>
                  <a:pt x="960" y="144"/>
                </a:cubicBezTo>
                <a:cubicBezTo>
                  <a:pt x="992" y="144"/>
                  <a:pt x="1024" y="0"/>
                  <a:pt x="1056" y="0"/>
                </a:cubicBezTo>
                <a:cubicBezTo>
                  <a:pt x="1088" y="0"/>
                  <a:pt x="1120" y="144"/>
                  <a:pt x="1152" y="144"/>
                </a:cubicBezTo>
                <a:cubicBezTo>
                  <a:pt x="1184" y="144"/>
                  <a:pt x="1216" y="0"/>
                  <a:pt x="1248" y="0"/>
                </a:cubicBezTo>
                <a:cubicBezTo>
                  <a:pt x="1280" y="0"/>
                  <a:pt x="1320" y="128"/>
                  <a:pt x="1344" y="144"/>
                </a:cubicBezTo>
                <a:cubicBezTo>
                  <a:pt x="1368" y="160"/>
                  <a:pt x="1380" y="128"/>
                  <a:pt x="1392" y="96"/>
                </a:cubicBezTo>
              </a:path>
            </a:pathLst>
          </a:custGeom>
          <a:noFill/>
          <a:ln w="9525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26995" name="AutoShape 19"/>
          <p:cNvSpPr>
            <a:spLocks noChangeArrowheads="1"/>
          </p:cNvSpPr>
          <p:nvPr/>
        </p:nvSpPr>
        <p:spPr bwMode="auto">
          <a:xfrm>
            <a:off x="2110154" y="1295400"/>
            <a:ext cx="6643077" cy="3048000"/>
          </a:xfrm>
          <a:prstGeom prst="wedgeEllipseCallout">
            <a:avLst>
              <a:gd name="adj1" fmla="val -56671"/>
              <a:gd name="adj2" fmla="val -48227"/>
            </a:avLst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008000"/>
              </a:solidFill>
              <a:cs typeface="Monotype Corsiva"/>
            </a:endParaRPr>
          </a:p>
        </p:txBody>
      </p:sp>
      <p:sp>
        <p:nvSpPr>
          <p:cNvPr id="126996" name="Text Box 20"/>
          <p:cNvSpPr txBox="1">
            <a:spLocks noChangeArrowheads="1"/>
          </p:cNvSpPr>
          <p:nvPr/>
        </p:nvSpPr>
        <p:spPr bwMode="auto">
          <a:xfrm>
            <a:off x="1036513" y="134258"/>
            <a:ext cx="629578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8000"/>
                </a:solidFill>
                <a:cs typeface="Monotype Corsiva"/>
              </a:rPr>
              <a:t>Synchrotron Radiation: </a:t>
            </a:r>
            <a:r>
              <a:rPr lang="en-US" sz="2400" b="1" dirty="0" err="1">
                <a:solidFill>
                  <a:srgbClr val="008000"/>
                </a:solidFill>
                <a:cs typeface="Monotype Corsiva"/>
              </a:rPr>
              <a:t>E</a:t>
            </a:r>
            <a:r>
              <a:rPr lang="en-US" sz="2400" b="1" baseline="-25000" dirty="0" err="1">
                <a:solidFill>
                  <a:srgbClr val="008000"/>
                </a:solidFill>
                <a:cs typeface="Monotype Corsiva"/>
              </a:rPr>
              <a:t>c</a:t>
            </a:r>
            <a:r>
              <a:rPr lang="en-US" sz="2400" b="1" dirty="0">
                <a:solidFill>
                  <a:srgbClr val="008000"/>
                </a:solidFill>
                <a:cs typeface="Monotype Corsiva"/>
              </a:rPr>
              <a:t> = 44 e V @ LHC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5754077" y="1787769"/>
            <a:ext cx="0" cy="1874296"/>
          </a:xfrm>
          <a:prstGeom prst="line">
            <a:avLst/>
          </a:prstGeom>
          <a:ln>
            <a:solidFill>
              <a:srgbClr val="008000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5256932" y="3157623"/>
            <a:ext cx="408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008000"/>
                </a:solidFill>
                <a:cs typeface="Monotype Corsiva"/>
              </a:rPr>
              <a:t>E</a:t>
            </a:r>
            <a:r>
              <a:rPr lang="en-US" b="1" baseline="-25000" dirty="0" err="1">
                <a:solidFill>
                  <a:srgbClr val="008000"/>
                </a:solidFill>
                <a:cs typeface="Monotype Corsiva"/>
              </a:rPr>
              <a:t>c</a:t>
            </a:r>
            <a:endParaRPr lang="en-US" dirty="0"/>
          </a:p>
        </p:txBody>
      </p:sp>
      <p:pic>
        <p:nvPicPr>
          <p:cNvPr id="24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523" y="1219200"/>
            <a:ext cx="5205046" cy="334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9150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37" name="Picture 37" descr="STMapping2.jpg                                                 00016105Macintosh_HD                   B8AA6D3E: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38093" y="1524000"/>
            <a:ext cx="2458915" cy="265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038" name="Picture 38" descr="&#10;creat-150.jpg                                                  00027DB7Macintosh HD                   B8AA6D3E: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1E7E5"/>
              </a:clrFrom>
              <a:clrTo>
                <a:srgbClr val="E1E7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5877" y="685800"/>
            <a:ext cx="112541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39" name="Rectangle 39"/>
          <p:cNvSpPr>
            <a:spLocks noChangeArrowheads="1"/>
          </p:cNvSpPr>
          <p:nvPr/>
        </p:nvSpPr>
        <p:spPr bwMode="auto">
          <a:xfrm>
            <a:off x="1266092" y="7620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28040" name="Rectangle 40"/>
          <p:cNvSpPr>
            <a:spLocks noChangeArrowheads="1"/>
          </p:cNvSpPr>
          <p:nvPr/>
        </p:nvSpPr>
        <p:spPr bwMode="auto">
          <a:xfrm>
            <a:off x="1266092" y="11430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28041" name="Rectangle 41"/>
          <p:cNvSpPr>
            <a:spLocks noChangeArrowheads="1"/>
          </p:cNvSpPr>
          <p:nvPr/>
        </p:nvSpPr>
        <p:spPr bwMode="auto">
          <a:xfrm>
            <a:off x="1266092" y="43434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28042" name="Rectangle 42"/>
          <p:cNvSpPr>
            <a:spLocks noChangeArrowheads="1"/>
          </p:cNvSpPr>
          <p:nvPr/>
        </p:nvSpPr>
        <p:spPr bwMode="auto">
          <a:xfrm>
            <a:off x="1266092" y="46482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28043" name="Line 43"/>
          <p:cNvSpPr>
            <a:spLocks noChangeShapeType="1"/>
          </p:cNvSpPr>
          <p:nvPr/>
        </p:nvSpPr>
        <p:spPr bwMode="auto">
          <a:xfrm flipV="1">
            <a:off x="773723" y="304800"/>
            <a:ext cx="0" cy="495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28044" name="Text Box 44"/>
          <p:cNvSpPr txBox="1">
            <a:spLocks noChangeArrowheads="1"/>
          </p:cNvSpPr>
          <p:nvPr/>
        </p:nvSpPr>
        <p:spPr bwMode="auto">
          <a:xfrm>
            <a:off x="703385" y="609600"/>
            <a:ext cx="5758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751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00FF"/>
                </a:solidFill>
                <a:cs typeface="Monotype Corsiva"/>
              </a:rPr>
              <a:t>CB</a:t>
            </a:r>
          </a:p>
        </p:txBody>
      </p:sp>
      <p:sp>
        <p:nvSpPr>
          <p:cNvPr id="128045" name="Text Box 45"/>
          <p:cNvSpPr txBox="1">
            <a:spLocks noChangeArrowheads="1"/>
          </p:cNvSpPr>
          <p:nvPr/>
        </p:nvSpPr>
        <p:spPr bwMode="auto">
          <a:xfrm>
            <a:off x="703384" y="990600"/>
            <a:ext cx="844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7518"/>
                </a:solidFill>
                <a:cs typeface="Monotype Corsiva"/>
              </a:rPr>
              <a:t>BS</a:t>
            </a:r>
            <a:endParaRPr lang="en-US" sz="2400">
              <a:cs typeface="Monotype Corsiva"/>
            </a:endParaRPr>
          </a:p>
        </p:txBody>
      </p:sp>
      <p:sp>
        <p:nvSpPr>
          <p:cNvPr id="128046" name="Text Box 46"/>
          <p:cNvSpPr txBox="1">
            <a:spLocks noChangeArrowheads="1"/>
          </p:cNvSpPr>
          <p:nvPr/>
        </p:nvSpPr>
        <p:spPr bwMode="auto">
          <a:xfrm rot="-5400000">
            <a:off x="-896385" y="2256345"/>
            <a:ext cx="2871787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cs typeface="Monotype Corsiva"/>
              </a:rPr>
              <a:t>Radial Distance</a:t>
            </a:r>
            <a:endParaRPr lang="en-US" sz="2400">
              <a:cs typeface="Monotype Corsiva"/>
            </a:endParaRPr>
          </a:p>
        </p:txBody>
      </p:sp>
      <p:sp>
        <p:nvSpPr>
          <p:cNvPr id="128047" name="Line 47"/>
          <p:cNvSpPr>
            <a:spLocks noChangeShapeType="1"/>
          </p:cNvSpPr>
          <p:nvPr/>
        </p:nvSpPr>
        <p:spPr bwMode="auto">
          <a:xfrm flipV="1">
            <a:off x="773723" y="5257800"/>
            <a:ext cx="752621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28048" name="Text Box 48"/>
          <p:cNvSpPr txBox="1">
            <a:spLocks noChangeArrowheads="1"/>
          </p:cNvSpPr>
          <p:nvPr/>
        </p:nvSpPr>
        <p:spPr bwMode="auto">
          <a:xfrm>
            <a:off x="3100474" y="5344626"/>
            <a:ext cx="31798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dirty="0">
                <a:cs typeface="Monotype Corsiva"/>
              </a:rPr>
              <a:t>Time = 2 </a:t>
            </a:r>
            <a:r>
              <a:rPr lang="en-US" sz="2800" dirty="0" smtClean="0">
                <a:cs typeface="Monotype Corsiva"/>
              </a:rPr>
              <a:t>ns</a:t>
            </a:r>
            <a:endParaRPr lang="en-US" sz="2800" dirty="0">
              <a:cs typeface="Monotype Corsiva"/>
            </a:endParaRPr>
          </a:p>
        </p:txBody>
      </p:sp>
      <p:sp>
        <p:nvSpPr>
          <p:cNvPr id="128049" name="Text Box 49"/>
          <p:cNvSpPr txBox="1">
            <a:spLocks noChangeArrowheads="1"/>
          </p:cNvSpPr>
          <p:nvPr/>
        </p:nvSpPr>
        <p:spPr bwMode="auto">
          <a:xfrm>
            <a:off x="2039815" y="2590801"/>
            <a:ext cx="773723" cy="566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</a:t>
            </a:r>
          </a:p>
        </p:txBody>
      </p:sp>
      <p:sp>
        <p:nvSpPr>
          <p:cNvPr id="128050" name="Text Box 50"/>
          <p:cNvSpPr txBox="1">
            <a:spLocks noChangeArrowheads="1"/>
          </p:cNvSpPr>
          <p:nvPr/>
        </p:nvSpPr>
        <p:spPr bwMode="auto">
          <a:xfrm>
            <a:off x="2391508" y="3048000"/>
            <a:ext cx="48650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cs typeface="Monotype Corsiva"/>
              </a:rPr>
              <a:t>p </a:t>
            </a:r>
            <a:r>
              <a:rPr lang="en-US" sz="2400" baseline="30000">
                <a:cs typeface="Monotype Corsiva"/>
              </a:rPr>
              <a:t>+</a:t>
            </a:r>
            <a:endParaRPr lang="en-US" sz="2400">
              <a:cs typeface="Monotype Corsiva"/>
            </a:endParaRPr>
          </a:p>
        </p:txBody>
      </p:sp>
      <p:sp>
        <p:nvSpPr>
          <p:cNvPr id="128051" name="AutoShape 51"/>
          <p:cNvSpPr>
            <a:spLocks noChangeArrowheads="1"/>
          </p:cNvSpPr>
          <p:nvPr/>
        </p:nvSpPr>
        <p:spPr bwMode="auto">
          <a:xfrm>
            <a:off x="2743200" y="1295400"/>
            <a:ext cx="6189785" cy="2971800"/>
          </a:xfrm>
          <a:prstGeom prst="wedgeEllipseCallout">
            <a:avLst>
              <a:gd name="adj1" fmla="val -61861"/>
              <a:gd name="adj2" fmla="val -49468"/>
            </a:avLst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008000"/>
              </a:solidFill>
              <a:cs typeface="Monotype Corsiva"/>
            </a:endParaRPr>
          </a:p>
        </p:txBody>
      </p:sp>
      <p:sp>
        <p:nvSpPr>
          <p:cNvPr id="128052" name="Text Box 52"/>
          <p:cNvSpPr txBox="1">
            <a:spLocks noChangeArrowheads="1"/>
          </p:cNvSpPr>
          <p:nvPr/>
        </p:nvSpPr>
        <p:spPr bwMode="auto">
          <a:xfrm>
            <a:off x="1800959" y="182564"/>
            <a:ext cx="3854341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8000"/>
                </a:solidFill>
                <a:cs typeface="Monotype Corsiva"/>
              </a:rPr>
              <a:t>Photon reflectivity:</a:t>
            </a:r>
            <a:endParaRPr lang="en-US" sz="2400" b="1" dirty="0">
              <a:solidFill>
                <a:srgbClr val="008000"/>
              </a:solidFill>
              <a:cs typeface="Monotype Corsiva"/>
            </a:endParaRPr>
          </a:p>
        </p:txBody>
      </p:sp>
      <p:grpSp>
        <p:nvGrpSpPr>
          <p:cNvPr id="128053" name="Group 53"/>
          <p:cNvGrpSpPr>
            <a:grpSpLocks/>
          </p:cNvGrpSpPr>
          <p:nvPr/>
        </p:nvGrpSpPr>
        <p:grpSpPr bwMode="auto">
          <a:xfrm rot="-13043226">
            <a:off x="2039815" y="1143000"/>
            <a:ext cx="140677" cy="1295400"/>
            <a:chOff x="1296" y="1008"/>
            <a:chExt cx="96" cy="816"/>
          </a:xfrm>
        </p:grpSpPr>
        <p:sp>
          <p:nvSpPr>
            <p:cNvPr id="128054" name="Line 54"/>
            <p:cNvSpPr>
              <a:spLocks noChangeShapeType="1"/>
            </p:cNvSpPr>
            <p:nvPr/>
          </p:nvSpPr>
          <p:spPr bwMode="auto">
            <a:xfrm flipV="1">
              <a:off x="1344" y="1008"/>
              <a:ext cx="0" cy="96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28055" name="Freeform 55"/>
            <p:cNvSpPr>
              <a:spLocks/>
            </p:cNvSpPr>
            <p:nvPr/>
          </p:nvSpPr>
          <p:spPr bwMode="auto">
            <a:xfrm rot="-5400000">
              <a:off x="984" y="1416"/>
              <a:ext cx="720" cy="96"/>
            </a:xfrm>
            <a:custGeom>
              <a:avLst/>
              <a:gdLst>
                <a:gd name="T0" fmla="*/ 0 w 1392"/>
                <a:gd name="T1" fmla="*/ 144 h 160"/>
                <a:gd name="T2" fmla="*/ 96 w 1392"/>
                <a:gd name="T3" fmla="*/ 0 h 160"/>
                <a:gd name="T4" fmla="*/ 192 w 1392"/>
                <a:gd name="T5" fmla="*/ 144 h 160"/>
                <a:gd name="T6" fmla="*/ 288 w 1392"/>
                <a:gd name="T7" fmla="*/ 0 h 160"/>
                <a:gd name="T8" fmla="*/ 384 w 1392"/>
                <a:gd name="T9" fmla="*/ 144 h 160"/>
                <a:gd name="T10" fmla="*/ 480 w 1392"/>
                <a:gd name="T11" fmla="*/ 0 h 160"/>
                <a:gd name="T12" fmla="*/ 576 w 1392"/>
                <a:gd name="T13" fmla="*/ 144 h 160"/>
                <a:gd name="T14" fmla="*/ 672 w 1392"/>
                <a:gd name="T15" fmla="*/ 0 h 160"/>
                <a:gd name="T16" fmla="*/ 768 w 1392"/>
                <a:gd name="T17" fmla="*/ 144 h 160"/>
                <a:gd name="T18" fmla="*/ 864 w 1392"/>
                <a:gd name="T19" fmla="*/ 0 h 160"/>
                <a:gd name="T20" fmla="*/ 960 w 1392"/>
                <a:gd name="T21" fmla="*/ 144 h 160"/>
                <a:gd name="T22" fmla="*/ 1056 w 1392"/>
                <a:gd name="T23" fmla="*/ 0 h 160"/>
                <a:gd name="T24" fmla="*/ 1152 w 1392"/>
                <a:gd name="T25" fmla="*/ 144 h 160"/>
                <a:gd name="T26" fmla="*/ 1248 w 1392"/>
                <a:gd name="T27" fmla="*/ 0 h 160"/>
                <a:gd name="T28" fmla="*/ 1344 w 1392"/>
                <a:gd name="T29" fmla="*/ 144 h 160"/>
                <a:gd name="T30" fmla="*/ 1392 w 1392"/>
                <a:gd name="T31" fmla="*/ 9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2" h="160">
                  <a:moveTo>
                    <a:pt x="0" y="144"/>
                  </a:moveTo>
                  <a:cubicBezTo>
                    <a:pt x="32" y="72"/>
                    <a:pt x="64" y="0"/>
                    <a:pt x="96" y="0"/>
                  </a:cubicBezTo>
                  <a:cubicBezTo>
                    <a:pt x="128" y="0"/>
                    <a:pt x="160" y="144"/>
                    <a:pt x="192" y="144"/>
                  </a:cubicBezTo>
                  <a:cubicBezTo>
                    <a:pt x="224" y="144"/>
                    <a:pt x="256" y="0"/>
                    <a:pt x="288" y="0"/>
                  </a:cubicBezTo>
                  <a:cubicBezTo>
                    <a:pt x="320" y="0"/>
                    <a:pt x="352" y="144"/>
                    <a:pt x="384" y="144"/>
                  </a:cubicBezTo>
                  <a:cubicBezTo>
                    <a:pt x="416" y="144"/>
                    <a:pt x="448" y="0"/>
                    <a:pt x="480" y="0"/>
                  </a:cubicBezTo>
                  <a:cubicBezTo>
                    <a:pt x="512" y="0"/>
                    <a:pt x="544" y="144"/>
                    <a:pt x="576" y="144"/>
                  </a:cubicBezTo>
                  <a:cubicBezTo>
                    <a:pt x="608" y="144"/>
                    <a:pt x="640" y="0"/>
                    <a:pt x="672" y="0"/>
                  </a:cubicBezTo>
                  <a:cubicBezTo>
                    <a:pt x="704" y="0"/>
                    <a:pt x="736" y="144"/>
                    <a:pt x="768" y="144"/>
                  </a:cubicBezTo>
                  <a:cubicBezTo>
                    <a:pt x="800" y="144"/>
                    <a:pt x="832" y="0"/>
                    <a:pt x="864" y="0"/>
                  </a:cubicBezTo>
                  <a:cubicBezTo>
                    <a:pt x="896" y="0"/>
                    <a:pt x="928" y="144"/>
                    <a:pt x="960" y="144"/>
                  </a:cubicBezTo>
                  <a:cubicBezTo>
                    <a:pt x="992" y="144"/>
                    <a:pt x="1024" y="0"/>
                    <a:pt x="1056" y="0"/>
                  </a:cubicBezTo>
                  <a:cubicBezTo>
                    <a:pt x="1088" y="0"/>
                    <a:pt x="1120" y="144"/>
                    <a:pt x="1152" y="144"/>
                  </a:cubicBezTo>
                  <a:cubicBezTo>
                    <a:pt x="1184" y="144"/>
                    <a:pt x="1216" y="0"/>
                    <a:pt x="1248" y="0"/>
                  </a:cubicBezTo>
                  <a:cubicBezTo>
                    <a:pt x="1280" y="0"/>
                    <a:pt x="1320" y="128"/>
                    <a:pt x="1344" y="144"/>
                  </a:cubicBezTo>
                  <a:cubicBezTo>
                    <a:pt x="1368" y="160"/>
                    <a:pt x="1380" y="128"/>
                    <a:pt x="1392" y="96"/>
                  </a:cubicBezTo>
                </a:path>
              </a:pathLst>
            </a:custGeom>
            <a:noFill/>
            <a:ln w="952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28056" name="Group 56"/>
          <p:cNvGrpSpPr>
            <a:grpSpLocks/>
          </p:cNvGrpSpPr>
          <p:nvPr/>
        </p:nvGrpSpPr>
        <p:grpSpPr bwMode="auto">
          <a:xfrm rot="-702339">
            <a:off x="1969477" y="1295400"/>
            <a:ext cx="140677" cy="2438400"/>
            <a:chOff x="1728" y="1056"/>
            <a:chExt cx="96" cy="1536"/>
          </a:xfrm>
        </p:grpSpPr>
        <p:grpSp>
          <p:nvGrpSpPr>
            <p:cNvPr id="128057" name="Group 57"/>
            <p:cNvGrpSpPr>
              <a:grpSpLocks/>
            </p:cNvGrpSpPr>
            <p:nvPr/>
          </p:nvGrpSpPr>
          <p:grpSpPr bwMode="auto">
            <a:xfrm rot="10724247">
              <a:off x="1728" y="1776"/>
              <a:ext cx="96" cy="816"/>
              <a:chOff x="1296" y="1008"/>
              <a:chExt cx="96" cy="816"/>
            </a:xfrm>
          </p:grpSpPr>
          <p:sp>
            <p:nvSpPr>
              <p:cNvPr id="128058" name="Line 58"/>
              <p:cNvSpPr>
                <a:spLocks noChangeShapeType="1"/>
              </p:cNvSpPr>
              <p:nvPr/>
            </p:nvSpPr>
            <p:spPr bwMode="auto">
              <a:xfrm flipV="1">
                <a:off x="1344" y="1008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128059" name="Freeform 59"/>
              <p:cNvSpPr>
                <a:spLocks/>
              </p:cNvSpPr>
              <p:nvPr/>
            </p:nvSpPr>
            <p:spPr bwMode="auto">
              <a:xfrm rot="-5400000">
                <a:off x="984" y="1416"/>
                <a:ext cx="720" cy="96"/>
              </a:xfrm>
              <a:custGeom>
                <a:avLst/>
                <a:gdLst>
                  <a:gd name="T0" fmla="*/ 0 w 1392"/>
                  <a:gd name="T1" fmla="*/ 144 h 160"/>
                  <a:gd name="T2" fmla="*/ 96 w 1392"/>
                  <a:gd name="T3" fmla="*/ 0 h 160"/>
                  <a:gd name="T4" fmla="*/ 192 w 1392"/>
                  <a:gd name="T5" fmla="*/ 144 h 160"/>
                  <a:gd name="T6" fmla="*/ 288 w 1392"/>
                  <a:gd name="T7" fmla="*/ 0 h 160"/>
                  <a:gd name="T8" fmla="*/ 384 w 1392"/>
                  <a:gd name="T9" fmla="*/ 144 h 160"/>
                  <a:gd name="T10" fmla="*/ 480 w 1392"/>
                  <a:gd name="T11" fmla="*/ 0 h 160"/>
                  <a:gd name="T12" fmla="*/ 576 w 1392"/>
                  <a:gd name="T13" fmla="*/ 144 h 160"/>
                  <a:gd name="T14" fmla="*/ 672 w 1392"/>
                  <a:gd name="T15" fmla="*/ 0 h 160"/>
                  <a:gd name="T16" fmla="*/ 768 w 1392"/>
                  <a:gd name="T17" fmla="*/ 144 h 160"/>
                  <a:gd name="T18" fmla="*/ 864 w 1392"/>
                  <a:gd name="T19" fmla="*/ 0 h 160"/>
                  <a:gd name="T20" fmla="*/ 960 w 1392"/>
                  <a:gd name="T21" fmla="*/ 144 h 160"/>
                  <a:gd name="T22" fmla="*/ 1056 w 1392"/>
                  <a:gd name="T23" fmla="*/ 0 h 160"/>
                  <a:gd name="T24" fmla="*/ 1152 w 1392"/>
                  <a:gd name="T25" fmla="*/ 144 h 160"/>
                  <a:gd name="T26" fmla="*/ 1248 w 1392"/>
                  <a:gd name="T27" fmla="*/ 0 h 160"/>
                  <a:gd name="T28" fmla="*/ 1344 w 1392"/>
                  <a:gd name="T29" fmla="*/ 144 h 160"/>
                  <a:gd name="T30" fmla="*/ 1392 w 1392"/>
                  <a:gd name="T31" fmla="*/ 9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92" h="160">
                    <a:moveTo>
                      <a:pt x="0" y="144"/>
                    </a:moveTo>
                    <a:cubicBezTo>
                      <a:pt x="32" y="72"/>
                      <a:pt x="64" y="0"/>
                      <a:pt x="96" y="0"/>
                    </a:cubicBezTo>
                    <a:cubicBezTo>
                      <a:pt x="128" y="0"/>
                      <a:pt x="160" y="144"/>
                      <a:pt x="192" y="144"/>
                    </a:cubicBezTo>
                    <a:cubicBezTo>
                      <a:pt x="224" y="144"/>
                      <a:pt x="256" y="0"/>
                      <a:pt x="288" y="0"/>
                    </a:cubicBezTo>
                    <a:cubicBezTo>
                      <a:pt x="320" y="0"/>
                      <a:pt x="352" y="144"/>
                      <a:pt x="384" y="144"/>
                    </a:cubicBezTo>
                    <a:cubicBezTo>
                      <a:pt x="416" y="144"/>
                      <a:pt x="448" y="0"/>
                      <a:pt x="480" y="0"/>
                    </a:cubicBezTo>
                    <a:cubicBezTo>
                      <a:pt x="512" y="0"/>
                      <a:pt x="544" y="144"/>
                      <a:pt x="576" y="144"/>
                    </a:cubicBezTo>
                    <a:cubicBezTo>
                      <a:pt x="608" y="144"/>
                      <a:pt x="640" y="0"/>
                      <a:pt x="672" y="0"/>
                    </a:cubicBezTo>
                    <a:cubicBezTo>
                      <a:pt x="704" y="0"/>
                      <a:pt x="736" y="144"/>
                      <a:pt x="768" y="144"/>
                    </a:cubicBezTo>
                    <a:cubicBezTo>
                      <a:pt x="800" y="144"/>
                      <a:pt x="832" y="0"/>
                      <a:pt x="864" y="0"/>
                    </a:cubicBezTo>
                    <a:cubicBezTo>
                      <a:pt x="896" y="0"/>
                      <a:pt x="928" y="144"/>
                      <a:pt x="960" y="144"/>
                    </a:cubicBezTo>
                    <a:cubicBezTo>
                      <a:pt x="992" y="144"/>
                      <a:pt x="1024" y="0"/>
                      <a:pt x="1056" y="0"/>
                    </a:cubicBezTo>
                    <a:cubicBezTo>
                      <a:pt x="1088" y="0"/>
                      <a:pt x="1120" y="144"/>
                      <a:pt x="1152" y="144"/>
                    </a:cubicBezTo>
                    <a:cubicBezTo>
                      <a:pt x="1184" y="144"/>
                      <a:pt x="1216" y="0"/>
                      <a:pt x="1248" y="0"/>
                    </a:cubicBezTo>
                    <a:cubicBezTo>
                      <a:pt x="1280" y="0"/>
                      <a:pt x="1320" y="128"/>
                      <a:pt x="1344" y="144"/>
                    </a:cubicBezTo>
                    <a:cubicBezTo>
                      <a:pt x="1368" y="160"/>
                      <a:pt x="1380" y="128"/>
                      <a:pt x="1392" y="96"/>
                    </a:cubicBezTo>
                  </a:path>
                </a:pathLst>
              </a:cu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</p:grpSp>
        <p:sp>
          <p:nvSpPr>
            <p:cNvPr id="128060" name="Freeform 60"/>
            <p:cNvSpPr>
              <a:spLocks/>
            </p:cNvSpPr>
            <p:nvPr/>
          </p:nvSpPr>
          <p:spPr bwMode="auto">
            <a:xfrm rot="5523417">
              <a:off x="1416" y="1368"/>
              <a:ext cx="720" cy="96"/>
            </a:xfrm>
            <a:custGeom>
              <a:avLst/>
              <a:gdLst>
                <a:gd name="T0" fmla="*/ 0 w 1392"/>
                <a:gd name="T1" fmla="*/ 144 h 160"/>
                <a:gd name="T2" fmla="*/ 96 w 1392"/>
                <a:gd name="T3" fmla="*/ 0 h 160"/>
                <a:gd name="T4" fmla="*/ 192 w 1392"/>
                <a:gd name="T5" fmla="*/ 144 h 160"/>
                <a:gd name="T6" fmla="*/ 288 w 1392"/>
                <a:gd name="T7" fmla="*/ 0 h 160"/>
                <a:gd name="T8" fmla="*/ 384 w 1392"/>
                <a:gd name="T9" fmla="*/ 144 h 160"/>
                <a:gd name="T10" fmla="*/ 480 w 1392"/>
                <a:gd name="T11" fmla="*/ 0 h 160"/>
                <a:gd name="T12" fmla="*/ 576 w 1392"/>
                <a:gd name="T13" fmla="*/ 144 h 160"/>
                <a:gd name="T14" fmla="*/ 672 w 1392"/>
                <a:gd name="T15" fmla="*/ 0 h 160"/>
                <a:gd name="T16" fmla="*/ 768 w 1392"/>
                <a:gd name="T17" fmla="*/ 144 h 160"/>
                <a:gd name="T18" fmla="*/ 864 w 1392"/>
                <a:gd name="T19" fmla="*/ 0 h 160"/>
                <a:gd name="T20" fmla="*/ 960 w 1392"/>
                <a:gd name="T21" fmla="*/ 144 h 160"/>
                <a:gd name="T22" fmla="*/ 1056 w 1392"/>
                <a:gd name="T23" fmla="*/ 0 h 160"/>
                <a:gd name="T24" fmla="*/ 1152 w 1392"/>
                <a:gd name="T25" fmla="*/ 144 h 160"/>
                <a:gd name="T26" fmla="*/ 1248 w 1392"/>
                <a:gd name="T27" fmla="*/ 0 h 160"/>
                <a:gd name="T28" fmla="*/ 1344 w 1392"/>
                <a:gd name="T29" fmla="*/ 144 h 160"/>
                <a:gd name="T30" fmla="*/ 1392 w 1392"/>
                <a:gd name="T31" fmla="*/ 9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2" h="160">
                  <a:moveTo>
                    <a:pt x="0" y="144"/>
                  </a:moveTo>
                  <a:cubicBezTo>
                    <a:pt x="32" y="72"/>
                    <a:pt x="64" y="0"/>
                    <a:pt x="96" y="0"/>
                  </a:cubicBezTo>
                  <a:cubicBezTo>
                    <a:pt x="128" y="0"/>
                    <a:pt x="160" y="144"/>
                    <a:pt x="192" y="144"/>
                  </a:cubicBezTo>
                  <a:cubicBezTo>
                    <a:pt x="224" y="144"/>
                    <a:pt x="256" y="0"/>
                    <a:pt x="288" y="0"/>
                  </a:cubicBezTo>
                  <a:cubicBezTo>
                    <a:pt x="320" y="0"/>
                    <a:pt x="352" y="144"/>
                    <a:pt x="384" y="144"/>
                  </a:cubicBezTo>
                  <a:cubicBezTo>
                    <a:pt x="416" y="144"/>
                    <a:pt x="448" y="0"/>
                    <a:pt x="480" y="0"/>
                  </a:cubicBezTo>
                  <a:cubicBezTo>
                    <a:pt x="512" y="0"/>
                    <a:pt x="544" y="144"/>
                    <a:pt x="576" y="144"/>
                  </a:cubicBezTo>
                  <a:cubicBezTo>
                    <a:pt x="608" y="144"/>
                    <a:pt x="640" y="0"/>
                    <a:pt x="672" y="0"/>
                  </a:cubicBezTo>
                  <a:cubicBezTo>
                    <a:pt x="704" y="0"/>
                    <a:pt x="736" y="144"/>
                    <a:pt x="768" y="144"/>
                  </a:cubicBezTo>
                  <a:cubicBezTo>
                    <a:pt x="800" y="144"/>
                    <a:pt x="832" y="0"/>
                    <a:pt x="864" y="0"/>
                  </a:cubicBezTo>
                  <a:cubicBezTo>
                    <a:pt x="896" y="0"/>
                    <a:pt x="928" y="144"/>
                    <a:pt x="960" y="144"/>
                  </a:cubicBezTo>
                  <a:cubicBezTo>
                    <a:pt x="992" y="144"/>
                    <a:pt x="1024" y="0"/>
                    <a:pt x="1056" y="0"/>
                  </a:cubicBezTo>
                  <a:cubicBezTo>
                    <a:pt x="1088" y="0"/>
                    <a:pt x="1120" y="144"/>
                    <a:pt x="1152" y="144"/>
                  </a:cubicBezTo>
                  <a:cubicBezTo>
                    <a:pt x="1184" y="144"/>
                    <a:pt x="1216" y="0"/>
                    <a:pt x="1248" y="0"/>
                  </a:cubicBezTo>
                  <a:cubicBezTo>
                    <a:pt x="1280" y="0"/>
                    <a:pt x="1320" y="128"/>
                    <a:pt x="1344" y="144"/>
                  </a:cubicBezTo>
                  <a:cubicBezTo>
                    <a:pt x="1368" y="160"/>
                    <a:pt x="1380" y="128"/>
                    <a:pt x="1392" y="96"/>
                  </a:cubicBezTo>
                </a:path>
              </a:pathLst>
            </a:custGeom>
            <a:noFill/>
            <a:ln w="952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sp>
        <p:nvSpPr>
          <p:cNvPr id="128061" name="Rectangle 61"/>
          <p:cNvSpPr>
            <a:spLocks noChangeArrowheads="1"/>
          </p:cNvSpPr>
          <p:nvPr/>
        </p:nvSpPr>
        <p:spPr bwMode="auto">
          <a:xfrm>
            <a:off x="5838092" y="152400"/>
            <a:ext cx="3094892" cy="4572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en-US" sz="2400" dirty="0">
                <a:solidFill>
                  <a:srgbClr val="000000"/>
                </a:solidFill>
                <a:cs typeface="Monotype Corsiva"/>
              </a:rPr>
              <a:t>SR &amp; Surface Science</a:t>
            </a:r>
            <a:endParaRPr lang="en-US" dirty="0">
              <a:solidFill>
                <a:srgbClr val="000000"/>
              </a:solidFill>
              <a:cs typeface="Monotype Corsiva"/>
            </a:endParaRPr>
          </a:p>
        </p:txBody>
      </p:sp>
      <p:pic>
        <p:nvPicPr>
          <p:cNvPr id="128062" name="Picture 62" descr="FlatMapping2.jpg                                               00016105Macintosh_HD                   B8AA6D3E: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6585" y="1524000"/>
            <a:ext cx="2394438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8063" name="Text Box 63"/>
          <p:cNvSpPr txBox="1">
            <a:spLocks noChangeArrowheads="1"/>
          </p:cNvSpPr>
          <p:nvPr/>
        </p:nvSpPr>
        <p:spPr bwMode="auto">
          <a:xfrm>
            <a:off x="4360985" y="3019425"/>
            <a:ext cx="1432783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EF1F1D"/>
                </a:solidFill>
                <a:cs typeface="Monotype Corsiva"/>
              </a:rPr>
              <a:t>Flat Cu</a:t>
            </a:r>
          </a:p>
        </p:txBody>
      </p:sp>
      <p:sp>
        <p:nvSpPr>
          <p:cNvPr id="128064" name="Rectangle 64"/>
          <p:cNvSpPr>
            <a:spLocks noChangeArrowheads="1"/>
          </p:cNvSpPr>
          <p:nvPr/>
        </p:nvSpPr>
        <p:spPr bwMode="auto">
          <a:xfrm>
            <a:off x="6822831" y="2971800"/>
            <a:ext cx="1899138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>
                <a:solidFill>
                  <a:srgbClr val="EF1F1D"/>
                </a:solidFill>
                <a:cs typeface="Monotype Corsiva"/>
              </a:rPr>
              <a:t>Saw tooth</a:t>
            </a:r>
          </a:p>
        </p:txBody>
      </p:sp>
      <p:pic>
        <p:nvPicPr>
          <p:cNvPr id="128066" name="Picture 66" descr="sawtooth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9785" y="4267201"/>
            <a:ext cx="2883877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67" name="Line 67"/>
          <p:cNvSpPr>
            <a:spLocks noChangeShapeType="1"/>
          </p:cNvSpPr>
          <p:nvPr/>
        </p:nvSpPr>
        <p:spPr bwMode="auto">
          <a:xfrm flipH="1" flipV="1">
            <a:off x="8229600" y="3733800"/>
            <a:ext cx="562708" cy="457200"/>
          </a:xfrm>
          <a:prstGeom prst="line">
            <a:avLst/>
          </a:prstGeom>
          <a:noFill/>
          <a:ln w="57150">
            <a:solidFill>
              <a:srgbClr val="EF1F1D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28065" name="Text Box 65"/>
          <p:cNvSpPr txBox="1">
            <a:spLocks noChangeArrowheads="1"/>
          </p:cNvSpPr>
          <p:nvPr/>
        </p:nvSpPr>
        <p:spPr bwMode="auto">
          <a:xfrm>
            <a:off x="773723" y="4851885"/>
            <a:ext cx="550663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EF1F1D"/>
                </a:solidFill>
                <a:cs typeface="Monotype Corsiva"/>
              </a:rPr>
              <a:t>N. </a:t>
            </a:r>
            <a:r>
              <a:rPr lang="en-US" b="1" dirty="0" err="1">
                <a:solidFill>
                  <a:srgbClr val="EF1F1D"/>
                </a:solidFill>
                <a:cs typeface="Monotype Corsiva"/>
              </a:rPr>
              <a:t>Mahne</a:t>
            </a:r>
            <a:r>
              <a:rPr lang="en-US" b="1" dirty="0">
                <a:solidFill>
                  <a:srgbClr val="EF1F1D"/>
                </a:solidFill>
                <a:cs typeface="Monotype Corsiva"/>
              </a:rPr>
              <a:t> et al. App. Surf. Sci. </a:t>
            </a:r>
            <a:r>
              <a:rPr lang="en-GB" b="1" dirty="0">
                <a:solidFill>
                  <a:srgbClr val="EF1F1D"/>
                </a:solidFill>
                <a:cs typeface="Monotype Corsiva"/>
              </a:rPr>
              <a:t>235, 221-226, (2004).</a:t>
            </a:r>
            <a:endParaRPr lang="en-US" b="1" dirty="0">
              <a:solidFill>
                <a:srgbClr val="EF1F1D"/>
              </a:solidFill>
              <a:cs typeface="Monotype Corsiv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60796" y="6305550"/>
            <a:ext cx="457200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046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&#10;creat-150.jpg                                                  00027DB7Macintosh HD                   B8AA6D3E: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1E7E5"/>
              </a:clrFrom>
              <a:clrTo>
                <a:srgbClr val="E1E7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84477" y="555338"/>
            <a:ext cx="112541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027" name="Rectangle 3"/>
          <p:cNvSpPr>
            <a:spLocks noChangeArrowheads="1"/>
          </p:cNvSpPr>
          <p:nvPr/>
        </p:nvSpPr>
        <p:spPr bwMode="auto">
          <a:xfrm>
            <a:off x="1266092" y="7620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1266092" y="11430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29029" name="Rectangle 5"/>
          <p:cNvSpPr>
            <a:spLocks noChangeArrowheads="1"/>
          </p:cNvSpPr>
          <p:nvPr/>
        </p:nvSpPr>
        <p:spPr bwMode="auto">
          <a:xfrm>
            <a:off x="1266092" y="43434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29030" name="Rectangle 6"/>
          <p:cNvSpPr>
            <a:spLocks noChangeArrowheads="1"/>
          </p:cNvSpPr>
          <p:nvPr/>
        </p:nvSpPr>
        <p:spPr bwMode="auto">
          <a:xfrm>
            <a:off x="1266092" y="46482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 dirty="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29031" name="Line 7"/>
          <p:cNvSpPr>
            <a:spLocks noChangeShapeType="1"/>
          </p:cNvSpPr>
          <p:nvPr/>
        </p:nvSpPr>
        <p:spPr bwMode="auto">
          <a:xfrm flipV="1">
            <a:off x="773723" y="304800"/>
            <a:ext cx="0" cy="495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29032" name="Text Box 8"/>
          <p:cNvSpPr txBox="1">
            <a:spLocks noChangeArrowheads="1"/>
          </p:cNvSpPr>
          <p:nvPr/>
        </p:nvSpPr>
        <p:spPr bwMode="auto">
          <a:xfrm>
            <a:off x="703385" y="609600"/>
            <a:ext cx="5758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751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00FF"/>
                </a:solidFill>
                <a:cs typeface="Monotype Corsiva"/>
              </a:rPr>
              <a:t>CB</a:t>
            </a:r>
          </a:p>
        </p:txBody>
      </p:sp>
      <p:sp>
        <p:nvSpPr>
          <p:cNvPr id="129033" name="Text Box 9"/>
          <p:cNvSpPr txBox="1">
            <a:spLocks noChangeArrowheads="1"/>
          </p:cNvSpPr>
          <p:nvPr/>
        </p:nvSpPr>
        <p:spPr bwMode="auto">
          <a:xfrm>
            <a:off x="703384" y="990600"/>
            <a:ext cx="844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7518"/>
                </a:solidFill>
                <a:cs typeface="Monotype Corsiva"/>
              </a:rPr>
              <a:t>BS</a:t>
            </a:r>
            <a:endParaRPr lang="en-US" sz="2400">
              <a:cs typeface="Monotype Corsiva"/>
            </a:endParaRPr>
          </a:p>
        </p:txBody>
      </p:sp>
      <p:sp>
        <p:nvSpPr>
          <p:cNvPr id="129034" name="Text Box 10"/>
          <p:cNvSpPr txBox="1">
            <a:spLocks noChangeArrowheads="1"/>
          </p:cNvSpPr>
          <p:nvPr/>
        </p:nvSpPr>
        <p:spPr bwMode="auto">
          <a:xfrm rot="-5400000">
            <a:off x="-992610" y="2254756"/>
            <a:ext cx="2871788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cs typeface="Monotype Corsiva"/>
              </a:rPr>
              <a:t>Radial Distance</a:t>
            </a:r>
            <a:endParaRPr lang="en-US" sz="2400" dirty="0">
              <a:cs typeface="Monotype Corsiva"/>
            </a:endParaRPr>
          </a:p>
        </p:txBody>
      </p:sp>
      <p:sp>
        <p:nvSpPr>
          <p:cNvPr id="129035" name="Line 11"/>
          <p:cNvSpPr>
            <a:spLocks noChangeShapeType="1"/>
          </p:cNvSpPr>
          <p:nvPr/>
        </p:nvSpPr>
        <p:spPr bwMode="auto">
          <a:xfrm flipV="1">
            <a:off x="773723" y="5257800"/>
            <a:ext cx="752621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29036" name="Text Box 12"/>
          <p:cNvSpPr txBox="1">
            <a:spLocks noChangeArrowheads="1"/>
          </p:cNvSpPr>
          <p:nvPr/>
        </p:nvSpPr>
        <p:spPr bwMode="auto">
          <a:xfrm>
            <a:off x="5433763" y="5121030"/>
            <a:ext cx="31798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dirty="0">
                <a:cs typeface="Monotype Corsiva"/>
              </a:rPr>
              <a:t>Time = 5 </a:t>
            </a:r>
            <a:r>
              <a:rPr lang="en-US" sz="2800" dirty="0" smtClean="0">
                <a:cs typeface="Monotype Corsiva"/>
              </a:rPr>
              <a:t>ns</a:t>
            </a:r>
            <a:endParaRPr lang="en-US" sz="2800" dirty="0">
              <a:cs typeface="Monotype Corsiv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46184" y="6376377"/>
            <a:ext cx="457200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17</a:t>
            </a:fld>
            <a:endParaRPr lang="en-US" dirty="0"/>
          </a:p>
        </p:txBody>
      </p:sp>
      <p:sp>
        <p:nvSpPr>
          <p:cNvPr id="129038" name="Text Box 14"/>
          <p:cNvSpPr txBox="1">
            <a:spLocks noChangeArrowheads="1"/>
          </p:cNvSpPr>
          <p:nvPr/>
        </p:nvSpPr>
        <p:spPr bwMode="auto">
          <a:xfrm>
            <a:off x="1969477" y="2574926"/>
            <a:ext cx="773723" cy="566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</a:t>
            </a:r>
          </a:p>
        </p:txBody>
      </p:sp>
      <p:sp>
        <p:nvSpPr>
          <p:cNvPr id="129039" name="Text Box 15"/>
          <p:cNvSpPr txBox="1">
            <a:spLocks noChangeArrowheads="1"/>
          </p:cNvSpPr>
          <p:nvPr/>
        </p:nvSpPr>
        <p:spPr bwMode="auto">
          <a:xfrm>
            <a:off x="2327031" y="2971800"/>
            <a:ext cx="5635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cs typeface="Monotype Corsiva"/>
              </a:rPr>
              <a:t>p </a:t>
            </a:r>
            <a:r>
              <a:rPr lang="en-US" sz="2400" baseline="30000">
                <a:cs typeface="Monotype Corsiva"/>
              </a:rPr>
              <a:t>+</a:t>
            </a:r>
            <a:endParaRPr lang="en-US" sz="2400">
              <a:cs typeface="Monotype Corsiva"/>
            </a:endParaRPr>
          </a:p>
        </p:txBody>
      </p:sp>
      <p:grpSp>
        <p:nvGrpSpPr>
          <p:cNvPr id="129040" name="Group 16"/>
          <p:cNvGrpSpPr>
            <a:grpSpLocks/>
          </p:cNvGrpSpPr>
          <p:nvPr/>
        </p:nvGrpSpPr>
        <p:grpSpPr bwMode="auto">
          <a:xfrm>
            <a:off x="2250831" y="1279525"/>
            <a:ext cx="140677" cy="1295400"/>
            <a:chOff x="1104" y="816"/>
            <a:chExt cx="96" cy="816"/>
          </a:xfrm>
        </p:grpSpPr>
        <p:sp>
          <p:nvSpPr>
            <p:cNvPr id="129041" name="Line 17"/>
            <p:cNvSpPr>
              <a:spLocks noChangeShapeType="1"/>
            </p:cNvSpPr>
            <p:nvPr/>
          </p:nvSpPr>
          <p:spPr bwMode="auto">
            <a:xfrm flipV="1">
              <a:off x="1152" y="816"/>
              <a:ext cx="0" cy="96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29042" name="Freeform 18"/>
            <p:cNvSpPr>
              <a:spLocks/>
            </p:cNvSpPr>
            <p:nvPr/>
          </p:nvSpPr>
          <p:spPr bwMode="auto">
            <a:xfrm rot="-5400000">
              <a:off x="792" y="1224"/>
              <a:ext cx="720" cy="96"/>
            </a:xfrm>
            <a:custGeom>
              <a:avLst/>
              <a:gdLst>
                <a:gd name="T0" fmla="*/ 0 w 1392"/>
                <a:gd name="T1" fmla="*/ 144 h 160"/>
                <a:gd name="T2" fmla="*/ 96 w 1392"/>
                <a:gd name="T3" fmla="*/ 0 h 160"/>
                <a:gd name="T4" fmla="*/ 192 w 1392"/>
                <a:gd name="T5" fmla="*/ 144 h 160"/>
                <a:gd name="T6" fmla="*/ 288 w 1392"/>
                <a:gd name="T7" fmla="*/ 0 h 160"/>
                <a:gd name="T8" fmla="*/ 384 w 1392"/>
                <a:gd name="T9" fmla="*/ 144 h 160"/>
                <a:gd name="T10" fmla="*/ 480 w 1392"/>
                <a:gd name="T11" fmla="*/ 0 h 160"/>
                <a:gd name="T12" fmla="*/ 576 w 1392"/>
                <a:gd name="T13" fmla="*/ 144 h 160"/>
                <a:gd name="T14" fmla="*/ 672 w 1392"/>
                <a:gd name="T15" fmla="*/ 0 h 160"/>
                <a:gd name="T16" fmla="*/ 768 w 1392"/>
                <a:gd name="T17" fmla="*/ 144 h 160"/>
                <a:gd name="T18" fmla="*/ 864 w 1392"/>
                <a:gd name="T19" fmla="*/ 0 h 160"/>
                <a:gd name="T20" fmla="*/ 960 w 1392"/>
                <a:gd name="T21" fmla="*/ 144 h 160"/>
                <a:gd name="T22" fmla="*/ 1056 w 1392"/>
                <a:gd name="T23" fmla="*/ 0 h 160"/>
                <a:gd name="T24" fmla="*/ 1152 w 1392"/>
                <a:gd name="T25" fmla="*/ 144 h 160"/>
                <a:gd name="T26" fmla="*/ 1248 w 1392"/>
                <a:gd name="T27" fmla="*/ 0 h 160"/>
                <a:gd name="T28" fmla="*/ 1344 w 1392"/>
                <a:gd name="T29" fmla="*/ 144 h 160"/>
                <a:gd name="T30" fmla="*/ 1392 w 1392"/>
                <a:gd name="T31" fmla="*/ 9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2" h="160">
                  <a:moveTo>
                    <a:pt x="0" y="144"/>
                  </a:moveTo>
                  <a:cubicBezTo>
                    <a:pt x="32" y="72"/>
                    <a:pt x="64" y="0"/>
                    <a:pt x="96" y="0"/>
                  </a:cubicBezTo>
                  <a:cubicBezTo>
                    <a:pt x="128" y="0"/>
                    <a:pt x="160" y="144"/>
                    <a:pt x="192" y="144"/>
                  </a:cubicBezTo>
                  <a:cubicBezTo>
                    <a:pt x="224" y="144"/>
                    <a:pt x="256" y="0"/>
                    <a:pt x="288" y="0"/>
                  </a:cubicBezTo>
                  <a:cubicBezTo>
                    <a:pt x="320" y="0"/>
                    <a:pt x="352" y="144"/>
                    <a:pt x="384" y="144"/>
                  </a:cubicBezTo>
                  <a:cubicBezTo>
                    <a:pt x="416" y="144"/>
                    <a:pt x="448" y="0"/>
                    <a:pt x="480" y="0"/>
                  </a:cubicBezTo>
                  <a:cubicBezTo>
                    <a:pt x="512" y="0"/>
                    <a:pt x="544" y="144"/>
                    <a:pt x="576" y="144"/>
                  </a:cubicBezTo>
                  <a:cubicBezTo>
                    <a:pt x="608" y="144"/>
                    <a:pt x="640" y="0"/>
                    <a:pt x="672" y="0"/>
                  </a:cubicBezTo>
                  <a:cubicBezTo>
                    <a:pt x="704" y="0"/>
                    <a:pt x="736" y="144"/>
                    <a:pt x="768" y="144"/>
                  </a:cubicBezTo>
                  <a:cubicBezTo>
                    <a:pt x="800" y="144"/>
                    <a:pt x="832" y="0"/>
                    <a:pt x="864" y="0"/>
                  </a:cubicBezTo>
                  <a:cubicBezTo>
                    <a:pt x="896" y="0"/>
                    <a:pt x="928" y="144"/>
                    <a:pt x="960" y="144"/>
                  </a:cubicBezTo>
                  <a:cubicBezTo>
                    <a:pt x="992" y="144"/>
                    <a:pt x="1024" y="0"/>
                    <a:pt x="1056" y="0"/>
                  </a:cubicBezTo>
                  <a:cubicBezTo>
                    <a:pt x="1088" y="0"/>
                    <a:pt x="1120" y="144"/>
                    <a:pt x="1152" y="144"/>
                  </a:cubicBezTo>
                  <a:cubicBezTo>
                    <a:pt x="1184" y="144"/>
                    <a:pt x="1216" y="0"/>
                    <a:pt x="1248" y="0"/>
                  </a:cubicBezTo>
                  <a:cubicBezTo>
                    <a:pt x="1280" y="0"/>
                    <a:pt x="1320" y="128"/>
                    <a:pt x="1344" y="144"/>
                  </a:cubicBezTo>
                  <a:cubicBezTo>
                    <a:pt x="1368" y="160"/>
                    <a:pt x="1380" y="128"/>
                    <a:pt x="1392" y="96"/>
                  </a:cubicBezTo>
                </a:path>
              </a:pathLst>
            </a:custGeom>
            <a:noFill/>
            <a:ln w="952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sp>
        <p:nvSpPr>
          <p:cNvPr id="129043" name="AutoShape 19"/>
          <p:cNvSpPr>
            <a:spLocks noChangeArrowheads="1"/>
          </p:cNvSpPr>
          <p:nvPr/>
        </p:nvSpPr>
        <p:spPr bwMode="auto">
          <a:xfrm>
            <a:off x="3516923" y="1143000"/>
            <a:ext cx="5416062" cy="3276600"/>
          </a:xfrm>
          <a:prstGeom prst="wedgeEllipseCallout">
            <a:avLst>
              <a:gd name="adj1" fmla="val -80440"/>
              <a:gd name="adj2" fmla="val -40213"/>
            </a:avLst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008000"/>
              </a:solidFill>
              <a:cs typeface="Monotype Corsiva"/>
            </a:endParaRPr>
          </a:p>
        </p:txBody>
      </p:sp>
      <p:sp>
        <p:nvSpPr>
          <p:cNvPr id="129044" name="Text Box 20"/>
          <p:cNvSpPr txBox="1">
            <a:spLocks noChangeArrowheads="1"/>
          </p:cNvSpPr>
          <p:nvPr/>
        </p:nvSpPr>
        <p:spPr bwMode="auto">
          <a:xfrm>
            <a:off x="70339" y="30164"/>
            <a:ext cx="5556738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rgbClr val="008000"/>
                </a:solidFill>
                <a:cs typeface="Monotype Corsiva"/>
              </a:rPr>
              <a:t>Photoemission</a:t>
            </a:r>
            <a:r>
              <a:rPr lang="en-US" sz="2800" b="1" dirty="0">
                <a:solidFill>
                  <a:srgbClr val="008000"/>
                </a:solidFill>
                <a:cs typeface="Monotype Corsiva"/>
              </a:rPr>
              <a:t>:(vs. </a:t>
            </a:r>
            <a:r>
              <a:rPr lang="en-US" sz="2800" b="1" dirty="0" err="1">
                <a:solidFill>
                  <a:srgbClr val="008000"/>
                </a:solidFill>
                <a:cs typeface="Monotype Corsiva"/>
              </a:rPr>
              <a:t>h</a:t>
            </a:r>
            <a:r>
              <a:rPr lang="en-US" sz="2800" b="1" dirty="0" err="1">
                <a:solidFill>
                  <a:srgbClr val="008000"/>
                </a:solidFill>
                <a:latin typeface="Symbol" charset="2"/>
                <a:cs typeface="Symbol" charset="2"/>
              </a:rPr>
              <a:t>n</a:t>
            </a:r>
            <a:r>
              <a:rPr lang="en-US" sz="2800" b="1" dirty="0">
                <a:solidFill>
                  <a:srgbClr val="008000"/>
                </a:solidFill>
                <a:cs typeface="Monotype Corsiva"/>
              </a:rPr>
              <a:t>, </a:t>
            </a:r>
            <a:r>
              <a:rPr lang="en-US" sz="2800" b="1" dirty="0">
                <a:solidFill>
                  <a:srgbClr val="008000"/>
                </a:solidFill>
                <a:cs typeface="Symbol" charset="2"/>
              </a:rPr>
              <a:t>Q</a:t>
            </a:r>
            <a:r>
              <a:rPr lang="en-US" sz="2800" b="1" dirty="0">
                <a:solidFill>
                  <a:srgbClr val="008000"/>
                </a:solidFill>
                <a:cs typeface="Monotype Corsiva"/>
              </a:rPr>
              <a:t>, E,T, B) </a:t>
            </a:r>
          </a:p>
        </p:txBody>
      </p:sp>
      <p:sp>
        <p:nvSpPr>
          <p:cNvPr id="129045" name="Rectangle 21"/>
          <p:cNvSpPr>
            <a:spLocks noChangeArrowheads="1"/>
          </p:cNvSpPr>
          <p:nvPr/>
        </p:nvSpPr>
        <p:spPr bwMode="auto">
          <a:xfrm>
            <a:off x="4079631" y="3048000"/>
            <a:ext cx="1846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400" b="1">
              <a:solidFill>
                <a:srgbClr val="008000"/>
              </a:solidFill>
              <a:cs typeface="Monotype Corsiva"/>
            </a:endParaRPr>
          </a:p>
        </p:txBody>
      </p:sp>
      <p:sp>
        <p:nvSpPr>
          <p:cNvPr id="129046" name="Line 22"/>
          <p:cNvSpPr>
            <a:spLocks noChangeShapeType="1"/>
          </p:cNvSpPr>
          <p:nvPr/>
        </p:nvSpPr>
        <p:spPr bwMode="auto">
          <a:xfrm>
            <a:off x="1688123" y="1295400"/>
            <a:ext cx="562708" cy="2590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29047" name="Line 23"/>
          <p:cNvSpPr>
            <a:spLocks noChangeShapeType="1"/>
          </p:cNvSpPr>
          <p:nvPr/>
        </p:nvSpPr>
        <p:spPr bwMode="auto">
          <a:xfrm>
            <a:off x="1688123" y="1219200"/>
            <a:ext cx="351692" cy="1143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29048" name="Line 24"/>
          <p:cNvSpPr>
            <a:spLocks noChangeShapeType="1"/>
          </p:cNvSpPr>
          <p:nvPr/>
        </p:nvSpPr>
        <p:spPr bwMode="auto">
          <a:xfrm>
            <a:off x="1688123" y="1219200"/>
            <a:ext cx="351692" cy="685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29049" name="Line 25"/>
          <p:cNvSpPr>
            <a:spLocks noChangeShapeType="1"/>
          </p:cNvSpPr>
          <p:nvPr/>
        </p:nvSpPr>
        <p:spPr bwMode="auto">
          <a:xfrm>
            <a:off x="1688123" y="1219200"/>
            <a:ext cx="281354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pic>
        <p:nvPicPr>
          <p:cNvPr id="129050" name="Picture 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0984" y="924169"/>
            <a:ext cx="4501662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9056" name="Line 32"/>
          <p:cNvSpPr>
            <a:spLocks noChangeShapeType="1"/>
          </p:cNvSpPr>
          <p:nvPr/>
        </p:nvSpPr>
        <p:spPr bwMode="auto">
          <a:xfrm>
            <a:off x="1688123" y="1295400"/>
            <a:ext cx="140677" cy="2514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29058" name="Rectangle 34"/>
          <p:cNvSpPr>
            <a:spLocks noChangeArrowheads="1"/>
          </p:cNvSpPr>
          <p:nvPr/>
        </p:nvSpPr>
        <p:spPr bwMode="auto">
          <a:xfrm>
            <a:off x="29307" y="4849445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2"/>
            <a:r>
              <a:rPr lang="en-GB" b="1" dirty="0">
                <a:solidFill>
                  <a:srgbClr val="EF1F1D"/>
                </a:solidFill>
                <a:cs typeface="Monotype Corsiva"/>
              </a:rPr>
              <a:t>R. Cimino, V. </a:t>
            </a:r>
            <a:r>
              <a:rPr lang="en-GB" b="1" dirty="0" err="1">
                <a:solidFill>
                  <a:srgbClr val="EF1F1D"/>
                </a:solidFill>
                <a:cs typeface="Monotype Corsiva"/>
              </a:rPr>
              <a:t>Baglin</a:t>
            </a:r>
            <a:r>
              <a:rPr lang="en-GB" b="1" dirty="0">
                <a:solidFill>
                  <a:srgbClr val="EF1F1D"/>
                </a:solidFill>
                <a:cs typeface="Monotype Corsiva"/>
              </a:rPr>
              <a:t>, I. R. Collins. </a:t>
            </a:r>
            <a:r>
              <a:rPr lang="en-GB" b="1" i="1" dirty="0" err="1">
                <a:solidFill>
                  <a:srgbClr val="EF1F1D"/>
                </a:solidFill>
                <a:cs typeface="Monotype Corsiva"/>
              </a:rPr>
              <a:t>Phys.Rev</a:t>
            </a:r>
            <a:r>
              <a:rPr lang="en-GB" b="1" i="1" dirty="0">
                <a:solidFill>
                  <a:srgbClr val="EF1F1D"/>
                </a:solidFill>
                <a:cs typeface="Monotype Corsiva"/>
              </a:rPr>
              <a:t>. ST-AB</a:t>
            </a:r>
            <a:r>
              <a:rPr lang="en-GB" b="1" dirty="0">
                <a:solidFill>
                  <a:srgbClr val="EF1F1D"/>
                </a:solidFill>
                <a:cs typeface="Monotype Corsiva"/>
              </a:rPr>
              <a:t> 2 63201 (1999).</a:t>
            </a:r>
            <a:r>
              <a:rPr lang="en-GB" dirty="0">
                <a:cs typeface="Monotype Corsiva"/>
              </a:rPr>
              <a:t> </a:t>
            </a:r>
            <a:endParaRPr lang="en-US" dirty="0">
              <a:cs typeface="Monotype Corsiva"/>
            </a:endParaRPr>
          </a:p>
        </p:txBody>
      </p:sp>
      <p:sp>
        <p:nvSpPr>
          <p:cNvPr id="31" name="Text Box 20"/>
          <p:cNvSpPr txBox="1">
            <a:spLocks noChangeArrowheads="1"/>
          </p:cNvSpPr>
          <p:nvPr/>
        </p:nvSpPr>
        <p:spPr bwMode="auto">
          <a:xfrm>
            <a:off x="967152" y="5411177"/>
            <a:ext cx="7705109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8000"/>
                </a:solidFill>
                <a:cs typeface="Monotype Corsiva"/>
              </a:rPr>
              <a:t>Produced e</a:t>
            </a:r>
            <a:r>
              <a:rPr lang="en-US" sz="2400" b="1" baseline="30000" dirty="0" smtClean="0">
                <a:solidFill>
                  <a:srgbClr val="008000"/>
                </a:solidFill>
                <a:cs typeface="Monotype Corsiva"/>
              </a:rPr>
              <a:t>-</a:t>
            </a:r>
            <a:r>
              <a:rPr lang="en-US" sz="2400" b="1" dirty="0" smtClean="0">
                <a:solidFill>
                  <a:srgbClr val="008000"/>
                </a:solidFill>
                <a:cs typeface="Monotype Corsiva"/>
              </a:rPr>
              <a:t> (PY): very important for single beam instabilities </a:t>
            </a:r>
            <a:r>
              <a:rPr lang="en-US" b="1" dirty="0" smtClean="0">
                <a:solidFill>
                  <a:srgbClr val="008000"/>
                </a:solidFill>
                <a:cs typeface="Monotype Corsiva"/>
              </a:rPr>
              <a:t>(</a:t>
            </a:r>
            <a:r>
              <a:rPr lang="en-US" b="1" dirty="0" err="1" smtClean="0">
                <a:solidFill>
                  <a:srgbClr val="008000"/>
                </a:solidFill>
                <a:cs typeface="Monotype Corsiva"/>
              </a:rPr>
              <a:t>K.Ohmi</a:t>
            </a:r>
            <a:r>
              <a:rPr lang="en-US" b="1" dirty="0" smtClean="0">
                <a:solidFill>
                  <a:srgbClr val="008000"/>
                </a:solidFill>
                <a:cs typeface="Monotype Corsiva"/>
              </a:rPr>
              <a:t> and F. Zimmermann PRL 2000)</a:t>
            </a:r>
            <a:endParaRPr lang="en-US" b="1" dirty="0">
              <a:solidFill>
                <a:srgbClr val="008000"/>
              </a:solidFill>
              <a:cs typeface="Monotype Corsiva"/>
            </a:endParaRPr>
          </a:p>
        </p:txBody>
      </p:sp>
      <p:sp>
        <p:nvSpPr>
          <p:cNvPr id="32" name="Rectangle 61"/>
          <p:cNvSpPr>
            <a:spLocks noChangeArrowheads="1"/>
          </p:cNvSpPr>
          <p:nvPr/>
        </p:nvSpPr>
        <p:spPr bwMode="auto">
          <a:xfrm>
            <a:off x="5838092" y="152400"/>
            <a:ext cx="3094892" cy="4572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en-US" sz="2400" dirty="0">
                <a:solidFill>
                  <a:srgbClr val="000000"/>
                </a:solidFill>
                <a:cs typeface="Monotype Corsiva"/>
              </a:rPr>
              <a:t>SR &amp; Surface Science</a:t>
            </a:r>
            <a:endParaRPr lang="en-US" dirty="0">
              <a:solidFill>
                <a:srgbClr val="000000"/>
              </a:solidFill>
              <a:cs typeface="Monotype Corsiva"/>
            </a:endParaRPr>
          </a:p>
        </p:txBody>
      </p:sp>
    </p:spTree>
    <p:extLst>
      <p:ext uri="{BB962C8B-B14F-4D97-AF65-F5344CB8AC3E}">
        <p14:creationId xmlns:p14="http://schemas.microsoft.com/office/powerpoint/2010/main" val="947244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1266092" y="11430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0052" name="Rectangle 4"/>
          <p:cNvSpPr>
            <a:spLocks noChangeArrowheads="1"/>
          </p:cNvSpPr>
          <p:nvPr/>
        </p:nvSpPr>
        <p:spPr bwMode="auto">
          <a:xfrm>
            <a:off x="1266092" y="43434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0054" name="Line 6"/>
          <p:cNvSpPr>
            <a:spLocks noChangeShapeType="1"/>
          </p:cNvSpPr>
          <p:nvPr/>
        </p:nvSpPr>
        <p:spPr bwMode="auto">
          <a:xfrm flipV="1">
            <a:off x="773723" y="304800"/>
            <a:ext cx="0" cy="495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0056" name="Text Box 8"/>
          <p:cNvSpPr txBox="1">
            <a:spLocks noChangeArrowheads="1"/>
          </p:cNvSpPr>
          <p:nvPr/>
        </p:nvSpPr>
        <p:spPr bwMode="auto">
          <a:xfrm>
            <a:off x="703384" y="990600"/>
            <a:ext cx="844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7518"/>
                </a:solidFill>
                <a:cs typeface="Monotype Corsiva"/>
              </a:rPr>
              <a:t>SPS</a:t>
            </a:r>
            <a:endParaRPr lang="en-US" sz="2400">
              <a:cs typeface="Monotype Corsiva"/>
            </a:endParaRPr>
          </a:p>
        </p:txBody>
      </p:sp>
      <p:sp>
        <p:nvSpPr>
          <p:cNvPr id="130057" name="Text Box 9"/>
          <p:cNvSpPr txBox="1">
            <a:spLocks noChangeArrowheads="1"/>
          </p:cNvSpPr>
          <p:nvPr/>
        </p:nvSpPr>
        <p:spPr bwMode="auto">
          <a:xfrm rot="-5400000">
            <a:off x="-908597" y="2248406"/>
            <a:ext cx="2871788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cs typeface="Monotype Corsiva"/>
              </a:rPr>
              <a:t>Radial Distance</a:t>
            </a:r>
            <a:endParaRPr lang="en-US" sz="2400" dirty="0">
              <a:cs typeface="Monotype Corsiva"/>
            </a:endParaRPr>
          </a:p>
        </p:txBody>
      </p:sp>
      <p:sp>
        <p:nvSpPr>
          <p:cNvPr id="130058" name="Line 10"/>
          <p:cNvSpPr>
            <a:spLocks noChangeShapeType="1"/>
          </p:cNvSpPr>
          <p:nvPr/>
        </p:nvSpPr>
        <p:spPr bwMode="auto">
          <a:xfrm flipV="1">
            <a:off x="773723" y="5257800"/>
            <a:ext cx="752621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0059" name="Text Box 11"/>
          <p:cNvSpPr txBox="1">
            <a:spLocks noChangeArrowheads="1"/>
          </p:cNvSpPr>
          <p:nvPr/>
        </p:nvSpPr>
        <p:spPr bwMode="auto">
          <a:xfrm>
            <a:off x="4557346" y="5189417"/>
            <a:ext cx="31798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 dirty="0">
                <a:cs typeface="Monotype Corsiva"/>
              </a:rPr>
              <a:t>Time = 5 </a:t>
            </a:r>
            <a:r>
              <a:rPr lang="en-US" sz="2400" dirty="0" smtClean="0">
                <a:cs typeface="Monotype Corsiva"/>
              </a:rPr>
              <a:t>ns</a:t>
            </a:r>
            <a:endParaRPr lang="en-US" sz="2400" dirty="0">
              <a:cs typeface="Monotype Corsiva"/>
            </a:endParaRPr>
          </a:p>
        </p:txBody>
      </p:sp>
      <p:sp>
        <p:nvSpPr>
          <p:cNvPr id="130060" name="Rectangle 12"/>
          <p:cNvSpPr>
            <a:spLocks noGrp="1" noChangeArrowheads="1"/>
          </p:cNvSpPr>
          <p:nvPr>
            <p:ph type="title"/>
          </p:nvPr>
        </p:nvSpPr>
        <p:spPr>
          <a:xfrm>
            <a:off x="7228528" y="94761"/>
            <a:ext cx="1852951" cy="420077"/>
          </a:xfr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cs typeface="Monotype Corsiva"/>
              </a:rPr>
              <a:t>Observation</a:t>
            </a:r>
            <a:endParaRPr lang="en-US" dirty="0">
              <a:ln>
                <a:solidFill>
                  <a:schemeClr val="tx1"/>
                </a:solidFill>
              </a:ln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46184" y="6305550"/>
            <a:ext cx="457200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18</a:t>
            </a:fld>
            <a:endParaRPr lang="en-US" dirty="0"/>
          </a:p>
        </p:txBody>
      </p:sp>
      <p:sp>
        <p:nvSpPr>
          <p:cNvPr id="130061" name="Text Box 13"/>
          <p:cNvSpPr txBox="1">
            <a:spLocks noChangeArrowheads="1"/>
          </p:cNvSpPr>
          <p:nvPr/>
        </p:nvSpPr>
        <p:spPr bwMode="auto">
          <a:xfrm>
            <a:off x="1969477" y="2574926"/>
            <a:ext cx="773723" cy="566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</a:t>
            </a:r>
          </a:p>
        </p:txBody>
      </p:sp>
      <p:sp>
        <p:nvSpPr>
          <p:cNvPr id="130062" name="Text Box 14"/>
          <p:cNvSpPr txBox="1">
            <a:spLocks noChangeArrowheads="1"/>
          </p:cNvSpPr>
          <p:nvPr/>
        </p:nvSpPr>
        <p:spPr bwMode="auto">
          <a:xfrm>
            <a:off x="2321169" y="2971800"/>
            <a:ext cx="5635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cs typeface="Monotype Corsiva"/>
              </a:rPr>
              <a:t>p </a:t>
            </a:r>
            <a:r>
              <a:rPr lang="en-US" sz="2400" baseline="30000">
                <a:cs typeface="Monotype Corsiva"/>
              </a:rPr>
              <a:t>+</a:t>
            </a:r>
            <a:endParaRPr lang="en-US" sz="2400">
              <a:cs typeface="Monotype Corsiva"/>
            </a:endParaRPr>
          </a:p>
        </p:txBody>
      </p:sp>
      <p:sp>
        <p:nvSpPr>
          <p:cNvPr id="130063" name="Text Box 15"/>
          <p:cNvSpPr txBox="1">
            <a:spLocks noChangeArrowheads="1"/>
          </p:cNvSpPr>
          <p:nvPr/>
        </p:nvSpPr>
        <p:spPr bwMode="auto">
          <a:xfrm>
            <a:off x="1055077" y="152400"/>
            <a:ext cx="492369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008000"/>
                </a:solidFill>
                <a:cs typeface="Monotype Corsiva"/>
              </a:rPr>
              <a:t> </a:t>
            </a:r>
          </a:p>
        </p:txBody>
      </p:sp>
      <p:sp>
        <p:nvSpPr>
          <p:cNvPr id="130064" name="Rectangle 16"/>
          <p:cNvSpPr>
            <a:spLocks noChangeArrowheads="1"/>
          </p:cNvSpPr>
          <p:nvPr/>
        </p:nvSpPr>
        <p:spPr bwMode="auto">
          <a:xfrm>
            <a:off x="4079631" y="3048000"/>
            <a:ext cx="1846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400" b="1">
              <a:solidFill>
                <a:srgbClr val="008000"/>
              </a:solidFill>
              <a:cs typeface="Monotype Corsiva"/>
            </a:endParaRPr>
          </a:p>
        </p:txBody>
      </p:sp>
      <p:sp>
        <p:nvSpPr>
          <p:cNvPr id="130065" name="Line 17"/>
          <p:cNvSpPr>
            <a:spLocks noChangeShapeType="1"/>
          </p:cNvSpPr>
          <p:nvPr/>
        </p:nvSpPr>
        <p:spPr bwMode="auto">
          <a:xfrm flipV="1">
            <a:off x="1758462" y="1828800"/>
            <a:ext cx="70338" cy="381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0066" name="Rectangle 18"/>
          <p:cNvSpPr>
            <a:spLocks noChangeArrowheads="1"/>
          </p:cNvSpPr>
          <p:nvPr/>
        </p:nvSpPr>
        <p:spPr bwMode="auto">
          <a:xfrm>
            <a:off x="1181100" y="152400"/>
            <a:ext cx="33650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8000"/>
                </a:solidFill>
                <a:cs typeface="Monotype Corsiva"/>
              </a:rPr>
              <a:t>Even in absence of SR:</a:t>
            </a:r>
          </a:p>
        </p:txBody>
      </p:sp>
      <p:sp>
        <p:nvSpPr>
          <p:cNvPr id="130067" name="Text Box 19"/>
          <p:cNvSpPr txBox="1">
            <a:spLocks noChangeArrowheads="1"/>
          </p:cNvSpPr>
          <p:nvPr/>
        </p:nvSpPr>
        <p:spPr bwMode="auto">
          <a:xfrm>
            <a:off x="1142267" y="550427"/>
            <a:ext cx="72433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0000FF"/>
                </a:solidFill>
                <a:cs typeface="Monotype Corsiva"/>
              </a:rPr>
              <a:t>e</a:t>
            </a:r>
            <a:r>
              <a:rPr lang="en-US" sz="2400" b="1" baseline="30000" dirty="0">
                <a:solidFill>
                  <a:srgbClr val="0000FF"/>
                </a:solidFill>
                <a:cs typeface="Monotype Corsiva"/>
              </a:rPr>
              <a:t>-</a:t>
            </a:r>
            <a:r>
              <a:rPr lang="en-US" sz="2400" b="1" dirty="0">
                <a:solidFill>
                  <a:srgbClr val="0000FF"/>
                </a:solidFill>
                <a:cs typeface="Monotype Corsiva"/>
              </a:rPr>
              <a:t> from ionization of residual gas… </a:t>
            </a:r>
            <a:r>
              <a:rPr lang="en-US" sz="2400" b="1" dirty="0" err="1">
                <a:solidFill>
                  <a:srgbClr val="0000FF"/>
                </a:solidFill>
                <a:cs typeface="Monotype Corsiva"/>
              </a:rPr>
              <a:t>etc</a:t>
            </a:r>
            <a:endParaRPr lang="en-US" sz="2400" b="1" dirty="0">
              <a:solidFill>
                <a:srgbClr val="0000FF"/>
              </a:solidFill>
              <a:cs typeface="Monotype Corsiva"/>
            </a:endParaRPr>
          </a:p>
        </p:txBody>
      </p:sp>
      <p:sp>
        <p:nvSpPr>
          <p:cNvPr id="130068" name="Text Box 20"/>
          <p:cNvSpPr txBox="1">
            <a:spLocks noChangeArrowheads="1"/>
          </p:cNvSpPr>
          <p:nvPr/>
        </p:nvSpPr>
        <p:spPr bwMode="auto">
          <a:xfrm>
            <a:off x="1055077" y="5472964"/>
            <a:ext cx="799123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C0000"/>
                </a:solidFill>
                <a:cs typeface="Monotype Corsiva"/>
              </a:rPr>
              <a:t>Beam induced </a:t>
            </a:r>
            <a:r>
              <a:rPr lang="en-US" sz="2400" b="1" dirty="0" err="1">
                <a:solidFill>
                  <a:srgbClr val="CC0000"/>
                </a:solidFill>
                <a:cs typeface="Monotype Corsiva"/>
              </a:rPr>
              <a:t>multipacting</a:t>
            </a:r>
            <a:r>
              <a:rPr lang="en-US" sz="2400" b="1" dirty="0">
                <a:solidFill>
                  <a:srgbClr val="CC0000"/>
                </a:solidFill>
                <a:cs typeface="Monotype Corsiva"/>
              </a:rPr>
              <a:t> is observed in SPS where no e</a:t>
            </a:r>
            <a:r>
              <a:rPr lang="en-US" sz="2400" b="1" baseline="30000" dirty="0">
                <a:solidFill>
                  <a:srgbClr val="CC0000"/>
                </a:solidFill>
                <a:cs typeface="Monotype Corsiva"/>
              </a:rPr>
              <a:t>-</a:t>
            </a:r>
            <a:r>
              <a:rPr lang="en-US" sz="2400" b="1" dirty="0">
                <a:solidFill>
                  <a:srgbClr val="CC0000"/>
                </a:solidFill>
                <a:cs typeface="Monotype Corsiva"/>
              </a:rPr>
              <a:t> are </a:t>
            </a:r>
            <a:r>
              <a:rPr lang="en-US" sz="2400" b="1" dirty="0" err="1">
                <a:solidFill>
                  <a:srgbClr val="CC0000"/>
                </a:solidFill>
                <a:cs typeface="Monotype Corsiva"/>
              </a:rPr>
              <a:t>photoemitted</a:t>
            </a:r>
            <a:r>
              <a:rPr lang="en-US" sz="2400" b="1" dirty="0">
                <a:solidFill>
                  <a:srgbClr val="CC0000"/>
                </a:solidFill>
                <a:cs typeface="Monotype Corsiva"/>
              </a:rPr>
              <a:t>.</a:t>
            </a:r>
          </a:p>
        </p:txBody>
      </p:sp>
      <p:pic>
        <p:nvPicPr>
          <p:cNvPr id="130069" name="Picture 21" descr="&#10;creat-150.jpg                                                  00027DB7Macintosh HD                   B8AA6D3E: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1E7E5"/>
              </a:clrFrom>
              <a:clrTo>
                <a:srgbClr val="E1E7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7230" y="563564"/>
            <a:ext cx="112541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70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4216" y="1371600"/>
            <a:ext cx="5062904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71" name="Rectangle 23"/>
          <p:cNvSpPr>
            <a:spLocks noChangeArrowheads="1"/>
          </p:cNvSpPr>
          <p:nvPr/>
        </p:nvSpPr>
        <p:spPr bwMode="auto">
          <a:xfrm>
            <a:off x="1336431" y="1981200"/>
            <a:ext cx="419100" cy="913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0000FF"/>
                </a:solidFill>
                <a:cs typeface="Monotype Corsiva"/>
              </a:rPr>
              <a:t>e</a:t>
            </a:r>
            <a:r>
              <a:rPr lang="en-US" sz="3200" b="1" baseline="30000">
                <a:solidFill>
                  <a:srgbClr val="0000FF"/>
                </a:solidFill>
                <a:cs typeface="Monotype Corsiva"/>
              </a:rPr>
              <a:t>-</a:t>
            </a:r>
          </a:p>
        </p:txBody>
      </p:sp>
      <p:sp>
        <p:nvSpPr>
          <p:cNvPr id="130072" name="Line 24"/>
          <p:cNvSpPr>
            <a:spLocks noChangeShapeType="1"/>
          </p:cNvSpPr>
          <p:nvPr/>
        </p:nvSpPr>
        <p:spPr bwMode="auto">
          <a:xfrm>
            <a:off x="1828800" y="2743200"/>
            <a:ext cx="351692" cy="16002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0073" name="Rectangle 25"/>
          <p:cNvSpPr>
            <a:spLocks noChangeArrowheads="1"/>
          </p:cNvSpPr>
          <p:nvPr/>
        </p:nvSpPr>
        <p:spPr bwMode="auto">
          <a:xfrm>
            <a:off x="4763966" y="1828800"/>
            <a:ext cx="14992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EF1F1D"/>
                </a:solidFill>
                <a:cs typeface="Monotype Corsiva"/>
              </a:rPr>
              <a:t>(M.Jimenez)</a:t>
            </a:r>
          </a:p>
        </p:txBody>
      </p:sp>
    </p:spTree>
    <p:extLst>
      <p:ext uri="{BB962C8B-B14F-4D97-AF65-F5344CB8AC3E}">
        <p14:creationId xmlns:p14="http://schemas.microsoft.com/office/powerpoint/2010/main" val="210783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116" name="Picture 44" descr="ecloudrumf6.eps                                                00000013Macintosh HD                   B8906C1D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6923" y="1066801"/>
            <a:ext cx="5275385" cy="351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074" name="Rectangle 2"/>
          <p:cNvSpPr>
            <a:spLocks noChangeArrowheads="1"/>
          </p:cNvSpPr>
          <p:nvPr/>
        </p:nvSpPr>
        <p:spPr bwMode="auto">
          <a:xfrm>
            <a:off x="1266092" y="7620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1075" name="Rectangle 3"/>
          <p:cNvSpPr>
            <a:spLocks noChangeArrowheads="1"/>
          </p:cNvSpPr>
          <p:nvPr/>
        </p:nvSpPr>
        <p:spPr bwMode="auto">
          <a:xfrm>
            <a:off x="1266092" y="11430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1076" name="Rectangle 4"/>
          <p:cNvSpPr>
            <a:spLocks noChangeArrowheads="1"/>
          </p:cNvSpPr>
          <p:nvPr/>
        </p:nvSpPr>
        <p:spPr bwMode="auto">
          <a:xfrm>
            <a:off x="1266092" y="43434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1077" name="Rectangle 5"/>
          <p:cNvSpPr>
            <a:spLocks noChangeArrowheads="1"/>
          </p:cNvSpPr>
          <p:nvPr/>
        </p:nvSpPr>
        <p:spPr bwMode="auto">
          <a:xfrm>
            <a:off x="1266092" y="46482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1078" name="Line 6"/>
          <p:cNvSpPr>
            <a:spLocks noChangeShapeType="1"/>
          </p:cNvSpPr>
          <p:nvPr/>
        </p:nvSpPr>
        <p:spPr bwMode="auto">
          <a:xfrm flipV="1">
            <a:off x="773723" y="304800"/>
            <a:ext cx="0" cy="495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1079" name="Text Box 7"/>
          <p:cNvSpPr txBox="1">
            <a:spLocks noChangeArrowheads="1"/>
          </p:cNvSpPr>
          <p:nvPr/>
        </p:nvSpPr>
        <p:spPr bwMode="auto">
          <a:xfrm>
            <a:off x="703385" y="609600"/>
            <a:ext cx="5758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751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00FF"/>
                </a:solidFill>
                <a:cs typeface="Monotype Corsiva"/>
              </a:rPr>
              <a:t>CB</a:t>
            </a:r>
          </a:p>
        </p:txBody>
      </p:sp>
      <p:sp>
        <p:nvSpPr>
          <p:cNvPr id="131080" name="Text Box 8"/>
          <p:cNvSpPr txBox="1">
            <a:spLocks noChangeArrowheads="1"/>
          </p:cNvSpPr>
          <p:nvPr/>
        </p:nvSpPr>
        <p:spPr bwMode="auto">
          <a:xfrm>
            <a:off x="703384" y="990600"/>
            <a:ext cx="844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7518"/>
                </a:solidFill>
                <a:cs typeface="Monotype Corsiva"/>
              </a:rPr>
              <a:t>BS</a:t>
            </a:r>
            <a:endParaRPr lang="en-US" sz="2400">
              <a:cs typeface="Monotype Corsiva"/>
            </a:endParaRPr>
          </a:p>
        </p:txBody>
      </p:sp>
      <p:sp>
        <p:nvSpPr>
          <p:cNvPr id="131081" name="Text Box 9"/>
          <p:cNvSpPr txBox="1">
            <a:spLocks noChangeArrowheads="1"/>
          </p:cNvSpPr>
          <p:nvPr/>
        </p:nvSpPr>
        <p:spPr bwMode="auto">
          <a:xfrm rot="-5400000">
            <a:off x="-935461" y="2256345"/>
            <a:ext cx="2871787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cs typeface="Monotype Corsiva"/>
              </a:rPr>
              <a:t>Radial Distance</a:t>
            </a:r>
            <a:endParaRPr lang="en-US" sz="2400" dirty="0">
              <a:cs typeface="Monotype Corsiva"/>
            </a:endParaRPr>
          </a:p>
        </p:txBody>
      </p:sp>
      <p:sp>
        <p:nvSpPr>
          <p:cNvPr id="131082" name="Line 10"/>
          <p:cNvSpPr>
            <a:spLocks noChangeShapeType="1"/>
          </p:cNvSpPr>
          <p:nvPr/>
        </p:nvSpPr>
        <p:spPr bwMode="auto">
          <a:xfrm flipV="1">
            <a:off x="773723" y="5257800"/>
            <a:ext cx="752621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1083" name="Text Box 11"/>
          <p:cNvSpPr txBox="1">
            <a:spLocks noChangeArrowheads="1"/>
          </p:cNvSpPr>
          <p:nvPr/>
        </p:nvSpPr>
        <p:spPr bwMode="auto">
          <a:xfrm>
            <a:off x="4557346" y="5257800"/>
            <a:ext cx="31798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dirty="0">
                <a:cs typeface="Monotype Corsiva"/>
              </a:rPr>
              <a:t>Time = 10 </a:t>
            </a:r>
            <a:r>
              <a:rPr lang="en-US" sz="2800" dirty="0" smtClean="0">
                <a:cs typeface="Monotype Corsiva"/>
              </a:rPr>
              <a:t>ns</a:t>
            </a:r>
            <a:endParaRPr lang="en-US" sz="2800" dirty="0">
              <a:cs typeface="Monotype Corsiva"/>
            </a:endParaRPr>
          </a:p>
        </p:txBody>
      </p:sp>
      <p:sp>
        <p:nvSpPr>
          <p:cNvPr id="131084" name="Rectangle 12"/>
          <p:cNvSpPr>
            <a:spLocks noGrp="1" noChangeArrowheads="1"/>
          </p:cNvSpPr>
          <p:nvPr>
            <p:ph type="title"/>
          </p:nvPr>
        </p:nvSpPr>
        <p:spPr>
          <a:xfrm>
            <a:off x="7045542" y="198120"/>
            <a:ext cx="2007303" cy="411480"/>
          </a:xfr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+mn-lt"/>
              </a:rPr>
              <a:t>simulation</a:t>
            </a:r>
            <a:endParaRPr lang="en-US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72875" y="6305550"/>
            <a:ext cx="457200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19</a:t>
            </a:fld>
            <a:endParaRPr lang="en-US" dirty="0"/>
          </a:p>
        </p:txBody>
      </p:sp>
      <p:sp>
        <p:nvSpPr>
          <p:cNvPr id="131085" name="Text Box 13"/>
          <p:cNvSpPr txBox="1">
            <a:spLocks noChangeArrowheads="1"/>
          </p:cNvSpPr>
          <p:nvPr/>
        </p:nvSpPr>
        <p:spPr bwMode="auto">
          <a:xfrm>
            <a:off x="2110154" y="2590801"/>
            <a:ext cx="773723" cy="566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</a:t>
            </a:r>
          </a:p>
        </p:txBody>
      </p:sp>
      <p:sp>
        <p:nvSpPr>
          <p:cNvPr id="131086" name="Text Box 14"/>
          <p:cNvSpPr txBox="1">
            <a:spLocks noChangeArrowheads="1"/>
          </p:cNvSpPr>
          <p:nvPr/>
        </p:nvSpPr>
        <p:spPr bwMode="auto">
          <a:xfrm>
            <a:off x="1477108" y="3200400"/>
            <a:ext cx="1846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400">
              <a:cs typeface="Monotype Corsiva"/>
            </a:endParaRPr>
          </a:p>
        </p:txBody>
      </p:sp>
      <p:sp>
        <p:nvSpPr>
          <p:cNvPr id="131090" name="AutoShape 18"/>
          <p:cNvSpPr>
            <a:spLocks noChangeArrowheads="1"/>
          </p:cNvSpPr>
          <p:nvPr/>
        </p:nvSpPr>
        <p:spPr bwMode="auto">
          <a:xfrm>
            <a:off x="3305908" y="1066800"/>
            <a:ext cx="5627077" cy="4038600"/>
          </a:xfrm>
          <a:prstGeom prst="wedgeEllipseCallout">
            <a:avLst>
              <a:gd name="adj1" fmla="val -57838"/>
              <a:gd name="adj2" fmla="val -49292"/>
            </a:avLst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008000"/>
              </a:solidFill>
              <a:cs typeface="Monotype Corsiva"/>
            </a:endParaRPr>
          </a:p>
        </p:txBody>
      </p:sp>
      <p:sp>
        <p:nvSpPr>
          <p:cNvPr id="131091" name="Text Box 19"/>
          <p:cNvSpPr txBox="1">
            <a:spLocks noChangeArrowheads="1"/>
          </p:cNvSpPr>
          <p:nvPr/>
        </p:nvSpPr>
        <p:spPr bwMode="auto">
          <a:xfrm>
            <a:off x="1055077" y="101024"/>
            <a:ext cx="554674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8000"/>
                </a:solidFill>
                <a:cs typeface="Monotype Corsiva"/>
              </a:rPr>
              <a:t>Beam induced el. acceleration</a:t>
            </a:r>
          </a:p>
        </p:txBody>
      </p:sp>
      <p:sp>
        <p:nvSpPr>
          <p:cNvPr id="131092" name="Rectangle 20"/>
          <p:cNvSpPr>
            <a:spLocks noChangeArrowheads="1"/>
          </p:cNvSpPr>
          <p:nvPr/>
        </p:nvSpPr>
        <p:spPr bwMode="auto">
          <a:xfrm>
            <a:off x="4079631" y="3048000"/>
            <a:ext cx="1846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400" b="1">
              <a:solidFill>
                <a:srgbClr val="008000"/>
              </a:solidFill>
              <a:cs typeface="Monotype Corsiva"/>
            </a:endParaRPr>
          </a:p>
        </p:txBody>
      </p:sp>
      <p:sp>
        <p:nvSpPr>
          <p:cNvPr id="131093" name="Line 21"/>
          <p:cNvSpPr>
            <a:spLocks noChangeShapeType="1"/>
          </p:cNvSpPr>
          <p:nvPr/>
        </p:nvSpPr>
        <p:spPr bwMode="auto">
          <a:xfrm>
            <a:off x="1688123" y="1219200"/>
            <a:ext cx="562708" cy="2590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1094" name="Line 22"/>
          <p:cNvSpPr>
            <a:spLocks noChangeShapeType="1"/>
          </p:cNvSpPr>
          <p:nvPr/>
        </p:nvSpPr>
        <p:spPr bwMode="auto">
          <a:xfrm>
            <a:off x="1688123" y="1219200"/>
            <a:ext cx="351692" cy="1143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1095" name="Line 23"/>
          <p:cNvSpPr>
            <a:spLocks noChangeShapeType="1"/>
          </p:cNvSpPr>
          <p:nvPr/>
        </p:nvSpPr>
        <p:spPr bwMode="auto">
          <a:xfrm>
            <a:off x="1688123" y="1219200"/>
            <a:ext cx="351692" cy="685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1096" name="Line 24"/>
          <p:cNvSpPr>
            <a:spLocks noChangeShapeType="1"/>
          </p:cNvSpPr>
          <p:nvPr/>
        </p:nvSpPr>
        <p:spPr bwMode="auto">
          <a:xfrm>
            <a:off x="1688123" y="1219200"/>
            <a:ext cx="281354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1097" name="Line 25"/>
          <p:cNvSpPr>
            <a:spLocks noChangeShapeType="1"/>
          </p:cNvSpPr>
          <p:nvPr/>
        </p:nvSpPr>
        <p:spPr bwMode="auto">
          <a:xfrm flipV="1">
            <a:off x="2250831" y="2133600"/>
            <a:ext cx="70338" cy="1676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1098" name="Line 26"/>
          <p:cNvSpPr>
            <a:spLocks noChangeShapeType="1"/>
          </p:cNvSpPr>
          <p:nvPr/>
        </p:nvSpPr>
        <p:spPr bwMode="auto">
          <a:xfrm>
            <a:off x="2321169" y="2209800"/>
            <a:ext cx="140677" cy="13716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1099" name="Line 27"/>
          <p:cNvSpPr>
            <a:spLocks noChangeShapeType="1"/>
          </p:cNvSpPr>
          <p:nvPr/>
        </p:nvSpPr>
        <p:spPr bwMode="auto">
          <a:xfrm flipV="1">
            <a:off x="2461846" y="1295400"/>
            <a:ext cx="281354" cy="2209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1100" name="Line 28"/>
          <p:cNvSpPr>
            <a:spLocks noChangeShapeType="1"/>
          </p:cNvSpPr>
          <p:nvPr/>
        </p:nvSpPr>
        <p:spPr bwMode="auto">
          <a:xfrm>
            <a:off x="2039815" y="2438400"/>
            <a:ext cx="140677" cy="1828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1101" name="Line 29"/>
          <p:cNvSpPr>
            <a:spLocks noChangeShapeType="1"/>
          </p:cNvSpPr>
          <p:nvPr/>
        </p:nvSpPr>
        <p:spPr bwMode="auto">
          <a:xfrm>
            <a:off x="2039816" y="1905000"/>
            <a:ext cx="984738" cy="23622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1102" name="Line 30"/>
          <p:cNvSpPr>
            <a:spLocks noChangeShapeType="1"/>
          </p:cNvSpPr>
          <p:nvPr/>
        </p:nvSpPr>
        <p:spPr bwMode="auto">
          <a:xfrm>
            <a:off x="1969477" y="1524000"/>
            <a:ext cx="773723" cy="27432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1103" name="Text Box 31"/>
          <p:cNvSpPr txBox="1">
            <a:spLocks noChangeArrowheads="1"/>
          </p:cNvSpPr>
          <p:nvPr/>
        </p:nvSpPr>
        <p:spPr bwMode="auto">
          <a:xfrm>
            <a:off x="7033846" y="685800"/>
            <a:ext cx="197387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>
              <a:cs typeface="Monotype Corsiva"/>
            </a:endParaRPr>
          </a:p>
        </p:txBody>
      </p:sp>
      <p:sp>
        <p:nvSpPr>
          <p:cNvPr id="131105" name="Rectangle 33"/>
          <p:cNvSpPr>
            <a:spLocks noChangeArrowheads="1"/>
          </p:cNvSpPr>
          <p:nvPr/>
        </p:nvSpPr>
        <p:spPr bwMode="auto">
          <a:xfrm>
            <a:off x="2250831" y="3200400"/>
            <a:ext cx="55271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cs typeface="Monotype Corsiva"/>
              </a:rPr>
              <a:t>p </a:t>
            </a:r>
            <a:r>
              <a:rPr lang="en-US" sz="2400" baseline="30000">
                <a:cs typeface="Monotype Corsiva"/>
              </a:rPr>
              <a:t>+</a:t>
            </a:r>
          </a:p>
        </p:txBody>
      </p:sp>
      <p:sp>
        <p:nvSpPr>
          <p:cNvPr id="131113" name="Text Box 41"/>
          <p:cNvSpPr txBox="1">
            <a:spLocks noChangeArrowheads="1"/>
          </p:cNvSpPr>
          <p:nvPr/>
        </p:nvSpPr>
        <p:spPr bwMode="auto">
          <a:xfrm>
            <a:off x="5486400" y="1295401"/>
            <a:ext cx="203981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b="1">
                <a:solidFill>
                  <a:srgbClr val="EF1F1D"/>
                </a:solidFill>
                <a:cs typeface="Monotype Corsiva"/>
              </a:rPr>
              <a:t>(F.Zimmermann)</a:t>
            </a:r>
          </a:p>
        </p:txBody>
      </p:sp>
      <p:sp>
        <p:nvSpPr>
          <p:cNvPr id="32" name="Rectangle 12"/>
          <p:cNvSpPr txBox="1">
            <a:spLocks noChangeArrowheads="1"/>
          </p:cNvSpPr>
          <p:nvPr/>
        </p:nvSpPr>
        <p:spPr>
          <a:xfrm>
            <a:off x="4557346" y="2006600"/>
            <a:ext cx="3604521" cy="457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Monotype Corsiva"/>
                <a:ea typeface="+mj-ea"/>
                <a:cs typeface="Monotype Corsiva"/>
              </a:defRPr>
            </a:lvl1pPr>
          </a:lstStyle>
          <a:p>
            <a:r>
              <a:rPr lang="en-US" sz="2800" dirty="0" smtClean="0">
                <a:latin typeface="+mn-lt"/>
              </a:rPr>
              <a:t>At the moment of creation</a:t>
            </a:r>
            <a:endParaRPr lang="en-US" dirty="0">
              <a:latin typeface="+mn-lt"/>
            </a:endParaRPr>
          </a:p>
        </p:txBody>
      </p:sp>
      <p:sp>
        <p:nvSpPr>
          <p:cNvPr id="33" name="Rectangle 12"/>
          <p:cNvSpPr txBox="1">
            <a:spLocks noChangeArrowheads="1"/>
          </p:cNvSpPr>
          <p:nvPr/>
        </p:nvSpPr>
        <p:spPr>
          <a:xfrm>
            <a:off x="5313833" y="3509665"/>
            <a:ext cx="2575984" cy="457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Monotype Corsiva"/>
                <a:ea typeface="+mj-ea"/>
                <a:cs typeface="Monotype Corsiva"/>
              </a:defRPr>
            </a:lvl1pPr>
          </a:lstStyle>
          <a:p>
            <a:r>
              <a:rPr lang="en-US" sz="2800" dirty="0" smtClean="0">
                <a:solidFill>
                  <a:srgbClr val="FF66FF"/>
                </a:solidFill>
                <a:latin typeface="+mn-lt"/>
              </a:rPr>
              <a:t>After acceleration</a:t>
            </a:r>
            <a:endParaRPr lang="en-US" dirty="0">
              <a:solidFill>
                <a:srgbClr val="FF66FF"/>
              </a:solidFill>
              <a:latin typeface="+mn-lt"/>
            </a:endParaRPr>
          </a:p>
        </p:txBody>
      </p:sp>
      <p:sp>
        <p:nvSpPr>
          <p:cNvPr id="34" name="Rectangle 12"/>
          <p:cNvSpPr txBox="1">
            <a:spLocks noChangeArrowheads="1"/>
          </p:cNvSpPr>
          <p:nvPr/>
        </p:nvSpPr>
        <p:spPr>
          <a:xfrm>
            <a:off x="6560803" y="4114802"/>
            <a:ext cx="745283" cy="457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Monotype Corsiva"/>
                <a:ea typeface="+mj-ea"/>
                <a:cs typeface="Monotype Corsiva"/>
              </a:defRPr>
            </a:lvl1pPr>
          </a:lstStyle>
          <a:p>
            <a:r>
              <a:rPr lang="en-US" sz="2800" dirty="0" smtClean="0">
                <a:solidFill>
                  <a:schemeClr val="tx1"/>
                </a:solidFill>
                <a:latin typeface="+mn-lt"/>
              </a:rPr>
              <a:t>100</a:t>
            </a:r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5" name="Rectangle 12"/>
          <p:cNvSpPr txBox="1">
            <a:spLocks noChangeArrowheads="1"/>
          </p:cNvSpPr>
          <p:nvPr/>
        </p:nvSpPr>
        <p:spPr>
          <a:xfrm>
            <a:off x="3891655" y="4174067"/>
            <a:ext cx="745283" cy="457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Monotype Corsiva"/>
                <a:ea typeface="+mj-ea"/>
                <a:cs typeface="Monotype Corsiva"/>
              </a:defRPr>
            </a:lvl1pPr>
          </a:lstStyle>
          <a:p>
            <a:r>
              <a:rPr lang="en-US" sz="2800" dirty="0" smtClean="0">
                <a:solidFill>
                  <a:schemeClr val="tx1"/>
                </a:solidFill>
                <a:latin typeface="+mn-lt"/>
              </a:rPr>
              <a:t>0</a:t>
            </a:r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6" name="Rectangle 12"/>
          <p:cNvSpPr txBox="1">
            <a:spLocks noChangeArrowheads="1"/>
          </p:cNvSpPr>
          <p:nvPr/>
        </p:nvSpPr>
        <p:spPr>
          <a:xfrm>
            <a:off x="4404949" y="4165601"/>
            <a:ext cx="745283" cy="457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Monotype Corsiva"/>
                <a:ea typeface="+mj-ea"/>
                <a:cs typeface="Monotype Corsiva"/>
              </a:defRPr>
            </a:lvl1pPr>
          </a:lstStyle>
          <a:p>
            <a:r>
              <a:rPr lang="en-US" sz="2800" dirty="0" smtClean="0">
                <a:solidFill>
                  <a:schemeClr val="tx1"/>
                </a:solidFill>
                <a:latin typeface="+mn-lt"/>
              </a:rPr>
              <a:t>20</a:t>
            </a:r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Rectangle 12"/>
          <p:cNvSpPr txBox="1">
            <a:spLocks noChangeArrowheads="1"/>
          </p:cNvSpPr>
          <p:nvPr/>
        </p:nvSpPr>
        <p:spPr>
          <a:xfrm>
            <a:off x="4932839" y="4174070"/>
            <a:ext cx="745283" cy="457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Monotype Corsiva"/>
                <a:ea typeface="+mj-ea"/>
                <a:cs typeface="Monotype Corsiva"/>
              </a:defRPr>
            </a:lvl1pPr>
          </a:lstStyle>
          <a:p>
            <a:r>
              <a:rPr lang="en-US" sz="2800" dirty="0" smtClean="0">
                <a:solidFill>
                  <a:schemeClr val="tx1"/>
                </a:solidFill>
                <a:latin typeface="+mn-lt"/>
              </a:rPr>
              <a:t>40</a:t>
            </a:r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8" name="Rectangle 12"/>
          <p:cNvSpPr txBox="1">
            <a:spLocks noChangeArrowheads="1"/>
          </p:cNvSpPr>
          <p:nvPr/>
        </p:nvSpPr>
        <p:spPr>
          <a:xfrm>
            <a:off x="5486400" y="4131736"/>
            <a:ext cx="745283" cy="457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Monotype Corsiva"/>
                <a:ea typeface="+mj-ea"/>
                <a:cs typeface="Monotype Corsiva"/>
              </a:defRPr>
            </a:lvl1pPr>
          </a:lstStyle>
          <a:p>
            <a:r>
              <a:rPr lang="en-US" sz="2800" dirty="0" smtClean="0">
                <a:solidFill>
                  <a:schemeClr val="tx1"/>
                </a:solidFill>
                <a:latin typeface="+mn-lt"/>
              </a:rPr>
              <a:t>60</a:t>
            </a:r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9" name="Rectangle 12"/>
          <p:cNvSpPr txBox="1">
            <a:spLocks noChangeArrowheads="1"/>
          </p:cNvSpPr>
          <p:nvPr/>
        </p:nvSpPr>
        <p:spPr>
          <a:xfrm>
            <a:off x="6029813" y="4123268"/>
            <a:ext cx="745283" cy="457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Monotype Corsiva"/>
                <a:ea typeface="+mj-ea"/>
                <a:cs typeface="Monotype Corsiva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  <a:latin typeface="+mn-lt"/>
              </a:rPr>
              <a:t>8</a:t>
            </a:r>
            <a:r>
              <a:rPr lang="en-US" sz="2800" dirty="0" smtClean="0">
                <a:solidFill>
                  <a:schemeClr val="tx1"/>
                </a:solidFill>
                <a:latin typeface="+mn-lt"/>
              </a:rPr>
              <a:t>0</a:t>
            </a:r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0" name="Rectangle 12"/>
          <p:cNvSpPr txBox="1">
            <a:spLocks noChangeArrowheads="1"/>
          </p:cNvSpPr>
          <p:nvPr/>
        </p:nvSpPr>
        <p:spPr>
          <a:xfrm>
            <a:off x="7102231" y="4149973"/>
            <a:ext cx="2041769" cy="457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Monotype Corsiva"/>
                <a:ea typeface="+mj-ea"/>
                <a:cs typeface="Monotype Corsiva"/>
              </a:defRPr>
            </a:lvl1pPr>
          </a:lstStyle>
          <a:p>
            <a:r>
              <a:rPr lang="en-US" sz="2800" dirty="0" smtClean="0">
                <a:solidFill>
                  <a:schemeClr val="tx1"/>
                </a:solidFill>
                <a:latin typeface="+mn-lt"/>
              </a:rPr>
              <a:t>Energy (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</a:rPr>
              <a:t>eV</a:t>
            </a:r>
            <a:r>
              <a:rPr lang="en-US" sz="2800" dirty="0" smtClean="0">
                <a:solidFill>
                  <a:schemeClr val="tx1"/>
                </a:solidFill>
                <a:latin typeface="+mn-lt"/>
              </a:rPr>
              <a:t>)</a:t>
            </a:r>
            <a:endParaRPr lang="en-US" sz="28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74746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01" name="Rectangle 81"/>
          <p:cNvSpPr>
            <a:spLocks noChangeArrowheads="1"/>
          </p:cNvSpPr>
          <p:nvPr/>
        </p:nvSpPr>
        <p:spPr bwMode="auto">
          <a:xfrm>
            <a:off x="1266092" y="7620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3202" name="Rectangle 82"/>
          <p:cNvSpPr>
            <a:spLocks noChangeArrowheads="1"/>
          </p:cNvSpPr>
          <p:nvPr/>
        </p:nvSpPr>
        <p:spPr bwMode="auto">
          <a:xfrm>
            <a:off x="1266092" y="11430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3203" name="Rectangle 83"/>
          <p:cNvSpPr>
            <a:spLocks noChangeArrowheads="1"/>
          </p:cNvSpPr>
          <p:nvPr/>
        </p:nvSpPr>
        <p:spPr bwMode="auto">
          <a:xfrm>
            <a:off x="1266092" y="43434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3204" name="Rectangle 84"/>
          <p:cNvSpPr>
            <a:spLocks noChangeArrowheads="1"/>
          </p:cNvSpPr>
          <p:nvPr/>
        </p:nvSpPr>
        <p:spPr bwMode="auto">
          <a:xfrm>
            <a:off x="1266092" y="46482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3205" name="Line 85"/>
          <p:cNvSpPr>
            <a:spLocks noChangeShapeType="1"/>
          </p:cNvSpPr>
          <p:nvPr/>
        </p:nvSpPr>
        <p:spPr bwMode="auto">
          <a:xfrm flipV="1">
            <a:off x="773723" y="304800"/>
            <a:ext cx="0" cy="495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3206" name="Text Box 86"/>
          <p:cNvSpPr txBox="1">
            <a:spLocks noChangeArrowheads="1"/>
          </p:cNvSpPr>
          <p:nvPr/>
        </p:nvSpPr>
        <p:spPr bwMode="auto">
          <a:xfrm>
            <a:off x="703385" y="609600"/>
            <a:ext cx="5758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751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00FF"/>
                </a:solidFill>
                <a:cs typeface="Monotype Corsiva"/>
              </a:rPr>
              <a:t>CB</a:t>
            </a:r>
          </a:p>
        </p:txBody>
      </p:sp>
      <p:sp>
        <p:nvSpPr>
          <p:cNvPr id="133207" name="Text Box 87"/>
          <p:cNvSpPr txBox="1">
            <a:spLocks noChangeArrowheads="1"/>
          </p:cNvSpPr>
          <p:nvPr/>
        </p:nvSpPr>
        <p:spPr bwMode="auto">
          <a:xfrm>
            <a:off x="703384" y="990600"/>
            <a:ext cx="844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7518"/>
                </a:solidFill>
                <a:cs typeface="Monotype Corsiva"/>
              </a:rPr>
              <a:t>BS</a:t>
            </a:r>
            <a:endParaRPr lang="en-US" sz="2400">
              <a:cs typeface="Monotype Corsiva"/>
            </a:endParaRPr>
          </a:p>
        </p:txBody>
      </p:sp>
      <p:sp>
        <p:nvSpPr>
          <p:cNvPr id="133208" name="Text Box 88"/>
          <p:cNvSpPr txBox="1">
            <a:spLocks noChangeArrowheads="1"/>
          </p:cNvSpPr>
          <p:nvPr/>
        </p:nvSpPr>
        <p:spPr bwMode="auto">
          <a:xfrm rot="-5400000">
            <a:off x="-954559" y="2251581"/>
            <a:ext cx="2871788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cs typeface="Monotype Corsiva"/>
              </a:rPr>
              <a:t>Radial Distance</a:t>
            </a:r>
            <a:endParaRPr lang="en-US" sz="2400" dirty="0">
              <a:cs typeface="Monotype Corsiva"/>
            </a:endParaRPr>
          </a:p>
        </p:txBody>
      </p:sp>
      <p:sp>
        <p:nvSpPr>
          <p:cNvPr id="133209" name="Line 89"/>
          <p:cNvSpPr>
            <a:spLocks noChangeShapeType="1"/>
          </p:cNvSpPr>
          <p:nvPr/>
        </p:nvSpPr>
        <p:spPr bwMode="auto">
          <a:xfrm flipV="1">
            <a:off x="773723" y="5257800"/>
            <a:ext cx="752621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3210" name="Text Box 90"/>
          <p:cNvSpPr txBox="1">
            <a:spLocks noChangeArrowheads="1"/>
          </p:cNvSpPr>
          <p:nvPr/>
        </p:nvSpPr>
        <p:spPr bwMode="auto">
          <a:xfrm>
            <a:off x="4557346" y="5257800"/>
            <a:ext cx="31798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dirty="0">
                <a:cs typeface="Monotype Corsiva"/>
              </a:rPr>
              <a:t>Time = 15 </a:t>
            </a:r>
            <a:r>
              <a:rPr lang="en-US" sz="2800" dirty="0" smtClean="0">
                <a:cs typeface="Monotype Corsiva"/>
              </a:rPr>
              <a:t>ns</a:t>
            </a:r>
            <a:endParaRPr lang="en-US" sz="2800" dirty="0">
              <a:cs typeface="Monotype Corsiva"/>
            </a:endParaRPr>
          </a:p>
        </p:txBody>
      </p:sp>
      <p:sp>
        <p:nvSpPr>
          <p:cNvPr id="133211" name="Text Box 91"/>
          <p:cNvSpPr txBox="1">
            <a:spLocks noChangeArrowheads="1"/>
          </p:cNvSpPr>
          <p:nvPr/>
        </p:nvSpPr>
        <p:spPr bwMode="auto">
          <a:xfrm>
            <a:off x="2461846" y="2590801"/>
            <a:ext cx="773723" cy="566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</a:t>
            </a:r>
          </a:p>
        </p:txBody>
      </p:sp>
      <p:sp>
        <p:nvSpPr>
          <p:cNvPr id="133212" name="Text Box 92"/>
          <p:cNvSpPr txBox="1">
            <a:spLocks noChangeArrowheads="1"/>
          </p:cNvSpPr>
          <p:nvPr/>
        </p:nvSpPr>
        <p:spPr bwMode="auto">
          <a:xfrm>
            <a:off x="1477108" y="3200400"/>
            <a:ext cx="1846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400">
              <a:cs typeface="Monotype Corsiva"/>
            </a:endParaRPr>
          </a:p>
        </p:txBody>
      </p:sp>
      <p:grpSp>
        <p:nvGrpSpPr>
          <p:cNvPr id="133213" name="Group 93"/>
          <p:cNvGrpSpPr>
            <a:grpSpLocks/>
          </p:cNvGrpSpPr>
          <p:nvPr/>
        </p:nvGrpSpPr>
        <p:grpSpPr bwMode="auto">
          <a:xfrm rot="880662">
            <a:off x="1688123" y="3048000"/>
            <a:ext cx="140677" cy="1295400"/>
            <a:chOff x="1104" y="816"/>
            <a:chExt cx="96" cy="816"/>
          </a:xfrm>
        </p:grpSpPr>
        <p:sp>
          <p:nvSpPr>
            <p:cNvPr id="133214" name="Line 94"/>
            <p:cNvSpPr>
              <a:spLocks noChangeShapeType="1"/>
            </p:cNvSpPr>
            <p:nvPr/>
          </p:nvSpPr>
          <p:spPr bwMode="auto">
            <a:xfrm flipV="1">
              <a:off x="1152" y="816"/>
              <a:ext cx="0" cy="96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3215" name="Freeform 95"/>
            <p:cNvSpPr>
              <a:spLocks/>
            </p:cNvSpPr>
            <p:nvPr/>
          </p:nvSpPr>
          <p:spPr bwMode="auto">
            <a:xfrm rot="-5400000">
              <a:off x="792" y="1224"/>
              <a:ext cx="720" cy="96"/>
            </a:xfrm>
            <a:custGeom>
              <a:avLst/>
              <a:gdLst>
                <a:gd name="T0" fmla="*/ 0 w 1392"/>
                <a:gd name="T1" fmla="*/ 144 h 160"/>
                <a:gd name="T2" fmla="*/ 96 w 1392"/>
                <a:gd name="T3" fmla="*/ 0 h 160"/>
                <a:gd name="T4" fmla="*/ 192 w 1392"/>
                <a:gd name="T5" fmla="*/ 144 h 160"/>
                <a:gd name="T6" fmla="*/ 288 w 1392"/>
                <a:gd name="T7" fmla="*/ 0 h 160"/>
                <a:gd name="T8" fmla="*/ 384 w 1392"/>
                <a:gd name="T9" fmla="*/ 144 h 160"/>
                <a:gd name="T10" fmla="*/ 480 w 1392"/>
                <a:gd name="T11" fmla="*/ 0 h 160"/>
                <a:gd name="T12" fmla="*/ 576 w 1392"/>
                <a:gd name="T13" fmla="*/ 144 h 160"/>
                <a:gd name="T14" fmla="*/ 672 w 1392"/>
                <a:gd name="T15" fmla="*/ 0 h 160"/>
                <a:gd name="T16" fmla="*/ 768 w 1392"/>
                <a:gd name="T17" fmla="*/ 144 h 160"/>
                <a:gd name="T18" fmla="*/ 864 w 1392"/>
                <a:gd name="T19" fmla="*/ 0 h 160"/>
                <a:gd name="T20" fmla="*/ 960 w 1392"/>
                <a:gd name="T21" fmla="*/ 144 h 160"/>
                <a:gd name="T22" fmla="*/ 1056 w 1392"/>
                <a:gd name="T23" fmla="*/ 0 h 160"/>
                <a:gd name="T24" fmla="*/ 1152 w 1392"/>
                <a:gd name="T25" fmla="*/ 144 h 160"/>
                <a:gd name="T26" fmla="*/ 1248 w 1392"/>
                <a:gd name="T27" fmla="*/ 0 h 160"/>
                <a:gd name="T28" fmla="*/ 1344 w 1392"/>
                <a:gd name="T29" fmla="*/ 144 h 160"/>
                <a:gd name="T30" fmla="*/ 1392 w 1392"/>
                <a:gd name="T31" fmla="*/ 9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2" h="160">
                  <a:moveTo>
                    <a:pt x="0" y="144"/>
                  </a:moveTo>
                  <a:cubicBezTo>
                    <a:pt x="32" y="72"/>
                    <a:pt x="64" y="0"/>
                    <a:pt x="96" y="0"/>
                  </a:cubicBezTo>
                  <a:cubicBezTo>
                    <a:pt x="128" y="0"/>
                    <a:pt x="160" y="144"/>
                    <a:pt x="192" y="144"/>
                  </a:cubicBezTo>
                  <a:cubicBezTo>
                    <a:pt x="224" y="144"/>
                    <a:pt x="256" y="0"/>
                    <a:pt x="288" y="0"/>
                  </a:cubicBezTo>
                  <a:cubicBezTo>
                    <a:pt x="320" y="0"/>
                    <a:pt x="352" y="144"/>
                    <a:pt x="384" y="144"/>
                  </a:cubicBezTo>
                  <a:cubicBezTo>
                    <a:pt x="416" y="144"/>
                    <a:pt x="448" y="0"/>
                    <a:pt x="480" y="0"/>
                  </a:cubicBezTo>
                  <a:cubicBezTo>
                    <a:pt x="512" y="0"/>
                    <a:pt x="544" y="144"/>
                    <a:pt x="576" y="144"/>
                  </a:cubicBezTo>
                  <a:cubicBezTo>
                    <a:pt x="608" y="144"/>
                    <a:pt x="640" y="0"/>
                    <a:pt x="672" y="0"/>
                  </a:cubicBezTo>
                  <a:cubicBezTo>
                    <a:pt x="704" y="0"/>
                    <a:pt x="736" y="144"/>
                    <a:pt x="768" y="144"/>
                  </a:cubicBezTo>
                  <a:cubicBezTo>
                    <a:pt x="800" y="144"/>
                    <a:pt x="832" y="0"/>
                    <a:pt x="864" y="0"/>
                  </a:cubicBezTo>
                  <a:cubicBezTo>
                    <a:pt x="896" y="0"/>
                    <a:pt x="928" y="144"/>
                    <a:pt x="960" y="144"/>
                  </a:cubicBezTo>
                  <a:cubicBezTo>
                    <a:pt x="992" y="144"/>
                    <a:pt x="1024" y="0"/>
                    <a:pt x="1056" y="0"/>
                  </a:cubicBezTo>
                  <a:cubicBezTo>
                    <a:pt x="1088" y="0"/>
                    <a:pt x="1120" y="144"/>
                    <a:pt x="1152" y="144"/>
                  </a:cubicBezTo>
                  <a:cubicBezTo>
                    <a:pt x="1184" y="144"/>
                    <a:pt x="1216" y="0"/>
                    <a:pt x="1248" y="0"/>
                  </a:cubicBezTo>
                  <a:cubicBezTo>
                    <a:pt x="1280" y="0"/>
                    <a:pt x="1320" y="128"/>
                    <a:pt x="1344" y="144"/>
                  </a:cubicBezTo>
                  <a:cubicBezTo>
                    <a:pt x="1368" y="160"/>
                    <a:pt x="1380" y="128"/>
                    <a:pt x="1392" y="96"/>
                  </a:cubicBezTo>
                </a:path>
              </a:pathLst>
            </a:custGeom>
            <a:noFill/>
            <a:ln w="952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sp>
        <p:nvSpPr>
          <p:cNvPr id="133216" name="Text Box 96"/>
          <p:cNvSpPr txBox="1">
            <a:spLocks noChangeArrowheads="1"/>
          </p:cNvSpPr>
          <p:nvPr/>
        </p:nvSpPr>
        <p:spPr bwMode="auto">
          <a:xfrm>
            <a:off x="1055077" y="152400"/>
            <a:ext cx="492369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008000"/>
                </a:solidFill>
                <a:cs typeface="Monotype Corsiva"/>
              </a:rPr>
              <a:t>e</a:t>
            </a:r>
            <a:r>
              <a:rPr lang="en-US" sz="3200" b="1" baseline="30000">
                <a:solidFill>
                  <a:srgbClr val="008000"/>
                </a:solidFill>
                <a:cs typeface="Monotype Corsiva"/>
              </a:rPr>
              <a:t>-</a:t>
            </a:r>
            <a:r>
              <a:rPr lang="en-US" sz="3200" b="1">
                <a:solidFill>
                  <a:srgbClr val="008000"/>
                </a:solidFill>
                <a:cs typeface="Monotype Corsiva"/>
              </a:rPr>
              <a:t> induced   e</a:t>
            </a:r>
            <a:r>
              <a:rPr lang="en-US" sz="3200" b="1" baseline="30000">
                <a:solidFill>
                  <a:srgbClr val="008000"/>
                </a:solidFill>
                <a:cs typeface="Monotype Corsiva"/>
              </a:rPr>
              <a:t>-</a:t>
            </a:r>
            <a:r>
              <a:rPr lang="en-US" sz="3200" b="1">
                <a:solidFill>
                  <a:srgbClr val="008000"/>
                </a:solidFill>
                <a:cs typeface="Monotype Corsiva"/>
              </a:rPr>
              <a:t> emission</a:t>
            </a:r>
          </a:p>
        </p:txBody>
      </p:sp>
      <p:sp>
        <p:nvSpPr>
          <p:cNvPr id="133217" name="Rectangle 97"/>
          <p:cNvSpPr>
            <a:spLocks noChangeArrowheads="1"/>
          </p:cNvSpPr>
          <p:nvPr/>
        </p:nvSpPr>
        <p:spPr bwMode="auto">
          <a:xfrm>
            <a:off x="4079631" y="3048000"/>
            <a:ext cx="1846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400" b="1">
              <a:solidFill>
                <a:srgbClr val="008000"/>
              </a:solidFill>
              <a:cs typeface="Monotype Corsiva"/>
            </a:endParaRPr>
          </a:p>
        </p:txBody>
      </p:sp>
      <p:grpSp>
        <p:nvGrpSpPr>
          <p:cNvPr id="133218" name="Group 98"/>
          <p:cNvGrpSpPr>
            <a:grpSpLocks/>
          </p:cNvGrpSpPr>
          <p:nvPr/>
        </p:nvGrpSpPr>
        <p:grpSpPr bwMode="auto">
          <a:xfrm>
            <a:off x="1688123" y="1219200"/>
            <a:ext cx="562708" cy="2590800"/>
            <a:chOff x="1152" y="768"/>
            <a:chExt cx="384" cy="1632"/>
          </a:xfrm>
        </p:grpSpPr>
        <p:sp>
          <p:nvSpPr>
            <p:cNvPr id="133219" name="Line 99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3220" name="Line 100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3221" name="Line 101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3222" name="Line 102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sp>
        <p:nvSpPr>
          <p:cNvPr id="133223" name="Line 103"/>
          <p:cNvSpPr>
            <a:spLocks noChangeShapeType="1"/>
          </p:cNvSpPr>
          <p:nvPr/>
        </p:nvSpPr>
        <p:spPr bwMode="auto">
          <a:xfrm flipV="1">
            <a:off x="2250831" y="2133600"/>
            <a:ext cx="70338" cy="1676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3224" name="Line 104"/>
          <p:cNvSpPr>
            <a:spLocks noChangeShapeType="1"/>
          </p:cNvSpPr>
          <p:nvPr/>
        </p:nvSpPr>
        <p:spPr bwMode="auto">
          <a:xfrm>
            <a:off x="2321169" y="2209800"/>
            <a:ext cx="140677" cy="13716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3225" name="Line 105"/>
          <p:cNvSpPr>
            <a:spLocks noChangeShapeType="1"/>
          </p:cNvSpPr>
          <p:nvPr/>
        </p:nvSpPr>
        <p:spPr bwMode="auto">
          <a:xfrm flipV="1">
            <a:off x="2461846" y="1295400"/>
            <a:ext cx="281354" cy="2209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3226" name="Line 106"/>
          <p:cNvSpPr>
            <a:spLocks noChangeShapeType="1"/>
          </p:cNvSpPr>
          <p:nvPr/>
        </p:nvSpPr>
        <p:spPr bwMode="auto">
          <a:xfrm>
            <a:off x="2039815" y="2438400"/>
            <a:ext cx="140677" cy="1828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3227" name="Line 107"/>
          <p:cNvSpPr>
            <a:spLocks noChangeShapeType="1"/>
          </p:cNvSpPr>
          <p:nvPr/>
        </p:nvSpPr>
        <p:spPr bwMode="auto">
          <a:xfrm>
            <a:off x="2039816" y="1905000"/>
            <a:ext cx="984738" cy="23622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3228" name="Line 108"/>
          <p:cNvSpPr>
            <a:spLocks noChangeShapeType="1"/>
          </p:cNvSpPr>
          <p:nvPr/>
        </p:nvSpPr>
        <p:spPr bwMode="auto">
          <a:xfrm>
            <a:off x="1969477" y="1524000"/>
            <a:ext cx="773723" cy="27432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3229" name="AutoShape 109"/>
          <p:cNvSpPr>
            <a:spLocks noChangeArrowheads="1"/>
          </p:cNvSpPr>
          <p:nvPr/>
        </p:nvSpPr>
        <p:spPr bwMode="auto">
          <a:xfrm>
            <a:off x="3446585" y="838200"/>
            <a:ext cx="5486400" cy="3810000"/>
          </a:xfrm>
          <a:prstGeom prst="wedgeEllipseCallout">
            <a:avLst>
              <a:gd name="adj1" fmla="val -47144"/>
              <a:gd name="adj2" fmla="val 43083"/>
            </a:avLst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008000"/>
              </a:solidFill>
              <a:cs typeface="Monotype Corsiva"/>
            </a:endParaRPr>
          </a:p>
        </p:txBody>
      </p:sp>
      <p:grpSp>
        <p:nvGrpSpPr>
          <p:cNvPr id="133230" name="Group 110"/>
          <p:cNvGrpSpPr>
            <a:grpSpLocks/>
          </p:cNvGrpSpPr>
          <p:nvPr/>
        </p:nvGrpSpPr>
        <p:grpSpPr bwMode="auto">
          <a:xfrm flipV="1">
            <a:off x="2672862" y="2667000"/>
            <a:ext cx="633046" cy="1676400"/>
            <a:chOff x="1152" y="768"/>
            <a:chExt cx="384" cy="1632"/>
          </a:xfrm>
        </p:grpSpPr>
        <p:sp>
          <p:nvSpPr>
            <p:cNvPr id="133231" name="Line 111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3232" name="Line 112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3233" name="Line 113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3234" name="Line 114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3235" name="Group 115"/>
          <p:cNvGrpSpPr>
            <a:grpSpLocks/>
          </p:cNvGrpSpPr>
          <p:nvPr/>
        </p:nvGrpSpPr>
        <p:grpSpPr bwMode="auto">
          <a:xfrm flipV="1">
            <a:off x="2110154" y="3048000"/>
            <a:ext cx="703385" cy="1371600"/>
            <a:chOff x="1152" y="768"/>
            <a:chExt cx="384" cy="1632"/>
          </a:xfrm>
        </p:grpSpPr>
        <p:sp>
          <p:nvSpPr>
            <p:cNvPr id="133236" name="Line 116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3237" name="Line 117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3238" name="Line 118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3239" name="Line 119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sp>
        <p:nvSpPr>
          <p:cNvPr id="133240" name="Rectangle 120"/>
          <p:cNvSpPr>
            <a:spLocks noChangeArrowheads="1"/>
          </p:cNvSpPr>
          <p:nvPr/>
        </p:nvSpPr>
        <p:spPr bwMode="auto">
          <a:xfrm>
            <a:off x="5978769" y="152400"/>
            <a:ext cx="2954216" cy="4572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en-US" sz="2400" dirty="0">
                <a:solidFill>
                  <a:srgbClr val="000000"/>
                </a:solidFill>
                <a:cs typeface="Monotype Corsiva"/>
              </a:rPr>
              <a:t>Surface </a:t>
            </a:r>
            <a:r>
              <a:rPr lang="en-US" sz="2400" dirty="0" smtClean="0">
                <a:solidFill>
                  <a:srgbClr val="000000"/>
                </a:solidFill>
                <a:cs typeface="Monotype Corsiva"/>
              </a:rPr>
              <a:t>Science: SEY</a:t>
            </a:r>
            <a:endParaRPr lang="en-US" dirty="0">
              <a:solidFill>
                <a:srgbClr val="000000"/>
              </a:solidFill>
              <a:cs typeface="Monotype Corsiva"/>
            </a:endParaRPr>
          </a:p>
        </p:txBody>
      </p:sp>
      <p:sp>
        <p:nvSpPr>
          <p:cNvPr id="133241" name="Rectangle 121"/>
          <p:cNvSpPr>
            <a:spLocks noChangeArrowheads="1"/>
          </p:cNvSpPr>
          <p:nvPr/>
        </p:nvSpPr>
        <p:spPr bwMode="auto">
          <a:xfrm>
            <a:off x="1969477" y="4800600"/>
            <a:ext cx="663790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EF1F1D"/>
                </a:solidFill>
                <a:cs typeface="Monotype Corsiva"/>
              </a:rPr>
              <a:t>R. Cimino et al </a:t>
            </a:r>
            <a:r>
              <a:rPr lang="en-US" sz="2400" b="1" i="1">
                <a:solidFill>
                  <a:srgbClr val="EF1F1D"/>
                </a:solidFill>
                <a:cs typeface="Monotype Corsiva"/>
              </a:rPr>
              <a:t>Phys. Rev. Lett.</a:t>
            </a:r>
            <a:r>
              <a:rPr lang="en-US" sz="2400" b="1">
                <a:solidFill>
                  <a:srgbClr val="EF1F1D"/>
                </a:solidFill>
                <a:cs typeface="Monotype Corsiva"/>
              </a:rPr>
              <a:t> </a:t>
            </a:r>
            <a:r>
              <a:rPr lang="en-GB" sz="2400" b="1">
                <a:solidFill>
                  <a:srgbClr val="EF1F1D"/>
                </a:solidFill>
                <a:cs typeface="Monotype Corsiva"/>
              </a:rPr>
              <a:t>93</a:t>
            </a:r>
            <a:r>
              <a:rPr lang="en-GB" sz="2400">
                <a:solidFill>
                  <a:srgbClr val="EF1F1D"/>
                </a:solidFill>
                <a:cs typeface="Monotype Corsiva"/>
              </a:rPr>
              <a:t>, 14801 (2004).</a:t>
            </a:r>
            <a:endParaRPr lang="en-US" sz="2400">
              <a:solidFill>
                <a:srgbClr val="EF1F1D"/>
              </a:solidFill>
              <a:cs typeface="Monotype Corsiva"/>
            </a:endParaRPr>
          </a:p>
        </p:txBody>
      </p:sp>
      <p:pic>
        <p:nvPicPr>
          <p:cNvPr id="133242" name="Picture 1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0308" y="228600"/>
            <a:ext cx="3834912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670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74" name="Rectangle 130"/>
          <p:cNvSpPr>
            <a:spLocks noChangeArrowheads="1"/>
          </p:cNvSpPr>
          <p:nvPr/>
        </p:nvSpPr>
        <p:spPr bwMode="auto">
          <a:xfrm>
            <a:off x="1266092" y="7620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4275" name="Rectangle 131"/>
          <p:cNvSpPr>
            <a:spLocks noChangeArrowheads="1"/>
          </p:cNvSpPr>
          <p:nvPr/>
        </p:nvSpPr>
        <p:spPr bwMode="auto">
          <a:xfrm>
            <a:off x="1266092" y="11430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4276" name="Rectangle 132"/>
          <p:cNvSpPr>
            <a:spLocks noChangeArrowheads="1"/>
          </p:cNvSpPr>
          <p:nvPr/>
        </p:nvSpPr>
        <p:spPr bwMode="auto">
          <a:xfrm>
            <a:off x="1266092" y="43434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4277" name="Rectangle 133"/>
          <p:cNvSpPr>
            <a:spLocks noChangeArrowheads="1"/>
          </p:cNvSpPr>
          <p:nvPr/>
        </p:nvSpPr>
        <p:spPr bwMode="auto">
          <a:xfrm>
            <a:off x="1266092" y="46482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4278" name="Line 134"/>
          <p:cNvSpPr>
            <a:spLocks noChangeShapeType="1"/>
          </p:cNvSpPr>
          <p:nvPr/>
        </p:nvSpPr>
        <p:spPr bwMode="auto">
          <a:xfrm flipV="1">
            <a:off x="773723" y="304800"/>
            <a:ext cx="0" cy="495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4279" name="Text Box 135"/>
          <p:cNvSpPr txBox="1">
            <a:spLocks noChangeArrowheads="1"/>
          </p:cNvSpPr>
          <p:nvPr/>
        </p:nvSpPr>
        <p:spPr bwMode="auto">
          <a:xfrm>
            <a:off x="703385" y="609600"/>
            <a:ext cx="5758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751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00FF"/>
                </a:solidFill>
                <a:cs typeface="Monotype Corsiva"/>
              </a:rPr>
              <a:t>CB</a:t>
            </a:r>
          </a:p>
        </p:txBody>
      </p:sp>
      <p:sp>
        <p:nvSpPr>
          <p:cNvPr id="134280" name="Text Box 136"/>
          <p:cNvSpPr txBox="1">
            <a:spLocks noChangeArrowheads="1"/>
          </p:cNvSpPr>
          <p:nvPr/>
        </p:nvSpPr>
        <p:spPr bwMode="auto">
          <a:xfrm>
            <a:off x="703384" y="990600"/>
            <a:ext cx="844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7518"/>
                </a:solidFill>
                <a:cs typeface="Monotype Corsiva"/>
              </a:rPr>
              <a:t>BS</a:t>
            </a:r>
            <a:endParaRPr lang="en-US" sz="2400">
              <a:cs typeface="Monotype Corsiva"/>
            </a:endParaRPr>
          </a:p>
        </p:txBody>
      </p:sp>
      <p:sp>
        <p:nvSpPr>
          <p:cNvPr id="134281" name="Text Box 137"/>
          <p:cNvSpPr txBox="1">
            <a:spLocks noChangeArrowheads="1"/>
          </p:cNvSpPr>
          <p:nvPr/>
        </p:nvSpPr>
        <p:spPr bwMode="auto">
          <a:xfrm rot="-5400000">
            <a:off x="-1011171" y="2264281"/>
            <a:ext cx="2871788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cs typeface="Monotype Corsiva"/>
              </a:rPr>
              <a:t>Radial Distance</a:t>
            </a:r>
            <a:endParaRPr lang="en-US" sz="2400" dirty="0">
              <a:cs typeface="Monotype Corsiva"/>
            </a:endParaRPr>
          </a:p>
        </p:txBody>
      </p:sp>
      <p:sp>
        <p:nvSpPr>
          <p:cNvPr id="134282" name="Line 138"/>
          <p:cNvSpPr>
            <a:spLocks noChangeShapeType="1"/>
          </p:cNvSpPr>
          <p:nvPr/>
        </p:nvSpPr>
        <p:spPr bwMode="auto">
          <a:xfrm flipV="1">
            <a:off x="773723" y="5257800"/>
            <a:ext cx="752621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4283" name="Text Box 139"/>
          <p:cNvSpPr txBox="1">
            <a:spLocks noChangeArrowheads="1"/>
          </p:cNvSpPr>
          <p:nvPr/>
        </p:nvSpPr>
        <p:spPr bwMode="auto">
          <a:xfrm>
            <a:off x="4557346" y="5257800"/>
            <a:ext cx="317988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>
                <a:cs typeface="Monotype Corsiva"/>
              </a:rPr>
              <a:t>Time = 20 ns</a:t>
            </a:r>
            <a:endParaRPr lang="en-US" sz="2400">
              <a:cs typeface="Monotype Corsiva"/>
            </a:endParaRPr>
          </a:p>
        </p:txBody>
      </p:sp>
      <p:sp>
        <p:nvSpPr>
          <p:cNvPr id="134284" name="Text Box 140"/>
          <p:cNvSpPr txBox="1">
            <a:spLocks noChangeArrowheads="1"/>
          </p:cNvSpPr>
          <p:nvPr/>
        </p:nvSpPr>
        <p:spPr bwMode="auto">
          <a:xfrm>
            <a:off x="3587262" y="2590801"/>
            <a:ext cx="773723" cy="566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</a:t>
            </a:r>
          </a:p>
        </p:txBody>
      </p:sp>
      <p:sp>
        <p:nvSpPr>
          <p:cNvPr id="134285" name="Text Box 141"/>
          <p:cNvSpPr txBox="1">
            <a:spLocks noChangeArrowheads="1"/>
          </p:cNvSpPr>
          <p:nvPr/>
        </p:nvSpPr>
        <p:spPr bwMode="auto">
          <a:xfrm>
            <a:off x="1477108" y="3200400"/>
            <a:ext cx="1846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400">
              <a:cs typeface="Monotype Corsiva"/>
            </a:endParaRPr>
          </a:p>
        </p:txBody>
      </p:sp>
      <p:grpSp>
        <p:nvGrpSpPr>
          <p:cNvPr id="134286" name="Group 142"/>
          <p:cNvGrpSpPr>
            <a:grpSpLocks/>
          </p:cNvGrpSpPr>
          <p:nvPr/>
        </p:nvGrpSpPr>
        <p:grpSpPr bwMode="auto">
          <a:xfrm rot="880662">
            <a:off x="1688123" y="3048000"/>
            <a:ext cx="140677" cy="1295400"/>
            <a:chOff x="1104" y="816"/>
            <a:chExt cx="96" cy="816"/>
          </a:xfrm>
        </p:grpSpPr>
        <p:sp>
          <p:nvSpPr>
            <p:cNvPr id="134287" name="Line 143"/>
            <p:cNvSpPr>
              <a:spLocks noChangeShapeType="1"/>
            </p:cNvSpPr>
            <p:nvPr/>
          </p:nvSpPr>
          <p:spPr bwMode="auto">
            <a:xfrm flipV="1">
              <a:off x="1152" y="816"/>
              <a:ext cx="0" cy="96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4288" name="Freeform 144"/>
            <p:cNvSpPr>
              <a:spLocks/>
            </p:cNvSpPr>
            <p:nvPr/>
          </p:nvSpPr>
          <p:spPr bwMode="auto">
            <a:xfrm rot="-5400000">
              <a:off x="792" y="1224"/>
              <a:ext cx="720" cy="96"/>
            </a:xfrm>
            <a:custGeom>
              <a:avLst/>
              <a:gdLst>
                <a:gd name="T0" fmla="*/ 0 w 1392"/>
                <a:gd name="T1" fmla="*/ 144 h 160"/>
                <a:gd name="T2" fmla="*/ 96 w 1392"/>
                <a:gd name="T3" fmla="*/ 0 h 160"/>
                <a:gd name="T4" fmla="*/ 192 w 1392"/>
                <a:gd name="T5" fmla="*/ 144 h 160"/>
                <a:gd name="T6" fmla="*/ 288 w 1392"/>
                <a:gd name="T7" fmla="*/ 0 h 160"/>
                <a:gd name="T8" fmla="*/ 384 w 1392"/>
                <a:gd name="T9" fmla="*/ 144 h 160"/>
                <a:gd name="T10" fmla="*/ 480 w 1392"/>
                <a:gd name="T11" fmla="*/ 0 h 160"/>
                <a:gd name="T12" fmla="*/ 576 w 1392"/>
                <a:gd name="T13" fmla="*/ 144 h 160"/>
                <a:gd name="T14" fmla="*/ 672 w 1392"/>
                <a:gd name="T15" fmla="*/ 0 h 160"/>
                <a:gd name="T16" fmla="*/ 768 w 1392"/>
                <a:gd name="T17" fmla="*/ 144 h 160"/>
                <a:gd name="T18" fmla="*/ 864 w 1392"/>
                <a:gd name="T19" fmla="*/ 0 h 160"/>
                <a:gd name="T20" fmla="*/ 960 w 1392"/>
                <a:gd name="T21" fmla="*/ 144 h 160"/>
                <a:gd name="T22" fmla="*/ 1056 w 1392"/>
                <a:gd name="T23" fmla="*/ 0 h 160"/>
                <a:gd name="T24" fmla="*/ 1152 w 1392"/>
                <a:gd name="T25" fmla="*/ 144 h 160"/>
                <a:gd name="T26" fmla="*/ 1248 w 1392"/>
                <a:gd name="T27" fmla="*/ 0 h 160"/>
                <a:gd name="T28" fmla="*/ 1344 w 1392"/>
                <a:gd name="T29" fmla="*/ 144 h 160"/>
                <a:gd name="T30" fmla="*/ 1392 w 1392"/>
                <a:gd name="T31" fmla="*/ 9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2" h="160">
                  <a:moveTo>
                    <a:pt x="0" y="144"/>
                  </a:moveTo>
                  <a:cubicBezTo>
                    <a:pt x="32" y="72"/>
                    <a:pt x="64" y="0"/>
                    <a:pt x="96" y="0"/>
                  </a:cubicBezTo>
                  <a:cubicBezTo>
                    <a:pt x="128" y="0"/>
                    <a:pt x="160" y="144"/>
                    <a:pt x="192" y="144"/>
                  </a:cubicBezTo>
                  <a:cubicBezTo>
                    <a:pt x="224" y="144"/>
                    <a:pt x="256" y="0"/>
                    <a:pt x="288" y="0"/>
                  </a:cubicBezTo>
                  <a:cubicBezTo>
                    <a:pt x="320" y="0"/>
                    <a:pt x="352" y="144"/>
                    <a:pt x="384" y="144"/>
                  </a:cubicBezTo>
                  <a:cubicBezTo>
                    <a:pt x="416" y="144"/>
                    <a:pt x="448" y="0"/>
                    <a:pt x="480" y="0"/>
                  </a:cubicBezTo>
                  <a:cubicBezTo>
                    <a:pt x="512" y="0"/>
                    <a:pt x="544" y="144"/>
                    <a:pt x="576" y="144"/>
                  </a:cubicBezTo>
                  <a:cubicBezTo>
                    <a:pt x="608" y="144"/>
                    <a:pt x="640" y="0"/>
                    <a:pt x="672" y="0"/>
                  </a:cubicBezTo>
                  <a:cubicBezTo>
                    <a:pt x="704" y="0"/>
                    <a:pt x="736" y="144"/>
                    <a:pt x="768" y="144"/>
                  </a:cubicBezTo>
                  <a:cubicBezTo>
                    <a:pt x="800" y="144"/>
                    <a:pt x="832" y="0"/>
                    <a:pt x="864" y="0"/>
                  </a:cubicBezTo>
                  <a:cubicBezTo>
                    <a:pt x="896" y="0"/>
                    <a:pt x="928" y="144"/>
                    <a:pt x="960" y="144"/>
                  </a:cubicBezTo>
                  <a:cubicBezTo>
                    <a:pt x="992" y="144"/>
                    <a:pt x="1024" y="0"/>
                    <a:pt x="1056" y="0"/>
                  </a:cubicBezTo>
                  <a:cubicBezTo>
                    <a:pt x="1088" y="0"/>
                    <a:pt x="1120" y="144"/>
                    <a:pt x="1152" y="144"/>
                  </a:cubicBezTo>
                  <a:cubicBezTo>
                    <a:pt x="1184" y="144"/>
                    <a:pt x="1216" y="0"/>
                    <a:pt x="1248" y="0"/>
                  </a:cubicBezTo>
                  <a:cubicBezTo>
                    <a:pt x="1280" y="0"/>
                    <a:pt x="1320" y="128"/>
                    <a:pt x="1344" y="144"/>
                  </a:cubicBezTo>
                  <a:cubicBezTo>
                    <a:pt x="1368" y="160"/>
                    <a:pt x="1380" y="128"/>
                    <a:pt x="1392" y="96"/>
                  </a:cubicBezTo>
                </a:path>
              </a:pathLst>
            </a:custGeom>
            <a:noFill/>
            <a:ln w="952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sp>
        <p:nvSpPr>
          <p:cNvPr id="134289" name="Text Box 145"/>
          <p:cNvSpPr txBox="1">
            <a:spLocks noChangeArrowheads="1"/>
          </p:cNvSpPr>
          <p:nvPr/>
        </p:nvSpPr>
        <p:spPr bwMode="auto">
          <a:xfrm>
            <a:off x="1025770" y="113324"/>
            <a:ext cx="48455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8000"/>
                </a:solidFill>
                <a:cs typeface="Monotype Corsiva"/>
              </a:rPr>
              <a:t>e</a:t>
            </a:r>
            <a:r>
              <a:rPr lang="en-US" sz="2800" b="1" baseline="30000" dirty="0">
                <a:solidFill>
                  <a:srgbClr val="008000"/>
                </a:solidFill>
                <a:cs typeface="Monotype Corsiva"/>
              </a:rPr>
              <a:t>-</a:t>
            </a:r>
            <a:r>
              <a:rPr lang="en-US" sz="2800" b="1" dirty="0">
                <a:solidFill>
                  <a:srgbClr val="008000"/>
                </a:solidFill>
                <a:cs typeface="Monotype Corsiva"/>
              </a:rPr>
              <a:t> induced e</a:t>
            </a:r>
            <a:r>
              <a:rPr lang="en-US" sz="2800" b="1" baseline="30000" dirty="0">
                <a:solidFill>
                  <a:srgbClr val="008000"/>
                </a:solidFill>
                <a:cs typeface="Monotype Corsiva"/>
              </a:rPr>
              <a:t>-</a:t>
            </a:r>
            <a:r>
              <a:rPr lang="en-US" sz="2800" b="1" dirty="0">
                <a:solidFill>
                  <a:srgbClr val="008000"/>
                </a:solidFill>
                <a:cs typeface="Monotype Corsiva"/>
              </a:rPr>
              <a:t> emission vs. E</a:t>
            </a:r>
          </a:p>
        </p:txBody>
      </p:sp>
      <p:sp>
        <p:nvSpPr>
          <p:cNvPr id="134290" name="Rectangle 146"/>
          <p:cNvSpPr>
            <a:spLocks noChangeArrowheads="1"/>
          </p:cNvSpPr>
          <p:nvPr/>
        </p:nvSpPr>
        <p:spPr bwMode="auto">
          <a:xfrm>
            <a:off x="4079631" y="3048000"/>
            <a:ext cx="1846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400" b="1">
              <a:solidFill>
                <a:srgbClr val="008000"/>
              </a:solidFill>
              <a:cs typeface="Monotype Corsiva"/>
            </a:endParaRPr>
          </a:p>
        </p:txBody>
      </p:sp>
      <p:sp>
        <p:nvSpPr>
          <p:cNvPr id="134291" name="Line 147"/>
          <p:cNvSpPr>
            <a:spLocks noChangeShapeType="1"/>
          </p:cNvSpPr>
          <p:nvPr/>
        </p:nvSpPr>
        <p:spPr bwMode="auto">
          <a:xfrm>
            <a:off x="1688123" y="1219200"/>
            <a:ext cx="562708" cy="2590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4292" name="Line 148"/>
          <p:cNvSpPr>
            <a:spLocks noChangeShapeType="1"/>
          </p:cNvSpPr>
          <p:nvPr/>
        </p:nvSpPr>
        <p:spPr bwMode="auto">
          <a:xfrm>
            <a:off x="1688123" y="1219200"/>
            <a:ext cx="351692" cy="1143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4293" name="Line 149"/>
          <p:cNvSpPr>
            <a:spLocks noChangeShapeType="1"/>
          </p:cNvSpPr>
          <p:nvPr/>
        </p:nvSpPr>
        <p:spPr bwMode="auto">
          <a:xfrm>
            <a:off x="1688123" y="1219200"/>
            <a:ext cx="351692" cy="685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4294" name="Line 150"/>
          <p:cNvSpPr>
            <a:spLocks noChangeShapeType="1"/>
          </p:cNvSpPr>
          <p:nvPr/>
        </p:nvSpPr>
        <p:spPr bwMode="auto">
          <a:xfrm>
            <a:off x="1688123" y="1219200"/>
            <a:ext cx="281354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4295" name="Line 151"/>
          <p:cNvSpPr>
            <a:spLocks noChangeShapeType="1"/>
          </p:cNvSpPr>
          <p:nvPr/>
        </p:nvSpPr>
        <p:spPr bwMode="auto">
          <a:xfrm flipV="1">
            <a:off x="2250831" y="2133600"/>
            <a:ext cx="70338" cy="1676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4296" name="Line 152"/>
          <p:cNvSpPr>
            <a:spLocks noChangeShapeType="1"/>
          </p:cNvSpPr>
          <p:nvPr/>
        </p:nvSpPr>
        <p:spPr bwMode="auto">
          <a:xfrm>
            <a:off x="2321169" y="2209800"/>
            <a:ext cx="140677" cy="13716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4297" name="Line 153"/>
          <p:cNvSpPr>
            <a:spLocks noChangeShapeType="1"/>
          </p:cNvSpPr>
          <p:nvPr/>
        </p:nvSpPr>
        <p:spPr bwMode="auto">
          <a:xfrm flipV="1">
            <a:off x="2461846" y="1295400"/>
            <a:ext cx="281354" cy="2209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4298" name="Line 154"/>
          <p:cNvSpPr>
            <a:spLocks noChangeShapeType="1"/>
          </p:cNvSpPr>
          <p:nvPr/>
        </p:nvSpPr>
        <p:spPr bwMode="auto">
          <a:xfrm>
            <a:off x="2039815" y="2438400"/>
            <a:ext cx="140677" cy="1828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4299" name="Line 155"/>
          <p:cNvSpPr>
            <a:spLocks noChangeShapeType="1"/>
          </p:cNvSpPr>
          <p:nvPr/>
        </p:nvSpPr>
        <p:spPr bwMode="auto">
          <a:xfrm>
            <a:off x="2039816" y="1905000"/>
            <a:ext cx="984738" cy="23622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4300" name="Line 156"/>
          <p:cNvSpPr>
            <a:spLocks noChangeShapeType="1"/>
          </p:cNvSpPr>
          <p:nvPr/>
        </p:nvSpPr>
        <p:spPr bwMode="auto">
          <a:xfrm>
            <a:off x="1969477" y="1524000"/>
            <a:ext cx="773723" cy="27432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4301" name="Line 157"/>
          <p:cNvSpPr>
            <a:spLocks noChangeShapeType="1"/>
          </p:cNvSpPr>
          <p:nvPr/>
        </p:nvSpPr>
        <p:spPr bwMode="auto">
          <a:xfrm flipV="1">
            <a:off x="2954215" y="1295400"/>
            <a:ext cx="0" cy="12192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4302" name="Line 158"/>
          <p:cNvSpPr>
            <a:spLocks noChangeShapeType="1"/>
          </p:cNvSpPr>
          <p:nvPr/>
        </p:nvSpPr>
        <p:spPr bwMode="auto">
          <a:xfrm flipV="1">
            <a:off x="3587262" y="1295400"/>
            <a:ext cx="984738" cy="26670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4303" name="Line 159"/>
          <p:cNvSpPr>
            <a:spLocks noChangeShapeType="1"/>
          </p:cNvSpPr>
          <p:nvPr/>
        </p:nvSpPr>
        <p:spPr bwMode="auto">
          <a:xfrm flipV="1">
            <a:off x="3516923" y="1828800"/>
            <a:ext cx="0" cy="1828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4304" name="Line 160"/>
          <p:cNvSpPr>
            <a:spLocks noChangeShapeType="1"/>
          </p:cNvSpPr>
          <p:nvPr/>
        </p:nvSpPr>
        <p:spPr bwMode="auto">
          <a:xfrm>
            <a:off x="3516923" y="1981200"/>
            <a:ext cx="281354" cy="2057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4305" name="Line 161"/>
          <p:cNvSpPr>
            <a:spLocks noChangeShapeType="1"/>
          </p:cNvSpPr>
          <p:nvPr/>
        </p:nvSpPr>
        <p:spPr bwMode="auto">
          <a:xfrm flipV="1">
            <a:off x="3798277" y="1371600"/>
            <a:ext cx="492369" cy="2590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4306" name="Line 162"/>
          <p:cNvSpPr>
            <a:spLocks noChangeShapeType="1"/>
          </p:cNvSpPr>
          <p:nvPr/>
        </p:nvSpPr>
        <p:spPr bwMode="auto">
          <a:xfrm>
            <a:off x="3657600" y="2133600"/>
            <a:ext cx="281354" cy="2057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4307" name="Line 163"/>
          <p:cNvSpPr>
            <a:spLocks noChangeShapeType="1"/>
          </p:cNvSpPr>
          <p:nvPr/>
        </p:nvSpPr>
        <p:spPr bwMode="auto">
          <a:xfrm flipH="1" flipV="1">
            <a:off x="2672862" y="1371600"/>
            <a:ext cx="211015" cy="1676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4308" name="Line 164"/>
          <p:cNvSpPr>
            <a:spLocks noChangeShapeType="1"/>
          </p:cNvSpPr>
          <p:nvPr/>
        </p:nvSpPr>
        <p:spPr bwMode="auto">
          <a:xfrm>
            <a:off x="3376246" y="2286000"/>
            <a:ext cx="140677" cy="2057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4309" name="AutoShape 165"/>
          <p:cNvSpPr>
            <a:spLocks noChangeArrowheads="1"/>
          </p:cNvSpPr>
          <p:nvPr/>
        </p:nvSpPr>
        <p:spPr bwMode="auto">
          <a:xfrm>
            <a:off x="4220308" y="990600"/>
            <a:ext cx="4783015" cy="3581400"/>
          </a:xfrm>
          <a:prstGeom prst="wedgeEllipseCallout">
            <a:avLst>
              <a:gd name="adj1" fmla="val -62898"/>
              <a:gd name="adj2" fmla="val 32005"/>
            </a:avLst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008000"/>
              </a:solidFill>
              <a:cs typeface="Monotype Corsiva"/>
            </a:endParaRPr>
          </a:p>
        </p:txBody>
      </p:sp>
      <p:grpSp>
        <p:nvGrpSpPr>
          <p:cNvPr id="134310" name="Group 166"/>
          <p:cNvGrpSpPr>
            <a:grpSpLocks/>
          </p:cNvGrpSpPr>
          <p:nvPr/>
        </p:nvGrpSpPr>
        <p:grpSpPr bwMode="auto">
          <a:xfrm flipV="1">
            <a:off x="2180492" y="2895600"/>
            <a:ext cx="703385" cy="1447800"/>
            <a:chOff x="1152" y="768"/>
            <a:chExt cx="384" cy="1632"/>
          </a:xfrm>
        </p:grpSpPr>
        <p:sp>
          <p:nvSpPr>
            <p:cNvPr id="134311" name="Line 167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4312" name="Line 168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4313" name="Line 169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4314" name="Line 170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4315" name="Group 171"/>
          <p:cNvGrpSpPr>
            <a:grpSpLocks/>
          </p:cNvGrpSpPr>
          <p:nvPr/>
        </p:nvGrpSpPr>
        <p:grpSpPr bwMode="auto">
          <a:xfrm flipV="1">
            <a:off x="2813538" y="2895600"/>
            <a:ext cx="703385" cy="1447800"/>
            <a:chOff x="1152" y="768"/>
            <a:chExt cx="384" cy="1632"/>
          </a:xfrm>
        </p:grpSpPr>
        <p:sp>
          <p:nvSpPr>
            <p:cNvPr id="134316" name="Line 172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4317" name="Line 173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4318" name="Line 174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4319" name="Line 175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4320" name="Group 176"/>
          <p:cNvGrpSpPr>
            <a:grpSpLocks/>
          </p:cNvGrpSpPr>
          <p:nvPr/>
        </p:nvGrpSpPr>
        <p:grpSpPr bwMode="auto">
          <a:xfrm flipV="1">
            <a:off x="3446584" y="2895600"/>
            <a:ext cx="703385" cy="1447800"/>
            <a:chOff x="1152" y="768"/>
            <a:chExt cx="384" cy="1632"/>
          </a:xfrm>
        </p:grpSpPr>
        <p:sp>
          <p:nvSpPr>
            <p:cNvPr id="134321" name="Line 177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4322" name="Line 178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4323" name="Line 179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4324" name="Line 180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4325" name="Group 181"/>
          <p:cNvGrpSpPr>
            <a:grpSpLocks/>
          </p:cNvGrpSpPr>
          <p:nvPr/>
        </p:nvGrpSpPr>
        <p:grpSpPr bwMode="auto">
          <a:xfrm>
            <a:off x="2532184" y="1143000"/>
            <a:ext cx="562708" cy="2590800"/>
            <a:chOff x="1152" y="768"/>
            <a:chExt cx="384" cy="1632"/>
          </a:xfrm>
        </p:grpSpPr>
        <p:sp>
          <p:nvSpPr>
            <p:cNvPr id="134326" name="Line 182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4327" name="Line 183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4328" name="Line 184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4329" name="Line 185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4330" name="Group 186"/>
          <p:cNvGrpSpPr>
            <a:grpSpLocks/>
          </p:cNvGrpSpPr>
          <p:nvPr/>
        </p:nvGrpSpPr>
        <p:grpSpPr bwMode="auto">
          <a:xfrm>
            <a:off x="3165231" y="1143000"/>
            <a:ext cx="562708" cy="2590800"/>
            <a:chOff x="1152" y="768"/>
            <a:chExt cx="384" cy="1632"/>
          </a:xfrm>
        </p:grpSpPr>
        <p:sp>
          <p:nvSpPr>
            <p:cNvPr id="134331" name="Line 187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4332" name="Line 188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4333" name="Line 189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4334" name="Line 190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4335" name="Group 191"/>
          <p:cNvGrpSpPr>
            <a:grpSpLocks/>
          </p:cNvGrpSpPr>
          <p:nvPr/>
        </p:nvGrpSpPr>
        <p:grpSpPr bwMode="auto">
          <a:xfrm>
            <a:off x="3798277" y="1143000"/>
            <a:ext cx="562708" cy="2590800"/>
            <a:chOff x="1152" y="768"/>
            <a:chExt cx="384" cy="1632"/>
          </a:xfrm>
        </p:grpSpPr>
        <p:sp>
          <p:nvSpPr>
            <p:cNvPr id="134336" name="Line 192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4337" name="Line 193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4338" name="Line 194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4339" name="Line 195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sp>
        <p:nvSpPr>
          <p:cNvPr id="134340" name="Rectangle 196"/>
          <p:cNvSpPr>
            <a:spLocks noChangeArrowheads="1"/>
          </p:cNvSpPr>
          <p:nvPr/>
        </p:nvSpPr>
        <p:spPr bwMode="auto">
          <a:xfrm>
            <a:off x="6611816" y="152400"/>
            <a:ext cx="2321169" cy="4572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en-US" sz="2400" dirty="0">
                <a:solidFill>
                  <a:srgbClr val="000000"/>
                </a:solidFill>
                <a:cs typeface="Monotype Corsiva"/>
              </a:rPr>
              <a:t>Surface Science</a:t>
            </a:r>
            <a:endParaRPr lang="en-US" dirty="0">
              <a:solidFill>
                <a:srgbClr val="000000"/>
              </a:solidFill>
              <a:cs typeface="Monotype Corsiva"/>
            </a:endParaRPr>
          </a:p>
        </p:txBody>
      </p:sp>
      <p:sp>
        <p:nvSpPr>
          <p:cNvPr id="134341" name="Rectangle 197"/>
          <p:cNvSpPr>
            <a:spLocks noChangeArrowheads="1"/>
          </p:cNvSpPr>
          <p:nvPr/>
        </p:nvSpPr>
        <p:spPr bwMode="auto">
          <a:xfrm>
            <a:off x="4783015" y="1219200"/>
            <a:ext cx="3938954" cy="3048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400">
                <a:cs typeface="Monotype Corsiva"/>
              </a:rPr>
              <a:t> Energy Distribution Curves as function of Ep</a:t>
            </a:r>
            <a:endParaRPr lang="en-US" sz="2000" u="sng">
              <a:cs typeface="Monotype Corsiva"/>
            </a:endParaRPr>
          </a:p>
        </p:txBody>
      </p:sp>
      <p:pic>
        <p:nvPicPr>
          <p:cNvPr id="134342" name="Picture 1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990600"/>
            <a:ext cx="2303585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34343" name="Picture 19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1816" y="990600"/>
            <a:ext cx="2337289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4344" name="Rectangle 200"/>
          <p:cNvSpPr>
            <a:spLocks noChangeArrowheads="1"/>
          </p:cNvSpPr>
          <p:nvPr/>
        </p:nvSpPr>
        <p:spPr bwMode="auto">
          <a:xfrm>
            <a:off x="2039816" y="4830763"/>
            <a:ext cx="686598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EF1F1D"/>
                </a:solidFill>
                <a:cs typeface="Monotype Corsiva"/>
              </a:rPr>
              <a:t>R. Cimino et al </a:t>
            </a:r>
            <a:r>
              <a:rPr lang="en-US" sz="2400" b="1" i="1" dirty="0">
                <a:solidFill>
                  <a:srgbClr val="EF1F1D"/>
                </a:solidFill>
                <a:cs typeface="Monotype Corsiva"/>
              </a:rPr>
              <a:t>Phys. Rev. </a:t>
            </a:r>
            <a:r>
              <a:rPr lang="en-US" sz="2400" b="1" i="1" dirty="0" err="1">
                <a:solidFill>
                  <a:srgbClr val="EF1F1D"/>
                </a:solidFill>
                <a:cs typeface="Monotype Corsiva"/>
              </a:rPr>
              <a:t>Lett</a:t>
            </a:r>
            <a:r>
              <a:rPr lang="en-US" sz="2400" b="1" i="1" dirty="0">
                <a:solidFill>
                  <a:srgbClr val="EF1F1D"/>
                </a:solidFill>
                <a:cs typeface="Monotype Corsiva"/>
              </a:rPr>
              <a:t>.</a:t>
            </a:r>
            <a:r>
              <a:rPr lang="en-US" sz="2400" b="1" dirty="0">
                <a:solidFill>
                  <a:srgbClr val="EF1F1D"/>
                </a:solidFill>
                <a:cs typeface="Monotype Corsiva"/>
              </a:rPr>
              <a:t> </a:t>
            </a:r>
            <a:r>
              <a:rPr lang="en-GB" sz="2400" b="1" dirty="0">
                <a:solidFill>
                  <a:srgbClr val="EF1F1D"/>
                </a:solidFill>
                <a:cs typeface="Monotype Corsiva"/>
              </a:rPr>
              <a:t>93, 14801 (2004).</a:t>
            </a:r>
            <a:endParaRPr lang="en-US" sz="2400" b="1" dirty="0">
              <a:cs typeface="Monotype Corsiv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78870" y="6305550"/>
            <a:ext cx="457200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516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ChangeArrowheads="1"/>
          </p:cNvSpPr>
          <p:nvPr/>
        </p:nvSpPr>
        <p:spPr bwMode="auto">
          <a:xfrm>
            <a:off x="1266092" y="7620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5171" name="Rectangle 3"/>
          <p:cNvSpPr>
            <a:spLocks noChangeArrowheads="1"/>
          </p:cNvSpPr>
          <p:nvPr/>
        </p:nvSpPr>
        <p:spPr bwMode="auto">
          <a:xfrm>
            <a:off x="1266092" y="11430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5172" name="Rectangle 4"/>
          <p:cNvSpPr>
            <a:spLocks noChangeArrowheads="1"/>
          </p:cNvSpPr>
          <p:nvPr/>
        </p:nvSpPr>
        <p:spPr bwMode="auto">
          <a:xfrm>
            <a:off x="1266092" y="43434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5173" name="Rectangle 5"/>
          <p:cNvSpPr>
            <a:spLocks noChangeArrowheads="1"/>
          </p:cNvSpPr>
          <p:nvPr/>
        </p:nvSpPr>
        <p:spPr bwMode="auto">
          <a:xfrm>
            <a:off x="1266092" y="46482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5174" name="Line 6"/>
          <p:cNvSpPr>
            <a:spLocks noChangeShapeType="1"/>
          </p:cNvSpPr>
          <p:nvPr/>
        </p:nvSpPr>
        <p:spPr bwMode="auto">
          <a:xfrm flipV="1">
            <a:off x="773723" y="304800"/>
            <a:ext cx="0" cy="495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175" name="Text Box 7"/>
          <p:cNvSpPr txBox="1">
            <a:spLocks noChangeArrowheads="1"/>
          </p:cNvSpPr>
          <p:nvPr/>
        </p:nvSpPr>
        <p:spPr bwMode="auto">
          <a:xfrm>
            <a:off x="703385" y="609600"/>
            <a:ext cx="5758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751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00FF"/>
                </a:solidFill>
                <a:cs typeface="Monotype Corsiva"/>
              </a:rPr>
              <a:t>CB</a:t>
            </a:r>
          </a:p>
        </p:txBody>
      </p:sp>
      <p:sp>
        <p:nvSpPr>
          <p:cNvPr id="135176" name="Text Box 8"/>
          <p:cNvSpPr txBox="1">
            <a:spLocks noChangeArrowheads="1"/>
          </p:cNvSpPr>
          <p:nvPr/>
        </p:nvSpPr>
        <p:spPr bwMode="auto">
          <a:xfrm>
            <a:off x="703384" y="990600"/>
            <a:ext cx="844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7518"/>
                </a:solidFill>
                <a:cs typeface="Monotype Corsiva"/>
              </a:rPr>
              <a:t>BS</a:t>
            </a:r>
            <a:endParaRPr lang="en-US" sz="2400">
              <a:cs typeface="Monotype Corsiva"/>
            </a:endParaRPr>
          </a:p>
        </p:txBody>
      </p:sp>
      <p:sp>
        <p:nvSpPr>
          <p:cNvPr id="135177" name="Text Box 9"/>
          <p:cNvSpPr txBox="1">
            <a:spLocks noChangeArrowheads="1"/>
          </p:cNvSpPr>
          <p:nvPr/>
        </p:nvSpPr>
        <p:spPr bwMode="auto">
          <a:xfrm rot="-5400000">
            <a:off x="-883198" y="2305556"/>
            <a:ext cx="2871788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cs typeface="Monotype Corsiva"/>
              </a:rPr>
              <a:t>Radial Distance</a:t>
            </a:r>
            <a:endParaRPr lang="en-US" sz="2400" dirty="0">
              <a:cs typeface="Monotype Corsiva"/>
            </a:endParaRPr>
          </a:p>
        </p:txBody>
      </p:sp>
      <p:sp>
        <p:nvSpPr>
          <p:cNvPr id="135178" name="Line 10"/>
          <p:cNvSpPr>
            <a:spLocks noChangeShapeType="1"/>
          </p:cNvSpPr>
          <p:nvPr/>
        </p:nvSpPr>
        <p:spPr bwMode="auto">
          <a:xfrm flipV="1">
            <a:off x="773723" y="5257800"/>
            <a:ext cx="752621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179" name="Text Box 11"/>
          <p:cNvSpPr txBox="1">
            <a:spLocks noChangeArrowheads="1"/>
          </p:cNvSpPr>
          <p:nvPr/>
        </p:nvSpPr>
        <p:spPr bwMode="auto">
          <a:xfrm>
            <a:off x="6667501" y="5257800"/>
            <a:ext cx="2546838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>
                <a:cs typeface="Monotype Corsiva"/>
              </a:rPr>
              <a:t>Time = 25 ns</a:t>
            </a:r>
            <a:endParaRPr lang="en-US" sz="2400">
              <a:cs typeface="Monotype Corsiva"/>
            </a:endParaRPr>
          </a:p>
        </p:txBody>
      </p:sp>
      <p:sp>
        <p:nvSpPr>
          <p:cNvPr id="135180" name="Rectangle 12"/>
          <p:cNvSpPr>
            <a:spLocks noGrp="1" noChangeArrowheads="1"/>
          </p:cNvSpPr>
          <p:nvPr>
            <p:ph type="title"/>
          </p:nvPr>
        </p:nvSpPr>
        <p:spPr>
          <a:xfrm>
            <a:off x="6564923" y="274320"/>
            <a:ext cx="2368765" cy="33528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+mn-lt"/>
              </a:rPr>
              <a:t>E- cloud simulation</a:t>
            </a:r>
            <a:endParaRPr lang="en-US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316523" y="6300177"/>
            <a:ext cx="457200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22</a:t>
            </a:fld>
            <a:endParaRPr lang="en-US" dirty="0"/>
          </a:p>
        </p:txBody>
      </p:sp>
      <p:sp>
        <p:nvSpPr>
          <p:cNvPr id="135181" name="Text Box 13"/>
          <p:cNvSpPr txBox="1">
            <a:spLocks noChangeArrowheads="1"/>
          </p:cNvSpPr>
          <p:nvPr/>
        </p:nvSpPr>
        <p:spPr bwMode="auto">
          <a:xfrm>
            <a:off x="4853354" y="2590801"/>
            <a:ext cx="773723" cy="566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</a:t>
            </a:r>
          </a:p>
        </p:txBody>
      </p:sp>
      <p:sp>
        <p:nvSpPr>
          <p:cNvPr id="135182" name="Text Box 14"/>
          <p:cNvSpPr txBox="1">
            <a:spLocks noChangeArrowheads="1"/>
          </p:cNvSpPr>
          <p:nvPr/>
        </p:nvSpPr>
        <p:spPr bwMode="auto">
          <a:xfrm>
            <a:off x="1266093" y="3124200"/>
            <a:ext cx="54689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cs typeface="Monotype Corsiva"/>
              </a:rPr>
              <a:t>P </a:t>
            </a:r>
            <a:r>
              <a:rPr lang="en-US" sz="2400" baseline="30000">
                <a:cs typeface="Monotype Corsiva"/>
              </a:rPr>
              <a:t>+</a:t>
            </a:r>
            <a:endParaRPr lang="en-US" sz="2400">
              <a:cs typeface="Monotype Corsiva"/>
            </a:endParaRPr>
          </a:p>
        </p:txBody>
      </p:sp>
      <p:grpSp>
        <p:nvGrpSpPr>
          <p:cNvPr id="135183" name="Group 15"/>
          <p:cNvGrpSpPr>
            <a:grpSpLocks/>
          </p:cNvGrpSpPr>
          <p:nvPr/>
        </p:nvGrpSpPr>
        <p:grpSpPr bwMode="auto">
          <a:xfrm rot="287431">
            <a:off x="1477108" y="1295400"/>
            <a:ext cx="140677" cy="1295400"/>
            <a:chOff x="1104" y="816"/>
            <a:chExt cx="96" cy="816"/>
          </a:xfrm>
        </p:grpSpPr>
        <p:sp>
          <p:nvSpPr>
            <p:cNvPr id="135184" name="Line 16"/>
            <p:cNvSpPr>
              <a:spLocks noChangeShapeType="1"/>
            </p:cNvSpPr>
            <p:nvPr/>
          </p:nvSpPr>
          <p:spPr bwMode="auto">
            <a:xfrm flipV="1">
              <a:off x="1152" y="816"/>
              <a:ext cx="0" cy="96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185" name="Freeform 17"/>
            <p:cNvSpPr>
              <a:spLocks/>
            </p:cNvSpPr>
            <p:nvPr/>
          </p:nvSpPr>
          <p:spPr bwMode="auto">
            <a:xfrm rot="-5400000">
              <a:off x="792" y="1224"/>
              <a:ext cx="720" cy="96"/>
            </a:xfrm>
            <a:custGeom>
              <a:avLst/>
              <a:gdLst>
                <a:gd name="T0" fmla="*/ 0 w 1392"/>
                <a:gd name="T1" fmla="*/ 144 h 160"/>
                <a:gd name="T2" fmla="*/ 96 w 1392"/>
                <a:gd name="T3" fmla="*/ 0 h 160"/>
                <a:gd name="T4" fmla="*/ 192 w 1392"/>
                <a:gd name="T5" fmla="*/ 144 h 160"/>
                <a:gd name="T6" fmla="*/ 288 w 1392"/>
                <a:gd name="T7" fmla="*/ 0 h 160"/>
                <a:gd name="T8" fmla="*/ 384 w 1392"/>
                <a:gd name="T9" fmla="*/ 144 h 160"/>
                <a:gd name="T10" fmla="*/ 480 w 1392"/>
                <a:gd name="T11" fmla="*/ 0 h 160"/>
                <a:gd name="T12" fmla="*/ 576 w 1392"/>
                <a:gd name="T13" fmla="*/ 144 h 160"/>
                <a:gd name="T14" fmla="*/ 672 w 1392"/>
                <a:gd name="T15" fmla="*/ 0 h 160"/>
                <a:gd name="T16" fmla="*/ 768 w 1392"/>
                <a:gd name="T17" fmla="*/ 144 h 160"/>
                <a:gd name="T18" fmla="*/ 864 w 1392"/>
                <a:gd name="T19" fmla="*/ 0 h 160"/>
                <a:gd name="T20" fmla="*/ 960 w 1392"/>
                <a:gd name="T21" fmla="*/ 144 h 160"/>
                <a:gd name="T22" fmla="*/ 1056 w 1392"/>
                <a:gd name="T23" fmla="*/ 0 h 160"/>
                <a:gd name="T24" fmla="*/ 1152 w 1392"/>
                <a:gd name="T25" fmla="*/ 144 h 160"/>
                <a:gd name="T26" fmla="*/ 1248 w 1392"/>
                <a:gd name="T27" fmla="*/ 0 h 160"/>
                <a:gd name="T28" fmla="*/ 1344 w 1392"/>
                <a:gd name="T29" fmla="*/ 144 h 160"/>
                <a:gd name="T30" fmla="*/ 1392 w 1392"/>
                <a:gd name="T31" fmla="*/ 9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2" h="160">
                  <a:moveTo>
                    <a:pt x="0" y="144"/>
                  </a:moveTo>
                  <a:cubicBezTo>
                    <a:pt x="32" y="72"/>
                    <a:pt x="64" y="0"/>
                    <a:pt x="96" y="0"/>
                  </a:cubicBezTo>
                  <a:cubicBezTo>
                    <a:pt x="128" y="0"/>
                    <a:pt x="160" y="144"/>
                    <a:pt x="192" y="144"/>
                  </a:cubicBezTo>
                  <a:cubicBezTo>
                    <a:pt x="224" y="144"/>
                    <a:pt x="256" y="0"/>
                    <a:pt x="288" y="0"/>
                  </a:cubicBezTo>
                  <a:cubicBezTo>
                    <a:pt x="320" y="0"/>
                    <a:pt x="352" y="144"/>
                    <a:pt x="384" y="144"/>
                  </a:cubicBezTo>
                  <a:cubicBezTo>
                    <a:pt x="416" y="144"/>
                    <a:pt x="448" y="0"/>
                    <a:pt x="480" y="0"/>
                  </a:cubicBezTo>
                  <a:cubicBezTo>
                    <a:pt x="512" y="0"/>
                    <a:pt x="544" y="144"/>
                    <a:pt x="576" y="144"/>
                  </a:cubicBezTo>
                  <a:cubicBezTo>
                    <a:pt x="608" y="144"/>
                    <a:pt x="640" y="0"/>
                    <a:pt x="672" y="0"/>
                  </a:cubicBezTo>
                  <a:cubicBezTo>
                    <a:pt x="704" y="0"/>
                    <a:pt x="736" y="144"/>
                    <a:pt x="768" y="144"/>
                  </a:cubicBezTo>
                  <a:cubicBezTo>
                    <a:pt x="800" y="144"/>
                    <a:pt x="832" y="0"/>
                    <a:pt x="864" y="0"/>
                  </a:cubicBezTo>
                  <a:cubicBezTo>
                    <a:pt x="896" y="0"/>
                    <a:pt x="928" y="144"/>
                    <a:pt x="960" y="144"/>
                  </a:cubicBezTo>
                  <a:cubicBezTo>
                    <a:pt x="992" y="144"/>
                    <a:pt x="1024" y="0"/>
                    <a:pt x="1056" y="0"/>
                  </a:cubicBezTo>
                  <a:cubicBezTo>
                    <a:pt x="1088" y="0"/>
                    <a:pt x="1120" y="144"/>
                    <a:pt x="1152" y="144"/>
                  </a:cubicBezTo>
                  <a:cubicBezTo>
                    <a:pt x="1184" y="144"/>
                    <a:pt x="1216" y="0"/>
                    <a:pt x="1248" y="0"/>
                  </a:cubicBezTo>
                  <a:cubicBezTo>
                    <a:pt x="1280" y="0"/>
                    <a:pt x="1320" y="128"/>
                    <a:pt x="1344" y="144"/>
                  </a:cubicBezTo>
                  <a:cubicBezTo>
                    <a:pt x="1368" y="160"/>
                    <a:pt x="1380" y="128"/>
                    <a:pt x="1392" y="96"/>
                  </a:cubicBezTo>
                </a:path>
              </a:pathLst>
            </a:custGeom>
            <a:noFill/>
            <a:ln w="952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sp>
        <p:nvSpPr>
          <p:cNvPr id="135186" name="Text Box 18"/>
          <p:cNvSpPr txBox="1">
            <a:spLocks noChangeArrowheads="1"/>
          </p:cNvSpPr>
          <p:nvPr/>
        </p:nvSpPr>
        <p:spPr bwMode="auto">
          <a:xfrm>
            <a:off x="1969477" y="152400"/>
            <a:ext cx="400929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008000"/>
                </a:solidFill>
                <a:cs typeface="Monotype Corsiva"/>
              </a:rPr>
              <a:t>e</a:t>
            </a:r>
            <a:r>
              <a:rPr lang="en-US" sz="3200" b="1" baseline="30000">
                <a:solidFill>
                  <a:srgbClr val="008000"/>
                </a:solidFill>
                <a:cs typeface="Monotype Corsiva"/>
              </a:rPr>
              <a:t>-</a:t>
            </a:r>
            <a:r>
              <a:rPr lang="en-US" sz="3200" b="1">
                <a:solidFill>
                  <a:srgbClr val="008000"/>
                </a:solidFill>
                <a:cs typeface="Monotype Corsiva"/>
              </a:rPr>
              <a:t> cloud Build-up</a:t>
            </a:r>
          </a:p>
        </p:txBody>
      </p:sp>
      <p:sp>
        <p:nvSpPr>
          <p:cNvPr id="135187" name="Rectangle 19"/>
          <p:cNvSpPr>
            <a:spLocks noChangeArrowheads="1"/>
          </p:cNvSpPr>
          <p:nvPr/>
        </p:nvSpPr>
        <p:spPr bwMode="auto">
          <a:xfrm>
            <a:off x="4079631" y="3048000"/>
            <a:ext cx="1846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400" b="1">
              <a:solidFill>
                <a:srgbClr val="008000"/>
              </a:solidFill>
              <a:cs typeface="Monotype Corsiva"/>
            </a:endParaRPr>
          </a:p>
        </p:txBody>
      </p:sp>
      <p:sp>
        <p:nvSpPr>
          <p:cNvPr id="135188" name="Line 20"/>
          <p:cNvSpPr>
            <a:spLocks noChangeShapeType="1"/>
          </p:cNvSpPr>
          <p:nvPr/>
        </p:nvSpPr>
        <p:spPr bwMode="auto">
          <a:xfrm>
            <a:off x="1688123" y="1219200"/>
            <a:ext cx="562708" cy="2590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189" name="Line 21"/>
          <p:cNvSpPr>
            <a:spLocks noChangeShapeType="1"/>
          </p:cNvSpPr>
          <p:nvPr/>
        </p:nvSpPr>
        <p:spPr bwMode="auto">
          <a:xfrm>
            <a:off x="1688123" y="1219200"/>
            <a:ext cx="351692" cy="1143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190" name="Line 22"/>
          <p:cNvSpPr>
            <a:spLocks noChangeShapeType="1"/>
          </p:cNvSpPr>
          <p:nvPr/>
        </p:nvSpPr>
        <p:spPr bwMode="auto">
          <a:xfrm>
            <a:off x="1688123" y="1219200"/>
            <a:ext cx="351692" cy="685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191" name="Line 23"/>
          <p:cNvSpPr>
            <a:spLocks noChangeShapeType="1"/>
          </p:cNvSpPr>
          <p:nvPr/>
        </p:nvSpPr>
        <p:spPr bwMode="auto">
          <a:xfrm>
            <a:off x="1688123" y="1219200"/>
            <a:ext cx="281354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192" name="Line 24"/>
          <p:cNvSpPr>
            <a:spLocks noChangeShapeType="1"/>
          </p:cNvSpPr>
          <p:nvPr/>
        </p:nvSpPr>
        <p:spPr bwMode="auto">
          <a:xfrm flipV="1">
            <a:off x="2250831" y="2133600"/>
            <a:ext cx="70338" cy="1676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193" name="Line 25"/>
          <p:cNvSpPr>
            <a:spLocks noChangeShapeType="1"/>
          </p:cNvSpPr>
          <p:nvPr/>
        </p:nvSpPr>
        <p:spPr bwMode="auto">
          <a:xfrm>
            <a:off x="2321169" y="2209800"/>
            <a:ext cx="140677" cy="13716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194" name="Line 26"/>
          <p:cNvSpPr>
            <a:spLocks noChangeShapeType="1"/>
          </p:cNvSpPr>
          <p:nvPr/>
        </p:nvSpPr>
        <p:spPr bwMode="auto">
          <a:xfrm flipV="1">
            <a:off x="2461846" y="1295400"/>
            <a:ext cx="281354" cy="2209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195" name="Line 27"/>
          <p:cNvSpPr>
            <a:spLocks noChangeShapeType="1"/>
          </p:cNvSpPr>
          <p:nvPr/>
        </p:nvSpPr>
        <p:spPr bwMode="auto">
          <a:xfrm>
            <a:off x="2039815" y="2438400"/>
            <a:ext cx="140677" cy="1828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196" name="Line 28"/>
          <p:cNvSpPr>
            <a:spLocks noChangeShapeType="1"/>
          </p:cNvSpPr>
          <p:nvPr/>
        </p:nvSpPr>
        <p:spPr bwMode="auto">
          <a:xfrm>
            <a:off x="2039816" y="1905000"/>
            <a:ext cx="984738" cy="23622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197" name="Line 29"/>
          <p:cNvSpPr>
            <a:spLocks noChangeShapeType="1"/>
          </p:cNvSpPr>
          <p:nvPr/>
        </p:nvSpPr>
        <p:spPr bwMode="auto">
          <a:xfrm>
            <a:off x="1969477" y="1524000"/>
            <a:ext cx="773723" cy="27432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226" name="Text Box 58"/>
          <p:cNvSpPr txBox="1">
            <a:spLocks noChangeArrowheads="1"/>
          </p:cNvSpPr>
          <p:nvPr/>
        </p:nvSpPr>
        <p:spPr bwMode="auto">
          <a:xfrm>
            <a:off x="5436577" y="2659063"/>
            <a:ext cx="307437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cs typeface="Monotype Corsiva"/>
            </a:endParaRPr>
          </a:p>
        </p:txBody>
      </p:sp>
      <p:sp>
        <p:nvSpPr>
          <p:cNvPr id="135227" name="Line 59"/>
          <p:cNvSpPr>
            <a:spLocks noChangeShapeType="1"/>
          </p:cNvSpPr>
          <p:nvPr/>
        </p:nvSpPr>
        <p:spPr bwMode="auto">
          <a:xfrm flipV="1">
            <a:off x="2954215" y="1295400"/>
            <a:ext cx="0" cy="12192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228" name="Line 60"/>
          <p:cNvSpPr>
            <a:spLocks noChangeShapeType="1"/>
          </p:cNvSpPr>
          <p:nvPr/>
        </p:nvSpPr>
        <p:spPr bwMode="auto">
          <a:xfrm flipV="1">
            <a:off x="3587262" y="1295400"/>
            <a:ext cx="984738" cy="26670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229" name="Line 61"/>
          <p:cNvSpPr>
            <a:spLocks noChangeShapeType="1"/>
          </p:cNvSpPr>
          <p:nvPr/>
        </p:nvSpPr>
        <p:spPr bwMode="auto">
          <a:xfrm flipV="1">
            <a:off x="3516923" y="1828800"/>
            <a:ext cx="0" cy="1828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230" name="Line 62"/>
          <p:cNvSpPr>
            <a:spLocks noChangeShapeType="1"/>
          </p:cNvSpPr>
          <p:nvPr/>
        </p:nvSpPr>
        <p:spPr bwMode="auto">
          <a:xfrm>
            <a:off x="4009292" y="1752600"/>
            <a:ext cx="281354" cy="2057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231" name="Line 63"/>
          <p:cNvSpPr>
            <a:spLocks noChangeShapeType="1"/>
          </p:cNvSpPr>
          <p:nvPr/>
        </p:nvSpPr>
        <p:spPr bwMode="auto">
          <a:xfrm flipV="1">
            <a:off x="3798277" y="1371600"/>
            <a:ext cx="492369" cy="2590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232" name="Line 64"/>
          <p:cNvSpPr>
            <a:spLocks noChangeShapeType="1"/>
          </p:cNvSpPr>
          <p:nvPr/>
        </p:nvSpPr>
        <p:spPr bwMode="auto">
          <a:xfrm>
            <a:off x="3727938" y="2133600"/>
            <a:ext cx="281354" cy="2057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233" name="Line 65"/>
          <p:cNvSpPr>
            <a:spLocks noChangeShapeType="1"/>
          </p:cNvSpPr>
          <p:nvPr/>
        </p:nvSpPr>
        <p:spPr bwMode="auto">
          <a:xfrm flipH="1" flipV="1">
            <a:off x="2672862" y="1371600"/>
            <a:ext cx="211015" cy="1676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234" name="Line 66"/>
          <p:cNvSpPr>
            <a:spLocks noChangeShapeType="1"/>
          </p:cNvSpPr>
          <p:nvPr/>
        </p:nvSpPr>
        <p:spPr bwMode="auto">
          <a:xfrm>
            <a:off x="3376246" y="2286000"/>
            <a:ext cx="140677" cy="2057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277" name="Rectangle 109"/>
          <p:cNvSpPr>
            <a:spLocks noChangeArrowheads="1"/>
          </p:cNvSpPr>
          <p:nvPr/>
        </p:nvSpPr>
        <p:spPr bwMode="auto">
          <a:xfrm>
            <a:off x="1148697" y="2590801"/>
            <a:ext cx="812154" cy="489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</a:t>
            </a:r>
          </a:p>
        </p:txBody>
      </p:sp>
      <p:sp>
        <p:nvSpPr>
          <p:cNvPr id="135278" name="Text Box 110"/>
          <p:cNvSpPr txBox="1">
            <a:spLocks noChangeArrowheads="1"/>
          </p:cNvSpPr>
          <p:nvPr/>
        </p:nvSpPr>
        <p:spPr bwMode="auto">
          <a:xfrm>
            <a:off x="844061" y="5303967"/>
            <a:ext cx="633046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 b="1" dirty="0">
                <a:solidFill>
                  <a:srgbClr val="008000"/>
                </a:solidFill>
                <a:cs typeface="Monotype Corsiva"/>
              </a:rPr>
              <a:t>Time structure </a:t>
            </a:r>
            <a:r>
              <a:rPr lang="en-US" sz="3200" b="1" dirty="0" smtClean="0">
                <a:solidFill>
                  <a:srgbClr val="008000"/>
                </a:solidFill>
                <a:cs typeface="Monotype Corsiva"/>
              </a:rPr>
              <a:t>vs. </a:t>
            </a:r>
          </a:p>
          <a:p>
            <a:pPr algn="ctr"/>
            <a:r>
              <a:rPr lang="en-US" sz="3200" b="1" dirty="0" smtClean="0">
                <a:solidFill>
                  <a:srgbClr val="008000"/>
                </a:solidFill>
                <a:cs typeface="Monotype Corsiva"/>
              </a:rPr>
              <a:t>Simulations</a:t>
            </a:r>
            <a:r>
              <a:rPr lang="en-US" sz="3200" b="1" dirty="0">
                <a:solidFill>
                  <a:srgbClr val="008000"/>
                </a:solidFill>
                <a:cs typeface="Monotype Corsiva"/>
              </a:rPr>
              <a:t>.</a:t>
            </a:r>
          </a:p>
        </p:txBody>
      </p:sp>
      <p:grpSp>
        <p:nvGrpSpPr>
          <p:cNvPr id="135279" name="Group 111"/>
          <p:cNvGrpSpPr>
            <a:grpSpLocks/>
          </p:cNvGrpSpPr>
          <p:nvPr/>
        </p:nvGrpSpPr>
        <p:grpSpPr bwMode="auto">
          <a:xfrm rot="287431">
            <a:off x="5275385" y="1295400"/>
            <a:ext cx="140677" cy="1295400"/>
            <a:chOff x="1104" y="816"/>
            <a:chExt cx="96" cy="816"/>
          </a:xfrm>
        </p:grpSpPr>
        <p:sp>
          <p:nvSpPr>
            <p:cNvPr id="135280" name="Line 112"/>
            <p:cNvSpPr>
              <a:spLocks noChangeShapeType="1"/>
            </p:cNvSpPr>
            <p:nvPr/>
          </p:nvSpPr>
          <p:spPr bwMode="auto">
            <a:xfrm flipV="1">
              <a:off x="1152" y="816"/>
              <a:ext cx="0" cy="96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281" name="Freeform 113"/>
            <p:cNvSpPr>
              <a:spLocks/>
            </p:cNvSpPr>
            <p:nvPr/>
          </p:nvSpPr>
          <p:spPr bwMode="auto">
            <a:xfrm rot="-5400000">
              <a:off x="792" y="1224"/>
              <a:ext cx="720" cy="96"/>
            </a:xfrm>
            <a:custGeom>
              <a:avLst/>
              <a:gdLst>
                <a:gd name="T0" fmla="*/ 0 w 1392"/>
                <a:gd name="T1" fmla="*/ 144 h 160"/>
                <a:gd name="T2" fmla="*/ 96 w 1392"/>
                <a:gd name="T3" fmla="*/ 0 h 160"/>
                <a:gd name="T4" fmla="*/ 192 w 1392"/>
                <a:gd name="T5" fmla="*/ 144 h 160"/>
                <a:gd name="T6" fmla="*/ 288 w 1392"/>
                <a:gd name="T7" fmla="*/ 0 h 160"/>
                <a:gd name="T8" fmla="*/ 384 w 1392"/>
                <a:gd name="T9" fmla="*/ 144 h 160"/>
                <a:gd name="T10" fmla="*/ 480 w 1392"/>
                <a:gd name="T11" fmla="*/ 0 h 160"/>
                <a:gd name="T12" fmla="*/ 576 w 1392"/>
                <a:gd name="T13" fmla="*/ 144 h 160"/>
                <a:gd name="T14" fmla="*/ 672 w 1392"/>
                <a:gd name="T15" fmla="*/ 0 h 160"/>
                <a:gd name="T16" fmla="*/ 768 w 1392"/>
                <a:gd name="T17" fmla="*/ 144 h 160"/>
                <a:gd name="T18" fmla="*/ 864 w 1392"/>
                <a:gd name="T19" fmla="*/ 0 h 160"/>
                <a:gd name="T20" fmla="*/ 960 w 1392"/>
                <a:gd name="T21" fmla="*/ 144 h 160"/>
                <a:gd name="T22" fmla="*/ 1056 w 1392"/>
                <a:gd name="T23" fmla="*/ 0 h 160"/>
                <a:gd name="T24" fmla="*/ 1152 w 1392"/>
                <a:gd name="T25" fmla="*/ 144 h 160"/>
                <a:gd name="T26" fmla="*/ 1248 w 1392"/>
                <a:gd name="T27" fmla="*/ 0 h 160"/>
                <a:gd name="T28" fmla="*/ 1344 w 1392"/>
                <a:gd name="T29" fmla="*/ 144 h 160"/>
                <a:gd name="T30" fmla="*/ 1392 w 1392"/>
                <a:gd name="T31" fmla="*/ 9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2" h="160">
                  <a:moveTo>
                    <a:pt x="0" y="144"/>
                  </a:moveTo>
                  <a:cubicBezTo>
                    <a:pt x="32" y="72"/>
                    <a:pt x="64" y="0"/>
                    <a:pt x="96" y="0"/>
                  </a:cubicBezTo>
                  <a:cubicBezTo>
                    <a:pt x="128" y="0"/>
                    <a:pt x="160" y="144"/>
                    <a:pt x="192" y="144"/>
                  </a:cubicBezTo>
                  <a:cubicBezTo>
                    <a:pt x="224" y="144"/>
                    <a:pt x="256" y="0"/>
                    <a:pt x="288" y="0"/>
                  </a:cubicBezTo>
                  <a:cubicBezTo>
                    <a:pt x="320" y="0"/>
                    <a:pt x="352" y="144"/>
                    <a:pt x="384" y="144"/>
                  </a:cubicBezTo>
                  <a:cubicBezTo>
                    <a:pt x="416" y="144"/>
                    <a:pt x="448" y="0"/>
                    <a:pt x="480" y="0"/>
                  </a:cubicBezTo>
                  <a:cubicBezTo>
                    <a:pt x="512" y="0"/>
                    <a:pt x="544" y="144"/>
                    <a:pt x="576" y="144"/>
                  </a:cubicBezTo>
                  <a:cubicBezTo>
                    <a:pt x="608" y="144"/>
                    <a:pt x="640" y="0"/>
                    <a:pt x="672" y="0"/>
                  </a:cubicBezTo>
                  <a:cubicBezTo>
                    <a:pt x="704" y="0"/>
                    <a:pt x="736" y="144"/>
                    <a:pt x="768" y="144"/>
                  </a:cubicBezTo>
                  <a:cubicBezTo>
                    <a:pt x="800" y="144"/>
                    <a:pt x="832" y="0"/>
                    <a:pt x="864" y="0"/>
                  </a:cubicBezTo>
                  <a:cubicBezTo>
                    <a:pt x="896" y="0"/>
                    <a:pt x="928" y="144"/>
                    <a:pt x="960" y="144"/>
                  </a:cubicBezTo>
                  <a:cubicBezTo>
                    <a:pt x="992" y="144"/>
                    <a:pt x="1024" y="0"/>
                    <a:pt x="1056" y="0"/>
                  </a:cubicBezTo>
                  <a:cubicBezTo>
                    <a:pt x="1088" y="0"/>
                    <a:pt x="1120" y="144"/>
                    <a:pt x="1152" y="144"/>
                  </a:cubicBezTo>
                  <a:cubicBezTo>
                    <a:pt x="1184" y="144"/>
                    <a:pt x="1216" y="0"/>
                    <a:pt x="1248" y="0"/>
                  </a:cubicBezTo>
                  <a:cubicBezTo>
                    <a:pt x="1280" y="0"/>
                    <a:pt x="1320" y="128"/>
                    <a:pt x="1344" y="144"/>
                  </a:cubicBezTo>
                  <a:cubicBezTo>
                    <a:pt x="1368" y="160"/>
                    <a:pt x="1380" y="128"/>
                    <a:pt x="1392" y="96"/>
                  </a:cubicBezTo>
                </a:path>
              </a:pathLst>
            </a:custGeom>
            <a:noFill/>
            <a:ln w="952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sp>
        <p:nvSpPr>
          <p:cNvPr id="135282" name="Rectangle 114"/>
          <p:cNvSpPr>
            <a:spLocks noChangeArrowheads="1"/>
          </p:cNvSpPr>
          <p:nvPr/>
        </p:nvSpPr>
        <p:spPr bwMode="auto">
          <a:xfrm>
            <a:off x="4994031" y="3124200"/>
            <a:ext cx="50262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cs typeface="Monotype Corsiva"/>
              </a:rPr>
              <a:t>P </a:t>
            </a:r>
            <a:r>
              <a:rPr lang="en-US" sz="2400" baseline="30000">
                <a:cs typeface="Monotype Corsiva"/>
              </a:rPr>
              <a:t>+</a:t>
            </a:r>
          </a:p>
        </p:txBody>
      </p:sp>
      <p:sp>
        <p:nvSpPr>
          <p:cNvPr id="135283" name="Text Box 115"/>
          <p:cNvSpPr txBox="1">
            <a:spLocks noChangeArrowheads="1"/>
          </p:cNvSpPr>
          <p:nvPr/>
        </p:nvSpPr>
        <p:spPr bwMode="auto">
          <a:xfrm>
            <a:off x="7033846" y="685800"/>
            <a:ext cx="197387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>
              <a:cs typeface="Monotype Corsiva"/>
            </a:endParaRPr>
          </a:p>
        </p:txBody>
      </p:sp>
      <p:pic>
        <p:nvPicPr>
          <p:cNvPr id="135284" name="Picture 1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9846" y="1668464"/>
            <a:ext cx="3563815" cy="259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5285" name="AutoShape 117"/>
          <p:cNvSpPr>
            <a:spLocks noChangeArrowheads="1"/>
          </p:cNvSpPr>
          <p:nvPr/>
        </p:nvSpPr>
        <p:spPr bwMode="auto">
          <a:xfrm>
            <a:off x="5416062" y="1066800"/>
            <a:ext cx="3727938" cy="3810000"/>
          </a:xfrm>
          <a:prstGeom prst="wedgeEllipseCallout">
            <a:avLst>
              <a:gd name="adj1" fmla="val -142648"/>
              <a:gd name="adj2" fmla="val -7917"/>
            </a:avLst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008000"/>
              </a:solidFill>
              <a:cs typeface="Monotype Corsiva"/>
            </a:endParaRPr>
          </a:p>
        </p:txBody>
      </p:sp>
      <p:grpSp>
        <p:nvGrpSpPr>
          <p:cNvPr id="135286" name="Group 118"/>
          <p:cNvGrpSpPr>
            <a:grpSpLocks/>
          </p:cNvGrpSpPr>
          <p:nvPr/>
        </p:nvGrpSpPr>
        <p:grpSpPr bwMode="auto">
          <a:xfrm>
            <a:off x="2532184" y="1143000"/>
            <a:ext cx="562708" cy="2590800"/>
            <a:chOff x="1152" y="768"/>
            <a:chExt cx="384" cy="1632"/>
          </a:xfrm>
        </p:grpSpPr>
        <p:sp>
          <p:nvSpPr>
            <p:cNvPr id="135287" name="Line 119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288" name="Line 120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289" name="Line 121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290" name="Line 122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5291" name="Group 123"/>
          <p:cNvGrpSpPr>
            <a:grpSpLocks/>
          </p:cNvGrpSpPr>
          <p:nvPr/>
        </p:nvGrpSpPr>
        <p:grpSpPr bwMode="auto">
          <a:xfrm>
            <a:off x="3235569" y="1219200"/>
            <a:ext cx="562708" cy="2590800"/>
            <a:chOff x="1152" y="768"/>
            <a:chExt cx="384" cy="1632"/>
          </a:xfrm>
        </p:grpSpPr>
        <p:sp>
          <p:nvSpPr>
            <p:cNvPr id="135292" name="Line 124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293" name="Line 125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294" name="Line 126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295" name="Line 127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5296" name="Group 128"/>
          <p:cNvGrpSpPr>
            <a:grpSpLocks/>
          </p:cNvGrpSpPr>
          <p:nvPr/>
        </p:nvGrpSpPr>
        <p:grpSpPr bwMode="auto">
          <a:xfrm>
            <a:off x="4220308" y="1219200"/>
            <a:ext cx="562708" cy="2590800"/>
            <a:chOff x="1152" y="768"/>
            <a:chExt cx="384" cy="1632"/>
          </a:xfrm>
        </p:grpSpPr>
        <p:sp>
          <p:nvSpPr>
            <p:cNvPr id="135297" name="Line 129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298" name="Line 130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299" name="Line 131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00" name="Line 132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5301" name="Group 133"/>
          <p:cNvGrpSpPr>
            <a:grpSpLocks/>
          </p:cNvGrpSpPr>
          <p:nvPr/>
        </p:nvGrpSpPr>
        <p:grpSpPr bwMode="auto">
          <a:xfrm flipV="1">
            <a:off x="2180492" y="2133600"/>
            <a:ext cx="844062" cy="2286000"/>
            <a:chOff x="1152" y="768"/>
            <a:chExt cx="384" cy="1632"/>
          </a:xfrm>
        </p:grpSpPr>
        <p:sp>
          <p:nvSpPr>
            <p:cNvPr id="135302" name="Line 134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03" name="Line 135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04" name="Line 136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05" name="Line 137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5306" name="Group 138"/>
          <p:cNvGrpSpPr>
            <a:grpSpLocks/>
          </p:cNvGrpSpPr>
          <p:nvPr/>
        </p:nvGrpSpPr>
        <p:grpSpPr bwMode="auto">
          <a:xfrm flipV="1">
            <a:off x="2743200" y="2057400"/>
            <a:ext cx="844062" cy="2286000"/>
            <a:chOff x="1152" y="768"/>
            <a:chExt cx="384" cy="1632"/>
          </a:xfrm>
        </p:grpSpPr>
        <p:sp>
          <p:nvSpPr>
            <p:cNvPr id="135307" name="Line 139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08" name="Line 140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09" name="Line 141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10" name="Line 142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5311" name="Group 143"/>
          <p:cNvGrpSpPr>
            <a:grpSpLocks/>
          </p:cNvGrpSpPr>
          <p:nvPr/>
        </p:nvGrpSpPr>
        <p:grpSpPr bwMode="auto">
          <a:xfrm flipV="1">
            <a:off x="3235569" y="2057400"/>
            <a:ext cx="844062" cy="2286000"/>
            <a:chOff x="1152" y="768"/>
            <a:chExt cx="384" cy="1632"/>
          </a:xfrm>
        </p:grpSpPr>
        <p:sp>
          <p:nvSpPr>
            <p:cNvPr id="135312" name="Line 144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13" name="Line 145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14" name="Line 146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15" name="Line 147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5316" name="Group 148"/>
          <p:cNvGrpSpPr>
            <a:grpSpLocks/>
          </p:cNvGrpSpPr>
          <p:nvPr/>
        </p:nvGrpSpPr>
        <p:grpSpPr bwMode="auto">
          <a:xfrm flipV="1">
            <a:off x="4009292" y="2057400"/>
            <a:ext cx="844062" cy="2286000"/>
            <a:chOff x="1152" y="768"/>
            <a:chExt cx="384" cy="1632"/>
          </a:xfrm>
        </p:grpSpPr>
        <p:sp>
          <p:nvSpPr>
            <p:cNvPr id="135317" name="Line 149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18" name="Line 150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19" name="Line 151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20" name="Line 152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sp>
        <p:nvSpPr>
          <p:cNvPr id="135321" name="Rectangle 153"/>
          <p:cNvSpPr>
            <a:spLocks noChangeArrowheads="1"/>
          </p:cNvSpPr>
          <p:nvPr/>
        </p:nvSpPr>
        <p:spPr bwMode="auto">
          <a:xfrm>
            <a:off x="6682154" y="4114801"/>
            <a:ext cx="20826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EF1F1D"/>
                </a:solidFill>
                <a:cs typeface="Monotype Corsiva"/>
              </a:rPr>
              <a:t>(F. Zimmermann)</a:t>
            </a:r>
          </a:p>
        </p:txBody>
      </p:sp>
    </p:spTree>
    <p:extLst>
      <p:ext uri="{BB962C8B-B14F-4D97-AF65-F5344CB8AC3E}">
        <p14:creationId xmlns:p14="http://schemas.microsoft.com/office/powerpoint/2010/main" val="4255228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ChangeArrowheads="1"/>
          </p:cNvSpPr>
          <p:nvPr/>
        </p:nvSpPr>
        <p:spPr bwMode="auto">
          <a:xfrm>
            <a:off x="1266092" y="7620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6195" name="Rectangle 3"/>
          <p:cNvSpPr>
            <a:spLocks noChangeArrowheads="1"/>
          </p:cNvSpPr>
          <p:nvPr/>
        </p:nvSpPr>
        <p:spPr bwMode="auto">
          <a:xfrm>
            <a:off x="1266092" y="11430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6196" name="Rectangle 4"/>
          <p:cNvSpPr>
            <a:spLocks noChangeArrowheads="1"/>
          </p:cNvSpPr>
          <p:nvPr/>
        </p:nvSpPr>
        <p:spPr bwMode="auto">
          <a:xfrm>
            <a:off x="1266092" y="43434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6197" name="Rectangle 5"/>
          <p:cNvSpPr>
            <a:spLocks noChangeArrowheads="1"/>
          </p:cNvSpPr>
          <p:nvPr/>
        </p:nvSpPr>
        <p:spPr bwMode="auto">
          <a:xfrm>
            <a:off x="1266092" y="46482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6198" name="Line 6"/>
          <p:cNvSpPr>
            <a:spLocks noChangeShapeType="1"/>
          </p:cNvSpPr>
          <p:nvPr/>
        </p:nvSpPr>
        <p:spPr bwMode="auto">
          <a:xfrm flipV="1">
            <a:off x="773723" y="304800"/>
            <a:ext cx="0" cy="495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6199" name="Text Box 7"/>
          <p:cNvSpPr txBox="1">
            <a:spLocks noChangeArrowheads="1"/>
          </p:cNvSpPr>
          <p:nvPr/>
        </p:nvSpPr>
        <p:spPr bwMode="auto">
          <a:xfrm>
            <a:off x="703385" y="609600"/>
            <a:ext cx="5758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751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00FF"/>
                </a:solidFill>
                <a:cs typeface="Monotype Corsiva"/>
              </a:rPr>
              <a:t>CB</a:t>
            </a:r>
          </a:p>
        </p:txBody>
      </p:sp>
      <p:sp>
        <p:nvSpPr>
          <p:cNvPr id="136200" name="Text Box 8"/>
          <p:cNvSpPr txBox="1">
            <a:spLocks noChangeArrowheads="1"/>
          </p:cNvSpPr>
          <p:nvPr/>
        </p:nvSpPr>
        <p:spPr bwMode="auto">
          <a:xfrm>
            <a:off x="703384" y="990600"/>
            <a:ext cx="844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7518"/>
                </a:solidFill>
                <a:cs typeface="Monotype Corsiva"/>
              </a:rPr>
              <a:t>BS</a:t>
            </a:r>
            <a:endParaRPr lang="en-US" sz="2400">
              <a:cs typeface="Monotype Corsiva"/>
            </a:endParaRPr>
          </a:p>
        </p:txBody>
      </p:sp>
      <p:sp>
        <p:nvSpPr>
          <p:cNvPr id="136201" name="Text Box 9"/>
          <p:cNvSpPr txBox="1">
            <a:spLocks noChangeArrowheads="1"/>
          </p:cNvSpPr>
          <p:nvPr/>
        </p:nvSpPr>
        <p:spPr bwMode="auto">
          <a:xfrm rot="-5400000">
            <a:off x="-917877" y="2300795"/>
            <a:ext cx="2871787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cs typeface="Monotype Corsiva"/>
              </a:rPr>
              <a:t>Radial Distance</a:t>
            </a:r>
            <a:endParaRPr lang="en-US" sz="2400">
              <a:cs typeface="Monotype Corsiva"/>
            </a:endParaRPr>
          </a:p>
        </p:txBody>
      </p:sp>
      <p:sp>
        <p:nvSpPr>
          <p:cNvPr id="136202" name="Line 10"/>
          <p:cNvSpPr>
            <a:spLocks noChangeShapeType="1"/>
          </p:cNvSpPr>
          <p:nvPr/>
        </p:nvSpPr>
        <p:spPr bwMode="auto">
          <a:xfrm flipV="1">
            <a:off x="773723" y="5257800"/>
            <a:ext cx="752621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6203" name="Text Box 11"/>
          <p:cNvSpPr txBox="1">
            <a:spLocks noChangeArrowheads="1"/>
          </p:cNvSpPr>
          <p:nvPr/>
        </p:nvSpPr>
        <p:spPr bwMode="auto">
          <a:xfrm>
            <a:off x="4557346" y="5257800"/>
            <a:ext cx="31798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dirty="0">
                <a:cs typeface="Monotype Corsiva"/>
              </a:rPr>
              <a:t>Time = 25 ns</a:t>
            </a:r>
          </a:p>
        </p:txBody>
      </p:sp>
      <p:sp>
        <p:nvSpPr>
          <p:cNvPr id="136205" name="Text Box 13"/>
          <p:cNvSpPr txBox="1">
            <a:spLocks noChangeArrowheads="1"/>
          </p:cNvSpPr>
          <p:nvPr/>
        </p:nvSpPr>
        <p:spPr bwMode="auto">
          <a:xfrm>
            <a:off x="4853354" y="2590801"/>
            <a:ext cx="773723" cy="566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</a:t>
            </a:r>
          </a:p>
        </p:txBody>
      </p:sp>
      <p:sp>
        <p:nvSpPr>
          <p:cNvPr id="136206" name="Text Box 14"/>
          <p:cNvSpPr txBox="1">
            <a:spLocks noChangeArrowheads="1"/>
          </p:cNvSpPr>
          <p:nvPr/>
        </p:nvSpPr>
        <p:spPr bwMode="auto">
          <a:xfrm>
            <a:off x="1266092" y="3124200"/>
            <a:ext cx="5635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cs typeface="Monotype Corsiva"/>
              </a:rPr>
              <a:t>p </a:t>
            </a:r>
            <a:r>
              <a:rPr lang="en-US" sz="2400" baseline="30000">
                <a:cs typeface="Monotype Corsiva"/>
              </a:rPr>
              <a:t>+</a:t>
            </a:r>
            <a:endParaRPr lang="en-US" sz="2400">
              <a:cs typeface="Monotype Corsiva"/>
            </a:endParaRPr>
          </a:p>
        </p:txBody>
      </p:sp>
      <p:grpSp>
        <p:nvGrpSpPr>
          <p:cNvPr id="136207" name="Group 15"/>
          <p:cNvGrpSpPr>
            <a:grpSpLocks/>
          </p:cNvGrpSpPr>
          <p:nvPr/>
        </p:nvGrpSpPr>
        <p:grpSpPr bwMode="auto">
          <a:xfrm rot="287431">
            <a:off x="1477108" y="1295400"/>
            <a:ext cx="140677" cy="1295400"/>
            <a:chOff x="1104" y="816"/>
            <a:chExt cx="96" cy="816"/>
          </a:xfrm>
        </p:grpSpPr>
        <p:sp>
          <p:nvSpPr>
            <p:cNvPr id="136208" name="Line 16"/>
            <p:cNvSpPr>
              <a:spLocks noChangeShapeType="1"/>
            </p:cNvSpPr>
            <p:nvPr/>
          </p:nvSpPr>
          <p:spPr bwMode="auto">
            <a:xfrm flipV="1">
              <a:off x="1152" y="816"/>
              <a:ext cx="0" cy="96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209" name="Freeform 17"/>
            <p:cNvSpPr>
              <a:spLocks/>
            </p:cNvSpPr>
            <p:nvPr/>
          </p:nvSpPr>
          <p:spPr bwMode="auto">
            <a:xfrm rot="-5400000">
              <a:off x="792" y="1224"/>
              <a:ext cx="720" cy="96"/>
            </a:xfrm>
            <a:custGeom>
              <a:avLst/>
              <a:gdLst>
                <a:gd name="T0" fmla="*/ 0 w 1392"/>
                <a:gd name="T1" fmla="*/ 144 h 160"/>
                <a:gd name="T2" fmla="*/ 96 w 1392"/>
                <a:gd name="T3" fmla="*/ 0 h 160"/>
                <a:gd name="T4" fmla="*/ 192 w 1392"/>
                <a:gd name="T5" fmla="*/ 144 h 160"/>
                <a:gd name="T6" fmla="*/ 288 w 1392"/>
                <a:gd name="T7" fmla="*/ 0 h 160"/>
                <a:gd name="T8" fmla="*/ 384 w 1392"/>
                <a:gd name="T9" fmla="*/ 144 h 160"/>
                <a:gd name="T10" fmla="*/ 480 w 1392"/>
                <a:gd name="T11" fmla="*/ 0 h 160"/>
                <a:gd name="T12" fmla="*/ 576 w 1392"/>
                <a:gd name="T13" fmla="*/ 144 h 160"/>
                <a:gd name="T14" fmla="*/ 672 w 1392"/>
                <a:gd name="T15" fmla="*/ 0 h 160"/>
                <a:gd name="T16" fmla="*/ 768 w 1392"/>
                <a:gd name="T17" fmla="*/ 144 h 160"/>
                <a:gd name="T18" fmla="*/ 864 w 1392"/>
                <a:gd name="T19" fmla="*/ 0 h 160"/>
                <a:gd name="T20" fmla="*/ 960 w 1392"/>
                <a:gd name="T21" fmla="*/ 144 h 160"/>
                <a:gd name="T22" fmla="*/ 1056 w 1392"/>
                <a:gd name="T23" fmla="*/ 0 h 160"/>
                <a:gd name="T24" fmla="*/ 1152 w 1392"/>
                <a:gd name="T25" fmla="*/ 144 h 160"/>
                <a:gd name="T26" fmla="*/ 1248 w 1392"/>
                <a:gd name="T27" fmla="*/ 0 h 160"/>
                <a:gd name="T28" fmla="*/ 1344 w 1392"/>
                <a:gd name="T29" fmla="*/ 144 h 160"/>
                <a:gd name="T30" fmla="*/ 1392 w 1392"/>
                <a:gd name="T31" fmla="*/ 9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2" h="160">
                  <a:moveTo>
                    <a:pt x="0" y="144"/>
                  </a:moveTo>
                  <a:cubicBezTo>
                    <a:pt x="32" y="72"/>
                    <a:pt x="64" y="0"/>
                    <a:pt x="96" y="0"/>
                  </a:cubicBezTo>
                  <a:cubicBezTo>
                    <a:pt x="128" y="0"/>
                    <a:pt x="160" y="144"/>
                    <a:pt x="192" y="144"/>
                  </a:cubicBezTo>
                  <a:cubicBezTo>
                    <a:pt x="224" y="144"/>
                    <a:pt x="256" y="0"/>
                    <a:pt x="288" y="0"/>
                  </a:cubicBezTo>
                  <a:cubicBezTo>
                    <a:pt x="320" y="0"/>
                    <a:pt x="352" y="144"/>
                    <a:pt x="384" y="144"/>
                  </a:cubicBezTo>
                  <a:cubicBezTo>
                    <a:pt x="416" y="144"/>
                    <a:pt x="448" y="0"/>
                    <a:pt x="480" y="0"/>
                  </a:cubicBezTo>
                  <a:cubicBezTo>
                    <a:pt x="512" y="0"/>
                    <a:pt x="544" y="144"/>
                    <a:pt x="576" y="144"/>
                  </a:cubicBezTo>
                  <a:cubicBezTo>
                    <a:pt x="608" y="144"/>
                    <a:pt x="640" y="0"/>
                    <a:pt x="672" y="0"/>
                  </a:cubicBezTo>
                  <a:cubicBezTo>
                    <a:pt x="704" y="0"/>
                    <a:pt x="736" y="144"/>
                    <a:pt x="768" y="144"/>
                  </a:cubicBezTo>
                  <a:cubicBezTo>
                    <a:pt x="800" y="144"/>
                    <a:pt x="832" y="0"/>
                    <a:pt x="864" y="0"/>
                  </a:cubicBezTo>
                  <a:cubicBezTo>
                    <a:pt x="896" y="0"/>
                    <a:pt x="928" y="144"/>
                    <a:pt x="960" y="144"/>
                  </a:cubicBezTo>
                  <a:cubicBezTo>
                    <a:pt x="992" y="144"/>
                    <a:pt x="1024" y="0"/>
                    <a:pt x="1056" y="0"/>
                  </a:cubicBezTo>
                  <a:cubicBezTo>
                    <a:pt x="1088" y="0"/>
                    <a:pt x="1120" y="144"/>
                    <a:pt x="1152" y="144"/>
                  </a:cubicBezTo>
                  <a:cubicBezTo>
                    <a:pt x="1184" y="144"/>
                    <a:pt x="1216" y="0"/>
                    <a:pt x="1248" y="0"/>
                  </a:cubicBezTo>
                  <a:cubicBezTo>
                    <a:pt x="1280" y="0"/>
                    <a:pt x="1320" y="128"/>
                    <a:pt x="1344" y="144"/>
                  </a:cubicBezTo>
                  <a:cubicBezTo>
                    <a:pt x="1368" y="160"/>
                    <a:pt x="1380" y="128"/>
                    <a:pt x="1392" y="96"/>
                  </a:cubicBezTo>
                </a:path>
              </a:pathLst>
            </a:custGeom>
            <a:noFill/>
            <a:ln w="952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sp>
        <p:nvSpPr>
          <p:cNvPr id="136211" name="Text Box 19"/>
          <p:cNvSpPr txBox="1">
            <a:spLocks noChangeArrowheads="1"/>
          </p:cNvSpPr>
          <p:nvPr/>
        </p:nvSpPr>
        <p:spPr bwMode="auto">
          <a:xfrm>
            <a:off x="1547446" y="152400"/>
            <a:ext cx="37279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rgbClr val="008000"/>
                </a:solidFill>
                <a:cs typeface="Monotype Corsiva"/>
              </a:rPr>
              <a:t>e</a:t>
            </a:r>
            <a:r>
              <a:rPr lang="en-US" sz="2800" b="1" baseline="30000" dirty="0">
                <a:solidFill>
                  <a:srgbClr val="008000"/>
                </a:solidFill>
                <a:cs typeface="Monotype Corsiva"/>
              </a:rPr>
              <a:t>-</a:t>
            </a:r>
            <a:r>
              <a:rPr lang="en-US" sz="2800" b="1" dirty="0">
                <a:solidFill>
                  <a:srgbClr val="008000"/>
                </a:solidFill>
                <a:cs typeface="Monotype Corsiva"/>
              </a:rPr>
              <a:t> induced  heat load</a:t>
            </a:r>
          </a:p>
        </p:txBody>
      </p:sp>
      <p:sp>
        <p:nvSpPr>
          <p:cNvPr id="136212" name="Rectangle 20"/>
          <p:cNvSpPr>
            <a:spLocks noChangeArrowheads="1"/>
          </p:cNvSpPr>
          <p:nvPr/>
        </p:nvSpPr>
        <p:spPr bwMode="auto">
          <a:xfrm>
            <a:off x="4079631" y="3048000"/>
            <a:ext cx="1846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400" b="1">
              <a:solidFill>
                <a:srgbClr val="008000"/>
              </a:solidFill>
              <a:cs typeface="Monotype Corsiva"/>
            </a:endParaRPr>
          </a:p>
        </p:txBody>
      </p:sp>
      <p:sp>
        <p:nvSpPr>
          <p:cNvPr id="136213" name="Line 21"/>
          <p:cNvSpPr>
            <a:spLocks noChangeShapeType="1"/>
          </p:cNvSpPr>
          <p:nvPr/>
        </p:nvSpPr>
        <p:spPr bwMode="auto">
          <a:xfrm>
            <a:off x="1688123" y="1219200"/>
            <a:ext cx="562708" cy="2590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6214" name="Line 22"/>
          <p:cNvSpPr>
            <a:spLocks noChangeShapeType="1"/>
          </p:cNvSpPr>
          <p:nvPr/>
        </p:nvSpPr>
        <p:spPr bwMode="auto">
          <a:xfrm>
            <a:off x="1688123" y="1219200"/>
            <a:ext cx="351692" cy="1143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6215" name="Line 23"/>
          <p:cNvSpPr>
            <a:spLocks noChangeShapeType="1"/>
          </p:cNvSpPr>
          <p:nvPr/>
        </p:nvSpPr>
        <p:spPr bwMode="auto">
          <a:xfrm>
            <a:off x="1688123" y="1219200"/>
            <a:ext cx="351692" cy="685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6216" name="Line 24"/>
          <p:cNvSpPr>
            <a:spLocks noChangeShapeType="1"/>
          </p:cNvSpPr>
          <p:nvPr/>
        </p:nvSpPr>
        <p:spPr bwMode="auto">
          <a:xfrm>
            <a:off x="1688123" y="1219200"/>
            <a:ext cx="281354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6217" name="Line 25"/>
          <p:cNvSpPr>
            <a:spLocks noChangeShapeType="1"/>
          </p:cNvSpPr>
          <p:nvPr/>
        </p:nvSpPr>
        <p:spPr bwMode="auto">
          <a:xfrm flipV="1">
            <a:off x="2250831" y="2133600"/>
            <a:ext cx="70338" cy="1676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6218" name="Line 26"/>
          <p:cNvSpPr>
            <a:spLocks noChangeShapeType="1"/>
          </p:cNvSpPr>
          <p:nvPr/>
        </p:nvSpPr>
        <p:spPr bwMode="auto">
          <a:xfrm>
            <a:off x="2321169" y="2209800"/>
            <a:ext cx="140677" cy="13716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6219" name="Line 27"/>
          <p:cNvSpPr>
            <a:spLocks noChangeShapeType="1"/>
          </p:cNvSpPr>
          <p:nvPr/>
        </p:nvSpPr>
        <p:spPr bwMode="auto">
          <a:xfrm flipV="1">
            <a:off x="2461846" y="1295400"/>
            <a:ext cx="281354" cy="2209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6220" name="Line 28"/>
          <p:cNvSpPr>
            <a:spLocks noChangeShapeType="1"/>
          </p:cNvSpPr>
          <p:nvPr/>
        </p:nvSpPr>
        <p:spPr bwMode="auto">
          <a:xfrm>
            <a:off x="2039815" y="2438400"/>
            <a:ext cx="140677" cy="1828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6221" name="Line 29"/>
          <p:cNvSpPr>
            <a:spLocks noChangeShapeType="1"/>
          </p:cNvSpPr>
          <p:nvPr/>
        </p:nvSpPr>
        <p:spPr bwMode="auto">
          <a:xfrm>
            <a:off x="2039816" y="1905000"/>
            <a:ext cx="984738" cy="23622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6222" name="Line 30"/>
          <p:cNvSpPr>
            <a:spLocks noChangeShapeType="1"/>
          </p:cNvSpPr>
          <p:nvPr/>
        </p:nvSpPr>
        <p:spPr bwMode="auto">
          <a:xfrm>
            <a:off x="1969477" y="1524000"/>
            <a:ext cx="773723" cy="27432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6251" name="Text Box 59"/>
          <p:cNvSpPr txBox="1">
            <a:spLocks noChangeArrowheads="1"/>
          </p:cNvSpPr>
          <p:nvPr/>
        </p:nvSpPr>
        <p:spPr bwMode="auto">
          <a:xfrm>
            <a:off x="5436577" y="2659063"/>
            <a:ext cx="307437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cs typeface="Monotype Corsiva"/>
            </a:endParaRPr>
          </a:p>
        </p:txBody>
      </p:sp>
      <p:sp>
        <p:nvSpPr>
          <p:cNvPr id="136252" name="Line 60"/>
          <p:cNvSpPr>
            <a:spLocks noChangeShapeType="1"/>
          </p:cNvSpPr>
          <p:nvPr/>
        </p:nvSpPr>
        <p:spPr bwMode="auto">
          <a:xfrm flipV="1">
            <a:off x="2954215" y="1295400"/>
            <a:ext cx="0" cy="12192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6253" name="Line 61"/>
          <p:cNvSpPr>
            <a:spLocks noChangeShapeType="1"/>
          </p:cNvSpPr>
          <p:nvPr/>
        </p:nvSpPr>
        <p:spPr bwMode="auto">
          <a:xfrm flipV="1">
            <a:off x="3587262" y="1295400"/>
            <a:ext cx="984738" cy="26670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6254" name="Line 62"/>
          <p:cNvSpPr>
            <a:spLocks noChangeShapeType="1"/>
          </p:cNvSpPr>
          <p:nvPr/>
        </p:nvSpPr>
        <p:spPr bwMode="auto">
          <a:xfrm flipV="1">
            <a:off x="3516923" y="1828800"/>
            <a:ext cx="0" cy="1828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6255" name="Line 63"/>
          <p:cNvSpPr>
            <a:spLocks noChangeShapeType="1"/>
          </p:cNvSpPr>
          <p:nvPr/>
        </p:nvSpPr>
        <p:spPr bwMode="auto">
          <a:xfrm>
            <a:off x="4009292" y="1752600"/>
            <a:ext cx="281354" cy="2057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6256" name="Line 64"/>
          <p:cNvSpPr>
            <a:spLocks noChangeShapeType="1"/>
          </p:cNvSpPr>
          <p:nvPr/>
        </p:nvSpPr>
        <p:spPr bwMode="auto">
          <a:xfrm flipV="1">
            <a:off x="3798277" y="1371600"/>
            <a:ext cx="492369" cy="2590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6257" name="Line 65"/>
          <p:cNvSpPr>
            <a:spLocks noChangeShapeType="1"/>
          </p:cNvSpPr>
          <p:nvPr/>
        </p:nvSpPr>
        <p:spPr bwMode="auto">
          <a:xfrm>
            <a:off x="3727938" y="2133600"/>
            <a:ext cx="281354" cy="2057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6258" name="Line 66"/>
          <p:cNvSpPr>
            <a:spLocks noChangeShapeType="1"/>
          </p:cNvSpPr>
          <p:nvPr/>
        </p:nvSpPr>
        <p:spPr bwMode="auto">
          <a:xfrm flipH="1" flipV="1">
            <a:off x="2672862" y="1371600"/>
            <a:ext cx="211015" cy="1676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6259" name="Line 67"/>
          <p:cNvSpPr>
            <a:spLocks noChangeShapeType="1"/>
          </p:cNvSpPr>
          <p:nvPr/>
        </p:nvSpPr>
        <p:spPr bwMode="auto">
          <a:xfrm>
            <a:off x="3376246" y="2286000"/>
            <a:ext cx="140677" cy="2057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6302" name="Rectangle 110"/>
          <p:cNvSpPr>
            <a:spLocks noChangeArrowheads="1"/>
          </p:cNvSpPr>
          <p:nvPr/>
        </p:nvSpPr>
        <p:spPr bwMode="auto">
          <a:xfrm>
            <a:off x="1148697" y="2590801"/>
            <a:ext cx="812154" cy="489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</a:t>
            </a:r>
          </a:p>
        </p:txBody>
      </p:sp>
      <p:grpSp>
        <p:nvGrpSpPr>
          <p:cNvPr id="136304" name="Group 112"/>
          <p:cNvGrpSpPr>
            <a:grpSpLocks/>
          </p:cNvGrpSpPr>
          <p:nvPr/>
        </p:nvGrpSpPr>
        <p:grpSpPr bwMode="auto">
          <a:xfrm rot="287431">
            <a:off x="5275385" y="1295400"/>
            <a:ext cx="140677" cy="1295400"/>
            <a:chOff x="1104" y="816"/>
            <a:chExt cx="96" cy="816"/>
          </a:xfrm>
        </p:grpSpPr>
        <p:sp>
          <p:nvSpPr>
            <p:cNvPr id="136305" name="Line 113"/>
            <p:cNvSpPr>
              <a:spLocks noChangeShapeType="1"/>
            </p:cNvSpPr>
            <p:nvPr/>
          </p:nvSpPr>
          <p:spPr bwMode="auto">
            <a:xfrm flipV="1">
              <a:off x="1152" y="816"/>
              <a:ext cx="0" cy="96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306" name="Freeform 114"/>
            <p:cNvSpPr>
              <a:spLocks/>
            </p:cNvSpPr>
            <p:nvPr/>
          </p:nvSpPr>
          <p:spPr bwMode="auto">
            <a:xfrm rot="-5400000">
              <a:off x="792" y="1224"/>
              <a:ext cx="720" cy="96"/>
            </a:xfrm>
            <a:custGeom>
              <a:avLst/>
              <a:gdLst>
                <a:gd name="T0" fmla="*/ 0 w 1392"/>
                <a:gd name="T1" fmla="*/ 144 h 160"/>
                <a:gd name="T2" fmla="*/ 96 w 1392"/>
                <a:gd name="T3" fmla="*/ 0 h 160"/>
                <a:gd name="T4" fmla="*/ 192 w 1392"/>
                <a:gd name="T5" fmla="*/ 144 h 160"/>
                <a:gd name="T6" fmla="*/ 288 w 1392"/>
                <a:gd name="T7" fmla="*/ 0 h 160"/>
                <a:gd name="T8" fmla="*/ 384 w 1392"/>
                <a:gd name="T9" fmla="*/ 144 h 160"/>
                <a:gd name="T10" fmla="*/ 480 w 1392"/>
                <a:gd name="T11" fmla="*/ 0 h 160"/>
                <a:gd name="T12" fmla="*/ 576 w 1392"/>
                <a:gd name="T13" fmla="*/ 144 h 160"/>
                <a:gd name="T14" fmla="*/ 672 w 1392"/>
                <a:gd name="T15" fmla="*/ 0 h 160"/>
                <a:gd name="T16" fmla="*/ 768 w 1392"/>
                <a:gd name="T17" fmla="*/ 144 h 160"/>
                <a:gd name="T18" fmla="*/ 864 w 1392"/>
                <a:gd name="T19" fmla="*/ 0 h 160"/>
                <a:gd name="T20" fmla="*/ 960 w 1392"/>
                <a:gd name="T21" fmla="*/ 144 h 160"/>
                <a:gd name="T22" fmla="*/ 1056 w 1392"/>
                <a:gd name="T23" fmla="*/ 0 h 160"/>
                <a:gd name="T24" fmla="*/ 1152 w 1392"/>
                <a:gd name="T25" fmla="*/ 144 h 160"/>
                <a:gd name="T26" fmla="*/ 1248 w 1392"/>
                <a:gd name="T27" fmla="*/ 0 h 160"/>
                <a:gd name="T28" fmla="*/ 1344 w 1392"/>
                <a:gd name="T29" fmla="*/ 144 h 160"/>
                <a:gd name="T30" fmla="*/ 1392 w 1392"/>
                <a:gd name="T31" fmla="*/ 9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2" h="160">
                  <a:moveTo>
                    <a:pt x="0" y="144"/>
                  </a:moveTo>
                  <a:cubicBezTo>
                    <a:pt x="32" y="72"/>
                    <a:pt x="64" y="0"/>
                    <a:pt x="96" y="0"/>
                  </a:cubicBezTo>
                  <a:cubicBezTo>
                    <a:pt x="128" y="0"/>
                    <a:pt x="160" y="144"/>
                    <a:pt x="192" y="144"/>
                  </a:cubicBezTo>
                  <a:cubicBezTo>
                    <a:pt x="224" y="144"/>
                    <a:pt x="256" y="0"/>
                    <a:pt x="288" y="0"/>
                  </a:cubicBezTo>
                  <a:cubicBezTo>
                    <a:pt x="320" y="0"/>
                    <a:pt x="352" y="144"/>
                    <a:pt x="384" y="144"/>
                  </a:cubicBezTo>
                  <a:cubicBezTo>
                    <a:pt x="416" y="144"/>
                    <a:pt x="448" y="0"/>
                    <a:pt x="480" y="0"/>
                  </a:cubicBezTo>
                  <a:cubicBezTo>
                    <a:pt x="512" y="0"/>
                    <a:pt x="544" y="144"/>
                    <a:pt x="576" y="144"/>
                  </a:cubicBezTo>
                  <a:cubicBezTo>
                    <a:pt x="608" y="144"/>
                    <a:pt x="640" y="0"/>
                    <a:pt x="672" y="0"/>
                  </a:cubicBezTo>
                  <a:cubicBezTo>
                    <a:pt x="704" y="0"/>
                    <a:pt x="736" y="144"/>
                    <a:pt x="768" y="144"/>
                  </a:cubicBezTo>
                  <a:cubicBezTo>
                    <a:pt x="800" y="144"/>
                    <a:pt x="832" y="0"/>
                    <a:pt x="864" y="0"/>
                  </a:cubicBezTo>
                  <a:cubicBezTo>
                    <a:pt x="896" y="0"/>
                    <a:pt x="928" y="144"/>
                    <a:pt x="960" y="144"/>
                  </a:cubicBezTo>
                  <a:cubicBezTo>
                    <a:pt x="992" y="144"/>
                    <a:pt x="1024" y="0"/>
                    <a:pt x="1056" y="0"/>
                  </a:cubicBezTo>
                  <a:cubicBezTo>
                    <a:pt x="1088" y="0"/>
                    <a:pt x="1120" y="144"/>
                    <a:pt x="1152" y="144"/>
                  </a:cubicBezTo>
                  <a:cubicBezTo>
                    <a:pt x="1184" y="144"/>
                    <a:pt x="1216" y="0"/>
                    <a:pt x="1248" y="0"/>
                  </a:cubicBezTo>
                  <a:cubicBezTo>
                    <a:pt x="1280" y="0"/>
                    <a:pt x="1320" y="128"/>
                    <a:pt x="1344" y="144"/>
                  </a:cubicBezTo>
                  <a:cubicBezTo>
                    <a:pt x="1368" y="160"/>
                    <a:pt x="1380" y="128"/>
                    <a:pt x="1392" y="96"/>
                  </a:cubicBezTo>
                </a:path>
              </a:pathLst>
            </a:custGeom>
            <a:noFill/>
            <a:ln w="952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sp>
        <p:nvSpPr>
          <p:cNvPr id="136307" name="Rectangle 115"/>
          <p:cNvSpPr>
            <a:spLocks noChangeArrowheads="1"/>
          </p:cNvSpPr>
          <p:nvPr/>
        </p:nvSpPr>
        <p:spPr bwMode="auto">
          <a:xfrm>
            <a:off x="4994031" y="3124200"/>
            <a:ext cx="50262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cs typeface="Monotype Corsiva"/>
              </a:rPr>
              <a:t>p </a:t>
            </a:r>
            <a:r>
              <a:rPr lang="en-US" sz="2400" baseline="30000">
                <a:cs typeface="Monotype Corsiva"/>
              </a:rPr>
              <a:t>+</a:t>
            </a:r>
          </a:p>
        </p:txBody>
      </p:sp>
      <p:grpSp>
        <p:nvGrpSpPr>
          <p:cNvPr id="136309" name="Group 117"/>
          <p:cNvGrpSpPr>
            <a:grpSpLocks/>
          </p:cNvGrpSpPr>
          <p:nvPr/>
        </p:nvGrpSpPr>
        <p:grpSpPr bwMode="auto">
          <a:xfrm>
            <a:off x="2532184" y="1143000"/>
            <a:ext cx="562708" cy="2590800"/>
            <a:chOff x="1152" y="768"/>
            <a:chExt cx="384" cy="1632"/>
          </a:xfrm>
        </p:grpSpPr>
        <p:sp>
          <p:nvSpPr>
            <p:cNvPr id="136310" name="Line 118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311" name="Line 119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312" name="Line 120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313" name="Line 121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6314" name="Group 122"/>
          <p:cNvGrpSpPr>
            <a:grpSpLocks/>
          </p:cNvGrpSpPr>
          <p:nvPr/>
        </p:nvGrpSpPr>
        <p:grpSpPr bwMode="auto">
          <a:xfrm>
            <a:off x="3235569" y="1219200"/>
            <a:ext cx="562708" cy="2590800"/>
            <a:chOff x="1152" y="768"/>
            <a:chExt cx="384" cy="1632"/>
          </a:xfrm>
        </p:grpSpPr>
        <p:sp>
          <p:nvSpPr>
            <p:cNvPr id="136315" name="Line 123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316" name="Line 124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317" name="Line 125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318" name="Line 126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6319" name="Group 127"/>
          <p:cNvGrpSpPr>
            <a:grpSpLocks/>
          </p:cNvGrpSpPr>
          <p:nvPr/>
        </p:nvGrpSpPr>
        <p:grpSpPr bwMode="auto">
          <a:xfrm>
            <a:off x="4220308" y="1219200"/>
            <a:ext cx="562708" cy="2590800"/>
            <a:chOff x="1152" y="768"/>
            <a:chExt cx="384" cy="1632"/>
          </a:xfrm>
        </p:grpSpPr>
        <p:sp>
          <p:nvSpPr>
            <p:cNvPr id="136320" name="Line 128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321" name="Line 129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322" name="Line 130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323" name="Line 131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6324" name="Group 132"/>
          <p:cNvGrpSpPr>
            <a:grpSpLocks/>
          </p:cNvGrpSpPr>
          <p:nvPr/>
        </p:nvGrpSpPr>
        <p:grpSpPr bwMode="auto">
          <a:xfrm flipV="1">
            <a:off x="2180492" y="2133600"/>
            <a:ext cx="844062" cy="2286000"/>
            <a:chOff x="1152" y="768"/>
            <a:chExt cx="384" cy="1632"/>
          </a:xfrm>
        </p:grpSpPr>
        <p:sp>
          <p:nvSpPr>
            <p:cNvPr id="136325" name="Line 133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326" name="Line 134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327" name="Line 135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328" name="Line 136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6329" name="Group 137"/>
          <p:cNvGrpSpPr>
            <a:grpSpLocks/>
          </p:cNvGrpSpPr>
          <p:nvPr/>
        </p:nvGrpSpPr>
        <p:grpSpPr bwMode="auto">
          <a:xfrm flipV="1">
            <a:off x="2743200" y="2057400"/>
            <a:ext cx="844062" cy="2286000"/>
            <a:chOff x="1152" y="768"/>
            <a:chExt cx="384" cy="1632"/>
          </a:xfrm>
        </p:grpSpPr>
        <p:sp>
          <p:nvSpPr>
            <p:cNvPr id="136330" name="Line 138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331" name="Line 139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332" name="Line 140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333" name="Line 141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6334" name="Group 142"/>
          <p:cNvGrpSpPr>
            <a:grpSpLocks/>
          </p:cNvGrpSpPr>
          <p:nvPr/>
        </p:nvGrpSpPr>
        <p:grpSpPr bwMode="auto">
          <a:xfrm flipV="1">
            <a:off x="3235569" y="2057400"/>
            <a:ext cx="844062" cy="2286000"/>
            <a:chOff x="1152" y="768"/>
            <a:chExt cx="384" cy="1632"/>
          </a:xfrm>
        </p:grpSpPr>
        <p:sp>
          <p:nvSpPr>
            <p:cNvPr id="136335" name="Line 143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336" name="Line 144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337" name="Line 145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338" name="Line 146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6339" name="Group 147"/>
          <p:cNvGrpSpPr>
            <a:grpSpLocks/>
          </p:cNvGrpSpPr>
          <p:nvPr/>
        </p:nvGrpSpPr>
        <p:grpSpPr bwMode="auto">
          <a:xfrm flipV="1">
            <a:off x="4009292" y="2057400"/>
            <a:ext cx="844062" cy="2286000"/>
            <a:chOff x="1152" y="768"/>
            <a:chExt cx="384" cy="1632"/>
          </a:xfrm>
        </p:grpSpPr>
        <p:sp>
          <p:nvSpPr>
            <p:cNvPr id="136340" name="Line 148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341" name="Line 149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342" name="Line 150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6343" name="Line 151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sp>
        <p:nvSpPr>
          <p:cNvPr id="136344" name="Rectangle 152"/>
          <p:cNvSpPr>
            <a:spLocks noChangeArrowheads="1"/>
          </p:cNvSpPr>
          <p:nvPr/>
        </p:nvSpPr>
        <p:spPr bwMode="auto">
          <a:xfrm>
            <a:off x="6447691" y="152400"/>
            <a:ext cx="2485293" cy="4572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en-US" sz="2400" dirty="0">
                <a:solidFill>
                  <a:srgbClr val="000000"/>
                </a:solidFill>
                <a:cs typeface="Monotype Corsiva"/>
              </a:rPr>
              <a:t>Simulation</a:t>
            </a:r>
            <a:endParaRPr lang="en-US" dirty="0">
              <a:solidFill>
                <a:srgbClr val="000000"/>
              </a:solidFill>
              <a:cs typeface="Monotype Corsiva"/>
            </a:endParaRPr>
          </a:p>
        </p:txBody>
      </p:sp>
      <p:pic>
        <p:nvPicPr>
          <p:cNvPr id="136345" name="Picture 15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6400" y="1371601"/>
            <a:ext cx="3657600" cy="270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6346" name="Rectangle 154"/>
          <p:cNvSpPr>
            <a:spLocks noChangeArrowheads="1"/>
          </p:cNvSpPr>
          <p:nvPr/>
        </p:nvSpPr>
        <p:spPr bwMode="auto">
          <a:xfrm>
            <a:off x="1899139" y="4800600"/>
            <a:ext cx="686598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EF1F1D"/>
                </a:solidFill>
                <a:cs typeface="Monotype Corsiva"/>
              </a:rPr>
              <a:t>R. Cimino et al </a:t>
            </a:r>
            <a:r>
              <a:rPr lang="en-US" sz="2400" b="1" i="1">
                <a:solidFill>
                  <a:srgbClr val="EF1F1D"/>
                </a:solidFill>
                <a:cs typeface="Monotype Corsiva"/>
              </a:rPr>
              <a:t>Phys. Rev. Lett.</a:t>
            </a:r>
            <a:r>
              <a:rPr lang="en-US" sz="2400" b="1">
                <a:solidFill>
                  <a:srgbClr val="EF1F1D"/>
                </a:solidFill>
                <a:cs typeface="Monotype Corsiva"/>
              </a:rPr>
              <a:t> </a:t>
            </a:r>
            <a:r>
              <a:rPr lang="en-GB" sz="2400" b="1">
                <a:solidFill>
                  <a:srgbClr val="EF1F1D"/>
                </a:solidFill>
                <a:cs typeface="Monotype Corsiva"/>
              </a:rPr>
              <a:t>93, 14801 (2004).</a:t>
            </a:r>
            <a:endParaRPr lang="en-US" sz="2400" b="1">
              <a:solidFill>
                <a:srgbClr val="EF1F1D"/>
              </a:solidFill>
              <a:cs typeface="Monotype Corsiv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88727" y="6305550"/>
            <a:ext cx="457200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23</a:t>
            </a:fld>
            <a:endParaRPr lang="en-US" dirty="0"/>
          </a:p>
        </p:txBody>
      </p:sp>
      <p:sp>
        <p:nvSpPr>
          <p:cNvPr id="82" name="Text Box 161"/>
          <p:cNvSpPr txBox="1">
            <a:spLocks noChangeArrowheads="1"/>
          </p:cNvSpPr>
          <p:nvPr/>
        </p:nvSpPr>
        <p:spPr bwMode="auto">
          <a:xfrm>
            <a:off x="1074615" y="5725781"/>
            <a:ext cx="5275386" cy="584776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i="1" dirty="0">
                <a:solidFill>
                  <a:srgbClr val="000000"/>
                </a:solidFill>
                <a:cs typeface="Monotype Corsiva"/>
              </a:rPr>
              <a:t>It </a:t>
            </a:r>
            <a:r>
              <a:rPr lang="en-US" sz="3200" b="1" i="1" dirty="0" smtClean="0">
                <a:solidFill>
                  <a:srgbClr val="000000"/>
                </a:solidFill>
                <a:cs typeface="Monotype Corsiva"/>
              </a:rPr>
              <a:t>causes Heat load!</a:t>
            </a:r>
            <a:endParaRPr lang="en-US" sz="3200" b="1" baseline="30000" dirty="0">
              <a:solidFill>
                <a:srgbClr val="000000"/>
              </a:solidFill>
              <a:cs typeface="Monotype Corsiva"/>
            </a:endParaRPr>
          </a:p>
        </p:txBody>
      </p:sp>
    </p:spTree>
    <p:extLst>
      <p:ext uri="{BB962C8B-B14F-4D97-AF65-F5344CB8AC3E}">
        <p14:creationId xmlns:p14="http://schemas.microsoft.com/office/powerpoint/2010/main" val="3581238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ChangeArrowheads="1"/>
          </p:cNvSpPr>
          <p:nvPr/>
        </p:nvSpPr>
        <p:spPr bwMode="auto">
          <a:xfrm>
            <a:off x="1266092" y="7620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7219" name="Rectangle 3"/>
          <p:cNvSpPr>
            <a:spLocks noChangeArrowheads="1"/>
          </p:cNvSpPr>
          <p:nvPr/>
        </p:nvSpPr>
        <p:spPr bwMode="auto">
          <a:xfrm>
            <a:off x="1266092" y="11430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7220" name="Rectangle 4"/>
          <p:cNvSpPr>
            <a:spLocks noChangeArrowheads="1"/>
          </p:cNvSpPr>
          <p:nvPr/>
        </p:nvSpPr>
        <p:spPr bwMode="auto">
          <a:xfrm>
            <a:off x="1266092" y="43434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7221" name="Rectangle 5"/>
          <p:cNvSpPr>
            <a:spLocks noChangeArrowheads="1"/>
          </p:cNvSpPr>
          <p:nvPr/>
        </p:nvSpPr>
        <p:spPr bwMode="auto">
          <a:xfrm>
            <a:off x="1266092" y="46482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7222" name="Line 6"/>
          <p:cNvSpPr>
            <a:spLocks noChangeShapeType="1"/>
          </p:cNvSpPr>
          <p:nvPr/>
        </p:nvSpPr>
        <p:spPr bwMode="auto">
          <a:xfrm flipV="1">
            <a:off x="773723" y="304800"/>
            <a:ext cx="0" cy="495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223" name="Text Box 7"/>
          <p:cNvSpPr txBox="1">
            <a:spLocks noChangeArrowheads="1"/>
          </p:cNvSpPr>
          <p:nvPr/>
        </p:nvSpPr>
        <p:spPr bwMode="auto">
          <a:xfrm>
            <a:off x="703385" y="609600"/>
            <a:ext cx="5758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751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00FF"/>
                </a:solidFill>
                <a:cs typeface="Monotype Corsiva"/>
              </a:rPr>
              <a:t>CB</a:t>
            </a:r>
          </a:p>
        </p:txBody>
      </p:sp>
      <p:sp>
        <p:nvSpPr>
          <p:cNvPr id="137224" name="Text Box 8"/>
          <p:cNvSpPr txBox="1">
            <a:spLocks noChangeArrowheads="1"/>
          </p:cNvSpPr>
          <p:nvPr/>
        </p:nvSpPr>
        <p:spPr bwMode="auto">
          <a:xfrm>
            <a:off x="703384" y="990600"/>
            <a:ext cx="844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7518"/>
                </a:solidFill>
                <a:cs typeface="Monotype Corsiva"/>
              </a:rPr>
              <a:t>BS</a:t>
            </a:r>
            <a:endParaRPr lang="en-US" sz="2400">
              <a:cs typeface="Monotype Corsiva"/>
            </a:endParaRPr>
          </a:p>
        </p:txBody>
      </p:sp>
      <p:sp>
        <p:nvSpPr>
          <p:cNvPr id="137225" name="Text Box 9"/>
          <p:cNvSpPr txBox="1">
            <a:spLocks noChangeArrowheads="1"/>
          </p:cNvSpPr>
          <p:nvPr/>
        </p:nvSpPr>
        <p:spPr bwMode="auto">
          <a:xfrm rot="-5400000">
            <a:off x="-939859" y="2324606"/>
            <a:ext cx="2871788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cs typeface="Monotype Corsiva"/>
              </a:rPr>
              <a:t>Radial Distance</a:t>
            </a:r>
            <a:endParaRPr lang="en-US" sz="2400" dirty="0">
              <a:cs typeface="Monotype Corsiva"/>
            </a:endParaRPr>
          </a:p>
        </p:txBody>
      </p:sp>
      <p:sp>
        <p:nvSpPr>
          <p:cNvPr id="137226" name="Line 10"/>
          <p:cNvSpPr>
            <a:spLocks noChangeShapeType="1"/>
          </p:cNvSpPr>
          <p:nvPr/>
        </p:nvSpPr>
        <p:spPr bwMode="auto">
          <a:xfrm flipV="1">
            <a:off x="773723" y="5257800"/>
            <a:ext cx="752621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227" name="Text Box 11"/>
          <p:cNvSpPr txBox="1">
            <a:spLocks noChangeArrowheads="1"/>
          </p:cNvSpPr>
          <p:nvPr/>
        </p:nvSpPr>
        <p:spPr bwMode="auto">
          <a:xfrm>
            <a:off x="4557346" y="5208955"/>
            <a:ext cx="31798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 dirty="0">
                <a:cs typeface="Monotype Corsiva"/>
              </a:rPr>
              <a:t>Time = 25 ns</a:t>
            </a:r>
          </a:p>
        </p:txBody>
      </p:sp>
      <p:sp>
        <p:nvSpPr>
          <p:cNvPr id="137229" name="Text Box 13"/>
          <p:cNvSpPr txBox="1">
            <a:spLocks noChangeArrowheads="1"/>
          </p:cNvSpPr>
          <p:nvPr/>
        </p:nvSpPr>
        <p:spPr bwMode="auto">
          <a:xfrm>
            <a:off x="4853354" y="2590801"/>
            <a:ext cx="773723" cy="566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</a:t>
            </a:r>
          </a:p>
        </p:txBody>
      </p:sp>
      <p:sp>
        <p:nvSpPr>
          <p:cNvPr id="137230" name="Text Box 14"/>
          <p:cNvSpPr txBox="1">
            <a:spLocks noChangeArrowheads="1"/>
          </p:cNvSpPr>
          <p:nvPr/>
        </p:nvSpPr>
        <p:spPr bwMode="auto">
          <a:xfrm>
            <a:off x="1266092" y="3124200"/>
            <a:ext cx="5635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cs typeface="Monotype Corsiva"/>
              </a:rPr>
              <a:t>p </a:t>
            </a:r>
            <a:r>
              <a:rPr lang="en-US" sz="2400" baseline="30000">
                <a:cs typeface="Monotype Corsiva"/>
              </a:rPr>
              <a:t>+</a:t>
            </a:r>
            <a:endParaRPr lang="en-US" sz="2400">
              <a:cs typeface="Monotype Corsiva"/>
            </a:endParaRPr>
          </a:p>
        </p:txBody>
      </p:sp>
      <p:grpSp>
        <p:nvGrpSpPr>
          <p:cNvPr id="137231" name="Group 15"/>
          <p:cNvGrpSpPr>
            <a:grpSpLocks/>
          </p:cNvGrpSpPr>
          <p:nvPr/>
        </p:nvGrpSpPr>
        <p:grpSpPr bwMode="auto">
          <a:xfrm rot="287431">
            <a:off x="1477108" y="1295400"/>
            <a:ext cx="140677" cy="1295400"/>
            <a:chOff x="1104" y="816"/>
            <a:chExt cx="96" cy="816"/>
          </a:xfrm>
        </p:grpSpPr>
        <p:sp>
          <p:nvSpPr>
            <p:cNvPr id="137232" name="Line 16"/>
            <p:cNvSpPr>
              <a:spLocks noChangeShapeType="1"/>
            </p:cNvSpPr>
            <p:nvPr/>
          </p:nvSpPr>
          <p:spPr bwMode="auto">
            <a:xfrm flipV="1">
              <a:off x="1152" y="816"/>
              <a:ext cx="0" cy="96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233" name="Freeform 17"/>
            <p:cNvSpPr>
              <a:spLocks/>
            </p:cNvSpPr>
            <p:nvPr/>
          </p:nvSpPr>
          <p:spPr bwMode="auto">
            <a:xfrm rot="-5400000">
              <a:off x="792" y="1224"/>
              <a:ext cx="720" cy="96"/>
            </a:xfrm>
            <a:custGeom>
              <a:avLst/>
              <a:gdLst>
                <a:gd name="T0" fmla="*/ 0 w 1392"/>
                <a:gd name="T1" fmla="*/ 144 h 160"/>
                <a:gd name="T2" fmla="*/ 96 w 1392"/>
                <a:gd name="T3" fmla="*/ 0 h 160"/>
                <a:gd name="T4" fmla="*/ 192 w 1392"/>
                <a:gd name="T5" fmla="*/ 144 h 160"/>
                <a:gd name="T6" fmla="*/ 288 w 1392"/>
                <a:gd name="T7" fmla="*/ 0 h 160"/>
                <a:gd name="T8" fmla="*/ 384 w 1392"/>
                <a:gd name="T9" fmla="*/ 144 h 160"/>
                <a:gd name="T10" fmla="*/ 480 w 1392"/>
                <a:gd name="T11" fmla="*/ 0 h 160"/>
                <a:gd name="T12" fmla="*/ 576 w 1392"/>
                <a:gd name="T13" fmla="*/ 144 h 160"/>
                <a:gd name="T14" fmla="*/ 672 w 1392"/>
                <a:gd name="T15" fmla="*/ 0 h 160"/>
                <a:gd name="T16" fmla="*/ 768 w 1392"/>
                <a:gd name="T17" fmla="*/ 144 h 160"/>
                <a:gd name="T18" fmla="*/ 864 w 1392"/>
                <a:gd name="T19" fmla="*/ 0 h 160"/>
                <a:gd name="T20" fmla="*/ 960 w 1392"/>
                <a:gd name="T21" fmla="*/ 144 h 160"/>
                <a:gd name="T22" fmla="*/ 1056 w 1392"/>
                <a:gd name="T23" fmla="*/ 0 h 160"/>
                <a:gd name="T24" fmla="*/ 1152 w 1392"/>
                <a:gd name="T25" fmla="*/ 144 h 160"/>
                <a:gd name="T26" fmla="*/ 1248 w 1392"/>
                <a:gd name="T27" fmla="*/ 0 h 160"/>
                <a:gd name="T28" fmla="*/ 1344 w 1392"/>
                <a:gd name="T29" fmla="*/ 144 h 160"/>
                <a:gd name="T30" fmla="*/ 1392 w 1392"/>
                <a:gd name="T31" fmla="*/ 9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2" h="160">
                  <a:moveTo>
                    <a:pt x="0" y="144"/>
                  </a:moveTo>
                  <a:cubicBezTo>
                    <a:pt x="32" y="72"/>
                    <a:pt x="64" y="0"/>
                    <a:pt x="96" y="0"/>
                  </a:cubicBezTo>
                  <a:cubicBezTo>
                    <a:pt x="128" y="0"/>
                    <a:pt x="160" y="144"/>
                    <a:pt x="192" y="144"/>
                  </a:cubicBezTo>
                  <a:cubicBezTo>
                    <a:pt x="224" y="144"/>
                    <a:pt x="256" y="0"/>
                    <a:pt x="288" y="0"/>
                  </a:cubicBezTo>
                  <a:cubicBezTo>
                    <a:pt x="320" y="0"/>
                    <a:pt x="352" y="144"/>
                    <a:pt x="384" y="144"/>
                  </a:cubicBezTo>
                  <a:cubicBezTo>
                    <a:pt x="416" y="144"/>
                    <a:pt x="448" y="0"/>
                    <a:pt x="480" y="0"/>
                  </a:cubicBezTo>
                  <a:cubicBezTo>
                    <a:pt x="512" y="0"/>
                    <a:pt x="544" y="144"/>
                    <a:pt x="576" y="144"/>
                  </a:cubicBezTo>
                  <a:cubicBezTo>
                    <a:pt x="608" y="144"/>
                    <a:pt x="640" y="0"/>
                    <a:pt x="672" y="0"/>
                  </a:cubicBezTo>
                  <a:cubicBezTo>
                    <a:pt x="704" y="0"/>
                    <a:pt x="736" y="144"/>
                    <a:pt x="768" y="144"/>
                  </a:cubicBezTo>
                  <a:cubicBezTo>
                    <a:pt x="800" y="144"/>
                    <a:pt x="832" y="0"/>
                    <a:pt x="864" y="0"/>
                  </a:cubicBezTo>
                  <a:cubicBezTo>
                    <a:pt x="896" y="0"/>
                    <a:pt x="928" y="144"/>
                    <a:pt x="960" y="144"/>
                  </a:cubicBezTo>
                  <a:cubicBezTo>
                    <a:pt x="992" y="144"/>
                    <a:pt x="1024" y="0"/>
                    <a:pt x="1056" y="0"/>
                  </a:cubicBezTo>
                  <a:cubicBezTo>
                    <a:pt x="1088" y="0"/>
                    <a:pt x="1120" y="144"/>
                    <a:pt x="1152" y="144"/>
                  </a:cubicBezTo>
                  <a:cubicBezTo>
                    <a:pt x="1184" y="144"/>
                    <a:pt x="1216" y="0"/>
                    <a:pt x="1248" y="0"/>
                  </a:cubicBezTo>
                  <a:cubicBezTo>
                    <a:pt x="1280" y="0"/>
                    <a:pt x="1320" y="128"/>
                    <a:pt x="1344" y="144"/>
                  </a:cubicBezTo>
                  <a:cubicBezTo>
                    <a:pt x="1368" y="160"/>
                    <a:pt x="1380" y="128"/>
                    <a:pt x="1392" y="96"/>
                  </a:cubicBezTo>
                </a:path>
              </a:pathLst>
            </a:custGeom>
            <a:noFill/>
            <a:ln w="952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sp>
        <p:nvSpPr>
          <p:cNvPr id="137234" name="AutoShape 18"/>
          <p:cNvSpPr>
            <a:spLocks noChangeArrowheads="1"/>
          </p:cNvSpPr>
          <p:nvPr/>
        </p:nvSpPr>
        <p:spPr bwMode="auto">
          <a:xfrm>
            <a:off x="6330462" y="2209800"/>
            <a:ext cx="2602523" cy="2057400"/>
          </a:xfrm>
          <a:prstGeom prst="wedgeEllipseCallout">
            <a:avLst>
              <a:gd name="adj1" fmla="val -154787"/>
              <a:gd name="adj2" fmla="val 48301"/>
            </a:avLst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008000"/>
              </a:solidFill>
              <a:cs typeface="Monotype Corsiva"/>
            </a:endParaRPr>
          </a:p>
        </p:txBody>
      </p:sp>
      <p:sp>
        <p:nvSpPr>
          <p:cNvPr id="137235" name="Text Box 19"/>
          <p:cNvSpPr txBox="1">
            <a:spLocks noChangeArrowheads="1"/>
          </p:cNvSpPr>
          <p:nvPr/>
        </p:nvSpPr>
        <p:spPr bwMode="auto">
          <a:xfrm>
            <a:off x="957384" y="132862"/>
            <a:ext cx="5490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8000"/>
                </a:solidFill>
                <a:cs typeface="Monotype Corsiva"/>
              </a:rPr>
              <a:t>ph. a</a:t>
            </a:r>
            <a:r>
              <a:rPr lang="en-US" sz="2800" b="1" dirty="0" smtClean="0">
                <a:solidFill>
                  <a:srgbClr val="008000"/>
                </a:solidFill>
                <a:cs typeface="Monotype Corsiva"/>
              </a:rPr>
              <a:t>nd/or </a:t>
            </a:r>
            <a:r>
              <a:rPr lang="en-US" sz="2800" b="1" dirty="0">
                <a:solidFill>
                  <a:srgbClr val="008000"/>
                </a:solidFill>
                <a:cs typeface="Monotype Corsiva"/>
              </a:rPr>
              <a:t>e</a:t>
            </a:r>
            <a:r>
              <a:rPr lang="en-US" sz="2800" b="1" baseline="30000" dirty="0">
                <a:solidFill>
                  <a:srgbClr val="008000"/>
                </a:solidFill>
                <a:cs typeface="Monotype Corsiva"/>
              </a:rPr>
              <a:t>-</a:t>
            </a:r>
            <a:r>
              <a:rPr lang="en-US" sz="2800" b="1" dirty="0">
                <a:solidFill>
                  <a:srgbClr val="008000"/>
                </a:solidFill>
                <a:cs typeface="Monotype Corsiva"/>
              </a:rPr>
              <a:t> induced desorption</a:t>
            </a:r>
          </a:p>
        </p:txBody>
      </p:sp>
      <p:sp>
        <p:nvSpPr>
          <p:cNvPr id="137236" name="Rectangle 20"/>
          <p:cNvSpPr>
            <a:spLocks noChangeArrowheads="1"/>
          </p:cNvSpPr>
          <p:nvPr/>
        </p:nvSpPr>
        <p:spPr bwMode="auto">
          <a:xfrm>
            <a:off x="4079631" y="3048000"/>
            <a:ext cx="1846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400" b="1">
              <a:solidFill>
                <a:srgbClr val="008000"/>
              </a:solidFill>
              <a:cs typeface="Monotype Corsiva"/>
            </a:endParaRPr>
          </a:p>
        </p:txBody>
      </p:sp>
      <p:sp>
        <p:nvSpPr>
          <p:cNvPr id="137237" name="Line 21"/>
          <p:cNvSpPr>
            <a:spLocks noChangeShapeType="1"/>
          </p:cNvSpPr>
          <p:nvPr/>
        </p:nvSpPr>
        <p:spPr bwMode="auto">
          <a:xfrm>
            <a:off x="1688123" y="1219200"/>
            <a:ext cx="562708" cy="2590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238" name="Line 22"/>
          <p:cNvSpPr>
            <a:spLocks noChangeShapeType="1"/>
          </p:cNvSpPr>
          <p:nvPr/>
        </p:nvSpPr>
        <p:spPr bwMode="auto">
          <a:xfrm>
            <a:off x="1688123" y="1219200"/>
            <a:ext cx="351692" cy="1143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239" name="Line 23"/>
          <p:cNvSpPr>
            <a:spLocks noChangeShapeType="1"/>
          </p:cNvSpPr>
          <p:nvPr/>
        </p:nvSpPr>
        <p:spPr bwMode="auto">
          <a:xfrm>
            <a:off x="1688123" y="1219200"/>
            <a:ext cx="351692" cy="685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240" name="Line 24"/>
          <p:cNvSpPr>
            <a:spLocks noChangeShapeType="1"/>
          </p:cNvSpPr>
          <p:nvPr/>
        </p:nvSpPr>
        <p:spPr bwMode="auto">
          <a:xfrm>
            <a:off x="1688123" y="1219200"/>
            <a:ext cx="281354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241" name="Line 25"/>
          <p:cNvSpPr>
            <a:spLocks noChangeShapeType="1"/>
          </p:cNvSpPr>
          <p:nvPr/>
        </p:nvSpPr>
        <p:spPr bwMode="auto">
          <a:xfrm flipV="1">
            <a:off x="2250831" y="2133600"/>
            <a:ext cx="70338" cy="1676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242" name="Line 26"/>
          <p:cNvSpPr>
            <a:spLocks noChangeShapeType="1"/>
          </p:cNvSpPr>
          <p:nvPr/>
        </p:nvSpPr>
        <p:spPr bwMode="auto">
          <a:xfrm>
            <a:off x="2321169" y="2209800"/>
            <a:ext cx="140677" cy="13716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243" name="Line 27"/>
          <p:cNvSpPr>
            <a:spLocks noChangeShapeType="1"/>
          </p:cNvSpPr>
          <p:nvPr/>
        </p:nvSpPr>
        <p:spPr bwMode="auto">
          <a:xfrm flipV="1">
            <a:off x="2461846" y="1295400"/>
            <a:ext cx="281354" cy="2209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244" name="Line 28"/>
          <p:cNvSpPr>
            <a:spLocks noChangeShapeType="1"/>
          </p:cNvSpPr>
          <p:nvPr/>
        </p:nvSpPr>
        <p:spPr bwMode="auto">
          <a:xfrm>
            <a:off x="2039815" y="2438400"/>
            <a:ext cx="140677" cy="1828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245" name="Line 29"/>
          <p:cNvSpPr>
            <a:spLocks noChangeShapeType="1"/>
          </p:cNvSpPr>
          <p:nvPr/>
        </p:nvSpPr>
        <p:spPr bwMode="auto">
          <a:xfrm>
            <a:off x="2039816" y="1905000"/>
            <a:ext cx="984738" cy="23622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246" name="Line 30"/>
          <p:cNvSpPr>
            <a:spLocks noChangeShapeType="1"/>
          </p:cNvSpPr>
          <p:nvPr/>
        </p:nvSpPr>
        <p:spPr bwMode="auto">
          <a:xfrm>
            <a:off x="1969477" y="1524000"/>
            <a:ext cx="773723" cy="27432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275" name="Text Box 59"/>
          <p:cNvSpPr txBox="1">
            <a:spLocks noChangeArrowheads="1"/>
          </p:cNvSpPr>
          <p:nvPr/>
        </p:nvSpPr>
        <p:spPr bwMode="auto">
          <a:xfrm>
            <a:off x="5436577" y="2659063"/>
            <a:ext cx="307437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cs typeface="Monotype Corsiva"/>
            </a:endParaRPr>
          </a:p>
        </p:txBody>
      </p:sp>
      <p:sp>
        <p:nvSpPr>
          <p:cNvPr id="137276" name="Line 60"/>
          <p:cNvSpPr>
            <a:spLocks noChangeShapeType="1"/>
          </p:cNvSpPr>
          <p:nvPr/>
        </p:nvSpPr>
        <p:spPr bwMode="auto">
          <a:xfrm flipV="1">
            <a:off x="2954215" y="1295400"/>
            <a:ext cx="0" cy="12192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277" name="Line 61"/>
          <p:cNvSpPr>
            <a:spLocks noChangeShapeType="1"/>
          </p:cNvSpPr>
          <p:nvPr/>
        </p:nvSpPr>
        <p:spPr bwMode="auto">
          <a:xfrm flipV="1">
            <a:off x="3587262" y="1295400"/>
            <a:ext cx="984738" cy="26670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278" name="Line 62"/>
          <p:cNvSpPr>
            <a:spLocks noChangeShapeType="1"/>
          </p:cNvSpPr>
          <p:nvPr/>
        </p:nvSpPr>
        <p:spPr bwMode="auto">
          <a:xfrm flipV="1">
            <a:off x="3516923" y="1828800"/>
            <a:ext cx="0" cy="1828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279" name="Line 63"/>
          <p:cNvSpPr>
            <a:spLocks noChangeShapeType="1"/>
          </p:cNvSpPr>
          <p:nvPr/>
        </p:nvSpPr>
        <p:spPr bwMode="auto">
          <a:xfrm>
            <a:off x="4009292" y="1752600"/>
            <a:ext cx="281354" cy="2057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280" name="Line 64"/>
          <p:cNvSpPr>
            <a:spLocks noChangeShapeType="1"/>
          </p:cNvSpPr>
          <p:nvPr/>
        </p:nvSpPr>
        <p:spPr bwMode="auto">
          <a:xfrm flipV="1">
            <a:off x="3798277" y="1371600"/>
            <a:ext cx="492369" cy="2590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281" name="Line 65"/>
          <p:cNvSpPr>
            <a:spLocks noChangeShapeType="1"/>
          </p:cNvSpPr>
          <p:nvPr/>
        </p:nvSpPr>
        <p:spPr bwMode="auto">
          <a:xfrm>
            <a:off x="3727938" y="2133600"/>
            <a:ext cx="281354" cy="2057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282" name="Line 66"/>
          <p:cNvSpPr>
            <a:spLocks noChangeShapeType="1"/>
          </p:cNvSpPr>
          <p:nvPr/>
        </p:nvSpPr>
        <p:spPr bwMode="auto">
          <a:xfrm flipH="1" flipV="1">
            <a:off x="2672862" y="1371600"/>
            <a:ext cx="211015" cy="1676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283" name="Line 67"/>
          <p:cNvSpPr>
            <a:spLocks noChangeShapeType="1"/>
          </p:cNvSpPr>
          <p:nvPr/>
        </p:nvSpPr>
        <p:spPr bwMode="auto">
          <a:xfrm>
            <a:off x="3376246" y="2286000"/>
            <a:ext cx="140677" cy="2057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326" name="Rectangle 110"/>
          <p:cNvSpPr>
            <a:spLocks noChangeArrowheads="1"/>
          </p:cNvSpPr>
          <p:nvPr/>
        </p:nvSpPr>
        <p:spPr bwMode="auto">
          <a:xfrm>
            <a:off x="1148697" y="2590801"/>
            <a:ext cx="812154" cy="489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</a:t>
            </a:r>
          </a:p>
        </p:txBody>
      </p:sp>
      <p:sp>
        <p:nvSpPr>
          <p:cNvPr id="137327" name="Text Box 111"/>
          <p:cNvSpPr txBox="1">
            <a:spLocks noChangeArrowheads="1"/>
          </p:cNvSpPr>
          <p:nvPr/>
        </p:nvSpPr>
        <p:spPr bwMode="auto">
          <a:xfrm>
            <a:off x="6673362" y="2438400"/>
            <a:ext cx="2077914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8000"/>
                </a:solidFill>
                <a:cs typeface="Monotype Corsiva"/>
              </a:rPr>
              <a:t>Dynamic </a:t>
            </a:r>
          </a:p>
          <a:p>
            <a:pPr algn="ctr"/>
            <a:r>
              <a:rPr lang="en-US" sz="2800" b="1" dirty="0">
                <a:solidFill>
                  <a:srgbClr val="008000"/>
                </a:solidFill>
                <a:cs typeface="Monotype Corsiva"/>
              </a:rPr>
              <a:t>pressure </a:t>
            </a:r>
          </a:p>
          <a:p>
            <a:pPr algn="ctr"/>
            <a:r>
              <a:rPr lang="en-US" sz="2800" b="1" dirty="0">
                <a:solidFill>
                  <a:srgbClr val="008000"/>
                </a:solidFill>
                <a:cs typeface="Monotype Corsiva"/>
              </a:rPr>
              <a:t>increase !!!</a:t>
            </a:r>
            <a:endParaRPr lang="en-US" sz="2800" b="1" baseline="30000" dirty="0">
              <a:solidFill>
                <a:srgbClr val="008000"/>
              </a:solidFill>
              <a:cs typeface="Monotype Corsiva"/>
            </a:endParaRPr>
          </a:p>
        </p:txBody>
      </p:sp>
      <p:grpSp>
        <p:nvGrpSpPr>
          <p:cNvPr id="137328" name="Group 112"/>
          <p:cNvGrpSpPr>
            <a:grpSpLocks/>
          </p:cNvGrpSpPr>
          <p:nvPr/>
        </p:nvGrpSpPr>
        <p:grpSpPr bwMode="auto">
          <a:xfrm rot="287431">
            <a:off x="5275385" y="1295400"/>
            <a:ext cx="140677" cy="1295400"/>
            <a:chOff x="1104" y="816"/>
            <a:chExt cx="96" cy="816"/>
          </a:xfrm>
        </p:grpSpPr>
        <p:sp>
          <p:nvSpPr>
            <p:cNvPr id="137329" name="Line 113"/>
            <p:cNvSpPr>
              <a:spLocks noChangeShapeType="1"/>
            </p:cNvSpPr>
            <p:nvPr/>
          </p:nvSpPr>
          <p:spPr bwMode="auto">
            <a:xfrm flipV="1">
              <a:off x="1152" y="816"/>
              <a:ext cx="0" cy="96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330" name="Freeform 114"/>
            <p:cNvSpPr>
              <a:spLocks/>
            </p:cNvSpPr>
            <p:nvPr/>
          </p:nvSpPr>
          <p:spPr bwMode="auto">
            <a:xfrm rot="-5400000">
              <a:off x="792" y="1224"/>
              <a:ext cx="720" cy="96"/>
            </a:xfrm>
            <a:custGeom>
              <a:avLst/>
              <a:gdLst>
                <a:gd name="T0" fmla="*/ 0 w 1392"/>
                <a:gd name="T1" fmla="*/ 144 h 160"/>
                <a:gd name="T2" fmla="*/ 96 w 1392"/>
                <a:gd name="T3" fmla="*/ 0 h 160"/>
                <a:gd name="T4" fmla="*/ 192 w 1392"/>
                <a:gd name="T5" fmla="*/ 144 h 160"/>
                <a:gd name="T6" fmla="*/ 288 w 1392"/>
                <a:gd name="T7" fmla="*/ 0 h 160"/>
                <a:gd name="T8" fmla="*/ 384 w 1392"/>
                <a:gd name="T9" fmla="*/ 144 h 160"/>
                <a:gd name="T10" fmla="*/ 480 w 1392"/>
                <a:gd name="T11" fmla="*/ 0 h 160"/>
                <a:gd name="T12" fmla="*/ 576 w 1392"/>
                <a:gd name="T13" fmla="*/ 144 h 160"/>
                <a:gd name="T14" fmla="*/ 672 w 1392"/>
                <a:gd name="T15" fmla="*/ 0 h 160"/>
                <a:gd name="T16" fmla="*/ 768 w 1392"/>
                <a:gd name="T17" fmla="*/ 144 h 160"/>
                <a:gd name="T18" fmla="*/ 864 w 1392"/>
                <a:gd name="T19" fmla="*/ 0 h 160"/>
                <a:gd name="T20" fmla="*/ 960 w 1392"/>
                <a:gd name="T21" fmla="*/ 144 h 160"/>
                <a:gd name="T22" fmla="*/ 1056 w 1392"/>
                <a:gd name="T23" fmla="*/ 0 h 160"/>
                <a:gd name="T24" fmla="*/ 1152 w 1392"/>
                <a:gd name="T25" fmla="*/ 144 h 160"/>
                <a:gd name="T26" fmla="*/ 1248 w 1392"/>
                <a:gd name="T27" fmla="*/ 0 h 160"/>
                <a:gd name="T28" fmla="*/ 1344 w 1392"/>
                <a:gd name="T29" fmla="*/ 144 h 160"/>
                <a:gd name="T30" fmla="*/ 1392 w 1392"/>
                <a:gd name="T31" fmla="*/ 9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2" h="160">
                  <a:moveTo>
                    <a:pt x="0" y="144"/>
                  </a:moveTo>
                  <a:cubicBezTo>
                    <a:pt x="32" y="72"/>
                    <a:pt x="64" y="0"/>
                    <a:pt x="96" y="0"/>
                  </a:cubicBezTo>
                  <a:cubicBezTo>
                    <a:pt x="128" y="0"/>
                    <a:pt x="160" y="144"/>
                    <a:pt x="192" y="144"/>
                  </a:cubicBezTo>
                  <a:cubicBezTo>
                    <a:pt x="224" y="144"/>
                    <a:pt x="256" y="0"/>
                    <a:pt x="288" y="0"/>
                  </a:cubicBezTo>
                  <a:cubicBezTo>
                    <a:pt x="320" y="0"/>
                    <a:pt x="352" y="144"/>
                    <a:pt x="384" y="144"/>
                  </a:cubicBezTo>
                  <a:cubicBezTo>
                    <a:pt x="416" y="144"/>
                    <a:pt x="448" y="0"/>
                    <a:pt x="480" y="0"/>
                  </a:cubicBezTo>
                  <a:cubicBezTo>
                    <a:pt x="512" y="0"/>
                    <a:pt x="544" y="144"/>
                    <a:pt x="576" y="144"/>
                  </a:cubicBezTo>
                  <a:cubicBezTo>
                    <a:pt x="608" y="144"/>
                    <a:pt x="640" y="0"/>
                    <a:pt x="672" y="0"/>
                  </a:cubicBezTo>
                  <a:cubicBezTo>
                    <a:pt x="704" y="0"/>
                    <a:pt x="736" y="144"/>
                    <a:pt x="768" y="144"/>
                  </a:cubicBezTo>
                  <a:cubicBezTo>
                    <a:pt x="800" y="144"/>
                    <a:pt x="832" y="0"/>
                    <a:pt x="864" y="0"/>
                  </a:cubicBezTo>
                  <a:cubicBezTo>
                    <a:pt x="896" y="0"/>
                    <a:pt x="928" y="144"/>
                    <a:pt x="960" y="144"/>
                  </a:cubicBezTo>
                  <a:cubicBezTo>
                    <a:pt x="992" y="144"/>
                    <a:pt x="1024" y="0"/>
                    <a:pt x="1056" y="0"/>
                  </a:cubicBezTo>
                  <a:cubicBezTo>
                    <a:pt x="1088" y="0"/>
                    <a:pt x="1120" y="144"/>
                    <a:pt x="1152" y="144"/>
                  </a:cubicBezTo>
                  <a:cubicBezTo>
                    <a:pt x="1184" y="144"/>
                    <a:pt x="1216" y="0"/>
                    <a:pt x="1248" y="0"/>
                  </a:cubicBezTo>
                  <a:cubicBezTo>
                    <a:pt x="1280" y="0"/>
                    <a:pt x="1320" y="128"/>
                    <a:pt x="1344" y="144"/>
                  </a:cubicBezTo>
                  <a:cubicBezTo>
                    <a:pt x="1368" y="160"/>
                    <a:pt x="1380" y="128"/>
                    <a:pt x="1392" y="96"/>
                  </a:cubicBezTo>
                </a:path>
              </a:pathLst>
            </a:custGeom>
            <a:noFill/>
            <a:ln w="952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sp>
        <p:nvSpPr>
          <p:cNvPr id="137331" name="Rectangle 115"/>
          <p:cNvSpPr>
            <a:spLocks noChangeArrowheads="1"/>
          </p:cNvSpPr>
          <p:nvPr/>
        </p:nvSpPr>
        <p:spPr bwMode="auto">
          <a:xfrm>
            <a:off x="4994031" y="3124200"/>
            <a:ext cx="50262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cs typeface="Monotype Corsiva"/>
              </a:rPr>
              <a:t>p </a:t>
            </a:r>
            <a:r>
              <a:rPr lang="en-US" sz="2400" baseline="30000">
                <a:cs typeface="Monotype Corsiva"/>
              </a:rPr>
              <a:t>+</a:t>
            </a:r>
          </a:p>
        </p:txBody>
      </p:sp>
      <p:sp>
        <p:nvSpPr>
          <p:cNvPr id="137332" name="AutoShape 116"/>
          <p:cNvSpPr>
            <a:spLocks noChangeArrowheads="1"/>
          </p:cNvSpPr>
          <p:nvPr/>
        </p:nvSpPr>
        <p:spPr bwMode="auto">
          <a:xfrm>
            <a:off x="4572000" y="2971800"/>
            <a:ext cx="211015" cy="304800"/>
          </a:xfrm>
          <a:prstGeom prst="irregularSeal2">
            <a:avLst/>
          </a:prstGeom>
          <a:solidFill>
            <a:srgbClr val="FF7518"/>
          </a:solidFill>
          <a:ln w="9525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333" name="AutoShape 117"/>
          <p:cNvSpPr>
            <a:spLocks noChangeArrowheads="1"/>
          </p:cNvSpPr>
          <p:nvPr/>
        </p:nvSpPr>
        <p:spPr bwMode="auto">
          <a:xfrm>
            <a:off x="4712677" y="2438400"/>
            <a:ext cx="211015" cy="304800"/>
          </a:xfrm>
          <a:prstGeom prst="irregularSeal2">
            <a:avLst/>
          </a:prstGeom>
          <a:solidFill>
            <a:srgbClr val="FF7518"/>
          </a:solidFill>
          <a:ln w="9525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334" name="AutoShape 118"/>
          <p:cNvSpPr>
            <a:spLocks noChangeArrowheads="1"/>
          </p:cNvSpPr>
          <p:nvPr/>
        </p:nvSpPr>
        <p:spPr bwMode="auto">
          <a:xfrm>
            <a:off x="3798277" y="3886200"/>
            <a:ext cx="263769" cy="381000"/>
          </a:xfrm>
          <a:prstGeom prst="irregularSeal2">
            <a:avLst/>
          </a:prstGeom>
          <a:solidFill>
            <a:srgbClr val="FF7518"/>
          </a:solidFill>
          <a:ln w="9525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335" name="AutoShape 119"/>
          <p:cNvSpPr>
            <a:spLocks noChangeArrowheads="1"/>
          </p:cNvSpPr>
          <p:nvPr/>
        </p:nvSpPr>
        <p:spPr bwMode="auto">
          <a:xfrm>
            <a:off x="4149969" y="1219200"/>
            <a:ext cx="211015" cy="304800"/>
          </a:xfrm>
          <a:prstGeom prst="irregularSeal2">
            <a:avLst/>
          </a:prstGeom>
          <a:solidFill>
            <a:srgbClr val="FF7518"/>
          </a:solidFill>
          <a:ln w="9525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336" name="AutoShape 120"/>
          <p:cNvSpPr>
            <a:spLocks noChangeArrowheads="1"/>
          </p:cNvSpPr>
          <p:nvPr/>
        </p:nvSpPr>
        <p:spPr bwMode="auto">
          <a:xfrm>
            <a:off x="4712677" y="1600200"/>
            <a:ext cx="211015" cy="304800"/>
          </a:xfrm>
          <a:prstGeom prst="irregularSeal2">
            <a:avLst/>
          </a:prstGeom>
          <a:solidFill>
            <a:srgbClr val="FF7518"/>
          </a:solidFill>
          <a:ln w="9525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337" name="AutoShape 121"/>
          <p:cNvSpPr>
            <a:spLocks noChangeArrowheads="1"/>
          </p:cNvSpPr>
          <p:nvPr/>
        </p:nvSpPr>
        <p:spPr bwMode="auto">
          <a:xfrm>
            <a:off x="4994031" y="1295400"/>
            <a:ext cx="263769" cy="381000"/>
          </a:xfrm>
          <a:prstGeom prst="irregularSeal2">
            <a:avLst/>
          </a:prstGeom>
          <a:solidFill>
            <a:srgbClr val="FF7518"/>
          </a:solidFill>
          <a:ln w="9525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7338" name="AutoShape 122"/>
          <p:cNvSpPr>
            <a:spLocks noChangeArrowheads="1"/>
          </p:cNvSpPr>
          <p:nvPr/>
        </p:nvSpPr>
        <p:spPr bwMode="auto">
          <a:xfrm>
            <a:off x="6893169" y="4419600"/>
            <a:ext cx="1967523" cy="533400"/>
          </a:xfrm>
          <a:prstGeom prst="wedgeRoundRectCallout">
            <a:avLst>
              <a:gd name="adj1" fmla="val -189434"/>
              <a:gd name="adj2" fmla="val -135302"/>
              <a:gd name="adj3" fmla="val 16667"/>
            </a:avLst>
          </a:prstGeom>
          <a:noFill/>
          <a:ln w="28575">
            <a:solidFill>
              <a:srgbClr val="FF751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7518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cs typeface="Monotype Corsiva"/>
            </a:endParaRPr>
          </a:p>
        </p:txBody>
      </p:sp>
      <p:sp>
        <p:nvSpPr>
          <p:cNvPr id="137339" name="Text Box 123"/>
          <p:cNvSpPr txBox="1">
            <a:spLocks noChangeArrowheads="1"/>
          </p:cNvSpPr>
          <p:nvPr/>
        </p:nvSpPr>
        <p:spPr bwMode="auto">
          <a:xfrm>
            <a:off x="6922476" y="4467683"/>
            <a:ext cx="1828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7518"/>
                </a:solidFill>
                <a:cs typeface="Monotype Corsiva"/>
              </a:rPr>
              <a:t>Desorbed gas</a:t>
            </a:r>
          </a:p>
        </p:txBody>
      </p:sp>
      <p:grpSp>
        <p:nvGrpSpPr>
          <p:cNvPr id="137341" name="Group 125"/>
          <p:cNvGrpSpPr>
            <a:grpSpLocks/>
          </p:cNvGrpSpPr>
          <p:nvPr/>
        </p:nvGrpSpPr>
        <p:grpSpPr bwMode="auto">
          <a:xfrm>
            <a:off x="2532184" y="1143000"/>
            <a:ext cx="562708" cy="2590800"/>
            <a:chOff x="1152" y="768"/>
            <a:chExt cx="384" cy="1632"/>
          </a:xfrm>
        </p:grpSpPr>
        <p:sp>
          <p:nvSpPr>
            <p:cNvPr id="137342" name="Line 126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343" name="Line 127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344" name="Line 128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345" name="Line 129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7346" name="Group 130"/>
          <p:cNvGrpSpPr>
            <a:grpSpLocks/>
          </p:cNvGrpSpPr>
          <p:nvPr/>
        </p:nvGrpSpPr>
        <p:grpSpPr bwMode="auto">
          <a:xfrm>
            <a:off x="3235569" y="1219200"/>
            <a:ext cx="562708" cy="2590800"/>
            <a:chOff x="1152" y="768"/>
            <a:chExt cx="384" cy="1632"/>
          </a:xfrm>
        </p:grpSpPr>
        <p:sp>
          <p:nvSpPr>
            <p:cNvPr id="137347" name="Line 131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348" name="Line 132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349" name="Line 133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350" name="Line 134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7351" name="Group 135"/>
          <p:cNvGrpSpPr>
            <a:grpSpLocks/>
          </p:cNvGrpSpPr>
          <p:nvPr/>
        </p:nvGrpSpPr>
        <p:grpSpPr bwMode="auto">
          <a:xfrm>
            <a:off x="4220308" y="1219200"/>
            <a:ext cx="562708" cy="2590800"/>
            <a:chOff x="1152" y="768"/>
            <a:chExt cx="384" cy="1632"/>
          </a:xfrm>
        </p:grpSpPr>
        <p:sp>
          <p:nvSpPr>
            <p:cNvPr id="137352" name="Line 136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353" name="Line 137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354" name="Line 138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355" name="Line 139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7356" name="Group 140"/>
          <p:cNvGrpSpPr>
            <a:grpSpLocks/>
          </p:cNvGrpSpPr>
          <p:nvPr/>
        </p:nvGrpSpPr>
        <p:grpSpPr bwMode="auto">
          <a:xfrm flipV="1">
            <a:off x="2180492" y="2133600"/>
            <a:ext cx="844062" cy="2286000"/>
            <a:chOff x="1152" y="768"/>
            <a:chExt cx="384" cy="1632"/>
          </a:xfrm>
        </p:grpSpPr>
        <p:sp>
          <p:nvSpPr>
            <p:cNvPr id="137357" name="Line 141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358" name="Line 142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359" name="Line 143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360" name="Line 144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7361" name="Group 145"/>
          <p:cNvGrpSpPr>
            <a:grpSpLocks/>
          </p:cNvGrpSpPr>
          <p:nvPr/>
        </p:nvGrpSpPr>
        <p:grpSpPr bwMode="auto">
          <a:xfrm flipV="1">
            <a:off x="2743200" y="2057400"/>
            <a:ext cx="844062" cy="2286000"/>
            <a:chOff x="1152" y="768"/>
            <a:chExt cx="384" cy="1632"/>
          </a:xfrm>
        </p:grpSpPr>
        <p:sp>
          <p:nvSpPr>
            <p:cNvPr id="137362" name="Line 146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363" name="Line 147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364" name="Line 148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365" name="Line 149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7366" name="Group 150"/>
          <p:cNvGrpSpPr>
            <a:grpSpLocks/>
          </p:cNvGrpSpPr>
          <p:nvPr/>
        </p:nvGrpSpPr>
        <p:grpSpPr bwMode="auto">
          <a:xfrm flipV="1">
            <a:off x="3235569" y="2057400"/>
            <a:ext cx="844062" cy="2286000"/>
            <a:chOff x="1152" y="768"/>
            <a:chExt cx="384" cy="1632"/>
          </a:xfrm>
        </p:grpSpPr>
        <p:sp>
          <p:nvSpPr>
            <p:cNvPr id="137367" name="Line 151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368" name="Line 152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369" name="Line 153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370" name="Line 154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7371" name="Group 155"/>
          <p:cNvGrpSpPr>
            <a:grpSpLocks/>
          </p:cNvGrpSpPr>
          <p:nvPr/>
        </p:nvGrpSpPr>
        <p:grpSpPr bwMode="auto">
          <a:xfrm flipV="1">
            <a:off x="4009292" y="2057400"/>
            <a:ext cx="844062" cy="2286000"/>
            <a:chOff x="1152" y="768"/>
            <a:chExt cx="384" cy="1632"/>
          </a:xfrm>
        </p:grpSpPr>
        <p:sp>
          <p:nvSpPr>
            <p:cNvPr id="137372" name="Line 156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373" name="Line 157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374" name="Line 158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7375" name="Line 159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sp>
        <p:nvSpPr>
          <p:cNvPr id="137376" name="Rectangle 160"/>
          <p:cNvSpPr>
            <a:spLocks noChangeArrowheads="1"/>
          </p:cNvSpPr>
          <p:nvPr/>
        </p:nvSpPr>
        <p:spPr bwMode="auto">
          <a:xfrm>
            <a:off x="6852138" y="152400"/>
            <a:ext cx="2221524" cy="7620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en-US" sz="2400" dirty="0">
                <a:solidFill>
                  <a:srgbClr val="000000"/>
                </a:solidFill>
                <a:cs typeface="Monotype Corsiva"/>
              </a:rPr>
              <a:t>Surface Science and simulation</a:t>
            </a:r>
            <a:endParaRPr lang="en-US" dirty="0">
              <a:solidFill>
                <a:srgbClr val="000000"/>
              </a:solidFill>
              <a:cs typeface="Monotype Corsiva"/>
            </a:endParaRPr>
          </a:p>
        </p:txBody>
      </p:sp>
      <p:sp>
        <p:nvSpPr>
          <p:cNvPr id="137377" name="Text Box 161"/>
          <p:cNvSpPr txBox="1">
            <a:spLocks noChangeArrowheads="1"/>
          </p:cNvSpPr>
          <p:nvPr/>
        </p:nvSpPr>
        <p:spPr bwMode="auto">
          <a:xfrm>
            <a:off x="1073660" y="5681006"/>
            <a:ext cx="5198186" cy="584776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i="1" dirty="0">
                <a:solidFill>
                  <a:srgbClr val="000000"/>
                </a:solidFill>
                <a:cs typeface="Monotype Corsiva"/>
              </a:rPr>
              <a:t>It is </a:t>
            </a:r>
            <a:r>
              <a:rPr lang="en-US" sz="3200" b="1" i="1" dirty="0" smtClean="0">
                <a:solidFill>
                  <a:srgbClr val="000000"/>
                </a:solidFill>
                <a:cs typeface="Monotype Corsiva"/>
              </a:rPr>
              <a:t>a  beam/Vacuum </a:t>
            </a:r>
            <a:r>
              <a:rPr lang="en-US" sz="3200" b="1" i="1" dirty="0">
                <a:solidFill>
                  <a:srgbClr val="000000"/>
                </a:solidFill>
                <a:cs typeface="Monotype Corsiva"/>
              </a:rPr>
              <a:t>issue!</a:t>
            </a:r>
            <a:endParaRPr lang="en-US" sz="3200" b="1" baseline="30000" dirty="0">
              <a:solidFill>
                <a:srgbClr val="000000"/>
              </a:solidFill>
              <a:cs typeface="Monotype Corsiv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36861" y="6290408"/>
            <a:ext cx="457200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130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ChangeArrowheads="1"/>
          </p:cNvSpPr>
          <p:nvPr/>
        </p:nvSpPr>
        <p:spPr bwMode="auto">
          <a:xfrm>
            <a:off x="1266092" y="7620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5171" name="Rectangle 3"/>
          <p:cNvSpPr>
            <a:spLocks noChangeArrowheads="1"/>
          </p:cNvSpPr>
          <p:nvPr/>
        </p:nvSpPr>
        <p:spPr bwMode="auto">
          <a:xfrm>
            <a:off x="1266092" y="11430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5172" name="Rectangle 4"/>
          <p:cNvSpPr>
            <a:spLocks noChangeArrowheads="1"/>
          </p:cNvSpPr>
          <p:nvPr/>
        </p:nvSpPr>
        <p:spPr bwMode="auto">
          <a:xfrm>
            <a:off x="1266092" y="4343400"/>
            <a:ext cx="5486400" cy="76200"/>
          </a:xfrm>
          <a:prstGeom prst="rect">
            <a:avLst/>
          </a:prstGeom>
          <a:solidFill>
            <a:srgbClr val="FF7518"/>
          </a:solidFill>
          <a:ln w="19050">
            <a:solidFill>
              <a:srgbClr val="FF751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5173" name="Rectangle 5"/>
          <p:cNvSpPr>
            <a:spLocks noChangeArrowheads="1"/>
          </p:cNvSpPr>
          <p:nvPr/>
        </p:nvSpPr>
        <p:spPr bwMode="auto">
          <a:xfrm>
            <a:off x="1266092" y="4648200"/>
            <a:ext cx="5486400" cy="152400"/>
          </a:xfrm>
          <a:prstGeom prst="rect">
            <a:avLst/>
          </a:prstGeom>
          <a:solidFill>
            <a:srgbClr val="0000FF"/>
          </a:solidFill>
          <a:ln w="19050">
            <a:solidFill>
              <a:srgbClr val="BB56C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333399"/>
              </a:solidFill>
              <a:cs typeface="Monotype Corsiva"/>
            </a:endParaRPr>
          </a:p>
        </p:txBody>
      </p:sp>
      <p:sp>
        <p:nvSpPr>
          <p:cNvPr id="135174" name="Line 6"/>
          <p:cNvSpPr>
            <a:spLocks noChangeShapeType="1"/>
          </p:cNvSpPr>
          <p:nvPr/>
        </p:nvSpPr>
        <p:spPr bwMode="auto">
          <a:xfrm flipV="1">
            <a:off x="773723" y="304800"/>
            <a:ext cx="0" cy="495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175" name="Text Box 7"/>
          <p:cNvSpPr txBox="1">
            <a:spLocks noChangeArrowheads="1"/>
          </p:cNvSpPr>
          <p:nvPr/>
        </p:nvSpPr>
        <p:spPr bwMode="auto">
          <a:xfrm>
            <a:off x="703385" y="609600"/>
            <a:ext cx="5758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751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00FF"/>
                </a:solidFill>
                <a:cs typeface="Monotype Corsiva"/>
              </a:rPr>
              <a:t>CB</a:t>
            </a:r>
          </a:p>
        </p:txBody>
      </p:sp>
      <p:sp>
        <p:nvSpPr>
          <p:cNvPr id="135176" name="Text Box 8"/>
          <p:cNvSpPr txBox="1">
            <a:spLocks noChangeArrowheads="1"/>
          </p:cNvSpPr>
          <p:nvPr/>
        </p:nvSpPr>
        <p:spPr bwMode="auto">
          <a:xfrm>
            <a:off x="703384" y="990600"/>
            <a:ext cx="844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7518"/>
                </a:solidFill>
                <a:cs typeface="Monotype Corsiva"/>
              </a:rPr>
              <a:t>BS</a:t>
            </a:r>
            <a:endParaRPr lang="en-US" sz="2400">
              <a:cs typeface="Monotype Corsiva"/>
            </a:endParaRPr>
          </a:p>
        </p:txBody>
      </p:sp>
      <p:sp>
        <p:nvSpPr>
          <p:cNvPr id="135177" name="Text Box 9"/>
          <p:cNvSpPr txBox="1">
            <a:spLocks noChangeArrowheads="1"/>
          </p:cNvSpPr>
          <p:nvPr/>
        </p:nvSpPr>
        <p:spPr bwMode="auto">
          <a:xfrm rot="-5400000">
            <a:off x="-883198" y="2305556"/>
            <a:ext cx="2871788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cs typeface="Monotype Corsiva"/>
              </a:rPr>
              <a:t>Radial Distance</a:t>
            </a:r>
            <a:endParaRPr lang="en-US" sz="2400" dirty="0">
              <a:cs typeface="Monotype Corsiva"/>
            </a:endParaRPr>
          </a:p>
        </p:txBody>
      </p:sp>
      <p:sp>
        <p:nvSpPr>
          <p:cNvPr id="135178" name="Line 10"/>
          <p:cNvSpPr>
            <a:spLocks noChangeShapeType="1"/>
          </p:cNvSpPr>
          <p:nvPr/>
        </p:nvSpPr>
        <p:spPr bwMode="auto">
          <a:xfrm flipV="1">
            <a:off x="773723" y="5257800"/>
            <a:ext cx="752621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179" name="Text Box 11"/>
          <p:cNvSpPr txBox="1">
            <a:spLocks noChangeArrowheads="1"/>
          </p:cNvSpPr>
          <p:nvPr/>
        </p:nvSpPr>
        <p:spPr bwMode="auto">
          <a:xfrm>
            <a:off x="6667501" y="5189417"/>
            <a:ext cx="25468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dirty="0">
                <a:cs typeface="Monotype Corsiva"/>
              </a:rPr>
              <a:t>Time = 25 ns</a:t>
            </a:r>
          </a:p>
        </p:txBody>
      </p:sp>
      <p:sp>
        <p:nvSpPr>
          <p:cNvPr id="135180" name="Rectangle 12"/>
          <p:cNvSpPr>
            <a:spLocks noGrp="1" noChangeArrowheads="1"/>
          </p:cNvSpPr>
          <p:nvPr>
            <p:ph type="title"/>
          </p:nvPr>
        </p:nvSpPr>
        <p:spPr>
          <a:xfrm>
            <a:off x="6667501" y="147323"/>
            <a:ext cx="2377503" cy="48768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400" dirty="0" smtClean="0">
                <a:latin typeface="+mn-lt"/>
              </a:rPr>
              <a:t>E- cloud simulation</a:t>
            </a:r>
            <a:endParaRPr lang="en-US" dirty="0"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46185" y="6305550"/>
            <a:ext cx="457200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25</a:t>
            </a:fld>
            <a:endParaRPr lang="en-US" dirty="0"/>
          </a:p>
        </p:txBody>
      </p:sp>
      <p:sp>
        <p:nvSpPr>
          <p:cNvPr id="135181" name="Text Box 13"/>
          <p:cNvSpPr txBox="1">
            <a:spLocks noChangeArrowheads="1"/>
          </p:cNvSpPr>
          <p:nvPr/>
        </p:nvSpPr>
        <p:spPr bwMode="auto">
          <a:xfrm>
            <a:off x="4853354" y="2590801"/>
            <a:ext cx="773723" cy="566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+ +</a:t>
            </a:r>
          </a:p>
          <a:p>
            <a:pPr algn="ctr">
              <a:lnSpc>
                <a:spcPct val="50000"/>
              </a:lnSpc>
            </a:pPr>
            <a:r>
              <a:rPr lang="en-US" sz="1000" b="1">
                <a:solidFill>
                  <a:srgbClr val="CC0000"/>
                </a:solidFill>
                <a:cs typeface="Monotype Corsiva"/>
              </a:rPr>
              <a:t>+ + </a:t>
            </a:r>
          </a:p>
        </p:txBody>
      </p:sp>
      <p:sp>
        <p:nvSpPr>
          <p:cNvPr id="135182" name="Text Box 14"/>
          <p:cNvSpPr txBox="1">
            <a:spLocks noChangeArrowheads="1"/>
          </p:cNvSpPr>
          <p:nvPr/>
        </p:nvSpPr>
        <p:spPr bwMode="auto">
          <a:xfrm>
            <a:off x="1266093" y="3124200"/>
            <a:ext cx="54689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cs typeface="Monotype Corsiva"/>
              </a:rPr>
              <a:t>P </a:t>
            </a:r>
            <a:r>
              <a:rPr lang="en-US" sz="2400" baseline="30000">
                <a:cs typeface="Monotype Corsiva"/>
              </a:rPr>
              <a:t>+</a:t>
            </a:r>
            <a:endParaRPr lang="en-US" sz="2400">
              <a:cs typeface="Monotype Corsiva"/>
            </a:endParaRPr>
          </a:p>
        </p:txBody>
      </p:sp>
      <p:grpSp>
        <p:nvGrpSpPr>
          <p:cNvPr id="135183" name="Group 15"/>
          <p:cNvGrpSpPr>
            <a:grpSpLocks/>
          </p:cNvGrpSpPr>
          <p:nvPr/>
        </p:nvGrpSpPr>
        <p:grpSpPr bwMode="auto">
          <a:xfrm rot="287431">
            <a:off x="1477108" y="1295400"/>
            <a:ext cx="140677" cy="1295400"/>
            <a:chOff x="1104" y="816"/>
            <a:chExt cx="96" cy="816"/>
          </a:xfrm>
        </p:grpSpPr>
        <p:sp>
          <p:nvSpPr>
            <p:cNvPr id="135184" name="Line 16"/>
            <p:cNvSpPr>
              <a:spLocks noChangeShapeType="1"/>
            </p:cNvSpPr>
            <p:nvPr/>
          </p:nvSpPr>
          <p:spPr bwMode="auto">
            <a:xfrm flipV="1">
              <a:off x="1152" y="816"/>
              <a:ext cx="0" cy="96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185" name="Freeform 17"/>
            <p:cNvSpPr>
              <a:spLocks/>
            </p:cNvSpPr>
            <p:nvPr/>
          </p:nvSpPr>
          <p:spPr bwMode="auto">
            <a:xfrm rot="-5400000">
              <a:off x="792" y="1224"/>
              <a:ext cx="720" cy="96"/>
            </a:xfrm>
            <a:custGeom>
              <a:avLst/>
              <a:gdLst>
                <a:gd name="T0" fmla="*/ 0 w 1392"/>
                <a:gd name="T1" fmla="*/ 144 h 160"/>
                <a:gd name="T2" fmla="*/ 96 w 1392"/>
                <a:gd name="T3" fmla="*/ 0 h 160"/>
                <a:gd name="T4" fmla="*/ 192 w 1392"/>
                <a:gd name="T5" fmla="*/ 144 h 160"/>
                <a:gd name="T6" fmla="*/ 288 w 1392"/>
                <a:gd name="T7" fmla="*/ 0 h 160"/>
                <a:gd name="T8" fmla="*/ 384 w 1392"/>
                <a:gd name="T9" fmla="*/ 144 h 160"/>
                <a:gd name="T10" fmla="*/ 480 w 1392"/>
                <a:gd name="T11" fmla="*/ 0 h 160"/>
                <a:gd name="T12" fmla="*/ 576 w 1392"/>
                <a:gd name="T13" fmla="*/ 144 h 160"/>
                <a:gd name="T14" fmla="*/ 672 w 1392"/>
                <a:gd name="T15" fmla="*/ 0 h 160"/>
                <a:gd name="T16" fmla="*/ 768 w 1392"/>
                <a:gd name="T17" fmla="*/ 144 h 160"/>
                <a:gd name="T18" fmla="*/ 864 w 1392"/>
                <a:gd name="T19" fmla="*/ 0 h 160"/>
                <a:gd name="T20" fmla="*/ 960 w 1392"/>
                <a:gd name="T21" fmla="*/ 144 h 160"/>
                <a:gd name="T22" fmla="*/ 1056 w 1392"/>
                <a:gd name="T23" fmla="*/ 0 h 160"/>
                <a:gd name="T24" fmla="*/ 1152 w 1392"/>
                <a:gd name="T25" fmla="*/ 144 h 160"/>
                <a:gd name="T26" fmla="*/ 1248 w 1392"/>
                <a:gd name="T27" fmla="*/ 0 h 160"/>
                <a:gd name="T28" fmla="*/ 1344 w 1392"/>
                <a:gd name="T29" fmla="*/ 144 h 160"/>
                <a:gd name="T30" fmla="*/ 1392 w 1392"/>
                <a:gd name="T31" fmla="*/ 9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2" h="160">
                  <a:moveTo>
                    <a:pt x="0" y="144"/>
                  </a:moveTo>
                  <a:cubicBezTo>
                    <a:pt x="32" y="72"/>
                    <a:pt x="64" y="0"/>
                    <a:pt x="96" y="0"/>
                  </a:cubicBezTo>
                  <a:cubicBezTo>
                    <a:pt x="128" y="0"/>
                    <a:pt x="160" y="144"/>
                    <a:pt x="192" y="144"/>
                  </a:cubicBezTo>
                  <a:cubicBezTo>
                    <a:pt x="224" y="144"/>
                    <a:pt x="256" y="0"/>
                    <a:pt x="288" y="0"/>
                  </a:cubicBezTo>
                  <a:cubicBezTo>
                    <a:pt x="320" y="0"/>
                    <a:pt x="352" y="144"/>
                    <a:pt x="384" y="144"/>
                  </a:cubicBezTo>
                  <a:cubicBezTo>
                    <a:pt x="416" y="144"/>
                    <a:pt x="448" y="0"/>
                    <a:pt x="480" y="0"/>
                  </a:cubicBezTo>
                  <a:cubicBezTo>
                    <a:pt x="512" y="0"/>
                    <a:pt x="544" y="144"/>
                    <a:pt x="576" y="144"/>
                  </a:cubicBezTo>
                  <a:cubicBezTo>
                    <a:pt x="608" y="144"/>
                    <a:pt x="640" y="0"/>
                    <a:pt x="672" y="0"/>
                  </a:cubicBezTo>
                  <a:cubicBezTo>
                    <a:pt x="704" y="0"/>
                    <a:pt x="736" y="144"/>
                    <a:pt x="768" y="144"/>
                  </a:cubicBezTo>
                  <a:cubicBezTo>
                    <a:pt x="800" y="144"/>
                    <a:pt x="832" y="0"/>
                    <a:pt x="864" y="0"/>
                  </a:cubicBezTo>
                  <a:cubicBezTo>
                    <a:pt x="896" y="0"/>
                    <a:pt x="928" y="144"/>
                    <a:pt x="960" y="144"/>
                  </a:cubicBezTo>
                  <a:cubicBezTo>
                    <a:pt x="992" y="144"/>
                    <a:pt x="1024" y="0"/>
                    <a:pt x="1056" y="0"/>
                  </a:cubicBezTo>
                  <a:cubicBezTo>
                    <a:pt x="1088" y="0"/>
                    <a:pt x="1120" y="144"/>
                    <a:pt x="1152" y="144"/>
                  </a:cubicBezTo>
                  <a:cubicBezTo>
                    <a:pt x="1184" y="144"/>
                    <a:pt x="1216" y="0"/>
                    <a:pt x="1248" y="0"/>
                  </a:cubicBezTo>
                  <a:cubicBezTo>
                    <a:pt x="1280" y="0"/>
                    <a:pt x="1320" y="128"/>
                    <a:pt x="1344" y="144"/>
                  </a:cubicBezTo>
                  <a:cubicBezTo>
                    <a:pt x="1368" y="160"/>
                    <a:pt x="1380" y="128"/>
                    <a:pt x="1392" y="96"/>
                  </a:cubicBezTo>
                </a:path>
              </a:pathLst>
            </a:custGeom>
            <a:noFill/>
            <a:ln w="952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sp>
        <p:nvSpPr>
          <p:cNvPr id="135186" name="Text Box 18"/>
          <p:cNvSpPr txBox="1">
            <a:spLocks noChangeArrowheads="1"/>
          </p:cNvSpPr>
          <p:nvPr/>
        </p:nvSpPr>
        <p:spPr bwMode="auto">
          <a:xfrm>
            <a:off x="1969477" y="152400"/>
            <a:ext cx="400929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b="1" dirty="0" smtClean="0">
                <a:solidFill>
                  <a:srgbClr val="008000"/>
                </a:solidFill>
                <a:cs typeface="Monotype Corsiva"/>
              </a:rPr>
              <a:t>Beam blow up</a:t>
            </a:r>
            <a:endParaRPr lang="en-US" sz="3200" b="1" dirty="0">
              <a:solidFill>
                <a:srgbClr val="008000"/>
              </a:solidFill>
              <a:cs typeface="Monotype Corsiva"/>
            </a:endParaRPr>
          </a:p>
        </p:txBody>
      </p:sp>
      <p:sp>
        <p:nvSpPr>
          <p:cNvPr id="135187" name="Rectangle 19"/>
          <p:cNvSpPr>
            <a:spLocks noChangeArrowheads="1"/>
          </p:cNvSpPr>
          <p:nvPr/>
        </p:nvSpPr>
        <p:spPr bwMode="auto">
          <a:xfrm>
            <a:off x="4079631" y="3048000"/>
            <a:ext cx="1846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400" b="1">
              <a:solidFill>
                <a:srgbClr val="008000"/>
              </a:solidFill>
              <a:cs typeface="Monotype Corsiva"/>
            </a:endParaRPr>
          </a:p>
        </p:txBody>
      </p:sp>
      <p:sp>
        <p:nvSpPr>
          <p:cNvPr id="135188" name="Line 20"/>
          <p:cNvSpPr>
            <a:spLocks noChangeShapeType="1"/>
          </p:cNvSpPr>
          <p:nvPr/>
        </p:nvSpPr>
        <p:spPr bwMode="auto">
          <a:xfrm>
            <a:off x="1688123" y="1219200"/>
            <a:ext cx="562708" cy="2590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189" name="Line 21"/>
          <p:cNvSpPr>
            <a:spLocks noChangeShapeType="1"/>
          </p:cNvSpPr>
          <p:nvPr/>
        </p:nvSpPr>
        <p:spPr bwMode="auto">
          <a:xfrm>
            <a:off x="1688123" y="1219200"/>
            <a:ext cx="351692" cy="1143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190" name="Line 22"/>
          <p:cNvSpPr>
            <a:spLocks noChangeShapeType="1"/>
          </p:cNvSpPr>
          <p:nvPr/>
        </p:nvSpPr>
        <p:spPr bwMode="auto">
          <a:xfrm>
            <a:off x="1688123" y="1219200"/>
            <a:ext cx="351692" cy="685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191" name="Line 23"/>
          <p:cNvSpPr>
            <a:spLocks noChangeShapeType="1"/>
          </p:cNvSpPr>
          <p:nvPr/>
        </p:nvSpPr>
        <p:spPr bwMode="auto">
          <a:xfrm>
            <a:off x="1688123" y="1219200"/>
            <a:ext cx="281354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192" name="Line 24"/>
          <p:cNvSpPr>
            <a:spLocks noChangeShapeType="1"/>
          </p:cNvSpPr>
          <p:nvPr/>
        </p:nvSpPr>
        <p:spPr bwMode="auto">
          <a:xfrm flipV="1">
            <a:off x="2250831" y="2133600"/>
            <a:ext cx="70338" cy="1676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193" name="Line 25"/>
          <p:cNvSpPr>
            <a:spLocks noChangeShapeType="1"/>
          </p:cNvSpPr>
          <p:nvPr/>
        </p:nvSpPr>
        <p:spPr bwMode="auto">
          <a:xfrm>
            <a:off x="2321169" y="2209800"/>
            <a:ext cx="140677" cy="13716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194" name="Line 26"/>
          <p:cNvSpPr>
            <a:spLocks noChangeShapeType="1"/>
          </p:cNvSpPr>
          <p:nvPr/>
        </p:nvSpPr>
        <p:spPr bwMode="auto">
          <a:xfrm flipV="1">
            <a:off x="2461846" y="1295400"/>
            <a:ext cx="281354" cy="2209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195" name="Line 27"/>
          <p:cNvSpPr>
            <a:spLocks noChangeShapeType="1"/>
          </p:cNvSpPr>
          <p:nvPr/>
        </p:nvSpPr>
        <p:spPr bwMode="auto">
          <a:xfrm>
            <a:off x="2039815" y="2438400"/>
            <a:ext cx="140677" cy="1828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196" name="Line 28"/>
          <p:cNvSpPr>
            <a:spLocks noChangeShapeType="1"/>
          </p:cNvSpPr>
          <p:nvPr/>
        </p:nvSpPr>
        <p:spPr bwMode="auto">
          <a:xfrm>
            <a:off x="2039816" y="1905000"/>
            <a:ext cx="984738" cy="23622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197" name="Line 29"/>
          <p:cNvSpPr>
            <a:spLocks noChangeShapeType="1"/>
          </p:cNvSpPr>
          <p:nvPr/>
        </p:nvSpPr>
        <p:spPr bwMode="auto">
          <a:xfrm>
            <a:off x="1969477" y="1524000"/>
            <a:ext cx="773723" cy="27432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226" name="Text Box 58"/>
          <p:cNvSpPr txBox="1">
            <a:spLocks noChangeArrowheads="1"/>
          </p:cNvSpPr>
          <p:nvPr/>
        </p:nvSpPr>
        <p:spPr bwMode="auto">
          <a:xfrm>
            <a:off x="5436577" y="2671763"/>
            <a:ext cx="307437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cs typeface="Monotype Corsiva"/>
            </a:endParaRPr>
          </a:p>
        </p:txBody>
      </p:sp>
      <p:sp>
        <p:nvSpPr>
          <p:cNvPr id="135227" name="Line 59"/>
          <p:cNvSpPr>
            <a:spLocks noChangeShapeType="1"/>
          </p:cNvSpPr>
          <p:nvPr/>
        </p:nvSpPr>
        <p:spPr bwMode="auto">
          <a:xfrm flipV="1">
            <a:off x="2954215" y="1295400"/>
            <a:ext cx="0" cy="12192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228" name="Line 60"/>
          <p:cNvSpPr>
            <a:spLocks noChangeShapeType="1"/>
          </p:cNvSpPr>
          <p:nvPr/>
        </p:nvSpPr>
        <p:spPr bwMode="auto">
          <a:xfrm flipV="1">
            <a:off x="3587262" y="1295400"/>
            <a:ext cx="984738" cy="26670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229" name="Line 61"/>
          <p:cNvSpPr>
            <a:spLocks noChangeShapeType="1"/>
          </p:cNvSpPr>
          <p:nvPr/>
        </p:nvSpPr>
        <p:spPr bwMode="auto">
          <a:xfrm flipV="1">
            <a:off x="3516923" y="1828800"/>
            <a:ext cx="0" cy="1828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230" name="Line 62"/>
          <p:cNvSpPr>
            <a:spLocks noChangeShapeType="1"/>
          </p:cNvSpPr>
          <p:nvPr/>
        </p:nvSpPr>
        <p:spPr bwMode="auto">
          <a:xfrm>
            <a:off x="4009292" y="1752600"/>
            <a:ext cx="281354" cy="2057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231" name="Line 63"/>
          <p:cNvSpPr>
            <a:spLocks noChangeShapeType="1"/>
          </p:cNvSpPr>
          <p:nvPr/>
        </p:nvSpPr>
        <p:spPr bwMode="auto">
          <a:xfrm flipV="1">
            <a:off x="3798277" y="1371600"/>
            <a:ext cx="492369" cy="25908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232" name="Line 64"/>
          <p:cNvSpPr>
            <a:spLocks noChangeShapeType="1"/>
          </p:cNvSpPr>
          <p:nvPr/>
        </p:nvSpPr>
        <p:spPr bwMode="auto">
          <a:xfrm>
            <a:off x="3727938" y="2133600"/>
            <a:ext cx="281354" cy="2057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233" name="Line 65"/>
          <p:cNvSpPr>
            <a:spLocks noChangeShapeType="1"/>
          </p:cNvSpPr>
          <p:nvPr/>
        </p:nvSpPr>
        <p:spPr bwMode="auto">
          <a:xfrm flipH="1" flipV="1">
            <a:off x="2672862" y="1371600"/>
            <a:ext cx="211015" cy="1676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234" name="Line 66"/>
          <p:cNvSpPr>
            <a:spLocks noChangeShapeType="1"/>
          </p:cNvSpPr>
          <p:nvPr/>
        </p:nvSpPr>
        <p:spPr bwMode="auto">
          <a:xfrm>
            <a:off x="3376246" y="2286000"/>
            <a:ext cx="140677" cy="2057400"/>
          </a:xfrm>
          <a:prstGeom prst="line">
            <a:avLst/>
          </a:prstGeom>
          <a:noFill/>
          <a:ln w="19050">
            <a:solidFill>
              <a:srgbClr val="BB56C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cs typeface="Monotype Corsiva"/>
            </a:endParaRPr>
          </a:p>
        </p:txBody>
      </p:sp>
      <p:sp>
        <p:nvSpPr>
          <p:cNvPr id="135277" name="Rectangle 109"/>
          <p:cNvSpPr>
            <a:spLocks noChangeArrowheads="1"/>
          </p:cNvSpPr>
          <p:nvPr/>
        </p:nvSpPr>
        <p:spPr bwMode="auto">
          <a:xfrm>
            <a:off x="1148697" y="2590801"/>
            <a:ext cx="812154" cy="489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 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 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</a:t>
            </a:r>
          </a:p>
        </p:txBody>
      </p:sp>
      <p:sp>
        <p:nvSpPr>
          <p:cNvPr id="135278" name="Text Box 110"/>
          <p:cNvSpPr txBox="1">
            <a:spLocks noChangeArrowheads="1"/>
          </p:cNvSpPr>
          <p:nvPr/>
        </p:nvSpPr>
        <p:spPr bwMode="auto">
          <a:xfrm>
            <a:off x="1075112" y="4781062"/>
            <a:ext cx="567151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8000"/>
                </a:solidFill>
                <a:cs typeface="Monotype Corsiva"/>
              </a:rPr>
              <a:t>Time structure </a:t>
            </a:r>
            <a:r>
              <a:rPr lang="en-US" sz="2800" b="1" dirty="0" err="1">
                <a:solidFill>
                  <a:srgbClr val="008000"/>
                </a:solidFill>
                <a:cs typeface="Monotype Corsiva"/>
              </a:rPr>
              <a:t>vs</a:t>
            </a:r>
            <a:r>
              <a:rPr lang="en-US" sz="2800" b="1" dirty="0">
                <a:solidFill>
                  <a:srgbClr val="008000"/>
                </a:solidFill>
                <a:cs typeface="Monotype Corsiva"/>
              </a:rPr>
              <a:t> Simulations.</a:t>
            </a:r>
          </a:p>
        </p:txBody>
      </p:sp>
      <p:grpSp>
        <p:nvGrpSpPr>
          <p:cNvPr id="135279" name="Group 111"/>
          <p:cNvGrpSpPr>
            <a:grpSpLocks/>
          </p:cNvGrpSpPr>
          <p:nvPr/>
        </p:nvGrpSpPr>
        <p:grpSpPr bwMode="auto">
          <a:xfrm rot="287431">
            <a:off x="5275385" y="1308100"/>
            <a:ext cx="140677" cy="1295400"/>
            <a:chOff x="1104" y="816"/>
            <a:chExt cx="96" cy="816"/>
          </a:xfrm>
        </p:grpSpPr>
        <p:sp>
          <p:nvSpPr>
            <p:cNvPr id="135280" name="Line 112"/>
            <p:cNvSpPr>
              <a:spLocks noChangeShapeType="1"/>
            </p:cNvSpPr>
            <p:nvPr/>
          </p:nvSpPr>
          <p:spPr bwMode="auto">
            <a:xfrm flipV="1">
              <a:off x="1152" y="816"/>
              <a:ext cx="0" cy="96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281" name="Freeform 113"/>
            <p:cNvSpPr>
              <a:spLocks/>
            </p:cNvSpPr>
            <p:nvPr/>
          </p:nvSpPr>
          <p:spPr bwMode="auto">
            <a:xfrm rot="-5400000">
              <a:off x="792" y="1224"/>
              <a:ext cx="720" cy="96"/>
            </a:xfrm>
            <a:custGeom>
              <a:avLst/>
              <a:gdLst>
                <a:gd name="T0" fmla="*/ 0 w 1392"/>
                <a:gd name="T1" fmla="*/ 144 h 160"/>
                <a:gd name="T2" fmla="*/ 96 w 1392"/>
                <a:gd name="T3" fmla="*/ 0 h 160"/>
                <a:gd name="T4" fmla="*/ 192 w 1392"/>
                <a:gd name="T5" fmla="*/ 144 h 160"/>
                <a:gd name="T6" fmla="*/ 288 w 1392"/>
                <a:gd name="T7" fmla="*/ 0 h 160"/>
                <a:gd name="T8" fmla="*/ 384 w 1392"/>
                <a:gd name="T9" fmla="*/ 144 h 160"/>
                <a:gd name="T10" fmla="*/ 480 w 1392"/>
                <a:gd name="T11" fmla="*/ 0 h 160"/>
                <a:gd name="T12" fmla="*/ 576 w 1392"/>
                <a:gd name="T13" fmla="*/ 144 h 160"/>
                <a:gd name="T14" fmla="*/ 672 w 1392"/>
                <a:gd name="T15" fmla="*/ 0 h 160"/>
                <a:gd name="T16" fmla="*/ 768 w 1392"/>
                <a:gd name="T17" fmla="*/ 144 h 160"/>
                <a:gd name="T18" fmla="*/ 864 w 1392"/>
                <a:gd name="T19" fmla="*/ 0 h 160"/>
                <a:gd name="T20" fmla="*/ 960 w 1392"/>
                <a:gd name="T21" fmla="*/ 144 h 160"/>
                <a:gd name="T22" fmla="*/ 1056 w 1392"/>
                <a:gd name="T23" fmla="*/ 0 h 160"/>
                <a:gd name="T24" fmla="*/ 1152 w 1392"/>
                <a:gd name="T25" fmla="*/ 144 h 160"/>
                <a:gd name="T26" fmla="*/ 1248 w 1392"/>
                <a:gd name="T27" fmla="*/ 0 h 160"/>
                <a:gd name="T28" fmla="*/ 1344 w 1392"/>
                <a:gd name="T29" fmla="*/ 144 h 160"/>
                <a:gd name="T30" fmla="*/ 1392 w 1392"/>
                <a:gd name="T31" fmla="*/ 9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2" h="160">
                  <a:moveTo>
                    <a:pt x="0" y="144"/>
                  </a:moveTo>
                  <a:cubicBezTo>
                    <a:pt x="32" y="72"/>
                    <a:pt x="64" y="0"/>
                    <a:pt x="96" y="0"/>
                  </a:cubicBezTo>
                  <a:cubicBezTo>
                    <a:pt x="128" y="0"/>
                    <a:pt x="160" y="144"/>
                    <a:pt x="192" y="144"/>
                  </a:cubicBezTo>
                  <a:cubicBezTo>
                    <a:pt x="224" y="144"/>
                    <a:pt x="256" y="0"/>
                    <a:pt x="288" y="0"/>
                  </a:cubicBezTo>
                  <a:cubicBezTo>
                    <a:pt x="320" y="0"/>
                    <a:pt x="352" y="144"/>
                    <a:pt x="384" y="144"/>
                  </a:cubicBezTo>
                  <a:cubicBezTo>
                    <a:pt x="416" y="144"/>
                    <a:pt x="448" y="0"/>
                    <a:pt x="480" y="0"/>
                  </a:cubicBezTo>
                  <a:cubicBezTo>
                    <a:pt x="512" y="0"/>
                    <a:pt x="544" y="144"/>
                    <a:pt x="576" y="144"/>
                  </a:cubicBezTo>
                  <a:cubicBezTo>
                    <a:pt x="608" y="144"/>
                    <a:pt x="640" y="0"/>
                    <a:pt x="672" y="0"/>
                  </a:cubicBezTo>
                  <a:cubicBezTo>
                    <a:pt x="704" y="0"/>
                    <a:pt x="736" y="144"/>
                    <a:pt x="768" y="144"/>
                  </a:cubicBezTo>
                  <a:cubicBezTo>
                    <a:pt x="800" y="144"/>
                    <a:pt x="832" y="0"/>
                    <a:pt x="864" y="0"/>
                  </a:cubicBezTo>
                  <a:cubicBezTo>
                    <a:pt x="896" y="0"/>
                    <a:pt x="928" y="144"/>
                    <a:pt x="960" y="144"/>
                  </a:cubicBezTo>
                  <a:cubicBezTo>
                    <a:pt x="992" y="144"/>
                    <a:pt x="1024" y="0"/>
                    <a:pt x="1056" y="0"/>
                  </a:cubicBezTo>
                  <a:cubicBezTo>
                    <a:pt x="1088" y="0"/>
                    <a:pt x="1120" y="144"/>
                    <a:pt x="1152" y="144"/>
                  </a:cubicBezTo>
                  <a:cubicBezTo>
                    <a:pt x="1184" y="144"/>
                    <a:pt x="1216" y="0"/>
                    <a:pt x="1248" y="0"/>
                  </a:cubicBezTo>
                  <a:cubicBezTo>
                    <a:pt x="1280" y="0"/>
                    <a:pt x="1320" y="128"/>
                    <a:pt x="1344" y="144"/>
                  </a:cubicBezTo>
                  <a:cubicBezTo>
                    <a:pt x="1368" y="160"/>
                    <a:pt x="1380" y="128"/>
                    <a:pt x="1392" y="96"/>
                  </a:cubicBezTo>
                </a:path>
              </a:pathLst>
            </a:custGeom>
            <a:noFill/>
            <a:ln w="952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sp>
        <p:nvSpPr>
          <p:cNvPr id="135282" name="Rectangle 114"/>
          <p:cNvSpPr>
            <a:spLocks noChangeArrowheads="1"/>
          </p:cNvSpPr>
          <p:nvPr/>
        </p:nvSpPr>
        <p:spPr bwMode="auto">
          <a:xfrm>
            <a:off x="4994031" y="3136900"/>
            <a:ext cx="50262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cs typeface="Monotype Corsiva"/>
              </a:rPr>
              <a:t>P </a:t>
            </a:r>
            <a:r>
              <a:rPr lang="en-US" sz="2400" baseline="30000">
                <a:cs typeface="Monotype Corsiva"/>
              </a:rPr>
              <a:t>+</a:t>
            </a:r>
          </a:p>
        </p:txBody>
      </p:sp>
      <p:sp>
        <p:nvSpPr>
          <p:cNvPr id="135285" name="AutoShape 117"/>
          <p:cNvSpPr>
            <a:spLocks noChangeArrowheads="1"/>
          </p:cNvSpPr>
          <p:nvPr/>
        </p:nvSpPr>
        <p:spPr bwMode="auto">
          <a:xfrm>
            <a:off x="5416062" y="1066800"/>
            <a:ext cx="3727938" cy="3810000"/>
          </a:xfrm>
          <a:prstGeom prst="wedgeEllipseCallout">
            <a:avLst>
              <a:gd name="adj1" fmla="val -142648"/>
              <a:gd name="adj2" fmla="val -7917"/>
            </a:avLst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rgbClr val="008000"/>
              </a:solidFill>
              <a:cs typeface="Monotype Corsiva"/>
            </a:endParaRPr>
          </a:p>
        </p:txBody>
      </p:sp>
      <p:grpSp>
        <p:nvGrpSpPr>
          <p:cNvPr id="135286" name="Group 118"/>
          <p:cNvGrpSpPr>
            <a:grpSpLocks/>
          </p:cNvGrpSpPr>
          <p:nvPr/>
        </p:nvGrpSpPr>
        <p:grpSpPr bwMode="auto">
          <a:xfrm>
            <a:off x="2532184" y="1143000"/>
            <a:ext cx="562708" cy="2590800"/>
            <a:chOff x="1152" y="768"/>
            <a:chExt cx="384" cy="1632"/>
          </a:xfrm>
        </p:grpSpPr>
        <p:sp>
          <p:nvSpPr>
            <p:cNvPr id="135287" name="Line 119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288" name="Line 120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289" name="Line 121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290" name="Line 122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5291" name="Group 123"/>
          <p:cNvGrpSpPr>
            <a:grpSpLocks/>
          </p:cNvGrpSpPr>
          <p:nvPr/>
        </p:nvGrpSpPr>
        <p:grpSpPr bwMode="auto">
          <a:xfrm>
            <a:off x="3235569" y="1219200"/>
            <a:ext cx="562708" cy="2590800"/>
            <a:chOff x="1152" y="768"/>
            <a:chExt cx="384" cy="1632"/>
          </a:xfrm>
        </p:grpSpPr>
        <p:sp>
          <p:nvSpPr>
            <p:cNvPr id="135292" name="Line 124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293" name="Line 125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294" name="Line 126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295" name="Line 127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5296" name="Group 128"/>
          <p:cNvGrpSpPr>
            <a:grpSpLocks/>
          </p:cNvGrpSpPr>
          <p:nvPr/>
        </p:nvGrpSpPr>
        <p:grpSpPr bwMode="auto">
          <a:xfrm>
            <a:off x="4220308" y="1219200"/>
            <a:ext cx="562708" cy="2590800"/>
            <a:chOff x="1152" y="768"/>
            <a:chExt cx="384" cy="1632"/>
          </a:xfrm>
        </p:grpSpPr>
        <p:sp>
          <p:nvSpPr>
            <p:cNvPr id="135297" name="Line 129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298" name="Line 130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299" name="Line 131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00" name="Line 132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5301" name="Group 133"/>
          <p:cNvGrpSpPr>
            <a:grpSpLocks/>
          </p:cNvGrpSpPr>
          <p:nvPr/>
        </p:nvGrpSpPr>
        <p:grpSpPr bwMode="auto">
          <a:xfrm flipV="1">
            <a:off x="2180492" y="2133600"/>
            <a:ext cx="844062" cy="2286000"/>
            <a:chOff x="1152" y="768"/>
            <a:chExt cx="384" cy="1632"/>
          </a:xfrm>
        </p:grpSpPr>
        <p:sp>
          <p:nvSpPr>
            <p:cNvPr id="135302" name="Line 134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03" name="Line 135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04" name="Line 136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05" name="Line 137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5306" name="Group 138"/>
          <p:cNvGrpSpPr>
            <a:grpSpLocks/>
          </p:cNvGrpSpPr>
          <p:nvPr/>
        </p:nvGrpSpPr>
        <p:grpSpPr bwMode="auto">
          <a:xfrm flipV="1">
            <a:off x="2743200" y="2057400"/>
            <a:ext cx="844062" cy="2286000"/>
            <a:chOff x="1152" y="768"/>
            <a:chExt cx="384" cy="1632"/>
          </a:xfrm>
        </p:grpSpPr>
        <p:sp>
          <p:nvSpPr>
            <p:cNvPr id="135307" name="Line 139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08" name="Line 140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09" name="Line 141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10" name="Line 142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5311" name="Group 143"/>
          <p:cNvGrpSpPr>
            <a:grpSpLocks/>
          </p:cNvGrpSpPr>
          <p:nvPr/>
        </p:nvGrpSpPr>
        <p:grpSpPr bwMode="auto">
          <a:xfrm flipV="1">
            <a:off x="3235569" y="2057400"/>
            <a:ext cx="844062" cy="2286000"/>
            <a:chOff x="1152" y="768"/>
            <a:chExt cx="384" cy="1632"/>
          </a:xfrm>
        </p:grpSpPr>
        <p:sp>
          <p:nvSpPr>
            <p:cNvPr id="135312" name="Line 144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13" name="Line 145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14" name="Line 146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15" name="Line 147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grpSp>
        <p:nvGrpSpPr>
          <p:cNvPr id="135316" name="Group 148"/>
          <p:cNvGrpSpPr>
            <a:grpSpLocks/>
          </p:cNvGrpSpPr>
          <p:nvPr/>
        </p:nvGrpSpPr>
        <p:grpSpPr bwMode="auto">
          <a:xfrm flipV="1">
            <a:off x="4009292" y="2057400"/>
            <a:ext cx="844062" cy="2286000"/>
            <a:chOff x="1152" y="768"/>
            <a:chExt cx="384" cy="1632"/>
          </a:xfrm>
        </p:grpSpPr>
        <p:sp>
          <p:nvSpPr>
            <p:cNvPr id="135317" name="Line 149"/>
            <p:cNvSpPr>
              <a:spLocks noChangeShapeType="1"/>
            </p:cNvSpPr>
            <p:nvPr/>
          </p:nvSpPr>
          <p:spPr bwMode="auto">
            <a:xfrm>
              <a:off x="1152" y="768"/>
              <a:ext cx="384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18" name="Line 150"/>
            <p:cNvSpPr>
              <a:spLocks noChangeShapeType="1"/>
            </p:cNvSpPr>
            <p:nvPr/>
          </p:nvSpPr>
          <p:spPr bwMode="auto">
            <a:xfrm>
              <a:off x="1152" y="768"/>
              <a:ext cx="240" cy="7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19" name="Line 151"/>
            <p:cNvSpPr>
              <a:spLocks noChangeShapeType="1"/>
            </p:cNvSpPr>
            <p:nvPr/>
          </p:nvSpPr>
          <p:spPr bwMode="auto">
            <a:xfrm>
              <a:off x="1152" y="768"/>
              <a:ext cx="240" cy="4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135320" name="Line 152"/>
            <p:cNvSpPr>
              <a:spLocks noChangeShapeType="1"/>
            </p:cNvSpPr>
            <p:nvPr/>
          </p:nvSpPr>
          <p:spPr bwMode="auto">
            <a:xfrm>
              <a:off x="1152" y="768"/>
              <a:ext cx="192" cy="19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</p:grpSp>
      <p:sp>
        <p:nvSpPr>
          <p:cNvPr id="84" name="Rectangle 109"/>
          <p:cNvSpPr>
            <a:spLocks noChangeArrowheads="1"/>
          </p:cNvSpPr>
          <p:nvPr/>
        </p:nvSpPr>
        <p:spPr bwMode="auto">
          <a:xfrm>
            <a:off x="1487639" y="2743201"/>
            <a:ext cx="812154" cy="489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 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 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</a:t>
            </a:r>
          </a:p>
        </p:txBody>
      </p:sp>
      <p:sp>
        <p:nvSpPr>
          <p:cNvPr id="85" name="Rectangle 109"/>
          <p:cNvSpPr>
            <a:spLocks noChangeArrowheads="1"/>
          </p:cNvSpPr>
          <p:nvPr/>
        </p:nvSpPr>
        <p:spPr bwMode="auto">
          <a:xfrm>
            <a:off x="790767" y="2743201"/>
            <a:ext cx="812154" cy="489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 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 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</a:t>
            </a:r>
          </a:p>
        </p:txBody>
      </p:sp>
      <p:sp>
        <p:nvSpPr>
          <p:cNvPr id="86" name="Rectangle 109"/>
          <p:cNvSpPr>
            <a:spLocks noChangeArrowheads="1"/>
          </p:cNvSpPr>
          <p:nvPr/>
        </p:nvSpPr>
        <p:spPr bwMode="auto">
          <a:xfrm>
            <a:off x="1080974" y="2844805"/>
            <a:ext cx="812154" cy="489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 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 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</a:t>
            </a:r>
          </a:p>
        </p:txBody>
      </p:sp>
      <p:sp>
        <p:nvSpPr>
          <p:cNvPr id="87" name="Rectangle 109"/>
          <p:cNvSpPr>
            <a:spLocks noChangeArrowheads="1"/>
          </p:cNvSpPr>
          <p:nvPr/>
        </p:nvSpPr>
        <p:spPr bwMode="auto">
          <a:xfrm>
            <a:off x="1301097" y="2988744"/>
            <a:ext cx="812154" cy="489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 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 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</a:t>
            </a:r>
          </a:p>
        </p:txBody>
      </p:sp>
      <p:sp>
        <p:nvSpPr>
          <p:cNvPr id="88" name="Rectangle 109"/>
          <p:cNvSpPr>
            <a:spLocks noChangeArrowheads="1"/>
          </p:cNvSpPr>
          <p:nvPr/>
        </p:nvSpPr>
        <p:spPr bwMode="auto">
          <a:xfrm>
            <a:off x="1310243" y="2497668"/>
            <a:ext cx="812154" cy="489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 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 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</a:t>
            </a:r>
          </a:p>
        </p:txBody>
      </p:sp>
      <p:sp>
        <p:nvSpPr>
          <p:cNvPr id="89" name="Rectangle 109"/>
          <p:cNvSpPr>
            <a:spLocks noChangeArrowheads="1"/>
          </p:cNvSpPr>
          <p:nvPr/>
        </p:nvSpPr>
        <p:spPr bwMode="auto">
          <a:xfrm>
            <a:off x="835884" y="3040723"/>
            <a:ext cx="812154" cy="489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 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 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</a:t>
            </a:r>
          </a:p>
        </p:txBody>
      </p:sp>
      <p:sp>
        <p:nvSpPr>
          <p:cNvPr id="90" name="Rectangle 109"/>
          <p:cNvSpPr>
            <a:spLocks noChangeArrowheads="1"/>
          </p:cNvSpPr>
          <p:nvPr/>
        </p:nvSpPr>
        <p:spPr bwMode="auto">
          <a:xfrm>
            <a:off x="920535" y="2379133"/>
            <a:ext cx="812154" cy="489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 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 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+ +</a:t>
            </a:r>
          </a:p>
          <a:p>
            <a:pPr algn="ctr">
              <a:lnSpc>
                <a:spcPct val="50000"/>
              </a:lnSpc>
            </a:pPr>
            <a:r>
              <a:rPr lang="en-US" sz="1000" b="1" dirty="0">
                <a:solidFill>
                  <a:srgbClr val="CC0000"/>
                </a:solidFill>
                <a:cs typeface="Monotype Corsiva"/>
              </a:rPr>
              <a:t>+ + </a:t>
            </a:r>
          </a:p>
        </p:txBody>
      </p:sp>
      <p:pic>
        <p:nvPicPr>
          <p:cNvPr id="96" name="Picture 95" descr="Screen Shot 2012-04-26 at 2.28.56 P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1047" y="1765300"/>
            <a:ext cx="1714848" cy="1119591"/>
          </a:xfrm>
          <a:prstGeom prst="rect">
            <a:avLst/>
          </a:prstGeom>
        </p:spPr>
      </p:pic>
      <p:pic>
        <p:nvPicPr>
          <p:cNvPr id="97" name="Picture 96" descr="Screen Shot 2012-04-26 at 2.29.14 PM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0157" y="1759587"/>
            <a:ext cx="1714848" cy="1122124"/>
          </a:xfrm>
          <a:prstGeom prst="rect">
            <a:avLst/>
          </a:prstGeom>
        </p:spPr>
      </p:pic>
      <p:pic>
        <p:nvPicPr>
          <p:cNvPr id="98" name="Picture 97" descr="Screen Shot 2012-04-26 at 2.29.31 PM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3794" y="3020891"/>
            <a:ext cx="1712315" cy="1117058"/>
          </a:xfrm>
          <a:prstGeom prst="rect">
            <a:avLst/>
          </a:prstGeom>
        </p:spPr>
      </p:pic>
      <p:pic>
        <p:nvPicPr>
          <p:cNvPr id="99" name="Picture 98" descr="Screen Shot 2012-04-26 at 2.29.41 PM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4147" y="3011439"/>
            <a:ext cx="1707249" cy="1114525"/>
          </a:xfrm>
          <a:prstGeom prst="rect">
            <a:avLst/>
          </a:prstGeom>
        </p:spPr>
      </p:pic>
      <p:sp>
        <p:nvSpPr>
          <p:cNvPr id="100" name="TextBox 99"/>
          <p:cNvSpPr txBox="1"/>
          <p:nvPr/>
        </p:nvSpPr>
        <p:spPr>
          <a:xfrm>
            <a:off x="6935239" y="4385101"/>
            <a:ext cx="21097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cs typeface="Monotype Corsiva"/>
              </a:rPr>
              <a:t>Jean-Luc Vay</a:t>
            </a:r>
          </a:p>
          <a:p>
            <a:r>
              <a:rPr lang="en-US" sz="2400" dirty="0" smtClean="0">
                <a:cs typeface="Monotype Corsiva"/>
              </a:rPr>
              <a:t>IPAC’2012</a:t>
            </a:r>
            <a:endParaRPr lang="en-GB" sz="2400" dirty="0">
              <a:cs typeface="Monotype Corsiva"/>
            </a:endParaRPr>
          </a:p>
        </p:txBody>
      </p:sp>
      <p:sp>
        <p:nvSpPr>
          <p:cNvPr id="94" name="Text Box 161"/>
          <p:cNvSpPr txBox="1">
            <a:spLocks noChangeArrowheads="1"/>
          </p:cNvSpPr>
          <p:nvPr/>
        </p:nvSpPr>
        <p:spPr bwMode="auto">
          <a:xfrm>
            <a:off x="1095154" y="5420249"/>
            <a:ext cx="5059462" cy="584776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i="1" dirty="0">
                <a:solidFill>
                  <a:srgbClr val="000000"/>
                </a:solidFill>
                <a:cs typeface="Monotype Corsiva"/>
              </a:rPr>
              <a:t>It </a:t>
            </a:r>
            <a:r>
              <a:rPr lang="en-US" sz="3200" b="1" i="1" dirty="0" smtClean="0">
                <a:solidFill>
                  <a:srgbClr val="000000"/>
                </a:solidFill>
                <a:cs typeface="Monotype Corsiva"/>
              </a:rPr>
              <a:t>affects beam quality!</a:t>
            </a:r>
            <a:endParaRPr lang="en-US" sz="3200" b="1" baseline="30000" dirty="0">
              <a:solidFill>
                <a:srgbClr val="000000"/>
              </a:solidFill>
              <a:cs typeface="Monotype Corsiva"/>
            </a:endParaRPr>
          </a:p>
        </p:txBody>
      </p:sp>
    </p:spTree>
    <p:extLst>
      <p:ext uri="{BB962C8B-B14F-4D97-AF65-F5344CB8AC3E}">
        <p14:creationId xmlns:p14="http://schemas.microsoft.com/office/powerpoint/2010/main" val="1062657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666" y="20638"/>
            <a:ext cx="7970182" cy="868362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E</a:t>
            </a:r>
            <a:r>
              <a:rPr lang="en-US" sz="4800" dirty="0" smtClean="0"/>
              <a:t>lectron cloud in accelerators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0665" y="922339"/>
            <a:ext cx="8043335" cy="43434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BFBFBF"/>
                </a:solidFill>
              </a:rPr>
              <a:t>Phenomenology:</a:t>
            </a:r>
            <a:r>
              <a:rPr lang="en-US" dirty="0">
                <a:solidFill>
                  <a:srgbClr val="BFBFBF"/>
                </a:solidFill>
              </a:rPr>
              <a:t> </a:t>
            </a:r>
            <a:r>
              <a:rPr lang="en-US" dirty="0" smtClean="0">
                <a:solidFill>
                  <a:srgbClr val="BFBFBF"/>
                </a:solidFill>
              </a:rPr>
              <a:t> </a:t>
            </a:r>
          </a:p>
          <a:p>
            <a:pPr marL="82296" indent="0">
              <a:lnSpc>
                <a:spcPct val="80000"/>
              </a:lnSpc>
              <a:buNone/>
            </a:pPr>
            <a:r>
              <a:rPr lang="en-US" sz="2400" dirty="0" smtClean="0">
                <a:solidFill>
                  <a:srgbClr val="BFBFBF"/>
                </a:solidFill>
              </a:rPr>
              <a:t>What happens to the Vacuum beam pipe in presence of the beam? (LHC Example)</a:t>
            </a:r>
          </a:p>
          <a:p>
            <a:pPr>
              <a:lnSpc>
                <a:spcPct val="80000"/>
              </a:lnSpc>
            </a:pPr>
            <a:endParaRPr lang="en-US" sz="24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/>
                </a:solidFill>
              </a:rPr>
              <a:t>Numerical model </a:t>
            </a:r>
            <a:r>
              <a:rPr lang="en-US" sz="2000" dirty="0" smtClean="0">
                <a:solidFill>
                  <a:schemeClr val="tx1"/>
                </a:solidFill>
              </a:rPr>
              <a:t>(G. </a:t>
            </a:r>
            <a:r>
              <a:rPr lang="en-US" sz="2000" dirty="0" err="1" smtClean="0">
                <a:solidFill>
                  <a:schemeClr val="tx1"/>
                </a:solidFill>
              </a:rPr>
              <a:t>Rumolo</a:t>
            </a:r>
            <a:r>
              <a:rPr lang="en-US" sz="2000" dirty="0" smtClean="0">
                <a:solidFill>
                  <a:schemeClr val="tx1"/>
                </a:solidFill>
              </a:rPr>
              <a:t> UPAS Lectures 2015)</a:t>
            </a:r>
          </a:p>
          <a:p>
            <a:pPr marL="82296" indent="0">
              <a:lnSpc>
                <a:spcPct val="80000"/>
              </a:lnSpc>
              <a:buNone/>
            </a:pPr>
            <a:endParaRPr lang="en-US" dirty="0" smtClean="0">
              <a:solidFill>
                <a:srgbClr val="BFBFBF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BFBFBF"/>
                </a:solidFill>
              </a:rPr>
              <a:t>The Surface Science properties of relevance: </a:t>
            </a:r>
          </a:p>
          <a:p>
            <a:pPr>
              <a:lnSpc>
                <a:spcPct val="80000"/>
              </a:lnSpc>
              <a:buFont typeface="Wingdings" charset="2"/>
              <a:buChar char="ü"/>
            </a:pPr>
            <a:r>
              <a:rPr lang="en-US" sz="2400" dirty="0" smtClean="0">
                <a:solidFill>
                  <a:srgbClr val="BFBFBF"/>
                </a:solidFill>
              </a:rPr>
              <a:t>SEY (Secondary Electron Yield);</a:t>
            </a:r>
          </a:p>
          <a:p>
            <a:pPr>
              <a:lnSpc>
                <a:spcPct val="80000"/>
              </a:lnSpc>
              <a:buFont typeface="Wingdings" charset="2"/>
              <a:buChar char="ü"/>
            </a:pPr>
            <a:r>
              <a:rPr lang="en-US" sz="2400" dirty="0" smtClean="0">
                <a:solidFill>
                  <a:srgbClr val="BFBFBF"/>
                </a:solidFill>
              </a:rPr>
              <a:t>PY (Photo Yield);</a:t>
            </a:r>
          </a:p>
          <a:p>
            <a:pPr>
              <a:lnSpc>
                <a:spcPct val="80000"/>
              </a:lnSpc>
              <a:buFont typeface="Wingdings" charset="2"/>
              <a:buChar char="ü"/>
            </a:pPr>
            <a:r>
              <a:rPr lang="en-US" sz="2400" dirty="0" smtClean="0">
                <a:solidFill>
                  <a:srgbClr val="BFBFBF"/>
                </a:solidFill>
              </a:rPr>
              <a:t>R (photon Reflectivity) </a:t>
            </a:r>
          </a:p>
          <a:p>
            <a:pPr>
              <a:lnSpc>
                <a:spcPct val="80000"/>
              </a:lnSpc>
              <a:buFont typeface="Courier New"/>
              <a:buChar char="o"/>
            </a:pPr>
            <a:endParaRPr lang="en-US" sz="1050" dirty="0" smtClean="0">
              <a:solidFill>
                <a:srgbClr val="BFBFBF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BFBFBF"/>
                </a:solidFill>
              </a:rPr>
              <a:t>Mitigation strategies</a:t>
            </a:r>
          </a:p>
          <a:p>
            <a:pPr>
              <a:lnSpc>
                <a:spcPct val="80000"/>
              </a:lnSpc>
            </a:pPr>
            <a:endParaRPr lang="en-US" sz="1100" dirty="0" smtClean="0">
              <a:solidFill>
                <a:srgbClr val="BFBFBF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BFBFBF"/>
                </a:solidFill>
              </a:rPr>
              <a:t>Conclusion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26</a:t>
            </a:fld>
            <a:endParaRPr 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549900" y="4711700"/>
            <a:ext cx="3552683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cs typeface="Calibri"/>
              </a:rPr>
              <a:t>R</a:t>
            </a:r>
            <a:r>
              <a:rPr lang="en-US" sz="2000" dirty="0">
                <a:cs typeface="Calibri"/>
              </a:rPr>
              <a:t>. Cimino and T. </a:t>
            </a:r>
            <a:r>
              <a:rPr lang="en-US" sz="2000" dirty="0" err="1" smtClean="0">
                <a:cs typeface="Calibri"/>
              </a:rPr>
              <a:t>Demma</a:t>
            </a:r>
            <a:r>
              <a:rPr lang="en-US" sz="2000" dirty="0">
                <a:cs typeface="Calibri"/>
              </a:rPr>
              <a:t>  </a:t>
            </a:r>
            <a:endParaRPr lang="en-US" sz="2000" dirty="0" smtClean="0">
              <a:cs typeface="Calibri"/>
            </a:endParaRPr>
          </a:p>
          <a:p>
            <a:pPr algn="ctr"/>
            <a:r>
              <a:rPr lang="en-US" sz="2000" dirty="0" smtClean="0">
                <a:cs typeface="Calibri"/>
              </a:rPr>
              <a:t>“</a:t>
            </a:r>
            <a:r>
              <a:rPr lang="en-US" sz="2000" dirty="0">
                <a:cs typeface="Calibri"/>
              </a:rPr>
              <a:t>Electron </a:t>
            </a:r>
            <a:r>
              <a:rPr lang="en-US" sz="2000" dirty="0" smtClean="0">
                <a:cs typeface="Calibri"/>
              </a:rPr>
              <a:t>cloud </a:t>
            </a:r>
            <a:r>
              <a:rPr lang="en-US" sz="2000" dirty="0">
                <a:cs typeface="Calibri"/>
              </a:rPr>
              <a:t>in Accelerators</a:t>
            </a:r>
            <a:r>
              <a:rPr lang="en-US" sz="2000" dirty="0" smtClean="0">
                <a:cs typeface="Calibri"/>
              </a:rPr>
              <a:t>”</a:t>
            </a:r>
            <a:r>
              <a:rPr lang="it-IT" sz="2000" dirty="0">
                <a:cs typeface="Calibri"/>
              </a:rPr>
              <a:t> </a:t>
            </a:r>
            <a:r>
              <a:rPr lang="it-IT" sz="2000" dirty="0" smtClean="0">
                <a:cs typeface="Calibri"/>
              </a:rPr>
              <a:t>  </a:t>
            </a:r>
            <a:r>
              <a:rPr lang="it-IT" sz="2000" dirty="0" err="1">
                <a:cs typeface="Calibri"/>
              </a:rPr>
              <a:t>Int</a:t>
            </a:r>
            <a:r>
              <a:rPr lang="it-IT" sz="2000" dirty="0">
                <a:cs typeface="Calibri"/>
              </a:rPr>
              <a:t>. </a:t>
            </a:r>
            <a:r>
              <a:rPr lang="it-IT" sz="2000" dirty="0" err="1">
                <a:cs typeface="Calibri"/>
              </a:rPr>
              <a:t>J</a:t>
            </a:r>
            <a:r>
              <a:rPr lang="it-IT" sz="2000" dirty="0">
                <a:cs typeface="Calibri"/>
              </a:rPr>
              <a:t>. </a:t>
            </a:r>
            <a:r>
              <a:rPr lang="it-IT" sz="2000" dirty="0" err="1">
                <a:cs typeface="Calibri"/>
              </a:rPr>
              <a:t>Mod</a:t>
            </a:r>
            <a:r>
              <a:rPr lang="it-IT" sz="2000" dirty="0">
                <a:cs typeface="Calibri"/>
              </a:rPr>
              <a:t>. </a:t>
            </a:r>
            <a:r>
              <a:rPr lang="it-IT" sz="2000" dirty="0" err="1">
                <a:cs typeface="Calibri"/>
              </a:rPr>
              <a:t>Phys</a:t>
            </a:r>
            <a:r>
              <a:rPr lang="it-IT" sz="2000" dirty="0">
                <a:cs typeface="Calibri"/>
              </a:rPr>
              <a:t>. A 29 (2014) 1430023 (pag. 65).</a:t>
            </a:r>
            <a:endParaRPr lang="en-US" sz="2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386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206488" y="6356350"/>
            <a:ext cx="501424" cy="365125"/>
          </a:xfrm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27" name="Title 6"/>
          <p:cNvSpPr>
            <a:spLocks noGrp="1"/>
          </p:cNvSpPr>
          <p:nvPr>
            <p:ph type="title"/>
          </p:nvPr>
        </p:nvSpPr>
        <p:spPr>
          <a:xfrm>
            <a:off x="1028700" y="22093"/>
            <a:ext cx="8115299" cy="538966"/>
          </a:xfrm>
        </p:spPr>
        <p:txBody>
          <a:bodyPr>
            <a:noAutofit/>
          </a:bodyPr>
          <a:lstStyle/>
          <a:p>
            <a:r>
              <a:rPr lang="en-US" sz="3600" dirty="0" smtClean="0"/>
              <a:t>Numerical model of electron cloud effects</a:t>
            </a:r>
            <a:endParaRPr lang="en-US" sz="3600" dirty="0"/>
          </a:p>
        </p:txBody>
      </p:sp>
      <p:grpSp>
        <p:nvGrpSpPr>
          <p:cNvPr id="10" name="Group 34"/>
          <p:cNvGrpSpPr/>
          <p:nvPr/>
        </p:nvGrpSpPr>
        <p:grpSpPr>
          <a:xfrm>
            <a:off x="2099365" y="904258"/>
            <a:ext cx="4991100" cy="1782762"/>
            <a:chOff x="2099365" y="1417638"/>
            <a:chExt cx="4991100" cy="1782762"/>
          </a:xfrm>
          <a:solidFill>
            <a:srgbClr val="C3D69B"/>
          </a:solidFill>
        </p:grpSpPr>
        <p:sp>
          <p:nvSpPr>
            <p:cNvPr id="11" name="Rounded Rectangle 10"/>
            <p:cNvSpPr/>
            <p:nvPr/>
          </p:nvSpPr>
          <p:spPr>
            <a:xfrm>
              <a:off x="2099365" y="1417638"/>
              <a:ext cx="4991100" cy="1782762"/>
            </a:xfrm>
            <a:prstGeom prst="roundRect">
              <a:avLst/>
            </a:prstGeom>
            <a:solidFill>
              <a:srgbClr val="E7E7E7">
                <a:alpha val="22000"/>
              </a:srgbClr>
            </a:solidFill>
            <a:ln>
              <a:solidFill>
                <a:srgbClr val="26262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2213665" y="2108478"/>
              <a:ext cx="685800" cy="152400"/>
            </a:xfrm>
            <a:prstGeom prst="ellipse">
              <a:avLst/>
            </a:prstGeom>
            <a:solidFill>
              <a:srgbClr val="3366FF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3051865" y="2108478"/>
              <a:ext cx="685800" cy="152400"/>
            </a:xfrm>
            <a:prstGeom prst="ellipse">
              <a:avLst/>
            </a:prstGeom>
            <a:solidFill>
              <a:srgbClr val="3366FF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3890065" y="2108478"/>
              <a:ext cx="685800" cy="152400"/>
            </a:xfrm>
            <a:prstGeom prst="ellipse">
              <a:avLst/>
            </a:prstGeom>
            <a:solidFill>
              <a:srgbClr val="3366FF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4687404" y="2193513"/>
              <a:ext cx="1295400" cy="1588"/>
            </a:xfrm>
            <a:prstGeom prst="line">
              <a:avLst/>
            </a:prstGeom>
            <a:grpFill/>
            <a:ln w="25400" cap="flat" cmpd="sng" algn="ctr">
              <a:solidFill>
                <a:schemeClr val="accent3">
                  <a:lumMod val="50000"/>
                </a:schemeClr>
              </a:solidFill>
              <a:prstDash val="dot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6176065" y="2118901"/>
              <a:ext cx="685800" cy="152400"/>
            </a:xfrm>
            <a:prstGeom prst="ellipse">
              <a:avLst/>
            </a:prstGeom>
            <a:solidFill>
              <a:srgbClr val="3366FF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795643" y="2772266"/>
              <a:ext cx="1752600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Multi-bunch beam</a:t>
              </a:r>
              <a:endParaRPr lang="en-US" sz="1500" dirty="0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2213665" y="2447513"/>
              <a:ext cx="4713138" cy="1588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219296" y="1943446"/>
              <a:ext cx="4713138" cy="1588"/>
            </a:xfrm>
            <a:prstGeom prst="line">
              <a:avLst/>
            </a:prstGeom>
            <a:grpFill/>
            <a:ln>
              <a:solidFill>
                <a:schemeClr val="accent3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3051865" y="2592388"/>
              <a:ext cx="3699569" cy="1588"/>
            </a:xfrm>
            <a:prstGeom prst="straightConnector1">
              <a:avLst/>
            </a:prstGeom>
            <a:grp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6407425" y="2549455"/>
              <a:ext cx="651565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500" dirty="0" err="1" smtClean="0"/>
                <a:t>s</a:t>
              </a:r>
              <a:endParaRPr lang="en-US" sz="1500" dirty="0"/>
            </a:p>
          </p:txBody>
        </p:sp>
      </p:grpSp>
      <p:grpSp>
        <p:nvGrpSpPr>
          <p:cNvPr id="24" name="Group 39"/>
          <p:cNvGrpSpPr/>
          <p:nvPr/>
        </p:nvGrpSpPr>
        <p:grpSpPr>
          <a:xfrm>
            <a:off x="6854135" y="1757921"/>
            <a:ext cx="1946965" cy="2264533"/>
            <a:chOff x="6854135" y="2271301"/>
            <a:chExt cx="1946965" cy="2264533"/>
          </a:xfrm>
        </p:grpSpPr>
        <p:sp>
          <p:nvSpPr>
            <p:cNvPr id="25" name="Bent-Up Arrow 24"/>
            <p:cNvSpPr/>
            <p:nvPr/>
          </p:nvSpPr>
          <p:spPr>
            <a:xfrm flipV="1">
              <a:off x="7090465" y="2271301"/>
              <a:ext cx="850392" cy="1121533"/>
            </a:xfrm>
            <a:prstGeom prst="bentUpArrow">
              <a:avLst>
                <a:gd name="adj1" fmla="val 23702"/>
                <a:gd name="adj2" fmla="val 25000"/>
                <a:gd name="adj3" fmla="val 25000"/>
              </a:avLst>
            </a:prstGeom>
            <a:solidFill>
              <a:srgbClr val="AFAFAF">
                <a:alpha val="75000"/>
              </a:srgbClr>
            </a:solidFill>
            <a:ln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6854135" y="3392834"/>
              <a:ext cx="1946965" cy="1143000"/>
            </a:xfrm>
            <a:prstGeom prst="roundRect">
              <a:avLst/>
            </a:prstGeom>
            <a:solidFill>
              <a:srgbClr val="E0E0E0">
                <a:alpha val="22000"/>
              </a:srgbClr>
            </a:solidFill>
            <a:ln>
              <a:solidFill>
                <a:srgbClr val="4B4B4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926803" y="3463512"/>
              <a:ext cx="187429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/>
                <a:t>P</a:t>
              </a:r>
              <a:r>
                <a:rPr lang="en-US" sz="1500" dirty="0" smtClean="0"/>
                <a:t>rimary and secondary electron production, chamber properties </a:t>
              </a:r>
              <a:endParaRPr lang="en-US" sz="1500" dirty="0"/>
            </a:p>
          </p:txBody>
        </p:sp>
      </p:grpSp>
      <p:grpSp>
        <p:nvGrpSpPr>
          <p:cNvPr id="29" name="Group 40"/>
          <p:cNvGrpSpPr/>
          <p:nvPr/>
        </p:nvGrpSpPr>
        <p:grpSpPr>
          <a:xfrm>
            <a:off x="3200399" y="3641454"/>
            <a:ext cx="4588635" cy="2201515"/>
            <a:chOff x="3200399" y="4154834"/>
            <a:chExt cx="4588635" cy="2201515"/>
          </a:xfrm>
        </p:grpSpPr>
        <p:sp>
          <p:nvSpPr>
            <p:cNvPr id="30" name="Bent-Up Arrow 29"/>
            <p:cNvSpPr/>
            <p:nvPr/>
          </p:nvSpPr>
          <p:spPr>
            <a:xfrm rot="5400000" flipV="1">
              <a:off x="6525349" y="4186552"/>
              <a:ext cx="914401" cy="1612968"/>
            </a:xfrm>
            <a:prstGeom prst="bentUpArrow">
              <a:avLst>
                <a:gd name="adj1" fmla="val 22299"/>
                <a:gd name="adj2" fmla="val 25000"/>
                <a:gd name="adj3" fmla="val 25000"/>
              </a:avLst>
            </a:prstGeom>
            <a:solidFill>
              <a:srgbClr val="ACACAC">
                <a:alpha val="75000"/>
              </a:srgb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3200399" y="4154834"/>
              <a:ext cx="2975665" cy="2201515"/>
            </a:xfrm>
            <a:prstGeom prst="roundRect">
              <a:avLst/>
            </a:prstGeom>
            <a:solidFill>
              <a:srgbClr val="E0E0E0">
                <a:alpha val="22000"/>
              </a:srgbClr>
            </a:solidFill>
            <a:ln>
              <a:solidFill>
                <a:srgbClr val="4B4B4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31" descr="plot_edistr_Y2p6_32_90.pn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3671" t="13784" r="5629" b="17230"/>
            <a:stretch>
              <a:fillRect/>
            </a:stretch>
          </p:blipFill>
          <p:spPr>
            <a:xfrm>
              <a:off x="3576314" y="4535835"/>
              <a:ext cx="2406490" cy="1440000"/>
            </a:xfrm>
            <a:prstGeom prst="rect">
              <a:avLst/>
            </a:prstGeom>
          </p:spPr>
        </p:pic>
        <p:sp>
          <p:nvSpPr>
            <p:cNvPr id="33" name="Oval 32"/>
            <p:cNvSpPr/>
            <p:nvPr/>
          </p:nvSpPr>
          <p:spPr>
            <a:xfrm>
              <a:off x="3576315" y="4535836"/>
              <a:ext cx="2406490" cy="14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890065" y="4156010"/>
              <a:ext cx="1874297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E-cloud build up</a:t>
              </a:r>
              <a:endParaRPr lang="en-US" sz="1500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3423481" y="6173304"/>
              <a:ext cx="2559324" cy="1588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rot="5400000" flipH="1" flipV="1">
              <a:off x="2491636" y="5235141"/>
              <a:ext cx="1870008" cy="6318"/>
            </a:xfrm>
            <a:prstGeom prst="straightConnector1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3429799" y="4406265"/>
              <a:ext cx="65156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err="1"/>
                <a:t>x</a:t>
              </a:r>
              <a:endParaRPr lang="en-US" sz="15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657022" y="5850139"/>
              <a:ext cx="65156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err="1" smtClean="0"/>
                <a:t>y</a:t>
              </a:r>
              <a:endParaRPr lang="en-US" sz="1500" dirty="0"/>
            </a:p>
          </p:txBody>
        </p:sp>
      </p:grpSp>
      <p:grpSp>
        <p:nvGrpSpPr>
          <p:cNvPr id="39" name="Group 41"/>
          <p:cNvGrpSpPr/>
          <p:nvPr/>
        </p:nvGrpSpPr>
        <p:grpSpPr>
          <a:xfrm>
            <a:off x="266700" y="1680133"/>
            <a:ext cx="2933699" cy="3084030"/>
            <a:chOff x="266700" y="2193513"/>
            <a:chExt cx="2933699" cy="3084030"/>
          </a:xfrm>
        </p:grpSpPr>
        <p:sp>
          <p:nvSpPr>
            <p:cNvPr id="40" name="Bent-Up Arrow 39"/>
            <p:cNvSpPr/>
            <p:nvPr/>
          </p:nvSpPr>
          <p:spPr>
            <a:xfrm flipH="1">
              <a:off x="1409698" y="4479175"/>
              <a:ext cx="1790701" cy="798368"/>
            </a:xfrm>
            <a:prstGeom prst="bentUpArrow">
              <a:avLst>
                <a:gd name="adj1" fmla="val 24710"/>
                <a:gd name="adj2" fmla="val 25000"/>
                <a:gd name="adj3" fmla="val 25000"/>
              </a:avLst>
            </a:prstGeom>
            <a:solidFill>
              <a:srgbClr val="ACACAC">
                <a:alpha val="75000"/>
              </a:srgb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1028701" y="3621435"/>
              <a:ext cx="1422728" cy="857740"/>
            </a:xfrm>
            <a:prstGeom prst="roundRect">
              <a:avLst/>
            </a:prstGeom>
            <a:solidFill>
              <a:srgbClr val="E0E0E0">
                <a:alpha val="22000"/>
              </a:srgbClr>
            </a:solidFill>
            <a:ln>
              <a:solidFill>
                <a:srgbClr val="4B4B4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028700" y="3621435"/>
              <a:ext cx="1422728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Equations of motion of the beam particles</a:t>
              </a:r>
              <a:endParaRPr lang="en-US" sz="1500" dirty="0"/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>
              <a:off x="266700" y="4002434"/>
              <a:ext cx="762000" cy="1588"/>
            </a:xfrm>
            <a:prstGeom prst="straightConnector1">
              <a:avLst/>
            </a:prstGeom>
            <a:ln>
              <a:solidFill>
                <a:srgbClr val="4B4B4B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Bent-Up Arrow 43"/>
            <p:cNvSpPr/>
            <p:nvPr/>
          </p:nvSpPr>
          <p:spPr>
            <a:xfrm rot="5400000" flipH="1">
              <a:off x="1040570" y="2562641"/>
              <a:ext cx="1427922" cy="689666"/>
            </a:xfrm>
            <a:prstGeom prst="bentUpArrow">
              <a:avLst>
                <a:gd name="adj1" fmla="val 23702"/>
                <a:gd name="adj2" fmla="val 25000"/>
                <a:gd name="adj3" fmla="val 25000"/>
              </a:avLst>
            </a:prstGeom>
            <a:solidFill>
              <a:srgbClr val="ACACAC">
                <a:alpha val="75000"/>
              </a:srgbClr>
            </a:solidFill>
            <a:ln>
              <a:solidFill>
                <a:srgbClr val="26262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66700" y="3679269"/>
              <a:ext cx="108000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Noise</a:t>
              </a:r>
              <a:endParaRPr lang="en-US" sz="1500" dirty="0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6257532" y="5244425"/>
            <a:ext cx="2136914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latin typeface="Academy Engraved LET"/>
                <a:cs typeface="Academy Engraved LET"/>
              </a:rPr>
              <a:t>The build up problem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latin typeface="Academy Engraved LET"/>
              <a:cs typeface="Academy Engraved LE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32179" y="5244425"/>
            <a:ext cx="2136914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latin typeface="Academy Engraved LET"/>
                <a:cs typeface="Academy Engraved LET"/>
              </a:rPr>
              <a:t>The instability problem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latin typeface="Academy Engraved LET"/>
              <a:cs typeface="Academy Engraved LET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200399" y="773208"/>
            <a:ext cx="0" cy="5701812"/>
          </a:xfrm>
          <a:prstGeom prst="line">
            <a:avLst/>
          </a:prstGeom>
          <a:ln w="76200" cmpd="sng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222619" y="759355"/>
            <a:ext cx="0" cy="5701812"/>
          </a:xfrm>
          <a:prstGeom prst="line">
            <a:avLst/>
          </a:prstGeom>
          <a:ln w="76200" cmpd="sng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1193968" y="6075774"/>
            <a:ext cx="371579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(see: G</a:t>
            </a:r>
            <a:r>
              <a:rPr lang="en-US" dirty="0"/>
              <a:t>. </a:t>
            </a:r>
            <a:r>
              <a:rPr lang="en-US" dirty="0" err="1"/>
              <a:t>Rumolo</a:t>
            </a:r>
            <a:r>
              <a:rPr lang="en-US" dirty="0"/>
              <a:t> UPAS Lectures 2015)</a:t>
            </a:r>
          </a:p>
        </p:txBody>
      </p:sp>
    </p:spTree>
    <p:extLst>
      <p:ext uri="{BB962C8B-B14F-4D97-AF65-F5344CB8AC3E}">
        <p14:creationId xmlns:p14="http://schemas.microsoft.com/office/powerpoint/2010/main" val="3285283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213684" y="6356350"/>
            <a:ext cx="501424" cy="365125"/>
          </a:xfrm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27" name="Title 6"/>
          <p:cNvSpPr>
            <a:spLocks noGrp="1"/>
          </p:cNvSpPr>
          <p:nvPr>
            <p:ph type="title"/>
          </p:nvPr>
        </p:nvSpPr>
        <p:spPr>
          <a:xfrm>
            <a:off x="989508" y="12321"/>
            <a:ext cx="8226854" cy="538966"/>
          </a:xfrm>
        </p:spPr>
        <p:txBody>
          <a:bodyPr>
            <a:noAutofit/>
          </a:bodyPr>
          <a:lstStyle/>
          <a:p>
            <a:r>
              <a:rPr lang="en-US" sz="3600" dirty="0" smtClean="0"/>
              <a:t>Numerical model of electron cloud effects</a:t>
            </a:r>
            <a:endParaRPr lang="en-US" sz="3600" dirty="0"/>
          </a:p>
        </p:txBody>
      </p:sp>
      <p:sp>
        <p:nvSpPr>
          <p:cNvPr id="88" name="Content Placeholder 2"/>
          <p:cNvSpPr>
            <a:spLocks noGrp="1"/>
          </p:cNvSpPr>
          <p:nvPr>
            <p:ph idx="1"/>
          </p:nvPr>
        </p:nvSpPr>
        <p:spPr>
          <a:xfrm>
            <a:off x="989508" y="747808"/>
            <a:ext cx="8229600" cy="3335730"/>
          </a:xfrm>
        </p:spPr>
        <p:txBody>
          <a:bodyPr>
            <a:noAutofit/>
          </a:bodyPr>
          <a:lstStyle/>
          <a:p>
            <a:r>
              <a:rPr lang="en-US" sz="2000" dirty="0" smtClean="0"/>
              <a:t>Coupled bunch electron cloud instability naturally needs a self-consistent solution of the electron cloud problem</a:t>
            </a:r>
          </a:p>
          <a:p>
            <a:pPr lvl="1"/>
            <a:r>
              <a:rPr lang="en-US" sz="1600" dirty="0"/>
              <a:t>A</a:t>
            </a:r>
            <a:r>
              <a:rPr lang="en-US" sz="1600" dirty="0" smtClean="0"/>
              <a:t> broad time scale to cover, currently working on the problem</a:t>
            </a:r>
          </a:p>
          <a:p>
            <a:r>
              <a:rPr lang="en-US" sz="2000" dirty="0" smtClean="0"/>
              <a:t>For the moment we simulate the two branches separately (similar to what is done for impedances):</a:t>
            </a:r>
          </a:p>
          <a:p>
            <a:pPr lvl="1"/>
            <a:r>
              <a:rPr lang="en-US" sz="1600" b="1" dirty="0" smtClean="0"/>
              <a:t>Electron cloud build up</a:t>
            </a:r>
          </a:p>
          <a:p>
            <a:pPr lvl="2">
              <a:buFont typeface="Wingdings" charset="2"/>
              <a:buChar char="ü"/>
            </a:pPr>
            <a:r>
              <a:rPr lang="en-US" sz="1400" dirty="0" smtClean="0"/>
              <a:t>Multi-bunch</a:t>
            </a:r>
          </a:p>
          <a:p>
            <a:pPr lvl="2">
              <a:buFont typeface="Wingdings" charset="2"/>
              <a:buChar char="ü"/>
            </a:pPr>
            <a:r>
              <a:rPr lang="en-US" sz="1400" dirty="0" smtClean="0"/>
              <a:t>Usually single passage, single turn or just few turns</a:t>
            </a:r>
          </a:p>
          <a:p>
            <a:pPr lvl="1"/>
            <a:r>
              <a:rPr lang="en-US" sz="1600" b="1" dirty="0" smtClean="0"/>
              <a:t>Electron cloud instability</a:t>
            </a:r>
          </a:p>
          <a:p>
            <a:pPr lvl="2">
              <a:buFont typeface="Wingdings" charset="2"/>
              <a:buChar char="ü"/>
            </a:pPr>
            <a:r>
              <a:rPr lang="en-US" sz="1400" dirty="0" smtClean="0"/>
              <a:t>Single bunch</a:t>
            </a:r>
          </a:p>
          <a:p>
            <a:pPr lvl="2">
              <a:buFont typeface="Wingdings" charset="2"/>
              <a:buChar char="ü"/>
            </a:pPr>
            <a:r>
              <a:rPr lang="en-US" sz="1400" dirty="0" smtClean="0"/>
              <a:t>Multi-turn, or even multi-kick multi-turn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pPr lvl="1"/>
            <a:endParaRPr lang="en-US" sz="1600" dirty="0" smtClean="0"/>
          </a:p>
          <a:p>
            <a:pPr lvl="2">
              <a:buNone/>
            </a:pPr>
            <a:endParaRPr lang="en-US" sz="1400" dirty="0" smtClean="0"/>
          </a:p>
          <a:p>
            <a:endParaRPr lang="en-US" sz="2000" dirty="0"/>
          </a:p>
        </p:txBody>
      </p:sp>
      <p:grpSp>
        <p:nvGrpSpPr>
          <p:cNvPr id="89" name="Group 15"/>
          <p:cNvGrpSpPr/>
          <p:nvPr/>
        </p:nvGrpSpPr>
        <p:grpSpPr>
          <a:xfrm>
            <a:off x="1196222" y="4389158"/>
            <a:ext cx="2819400" cy="838200"/>
            <a:chOff x="825000" y="5105400"/>
            <a:chExt cx="2819400" cy="838200"/>
          </a:xfrm>
        </p:grpSpPr>
        <p:sp>
          <p:nvSpPr>
            <p:cNvPr id="90" name="Oval 89"/>
            <p:cNvSpPr/>
            <p:nvPr/>
          </p:nvSpPr>
          <p:spPr>
            <a:xfrm>
              <a:off x="825000" y="5105400"/>
              <a:ext cx="2819400" cy="83820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094444" y="5301734"/>
              <a:ext cx="22988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Build up simulation</a:t>
              </a:r>
              <a:endParaRPr lang="en-US" b="1" dirty="0"/>
            </a:p>
          </p:txBody>
        </p:sp>
      </p:grpSp>
      <p:grpSp>
        <p:nvGrpSpPr>
          <p:cNvPr id="92" name="Group 16"/>
          <p:cNvGrpSpPr/>
          <p:nvPr/>
        </p:nvGrpSpPr>
        <p:grpSpPr>
          <a:xfrm>
            <a:off x="5615822" y="4389158"/>
            <a:ext cx="2859936" cy="838200"/>
            <a:chOff x="5244600" y="5105400"/>
            <a:chExt cx="2859936" cy="838200"/>
          </a:xfrm>
        </p:grpSpPr>
        <p:sp>
          <p:nvSpPr>
            <p:cNvPr id="93" name="Oval 92"/>
            <p:cNvSpPr/>
            <p:nvPr/>
          </p:nvSpPr>
          <p:spPr>
            <a:xfrm>
              <a:off x="5244600" y="5105400"/>
              <a:ext cx="2819400" cy="838200"/>
            </a:xfrm>
            <a:prstGeom prst="ellipse">
              <a:avLst/>
            </a:prstGeom>
            <a:solidFill>
              <a:srgbClr val="558ED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458702" y="5301734"/>
              <a:ext cx="26458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Instability simulation</a:t>
              </a:r>
              <a:endParaRPr lang="en-US" b="1" dirty="0"/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3701935" y="4695062"/>
            <a:ext cx="2590800" cy="1309708"/>
            <a:chOff x="3330713" y="5411304"/>
            <a:chExt cx="2590800" cy="1309708"/>
          </a:xfrm>
        </p:grpSpPr>
        <p:sp>
          <p:nvSpPr>
            <p:cNvPr id="96" name="Right Arrow 95"/>
            <p:cNvSpPr/>
            <p:nvPr/>
          </p:nvSpPr>
          <p:spPr>
            <a:xfrm>
              <a:off x="3834296" y="5411304"/>
              <a:ext cx="1219200" cy="226631"/>
            </a:xfrm>
            <a:prstGeom prst="rightArrow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3330713" y="5766905"/>
              <a:ext cx="25908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Information on how many electrons interact with a bunch:</a:t>
              </a:r>
            </a:p>
            <a:p>
              <a:pPr>
                <a:buFont typeface="Arial"/>
                <a:buChar char="•"/>
              </a:pPr>
              <a:r>
                <a:rPr lang="en-US" sz="1400" dirty="0" smtClean="0"/>
                <a:t> central density</a:t>
              </a:r>
            </a:p>
            <a:p>
              <a:pPr>
                <a:buFont typeface="Arial"/>
                <a:buChar char="•"/>
              </a:pPr>
              <a:r>
                <a:rPr lang="en-US" sz="1400" dirty="0" smtClean="0"/>
                <a:t> detailed distribution </a:t>
              </a:r>
              <a:endParaRPr lang="en-US" sz="1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196222" y="5364127"/>
            <a:ext cx="26910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/>
              <a:t>ECLOUD, </a:t>
            </a:r>
            <a:r>
              <a:rPr lang="en-US" sz="1500" b="1" dirty="0" err="1" smtClean="0"/>
              <a:t>PyECLOUD</a:t>
            </a:r>
            <a:r>
              <a:rPr lang="en-US" sz="1500" b="1" dirty="0" smtClean="0"/>
              <a:t>, POSINST, CSEC, …</a:t>
            </a:r>
            <a:endParaRPr lang="en-US" sz="15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292735" y="5247712"/>
            <a:ext cx="26910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/>
              <a:t>HEADTAIL, </a:t>
            </a:r>
            <a:r>
              <a:rPr lang="en-US" sz="1500" b="1" dirty="0" err="1" smtClean="0"/>
              <a:t>PyHEADTAIL</a:t>
            </a:r>
            <a:r>
              <a:rPr lang="en-US" sz="1500" b="1" dirty="0" smtClean="0"/>
              <a:t>, CMAD, PEHTS, …</a:t>
            </a:r>
            <a:endParaRPr lang="en-US" sz="1500" b="1" dirty="0"/>
          </a:p>
        </p:txBody>
      </p:sp>
      <p:sp>
        <p:nvSpPr>
          <p:cNvPr id="16" name="Rectangle 15"/>
          <p:cNvSpPr/>
          <p:nvPr/>
        </p:nvSpPr>
        <p:spPr>
          <a:xfrm>
            <a:off x="1193968" y="5952321"/>
            <a:ext cx="371579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(see: G</a:t>
            </a:r>
            <a:r>
              <a:rPr lang="en-US" dirty="0"/>
              <a:t>. </a:t>
            </a:r>
            <a:r>
              <a:rPr lang="en-US" dirty="0" err="1"/>
              <a:t>Rumolo</a:t>
            </a:r>
            <a:r>
              <a:rPr lang="en-US" dirty="0"/>
              <a:t> UPAS Lectures 2015)</a:t>
            </a:r>
          </a:p>
        </p:txBody>
      </p:sp>
    </p:spTree>
    <p:extLst>
      <p:ext uri="{BB962C8B-B14F-4D97-AF65-F5344CB8AC3E}">
        <p14:creationId xmlns:p14="http://schemas.microsoft.com/office/powerpoint/2010/main" val="389968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185376" y="6356350"/>
            <a:ext cx="501424" cy="365125"/>
          </a:xfrm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27" name="Title 6"/>
          <p:cNvSpPr>
            <a:spLocks noGrp="1"/>
          </p:cNvSpPr>
          <p:nvPr>
            <p:ph type="title"/>
          </p:nvPr>
        </p:nvSpPr>
        <p:spPr>
          <a:xfrm>
            <a:off x="1006230" y="-26752"/>
            <a:ext cx="8479693" cy="538966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Numerical modeling: e</a:t>
            </a:r>
            <a:r>
              <a:rPr lang="en-US" sz="2800" baseline="30000" dirty="0" smtClean="0"/>
              <a:t>-</a:t>
            </a:r>
            <a:r>
              <a:rPr lang="en-US" sz="2800" dirty="0" smtClean="0"/>
              <a:t> cloud build up</a:t>
            </a:r>
            <a:endParaRPr lang="en-US" sz="2800" dirty="0"/>
          </a:p>
        </p:txBody>
      </p:sp>
      <p:cxnSp>
        <p:nvCxnSpPr>
          <p:cNvPr id="24" name="Connettore 2 39"/>
          <p:cNvCxnSpPr>
            <a:endCxn id="31" idx="0"/>
          </p:cNvCxnSpPr>
          <p:nvPr/>
        </p:nvCxnSpPr>
        <p:spPr>
          <a:xfrm>
            <a:off x="2017204" y="743770"/>
            <a:ext cx="2096" cy="374104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44"/>
          <p:cNvCxnSpPr/>
          <p:nvPr/>
        </p:nvCxnSpPr>
        <p:spPr>
          <a:xfrm flipV="1">
            <a:off x="2017204" y="740322"/>
            <a:ext cx="1872208" cy="3448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45"/>
          <p:cNvCxnSpPr/>
          <p:nvPr/>
        </p:nvCxnSpPr>
        <p:spPr>
          <a:xfrm>
            <a:off x="3881405" y="759471"/>
            <a:ext cx="0" cy="5638800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46"/>
          <p:cNvCxnSpPr/>
          <p:nvPr/>
        </p:nvCxnSpPr>
        <p:spPr>
          <a:xfrm>
            <a:off x="2017204" y="6404713"/>
            <a:ext cx="1856194" cy="0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ttangolo 48"/>
          <p:cNvSpPr/>
          <p:nvPr/>
        </p:nvSpPr>
        <p:spPr>
          <a:xfrm>
            <a:off x="2030006" y="384913"/>
            <a:ext cx="185619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t=t+</a:t>
            </a:r>
            <a:r>
              <a:rPr lang="el-GR" sz="1600" dirty="0" smtClean="0"/>
              <a:t>Δ</a:t>
            </a:r>
            <a:r>
              <a:rPr lang="en-US" sz="1600" dirty="0" smtClean="0"/>
              <a:t>t</a:t>
            </a:r>
            <a:endParaRPr lang="en-US" sz="1600" dirty="0"/>
          </a:p>
        </p:txBody>
      </p:sp>
      <p:sp>
        <p:nvSpPr>
          <p:cNvPr id="30" name="Rettangolo arrotondato 53"/>
          <p:cNvSpPr/>
          <p:nvPr/>
        </p:nvSpPr>
        <p:spPr>
          <a:xfrm>
            <a:off x="304800" y="2133874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Evaluate the </a:t>
            </a:r>
            <a:r>
              <a:rPr lang="en-US" sz="1600" b="1" dirty="0" smtClean="0"/>
              <a:t>electric field of beam </a:t>
            </a:r>
            <a:r>
              <a:rPr lang="en-US" sz="1600" dirty="0" smtClean="0"/>
              <a:t>at </a:t>
            </a:r>
            <a:r>
              <a:rPr lang="en-US" sz="1600" dirty="0" err="1" smtClean="0"/>
              <a:t>macroparticles</a:t>
            </a:r>
            <a:r>
              <a:rPr lang="en-US" sz="1600" dirty="0" smtClean="0"/>
              <a:t>’ location</a:t>
            </a:r>
            <a:endParaRPr lang="en-US" sz="1600" baseline="30000" dirty="0"/>
          </a:p>
        </p:txBody>
      </p:sp>
      <p:sp>
        <p:nvSpPr>
          <p:cNvPr id="31" name="Rettangolo arrotondato 54"/>
          <p:cNvSpPr/>
          <p:nvPr/>
        </p:nvSpPr>
        <p:spPr>
          <a:xfrm>
            <a:off x="304800" y="1117874"/>
            <a:ext cx="3429000" cy="6829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Generate </a:t>
            </a:r>
            <a:r>
              <a:rPr lang="en-US" sz="1600" b="1" dirty="0" smtClean="0"/>
              <a:t>seed e</a:t>
            </a:r>
            <a:r>
              <a:rPr lang="en-US" sz="1600" b="1" baseline="30000" dirty="0" smtClean="0"/>
              <a:t>-</a:t>
            </a:r>
            <a:endParaRPr lang="en-US" sz="1600" b="1" baseline="30000" dirty="0"/>
          </a:p>
        </p:txBody>
      </p:sp>
      <p:sp>
        <p:nvSpPr>
          <p:cNvPr id="32" name="Rettangolo arrotondato 57"/>
          <p:cNvSpPr/>
          <p:nvPr/>
        </p:nvSpPr>
        <p:spPr>
          <a:xfrm>
            <a:off x="304800" y="4274313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/>
              <a:t>Move </a:t>
            </a:r>
            <a:r>
              <a:rPr lang="en-US" sz="1600" b="1" dirty="0" err="1" smtClean="0"/>
              <a:t>macroparticles</a:t>
            </a:r>
            <a:r>
              <a:rPr lang="en-US" sz="1600" b="1" dirty="0" smtClean="0"/>
              <a:t> </a:t>
            </a:r>
            <a:r>
              <a:rPr lang="en-US" sz="1600" dirty="0" smtClean="0"/>
              <a:t>(t </a:t>
            </a:r>
            <a:r>
              <a:rPr lang="en-US" sz="1600" dirty="0" smtClean="0">
                <a:sym typeface="Wingdings"/>
              </a:rPr>
              <a:t> </a:t>
            </a:r>
            <a:r>
              <a:rPr lang="en-US" sz="1600" dirty="0" smtClean="0"/>
              <a:t>t+</a:t>
            </a:r>
            <a:r>
              <a:rPr lang="el-GR" sz="1600" dirty="0" smtClean="0"/>
              <a:t>Δ</a:t>
            </a:r>
            <a:r>
              <a:rPr lang="en-US" sz="1600" dirty="0" smtClean="0"/>
              <a:t>t)</a:t>
            </a:r>
            <a:endParaRPr lang="en-US" sz="1600" baseline="30000" dirty="0"/>
          </a:p>
        </p:txBody>
      </p:sp>
      <p:sp>
        <p:nvSpPr>
          <p:cNvPr id="33" name="Rettangolo arrotondato 58"/>
          <p:cNvSpPr/>
          <p:nvPr/>
        </p:nvSpPr>
        <p:spPr>
          <a:xfrm>
            <a:off x="304800" y="5290313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Detect </a:t>
            </a:r>
            <a:r>
              <a:rPr lang="en-US" sz="1600" b="1" dirty="0" smtClean="0"/>
              <a:t>impacts</a:t>
            </a:r>
            <a:r>
              <a:rPr lang="en-US" sz="1600" dirty="0" smtClean="0"/>
              <a:t> and generate </a:t>
            </a:r>
            <a:r>
              <a:rPr lang="en-US" sz="1600" b="1" dirty="0" err="1" smtClean="0"/>
              <a:t>secondaries</a:t>
            </a:r>
            <a:endParaRPr lang="en-US" sz="1600" b="1" baseline="30000" dirty="0"/>
          </a:p>
        </p:txBody>
      </p:sp>
      <p:cxnSp>
        <p:nvCxnSpPr>
          <p:cNvPr id="34" name="Connettore 2 62"/>
          <p:cNvCxnSpPr/>
          <p:nvPr/>
        </p:nvCxnSpPr>
        <p:spPr>
          <a:xfrm>
            <a:off x="2019300" y="5972665"/>
            <a:ext cx="0" cy="432048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70"/>
          <p:cNvCxnSpPr>
            <a:stCxn id="31" idx="2"/>
            <a:endCxn id="30" idx="0"/>
          </p:cNvCxnSpPr>
          <p:nvPr/>
        </p:nvCxnSpPr>
        <p:spPr>
          <a:xfrm>
            <a:off x="2019300" y="1800871"/>
            <a:ext cx="0" cy="333003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98"/>
          <p:cNvCxnSpPr>
            <a:stCxn id="32" idx="2"/>
            <a:endCxn id="33" idx="0"/>
          </p:cNvCxnSpPr>
          <p:nvPr/>
        </p:nvCxnSpPr>
        <p:spPr>
          <a:xfrm>
            <a:off x="2019300" y="4957310"/>
            <a:ext cx="0" cy="333003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ttangolo arrotondato 21"/>
          <p:cNvSpPr/>
          <p:nvPr/>
        </p:nvSpPr>
        <p:spPr>
          <a:xfrm>
            <a:off x="304800" y="3200674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Evaluate the </a:t>
            </a:r>
            <a:r>
              <a:rPr lang="en-US" sz="1600" b="1" dirty="0" smtClean="0"/>
              <a:t>e</a:t>
            </a:r>
            <a:r>
              <a:rPr lang="en-US" sz="1600" b="1" baseline="30000" dirty="0" smtClean="0"/>
              <a:t>-</a:t>
            </a:r>
            <a:r>
              <a:rPr lang="en-US" sz="1600" b="1" dirty="0" smtClean="0"/>
              <a:t> space charge </a:t>
            </a:r>
          </a:p>
          <a:p>
            <a:pPr algn="ctr"/>
            <a:r>
              <a:rPr lang="en-US" sz="1600" b="1" dirty="0" smtClean="0"/>
              <a:t>electric field </a:t>
            </a:r>
            <a:endParaRPr lang="en-US" sz="1600" baseline="30000" dirty="0"/>
          </a:p>
        </p:txBody>
      </p:sp>
      <p:cxnSp>
        <p:nvCxnSpPr>
          <p:cNvPr id="38" name="Connettore 2 25"/>
          <p:cNvCxnSpPr>
            <a:stCxn id="30" idx="2"/>
            <a:endCxn id="37" idx="0"/>
          </p:cNvCxnSpPr>
          <p:nvPr/>
        </p:nvCxnSpPr>
        <p:spPr>
          <a:xfrm>
            <a:off x="2019300" y="2816871"/>
            <a:ext cx="0" cy="383803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28"/>
          <p:cNvCxnSpPr>
            <a:stCxn id="37" idx="2"/>
            <a:endCxn id="32" idx="0"/>
          </p:cNvCxnSpPr>
          <p:nvPr/>
        </p:nvCxnSpPr>
        <p:spPr>
          <a:xfrm>
            <a:off x="2019300" y="3883671"/>
            <a:ext cx="0" cy="390642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-29581" y="6081802"/>
            <a:ext cx="3715793" cy="3231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(see: G</a:t>
            </a:r>
            <a:r>
              <a:rPr lang="en-US" dirty="0"/>
              <a:t>. </a:t>
            </a:r>
            <a:r>
              <a:rPr lang="en-US" dirty="0" err="1"/>
              <a:t>Rumolo</a:t>
            </a:r>
            <a:r>
              <a:rPr lang="en-US" dirty="0"/>
              <a:t> UPAS Lectures 2015)</a:t>
            </a:r>
          </a:p>
        </p:txBody>
      </p:sp>
    </p:spTree>
    <p:extLst>
      <p:ext uri="{BB962C8B-B14F-4D97-AF65-F5344CB8AC3E}">
        <p14:creationId xmlns:p14="http://schemas.microsoft.com/office/powerpoint/2010/main" val="3490377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304800" y="6304456"/>
            <a:ext cx="501424" cy="365125"/>
          </a:xfrm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30</a:t>
            </a:fld>
            <a:endParaRPr lang="en-US" dirty="0"/>
          </a:p>
        </p:txBody>
      </p:sp>
      <p:grpSp>
        <p:nvGrpSpPr>
          <p:cNvPr id="19" name="Gruppo 50"/>
          <p:cNvGrpSpPr/>
          <p:nvPr/>
        </p:nvGrpSpPr>
        <p:grpSpPr>
          <a:xfrm>
            <a:off x="228600" y="375144"/>
            <a:ext cx="8667750" cy="5587752"/>
            <a:chOff x="171450" y="609600"/>
            <a:chExt cx="8667750" cy="5587752"/>
          </a:xfrm>
        </p:grpSpPr>
        <p:sp>
          <p:nvSpPr>
            <p:cNvPr id="20" name="Rettangolo 51"/>
            <p:cNvSpPr/>
            <p:nvPr/>
          </p:nvSpPr>
          <p:spPr>
            <a:xfrm>
              <a:off x="4038600" y="609600"/>
              <a:ext cx="4800600" cy="5587752"/>
            </a:xfrm>
            <a:prstGeom prst="rect">
              <a:avLst/>
            </a:prstGeom>
            <a:solidFill>
              <a:schemeClr val="bg1"/>
            </a:solidFill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ttangolo 49"/>
            <p:cNvSpPr/>
            <p:nvPr/>
          </p:nvSpPr>
          <p:spPr>
            <a:xfrm>
              <a:off x="171450" y="1143000"/>
              <a:ext cx="4019550" cy="1066800"/>
            </a:xfrm>
            <a:prstGeom prst="rect">
              <a:avLst/>
            </a:prstGeom>
            <a:solidFill>
              <a:schemeClr val="bg1"/>
            </a:solidFill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ttangolo 52"/>
            <p:cNvSpPr/>
            <p:nvPr/>
          </p:nvSpPr>
          <p:spPr>
            <a:xfrm>
              <a:off x="3962400" y="1157288"/>
              <a:ext cx="381000" cy="10406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ttangolo 55"/>
            <p:cNvSpPr/>
            <p:nvPr/>
          </p:nvSpPr>
          <p:spPr>
            <a:xfrm>
              <a:off x="4052888" y="1123950"/>
              <a:ext cx="386554" cy="11080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4" name="Connettore 2 39"/>
          <p:cNvCxnSpPr>
            <a:endCxn id="31" idx="0"/>
          </p:cNvCxnSpPr>
          <p:nvPr/>
        </p:nvCxnSpPr>
        <p:spPr>
          <a:xfrm>
            <a:off x="2017204" y="734001"/>
            <a:ext cx="2096" cy="374104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44"/>
          <p:cNvCxnSpPr/>
          <p:nvPr/>
        </p:nvCxnSpPr>
        <p:spPr>
          <a:xfrm flipV="1">
            <a:off x="2017204" y="730553"/>
            <a:ext cx="1872208" cy="3448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45"/>
          <p:cNvCxnSpPr/>
          <p:nvPr/>
        </p:nvCxnSpPr>
        <p:spPr>
          <a:xfrm>
            <a:off x="3881405" y="749702"/>
            <a:ext cx="0" cy="5638800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46"/>
          <p:cNvCxnSpPr/>
          <p:nvPr/>
        </p:nvCxnSpPr>
        <p:spPr>
          <a:xfrm>
            <a:off x="2017204" y="6394944"/>
            <a:ext cx="1856194" cy="0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ttangolo 48"/>
          <p:cNvSpPr/>
          <p:nvPr/>
        </p:nvSpPr>
        <p:spPr>
          <a:xfrm>
            <a:off x="2030006" y="375144"/>
            <a:ext cx="185619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t=t+</a:t>
            </a:r>
            <a:r>
              <a:rPr lang="el-GR" sz="1600" dirty="0" smtClean="0"/>
              <a:t>Δ</a:t>
            </a:r>
            <a:r>
              <a:rPr lang="en-US" sz="1600" dirty="0" smtClean="0"/>
              <a:t>t</a:t>
            </a:r>
            <a:endParaRPr lang="en-US" sz="1600" dirty="0"/>
          </a:p>
        </p:txBody>
      </p:sp>
      <p:sp>
        <p:nvSpPr>
          <p:cNvPr id="30" name="Rettangolo arrotondato 53"/>
          <p:cNvSpPr/>
          <p:nvPr/>
        </p:nvSpPr>
        <p:spPr>
          <a:xfrm>
            <a:off x="304800" y="2124105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Evaluate the electric field of beam at </a:t>
            </a:r>
            <a:r>
              <a:rPr lang="en-US" sz="1600" dirty="0" err="1" smtClean="0"/>
              <a:t>macroparticles</a:t>
            </a:r>
            <a:r>
              <a:rPr lang="en-US" sz="1600" dirty="0" smtClean="0"/>
              <a:t>’ location</a:t>
            </a:r>
            <a:endParaRPr lang="en-US" sz="1600" baseline="30000" dirty="0"/>
          </a:p>
        </p:txBody>
      </p:sp>
      <p:sp>
        <p:nvSpPr>
          <p:cNvPr id="31" name="Rettangolo arrotondato 54"/>
          <p:cNvSpPr/>
          <p:nvPr/>
        </p:nvSpPr>
        <p:spPr>
          <a:xfrm>
            <a:off x="304800" y="1108105"/>
            <a:ext cx="3429000" cy="6829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/>
              <a:t>Generate seed e</a:t>
            </a:r>
            <a:r>
              <a:rPr lang="en-US" sz="1600" b="1" baseline="30000" dirty="0" smtClean="0"/>
              <a:t>-</a:t>
            </a:r>
            <a:endParaRPr lang="en-US" sz="1600" b="1" baseline="30000" dirty="0"/>
          </a:p>
        </p:txBody>
      </p:sp>
      <p:sp>
        <p:nvSpPr>
          <p:cNvPr id="32" name="Rettangolo arrotondato 57"/>
          <p:cNvSpPr/>
          <p:nvPr/>
        </p:nvSpPr>
        <p:spPr>
          <a:xfrm>
            <a:off x="304800" y="4264544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Move </a:t>
            </a:r>
            <a:r>
              <a:rPr lang="en-US" sz="1600" dirty="0" err="1" smtClean="0"/>
              <a:t>macroparticles</a:t>
            </a:r>
            <a:r>
              <a:rPr lang="en-US" sz="1600" dirty="0" smtClean="0"/>
              <a:t> (t </a:t>
            </a:r>
            <a:r>
              <a:rPr lang="en-US" sz="1600" dirty="0" smtClean="0">
                <a:sym typeface="Wingdings"/>
              </a:rPr>
              <a:t> </a:t>
            </a:r>
            <a:r>
              <a:rPr lang="en-US" sz="1600" dirty="0" smtClean="0"/>
              <a:t>t+</a:t>
            </a:r>
            <a:r>
              <a:rPr lang="el-GR" sz="1600" dirty="0" smtClean="0"/>
              <a:t>Δ</a:t>
            </a:r>
            <a:r>
              <a:rPr lang="en-US" sz="1600" dirty="0" smtClean="0"/>
              <a:t>t)</a:t>
            </a:r>
            <a:endParaRPr lang="en-US" sz="1600" baseline="30000" dirty="0"/>
          </a:p>
        </p:txBody>
      </p:sp>
      <p:sp>
        <p:nvSpPr>
          <p:cNvPr id="33" name="Rettangolo arrotondato 58"/>
          <p:cNvSpPr/>
          <p:nvPr/>
        </p:nvSpPr>
        <p:spPr>
          <a:xfrm>
            <a:off x="304800" y="5280544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Detect impacts and generate </a:t>
            </a:r>
            <a:r>
              <a:rPr lang="en-US" sz="1600" dirty="0" err="1" smtClean="0"/>
              <a:t>secondaries</a:t>
            </a:r>
            <a:endParaRPr lang="en-US" sz="1600" baseline="30000" dirty="0"/>
          </a:p>
        </p:txBody>
      </p:sp>
      <p:cxnSp>
        <p:nvCxnSpPr>
          <p:cNvPr id="34" name="Connettore 2 62"/>
          <p:cNvCxnSpPr/>
          <p:nvPr/>
        </p:nvCxnSpPr>
        <p:spPr>
          <a:xfrm>
            <a:off x="2019300" y="5962896"/>
            <a:ext cx="0" cy="432048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70"/>
          <p:cNvCxnSpPr>
            <a:stCxn id="31" idx="2"/>
            <a:endCxn id="30" idx="0"/>
          </p:cNvCxnSpPr>
          <p:nvPr/>
        </p:nvCxnSpPr>
        <p:spPr>
          <a:xfrm>
            <a:off x="2019300" y="1791102"/>
            <a:ext cx="0" cy="333003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98"/>
          <p:cNvCxnSpPr>
            <a:stCxn id="32" idx="2"/>
            <a:endCxn id="33" idx="0"/>
          </p:cNvCxnSpPr>
          <p:nvPr/>
        </p:nvCxnSpPr>
        <p:spPr>
          <a:xfrm>
            <a:off x="2019300" y="4947541"/>
            <a:ext cx="0" cy="333003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ttangolo arrotondato 21"/>
          <p:cNvSpPr/>
          <p:nvPr/>
        </p:nvSpPr>
        <p:spPr>
          <a:xfrm>
            <a:off x="304800" y="3190905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Evaluate the e</a:t>
            </a:r>
            <a:r>
              <a:rPr lang="en-US" sz="1600" baseline="30000" dirty="0" smtClean="0"/>
              <a:t>-</a:t>
            </a:r>
            <a:r>
              <a:rPr lang="en-US" sz="1600" dirty="0" smtClean="0"/>
              <a:t> space charge </a:t>
            </a:r>
          </a:p>
          <a:p>
            <a:pPr algn="ctr"/>
            <a:r>
              <a:rPr lang="en-US" sz="1600" dirty="0" smtClean="0"/>
              <a:t>electric field </a:t>
            </a:r>
            <a:endParaRPr lang="en-US" sz="1600" baseline="30000" dirty="0"/>
          </a:p>
        </p:txBody>
      </p:sp>
      <p:cxnSp>
        <p:nvCxnSpPr>
          <p:cNvPr id="38" name="Connettore 2 25"/>
          <p:cNvCxnSpPr>
            <a:stCxn id="30" idx="2"/>
            <a:endCxn id="37" idx="0"/>
          </p:cNvCxnSpPr>
          <p:nvPr/>
        </p:nvCxnSpPr>
        <p:spPr>
          <a:xfrm>
            <a:off x="2019300" y="2807102"/>
            <a:ext cx="0" cy="383803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28"/>
          <p:cNvCxnSpPr>
            <a:stCxn id="37" idx="2"/>
            <a:endCxn id="32" idx="0"/>
          </p:cNvCxnSpPr>
          <p:nvPr/>
        </p:nvCxnSpPr>
        <p:spPr>
          <a:xfrm>
            <a:off x="2019300" y="3873902"/>
            <a:ext cx="0" cy="390642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uppo 33"/>
          <p:cNvGrpSpPr/>
          <p:nvPr/>
        </p:nvGrpSpPr>
        <p:grpSpPr>
          <a:xfrm>
            <a:off x="6181009" y="1167142"/>
            <a:ext cx="416013" cy="503626"/>
            <a:chOff x="4427984" y="3284984"/>
            <a:chExt cx="376808" cy="456165"/>
          </a:xfrm>
        </p:grpSpPr>
        <p:sp>
          <p:nvSpPr>
            <p:cNvPr id="42" name="Ovale 36"/>
            <p:cNvSpPr/>
            <p:nvPr/>
          </p:nvSpPr>
          <p:spPr>
            <a:xfrm rot="16200000" flipH="1">
              <a:off x="4421357" y="3458719"/>
              <a:ext cx="324378" cy="192932"/>
            </a:xfrm>
            <a:prstGeom prst="ellipse">
              <a:avLst/>
            </a:prstGeom>
            <a:solidFill>
              <a:srgbClr val="3366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e 37"/>
            <p:cNvSpPr/>
            <p:nvPr/>
          </p:nvSpPr>
          <p:spPr>
            <a:xfrm>
              <a:off x="4439871" y="3368879"/>
              <a:ext cx="60121" cy="6012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e 38"/>
            <p:cNvSpPr/>
            <p:nvPr/>
          </p:nvSpPr>
          <p:spPr>
            <a:xfrm>
              <a:off x="4592271" y="3284984"/>
              <a:ext cx="60121" cy="6012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e 40"/>
            <p:cNvSpPr/>
            <p:nvPr/>
          </p:nvSpPr>
          <p:spPr>
            <a:xfrm>
              <a:off x="4744671" y="3437384"/>
              <a:ext cx="60121" cy="6012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e 41"/>
            <p:cNvSpPr/>
            <p:nvPr/>
          </p:nvSpPr>
          <p:spPr>
            <a:xfrm>
              <a:off x="4680012" y="3681028"/>
              <a:ext cx="60121" cy="6012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e 42"/>
            <p:cNvSpPr/>
            <p:nvPr/>
          </p:nvSpPr>
          <p:spPr>
            <a:xfrm>
              <a:off x="4427984" y="3609020"/>
              <a:ext cx="60121" cy="6012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Rectangle 65"/>
          <p:cNvSpPr/>
          <p:nvPr/>
        </p:nvSpPr>
        <p:spPr>
          <a:xfrm>
            <a:off x="4267200" y="2356344"/>
            <a:ext cx="44196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  <a:spcBef>
                <a:spcPts val="1200"/>
              </a:spcBef>
            </a:pP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Evaluate the number of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seed e</a:t>
            </a:r>
            <a:r>
              <a:rPr lang="en-US" b="1" baseline="30000" dirty="0" smtClean="0">
                <a:solidFill>
                  <a:srgbClr val="FF0000"/>
                </a:solidFill>
                <a:latin typeface="Calibri" pitchFamily="34" charset="0"/>
              </a:rPr>
              <a:t>-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to be generated during the current time step and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generate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</a:rPr>
              <a:t>macroparticles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:</a:t>
            </a:r>
          </a:p>
          <a:p>
            <a:pPr marL="347663" lvl="1" indent="-347663">
              <a:lnSpc>
                <a:spcPct val="1500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Residual gas ionization 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and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photoemission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 are implemented</a:t>
            </a:r>
          </a:p>
          <a:p>
            <a:pPr marL="347663" lvl="1" indent="-347663">
              <a:lnSpc>
                <a:spcPct val="1500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Theoretical/empirical models are used to determine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</a:rPr>
              <a:t>macroparticle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 space and energy distributions</a:t>
            </a:r>
          </a:p>
        </p:txBody>
      </p:sp>
      <p:sp>
        <p:nvSpPr>
          <p:cNvPr id="50" name="Ovale 35"/>
          <p:cNvSpPr/>
          <p:nvPr/>
        </p:nvSpPr>
        <p:spPr>
          <a:xfrm>
            <a:off x="4648200" y="730552"/>
            <a:ext cx="3430156" cy="1549591"/>
          </a:xfrm>
          <a:prstGeom prst="ellipse">
            <a:avLst/>
          </a:prstGeom>
          <a:noFill/>
          <a:ln w="57150" cmpd="sng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itle 6"/>
          <p:cNvSpPr txBox="1">
            <a:spLocks/>
          </p:cNvSpPr>
          <p:nvPr/>
        </p:nvSpPr>
        <p:spPr>
          <a:xfrm>
            <a:off x="1006230" y="-65828"/>
            <a:ext cx="8479693" cy="53896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2800" dirty="0" smtClean="0"/>
              <a:t>Numerical modeling: e</a:t>
            </a:r>
            <a:r>
              <a:rPr lang="en-US" sz="2800" baseline="30000" dirty="0" smtClean="0"/>
              <a:t>-</a:t>
            </a:r>
            <a:r>
              <a:rPr lang="en-US" sz="2800" dirty="0" smtClean="0"/>
              <a:t> cloud build up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7114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ttangolo 66"/>
          <p:cNvSpPr/>
          <p:nvPr/>
        </p:nvSpPr>
        <p:spPr>
          <a:xfrm>
            <a:off x="4095750" y="384913"/>
            <a:ext cx="4800600" cy="5759933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9" name="Picture 3"/>
          <p:cNvPicPr>
            <a:picLocks noChangeAspect="1" noChangeArrowheads="1"/>
          </p:cNvPicPr>
          <p:nvPr/>
        </p:nvPicPr>
        <p:blipFill>
          <a:blip r:embed="rId2" cstate="print"/>
          <a:srcRect t="23829" b="22386"/>
          <a:stretch>
            <a:fillRect/>
          </a:stretch>
        </p:blipFill>
        <p:spPr bwMode="auto">
          <a:xfrm>
            <a:off x="3924300" y="537313"/>
            <a:ext cx="5334000" cy="2151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228600" y="6328513"/>
            <a:ext cx="501424" cy="365125"/>
          </a:xfrm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31</a:t>
            </a:fld>
            <a:endParaRPr lang="en-US" dirty="0"/>
          </a:p>
        </p:txBody>
      </p:sp>
      <p:grpSp>
        <p:nvGrpSpPr>
          <p:cNvPr id="49" name="Gruppo 65"/>
          <p:cNvGrpSpPr/>
          <p:nvPr/>
        </p:nvGrpSpPr>
        <p:grpSpPr>
          <a:xfrm>
            <a:off x="228600" y="1902563"/>
            <a:ext cx="4267992" cy="1130300"/>
            <a:chOff x="171450" y="2127250"/>
            <a:chExt cx="4267992" cy="1130300"/>
          </a:xfrm>
        </p:grpSpPr>
        <p:sp>
          <p:nvSpPr>
            <p:cNvPr id="51" name="Rettangolo 67"/>
            <p:cNvSpPr/>
            <p:nvPr/>
          </p:nvSpPr>
          <p:spPr>
            <a:xfrm>
              <a:off x="171450" y="2152650"/>
              <a:ext cx="4019550" cy="1066800"/>
            </a:xfrm>
            <a:prstGeom prst="rect">
              <a:avLst/>
            </a:prstGeom>
            <a:solidFill>
              <a:schemeClr val="bg1"/>
            </a:solidFill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ttangolo 68"/>
            <p:cNvSpPr/>
            <p:nvPr/>
          </p:nvSpPr>
          <p:spPr>
            <a:xfrm>
              <a:off x="3962400" y="2166938"/>
              <a:ext cx="381000" cy="10406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ttangolo 69"/>
            <p:cNvSpPr/>
            <p:nvPr/>
          </p:nvSpPr>
          <p:spPr>
            <a:xfrm>
              <a:off x="4052888" y="2127250"/>
              <a:ext cx="386554" cy="1130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4" name="Connettore 2 41"/>
          <p:cNvCxnSpPr>
            <a:endCxn id="60" idx="0"/>
          </p:cNvCxnSpPr>
          <p:nvPr/>
        </p:nvCxnSpPr>
        <p:spPr>
          <a:xfrm>
            <a:off x="2017204" y="743770"/>
            <a:ext cx="2096" cy="374104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2 42"/>
          <p:cNvCxnSpPr/>
          <p:nvPr/>
        </p:nvCxnSpPr>
        <p:spPr>
          <a:xfrm flipV="1">
            <a:off x="2017204" y="740322"/>
            <a:ext cx="1872208" cy="3448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2 43"/>
          <p:cNvCxnSpPr/>
          <p:nvPr/>
        </p:nvCxnSpPr>
        <p:spPr>
          <a:xfrm>
            <a:off x="3881405" y="759471"/>
            <a:ext cx="0" cy="5638800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47"/>
          <p:cNvCxnSpPr/>
          <p:nvPr/>
        </p:nvCxnSpPr>
        <p:spPr>
          <a:xfrm>
            <a:off x="2017204" y="6404713"/>
            <a:ext cx="1856194" cy="0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ttangolo 49"/>
          <p:cNvSpPr/>
          <p:nvPr/>
        </p:nvSpPr>
        <p:spPr>
          <a:xfrm>
            <a:off x="2030006" y="384913"/>
            <a:ext cx="185619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t=t+</a:t>
            </a:r>
            <a:r>
              <a:rPr lang="el-GR" sz="1600" dirty="0" smtClean="0"/>
              <a:t>Δ</a:t>
            </a:r>
            <a:r>
              <a:rPr lang="en-US" sz="1600" dirty="0" smtClean="0"/>
              <a:t>t</a:t>
            </a:r>
            <a:endParaRPr lang="en-US" sz="1600" dirty="0"/>
          </a:p>
        </p:txBody>
      </p:sp>
      <p:sp>
        <p:nvSpPr>
          <p:cNvPr id="59" name="Rettangolo arrotondato 50"/>
          <p:cNvSpPr/>
          <p:nvPr/>
        </p:nvSpPr>
        <p:spPr>
          <a:xfrm>
            <a:off x="304800" y="2133874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/>
              <a:t>Evaluate the electric field of beam at </a:t>
            </a:r>
            <a:r>
              <a:rPr lang="en-US" sz="1600" b="1" dirty="0" err="1" smtClean="0"/>
              <a:t>macroparticles</a:t>
            </a:r>
            <a:r>
              <a:rPr lang="en-US" sz="1600" b="1" dirty="0" smtClean="0"/>
              <a:t>’ location</a:t>
            </a:r>
            <a:endParaRPr lang="en-US" sz="1600" b="1" baseline="30000" dirty="0"/>
          </a:p>
        </p:txBody>
      </p:sp>
      <p:sp>
        <p:nvSpPr>
          <p:cNvPr id="60" name="Rettangolo arrotondato 51"/>
          <p:cNvSpPr/>
          <p:nvPr/>
        </p:nvSpPr>
        <p:spPr>
          <a:xfrm>
            <a:off x="304800" y="1117874"/>
            <a:ext cx="3429000" cy="6829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Generate seed e</a:t>
            </a:r>
            <a:r>
              <a:rPr lang="en-US" sz="1600" baseline="30000" dirty="0" smtClean="0"/>
              <a:t>-</a:t>
            </a:r>
            <a:endParaRPr lang="en-US" sz="1600" baseline="30000" dirty="0"/>
          </a:p>
        </p:txBody>
      </p:sp>
      <p:sp>
        <p:nvSpPr>
          <p:cNvPr id="61" name="Rettangolo arrotondato 52"/>
          <p:cNvSpPr/>
          <p:nvPr/>
        </p:nvSpPr>
        <p:spPr>
          <a:xfrm>
            <a:off x="304800" y="4274313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Move </a:t>
            </a:r>
            <a:r>
              <a:rPr lang="en-US" sz="1600" dirty="0" err="1" smtClean="0"/>
              <a:t>macroparticles</a:t>
            </a:r>
            <a:r>
              <a:rPr lang="en-US" sz="1600" dirty="0" smtClean="0"/>
              <a:t> (t</a:t>
            </a:r>
            <a:r>
              <a:rPr lang="en-US" sz="1600" dirty="0"/>
              <a:t> </a:t>
            </a:r>
            <a:r>
              <a:rPr lang="en-US" sz="1600" dirty="0" smtClean="0">
                <a:sym typeface="Wingdings"/>
              </a:rPr>
              <a:t> </a:t>
            </a:r>
            <a:r>
              <a:rPr lang="en-US" sz="1600" dirty="0" smtClean="0"/>
              <a:t>t+</a:t>
            </a:r>
            <a:r>
              <a:rPr lang="el-GR" sz="1600" dirty="0" smtClean="0"/>
              <a:t>Δ</a:t>
            </a:r>
            <a:r>
              <a:rPr lang="en-US" sz="1600" dirty="0" smtClean="0"/>
              <a:t>t)</a:t>
            </a:r>
            <a:endParaRPr lang="en-US" sz="1600" baseline="30000" dirty="0"/>
          </a:p>
        </p:txBody>
      </p:sp>
      <p:sp>
        <p:nvSpPr>
          <p:cNvPr id="62" name="Rettangolo arrotondato 55"/>
          <p:cNvSpPr/>
          <p:nvPr/>
        </p:nvSpPr>
        <p:spPr>
          <a:xfrm>
            <a:off x="304800" y="5290313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Detect impacts and generate </a:t>
            </a:r>
            <a:r>
              <a:rPr lang="en-US" sz="1600" dirty="0" err="1" smtClean="0"/>
              <a:t>secondaries</a:t>
            </a:r>
            <a:endParaRPr lang="en-US" sz="1600" baseline="30000" dirty="0"/>
          </a:p>
        </p:txBody>
      </p:sp>
      <p:cxnSp>
        <p:nvCxnSpPr>
          <p:cNvPr id="63" name="Connettore 2 56"/>
          <p:cNvCxnSpPr/>
          <p:nvPr/>
        </p:nvCxnSpPr>
        <p:spPr>
          <a:xfrm>
            <a:off x="2019300" y="5972665"/>
            <a:ext cx="0" cy="432048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ttore 2 59"/>
          <p:cNvCxnSpPr>
            <a:stCxn id="60" idx="2"/>
            <a:endCxn id="59" idx="0"/>
          </p:cNvCxnSpPr>
          <p:nvPr/>
        </p:nvCxnSpPr>
        <p:spPr>
          <a:xfrm>
            <a:off x="2019300" y="1800871"/>
            <a:ext cx="0" cy="333003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ttore 2 60"/>
          <p:cNvCxnSpPr>
            <a:stCxn id="61" idx="2"/>
            <a:endCxn id="62" idx="0"/>
          </p:cNvCxnSpPr>
          <p:nvPr/>
        </p:nvCxnSpPr>
        <p:spPr>
          <a:xfrm>
            <a:off x="2019300" y="4957310"/>
            <a:ext cx="0" cy="333003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ttangolo arrotondato 61"/>
          <p:cNvSpPr/>
          <p:nvPr/>
        </p:nvSpPr>
        <p:spPr>
          <a:xfrm>
            <a:off x="304800" y="3200674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Evaluate the e</a:t>
            </a:r>
            <a:r>
              <a:rPr lang="en-US" sz="1600" baseline="30000" dirty="0" smtClean="0"/>
              <a:t>-</a:t>
            </a:r>
            <a:r>
              <a:rPr lang="en-US" sz="1600" dirty="0" smtClean="0"/>
              <a:t> space charge </a:t>
            </a:r>
          </a:p>
          <a:p>
            <a:pPr algn="ctr"/>
            <a:r>
              <a:rPr lang="en-US" sz="1600" dirty="0" smtClean="0"/>
              <a:t>electric field </a:t>
            </a:r>
            <a:endParaRPr lang="en-US" sz="1600" baseline="30000" dirty="0"/>
          </a:p>
        </p:txBody>
      </p:sp>
      <p:cxnSp>
        <p:nvCxnSpPr>
          <p:cNvPr id="67" name="Connettore 2 63"/>
          <p:cNvCxnSpPr>
            <a:stCxn id="59" idx="2"/>
            <a:endCxn id="66" idx="0"/>
          </p:cNvCxnSpPr>
          <p:nvPr/>
        </p:nvCxnSpPr>
        <p:spPr>
          <a:xfrm>
            <a:off x="2019300" y="2816871"/>
            <a:ext cx="0" cy="383803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ttore 2 64"/>
          <p:cNvCxnSpPr>
            <a:stCxn id="66" idx="2"/>
            <a:endCxn id="61" idx="0"/>
          </p:cNvCxnSpPr>
          <p:nvPr/>
        </p:nvCxnSpPr>
        <p:spPr>
          <a:xfrm>
            <a:off x="2019300" y="3883671"/>
            <a:ext cx="0" cy="390642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5"/>
          <p:cNvSpPr/>
          <p:nvPr/>
        </p:nvSpPr>
        <p:spPr>
          <a:xfrm>
            <a:off x="4267200" y="2899513"/>
            <a:ext cx="4495800" cy="313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indent="-228600">
              <a:lnSpc>
                <a:spcPct val="1500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The </a:t>
            </a:r>
            <a:r>
              <a:rPr lang="en-US" b="1" dirty="0" smtClean="0">
                <a:solidFill>
                  <a:schemeClr val="tx2"/>
                </a:solidFill>
                <a:latin typeface="Calibri" pitchFamily="34" charset="0"/>
              </a:rPr>
              <a:t>field map 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for the relevant chamber geometry and beam shape is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pre-computed on a suitable rectangular grid</a:t>
            </a:r>
            <a:r>
              <a:rPr lang="en-US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and loaded from file</a:t>
            </a:r>
            <a:r>
              <a:rPr lang="en-US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in the initialization stage</a:t>
            </a:r>
          </a:p>
          <a:p>
            <a:pPr marL="228600" lvl="1" indent="-228600">
              <a:lnSpc>
                <a:spcPct val="1500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When the field at a certain location is needed a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linear (4 points) interpolation algorithm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 is employed</a:t>
            </a:r>
          </a:p>
        </p:txBody>
      </p:sp>
      <p:sp>
        <p:nvSpPr>
          <p:cNvPr id="72" name="Ovale 35"/>
          <p:cNvSpPr/>
          <p:nvPr/>
        </p:nvSpPr>
        <p:spPr>
          <a:xfrm>
            <a:off x="4648200" y="740321"/>
            <a:ext cx="3430156" cy="1549591"/>
          </a:xfrm>
          <a:prstGeom prst="ellipse">
            <a:avLst/>
          </a:prstGeom>
          <a:noFill/>
          <a:ln w="57150" cmpd="sng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itle 6"/>
          <p:cNvSpPr>
            <a:spLocks noGrp="1"/>
          </p:cNvSpPr>
          <p:nvPr>
            <p:ph type="title"/>
          </p:nvPr>
        </p:nvSpPr>
        <p:spPr>
          <a:xfrm>
            <a:off x="1006230" y="-56059"/>
            <a:ext cx="8479693" cy="538966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Numerical modeling: e</a:t>
            </a:r>
            <a:r>
              <a:rPr lang="en-US" sz="2800" baseline="30000" dirty="0" smtClean="0"/>
              <a:t>-</a:t>
            </a:r>
            <a:r>
              <a:rPr lang="en-US" sz="2800" dirty="0" smtClean="0"/>
              <a:t> cloud build up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62632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55069" y="6314225"/>
            <a:ext cx="501424" cy="365125"/>
          </a:xfrm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32</a:t>
            </a:fld>
            <a:endParaRPr lang="en-US" dirty="0"/>
          </a:p>
        </p:txBody>
      </p:sp>
      <p:grpSp>
        <p:nvGrpSpPr>
          <p:cNvPr id="29" name="Gruppo 65"/>
          <p:cNvGrpSpPr/>
          <p:nvPr/>
        </p:nvGrpSpPr>
        <p:grpSpPr>
          <a:xfrm>
            <a:off x="228600" y="461114"/>
            <a:ext cx="8839200" cy="5670550"/>
            <a:chOff x="171450" y="609600"/>
            <a:chExt cx="8667750" cy="5943600"/>
          </a:xfrm>
        </p:grpSpPr>
        <p:sp>
          <p:nvSpPr>
            <p:cNvPr id="30" name="Rettangolo 66"/>
            <p:cNvSpPr/>
            <p:nvPr/>
          </p:nvSpPr>
          <p:spPr>
            <a:xfrm>
              <a:off x="4038600" y="609600"/>
              <a:ext cx="4800600" cy="5943600"/>
            </a:xfrm>
            <a:prstGeom prst="rect">
              <a:avLst/>
            </a:prstGeom>
            <a:solidFill>
              <a:schemeClr val="bg1"/>
            </a:solidFill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ttangolo 67"/>
            <p:cNvSpPr/>
            <p:nvPr/>
          </p:nvSpPr>
          <p:spPr>
            <a:xfrm>
              <a:off x="171450" y="3124200"/>
              <a:ext cx="4019550" cy="1066800"/>
            </a:xfrm>
            <a:prstGeom prst="rect">
              <a:avLst/>
            </a:prstGeom>
            <a:solidFill>
              <a:schemeClr val="bg1"/>
            </a:solidFill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ttangolo 68"/>
            <p:cNvSpPr/>
            <p:nvPr/>
          </p:nvSpPr>
          <p:spPr>
            <a:xfrm>
              <a:off x="3962400" y="3138488"/>
              <a:ext cx="381000" cy="10406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ttangolo 69"/>
            <p:cNvSpPr/>
            <p:nvPr/>
          </p:nvSpPr>
          <p:spPr>
            <a:xfrm>
              <a:off x="4052888" y="3098800"/>
              <a:ext cx="386554" cy="1111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4" name="Connettore 2 41"/>
          <p:cNvCxnSpPr>
            <a:endCxn id="40" idx="0"/>
          </p:cNvCxnSpPr>
          <p:nvPr/>
        </p:nvCxnSpPr>
        <p:spPr>
          <a:xfrm>
            <a:off x="2017204" y="743770"/>
            <a:ext cx="2096" cy="374104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42"/>
          <p:cNvCxnSpPr/>
          <p:nvPr/>
        </p:nvCxnSpPr>
        <p:spPr>
          <a:xfrm flipV="1">
            <a:off x="2017204" y="740322"/>
            <a:ext cx="1872208" cy="3448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43"/>
          <p:cNvCxnSpPr/>
          <p:nvPr/>
        </p:nvCxnSpPr>
        <p:spPr>
          <a:xfrm>
            <a:off x="3881405" y="759471"/>
            <a:ext cx="0" cy="5638800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47"/>
          <p:cNvCxnSpPr/>
          <p:nvPr/>
        </p:nvCxnSpPr>
        <p:spPr>
          <a:xfrm>
            <a:off x="2017204" y="6404713"/>
            <a:ext cx="1856194" cy="0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ttangolo 49"/>
          <p:cNvSpPr/>
          <p:nvPr/>
        </p:nvSpPr>
        <p:spPr>
          <a:xfrm>
            <a:off x="2030006" y="384913"/>
            <a:ext cx="185619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t=t+</a:t>
            </a:r>
            <a:r>
              <a:rPr lang="el-GR" sz="1600" dirty="0" smtClean="0"/>
              <a:t>Δ</a:t>
            </a:r>
            <a:r>
              <a:rPr lang="en-US" sz="1600" dirty="0" smtClean="0"/>
              <a:t>t</a:t>
            </a:r>
            <a:endParaRPr lang="en-US" sz="1600" dirty="0"/>
          </a:p>
        </p:txBody>
      </p:sp>
      <p:sp>
        <p:nvSpPr>
          <p:cNvPr id="39" name="Rettangolo arrotondato 50"/>
          <p:cNvSpPr/>
          <p:nvPr/>
        </p:nvSpPr>
        <p:spPr>
          <a:xfrm>
            <a:off x="304800" y="2133874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Evaluate the electric field of beam at </a:t>
            </a:r>
            <a:r>
              <a:rPr lang="en-US" sz="1600" dirty="0" err="1" smtClean="0"/>
              <a:t>macroparticles</a:t>
            </a:r>
            <a:r>
              <a:rPr lang="en-US" sz="1600" dirty="0" smtClean="0"/>
              <a:t>’ location</a:t>
            </a:r>
            <a:endParaRPr lang="en-US" sz="1600" baseline="30000" dirty="0"/>
          </a:p>
        </p:txBody>
      </p:sp>
      <p:sp>
        <p:nvSpPr>
          <p:cNvPr id="40" name="Rettangolo arrotondato 51"/>
          <p:cNvSpPr/>
          <p:nvPr/>
        </p:nvSpPr>
        <p:spPr>
          <a:xfrm>
            <a:off x="304800" y="1117874"/>
            <a:ext cx="3429000" cy="6829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Generate seed e</a:t>
            </a:r>
            <a:r>
              <a:rPr lang="en-US" sz="1600" baseline="30000" dirty="0" smtClean="0"/>
              <a:t>-</a:t>
            </a:r>
            <a:endParaRPr lang="en-US" sz="1600" baseline="30000" dirty="0"/>
          </a:p>
        </p:txBody>
      </p:sp>
      <p:sp>
        <p:nvSpPr>
          <p:cNvPr id="41" name="Rettangolo arrotondato 52"/>
          <p:cNvSpPr/>
          <p:nvPr/>
        </p:nvSpPr>
        <p:spPr>
          <a:xfrm>
            <a:off x="304800" y="4274313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Move </a:t>
            </a:r>
            <a:r>
              <a:rPr lang="en-US" sz="1600" dirty="0" err="1" smtClean="0"/>
              <a:t>macroparticles</a:t>
            </a:r>
            <a:r>
              <a:rPr lang="en-US" sz="1600" dirty="0" smtClean="0"/>
              <a:t> (t</a:t>
            </a:r>
            <a:r>
              <a:rPr lang="en-US" sz="1600" dirty="0"/>
              <a:t> </a:t>
            </a:r>
            <a:r>
              <a:rPr lang="en-US" sz="1600" dirty="0" smtClean="0">
                <a:sym typeface="Wingdings"/>
              </a:rPr>
              <a:t> </a:t>
            </a:r>
            <a:r>
              <a:rPr lang="en-US" sz="1600" dirty="0" smtClean="0"/>
              <a:t>t+</a:t>
            </a:r>
            <a:r>
              <a:rPr lang="el-GR" sz="1600" dirty="0" smtClean="0"/>
              <a:t>Δ</a:t>
            </a:r>
            <a:r>
              <a:rPr lang="en-US" sz="1600" dirty="0" smtClean="0"/>
              <a:t>t)</a:t>
            </a:r>
            <a:endParaRPr lang="en-US" sz="1600" baseline="30000" dirty="0"/>
          </a:p>
        </p:txBody>
      </p:sp>
      <p:sp>
        <p:nvSpPr>
          <p:cNvPr id="42" name="Rettangolo arrotondato 55"/>
          <p:cNvSpPr/>
          <p:nvPr/>
        </p:nvSpPr>
        <p:spPr>
          <a:xfrm>
            <a:off x="304800" y="5290313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Detect impacts and generate </a:t>
            </a:r>
            <a:r>
              <a:rPr lang="en-US" sz="1600" dirty="0" err="1" smtClean="0"/>
              <a:t>secondaries</a:t>
            </a:r>
            <a:endParaRPr lang="en-US" sz="1600" baseline="30000" dirty="0"/>
          </a:p>
        </p:txBody>
      </p:sp>
      <p:cxnSp>
        <p:nvCxnSpPr>
          <p:cNvPr id="43" name="Connettore 2 56"/>
          <p:cNvCxnSpPr/>
          <p:nvPr/>
        </p:nvCxnSpPr>
        <p:spPr>
          <a:xfrm>
            <a:off x="2019300" y="5972665"/>
            <a:ext cx="0" cy="432048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59"/>
          <p:cNvCxnSpPr>
            <a:stCxn id="40" idx="2"/>
            <a:endCxn id="39" idx="0"/>
          </p:cNvCxnSpPr>
          <p:nvPr/>
        </p:nvCxnSpPr>
        <p:spPr>
          <a:xfrm>
            <a:off x="2019300" y="1800871"/>
            <a:ext cx="0" cy="333003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60"/>
          <p:cNvCxnSpPr>
            <a:stCxn id="41" idx="2"/>
            <a:endCxn id="42" idx="0"/>
          </p:cNvCxnSpPr>
          <p:nvPr/>
        </p:nvCxnSpPr>
        <p:spPr>
          <a:xfrm>
            <a:off x="2019300" y="4957310"/>
            <a:ext cx="0" cy="333003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ttangolo arrotondato 61"/>
          <p:cNvSpPr/>
          <p:nvPr/>
        </p:nvSpPr>
        <p:spPr>
          <a:xfrm>
            <a:off x="304800" y="3200674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/>
              <a:t>Evaluate the e</a:t>
            </a:r>
            <a:r>
              <a:rPr lang="en-US" sz="1600" b="1" baseline="30000" dirty="0" smtClean="0"/>
              <a:t>-</a:t>
            </a:r>
            <a:r>
              <a:rPr lang="en-US" sz="1600" b="1" dirty="0" smtClean="0"/>
              <a:t> space charge </a:t>
            </a:r>
          </a:p>
          <a:p>
            <a:pPr algn="ctr"/>
            <a:r>
              <a:rPr lang="en-US" sz="1600" b="1" dirty="0" smtClean="0"/>
              <a:t>electric field </a:t>
            </a:r>
            <a:endParaRPr lang="en-US" sz="1600" b="1" baseline="30000" dirty="0"/>
          </a:p>
        </p:txBody>
      </p:sp>
      <p:cxnSp>
        <p:nvCxnSpPr>
          <p:cNvPr id="47" name="Connettore 2 63"/>
          <p:cNvCxnSpPr>
            <a:stCxn id="39" idx="2"/>
            <a:endCxn id="46" idx="0"/>
          </p:cNvCxnSpPr>
          <p:nvPr/>
        </p:nvCxnSpPr>
        <p:spPr>
          <a:xfrm>
            <a:off x="2019300" y="2816871"/>
            <a:ext cx="0" cy="383803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64"/>
          <p:cNvCxnSpPr>
            <a:stCxn id="46" idx="2"/>
            <a:endCxn id="41" idx="0"/>
          </p:cNvCxnSpPr>
          <p:nvPr/>
        </p:nvCxnSpPr>
        <p:spPr>
          <a:xfrm>
            <a:off x="2019300" y="3883671"/>
            <a:ext cx="0" cy="390642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ttangolo 34"/>
          <p:cNvSpPr/>
          <p:nvPr/>
        </p:nvSpPr>
        <p:spPr>
          <a:xfrm>
            <a:off x="4191000" y="2330352"/>
            <a:ext cx="480060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en-US" dirty="0" smtClean="0">
                <a:solidFill>
                  <a:srgbClr val="07408F"/>
                </a:solidFill>
                <a:latin typeface="Calibri" pitchFamily="34" charset="0"/>
              </a:rPr>
              <a:t>Use of PIC (Particle in Cell) algorithm for e</a:t>
            </a:r>
            <a:r>
              <a:rPr lang="en-US" baseline="30000" dirty="0" smtClean="0">
                <a:solidFill>
                  <a:srgbClr val="07408F"/>
                </a:solidFill>
                <a:latin typeface="Calibri" pitchFamily="34" charset="0"/>
              </a:rPr>
              <a:t>-</a:t>
            </a:r>
            <a:r>
              <a:rPr lang="en-US" dirty="0" smtClean="0">
                <a:solidFill>
                  <a:srgbClr val="07408F"/>
                </a:solidFill>
                <a:latin typeface="Calibri" pitchFamily="34" charset="0"/>
              </a:rPr>
              <a:t> space charge field: </a:t>
            </a:r>
            <a:r>
              <a:rPr lang="en-US" b="1" dirty="0" smtClean="0">
                <a:solidFill>
                  <a:srgbClr val="07408F"/>
                </a:solidFill>
                <a:latin typeface="Calibri" pitchFamily="34" charset="0"/>
              </a:rPr>
              <a:t>Poisson equation</a:t>
            </a:r>
            <a:r>
              <a:rPr lang="en-US" dirty="0" smtClean="0">
                <a:solidFill>
                  <a:srgbClr val="07408F"/>
                </a:solidFill>
                <a:latin typeface="Calibri" pitchFamily="34" charset="0"/>
              </a:rPr>
              <a:t>:</a:t>
            </a:r>
          </a:p>
        </p:txBody>
      </p:sp>
      <p:sp>
        <p:nvSpPr>
          <p:cNvPr id="74" name="Rettangolo 35"/>
          <p:cNvSpPr/>
          <p:nvPr/>
        </p:nvSpPr>
        <p:spPr>
          <a:xfrm>
            <a:off x="4648200" y="4002997"/>
            <a:ext cx="654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with </a:t>
            </a:r>
            <a:endParaRPr lang="en-US" dirty="0"/>
          </a:p>
        </p:txBody>
      </p:sp>
      <p:sp>
        <p:nvSpPr>
          <p:cNvPr id="75" name="Rettangolo 36"/>
          <p:cNvSpPr/>
          <p:nvPr/>
        </p:nvSpPr>
        <p:spPr>
          <a:xfrm>
            <a:off x="6742622" y="3989487"/>
            <a:ext cx="1806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on the boundary </a:t>
            </a:r>
            <a:endParaRPr lang="en-US" dirty="0"/>
          </a:p>
        </p:txBody>
      </p:sp>
      <p:sp>
        <p:nvSpPr>
          <p:cNvPr id="76" name="Rettangolo 37"/>
          <p:cNvSpPr/>
          <p:nvPr/>
        </p:nvSpPr>
        <p:spPr>
          <a:xfrm>
            <a:off x="4191000" y="4352753"/>
            <a:ext cx="4648200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The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electric field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, given by:</a:t>
            </a:r>
          </a:p>
        </p:txBody>
      </p:sp>
      <p:pic>
        <p:nvPicPr>
          <p:cNvPr id="83" name="Picture 2"/>
          <p:cNvPicPr>
            <a:picLocks noChangeAspect="1" noChangeArrowheads="1"/>
          </p:cNvPicPr>
          <p:nvPr/>
        </p:nvPicPr>
        <p:blipFill>
          <a:blip r:embed="rId2" cstate="print"/>
          <a:srcRect b="31429"/>
          <a:stretch>
            <a:fillRect/>
          </a:stretch>
        </p:blipFill>
        <p:spPr bwMode="auto">
          <a:xfrm>
            <a:off x="4191000" y="-294355"/>
            <a:ext cx="4876800" cy="2508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756" y="3191287"/>
            <a:ext cx="2738814" cy="686772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256" y="4043663"/>
            <a:ext cx="1307675" cy="2880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95" y="4968664"/>
            <a:ext cx="2708393" cy="383263"/>
          </a:xfrm>
          <a:prstGeom prst="rect">
            <a:avLst/>
          </a:prstGeom>
        </p:spPr>
      </p:pic>
      <p:sp>
        <p:nvSpPr>
          <p:cNvPr id="84" name="Rettangolo 37"/>
          <p:cNvSpPr/>
          <p:nvPr/>
        </p:nvSpPr>
        <p:spPr>
          <a:xfrm>
            <a:off x="4248150" y="5210268"/>
            <a:ext cx="464820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i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s calculated on the grid points and interpolated at the </a:t>
            </a:r>
            <a:r>
              <a:rPr lang="en-US" dirty="0" err="1" smtClean="0">
                <a:solidFill>
                  <a:schemeClr val="tx2"/>
                </a:solidFill>
                <a:latin typeface="Calibri" pitchFamily="34" charset="0"/>
              </a:rPr>
              <a:t>macroparticles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’ positions </a:t>
            </a:r>
          </a:p>
        </p:txBody>
      </p:sp>
      <p:sp>
        <p:nvSpPr>
          <p:cNvPr id="49" name="Title 6"/>
          <p:cNvSpPr>
            <a:spLocks noGrp="1"/>
          </p:cNvSpPr>
          <p:nvPr>
            <p:ph type="title"/>
          </p:nvPr>
        </p:nvSpPr>
        <p:spPr>
          <a:xfrm>
            <a:off x="1006230" y="-26752"/>
            <a:ext cx="8479693" cy="538966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Numerical modeling: e</a:t>
            </a:r>
            <a:r>
              <a:rPr lang="en-US" sz="2800" baseline="30000" dirty="0" smtClean="0"/>
              <a:t>-</a:t>
            </a:r>
            <a:r>
              <a:rPr lang="en-US" sz="2800" dirty="0" smtClean="0"/>
              <a:t> cloud build up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87700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228600" y="6323994"/>
            <a:ext cx="501424" cy="365125"/>
          </a:xfrm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33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228600" y="625231"/>
            <a:ext cx="8837246" cy="5386451"/>
            <a:chOff x="228600" y="625231"/>
            <a:chExt cx="8837246" cy="5386451"/>
          </a:xfrm>
        </p:grpSpPr>
        <p:sp>
          <p:nvSpPr>
            <p:cNvPr id="75" name="Rettangolo 66"/>
            <p:cNvSpPr/>
            <p:nvPr/>
          </p:nvSpPr>
          <p:spPr>
            <a:xfrm>
              <a:off x="4171371" y="625231"/>
              <a:ext cx="4894475" cy="5386451"/>
            </a:xfrm>
            <a:prstGeom prst="rect">
              <a:avLst/>
            </a:prstGeom>
            <a:solidFill>
              <a:schemeClr val="bg1"/>
            </a:solidFill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ttangolo 67"/>
            <p:cNvSpPr/>
            <p:nvPr/>
          </p:nvSpPr>
          <p:spPr>
            <a:xfrm>
              <a:off x="228600" y="4053411"/>
              <a:ext cx="4098151" cy="966799"/>
            </a:xfrm>
            <a:prstGeom prst="rect">
              <a:avLst/>
            </a:prstGeom>
            <a:solidFill>
              <a:schemeClr val="bg1"/>
            </a:solidFill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ttangolo 68"/>
            <p:cNvSpPr/>
            <p:nvPr/>
          </p:nvSpPr>
          <p:spPr>
            <a:xfrm>
              <a:off x="4093681" y="4066902"/>
              <a:ext cx="388450" cy="9430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ttangolo 69"/>
            <p:cNvSpPr/>
            <p:nvPr/>
          </p:nvSpPr>
          <p:spPr>
            <a:xfrm>
              <a:off x="4185939" y="4017470"/>
              <a:ext cx="394113" cy="10358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9" name="Connettore 2 41"/>
          <p:cNvCxnSpPr>
            <a:endCxn id="86" idx="0"/>
          </p:cNvCxnSpPr>
          <p:nvPr/>
        </p:nvCxnSpPr>
        <p:spPr>
          <a:xfrm>
            <a:off x="2017204" y="753539"/>
            <a:ext cx="2096" cy="374104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ttore 2 42"/>
          <p:cNvCxnSpPr/>
          <p:nvPr/>
        </p:nvCxnSpPr>
        <p:spPr>
          <a:xfrm flipV="1">
            <a:off x="2017204" y="750091"/>
            <a:ext cx="1872208" cy="3448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ttore 2 43"/>
          <p:cNvCxnSpPr/>
          <p:nvPr/>
        </p:nvCxnSpPr>
        <p:spPr>
          <a:xfrm>
            <a:off x="3881405" y="769240"/>
            <a:ext cx="0" cy="5638800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ttore 2 47"/>
          <p:cNvCxnSpPr/>
          <p:nvPr/>
        </p:nvCxnSpPr>
        <p:spPr>
          <a:xfrm>
            <a:off x="2017204" y="6414482"/>
            <a:ext cx="1856194" cy="0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ttangolo 49"/>
          <p:cNvSpPr/>
          <p:nvPr/>
        </p:nvSpPr>
        <p:spPr>
          <a:xfrm>
            <a:off x="2030006" y="394682"/>
            <a:ext cx="185619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t=t+</a:t>
            </a:r>
            <a:r>
              <a:rPr lang="el-GR" sz="1600" dirty="0" smtClean="0"/>
              <a:t>Δ</a:t>
            </a:r>
            <a:r>
              <a:rPr lang="en-US" sz="1600" dirty="0" smtClean="0"/>
              <a:t>t</a:t>
            </a:r>
            <a:endParaRPr lang="en-US" sz="1600" dirty="0"/>
          </a:p>
        </p:txBody>
      </p:sp>
      <p:sp>
        <p:nvSpPr>
          <p:cNvPr id="85" name="Rettangolo arrotondato 50"/>
          <p:cNvSpPr/>
          <p:nvPr/>
        </p:nvSpPr>
        <p:spPr>
          <a:xfrm>
            <a:off x="304800" y="2143643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Evaluate the electric field of beam at </a:t>
            </a:r>
            <a:r>
              <a:rPr lang="en-US" sz="1600" dirty="0" err="1" smtClean="0"/>
              <a:t>macroparticles</a:t>
            </a:r>
            <a:r>
              <a:rPr lang="en-US" sz="1600" dirty="0" smtClean="0"/>
              <a:t>’ location</a:t>
            </a:r>
            <a:endParaRPr lang="en-US" sz="1600" baseline="30000" dirty="0"/>
          </a:p>
        </p:txBody>
      </p:sp>
      <p:sp>
        <p:nvSpPr>
          <p:cNvPr id="86" name="Rettangolo arrotondato 51"/>
          <p:cNvSpPr/>
          <p:nvPr/>
        </p:nvSpPr>
        <p:spPr>
          <a:xfrm>
            <a:off x="304800" y="1127643"/>
            <a:ext cx="3429000" cy="6829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Generate seed e</a:t>
            </a:r>
            <a:r>
              <a:rPr lang="en-US" sz="1600" baseline="30000" dirty="0" smtClean="0"/>
              <a:t>-</a:t>
            </a:r>
            <a:endParaRPr lang="en-US" sz="1600" baseline="30000" dirty="0"/>
          </a:p>
        </p:txBody>
      </p:sp>
      <p:sp>
        <p:nvSpPr>
          <p:cNvPr id="87" name="Rettangolo arrotondato 52"/>
          <p:cNvSpPr/>
          <p:nvPr/>
        </p:nvSpPr>
        <p:spPr>
          <a:xfrm>
            <a:off x="304800" y="4284082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/>
              <a:t>Move </a:t>
            </a:r>
            <a:r>
              <a:rPr lang="en-US" sz="1600" b="1" dirty="0" err="1" smtClean="0"/>
              <a:t>macroparticles</a:t>
            </a:r>
            <a:r>
              <a:rPr lang="en-US" sz="1600" b="1" dirty="0" smtClean="0"/>
              <a:t> (t</a:t>
            </a:r>
            <a:r>
              <a:rPr lang="en-US" sz="1600" b="1" dirty="0"/>
              <a:t> </a:t>
            </a:r>
            <a:r>
              <a:rPr lang="en-US" sz="1600" b="1" dirty="0" smtClean="0">
                <a:sym typeface="Wingdings"/>
              </a:rPr>
              <a:t> </a:t>
            </a:r>
            <a:r>
              <a:rPr lang="en-US" sz="1600" b="1" dirty="0" smtClean="0"/>
              <a:t>t+</a:t>
            </a:r>
            <a:r>
              <a:rPr lang="el-GR" sz="1600" b="1" dirty="0" smtClean="0"/>
              <a:t>Δ</a:t>
            </a:r>
            <a:r>
              <a:rPr lang="en-US" sz="1600" b="1" dirty="0" smtClean="0"/>
              <a:t>t)</a:t>
            </a:r>
            <a:endParaRPr lang="en-US" sz="1600" b="1" baseline="30000" dirty="0"/>
          </a:p>
        </p:txBody>
      </p:sp>
      <p:sp>
        <p:nvSpPr>
          <p:cNvPr id="88" name="Rettangolo arrotondato 55"/>
          <p:cNvSpPr/>
          <p:nvPr/>
        </p:nvSpPr>
        <p:spPr>
          <a:xfrm>
            <a:off x="304800" y="5300082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Detect impacts and generate </a:t>
            </a:r>
            <a:r>
              <a:rPr lang="en-US" sz="1600" dirty="0" err="1" smtClean="0"/>
              <a:t>secondaries</a:t>
            </a:r>
            <a:endParaRPr lang="en-US" sz="1600" baseline="30000" dirty="0"/>
          </a:p>
        </p:txBody>
      </p:sp>
      <p:cxnSp>
        <p:nvCxnSpPr>
          <p:cNvPr id="89" name="Connettore 2 56"/>
          <p:cNvCxnSpPr/>
          <p:nvPr/>
        </p:nvCxnSpPr>
        <p:spPr>
          <a:xfrm>
            <a:off x="2019300" y="5982434"/>
            <a:ext cx="0" cy="432048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ttore 2 59"/>
          <p:cNvCxnSpPr>
            <a:stCxn id="86" idx="2"/>
            <a:endCxn id="85" idx="0"/>
          </p:cNvCxnSpPr>
          <p:nvPr/>
        </p:nvCxnSpPr>
        <p:spPr>
          <a:xfrm>
            <a:off x="2019300" y="1810640"/>
            <a:ext cx="0" cy="333003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ttore 2 60"/>
          <p:cNvCxnSpPr>
            <a:stCxn id="87" idx="2"/>
            <a:endCxn id="88" idx="0"/>
          </p:cNvCxnSpPr>
          <p:nvPr/>
        </p:nvCxnSpPr>
        <p:spPr>
          <a:xfrm>
            <a:off x="2019300" y="4967079"/>
            <a:ext cx="0" cy="333003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ttangolo arrotondato 61"/>
          <p:cNvSpPr/>
          <p:nvPr/>
        </p:nvSpPr>
        <p:spPr>
          <a:xfrm>
            <a:off x="304800" y="3210443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Evaluate the e</a:t>
            </a:r>
            <a:r>
              <a:rPr lang="en-US" sz="1600" baseline="30000" dirty="0" smtClean="0"/>
              <a:t>-</a:t>
            </a:r>
            <a:r>
              <a:rPr lang="en-US" sz="1600" dirty="0" smtClean="0"/>
              <a:t> space charge </a:t>
            </a:r>
          </a:p>
          <a:p>
            <a:pPr algn="ctr"/>
            <a:r>
              <a:rPr lang="en-US" sz="1600" dirty="0" smtClean="0"/>
              <a:t>electric field </a:t>
            </a:r>
            <a:endParaRPr lang="en-US" sz="1600" baseline="30000" dirty="0"/>
          </a:p>
        </p:txBody>
      </p:sp>
      <p:cxnSp>
        <p:nvCxnSpPr>
          <p:cNvPr id="93" name="Connettore 2 63"/>
          <p:cNvCxnSpPr>
            <a:stCxn id="85" idx="2"/>
            <a:endCxn id="92" idx="0"/>
          </p:cNvCxnSpPr>
          <p:nvPr/>
        </p:nvCxnSpPr>
        <p:spPr>
          <a:xfrm>
            <a:off x="2019300" y="2826640"/>
            <a:ext cx="0" cy="383803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ttore 2 64"/>
          <p:cNvCxnSpPr>
            <a:stCxn id="92" idx="2"/>
            <a:endCxn id="87" idx="0"/>
          </p:cNvCxnSpPr>
          <p:nvPr/>
        </p:nvCxnSpPr>
        <p:spPr>
          <a:xfrm>
            <a:off x="2019300" y="3893440"/>
            <a:ext cx="0" cy="390642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65"/>
          <p:cNvSpPr/>
          <p:nvPr/>
        </p:nvSpPr>
        <p:spPr>
          <a:xfrm>
            <a:off x="4267200" y="4280439"/>
            <a:ext cx="4495800" cy="1731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  <a:spcBef>
                <a:spcPts val="1200"/>
              </a:spcBef>
            </a:pPr>
            <a:r>
              <a:rPr lang="en-US" b="1" dirty="0" smtClean="0">
                <a:solidFill>
                  <a:schemeClr val="tx2"/>
                </a:solidFill>
                <a:latin typeface="Calibri" pitchFamily="34" charset="0"/>
              </a:rPr>
              <a:t>Boris tracker 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is used for efficiently and accurately dealing with fast cyclotron motion and slow drift in presence of magnetic gradients</a:t>
            </a:r>
            <a:endParaRPr lang="en-US" b="1" dirty="0" smtClean="0">
              <a:solidFill>
                <a:schemeClr val="tx2"/>
              </a:solidFill>
              <a:latin typeface="Calibri" pitchFamily="34" charset="0"/>
            </a:endParaRPr>
          </a:p>
        </p:txBody>
      </p:sp>
      <p:grpSp>
        <p:nvGrpSpPr>
          <p:cNvPr id="97" name="Gruppo 146"/>
          <p:cNvGrpSpPr/>
          <p:nvPr/>
        </p:nvGrpSpPr>
        <p:grpSpPr>
          <a:xfrm>
            <a:off x="4733925" y="318482"/>
            <a:ext cx="2805560" cy="1822347"/>
            <a:chOff x="5151861" y="3142938"/>
            <a:chExt cx="2805560" cy="1822347"/>
          </a:xfrm>
        </p:grpSpPr>
        <p:sp>
          <p:nvSpPr>
            <p:cNvPr id="98" name="Arco 36"/>
            <p:cNvSpPr/>
            <p:nvPr/>
          </p:nvSpPr>
          <p:spPr>
            <a:xfrm rot="2340869">
              <a:off x="5151861" y="3142938"/>
              <a:ext cx="1783444" cy="1787729"/>
            </a:xfrm>
            <a:prstGeom prst="arc">
              <a:avLst>
                <a:gd name="adj1" fmla="val 18249659"/>
                <a:gd name="adj2" fmla="val 19987737"/>
              </a:avLst>
            </a:prstGeom>
            <a:ln w="127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9" name="Gruppo 142"/>
            <p:cNvGrpSpPr/>
            <p:nvPr/>
          </p:nvGrpSpPr>
          <p:grpSpPr>
            <a:xfrm>
              <a:off x="5761177" y="3892787"/>
              <a:ext cx="2196244" cy="1072498"/>
              <a:chOff x="5761177" y="3892787"/>
              <a:chExt cx="2196244" cy="1072498"/>
            </a:xfrm>
          </p:grpSpPr>
          <p:sp>
            <p:nvSpPr>
              <p:cNvPr id="101" name="Ovale 39"/>
              <p:cNvSpPr/>
              <p:nvPr/>
            </p:nvSpPr>
            <p:spPr>
              <a:xfrm>
                <a:off x="6914529" y="3969060"/>
                <a:ext cx="60121" cy="6012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Ovale 40"/>
              <p:cNvSpPr/>
              <p:nvPr/>
            </p:nvSpPr>
            <p:spPr>
              <a:xfrm>
                <a:off x="7344308" y="4905164"/>
                <a:ext cx="60121" cy="6012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Ovale 44"/>
              <p:cNvSpPr/>
              <p:nvPr/>
            </p:nvSpPr>
            <p:spPr>
              <a:xfrm>
                <a:off x="7320191" y="4113076"/>
                <a:ext cx="60121" cy="6012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Ovale 45"/>
              <p:cNvSpPr/>
              <p:nvPr/>
            </p:nvSpPr>
            <p:spPr>
              <a:xfrm>
                <a:off x="6336196" y="4041068"/>
                <a:ext cx="60121" cy="6012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Ovale 46"/>
              <p:cNvSpPr/>
              <p:nvPr/>
            </p:nvSpPr>
            <p:spPr>
              <a:xfrm>
                <a:off x="6516216" y="4797152"/>
                <a:ext cx="60121" cy="6012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Arco 48"/>
              <p:cNvSpPr/>
              <p:nvPr/>
            </p:nvSpPr>
            <p:spPr>
              <a:xfrm rot="2340869">
                <a:off x="5761177" y="3892787"/>
                <a:ext cx="648072" cy="576064"/>
              </a:xfrm>
              <a:prstGeom prst="arc">
                <a:avLst>
                  <a:gd name="adj1" fmla="val 16200000"/>
                  <a:gd name="adj2" fmla="val 19987737"/>
                </a:avLst>
              </a:prstGeom>
              <a:ln w="12700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Arco 53"/>
              <p:cNvSpPr/>
              <p:nvPr/>
            </p:nvSpPr>
            <p:spPr>
              <a:xfrm rot="19259131" flipH="1">
                <a:off x="7309349" y="3964795"/>
                <a:ext cx="648072" cy="576064"/>
              </a:xfrm>
              <a:prstGeom prst="arc">
                <a:avLst>
                  <a:gd name="adj1" fmla="val 16200000"/>
                  <a:gd name="adj2" fmla="val 19987737"/>
                </a:avLst>
              </a:prstGeom>
              <a:ln w="12700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Arco 54"/>
              <p:cNvSpPr/>
              <p:nvPr/>
            </p:nvSpPr>
            <p:spPr>
              <a:xfrm rot="8532798">
                <a:off x="6192701" y="4251220"/>
                <a:ext cx="648072" cy="576064"/>
              </a:xfrm>
              <a:prstGeom prst="arc">
                <a:avLst>
                  <a:gd name="adj1" fmla="val 16200000"/>
                  <a:gd name="adj2" fmla="val 19987737"/>
                </a:avLst>
              </a:prstGeom>
              <a:ln w="12700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Arco 57"/>
              <p:cNvSpPr/>
              <p:nvPr/>
            </p:nvSpPr>
            <p:spPr>
              <a:xfrm rot="8532798">
                <a:off x="7019751" y="4359231"/>
                <a:ext cx="648072" cy="576064"/>
              </a:xfrm>
              <a:prstGeom prst="arc">
                <a:avLst>
                  <a:gd name="adj1" fmla="val 16200000"/>
                  <a:gd name="adj2" fmla="val 19987737"/>
                </a:avLst>
              </a:prstGeom>
              <a:ln w="12700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0" name="Rectangle 65"/>
          <p:cNvSpPr/>
          <p:nvPr/>
        </p:nvSpPr>
        <p:spPr>
          <a:xfrm>
            <a:off x="4191110" y="2528282"/>
            <a:ext cx="4786312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  <a:spcBef>
                <a:spcPts val="1200"/>
              </a:spcBef>
            </a:pP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The equation of motion is integrated to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update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</a:rPr>
              <a:t>macroparticles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’ position and momentum</a:t>
            </a:r>
            <a:r>
              <a:rPr lang="en-US" dirty="0" smtClean="0">
                <a:solidFill>
                  <a:srgbClr val="FF0000"/>
                </a:solidFill>
                <a:latin typeface="Calibri" pitchFamily="34" charset="0"/>
              </a:rPr>
              <a:t>:</a:t>
            </a:r>
            <a:endParaRPr lang="en-US" b="1" dirty="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11" name="Ovale 35"/>
          <p:cNvSpPr/>
          <p:nvPr/>
        </p:nvSpPr>
        <p:spPr>
          <a:xfrm>
            <a:off x="4648200" y="750090"/>
            <a:ext cx="3430156" cy="1549591"/>
          </a:xfrm>
          <a:prstGeom prst="ellipse">
            <a:avLst/>
          </a:prstGeom>
          <a:noFill/>
          <a:ln w="57150" cmpd="sng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894" y="3518448"/>
            <a:ext cx="4647408" cy="617488"/>
          </a:xfrm>
          <a:prstGeom prst="rect">
            <a:avLst/>
          </a:prstGeom>
        </p:spPr>
      </p:pic>
      <p:sp>
        <p:nvSpPr>
          <p:cNvPr id="43" name="Title 6"/>
          <p:cNvSpPr>
            <a:spLocks noGrp="1"/>
          </p:cNvSpPr>
          <p:nvPr>
            <p:ph type="title"/>
          </p:nvPr>
        </p:nvSpPr>
        <p:spPr>
          <a:xfrm>
            <a:off x="1006230" y="-26752"/>
            <a:ext cx="8479693" cy="538966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Numerical modeling: e</a:t>
            </a:r>
            <a:r>
              <a:rPr lang="en-US" sz="2800" baseline="30000" dirty="0" smtClean="0"/>
              <a:t>-</a:t>
            </a:r>
            <a:r>
              <a:rPr lang="en-US" sz="2800" dirty="0" smtClean="0"/>
              <a:t> cloud build up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24940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ttangolo 66"/>
          <p:cNvSpPr/>
          <p:nvPr/>
        </p:nvSpPr>
        <p:spPr>
          <a:xfrm>
            <a:off x="4095750" y="576385"/>
            <a:ext cx="4800600" cy="5531493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ttangolo 67"/>
          <p:cNvSpPr/>
          <p:nvPr/>
        </p:nvSpPr>
        <p:spPr>
          <a:xfrm>
            <a:off x="228600" y="5197231"/>
            <a:ext cx="3867150" cy="910648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ttangolo 68"/>
          <p:cNvSpPr/>
          <p:nvPr/>
        </p:nvSpPr>
        <p:spPr>
          <a:xfrm>
            <a:off x="4019550" y="5226538"/>
            <a:ext cx="305114" cy="871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uppo 62"/>
          <p:cNvGrpSpPr/>
          <p:nvPr/>
        </p:nvGrpSpPr>
        <p:grpSpPr>
          <a:xfrm>
            <a:off x="5727445" y="1774705"/>
            <a:ext cx="420161" cy="432048"/>
            <a:chOff x="1441195" y="2836912"/>
            <a:chExt cx="420161" cy="432048"/>
          </a:xfrm>
        </p:grpSpPr>
        <p:sp>
          <p:nvSpPr>
            <p:cNvPr id="50" name="Ovale 71"/>
            <p:cNvSpPr/>
            <p:nvPr/>
          </p:nvSpPr>
          <p:spPr>
            <a:xfrm rot="10800000">
              <a:off x="1657219" y="2836912"/>
              <a:ext cx="60121" cy="6012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e 72"/>
            <p:cNvSpPr/>
            <p:nvPr/>
          </p:nvSpPr>
          <p:spPr>
            <a:xfrm rot="10800000">
              <a:off x="1801235" y="2956811"/>
              <a:ext cx="60121" cy="6012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e 73"/>
            <p:cNvSpPr/>
            <p:nvPr/>
          </p:nvSpPr>
          <p:spPr>
            <a:xfrm rot="10800000">
              <a:off x="1441195" y="2920807"/>
              <a:ext cx="60121" cy="6012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e 74"/>
            <p:cNvSpPr/>
            <p:nvPr/>
          </p:nvSpPr>
          <p:spPr>
            <a:xfrm rot="10800000">
              <a:off x="1573324" y="3208839"/>
              <a:ext cx="60121" cy="6012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Connettore 1 75"/>
            <p:cNvCxnSpPr>
              <a:stCxn id="53" idx="3"/>
            </p:cNvCxnSpPr>
            <p:nvPr/>
          </p:nvCxnSpPr>
          <p:spPr>
            <a:xfrm rot="10800000" flipH="1">
              <a:off x="1624640" y="3016932"/>
              <a:ext cx="200712" cy="200712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ttore 1 76"/>
            <p:cNvCxnSpPr>
              <a:stCxn id="53" idx="4"/>
              <a:endCxn id="50" idx="0"/>
            </p:cNvCxnSpPr>
            <p:nvPr/>
          </p:nvCxnSpPr>
          <p:spPr>
            <a:xfrm rot="10800000" flipH="1">
              <a:off x="1603384" y="2897033"/>
              <a:ext cx="83895" cy="311806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1 77"/>
            <p:cNvCxnSpPr>
              <a:stCxn id="53" idx="5"/>
            </p:cNvCxnSpPr>
            <p:nvPr/>
          </p:nvCxnSpPr>
          <p:spPr>
            <a:xfrm rot="10800000">
              <a:off x="1465312" y="2944924"/>
              <a:ext cx="116817" cy="27272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7" name="Connettore 2 41"/>
          <p:cNvCxnSpPr>
            <a:endCxn id="63" idx="0"/>
          </p:cNvCxnSpPr>
          <p:nvPr/>
        </p:nvCxnSpPr>
        <p:spPr>
          <a:xfrm>
            <a:off x="2017204" y="743770"/>
            <a:ext cx="2096" cy="374104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42"/>
          <p:cNvCxnSpPr/>
          <p:nvPr/>
        </p:nvCxnSpPr>
        <p:spPr>
          <a:xfrm flipV="1">
            <a:off x="2017204" y="740322"/>
            <a:ext cx="1872208" cy="3448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43"/>
          <p:cNvCxnSpPr/>
          <p:nvPr/>
        </p:nvCxnSpPr>
        <p:spPr>
          <a:xfrm>
            <a:off x="3881405" y="759471"/>
            <a:ext cx="0" cy="5638800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2 47"/>
          <p:cNvCxnSpPr/>
          <p:nvPr/>
        </p:nvCxnSpPr>
        <p:spPr>
          <a:xfrm>
            <a:off x="2017204" y="6404713"/>
            <a:ext cx="1856194" cy="0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ttangolo 49"/>
          <p:cNvSpPr/>
          <p:nvPr/>
        </p:nvSpPr>
        <p:spPr>
          <a:xfrm>
            <a:off x="2030006" y="384913"/>
            <a:ext cx="185619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t=t+</a:t>
            </a:r>
            <a:r>
              <a:rPr lang="el-GR" sz="1600" dirty="0" smtClean="0"/>
              <a:t>Δ</a:t>
            </a:r>
            <a:r>
              <a:rPr lang="en-US" sz="1600" dirty="0" smtClean="0"/>
              <a:t>t</a:t>
            </a:r>
            <a:endParaRPr lang="en-US" sz="1600" dirty="0"/>
          </a:p>
        </p:txBody>
      </p:sp>
      <p:sp>
        <p:nvSpPr>
          <p:cNvPr id="62" name="Rettangolo arrotondato 50"/>
          <p:cNvSpPr/>
          <p:nvPr/>
        </p:nvSpPr>
        <p:spPr>
          <a:xfrm>
            <a:off x="304800" y="2133874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Evaluate the electric field of beam at </a:t>
            </a:r>
            <a:r>
              <a:rPr lang="en-US" sz="1600" dirty="0" err="1" smtClean="0"/>
              <a:t>macroparticles</a:t>
            </a:r>
            <a:r>
              <a:rPr lang="en-US" sz="1600" dirty="0" smtClean="0"/>
              <a:t>’ location</a:t>
            </a:r>
            <a:endParaRPr lang="en-US" sz="1600" baseline="30000" dirty="0"/>
          </a:p>
        </p:txBody>
      </p:sp>
      <p:sp>
        <p:nvSpPr>
          <p:cNvPr id="63" name="Rettangolo arrotondato 51"/>
          <p:cNvSpPr/>
          <p:nvPr/>
        </p:nvSpPr>
        <p:spPr>
          <a:xfrm>
            <a:off x="304800" y="1117874"/>
            <a:ext cx="3429000" cy="6829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Generate seed e</a:t>
            </a:r>
            <a:r>
              <a:rPr lang="en-US" sz="1600" baseline="30000" dirty="0" smtClean="0"/>
              <a:t>-</a:t>
            </a:r>
            <a:endParaRPr lang="en-US" sz="1600" baseline="30000" dirty="0"/>
          </a:p>
        </p:txBody>
      </p:sp>
      <p:sp>
        <p:nvSpPr>
          <p:cNvPr id="64" name="Rettangolo arrotondato 52"/>
          <p:cNvSpPr/>
          <p:nvPr/>
        </p:nvSpPr>
        <p:spPr>
          <a:xfrm>
            <a:off x="304800" y="4274313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Move </a:t>
            </a:r>
            <a:r>
              <a:rPr lang="en-US" sz="1600" dirty="0" err="1" smtClean="0"/>
              <a:t>macroparticles</a:t>
            </a:r>
            <a:r>
              <a:rPr lang="en-US" sz="1600" dirty="0" smtClean="0"/>
              <a:t> (t </a:t>
            </a:r>
            <a:r>
              <a:rPr lang="en-US" sz="1600" dirty="0" smtClean="0">
                <a:sym typeface="Wingdings"/>
              </a:rPr>
              <a:t> </a:t>
            </a:r>
            <a:r>
              <a:rPr lang="en-US" sz="1600" dirty="0" smtClean="0"/>
              <a:t>t+</a:t>
            </a:r>
            <a:r>
              <a:rPr lang="el-GR" sz="1600" dirty="0" smtClean="0"/>
              <a:t>Δ</a:t>
            </a:r>
            <a:r>
              <a:rPr lang="en-US" sz="1600" dirty="0" smtClean="0"/>
              <a:t>t)</a:t>
            </a:r>
            <a:endParaRPr lang="en-US" sz="1600" baseline="30000" dirty="0"/>
          </a:p>
        </p:txBody>
      </p:sp>
      <p:sp>
        <p:nvSpPr>
          <p:cNvPr id="65" name="Rettangolo arrotondato 55"/>
          <p:cNvSpPr/>
          <p:nvPr/>
        </p:nvSpPr>
        <p:spPr>
          <a:xfrm>
            <a:off x="304800" y="5290313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/>
              <a:t>Detect impacts and generate </a:t>
            </a:r>
            <a:r>
              <a:rPr lang="en-US" sz="1600" b="1" dirty="0" err="1" smtClean="0"/>
              <a:t>secondaries</a:t>
            </a:r>
            <a:endParaRPr lang="en-US" sz="1600" b="1" baseline="30000" dirty="0"/>
          </a:p>
        </p:txBody>
      </p:sp>
      <p:cxnSp>
        <p:nvCxnSpPr>
          <p:cNvPr id="66" name="Connettore 2 56"/>
          <p:cNvCxnSpPr/>
          <p:nvPr/>
        </p:nvCxnSpPr>
        <p:spPr>
          <a:xfrm>
            <a:off x="2019300" y="5972665"/>
            <a:ext cx="0" cy="432048"/>
          </a:xfrm>
          <a:prstGeom prst="straightConnector1">
            <a:avLst/>
          </a:prstGeom>
          <a:ln w="19050"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ttore 2 59"/>
          <p:cNvCxnSpPr>
            <a:stCxn id="63" idx="2"/>
            <a:endCxn id="62" idx="0"/>
          </p:cNvCxnSpPr>
          <p:nvPr/>
        </p:nvCxnSpPr>
        <p:spPr>
          <a:xfrm>
            <a:off x="2019300" y="1800871"/>
            <a:ext cx="0" cy="333003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ttore 2 60"/>
          <p:cNvCxnSpPr>
            <a:stCxn id="64" idx="2"/>
            <a:endCxn id="65" idx="0"/>
          </p:cNvCxnSpPr>
          <p:nvPr/>
        </p:nvCxnSpPr>
        <p:spPr>
          <a:xfrm>
            <a:off x="2019300" y="4957310"/>
            <a:ext cx="0" cy="333003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ttangolo arrotondato 61"/>
          <p:cNvSpPr/>
          <p:nvPr/>
        </p:nvSpPr>
        <p:spPr>
          <a:xfrm>
            <a:off x="304800" y="3200674"/>
            <a:ext cx="3429000" cy="6829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Evaluate the e</a:t>
            </a:r>
            <a:r>
              <a:rPr lang="en-US" sz="1600" baseline="30000" dirty="0" smtClean="0"/>
              <a:t>-</a:t>
            </a:r>
            <a:r>
              <a:rPr lang="en-US" sz="1600" dirty="0" smtClean="0"/>
              <a:t> space charge </a:t>
            </a:r>
          </a:p>
          <a:p>
            <a:pPr algn="ctr"/>
            <a:r>
              <a:rPr lang="en-US" sz="1600" dirty="0" smtClean="0"/>
              <a:t>electric field </a:t>
            </a:r>
            <a:endParaRPr lang="en-US" sz="1600" baseline="30000" dirty="0"/>
          </a:p>
        </p:txBody>
      </p:sp>
      <p:cxnSp>
        <p:nvCxnSpPr>
          <p:cNvPr id="70" name="Connettore 2 63"/>
          <p:cNvCxnSpPr>
            <a:stCxn id="62" idx="2"/>
            <a:endCxn id="69" idx="0"/>
          </p:cNvCxnSpPr>
          <p:nvPr/>
        </p:nvCxnSpPr>
        <p:spPr>
          <a:xfrm>
            <a:off x="2019300" y="2816871"/>
            <a:ext cx="0" cy="383803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2 64"/>
          <p:cNvCxnSpPr>
            <a:stCxn id="69" idx="2"/>
            <a:endCxn id="64" idx="0"/>
          </p:cNvCxnSpPr>
          <p:nvPr/>
        </p:nvCxnSpPr>
        <p:spPr>
          <a:xfrm>
            <a:off x="2019300" y="3883671"/>
            <a:ext cx="0" cy="390642"/>
          </a:xfrm>
          <a:prstGeom prst="straightConnector1">
            <a:avLst/>
          </a:prstGeom>
          <a:ln w="19050"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65"/>
          <p:cNvSpPr/>
          <p:nvPr/>
        </p:nvSpPr>
        <p:spPr>
          <a:xfrm>
            <a:off x="4419600" y="2823313"/>
            <a:ext cx="4345632" cy="313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lnSpc>
                <a:spcPct val="1500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When a MP hits the wall the SEY model is employed to generate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charge of emitted charge. </a:t>
            </a:r>
            <a:r>
              <a:rPr lang="en-US" dirty="0">
                <a:solidFill>
                  <a:srgbClr val="07408F"/>
                </a:solidFill>
                <a:latin typeface="Calibri" pitchFamily="34" charset="0"/>
              </a:rPr>
              <a:t>E</a:t>
            </a:r>
            <a:r>
              <a:rPr lang="en-US" dirty="0" smtClean="0">
                <a:solidFill>
                  <a:srgbClr val="07408F"/>
                </a:solidFill>
                <a:latin typeface="Calibri" pitchFamily="34" charset="0"/>
              </a:rPr>
              <a:t>nergy and angle also come from theoretical/experimental models.</a:t>
            </a:r>
          </a:p>
          <a:p>
            <a:pPr marL="285750" lvl="1" indent="-285750">
              <a:lnSpc>
                <a:spcPct val="1500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According to the number of emitted electrons, </a:t>
            </a:r>
            <a:r>
              <a:rPr lang="en-US" dirty="0" err="1" smtClean="0">
                <a:solidFill>
                  <a:schemeClr val="tx2"/>
                </a:solidFill>
                <a:latin typeface="Calibri" pitchFamily="34" charset="0"/>
              </a:rPr>
              <a:t>macroparticles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 can be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simply rescaled 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or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new are generated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83" name="Ovale 35"/>
          <p:cNvSpPr/>
          <p:nvPr/>
        </p:nvSpPr>
        <p:spPr>
          <a:xfrm>
            <a:off x="4648200" y="740321"/>
            <a:ext cx="3430156" cy="1549591"/>
          </a:xfrm>
          <a:prstGeom prst="ellipse">
            <a:avLst/>
          </a:prstGeom>
          <a:noFill/>
          <a:ln w="57150" cmpd="sng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itle 6"/>
          <p:cNvSpPr>
            <a:spLocks noGrp="1"/>
          </p:cNvSpPr>
          <p:nvPr>
            <p:ph type="title"/>
          </p:nvPr>
        </p:nvSpPr>
        <p:spPr>
          <a:xfrm>
            <a:off x="1006230" y="-26752"/>
            <a:ext cx="8479693" cy="538966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Numerical modeling: e</a:t>
            </a:r>
            <a:r>
              <a:rPr lang="en-US" sz="2800" baseline="30000" dirty="0" smtClean="0"/>
              <a:t>-</a:t>
            </a:r>
            <a:r>
              <a:rPr lang="en-US" sz="2800" dirty="0" smtClean="0"/>
              <a:t> cloud build up</a:t>
            </a:r>
            <a:endParaRPr lang="en-US" sz="2800" dirty="0"/>
          </a:p>
        </p:txBody>
      </p:sp>
      <p:sp>
        <p:nvSpPr>
          <p:cNvPr id="3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228600" y="6323994"/>
            <a:ext cx="501424" cy="365125"/>
          </a:xfrm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488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223452" y="6313855"/>
            <a:ext cx="501424" cy="365125"/>
          </a:xfrm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23462" y="5292325"/>
            <a:ext cx="7793036" cy="486359"/>
          </a:xfrm>
        </p:spPr>
        <p:txBody>
          <a:bodyPr>
            <a:noAutofit/>
          </a:bodyPr>
          <a:lstStyle/>
          <a:p>
            <a:r>
              <a:rPr lang="en-US" sz="1800" dirty="0" smtClean="0"/>
              <a:t> Example: determine the bunch-by-bunch phase shift and compare it with machine measurements</a:t>
            </a:r>
            <a:endParaRPr lang="en-US" sz="1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462" y="1602038"/>
            <a:ext cx="8020538" cy="3235928"/>
          </a:xfrm>
          <a:prstGeom prst="rect">
            <a:avLst/>
          </a:prstGeom>
        </p:spPr>
      </p:pic>
      <p:sp>
        <p:nvSpPr>
          <p:cNvPr id="10" name="Title 6"/>
          <p:cNvSpPr>
            <a:spLocks noGrp="1"/>
          </p:cNvSpPr>
          <p:nvPr>
            <p:ph type="title"/>
          </p:nvPr>
        </p:nvSpPr>
        <p:spPr>
          <a:xfrm>
            <a:off x="1006230" y="-26752"/>
            <a:ext cx="8479693" cy="538966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Numerical modeling: e</a:t>
            </a:r>
            <a:r>
              <a:rPr lang="en-US" sz="2800" baseline="30000" dirty="0" smtClean="0"/>
              <a:t>-</a:t>
            </a:r>
            <a:r>
              <a:rPr lang="en-US" sz="2800" dirty="0" smtClean="0"/>
              <a:t> cloud build up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1193968" y="5960788"/>
            <a:ext cx="371579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(see: G</a:t>
            </a:r>
            <a:r>
              <a:rPr lang="en-US" dirty="0"/>
              <a:t>. </a:t>
            </a:r>
            <a:r>
              <a:rPr lang="en-US" dirty="0" err="1"/>
              <a:t>Rumolo</a:t>
            </a:r>
            <a:r>
              <a:rPr lang="en-US" dirty="0"/>
              <a:t> UPAS Lectures 2015)</a:t>
            </a:r>
          </a:p>
        </p:txBody>
      </p:sp>
    </p:spTree>
    <p:extLst>
      <p:ext uri="{BB962C8B-B14F-4D97-AF65-F5344CB8AC3E}">
        <p14:creationId xmlns:p14="http://schemas.microsoft.com/office/powerpoint/2010/main" val="3689666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8176" y="6362377"/>
            <a:ext cx="501424" cy="365125"/>
          </a:xfrm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27" name="Title 6"/>
          <p:cNvSpPr>
            <a:spLocks noGrp="1"/>
          </p:cNvSpPr>
          <p:nvPr>
            <p:ph type="title"/>
          </p:nvPr>
        </p:nvSpPr>
        <p:spPr>
          <a:xfrm>
            <a:off x="1055188" y="0"/>
            <a:ext cx="8226854" cy="538966"/>
          </a:xfrm>
        </p:spPr>
        <p:txBody>
          <a:bodyPr>
            <a:normAutofit/>
          </a:bodyPr>
          <a:lstStyle/>
          <a:p>
            <a:r>
              <a:rPr lang="en-US" sz="2800" dirty="0"/>
              <a:t>Numerical modeling: electron cloud </a:t>
            </a:r>
            <a:r>
              <a:rPr lang="en-US" sz="2800" dirty="0" smtClean="0"/>
              <a:t>instability</a:t>
            </a:r>
            <a:endParaRPr lang="en-US" sz="2800" dirty="0"/>
          </a:p>
        </p:txBody>
      </p:sp>
      <p:pic>
        <p:nvPicPr>
          <p:cNvPr id="9" name="Picture 3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9138" y="661940"/>
            <a:ext cx="6833874" cy="3269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9"/>
          <p:cNvSpPr/>
          <p:nvPr/>
        </p:nvSpPr>
        <p:spPr>
          <a:xfrm>
            <a:off x="4094220" y="1805439"/>
            <a:ext cx="993012" cy="160214"/>
          </a:xfrm>
          <a:prstGeom prst="ellipse">
            <a:avLst/>
          </a:prstGeom>
          <a:solidFill>
            <a:srgbClr val="3366FF"/>
          </a:solidFill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3180522" y="4860161"/>
            <a:ext cx="3048000" cy="63721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897188" y="4331772"/>
            <a:ext cx="283334" cy="1797792"/>
          </a:xfrm>
          <a:prstGeom prst="rect">
            <a:avLst/>
          </a:prstGeom>
          <a:solidFill>
            <a:srgbClr val="FF0000">
              <a:alpha val="62000"/>
            </a:srgbClr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828" y="3322612"/>
            <a:ext cx="2351972" cy="1775073"/>
          </a:xfrm>
          <a:prstGeom prst="rect">
            <a:avLst/>
          </a:prstGeom>
        </p:spPr>
      </p:pic>
      <p:grpSp>
        <p:nvGrpSpPr>
          <p:cNvPr id="15" name="Group 74"/>
          <p:cNvGrpSpPr/>
          <p:nvPr/>
        </p:nvGrpSpPr>
        <p:grpSpPr>
          <a:xfrm>
            <a:off x="-1" y="3461460"/>
            <a:ext cx="5565913" cy="2668104"/>
            <a:chOff x="-1" y="4191000"/>
            <a:chExt cx="5565913" cy="2668104"/>
          </a:xfrm>
        </p:grpSpPr>
        <p:sp>
          <p:nvSpPr>
            <p:cNvPr id="16" name="Trapezoid 15"/>
            <p:cNvSpPr/>
            <p:nvPr/>
          </p:nvSpPr>
          <p:spPr>
            <a:xfrm>
              <a:off x="-1" y="5060208"/>
              <a:ext cx="5565913" cy="1798896"/>
            </a:xfrm>
            <a:prstGeom prst="trapezoid">
              <a:avLst>
                <a:gd name="adj" fmla="val 35078"/>
              </a:avLst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8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8000"/>
                  </a:schemeClr>
                </a:gs>
              </a:gsLst>
              <a:lin ang="1620000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/>
            <p:cNvSpPr/>
            <p:nvPr/>
          </p:nvSpPr>
          <p:spPr>
            <a:xfrm>
              <a:off x="609600" y="4191000"/>
              <a:ext cx="4343400" cy="869208"/>
            </a:xfrm>
            <a:prstGeom prst="triangle">
              <a:avLst>
                <a:gd name="adj" fmla="val 60694"/>
              </a:avLst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38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38000"/>
                  </a:schemeClr>
                </a:gs>
              </a:gsLst>
              <a:lin ang="1620000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67"/>
            <p:cNvGrpSpPr/>
            <p:nvPr/>
          </p:nvGrpSpPr>
          <p:grpSpPr>
            <a:xfrm>
              <a:off x="458788" y="5190124"/>
              <a:ext cx="2438400" cy="1455530"/>
              <a:chOff x="458788" y="5190124"/>
              <a:chExt cx="2438400" cy="1455530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458788" y="5570330"/>
                <a:ext cx="2438400" cy="596771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 rot="5400000">
                <a:off x="1856082" y="5913230"/>
                <a:ext cx="1447800" cy="1588"/>
              </a:xfrm>
              <a:prstGeom prst="line">
                <a:avLst/>
              </a:prstGeom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rot="5400000">
                <a:off x="1551282" y="5913230"/>
                <a:ext cx="1447800" cy="1588"/>
              </a:xfrm>
              <a:prstGeom prst="line">
                <a:avLst/>
              </a:prstGeom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rot="5400000">
                <a:off x="1246482" y="5913230"/>
                <a:ext cx="1447800" cy="1588"/>
              </a:xfrm>
              <a:prstGeom prst="line">
                <a:avLst/>
              </a:prstGeom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5400000">
                <a:off x="941682" y="5913230"/>
                <a:ext cx="1447800" cy="1588"/>
              </a:xfrm>
              <a:prstGeom prst="line">
                <a:avLst/>
              </a:prstGeom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rot="5400000">
                <a:off x="636882" y="5913230"/>
                <a:ext cx="1447800" cy="1588"/>
              </a:xfrm>
              <a:prstGeom prst="line">
                <a:avLst/>
              </a:prstGeom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rot="5400000">
                <a:off x="332082" y="5913230"/>
                <a:ext cx="1447800" cy="1588"/>
              </a:xfrm>
              <a:prstGeom prst="line">
                <a:avLst/>
              </a:prstGeom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rot="5400000">
                <a:off x="25073" y="5920960"/>
                <a:ext cx="1447800" cy="1588"/>
              </a:xfrm>
              <a:prstGeom prst="line">
                <a:avLst/>
              </a:prstGeom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Group 25"/>
          <p:cNvGrpSpPr/>
          <p:nvPr/>
        </p:nvGrpSpPr>
        <p:grpSpPr>
          <a:xfrm>
            <a:off x="2405972" y="1023060"/>
            <a:ext cx="1556428" cy="1116037"/>
            <a:chOff x="2405972" y="1752600"/>
            <a:chExt cx="1556428" cy="1116037"/>
          </a:xfrm>
        </p:grpSpPr>
        <p:sp>
          <p:nvSpPr>
            <p:cNvPr id="29" name="Oval 28"/>
            <p:cNvSpPr/>
            <p:nvPr/>
          </p:nvSpPr>
          <p:spPr>
            <a:xfrm rot="20749416">
              <a:off x="2405972" y="2708423"/>
              <a:ext cx="993012" cy="160214"/>
            </a:xfrm>
            <a:prstGeom prst="ellipse">
              <a:avLst/>
            </a:prstGeom>
            <a:solidFill>
              <a:srgbClr val="3366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3180522" y="1752600"/>
              <a:ext cx="781878" cy="609600"/>
            </a:xfrm>
            <a:prstGeom prst="ellipse">
              <a:avLst/>
            </a:prstGeom>
            <a:noFill/>
            <a:ln w="1905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684310" y="2150176"/>
            <a:ext cx="28372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Beam made of </a:t>
            </a:r>
            <a:r>
              <a:rPr lang="en-US" sz="1400" dirty="0" err="1" smtClean="0"/>
              <a:t>macroparticles</a:t>
            </a:r>
            <a:r>
              <a:rPr lang="en-US" sz="1400" dirty="0" smtClean="0"/>
              <a:t> is transported from one EC interaction station to the next one</a:t>
            </a:r>
            <a:endParaRPr lang="en-US" sz="1400" dirty="0"/>
          </a:p>
        </p:txBody>
      </p:sp>
      <p:sp>
        <p:nvSpPr>
          <p:cNvPr id="31" name="Oval 30"/>
          <p:cNvSpPr/>
          <p:nvPr/>
        </p:nvSpPr>
        <p:spPr>
          <a:xfrm>
            <a:off x="5674887" y="810598"/>
            <a:ext cx="1162001" cy="634969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6836888" y="1202387"/>
            <a:ext cx="513443" cy="1621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808810" y="1382312"/>
            <a:ext cx="2335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Electron Cloud (EC)  interaction station 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418263" y="5187219"/>
            <a:ext cx="3268537" cy="738664"/>
          </a:xfrm>
          <a:prstGeom prst="rect">
            <a:avLst/>
          </a:prstGeom>
          <a:solidFill>
            <a:srgbClr val="FFFFFF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At EC interaction station, </a:t>
            </a:r>
            <a:r>
              <a:rPr lang="en-US" sz="1400" b="1" dirty="0" smtClean="0">
                <a:solidFill>
                  <a:srgbClr val="0000FF"/>
                </a:solidFill>
              </a:rPr>
              <a:t>beam</a:t>
            </a:r>
            <a:r>
              <a:rPr lang="en-US" sz="1400" dirty="0" smtClean="0"/>
              <a:t> is sliced and slices interact sequentially with </a:t>
            </a:r>
            <a:r>
              <a:rPr lang="en-US" sz="1400" b="1" dirty="0" smtClean="0">
                <a:solidFill>
                  <a:srgbClr val="FF0000"/>
                </a:solidFill>
              </a:rPr>
              <a:t>electron cloud</a:t>
            </a:r>
            <a:r>
              <a:rPr lang="en-US" sz="1400" dirty="0" smtClean="0"/>
              <a:t>, made of </a:t>
            </a:r>
            <a:r>
              <a:rPr lang="en-US" sz="1400" dirty="0" err="1" smtClean="0"/>
              <a:t>macroparticles</a:t>
            </a:r>
            <a:endParaRPr lang="en-US" sz="1400" dirty="0"/>
          </a:p>
        </p:txBody>
      </p:sp>
      <p:sp>
        <p:nvSpPr>
          <p:cNvPr id="32" name="Rectangle 31"/>
          <p:cNvSpPr/>
          <p:nvPr/>
        </p:nvSpPr>
        <p:spPr>
          <a:xfrm>
            <a:off x="722879" y="6129564"/>
            <a:ext cx="371579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(see: G</a:t>
            </a:r>
            <a:r>
              <a:rPr lang="en-US" dirty="0"/>
              <a:t>. </a:t>
            </a:r>
            <a:r>
              <a:rPr lang="en-US" dirty="0" err="1"/>
              <a:t>Rumolo</a:t>
            </a:r>
            <a:r>
              <a:rPr lang="en-US" dirty="0"/>
              <a:t> UPAS Lectures 2015)</a:t>
            </a:r>
          </a:p>
        </p:txBody>
      </p:sp>
    </p:spTree>
    <p:extLst>
      <p:ext uri="{BB962C8B-B14F-4D97-AF65-F5344CB8AC3E}">
        <p14:creationId xmlns:p14="http://schemas.microsoft.com/office/powerpoint/2010/main" val="2085917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84376" y="6362700"/>
            <a:ext cx="501424" cy="365125"/>
          </a:xfrm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2" name="Trapezoid 51"/>
          <p:cNvSpPr/>
          <p:nvPr/>
        </p:nvSpPr>
        <p:spPr>
          <a:xfrm>
            <a:off x="-1" y="4330668"/>
            <a:ext cx="5565913" cy="1798896"/>
          </a:xfrm>
          <a:prstGeom prst="trapezoid">
            <a:avLst>
              <a:gd name="adj" fmla="val 35078"/>
            </a:avLst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8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3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8445" y="661940"/>
            <a:ext cx="6833874" cy="3269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Isosceles Triangle 53"/>
          <p:cNvSpPr/>
          <p:nvPr/>
        </p:nvSpPr>
        <p:spPr>
          <a:xfrm>
            <a:off x="609600" y="3461460"/>
            <a:ext cx="4343400" cy="869208"/>
          </a:xfrm>
          <a:prstGeom prst="triangle">
            <a:avLst>
              <a:gd name="adj" fmla="val 60694"/>
            </a:avLst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8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67"/>
          <p:cNvGrpSpPr/>
          <p:nvPr/>
        </p:nvGrpSpPr>
        <p:grpSpPr>
          <a:xfrm>
            <a:off x="2597426" y="4467211"/>
            <a:ext cx="2438400" cy="1455530"/>
            <a:chOff x="458788" y="5190124"/>
            <a:chExt cx="2438400" cy="1455530"/>
          </a:xfrm>
        </p:grpSpPr>
        <p:sp>
          <p:nvSpPr>
            <p:cNvPr id="56" name="Oval 55"/>
            <p:cNvSpPr/>
            <p:nvPr/>
          </p:nvSpPr>
          <p:spPr>
            <a:xfrm>
              <a:off x="458788" y="5570330"/>
              <a:ext cx="2438400" cy="596771"/>
            </a:xfrm>
            <a:prstGeom prst="ellipse">
              <a:avLst/>
            </a:prstGeom>
            <a:solidFill>
              <a:srgbClr val="3366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Connector 56"/>
            <p:cNvCxnSpPr/>
            <p:nvPr/>
          </p:nvCxnSpPr>
          <p:spPr>
            <a:xfrm rot="5400000">
              <a:off x="1856082" y="5913230"/>
              <a:ext cx="1447800" cy="1588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1551282" y="5913230"/>
              <a:ext cx="1447800" cy="1588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1246482" y="5913230"/>
              <a:ext cx="1447800" cy="1588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5400000">
              <a:off x="941682" y="5913230"/>
              <a:ext cx="1447800" cy="1588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5400000">
              <a:off x="636882" y="5913230"/>
              <a:ext cx="1447800" cy="1588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>
              <a:off x="332082" y="5913230"/>
              <a:ext cx="1447800" cy="1588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25073" y="5920960"/>
              <a:ext cx="1447800" cy="1588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4" name="Straight Arrow Connector 63"/>
          <p:cNvCxnSpPr/>
          <p:nvPr/>
        </p:nvCxnSpPr>
        <p:spPr>
          <a:xfrm flipV="1">
            <a:off x="3180522" y="5276456"/>
            <a:ext cx="3048000" cy="63721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2897188" y="4331772"/>
            <a:ext cx="283334" cy="1797792"/>
          </a:xfrm>
          <a:prstGeom prst="rect">
            <a:avLst/>
          </a:prstGeom>
          <a:solidFill>
            <a:srgbClr val="FF0000">
              <a:alpha val="62000"/>
            </a:srgbClr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6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382" y="3795061"/>
            <a:ext cx="2476190" cy="1800000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5310073" y="1984132"/>
            <a:ext cx="3614499" cy="14773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360000" indent="-270000">
              <a:buFont typeface="Lucida Grande"/>
              <a:buChar char="→"/>
            </a:pPr>
            <a:r>
              <a:rPr lang="en-US" sz="1500" dirty="0" smtClean="0"/>
              <a:t>The effect of the electron cloud on the beam becomes visible only after many turns</a:t>
            </a:r>
          </a:p>
          <a:p>
            <a:pPr marL="360000" indent="-270000">
              <a:buFont typeface="Lucida Grande"/>
              <a:buChar char="→"/>
            </a:pPr>
            <a:r>
              <a:rPr lang="en-US" sz="1500" dirty="0" smtClean="0"/>
              <a:t>The electron cloud is re-initialized at every EC interaction station</a:t>
            </a:r>
          </a:p>
          <a:p>
            <a:pPr marL="360000" indent="-270000">
              <a:buFont typeface="Lucida Grande"/>
              <a:buChar char="→"/>
            </a:pPr>
            <a:r>
              <a:rPr lang="en-US" sz="1500" dirty="0" smtClean="0"/>
              <a:t>Slicing is renewed at every turn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0" y="3659900"/>
            <a:ext cx="2837250" cy="954107"/>
          </a:xfrm>
          <a:prstGeom prst="rect">
            <a:avLst/>
          </a:prstGeom>
          <a:solidFill>
            <a:srgbClr val="FFFFFF"/>
          </a:solidFill>
          <a:ln>
            <a:solidFill>
              <a:srgbClr val="262626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The mutual force between </a:t>
            </a:r>
            <a:r>
              <a:rPr lang="en-US" sz="1400" b="1" dirty="0" smtClean="0">
                <a:solidFill>
                  <a:srgbClr val="0000FF"/>
                </a:solidFill>
              </a:rPr>
              <a:t>beam</a:t>
            </a:r>
            <a:r>
              <a:rPr lang="en-US" sz="1400" dirty="0" smtClean="0"/>
              <a:t> and </a:t>
            </a:r>
            <a:r>
              <a:rPr lang="en-US" sz="1400" b="1" dirty="0" smtClean="0">
                <a:solidFill>
                  <a:srgbClr val="FF0000"/>
                </a:solidFill>
              </a:rPr>
              <a:t>electrons</a:t>
            </a:r>
            <a:r>
              <a:rPr lang="en-US" sz="1400" dirty="0" smtClean="0"/>
              <a:t> is computed using the same module as for the build up and kicks are applied to both </a:t>
            </a:r>
            <a:endParaRPr lang="en-US" sz="1400" dirty="0"/>
          </a:p>
        </p:txBody>
      </p:sp>
      <p:sp>
        <p:nvSpPr>
          <p:cNvPr id="24" name="Title 6"/>
          <p:cNvSpPr txBox="1">
            <a:spLocks/>
          </p:cNvSpPr>
          <p:nvPr/>
        </p:nvSpPr>
        <p:spPr>
          <a:xfrm>
            <a:off x="1055188" y="0"/>
            <a:ext cx="8226854" cy="53896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smtClean="0"/>
              <a:t>Numerical modeling: electron cloud instability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18741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213683" y="6382238"/>
            <a:ext cx="501424" cy="365125"/>
          </a:xfrm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55188" y="5517885"/>
            <a:ext cx="7858563" cy="742228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Sample result, LHC </a:t>
            </a:r>
            <a:r>
              <a:rPr lang="en-US" dirty="0" smtClean="0">
                <a:sym typeface="Wingdings"/>
              </a:rPr>
              <a:t> Interaction of bunch with e-cloud causes coherent instability and </a:t>
            </a:r>
            <a:r>
              <a:rPr lang="en-US" dirty="0" err="1" smtClean="0">
                <a:sym typeface="Wingdings"/>
              </a:rPr>
              <a:t>emittance</a:t>
            </a:r>
            <a:r>
              <a:rPr lang="en-US" dirty="0" smtClean="0">
                <a:sym typeface="Wingdings"/>
              </a:rPr>
              <a:t> growth, cured by chromaticity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906" y="570828"/>
            <a:ext cx="6670306" cy="4964360"/>
          </a:xfrm>
          <a:prstGeom prst="rect">
            <a:avLst/>
          </a:prstGeom>
        </p:spPr>
      </p:pic>
      <p:sp>
        <p:nvSpPr>
          <p:cNvPr id="9" name="Title 6"/>
          <p:cNvSpPr>
            <a:spLocks noGrp="1"/>
          </p:cNvSpPr>
          <p:nvPr>
            <p:ph type="title"/>
          </p:nvPr>
        </p:nvSpPr>
        <p:spPr>
          <a:xfrm>
            <a:off x="1055188" y="0"/>
            <a:ext cx="8226854" cy="538966"/>
          </a:xfrm>
        </p:spPr>
        <p:txBody>
          <a:bodyPr>
            <a:normAutofit/>
          </a:bodyPr>
          <a:lstStyle/>
          <a:p>
            <a:r>
              <a:rPr lang="en-US" sz="2800" dirty="0"/>
              <a:t>Numerical modeling: electron cloud </a:t>
            </a:r>
            <a:r>
              <a:rPr lang="en-US" sz="2800" dirty="0" smtClean="0"/>
              <a:t>instability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66800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666" y="20638"/>
            <a:ext cx="7970182" cy="868362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E</a:t>
            </a:r>
            <a:r>
              <a:rPr lang="en-US" sz="4800" dirty="0" smtClean="0"/>
              <a:t>lectron cloud in accelerators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0665" y="922339"/>
            <a:ext cx="8043335" cy="43434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Phenomenology: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marL="82296" indent="0">
              <a:lnSpc>
                <a:spcPct val="80000"/>
              </a:lnSpc>
              <a:buNone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What happens to the Vacuum beam pipe in presence of the beam? (LHC Example)</a:t>
            </a:r>
          </a:p>
          <a:p>
            <a:pPr>
              <a:lnSpc>
                <a:spcPct val="80000"/>
              </a:lnSpc>
            </a:pPr>
            <a:endParaRPr lang="en-US" sz="2400" dirty="0" smtClean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Numerical model</a:t>
            </a:r>
          </a:p>
          <a:p>
            <a:pPr marL="82296" indent="0">
              <a:lnSpc>
                <a:spcPct val="80000"/>
              </a:lnSpc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/>
                </a:solidFill>
              </a:rPr>
              <a:t>The Surface Science properties of relevance: </a:t>
            </a:r>
          </a:p>
          <a:p>
            <a:pPr>
              <a:lnSpc>
                <a:spcPct val="80000"/>
              </a:lnSpc>
              <a:buFont typeface="Wingdings" charset="2"/>
              <a:buChar char="ü"/>
            </a:pPr>
            <a:r>
              <a:rPr lang="en-US" sz="2400" dirty="0" smtClean="0"/>
              <a:t>SEY (Secondary Electron Yield);</a:t>
            </a:r>
          </a:p>
          <a:p>
            <a:pPr>
              <a:lnSpc>
                <a:spcPct val="80000"/>
              </a:lnSpc>
              <a:buFont typeface="Wingdings" charset="2"/>
              <a:buChar char="ü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PY (Photo Yield);</a:t>
            </a:r>
          </a:p>
          <a:p>
            <a:pPr>
              <a:lnSpc>
                <a:spcPct val="80000"/>
              </a:lnSpc>
              <a:buFont typeface="Wingdings" charset="2"/>
              <a:buChar char="ü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R (photon Reflectivity) </a:t>
            </a:r>
          </a:p>
          <a:p>
            <a:pPr>
              <a:lnSpc>
                <a:spcPct val="80000"/>
              </a:lnSpc>
              <a:buFont typeface="Courier New"/>
              <a:buChar char="o"/>
            </a:pPr>
            <a:endParaRPr lang="en-US" sz="105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D9D9D9"/>
                </a:solidFill>
              </a:rPr>
              <a:t>Mitigation strategies</a:t>
            </a:r>
          </a:p>
          <a:p>
            <a:pPr>
              <a:lnSpc>
                <a:spcPct val="80000"/>
              </a:lnSpc>
            </a:pPr>
            <a:endParaRPr lang="en-US" sz="1100" dirty="0" smtClean="0">
              <a:solidFill>
                <a:srgbClr val="D9D9D9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D9D9D9"/>
                </a:solidFill>
              </a:rPr>
              <a:t>Conclusion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39</a:t>
            </a:fld>
            <a:endParaRPr 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549900" y="4711700"/>
            <a:ext cx="3552683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cs typeface="Calibri"/>
              </a:rPr>
              <a:t>R</a:t>
            </a:r>
            <a:r>
              <a:rPr lang="en-US" sz="2000" dirty="0">
                <a:cs typeface="Calibri"/>
              </a:rPr>
              <a:t>. Cimino and T. </a:t>
            </a:r>
            <a:r>
              <a:rPr lang="en-US" sz="2000" dirty="0" err="1" smtClean="0">
                <a:cs typeface="Calibri"/>
              </a:rPr>
              <a:t>Demma</a:t>
            </a:r>
            <a:r>
              <a:rPr lang="en-US" sz="2000" dirty="0">
                <a:cs typeface="Calibri"/>
              </a:rPr>
              <a:t>  </a:t>
            </a:r>
            <a:endParaRPr lang="en-US" sz="2000" dirty="0" smtClean="0">
              <a:cs typeface="Calibri"/>
            </a:endParaRPr>
          </a:p>
          <a:p>
            <a:pPr algn="ctr"/>
            <a:r>
              <a:rPr lang="en-US" sz="2000" dirty="0" smtClean="0">
                <a:cs typeface="Calibri"/>
              </a:rPr>
              <a:t>“</a:t>
            </a:r>
            <a:r>
              <a:rPr lang="en-US" sz="2000" dirty="0">
                <a:cs typeface="Calibri"/>
              </a:rPr>
              <a:t>Electron </a:t>
            </a:r>
            <a:r>
              <a:rPr lang="en-US" sz="2000" dirty="0" smtClean="0">
                <a:cs typeface="Calibri"/>
              </a:rPr>
              <a:t>cloud </a:t>
            </a:r>
            <a:r>
              <a:rPr lang="en-US" sz="2000" dirty="0">
                <a:cs typeface="Calibri"/>
              </a:rPr>
              <a:t>in Accelerators</a:t>
            </a:r>
            <a:r>
              <a:rPr lang="en-US" sz="2000" dirty="0" smtClean="0">
                <a:cs typeface="Calibri"/>
              </a:rPr>
              <a:t>”</a:t>
            </a:r>
            <a:r>
              <a:rPr lang="it-IT" sz="2000" dirty="0">
                <a:cs typeface="Calibri"/>
              </a:rPr>
              <a:t> </a:t>
            </a:r>
            <a:r>
              <a:rPr lang="it-IT" sz="2000" dirty="0" smtClean="0">
                <a:cs typeface="Calibri"/>
              </a:rPr>
              <a:t>  </a:t>
            </a:r>
            <a:r>
              <a:rPr lang="it-IT" sz="2000" dirty="0" err="1">
                <a:cs typeface="Calibri"/>
              </a:rPr>
              <a:t>Int</a:t>
            </a:r>
            <a:r>
              <a:rPr lang="it-IT" sz="2000" dirty="0">
                <a:cs typeface="Calibri"/>
              </a:rPr>
              <a:t>. </a:t>
            </a:r>
            <a:r>
              <a:rPr lang="it-IT" sz="2000" dirty="0" err="1">
                <a:cs typeface="Calibri"/>
              </a:rPr>
              <a:t>J</a:t>
            </a:r>
            <a:r>
              <a:rPr lang="it-IT" sz="2000" dirty="0">
                <a:cs typeface="Calibri"/>
              </a:rPr>
              <a:t>. </a:t>
            </a:r>
            <a:r>
              <a:rPr lang="it-IT" sz="2000" dirty="0" err="1">
                <a:cs typeface="Calibri"/>
              </a:rPr>
              <a:t>Mod</a:t>
            </a:r>
            <a:r>
              <a:rPr lang="it-IT" sz="2000" dirty="0">
                <a:cs typeface="Calibri"/>
              </a:rPr>
              <a:t>. </a:t>
            </a:r>
            <a:r>
              <a:rPr lang="it-IT" sz="2000" dirty="0" err="1">
                <a:cs typeface="Calibri"/>
              </a:rPr>
              <a:t>Phys</a:t>
            </a:r>
            <a:r>
              <a:rPr lang="it-IT" sz="2000" dirty="0">
                <a:cs typeface="Calibri"/>
              </a:rPr>
              <a:t>. A 29 (2014) 1430023 (pag. 65).</a:t>
            </a:r>
            <a:endParaRPr lang="en-US" sz="2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8687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055761" y="3713488"/>
            <a:ext cx="3983244" cy="184629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smtClean="0">
                <a:solidFill>
                  <a:srgbClr val="FF0000"/>
                </a:solidFill>
                <a:cs typeface="Monotype Corsiva"/>
              </a:rPr>
              <a:t>It depend </a:t>
            </a:r>
            <a:r>
              <a:rPr lang="en-US" sz="2400" b="1" dirty="0">
                <a:solidFill>
                  <a:srgbClr val="FF0000"/>
                </a:solidFill>
                <a:cs typeface="Monotype Corsiva"/>
              </a:rPr>
              <a:t>on the surface type and </a:t>
            </a:r>
            <a:r>
              <a:rPr lang="en-US" sz="2400" b="1" dirty="0" smtClean="0">
                <a:solidFill>
                  <a:srgbClr val="FF0000"/>
                </a:solidFill>
                <a:cs typeface="Monotype Corsiva"/>
              </a:rPr>
              <a:t>condition: </a:t>
            </a:r>
            <a:r>
              <a:rPr lang="en-US" sz="2400" b="1" dirty="0" smtClean="0">
                <a:solidFill>
                  <a:srgbClr val="FF0000"/>
                </a:solidFill>
                <a:latin typeface="+mj-lt"/>
                <a:cs typeface="Monotype Corsiva"/>
              </a:rPr>
              <a:t>has a big impact </a:t>
            </a:r>
            <a:r>
              <a:rPr lang="en-US" sz="2400" b="1" dirty="0">
                <a:solidFill>
                  <a:srgbClr val="FF0000"/>
                </a:solidFill>
                <a:latin typeface="+mj-lt"/>
                <a:cs typeface="Monotype Corsiva"/>
              </a:rPr>
              <a:t>to simulations (see </a:t>
            </a:r>
            <a:r>
              <a:rPr lang="en-US" sz="2400" b="1" dirty="0" smtClean="0">
                <a:solidFill>
                  <a:srgbClr val="FF0000"/>
                </a:solidFill>
                <a:latin typeface="+mj-lt"/>
                <a:cs typeface="Monotype Corsiva"/>
              </a:rPr>
              <a:t>calculation </a:t>
            </a:r>
            <a:r>
              <a:rPr lang="en-US" sz="2400" b="1" dirty="0">
                <a:solidFill>
                  <a:srgbClr val="FF0000"/>
                </a:solidFill>
                <a:latin typeface="+mj-lt"/>
                <a:cs typeface="Monotype Corsiva"/>
              </a:rPr>
              <a:t>for LHC).</a:t>
            </a: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8763" y="428144"/>
            <a:ext cx="4241681" cy="2690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2215445" y="46182"/>
            <a:ext cx="6378222" cy="49260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+mj-lt"/>
                <a:cs typeface="Monotype Corsiva"/>
              </a:rPr>
              <a:t>Secondary Electron Yield (SEY)</a:t>
            </a:r>
            <a:endParaRPr lang="en-US" sz="2400" dirty="0">
              <a:solidFill>
                <a:schemeClr val="tx1"/>
              </a:solidFill>
              <a:latin typeface="+mj-lt"/>
              <a:cs typeface="Monotype Corsiva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4014" y="3076223"/>
            <a:ext cx="3965320" cy="320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997810" y="719668"/>
            <a:ext cx="4152748" cy="2991553"/>
            <a:chOff x="1114887" y="2671695"/>
            <a:chExt cx="4169944" cy="3161947"/>
          </a:xfrm>
        </p:grpSpPr>
        <p:sp>
          <p:nvSpPr>
            <p:cNvPr id="10" name="Rectangle 17"/>
            <p:cNvSpPr>
              <a:spLocks noChangeArrowheads="1"/>
            </p:cNvSpPr>
            <p:nvPr/>
          </p:nvSpPr>
          <p:spPr bwMode="auto">
            <a:xfrm>
              <a:off x="1153407" y="2671695"/>
              <a:ext cx="4019409" cy="3161947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0707" y="2814570"/>
              <a:ext cx="2973796" cy="1639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3" name="Rectangle 12"/>
            <p:cNvSpPr/>
            <p:nvPr/>
          </p:nvSpPr>
          <p:spPr>
            <a:xfrm>
              <a:off x="1114887" y="4611454"/>
              <a:ext cx="416994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dirty="0" err="1">
                  <a:latin typeface="+mj-lt"/>
                  <a:cs typeface="Monotype Corsiva"/>
                </a:rPr>
                <a:t>three-step</a:t>
              </a:r>
              <a:r>
                <a:rPr lang="it-IT" dirty="0">
                  <a:latin typeface="+mj-lt"/>
                  <a:cs typeface="Monotype Corsiva"/>
                </a:rPr>
                <a:t> </a:t>
              </a:r>
              <a:r>
                <a:rPr lang="it-IT" dirty="0" err="1">
                  <a:latin typeface="+mj-lt"/>
                  <a:cs typeface="Monotype Corsiva"/>
                </a:rPr>
                <a:t>process</a:t>
              </a:r>
              <a:r>
                <a:rPr lang="it-IT" dirty="0" smtClean="0">
                  <a:latin typeface="+mj-lt"/>
                  <a:cs typeface="Monotype Corsiva"/>
                </a:rPr>
                <a:t>:</a:t>
              </a:r>
              <a:endParaRPr lang="it-IT" dirty="0">
                <a:latin typeface="+mj-lt"/>
                <a:cs typeface="Monotype Corsiva"/>
              </a:endParaRPr>
            </a:p>
            <a:p>
              <a:r>
                <a:rPr lang="it-IT" dirty="0">
                  <a:latin typeface="+mj-lt"/>
                  <a:cs typeface="Monotype Corsiva"/>
                  <a:sym typeface="Symbol" charset="0"/>
                </a:rPr>
                <a:t></a:t>
              </a:r>
              <a:r>
                <a:rPr lang="it-IT" dirty="0">
                  <a:latin typeface="+mj-lt"/>
                  <a:cs typeface="Monotype Corsiva"/>
                </a:rPr>
                <a:t> production of </a:t>
              </a:r>
              <a:r>
                <a:rPr lang="it-IT" dirty="0" err="1">
                  <a:latin typeface="+mj-lt"/>
                  <a:cs typeface="Monotype Corsiva"/>
                </a:rPr>
                <a:t>SEs</a:t>
              </a:r>
              <a:r>
                <a:rPr lang="it-IT" dirty="0">
                  <a:latin typeface="+mj-lt"/>
                  <a:cs typeface="Monotype Corsiva"/>
                </a:rPr>
                <a:t> </a:t>
              </a:r>
              <a:r>
                <a:rPr lang="it-IT" dirty="0" err="1">
                  <a:latin typeface="+mj-lt"/>
                  <a:cs typeface="Monotype Corsiva"/>
                </a:rPr>
                <a:t>at</a:t>
              </a:r>
              <a:r>
                <a:rPr lang="it-IT" dirty="0">
                  <a:latin typeface="+mj-lt"/>
                  <a:cs typeface="Monotype Corsiva"/>
                </a:rPr>
                <a:t> a </a:t>
              </a:r>
              <a:r>
                <a:rPr lang="it-IT" dirty="0" err="1">
                  <a:latin typeface="+mj-lt"/>
                  <a:cs typeface="Monotype Corsiva"/>
                </a:rPr>
                <a:t>depth</a:t>
              </a:r>
              <a:r>
                <a:rPr lang="it-IT" dirty="0">
                  <a:latin typeface="+mj-lt"/>
                  <a:cs typeface="Monotype Corsiva"/>
                </a:rPr>
                <a:t> </a:t>
              </a:r>
              <a:r>
                <a:rPr lang="it-IT" i="1" dirty="0" err="1">
                  <a:latin typeface="+mj-lt"/>
                  <a:cs typeface="Monotype Corsiva"/>
                </a:rPr>
                <a:t>z</a:t>
              </a:r>
              <a:endParaRPr lang="it-IT" dirty="0">
                <a:latin typeface="+mj-lt"/>
                <a:cs typeface="Monotype Corsiva"/>
              </a:endParaRPr>
            </a:p>
            <a:p>
              <a:r>
                <a:rPr lang="it-IT" dirty="0">
                  <a:latin typeface="+mj-lt"/>
                  <a:cs typeface="Monotype Corsiva"/>
                  <a:sym typeface="Symbol" charset="0"/>
                </a:rPr>
                <a:t></a:t>
              </a:r>
              <a:r>
                <a:rPr lang="it-IT" dirty="0">
                  <a:latin typeface="+mj-lt"/>
                  <a:cs typeface="Monotype Corsiva"/>
                </a:rPr>
                <a:t> </a:t>
              </a:r>
              <a:r>
                <a:rPr lang="it-IT" dirty="0" err="1">
                  <a:latin typeface="+mj-lt"/>
                  <a:cs typeface="Monotype Corsiva"/>
                </a:rPr>
                <a:t>transport</a:t>
              </a:r>
              <a:r>
                <a:rPr lang="it-IT" dirty="0">
                  <a:latin typeface="+mj-lt"/>
                  <a:cs typeface="Monotype Corsiva"/>
                </a:rPr>
                <a:t> of the  SE </a:t>
              </a:r>
              <a:r>
                <a:rPr lang="it-IT" dirty="0" err="1">
                  <a:latin typeface="+mj-lt"/>
                  <a:cs typeface="Monotype Corsiva"/>
                </a:rPr>
                <a:t>toward</a:t>
              </a:r>
              <a:r>
                <a:rPr lang="it-IT" dirty="0">
                  <a:latin typeface="+mj-lt"/>
                  <a:cs typeface="Monotype Corsiva"/>
                </a:rPr>
                <a:t> the </a:t>
              </a:r>
              <a:r>
                <a:rPr lang="it-IT" dirty="0" err="1">
                  <a:latin typeface="+mj-lt"/>
                  <a:cs typeface="Monotype Corsiva"/>
                </a:rPr>
                <a:t>surface</a:t>
              </a:r>
              <a:endParaRPr lang="it-IT" dirty="0">
                <a:latin typeface="+mj-lt"/>
                <a:cs typeface="Monotype Corsiva"/>
              </a:endParaRPr>
            </a:p>
            <a:p>
              <a:r>
                <a:rPr lang="it-IT" dirty="0">
                  <a:latin typeface="+mj-lt"/>
                  <a:cs typeface="Monotype Corsiva"/>
                  <a:sym typeface="Symbol" charset="0"/>
                </a:rPr>
                <a:t> </a:t>
              </a:r>
              <a:r>
                <a:rPr lang="it-IT" dirty="0" err="1">
                  <a:latin typeface="+mj-lt"/>
                  <a:cs typeface="Monotype Corsiva"/>
                </a:rPr>
                <a:t>emission</a:t>
              </a:r>
              <a:r>
                <a:rPr lang="it-IT" dirty="0">
                  <a:latin typeface="+mj-lt"/>
                  <a:cs typeface="Monotype Corsiva"/>
                </a:rPr>
                <a:t> of SE </a:t>
              </a:r>
              <a:r>
                <a:rPr lang="it-IT" dirty="0" err="1">
                  <a:latin typeface="+mj-lt"/>
                  <a:cs typeface="Monotype Corsiva"/>
                </a:rPr>
                <a:t>across</a:t>
              </a:r>
              <a:r>
                <a:rPr lang="it-IT" dirty="0">
                  <a:latin typeface="+mj-lt"/>
                  <a:cs typeface="Monotype Corsiva"/>
                </a:rPr>
                <a:t> the </a:t>
              </a:r>
              <a:r>
                <a:rPr lang="it-IT" dirty="0" err="1">
                  <a:latin typeface="+mj-lt"/>
                  <a:cs typeface="Monotype Corsiva"/>
                </a:rPr>
                <a:t>surface</a:t>
              </a:r>
              <a:r>
                <a:rPr lang="it-IT" dirty="0">
                  <a:latin typeface="+mj-lt"/>
                  <a:cs typeface="Monotype Corsiva"/>
                </a:rPr>
                <a:t> </a:t>
              </a:r>
              <a:r>
                <a:rPr lang="it-IT" dirty="0" err="1">
                  <a:latin typeface="+mj-lt"/>
                  <a:cs typeface="Monotype Corsiva"/>
                </a:rPr>
                <a:t>barrier</a:t>
              </a:r>
              <a:endParaRPr lang="it-IT" dirty="0">
                <a:latin typeface="+mj-lt"/>
                <a:cs typeface="Monotype Corsiva"/>
              </a:endParaRP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1919180" y="4372211"/>
              <a:ext cx="2543175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sz="1400" dirty="0" err="1">
                  <a:solidFill>
                    <a:srgbClr val="FF0000"/>
                  </a:solidFill>
                </a:rPr>
                <a:t>secondary</a:t>
              </a:r>
              <a:r>
                <a:rPr lang="it-IT" sz="1400" dirty="0">
                  <a:solidFill>
                    <a:srgbClr val="FF0000"/>
                  </a:solidFill>
                </a:rPr>
                <a:t> electron </a:t>
              </a:r>
              <a:r>
                <a:rPr lang="it-IT" sz="1400" dirty="0" err="1">
                  <a:solidFill>
                    <a:srgbClr val="FF0000"/>
                  </a:solidFill>
                </a:rPr>
                <a:t>emission</a:t>
              </a:r>
              <a:r>
                <a:rPr lang="it-IT" sz="1400" dirty="0"/>
                <a:t> </a:t>
              </a:r>
              <a:r>
                <a:rPr lang="it-IT" dirty="0"/>
                <a:t> 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1036171" y="5418668"/>
            <a:ext cx="41527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 smtClean="0"/>
              <a:t>See: R</a:t>
            </a:r>
            <a:r>
              <a:rPr lang="en-US" b="1" dirty="0"/>
              <a:t>. Cimino and T. </a:t>
            </a:r>
            <a:r>
              <a:rPr lang="en-US" b="1" dirty="0" err="1"/>
              <a:t>Demma</a:t>
            </a:r>
            <a:r>
              <a:rPr lang="en-US" b="1" dirty="0"/>
              <a:t>, “Electron cloud in Accelerators” </a:t>
            </a:r>
            <a:endParaRPr lang="en-US" b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997810" y="5934670"/>
            <a:ext cx="5737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b="1" dirty="0"/>
              <a:t>Int. </a:t>
            </a:r>
            <a:r>
              <a:rPr lang="en-US" b="1" dirty="0" err="1"/>
              <a:t>Jou</a:t>
            </a:r>
            <a:r>
              <a:rPr lang="en-US" b="1" dirty="0"/>
              <a:t>. of Modern Physics A Vol. 29, 1430023 (2014)</a:t>
            </a:r>
            <a:r>
              <a:rPr lang="en-US" b="1" dirty="0" smtClean="0"/>
              <a:t>.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368636" y="6409565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E6F042EC-AC2B-494B-940A-3A868054EC65}" type="slidenum">
              <a:rPr lang="en-US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878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0" descr="DSC_307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1556" y="887288"/>
            <a:ext cx="7900764" cy="5247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989" y="95267"/>
            <a:ext cx="8083011" cy="588579"/>
          </a:xfrm>
        </p:spPr>
        <p:txBody>
          <a:bodyPr>
            <a:noAutofit/>
          </a:bodyPr>
          <a:lstStyle/>
          <a:p>
            <a:pPr algn="ctr"/>
            <a:r>
              <a:rPr lang="it-IT" sz="2000" b="1" dirty="0" err="1" smtClean="0">
                <a:cs typeface="Monotype Corsiva"/>
              </a:rPr>
              <a:t>Need</a:t>
            </a:r>
            <a:r>
              <a:rPr lang="it-IT" sz="2000" b="1" dirty="0" smtClean="0">
                <a:cs typeface="Monotype Corsiva"/>
              </a:rPr>
              <a:t> </a:t>
            </a:r>
            <a:r>
              <a:rPr lang="it-IT" sz="2000" b="1" dirty="0">
                <a:cs typeface="Monotype Corsiva"/>
              </a:rPr>
              <a:t>of “state of the art” </a:t>
            </a:r>
            <a:r>
              <a:rPr lang="it-IT" sz="2000" b="1" dirty="0" err="1">
                <a:cs typeface="Monotype Corsiva"/>
              </a:rPr>
              <a:t>Surface</a:t>
            </a:r>
            <a:r>
              <a:rPr lang="it-IT" sz="2000" b="1" dirty="0">
                <a:cs typeface="Monotype Corsiva"/>
              </a:rPr>
              <a:t> </a:t>
            </a:r>
            <a:r>
              <a:rPr lang="it-IT" sz="2000" b="1" dirty="0" smtClean="0">
                <a:cs typeface="Monotype Corsiva"/>
              </a:rPr>
              <a:t>Science </a:t>
            </a:r>
            <a:r>
              <a:rPr lang="it-IT" sz="2000" b="1" dirty="0" err="1" smtClean="0">
                <a:cs typeface="Monotype Corsiva"/>
              </a:rPr>
              <a:t>systems</a:t>
            </a:r>
            <a:r>
              <a:rPr lang="it-IT" sz="2000" b="1" dirty="0" smtClean="0">
                <a:cs typeface="Monotype Corsiva"/>
              </a:rPr>
              <a:t> to </a:t>
            </a:r>
            <a:r>
              <a:rPr lang="it-IT" sz="2000" b="1" dirty="0" err="1" smtClean="0">
                <a:cs typeface="Monotype Corsiva"/>
              </a:rPr>
              <a:t>study</a:t>
            </a:r>
            <a:r>
              <a:rPr lang="it-IT" sz="2000" b="1" dirty="0">
                <a:cs typeface="Monotype Corsiva"/>
              </a:rPr>
              <a:t> </a:t>
            </a:r>
            <a:r>
              <a:rPr lang="it-IT" sz="2000" b="1" dirty="0" smtClean="0">
                <a:cs typeface="Monotype Corsiva"/>
              </a:rPr>
              <a:t>SEY</a:t>
            </a:r>
            <a:endParaRPr lang="it-IT" sz="2000" b="1" dirty="0">
              <a:cs typeface="Monotype Corsiv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12819" y="1393386"/>
            <a:ext cx="161398" cy="314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Monotype Corsiva"/>
              <a:cs typeface="Monotype Corsiv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07117" y="1349476"/>
            <a:ext cx="1862616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FF0000"/>
                </a:solidFill>
                <a:latin typeface="+mj-lt"/>
                <a:cs typeface="Monotype Corsiva"/>
              </a:rPr>
              <a:t>Manipulator </a:t>
            </a: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3506415" y="1661052"/>
            <a:ext cx="948110" cy="971814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55775" y="2078506"/>
            <a:ext cx="1706113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 err="1">
                <a:solidFill>
                  <a:srgbClr val="FF0000"/>
                </a:solidFill>
                <a:latin typeface="+mj-lt"/>
                <a:cs typeface="Monotype Corsiva"/>
              </a:rPr>
              <a:t>Farady</a:t>
            </a:r>
            <a:r>
              <a:rPr lang="en-US" sz="1600" b="1" dirty="0">
                <a:solidFill>
                  <a:srgbClr val="FF0000"/>
                </a:solidFill>
                <a:latin typeface="+mj-lt"/>
                <a:cs typeface="Monotype Corsiva"/>
              </a:rPr>
              <a:t> Cup 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2904892" y="2863235"/>
            <a:ext cx="76809" cy="842436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514552" y="3475713"/>
            <a:ext cx="2003704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FF0000"/>
                </a:solidFill>
                <a:latin typeface="+mj-lt"/>
                <a:cs typeface="Monotype Corsiva"/>
              </a:rPr>
              <a:t>LEED + </a:t>
            </a:r>
            <a:r>
              <a:rPr lang="en-US" sz="1600" b="1" dirty="0" err="1">
                <a:solidFill>
                  <a:srgbClr val="FF0000"/>
                </a:solidFill>
                <a:latin typeface="+mj-lt"/>
                <a:cs typeface="Monotype Corsiva"/>
              </a:rPr>
              <a:t>e</a:t>
            </a:r>
            <a:r>
              <a:rPr lang="en-US" sz="1600" b="1" baseline="30000" dirty="0">
                <a:solidFill>
                  <a:srgbClr val="FF0000"/>
                </a:solidFill>
                <a:latin typeface="+mj-lt"/>
                <a:cs typeface="Monotype Corsiva"/>
              </a:rPr>
              <a:t>-</a:t>
            </a:r>
            <a:r>
              <a:rPr lang="en-US" sz="1600" b="1" dirty="0">
                <a:solidFill>
                  <a:srgbClr val="FF0000"/>
                </a:solidFill>
                <a:latin typeface="+mj-lt"/>
                <a:cs typeface="Monotype Corsiva"/>
              </a:rPr>
              <a:t> gun 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>
            <a:off x="4386559" y="3917023"/>
            <a:ext cx="28803" cy="648027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126293" y="5529888"/>
            <a:ext cx="1862616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FF0000"/>
                </a:solidFill>
                <a:latin typeface="+mj-lt"/>
                <a:cs typeface="Monotype Corsiva"/>
              </a:rPr>
              <a:t>X-ray Lamp</a:t>
            </a:r>
          </a:p>
        </p:txBody>
      </p:sp>
      <p:cxnSp>
        <p:nvCxnSpPr>
          <p:cNvPr id="12" name="Straight Arrow Connector 11"/>
          <p:cNvCxnSpPr/>
          <p:nvPr/>
        </p:nvCxnSpPr>
        <p:spPr bwMode="auto">
          <a:xfrm flipH="1" flipV="1">
            <a:off x="5171973" y="5200050"/>
            <a:ext cx="86410" cy="56986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 bwMode="auto">
          <a:xfrm>
            <a:off x="2729503" y="5421243"/>
            <a:ext cx="932385" cy="129605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83809" y="5529888"/>
            <a:ext cx="1036235" cy="33855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 err="1">
                <a:solidFill>
                  <a:srgbClr val="FF0000"/>
                </a:solidFill>
                <a:latin typeface="+mj-lt"/>
                <a:cs typeface="Monotype Corsiva"/>
              </a:rPr>
              <a:t>e</a:t>
            </a:r>
            <a:r>
              <a:rPr lang="en-US" sz="1600" b="1" baseline="30000" dirty="0">
                <a:solidFill>
                  <a:srgbClr val="FF0000"/>
                </a:solidFill>
                <a:latin typeface="+mj-lt"/>
                <a:cs typeface="Monotype Corsiva"/>
              </a:rPr>
              <a:t>-</a:t>
            </a:r>
            <a:r>
              <a:rPr lang="en-US" sz="1600" b="1" dirty="0">
                <a:solidFill>
                  <a:srgbClr val="FF0000"/>
                </a:solidFill>
                <a:latin typeface="+mj-lt"/>
                <a:cs typeface="Monotype Corsiva"/>
              </a:rPr>
              <a:t> gun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4534" y="3140224"/>
            <a:ext cx="1862616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FF0000"/>
                </a:solidFill>
                <a:latin typeface="+mj-lt"/>
                <a:cs typeface="Monotype Corsiva"/>
              </a:rPr>
              <a:t>Electron </a:t>
            </a:r>
            <a:r>
              <a:rPr lang="en-US" sz="1600" b="1" dirty="0" err="1">
                <a:solidFill>
                  <a:srgbClr val="FF0000"/>
                </a:solidFill>
                <a:latin typeface="+mj-lt"/>
                <a:cs typeface="Monotype Corsiva"/>
              </a:rPr>
              <a:t>Analyser</a:t>
            </a:r>
            <a:endParaRPr lang="en-US" sz="1600" b="1" dirty="0">
              <a:solidFill>
                <a:srgbClr val="FF0000"/>
              </a:solidFill>
              <a:latin typeface="+mj-lt"/>
              <a:cs typeface="Monotype Corsiva"/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>
            <a:off x="6739017" y="3664978"/>
            <a:ext cx="153618" cy="129605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>
            <a:off x="2305502" y="3520390"/>
            <a:ext cx="599390" cy="142566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209778" y="2632866"/>
            <a:ext cx="1181616" cy="1323439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FF0000"/>
                </a:solidFill>
                <a:latin typeface="+mj-lt"/>
                <a:cs typeface="Monotype Corsiva"/>
              </a:rPr>
              <a:t>Sample Prep. </a:t>
            </a:r>
          </a:p>
          <a:p>
            <a:pPr>
              <a:defRPr/>
            </a:pPr>
            <a:r>
              <a:rPr lang="en-US" sz="1600" b="1" dirty="0">
                <a:solidFill>
                  <a:srgbClr val="FF0000"/>
                </a:solidFill>
                <a:latin typeface="+mj-lt"/>
                <a:cs typeface="Monotype Corsiva"/>
              </a:rPr>
              <a:t>Chamber for </a:t>
            </a:r>
          </a:p>
          <a:p>
            <a:pPr>
              <a:defRPr/>
            </a:pPr>
            <a:r>
              <a:rPr lang="en-US" sz="1600" b="1" dirty="0">
                <a:solidFill>
                  <a:srgbClr val="FF0000"/>
                </a:solidFill>
                <a:latin typeface="+mj-lt"/>
                <a:cs typeface="Monotype Corsiva"/>
              </a:rPr>
              <a:t>reactions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31748" y="1315558"/>
            <a:ext cx="3105402" cy="52322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rgbClr val="0000FF"/>
                </a:solidFill>
                <a:latin typeface="+mj-lt"/>
                <a:cs typeface="Monotype Corsiva"/>
              </a:rPr>
              <a:t>The XPS system</a:t>
            </a:r>
            <a:endParaRPr lang="en-US" sz="2800" b="1" dirty="0">
              <a:solidFill>
                <a:srgbClr val="0000FF"/>
              </a:solidFill>
              <a:latin typeface="+mj-lt"/>
              <a:cs typeface="Monotype Corsiva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 flipH="1">
            <a:off x="6283049" y="2005244"/>
            <a:ext cx="153618" cy="129605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368636" y="641933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E6F042EC-AC2B-494B-940A-3A868054EC65}" type="slidenum">
              <a:rPr lang="en-US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384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4286" y="96450"/>
            <a:ext cx="6457759" cy="533544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Measure </a:t>
            </a:r>
            <a:r>
              <a:rPr lang="en-US" sz="2800" dirty="0">
                <a:solidFill>
                  <a:srgbClr val="FF0000"/>
                </a:solidFill>
              </a:rPr>
              <a:t>of Secondary </a:t>
            </a:r>
            <a:r>
              <a:rPr lang="en-US" sz="2800" dirty="0" smtClean="0">
                <a:solidFill>
                  <a:srgbClr val="FF0000"/>
                </a:solidFill>
              </a:rPr>
              <a:t>e</a:t>
            </a:r>
            <a:r>
              <a:rPr lang="en-US" sz="2800" baseline="30000" dirty="0" smtClean="0">
                <a:solidFill>
                  <a:srgbClr val="FF0000"/>
                </a:solidFill>
              </a:rPr>
              <a:t>-</a:t>
            </a:r>
            <a:r>
              <a:rPr lang="en-US" sz="2800" dirty="0" smtClean="0">
                <a:solidFill>
                  <a:srgbClr val="FF0000"/>
                </a:solidFill>
              </a:rPr>
              <a:t> Yield: 2 methods</a:t>
            </a:r>
            <a:endParaRPr lang="en-US" sz="3600" dirty="0">
              <a:solidFill>
                <a:srgbClr val="FF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634216" y="667039"/>
            <a:ext cx="4888419" cy="875955"/>
            <a:chOff x="930069" y="5398469"/>
            <a:chExt cx="4888419" cy="875955"/>
          </a:xfrm>
        </p:grpSpPr>
        <p:sp>
          <p:nvSpPr>
            <p:cNvPr id="14" name="Text Box 5"/>
            <p:cNvSpPr txBox="1">
              <a:spLocks noChangeArrowheads="1"/>
            </p:cNvSpPr>
            <p:nvPr/>
          </p:nvSpPr>
          <p:spPr bwMode="auto">
            <a:xfrm>
              <a:off x="3944166" y="5511405"/>
              <a:ext cx="1874322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b="1" dirty="0" err="1" smtClean="0">
                  <a:solidFill>
                    <a:schemeClr val="accent2"/>
                  </a:solidFill>
                  <a:latin typeface="Comic Sans MS" charset="0"/>
                </a:rPr>
                <a:t>Igun</a:t>
              </a:r>
              <a:r>
                <a:rPr lang="en-US" b="1" dirty="0" smtClean="0">
                  <a:solidFill>
                    <a:schemeClr val="accent2"/>
                  </a:solidFill>
                  <a:latin typeface="Comic Sans MS" charset="0"/>
                </a:rPr>
                <a:t> </a:t>
              </a:r>
              <a:r>
                <a:rPr lang="en-US" dirty="0" smtClean="0">
                  <a:solidFill>
                    <a:schemeClr val="accent2"/>
                  </a:solidFill>
                  <a:latin typeface="Comic Sans MS" charset="0"/>
                </a:rPr>
                <a:t>-</a:t>
              </a:r>
              <a:r>
                <a:rPr lang="en-US" b="1" dirty="0" smtClean="0">
                  <a:solidFill>
                    <a:schemeClr val="accent2"/>
                  </a:solidFill>
                  <a:latin typeface="Comic Sans MS" charset="0"/>
                </a:rPr>
                <a:t> </a:t>
              </a:r>
              <a:r>
                <a:rPr lang="en-US" b="1" dirty="0" err="1" smtClean="0">
                  <a:solidFill>
                    <a:schemeClr val="accent2"/>
                  </a:solidFill>
                  <a:latin typeface="Comic Sans MS" charset="0"/>
                </a:rPr>
                <a:t>Isample</a:t>
              </a:r>
              <a:endParaRPr lang="en-US" b="1" dirty="0">
                <a:solidFill>
                  <a:schemeClr val="accent2"/>
                </a:solidFill>
                <a:latin typeface="Comic Sans MS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930069" y="5398469"/>
              <a:ext cx="4781787" cy="875955"/>
              <a:chOff x="464289" y="1128380"/>
              <a:chExt cx="4781787" cy="875955"/>
            </a:xfrm>
          </p:grpSpPr>
          <p:sp>
            <p:nvSpPr>
              <p:cNvPr id="16" name="Line 6"/>
              <p:cNvSpPr>
                <a:spLocks noChangeShapeType="1"/>
              </p:cNvSpPr>
              <p:nvPr/>
            </p:nvSpPr>
            <p:spPr bwMode="auto">
              <a:xfrm>
                <a:off x="2523395" y="1599466"/>
                <a:ext cx="495299" cy="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Rectangle 7"/>
              <p:cNvSpPr>
                <a:spLocks noChangeArrowheads="1"/>
              </p:cNvSpPr>
              <p:nvPr/>
            </p:nvSpPr>
            <p:spPr bwMode="auto">
              <a:xfrm>
                <a:off x="2445243" y="1596021"/>
                <a:ext cx="689640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b="1" dirty="0" err="1" smtClean="0">
                    <a:solidFill>
                      <a:schemeClr val="accent2"/>
                    </a:solidFill>
                    <a:latin typeface="Comic Sans MS" charset="0"/>
                  </a:rPr>
                  <a:t>Iin</a:t>
                </a:r>
                <a:endParaRPr lang="en-US" b="1" dirty="0">
                  <a:solidFill>
                    <a:schemeClr val="accent2"/>
                  </a:solidFill>
                  <a:latin typeface="Comic Sans MS" charset="0"/>
                </a:endParaRPr>
              </a:p>
            </p:txBody>
          </p:sp>
          <p:sp>
            <p:nvSpPr>
              <p:cNvPr id="18" name="Rectangle 8"/>
              <p:cNvSpPr>
                <a:spLocks noChangeArrowheads="1"/>
              </p:cNvSpPr>
              <p:nvPr/>
            </p:nvSpPr>
            <p:spPr bwMode="auto">
              <a:xfrm>
                <a:off x="464289" y="1128380"/>
                <a:ext cx="2799795" cy="7694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sz="3600" b="1" dirty="0" smtClean="0">
                    <a:solidFill>
                      <a:schemeClr val="accent2"/>
                    </a:solidFill>
                    <a:latin typeface="+mj-lt"/>
                    <a:cs typeface="Monotype Corsiva"/>
                  </a:rPr>
                  <a:t>SEY</a:t>
                </a:r>
                <a:r>
                  <a:rPr lang="en-US" sz="4400" b="1" dirty="0" smtClean="0">
                    <a:solidFill>
                      <a:schemeClr val="accent2"/>
                    </a:solidFill>
                    <a:latin typeface="Monotype Corsiva"/>
                    <a:cs typeface="Monotype Corsiva"/>
                  </a:rPr>
                  <a:t>= </a:t>
                </a:r>
                <a:r>
                  <a:rPr lang="en-US" sz="4400" b="1" dirty="0" smtClean="0">
                    <a:solidFill>
                      <a:schemeClr val="accent2"/>
                    </a:solidFill>
                    <a:latin typeface="Symbol" charset="0"/>
                  </a:rPr>
                  <a:t></a:t>
                </a:r>
                <a:r>
                  <a:rPr lang="en-US" sz="4400" b="1" dirty="0" smtClean="0">
                    <a:solidFill>
                      <a:schemeClr val="accent2"/>
                    </a:solidFill>
                    <a:latin typeface="Monotype Corsiva"/>
                    <a:cs typeface="Monotype Corsiva"/>
                  </a:rPr>
                  <a:t>=</a:t>
                </a:r>
                <a:endParaRPr lang="en-US" dirty="0"/>
              </a:p>
            </p:txBody>
          </p:sp>
          <p:sp>
            <p:nvSpPr>
              <p:cNvPr id="19" name="Text Box 5"/>
              <p:cNvSpPr txBox="1">
                <a:spLocks noChangeArrowheads="1"/>
              </p:cNvSpPr>
              <p:nvPr/>
            </p:nvSpPr>
            <p:spPr bwMode="auto">
              <a:xfrm>
                <a:off x="2445243" y="1239023"/>
                <a:ext cx="778605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b="1" dirty="0" err="1" smtClean="0">
                    <a:solidFill>
                      <a:schemeClr val="accent2"/>
                    </a:solidFill>
                    <a:latin typeface="Comic Sans MS" charset="0"/>
                  </a:rPr>
                  <a:t>Iout</a:t>
                </a:r>
                <a:endParaRPr lang="en-US" b="1" dirty="0">
                  <a:solidFill>
                    <a:schemeClr val="accent2"/>
                  </a:solidFill>
                  <a:latin typeface="Comic Sans MS" charset="0"/>
                </a:endParaRPr>
              </a:p>
            </p:txBody>
          </p:sp>
          <p:sp>
            <p:nvSpPr>
              <p:cNvPr id="20" name="Rectangle 8"/>
              <p:cNvSpPr>
                <a:spLocks noChangeArrowheads="1"/>
              </p:cNvSpPr>
              <p:nvPr/>
            </p:nvSpPr>
            <p:spPr bwMode="auto">
              <a:xfrm>
                <a:off x="2998117" y="1163164"/>
                <a:ext cx="617383" cy="7694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sz="4400" b="1" dirty="0" smtClean="0">
                    <a:solidFill>
                      <a:schemeClr val="accent2"/>
                    </a:solidFill>
                    <a:latin typeface="Monotype Corsiva"/>
                    <a:cs typeface="Monotype Corsiva"/>
                  </a:rPr>
                  <a:t>=</a:t>
                </a:r>
                <a:r>
                  <a:rPr lang="en-US" sz="4400" b="1" dirty="0" smtClean="0">
                    <a:solidFill>
                      <a:schemeClr val="accent2"/>
                    </a:solidFill>
                    <a:latin typeface="Symbol" charset="0"/>
                  </a:rPr>
                  <a:t> </a:t>
                </a:r>
                <a:endParaRPr lang="en-US" dirty="0"/>
              </a:p>
            </p:txBody>
          </p:sp>
          <p:sp>
            <p:nvSpPr>
              <p:cNvPr id="21" name="Line 6"/>
              <p:cNvSpPr>
                <a:spLocks noChangeShapeType="1"/>
              </p:cNvSpPr>
              <p:nvPr/>
            </p:nvSpPr>
            <p:spPr bwMode="auto">
              <a:xfrm>
                <a:off x="3585846" y="1614093"/>
                <a:ext cx="1660230" cy="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Rectangle 7"/>
              <p:cNvSpPr>
                <a:spLocks noChangeArrowheads="1"/>
              </p:cNvSpPr>
              <p:nvPr/>
            </p:nvSpPr>
            <p:spPr bwMode="auto">
              <a:xfrm>
                <a:off x="3945766" y="1635003"/>
                <a:ext cx="689640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b="1" dirty="0" err="1" smtClean="0">
                    <a:solidFill>
                      <a:schemeClr val="accent2"/>
                    </a:solidFill>
                    <a:latin typeface="Comic Sans MS" charset="0"/>
                  </a:rPr>
                  <a:t>Igun</a:t>
                </a:r>
                <a:endParaRPr lang="en-US" b="1" dirty="0">
                  <a:solidFill>
                    <a:schemeClr val="accent2"/>
                  </a:solidFill>
                  <a:latin typeface="Comic Sans MS" charset="0"/>
                </a:endParaRPr>
              </a:p>
            </p:txBody>
          </p:sp>
        </p:grpSp>
      </p:grpSp>
      <p:pic>
        <p:nvPicPr>
          <p:cNvPr id="27" name="Picture 26" descr="SEYNoel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878" y="1542994"/>
            <a:ext cx="6752167" cy="4771424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368636" y="6409565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E6F042EC-AC2B-494B-940A-3A868054EC65}" type="slidenum">
              <a:rPr lang="en-US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29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4286" y="96450"/>
            <a:ext cx="6457759" cy="533544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2</a:t>
            </a:r>
            <a:r>
              <a:rPr lang="en-US" sz="2800" baseline="30000" dirty="0" smtClean="0">
                <a:solidFill>
                  <a:srgbClr val="FF0000"/>
                </a:solidFill>
              </a:rPr>
              <a:t>nd</a:t>
            </a:r>
            <a:r>
              <a:rPr lang="en-US" sz="2800" dirty="0" smtClean="0">
                <a:solidFill>
                  <a:srgbClr val="FF0000"/>
                </a:solidFill>
              </a:rPr>
              <a:t> method: Measure </a:t>
            </a:r>
            <a:r>
              <a:rPr lang="en-US" sz="2800" dirty="0">
                <a:solidFill>
                  <a:srgbClr val="FF0000"/>
                </a:solidFill>
              </a:rPr>
              <a:t>of Secondary </a:t>
            </a:r>
            <a:r>
              <a:rPr lang="en-US" sz="2800" dirty="0" smtClean="0">
                <a:solidFill>
                  <a:srgbClr val="FF0000"/>
                </a:solidFill>
              </a:rPr>
              <a:t>e</a:t>
            </a:r>
            <a:r>
              <a:rPr lang="en-US" sz="2800" baseline="30000" dirty="0" smtClean="0">
                <a:solidFill>
                  <a:srgbClr val="FF0000"/>
                </a:solidFill>
              </a:rPr>
              <a:t>-</a:t>
            </a:r>
            <a:r>
              <a:rPr lang="en-US" sz="2800" dirty="0" smtClean="0">
                <a:solidFill>
                  <a:srgbClr val="FF0000"/>
                </a:solidFill>
              </a:rPr>
              <a:t> Yield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123459" y="970212"/>
            <a:ext cx="4326728" cy="3375334"/>
          </a:xfrm>
          <a:prstGeom prst="rect">
            <a:avLst/>
          </a:prstGeom>
          <a:ln w="38100">
            <a:solidFill>
              <a:srgbClr val="008000"/>
            </a:solidFill>
            <a:miter lim="800000"/>
            <a:headEnd/>
            <a:tailEnd/>
          </a:ln>
        </p:spPr>
        <p:txBody>
          <a:bodyPr>
            <a:normAutofit fontScale="925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0" indent="-457200">
              <a:lnSpc>
                <a:spcPct val="120000"/>
              </a:lnSpc>
              <a:spcBef>
                <a:spcPts val="0"/>
              </a:spcBef>
            </a:pPr>
            <a:r>
              <a:rPr lang="en-US" sz="2800" dirty="0" smtClean="0"/>
              <a:t>In a µ-metal chamber</a:t>
            </a:r>
          </a:p>
          <a:p>
            <a:pPr indent="0">
              <a:lnSpc>
                <a:spcPct val="120000"/>
              </a:lnSpc>
              <a:spcBef>
                <a:spcPts val="0"/>
              </a:spcBef>
            </a:pP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008000"/>
                </a:solidFill>
              </a:rPr>
              <a:t>sample manipulator </a:t>
            </a:r>
            <a:r>
              <a:rPr lang="en-US" sz="2800" dirty="0" smtClean="0"/>
              <a:t>(also at Low T)</a:t>
            </a:r>
          </a:p>
          <a:p>
            <a:pPr indent="0">
              <a:lnSpc>
                <a:spcPct val="120000"/>
              </a:lnSpc>
              <a:spcBef>
                <a:spcPts val="0"/>
              </a:spcBef>
            </a:pPr>
            <a:r>
              <a:rPr lang="en-US" sz="2800" dirty="0" smtClean="0"/>
              <a:t> Sample well insulated (to measure small current I</a:t>
            </a:r>
            <a:r>
              <a:rPr lang="en-US" sz="2800" baseline="-25000" dirty="0" smtClean="0"/>
              <a:t>s</a:t>
            </a:r>
            <a:r>
              <a:rPr lang="en-US" sz="2800" dirty="0" smtClean="0"/>
              <a:t>)</a:t>
            </a:r>
          </a:p>
          <a:p>
            <a:pPr indent="0"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A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Faraday cup</a:t>
            </a:r>
            <a:r>
              <a:rPr lang="en-US" sz="2800" dirty="0" smtClean="0"/>
              <a:t>.</a:t>
            </a:r>
          </a:p>
          <a:p>
            <a:pPr indent="0"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A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Low energy electron gun</a:t>
            </a:r>
          </a:p>
        </p:txBody>
      </p:sp>
      <p:pic>
        <p:nvPicPr>
          <p:cNvPr id="5" name="Picture 5" descr="faradaycup.jpg                                                 0004AD83Macintosh_HD                   B8AA6D3E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2722" y="875324"/>
            <a:ext cx="3149373" cy="520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" name="Line 7"/>
          <p:cNvSpPr>
            <a:spLocks noChangeShapeType="1"/>
          </p:cNvSpPr>
          <p:nvPr/>
        </p:nvSpPr>
        <p:spPr bwMode="auto">
          <a:xfrm flipV="1">
            <a:off x="5177692" y="3282461"/>
            <a:ext cx="1504454" cy="43375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6682146" y="3047991"/>
            <a:ext cx="254006" cy="381000"/>
          </a:xfrm>
          <a:prstGeom prst="octagon">
            <a:avLst>
              <a:gd name="adj" fmla="val 29287"/>
            </a:avLst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flipV="1">
            <a:off x="3944166" y="3112744"/>
            <a:ext cx="2542073" cy="169718"/>
          </a:xfrm>
          <a:prstGeom prst="line">
            <a:avLst/>
          </a:prstGeom>
          <a:noFill/>
          <a:ln w="38100">
            <a:solidFill>
              <a:srgbClr val="EF1F1D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5887420" y="3976214"/>
            <a:ext cx="12404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EF1F1D"/>
                </a:solidFill>
              </a:rPr>
              <a:t>1mm slot</a:t>
            </a:r>
            <a:endParaRPr lang="en-US" dirty="0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V="1">
            <a:off x="6422201" y="3716215"/>
            <a:ext cx="474875" cy="318611"/>
          </a:xfrm>
          <a:prstGeom prst="line">
            <a:avLst/>
          </a:prstGeom>
          <a:noFill/>
          <a:ln w="38100">
            <a:solidFill>
              <a:srgbClr val="EF1F1D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 flipV="1">
            <a:off x="4556185" y="1279768"/>
            <a:ext cx="1994622" cy="226741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22291" y="4398800"/>
            <a:ext cx="5031161" cy="1081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Monotype Corsiva"/>
              </a:rPr>
              <a:t>e</a:t>
            </a:r>
            <a:r>
              <a:rPr lang="en-US" sz="1600" b="1" baseline="30000" dirty="0" smtClean="0">
                <a:solidFill>
                  <a:srgbClr val="0000FF"/>
                </a:solidFill>
                <a:latin typeface="+mj-lt"/>
                <a:cs typeface="Monotype Corsiva"/>
              </a:rPr>
              <a:t>-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Monotype Corsiva"/>
              </a:rPr>
              <a:t> beam Stable </a:t>
            </a:r>
            <a:r>
              <a:rPr lang="en-US" sz="1600" b="1" dirty="0">
                <a:solidFill>
                  <a:srgbClr val="0000FF"/>
                </a:solidFill>
                <a:latin typeface="+mj-lt"/>
                <a:cs typeface="Monotype Corsiva"/>
              </a:rPr>
              <a:t>between 30 -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Monotype Corsiva"/>
              </a:rPr>
              <a:t>500 </a:t>
            </a:r>
            <a:r>
              <a:rPr lang="en-US" sz="1600" b="1" dirty="0" err="1">
                <a:solidFill>
                  <a:srgbClr val="0000FF"/>
                </a:solidFill>
                <a:latin typeface="+mj-lt"/>
                <a:cs typeface="Monotype Corsiva"/>
              </a:rPr>
              <a:t>eV</a:t>
            </a:r>
            <a:endParaRPr lang="en-US" sz="1600" b="1" dirty="0">
              <a:solidFill>
                <a:srgbClr val="0000FF"/>
              </a:solidFill>
              <a:latin typeface="+mj-lt"/>
              <a:cs typeface="Monotype Corsiva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Monotype Corsiva"/>
              </a:rPr>
              <a:t>Currents from few </a:t>
            </a:r>
            <a:r>
              <a:rPr lang="en-US" sz="1600" b="1" dirty="0" err="1">
                <a:solidFill>
                  <a:srgbClr val="0000FF"/>
                </a:solidFill>
                <a:latin typeface="+mj-lt"/>
                <a:cs typeface="Monotype Corsiva"/>
              </a:rPr>
              <a:t>nA</a:t>
            </a:r>
            <a:r>
              <a:rPr lang="en-US" sz="1600" b="1" dirty="0">
                <a:solidFill>
                  <a:srgbClr val="0000FF"/>
                </a:solidFill>
                <a:latin typeface="+mj-lt"/>
                <a:cs typeface="Monotype Corsiva"/>
              </a:rPr>
              <a:t> to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Monotype Corsiva"/>
              </a:rPr>
              <a:t>µA (20µC</a:t>
            </a:r>
            <a:r>
              <a:rPr lang="en-US" sz="1600" b="1" dirty="0">
                <a:solidFill>
                  <a:srgbClr val="0000FF"/>
                </a:solidFill>
                <a:latin typeface="+mj-lt"/>
                <a:cs typeface="Monotype Corsiva"/>
              </a:rPr>
              <a:t>/h/mm</a:t>
            </a:r>
            <a:r>
              <a:rPr lang="en-US" sz="1600" b="1" baseline="30000" dirty="0">
                <a:solidFill>
                  <a:srgbClr val="0000FF"/>
                </a:solidFill>
                <a:latin typeface="+mj-lt"/>
                <a:cs typeface="Monotype Corsiva"/>
              </a:rPr>
              <a:t>2 - </a:t>
            </a:r>
            <a:r>
              <a:rPr lang="en-US" sz="1600" b="1" dirty="0">
                <a:solidFill>
                  <a:srgbClr val="0000FF"/>
                </a:solidFill>
                <a:latin typeface="+mj-lt"/>
                <a:cs typeface="Monotype Corsiva"/>
              </a:rPr>
              <a:t>20mC/h/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Monotype Corsiva"/>
              </a:rPr>
              <a:t>mm</a:t>
            </a:r>
            <a:r>
              <a:rPr lang="en-US" sz="1600" b="1" baseline="30000" dirty="0" smtClean="0">
                <a:solidFill>
                  <a:srgbClr val="0000FF"/>
                </a:solidFill>
                <a:latin typeface="+mj-lt"/>
                <a:cs typeface="Monotype Corsiva"/>
              </a:rPr>
              <a:t>2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Monotype Corsiva"/>
              </a:rPr>
              <a:t>)</a:t>
            </a:r>
            <a:endParaRPr lang="en-US" sz="1600" b="1" dirty="0">
              <a:solidFill>
                <a:srgbClr val="0000FF"/>
              </a:solidFill>
              <a:latin typeface="+mj-lt"/>
              <a:cs typeface="Monotype Corsiva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600" b="1" dirty="0" smtClean="0">
                <a:solidFill>
                  <a:srgbClr val="EF1F1D"/>
                </a:solidFill>
                <a:latin typeface="+mj-lt"/>
                <a:cs typeface="Monotype Corsiva"/>
              </a:rPr>
              <a:t>Intense spot (</a:t>
            </a:r>
            <a:r>
              <a:rPr lang="en-US" sz="1600" b="1" dirty="0" smtClean="0">
                <a:solidFill>
                  <a:srgbClr val="EF1F1D"/>
                </a:solidFill>
                <a:latin typeface="Symbol" charset="2"/>
                <a:cs typeface="Symbol" charset="2"/>
              </a:rPr>
              <a:t>f</a:t>
            </a:r>
            <a:r>
              <a:rPr lang="en-US" sz="1600" b="1" dirty="0" smtClean="0">
                <a:solidFill>
                  <a:srgbClr val="EF1F1D"/>
                </a:solidFill>
                <a:latin typeface="+mj-lt"/>
                <a:cs typeface="Symbol" charset="2"/>
              </a:rPr>
              <a:t> </a:t>
            </a:r>
            <a:r>
              <a:rPr lang="en-US" sz="1600" b="1" dirty="0" smtClean="0">
                <a:solidFill>
                  <a:srgbClr val="EF1F1D"/>
                </a:solidFill>
                <a:latin typeface="+mj-lt"/>
                <a:cs typeface="Monotype Corsiva"/>
              </a:rPr>
              <a:t>&lt; 0.5 </a:t>
            </a:r>
            <a:r>
              <a:rPr lang="en-US" sz="1600" b="1" dirty="0">
                <a:solidFill>
                  <a:srgbClr val="EF1F1D"/>
                </a:solidFill>
                <a:latin typeface="+mj-lt"/>
                <a:cs typeface="Monotype Corsiva"/>
              </a:rPr>
              <a:t>mm) with low </a:t>
            </a:r>
            <a:r>
              <a:rPr lang="en-US" sz="1600" b="1" dirty="0" smtClean="0">
                <a:solidFill>
                  <a:srgbClr val="EF1F1D"/>
                </a:solidFill>
                <a:latin typeface="+mj-lt"/>
                <a:cs typeface="Monotype Corsiva"/>
              </a:rPr>
              <a:t>background</a:t>
            </a:r>
            <a:endParaRPr lang="en-US" sz="1600" b="1" dirty="0">
              <a:solidFill>
                <a:srgbClr val="EF1F1D"/>
              </a:solidFill>
              <a:latin typeface="+mj-lt"/>
              <a:cs typeface="Monotype Corsiva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930069" y="5398469"/>
            <a:ext cx="4888419" cy="875955"/>
            <a:chOff x="639019" y="5398469"/>
            <a:chExt cx="4888419" cy="875955"/>
          </a:xfrm>
        </p:grpSpPr>
        <p:sp>
          <p:nvSpPr>
            <p:cNvPr id="14" name="Text Box 5"/>
            <p:cNvSpPr txBox="1">
              <a:spLocks noChangeArrowheads="1"/>
            </p:cNvSpPr>
            <p:nvPr/>
          </p:nvSpPr>
          <p:spPr bwMode="auto">
            <a:xfrm>
              <a:off x="3653116" y="5511405"/>
              <a:ext cx="1874322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b="1" dirty="0" err="1" smtClean="0">
                  <a:solidFill>
                    <a:schemeClr val="accent2"/>
                  </a:solidFill>
                  <a:latin typeface="Comic Sans MS" charset="0"/>
                </a:rPr>
                <a:t>Igun</a:t>
              </a:r>
              <a:r>
                <a:rPr lang="en-US" b="1" dirty="0" smtClean="0">
                  <a:solidFill>
                    <a:schemeClr val="accent2"/>
                  </a:solidFill>
                  <a:latin typeface="Comic Sans MS" charset="0"/>
                </a:rPr>
                <a:t> </a:t>
              </a:r>
              <a:r>
                <a:rPr lang="en-US" dirty="0" smtClean="0">
                  <a:solidFill>
                    <a:schemeClr val="accent2"/>
                  </a:solidFill>
                  <a:latin typeface="Comic Sans MS" charset="0"/>
                </a:rPr>
                <a:t>-</a:t>
              </a:r>
              <a:r>
                <a:rPr lang="en-US" b="1" dirty="0" smtClean="0">
                  <a:solidFill>
                    <a:schemeClr val="accent2"/>
                  </a:solidFill>
                  <a:latin typeface="Comic Sans MS" charset="0"/>
                </a:rPr>
                <a:t> </a:t>
              </a:r>
              <a:r>
                <a:rPr lang="en-US" b="1" dirty="0" err="1" smtClean="0">
                  <a:solidFill>
                    <a:schemeClr val="accent2"/>
                  </a:solidFill>
                  <a:latin typeface="Comic Sans MS" charset="0"/>
                </a:rPr>
                <a:t>Isample</a:t>
              </a:r>
              <a:endParaRPr lang="en-US" b="1" dirty="0">
                <a:solidFill>
                  <a:schemeClr val="accent2"/>
                </a:solidFill>
                <a:latin typeface="Comic Sans MS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639019" y="5398469"/>
              <a:ext cx="4781787" cy="875955"/>
              <a:chOff x="464289" y="1128380"/>
              <a:chExt cx="4781787" cy="875955"/>
            </a:xfrm>
          </p:grpSpPr>
          <p:sp>
            <p:nvSpPr>
              <p:cNvPr id="16" name="Line 6"/>
              <p:cNvSpPr>
                <a:spLocks noChangeShapeType="1"/>
              </p:cNvSpPr>
              <p:nvPr/>
            </p:nvSpPr>
            <p:spPr bwMode="auto">
              <a:xfrm>
                <a:off x="2523395" y="1599466"/>
                <a:ext cx="495299" cy="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Rectangle 7"/>
              <p:cNvSpPr>
                <a:spLocks noChangeArrowheads="1"/>
              </p:cNvSpPr>
              <p:nvPr/>
            </p:nvSpPr>
            <p:spPr bwMode="auto">
              <a:xfrm>
                <a:off x="2445243" y="1596021"/>
                <a:ext cx="689640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b="1" dirty="0" err="1" smtClean="0">
                    <a:solidFill>
                      <a:schemeClr val="accent2"/>
                    </a:solidFill>
                    <a:latin typeface="Comic Sans MS" charset="0"/>
                  </a:rPr>
                  <a:t>Iin</a:t>
                </a:r>
                <a:endParaRPr lang="en-US" b="1" dirty="0">
                  <a:solidFill>
                    <a:schemeClr val="accent2"/>
                  </a:solidFill>
                  <a:latin typeface="Comic Sans MS" charset="0"/>
                </a:endParaRPr>
              </a:p>
            </p:txBody>
          </p:sp>
          <p:sp>
            <p:nvSpPr>
              <p:cNvPr id="18" name="Rectangle 8"/>
              <p:cNvSpPr>
                <a:spLocks noChangeArrowheads="1"/>
              </p:cNvSpPr>
              <p:nvPr/>
            </p:nvSpPr>
            <p:spPr bwMode="auto">
              <a:xfrm>
                <a:off x="464289" y="1128380"/>
                <a:ext cx="2799795" cy="7694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sz="3600" b="1" dirty="0" smtClean="0">
                    <a:solidFill>
                      <a:schemeClr val="accent2"/>
                    </a:solidFill>
                    <a:latin typeface="+mj-lt"/>
                    <a:cs typeface="Monotype Corsiva"/>
                  </a:rPr>
                  <a:t>SEY</a:t>
                </a:r>
                <a:r>
                  <a:rPr lang="en-US" sz="4400" b="1" dirty="0" smtClean="0">
                    <a:solidFill>
                      <a:schemeClr val="accent2"/>
                    </a:solidFill>
                    <a:latin typeface="Monotype Corsiva"/>
                    <a:cs typeface="Monotype Corsiva"/>
                  </a:rPr>
                  <a:t>= </a:t>
                </a:r>
                <a:r>
                  <a:rPr lang="en-US" sz="4400" b="1" dirty="0" smtClean="0">
                    <a:solidFill>
                      <a:schemeClr val="accent2"/>
                    </a:solidFill>
                    <a:latin typeface="Symbol" charset="0"/>
                  </a:rPr>
                  <a:t></a:t>
                </a:r>
                <a:r>
                  <a:rPr lang="en-US" sz="4400" b="1" dirty="0" smtClean="0">
                    <a:solidFill>
                      <a:schemeClr val="accent2"/>
                    </a:solidFill>
                    <a:latin typeface="Monotype Corsiva"/>
                    <a:cs typeface="Monotype Corsiva"/>
                  </a:rPr>
                  <a:t>=</a:t>
                </a:r>
                <a:endParaRPr lang="en-US" dirty="0"/>
              </a:p>
            </p:txBody>
          </p:sp>
          <p:sp>
            <p:nvSpPr>
              <p:cNvPr id="19" name="Text Box 5"/>
              <p:cNvSpPr txBox="1">
                <a:spLocks noChangeArrowheads="1"/>
              </p:cNvSpPr>
              <p:nvPr/>
            </p:nvSpPr>
            <p:spPr bwMode="auto">
              <a:xfrm>
                <a:off x="2445243" y="1239023"/>
                <a:ext cx="778605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b="1" dirty="0" err="1" smtClean="0">
                    <a:solidFill>
                      <a:schemeClr val="accent2"/>
                    </a:solidFill>
                    <a:latin typeface="Comic Sans MS" charset="0"/>
                  </a:rPr>
                  <a:t>Iout</a:t>
                </a:r>
                <a:endParaRPr lang="en-US" b="1" dirty="0">
                  <a:solidFill>
                    <a:schemeClr val="accent2"/>
                  </a:solidFill>
                  <a:latin typeface="Comic Sans MS" charset="0"/>
                </a:endParaRPr>
              </a:p>
            </p:txBody>
          </p:sp>
          <p:sp>
            <p:nvSpPr>
              <p:cNvPr id="20" name="Rectangle 8"/>
              <p:cNvSpPr>
                <a:spLocks noChangeArrowheads="1"/>
              </p:cNvSpPr>
              <p:nvPr/>
            </p:nvSpPr>
            <p:spPr bwMode="auto">
              <a:xfrm>
                <a:off x="2998117" y="1163164"/>
                <a:ext cx="617383" cy="7694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sz="4400" b="1" dirty="0" smtClean="0">
                    <a:solidFill>
                      <a:schemeClr val="accent2"/>
                    </a:solidFill>
                    <a:latin typeface="Monotype Corsiva"/>
                    <a:cs typeface="Monotype Corsiva"/>
                  </a:rPr>
                  <a:t>=</a:t>
                </a:r>
                <a:r>
                  <a:rPr lang="en-US" sz="4400" b="1" dirty="0" smtClean="0">
                    <a:solidFill>
                      <a:schemeClr val="accent2"/>
                    </a:solidFill>
                    <a:latin typeface="Symbol" charset="0"/>
                  </a:rPr>
                  <a:t> </a:t>
                </a:r>
                <a:endParaRPr lang="en-US" dirty="0"/>
              </a:p>
            </p:txBody>
          </p:sp>
          <p:sp>
            <p:nvSpPr>
              <p:cNvPr id="21" name="Line 6"/>
              <p:cNvSpPr>
                <a:spLocks noChangeShapeType="1"/>
              </p:cNvSpPr>
              <p:nvPr/>
            </p:nvSpPr>
            <p:spPr bwMode="auto">
              <a:xfrm>
                <a:off x="3585846" y="1614093"/>
                <a:ext cx="1660230" cy="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Rectangle 7"/>
              <p:cNvSpPr>
                <a:spLocks noChangeArrowheads="1"/>
              </p:cNvSpPr>
              <p:nvPr/>
            </p:nvSpPr>
            <p:spPr bwMode="auto">
              <a:xfrm>
                <a:off x="3945766" y="1635003"/>
                <a:ext cx="689640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b="1" dirty="0" err="1" smtClean="0">
                    <a:solidFill>
                      <a:schemeClr val="accent2"/>
                    </a:solidFill>
                    <a:latin typeface="Comic Sans MS" charset="0"/>
                  </a:rPr>
                  <a:t>Igun</a:t>
                </a:r>
                <a:endParaRPr lang="en-US" b="1" dirty="0">
                  <a:solidFill>
                    <a:schemeClr val="accent2"/>
                  </a:solidFill>
                  <a:latin typeface="Comic Sans MS" charset="0"/>
                </a:endParaRPr>
              </a:p>
            </p:txBody>
          </p:sp>
        </p:grpSp>
      </p:grpSp>
      <p:sp>
        <p:nvSpPr>
          <p:cNvPr id="23" name="Rectangle 22"/>
          <p:cNvSpPr/>
          <p:nvPr/>
        </p:nvSpPr>
        <p:spPr>
          <a:xfrm>
            <a:off x="7502424" y="930826"/>
            <a:ext cx="1432983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Monotype Corsiva"/>
                <a:cs typeface="Monotype Corsiva"/>
              </a:rPr>
              <a:t>Isample</a:t>
            </a:r>
            <a:endParaRPr lang="en-US" sz="3200" b="1" dirty="0">
              <a:solidFill>
                <a:srgbClr val="FF0000"/>
              </a:solidFill>
              <a:latin typeface="Monotype Corsiva"/>
              <a:cs typeface="Monotype Corsiva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888988" y="5219017"/>
            <a:ext cx="998169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Monotype Corsiva"/>
                <a:cs typeface="Monotype Corsiva"/>
              </a:rPr>
              <a:t>Igun</a:t>
            </a:r>
            <a:endParaRPr lang="en-US" sz="3200" b="1" dirty="0">
              <a:solidFill>
                <a:srgbClr val="FF0000"/>
              </a:solidFill>
              <a:latin typeface="Monotype Corsiva"/>
              <a:cs typeface="Monotype Corsiva"/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7137099" y="1155814"/>
            <a:ext cx="365325" cy="228187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 rot="3338273">
            <a:off x="8140240" y="5199176"/>
            <a:ext cx="365325" cy="260332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 descr="faradaynew.pdf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4082" b="38133"/>
          <a:stretch/>
        </p:blipFill>
        <p:spPr>
          <a:xfrm>
            <a:off x="7562173" y="2151309"/>
            <a:ext cx="1440834" cy="2250501"/>
          </a:xfrm>
          <a:prstGeom prst="rect">
            <a:avLst/>
          </a:prstGeom>
        </p:spPr>
      </p:pic>
      <p:sp>
        <p:nvSpPr>
          <p:cNvPr id="29" name="Line 9"/>
          <p:cNvSpPr>
            <a:spLocks noChangeShapeType="1"/>
          </p:cNvSpPr>
          <p:nvPr/>
        </p:nvSpPr>
        <p:spPr bwMode="auto">
          <a:xfrm flipV="1">
            <a:off x="4862868" y="3882113"/>
            <a:ext cx="3118665" cy="1336903"/>
          </a:xfrm>
          <a:prstGeom prst="line">
            <a:avLst/>
          </a:prstGeom>
          <a:noFill/>
          <a:ln w="38100">
            <a:solidFill>
              <a:srgbClr val="EF1F1D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9"/>
          <p:cNvSpPr>
            <a:spLocks noChangeShapeType="1"/>
          </p:cNvSpPr>
          <p:nvPr/>
        </p:nvSpPr>
        <p:spPr bwMode="auto">
          <a:xfrm flipV="1">
            <a:off x="6550806" y="3367714"/>
            <a:ext cx="1561548" cy="723375"/>
          </a:xfrm>
          <a:prstGeom prst="line">
            <a:avLst/>
          </a:prstGeom>
          <a:noFill/>
          <a:ln w="38100">
            <a:solidFill>
              <a:srgbClr val="EF1F1D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68636" y="6409565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E6F042EC-AC2B-494B-940A-3A868054EC65}" type="slidenum">
              <a:rPr lang="en-US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076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4286" y="96450"/>
            <a:ext cx="6457759" cy="533544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Measure </a:t>
            </a:r>
            <a:r>
              <a:rPr lang="en-US" sz="2800" dirty="0">
                <a:solidFill>
                  <a:srgbClr val="FF0000"/>
                </a:solidFill>
              </a:rPr>
              <a:t>of Secondary </a:t>
            </a:r>
            <a:r>
              <a:rPr lang="en-US" sz="2800" dirty="0" smtClean="0">
                <a:solidFill>
                  <a:srgbClr val="FF0000"/>
                </a:solidFill>
              </a:rPr>
              <a:t>e</a:t>
            </a:r>
            <a:r>
              <a:rPr lang="en-US" sz="2800" baseline="30000" dirty="0" smtClean="0">
                <a:solidFill>
                  <a:srgbClr val="FF0000"/>
                </a:solidFill>
              </a:rPr>
              <a:t>-</a:t>
            </a:r>
            <a:r>
              <a:rPr lang="en-US" sz="2800" dirty="0" smtClean="0">
                <a:solidFill>
                  <a:srgbClr val="FF0000"/>
                </a:solidFill>
              </a:rPr>
              <a:t> Yield: 2 methods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27661" y="1763550"/>
            <a:ext cx="3440597" cy="3986733"/>
          </a:xfrm>
          <a:prstGeom prst="rect">
            <a:avLst/>
          </a:prstGeom>
          <a:ln w="28575" cmpd="sng">
            <a:solidFill>
              <a:srgbClr val="660066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2400" b="1" dirty="0" err="1" smtClean="0">
                <a:solidFill>
                  <a:srgbClr val="0000FF"/>
                </a:solidFill>
                <a:latin typeface="+mj-lt"/>
                <a:cs typeface="Monotype Corsiva"/>
              </a:rPr>
              <a:t>I</a:t>
            </a:r>
            <a:r>
              <a:rPr lang="en-US" sz="2400" b="1" baseline="-25000" dirty="0" err="1" smtClean="0">
                <a:solidFill>
                  <a:srgbClr val="0000FF"/>
                </a:solidFill>
                <a:latin typeface="+mj-lt"/>
                <a:cs typeface="Monotype Corsiva"/>
              </a:rPr>
              <a:t>out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cs typeface="Monotype Corsiva"/>
              </a:rPr>
              <a:t> and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cs typeface="Monotype Corsiva"/>
              </a:rPr>
              <a:t>I</a:t>
            </a:r>
            <a:r>
              <a:rPr lang="en-US" sz="2400" b="1" baseline="-25000" dirty="0" err="1" smtClean="0">
                <a:solidFill>
                  <a:srgbClr val="0000FF"/>
                </a:solidFill>
                <a:latin typeface="+mj-lt"/>
                <a:cs typeface="Monotype Corsiva"/>
              </a:rPr>
              <a:t>in</a:t>
            </a:r>
            <a:r>
              <a:rPr lang="en-US" sz="2400" b="1" baseline="-25000" dirty="0" smtClean="0">
                <a:solidFill>
                  <a:srgbClr val="0000FF"/>
                </a:solidFill>
                <a:latin typeface="+mj-lt"/>
                <a:cs typeface="Monotype Corsiva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cs typeface="Monotype Corsiva"/>
              </a:rPr>
              <a:t>(N.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cs typeface="Monotype Corsiva"/>
              </a:rPr>
              <a:t>Hilleret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cs typeface="Monotype Corsiva"/>
              </a:rPr>
              <a:t>)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endParaRPr lang="en-US" sz="2400" b="1" dirty="0" smtClean="0">
              <a:solidFill>
                <a:srgbClr val="0000FF"/>
              </a:solidFill>
              <a:latin typeface="+mj-lt"/>
              <a:cs typeface="Monotype Corsiva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Monotype Corsiva"/>
              </a:rPr>
              <a:t>Advantages: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endParaRPr lang="en-US" sz="1600" b="1" dirty="0" smtClean="0">
              <a:solidFill>
                <a:srgbClr val="0000FF"/>
              </a:solidFill>
              <a:latin typeface="+mj-lt"/>
              <a:cs typeface="Monotype Corsiva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Monotype Corsiva"/>
              </a:rPr>
              <a:t>Simultaneously measure </a:t>
            </a:r>
            <a:r>
              <a:rPr lang="en-US" sz="1600" b="1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d </a:t>
            </a:r>
            <a:r>
              <a:rPr lang="en-US" sz="1600" b="1" dirty="0" smtClean="0">
                <a:solidFill>
                  <a:srgbClr val="0000FF"/>
                </a:solidFill>
                <a:cs typeface="Symbol" charset="2"/>
              </a:rPr>
              <a:t>at each energy: very fast.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600" b="1" dirty="0" smtClean="0">
                <a:solidFill>
                  <a:srgbClr val="0000FF"/>
                </a:solidFill>
                <a:cs typeface="Symbol" charset="2"/>
              </a:rPr>
              <a:t>Effective also for “dispersive samples” (i.e. Sponges)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endParaRPr lang="en-US" sz="1600" b="1" dirty="0">
              <a:solidFill>
                <a:srgbClr val="0000FF"/>
              </a:solidFill>
              <a:cs typeface="Symbol" charset="2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1600" b="1" dirty="0" smtClean="0">
                <a:solidFill>
                  <a:srgbClr val="FF0000"/>
                </a:solidFill>
                <a:cs typeface="Symbol" charset="2"/>
              </a:rPr>
              <a:t>Disadvantages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endParaRPr lang="en-US" sz="1600" b="1" dirty="0" smtClean="0">
              <a:solidFill>
                <a:srgbClr val="FF0000"/>
              </a:solidFill>
              <a:cs typeface="Symbol" charset="2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600" b="1" dirty="0" smtClean="0">
                <a:solidFill>
                  <a:srgbClr val="FF0000"/>
                </a:solidFill>
                <a:latin typeface="+mj-lt"/>
                <a:cs typeface="Monotype Corsiva"/>
              </a:rPr>
              <a:t>Gun far from the sample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1600" b="1" dirty="0" smtClean="0">
                <a:solidFill>
                  <a:srgbClr val="FF0000"/>
                </a:solidFill>
                <a:latin typeface="+mj-lt"/>
                <a:cs typeface="Monotype Corsiva"/>
              </a:rPr>
              <a:t>	(difficult to control LE e</a:t>
            </a:r>
            <a:r>
              <a:rPr lang="en-US" sz="1600" b="1" baseline="30000" dirty="0" smtClean="0">
                <a:solidFill>
                  <a:srgbClr val="FF0000"/>
                </a:solidFill>
                <a:latin typeface="+mj-lt"/>
                <a:cs typeface="Monotype Corsiva"/>
              </a:rPr>
              <a:t>-</a:t>
            </a:r>
            <a:r>
              <a:rPr lang="en-US" sz="1600" b="1" dirty="0" smtClean="0">
                <a:solidFill>
                  <a:srgbClr val="FF0000"/>
                </a:solidFill>
                <a:latin typeface="+mj-lt"/>
                <a:cs typeface="Monotype Corsiva"/>
              </a:rPr>
              <a:t>)</a:t>
            </a:r>
            <a:endParaRPr lang="en-US" sz="1600" b="1" dirty="0">
              <a:solidFill>
                <a:srgbClr val="FF0000"/>
              </a:solidFill>
              <a:latin typeface="+mj-lt"/>
              <a:cs typeface="Monotype Corsiva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600" b="1" dirty="0" smtClean="0">
                <a:solidFill>
                  <a:srgbClr val="EF1F1D"/>
                </a:solidFill>
                <a:latin typeface="+mj-lt"/>
                <a:cs typeface="Monotype Corsiva"/>
              </a:rPr>
              <a:t>Big(</a:t>
            </a:r>
            <a:r>
              <a:rPr lang="en-US" sz="1600" b="1" dirty="0" err="1" smtClean="0">
                <a:solidFill>
                  <a:srgbClr val="EF1F1D"/>
                </a:solidFill>
                <a:latin typeface="+mj-lt"/>
                <a:cs typeface="Monotype Corsiva"/>
              </a:rPr>
              <a:t>er</a:t>
            </a:r>
            <a:r>
              <a:rPr lang="en-US" sz="1600" b="1" dirty="0" smtClean="0">
                <a:solidFill>
                  <a:srgbClr val="EF1F1D"/>
                </a:solidFill>
                <a:latin typeface="+mj-lt"/>
                <a:cs typeface="Monotype Corsiva"/>
              </a:rPr>
              <a:t>) spot and no LE-SEY</a:t>
            </a:r>
            <a:endParaRPr lang="en-US" sz="1600" b="1" dirty="0">
              <a:solidFill>
                <a:srgbClr val="EF1F1D"/>
              </a:solidFill>
              <a:latin typeface="+mj-lt"/>
              <a:cs typeface="Monotype Corsiva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418658" y="639647"/>
            <a:ext cx="4888419" cy="875955"/>
            <a:chOff x="639019" y="5398469"/>
            <a:chExt cx="4888419" cy="875955"/>
          </a:xfrm>
        </p:grpSpPr>
        <p:sp>
          <p:nvSpPr>
            <p:cNvPr id="14" name="Text Box 5"/>
            <p:cNvSpPr txBox="1">
              <a:spLocks noChangeArrowheads="1"/>
            </p:cNvSpPr>
            <p:nvPr/>
          </p:nvSpPr>
          <p:spPr bwMode="auto">
            <a:xfrm>
              <a:off x="3653116" y="5511405"/>
              <a:ext cx="1874322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b="1" dirty="0" err="1" smtClean="0">
                  <a:solidFill>
                    <a:schemeClr val="accent2"/>
                  </a:solidFill>
                  <a:latin typeface="Comic Sans MS" charset="0"/>
                </a:rPr>
                <a:t>Igun</a:t>
              </a:r>
              <a:r>
                <a:rPr lang="en-US" b="1" dirty="0" smtClean="0">
                  <a:solidFill>
                    <a:schemeClr val="accent2"/>
                  </a:solidFill>
                  <a:latin typeface="Comic Sans MS" charset="0"/>
                </a:rPr>
                <a:t> </a:t>
              </a:r>
              <a:r>
                <a:rPr lang="en-US" dirty="0" smtClean="0">
                  <a:solidFill>
                    <a:schemeClr val="accent2"/>
                  </a:solidFill>
                  <a:latin typeface="Comic Sans MS" charset="0"/>
                </a:rPr>
                <a:t>-</a:t>
              </a:r>
              <a:r>
                <a:rPr lang="en-US" b="1" dirty="0" smtClean="0">
                  <a:solidFill>
                    <a:schemeClr val="accent2"/>
                  </a:solidFill>
                  <a:latin typeface="Comic Sans MS" charset="0"/>
                </a:rPr>
                <a:t> </a:t>
              </a:r>
              <a:r>
                <a:rPr lang="en-US" b="1" dirty="0" err="1" smtClean="0">
                  <a:solidFill>
                    <a:schemeClr val="accent2"/>
                  </a:solidFill>
                  <a:latin typeface="Comic Sans MS" charset="0"/>
                </a:rPr>
                <a:t>Isample</a:t>
              </a:r>
              <a:endParaRPr lang="en-US" b="1" dirty="0">
                <a:solidFill>
                  <a:schemeClr val="accent2"/>
                </a:solidFill>
                <a:latin typeface="Comic Sans MS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639019" y="5398469"/>
              <a:ext cx="4781787" cy="875955"/>
              <a:chOff x="464289" y="1128380"/>
              <a:chExt cx="4781787" cy="875955"/>
            </a:xfrm>
          </p:grpSpPr>
          <p:sp>
            <p:nvSpPr>
              <p:cNvPr id="16" name="Line 6"/>
              <p:cNvSpPr>
                <a:spLocks noChangeShapeType="1"/>
              </p:cNvSpPr>
              <p:nvPr/>
            </p:nvSpPr>
            <p:spPr bwMode="auto">
              <a:xfrm>
                <a:off x="2523395" y="1599466"/>
                <a:ext cx="495299" cy="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Rectangle 7"/>
              <p:cNvSpPr>
                <a:spLocks noChangeArrowheads="1"/>
              </p:cNvSpPr>
              <p:nvPr/>
            </p:nvSpPr>
            <p:spPr bwMode="auto">
              <a:xfrm>
                <a:off x="2445243" y="1596021"/>
                <a:ext cx="689640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b="1" dirty="0" err="1" smtClean="0">
                    <a:solidFill>
                      <a:schemeClr val="accent2"/>
                    </a:solidFill>
                    <a:latin typeface="Comic Sans MS" charset="0"/>
                  </a:rPr>
                  <a:t>Iin</a:t>
                </a:r>
                <a:endParaRPr lang="en-US" b="1" dirty="0">
                  <a:solidFill>
                    <a:schemeClr val="accent2"/>
                  </a:solidFill>
                  <a:latin typeface="Comic Sans MS" charset="0"/>
                </a:endParaRPr>
              </a:p>
            </p:txBody>
          </p:sp>
          <p:sp>
            <p:nvSpPr>
              <p:cNvPr id="18" name="Rectangle 8"/>
              <p:cNvSpPr>
                <a:spLocks noChangeArrowheads="1"/>
              </p:cNvSpPr>
              <p:nvPr/>
            </p:nvSpPr>
            <p:spPr bwMode="auto">
              <a:xfrm>
                <a:off x="464289" y="1128380"/>
                <a:ext cx="2799795" cy="7694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sz="3600" b="1" dirty="0" smtClean="0">
                    <a:solidFill>
                      <a:schemeClr val="accent2"/>
                    </a:solidFill>
                    <a:latin typeface="+mj-lt"/>
                    <a:cs typeface="Monotype Corsiva"/>
                  </a:rPr>
                  <a:t>SEY</a:t>
                </a:r>
                <a:r>
                  <a:rPr lang="en-US" sz="4400" b="1" dirty="0" smtClean="0">
                    <a:solidFill>
                      <a:schemeClr val="accent2"/>
                    </a:solidFill>
                    <a:latin typeface="Monotype Corsiva"/>
                    <a:cs typeface="Monotype Corsiva"/>
                  </a:rPr>
                  <a:t>= </a:t>
                </a:r>
                <a:r>
                  <a:rPr lang="en-US" sz="4400" b="1" dirty="0" smtClean="0">
                    <a:solidFill>
                      <a:schemeClr val="accent2"/>
                    </a:solidFill>
                    <a:latin typeface="Symbol" charset="0"/>
                  </a:rPr>
                  <a:t></a:t>
                </a:r>
                <a:r>
                  <a:rPr lang="en-US" sz="4400" b="1" dirty="0" smtClean="0">
                    <a:solidFill>
                      <a:schemeClr val="accent2"/>
                    </a:solidFill>
                    <a:latin typeface="Monotype Corsiva"/>
                    <a:cs typeface="Monotype Corsiva"/>
                  </a:rPr>
                  <a:t>=</a:t>
                </a:r>
                <a:endParaRPr lang="en-US" dirty="0"/>
              </a:p>
            </p:txBody>
          </p:sp>
          <p:sp>
            <p:nvSpPr>
              <p:cNvPr id="19" name="Text Box 5"/>
              <p:cNvSpPr txBox="1">
                <a:spLocks noChangeArrowheads="1"/>
              </p:cNvSpPr>
              <p:nvPr/>
            </p:nvSpPr>
            <p:spPr bwMode="auto">
              <a:xfrm>
                <a:off x="2445243" y="1239023"/>
                <a:ext cx="778605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b="1" dirty="0" err="1" smtClean="0">
                    <a:solidFill>
                      <a:schemeClr val="accent2"/>
                    </a:solidFill>
                    <a:latin typeface="Comic Sans MS" charset="0"/>
                  </a:rPr>
                  <a:t>Iout</a:t>
                </a:r>
                <a:endParaRPr lang="en-US" b="1" dirty="0">
                  <a:solidFill>
                    <a:schemeClr val="accent2"/>
                  </a:solidFill>
                  <a:latin typeface="Comic Sans MS" charset="0"/>
                </a:endParaRPr>
              </a:p>
            </p:txBody>
          </p:sp>
          <p:sp>
            <p:nvSpPr>
              <p:cNvPr id="20" name="Rectangle 8"/>
              <p:cNvSpPr>
                <a:spLocks noChangeArrowheads="1"/>
              </p:cNvSpPr>
              <p:nvPr/>
            </p:nvSpPr>
            <p:spPr bwMode="auto">
              <a:xfrm>
                <a:off x="2998117" y="1163164"/>
                <a:ext cx="617383" cy="7694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sz="4400" b="1" dirty="0" smtClean="0">
                    <a:solidFill>
                      <a:schemeClr val="accent2"/>
                    </a:solidFill>
                    <a:latin typeface="Monotype Corsiva"/>
                    <a:cs typeface="Monotype Corsiva"/>
                  </a:rPr>
                  <a:t>=</a:t>
                </a:r>
                <a:r>
                  <a:rPr lang="en-US" sz="4400" b="1" dirty="0" smtClean="0">
                    <a:solidFill>
                      <a:schemeClr val="accent2"/>
                    </a:solidFill>
                    <a:latin typeface="Symbol" charset="0"/>
                  </a:rPr>
                  <a:t> </a:t>
                </a:r>
                <a:endParaRPr lang="en-US" dirty="0"/>
              </a:p>
            </p:txBody>
          </p:sp>
          <p:sp>
            <p:nvSpPr>
              <p:cNvPr id="21" name="Line 6"/>
              <p:cNvSpPr>
                <a:spLocks noChangeShapeType="1"/>
              </p:cNvSpPr>
              <p:nvPr/>
            </p:nvSpPr>
            <p:spPr bwMode="auto">
              <a:xfrm>
                <a:off x="3585846" y="1614093"/>
                <a:ext cx="1660230" cy="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Rectangle 7"/>
              <p:cNvSpPr>
                <a:spLocks noChangeArrowheads="1"/>
              </p:cNvSpPr>
              <p:nvPr/>
            </p:nvSpPr>
            <p:spPr bwMode="auto">
              <a:xfrm>
                <a:off x="3945766" y="1635003"/>
                <a:ext cx="689640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b="1" dirty="0" err="1" smtClean="0">
                    <a:solidFill>
                      <a:schemeClr val="accent2"/>
                    </a:solidFill>
                    <a:latin typeface="Comic Sans MS" charset="0"/>
                  </a:rPr>
                  <a:t>Igun</a:t>
                </a:r>
                <a:endParaRPr lang="en-US" b="1" dirty="0">
                  <a:solidFill>
                    <a:schemeClr val="accent2"/>
                  </a:solidFill>
                  <a:latin typeface="Comic Sans MS" charset="0"/>
                </a:endParaRPr>
              </a:p>
            </p:txBody>
          </p:sp>
        </p:grpSp>
      </p:grpSp>
      <p:sp>
        <p:nvSpPr>
          <p:cNvPr id="32" name="Rectangle 31"/>
          <p:cNvSpPr/>
          <p:nvPr/>
        </p:nvSpPr>
        <p:spPr>
          <a:xfrm>
            <a:off x="5218453" y="1763550"/>
            <a:ext cx="3440597" cy="3986732"/>
          </a:xfrm>
          <a:prstGeom prst="rect">
            <a:avLst/>
          </a:prstGeom>
          <a:ln w="28575" cmpd="sng">
            <a:solidFill>
              <a:srgbClr val="660066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2400" b="1" dirty="0" err="1" smtClean="0">
                <a:solidFill>
                  <a:srgbClr val="0000FF"/>
                </a:solidFill>
                <a:latin typeface="+mj-lt"/>
                <a:cs typeface="Monotype Corsiva"/>
              </a:rPr>
              <a:t>I</a:t>
            </a:r>
            <a:r>
              <a:rPr lang="en-US" sz="2400" b="1" baseline="-25000" dirty="0" err="1" smtClean="0">
                <a:solidFill>
                  <a:srgbClr val="0000FF"/>
                </a:solidFill>
                <a:latin typeface="+mj-lt"/>
                <a:cs typeface="Monotype Corsiva"/>
              </a:rPr>
              <a:t>Sample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  <a:cs typeface="Monotype Corsiva"/>
              </a:rPr>
              <a:t> and </a:t>
            </a:r>
            <a:r>
              <a:rPr lang="en-US" sz="2400" b="1" dirty="0" err="1" smtClean="0">
                <a:solidFill>
                  <a:srgbClr val="0000FF"/>
                </a:solidFill>
                <a:latin typeface="+mj-lt"/>
                <a:cs typeface="Monotype Corsiva"/>
              </a:rPr>
              <a:t>I</a:t>
            </a:r>
            <a:r>
              <a:rPr lang="en-US" sz="2400" b="1" baseline="-25000" dirty="0" err="1" smtClean="0">
                <a:solidFill>
                  <a:srgbClr val="0000FF"/>
                </a:solidFill>
                <a:latin typeface="+mj-lt"/>
                <a:cs typeface="Monotype Corsiva"/>
              </a:rPr>
              <a:t>in</a:t>
            </a:r>
            <a:endParaRPr lang="en-US" sz="2400" b="1" baseline="-25000" dirty="0" smtClean="0">
              <a:solidFill>
                <a:srgbClr val="0000FF"/>
              </a:solidFill>
              <a:latin typeface="+mj-lt"/>
              <a:cs typeface="Monotype Corsiva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endParaRPr lang="en-US" sz="2400" b="1" dirty="0" smtClean="0">
              <a:solidFill>
                <a:srgbClr val="0000FF"/>
              </a:solidFill>
              <a:latin typeface="+mj-lt"/>
              <a:cs typeface="Monotype Corsiva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Monotype Corsiva"/>
              </a:rPr>
              <a:t>Advantages: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endParaRPr lang="en-US" sz="1600" b="1" dirty="0" smtClean="0">
              <a:solidFill>
                <a:srgbClr val="0000FF"/>
              </a:solidFill>
              <a:latin typeface="+mj-lt"/>
              <a:cs typeface="Monotype Corsiva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Monotype Corsiva"/>
              </a:rPr>
              <a:t>Gun close to sample</a:t>
            </a:r>
            <a:r>
              <a:rPr lang="en-US" sz="1600" b="1" dirty="0" smtClean="0">
                <a:solidFill>
                  <a:srgbClr val="0000FF"/>
                </a:solidFill>
                <a:cs typeface="Symbol" charset="2"/>
              </a:rPr>
              <a:t>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600" b="1" dirty="0" smtClean="0">
                <a:solidFill>
                  <a:srgbClr val="0000FF"/>
                </a:solidFill>
                <a:cs typeface="Symbol" charset="2"/>
              </a:rPr>
              <a:t>Reduce noise for low current measurements (i.e. insulators)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600" b="1" dirty="0" smtClean="0">
                <a:solidFill>
                  <a:srgbClr val="0000FF"/>
                </a:solidFill>
                <a:cs typeface="Symbol" charset="2"/>
              </a:rPr>
              <a:t>LE-SEY accessible!?!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1600" b="1" dirty="0" smtClean="0">
              <a:solidFill>
                <a:srgbClr val="0000FF"/>
              </a:solidFill>
              <a:cs typeface="Symbol" charset="2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1600" b="1" dirty="0" smtClean="0">
                <a:solidFill>
                  <a:srgbClr val="FF0000"/>
                </a:solidFill>
                <a:cs typeface="Symbol" charset="2"/>
              </a:rPr>
              <a:t>Disadvantages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endParaRPr lang="en-US" sz="1600" b="1" dirty="0" smtClean="0">
              <a:solidFill>
                <a:srgbClr val="FF0000"/>
              </a:solidFill>
              <a:cs typeface="Symbol" charset="2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600" b="1" dirty="0" smtClean="0">
                <a:solidFill>
                  <a:srgbClr val="FF0000"/>
                </a:solidFill>
                <a:latin typeface="+mj-lt"/>
                <a:cs typeface="Monotype Corsiva"/>
              </a:rPr>
              <a:t>Gun need to be very stable (takes time)</a:t>
            </a:r>
            <a:endParaRPr lang="en-US" sz="1600" b="1" dirty="0">
              <a:solidFill>
                <a:srgbClr val="FF0000"/>
              </a:solidFill>
              <a:latin typeface="+mj-lt"/>
              <a:cs typeface="Monotype Corsiva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600" b="1" dirty="0" smtClean="0">
                <a:solidFill>
                  <a:srgbClr val="EF1F1D"/>
                </a:solidFill>
                <a:latin typeface="+mj-lt"/>
                <a:cs typeface="Monotype Corsiva"/>
              </a:rPr>
              <a:t>More work (2 separate runs)</a:t>
            </a:r>
            <a:endParaRPr lang="en-US" sz="1600" b="1" dirty="0">
              <a:solidFill>
                <a:srgbClr val="EF1F1D"/>
              </a:solidFill>
              <a:latin typeface="+mj-lt"/>
              <a:cs typeface="Monotype Corsiva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68636" y="6409565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E6F042EC-AC2B-494B-940A-3A868054EC65}" type="slidenum">
              <a:rPr lang="en-US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237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4286" y="96450"/>
            <a:ext cx="6457759" cy="533544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Measure </a:t>
            </a:r>
            <a:r>
              <a:rPr lang="en-US" sz="2800" dirty="0">
                <a:solidFill>
                  <a:srgbClr val="FF0000"/>
                </a:solidFill>
              </a:rPr>
              <a:t>of Secondary </a:t>
            </a:r>
            <a:r>
              <a:rPr lang="en-US" sz="2800" dirty="0" smtClean="0">
                <a:solidFill>
                  <a:srgbClr val="FF0000"/>
                </a:solidFill>
              </a:rPr>
              <a:t>e</a:t>
            </a:r>
            <a:r>
              <a:rPr lang="en-US" sz="2800" baseline="30000" dirty="0" smtClean="0">
                <a:solidFill>
                  <a:srgbClr val="FF0000"/>
                </a:solidFill>
              </a:rPr>
              <a:t>-</a:t>
            </a:r>
            <a:r>
              <a:rPr lang="en-US" sz="2800" dirty="0" smtClean="0">
                <a:solidFill>
                  <a:srgbClr val="FF0000"/>
                </a:solidFill>
              </a:rPr>
              <a:t> Yield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1114888" y="1700832"/>
            <a:ext cx="4112652" cy="742377"/>
          </a:xfrm>
          <a:prstGeom prst="rect">
            <a:avLst/>
          </a:prstGeom>
          <a:ln w="28575">
            <a:noFill/>
            <a:miter lim="800000"/>
            <a:headEnd/>
            <a:tailEnd/>
          </a:ln>
        </p:spPr>
        <p:txBody>
          <a:bodyPr>
            <a:normAutofit fontScale="625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just">
              <a:lnSpc>
                <a:spcPct val="90000"/>
              </a:lnSpc>
              <a:buFont typeface="Wingdings 2"/>
              <a:buNone/>
            </a:pPr>
            <a:r>
              <a:rPr lang="en-US" dirty="0" smtClean="0"/>
              <a:t>At each Primary energy we measure </a:t>
            </a:r>
            <a:r>
              <a:rPr lang="en-US" b="1" dirty="0" err="1" smtClean="0">
                <a:solidFill>
                  <a:srgbClr val="BB56C3"/>
                </a:solidFill>
              </a:rPr>
              <a:t>Igun</a:t>
            </a:r>
            <a:r>
              <a:rPr lang="en-US" b="1" dirty="0" smtClean="0">
                <a:solidFill>
                  <a:srgbClr val="BB56C3"/>
                </a:solidFill>
              </a:rPr>
              <a:t> </a:t>
            </a:r>
            <a:r>
              <a:rPr lang="en-US" sz="2400" b="1" dirty="0" smtClean="0"/>
              <a:t>(with the Faraday cup)</a:t>
            </a:r>
            <a:r>
              <a:rPr lang="en-US" b="1" dirty="0" smtClean="0">
                <a:solidFill>
                  <a:srgbClr val="BB56C3"/>
                </a:solidFill>
              </a:rPr>
              <a:t> </a:t>
            </a:r>
            <a:r>
              <a:rPr lang="en-US" dirty="0" smtClean="0"/>
              <a:t>and</a:t>
            </a:r>
            <a:r>
              <a:rPr lang="en-US" b="1" dirty="0" smtClean="0">
                <a:solidFill>
                  <a:srgbClr val="BB56C3"/>
                </a:solidFill>
              </a:rPr>
              <a:t> </a:t>
            </a:r>
            <a:r>
              <a:rPr lang="en-US" b="1" dirty="0" err="1" smtClean="0">
                <a:solidFill>
                  <a:srgbClr val="BB56C3"/>
                </a:solidFill>
              </a:rPr>
              <a:t>Isample</a:t>
            </a:r>
            <a:r>
              <a:rPr lang="en-US" b="1" dirty="0" smtClean="0">
                <a:solidFill>
                  <a:srgbClr val="BB56C3"/>
                </a:solidFill>
              </a:rPr>
              <a:t>.</a:t>
            </a:r>
            <a:endParaRPr lang="en-US" b="1" dirty="0">
              <a:solidFill>
                <a:srgbClr val="BB56C3"/>
              </a:solidFill>
            </a:endParaRPr>
          </a:p>
        </p:txBody>
      </p:sp>
      <p:sp>
        <p:nvSpPr>
          <p:cNvPr id="35" name="Rectangle 11"/>
          <p:cNvSpPr>
            <a:spLocks noChangeArrowheads="1"/>
          </p:cNvSpPr>
          <p:nvPr/>
        </p:nvSpPr>
        <p:spPr bwMode="auto">
          <a:xfrm>
            <a:off x="983221" y="5987777"/>
            <a:ext cx="53258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EF1F1D"/>
                </a:solidFill>
                <a:latin typeface="+mj-lt"/>
                <a:cs typeface="Monotype Corsiva"/>
              </a:rPr>
              <a:t>R. Cimino et </a:t>
            </a:r>
            <a:r>
              <a:rPr lang="en-US" b="1" dirty="0" smtClean="0">
                <a:solidFill>
                  <a:srgbClr val="EF1F1D"/>
                </a:solidFill>
                <a:latin typeface="+mj-lt"/>
                <a:cs typeface="Monotype Corsiva"/>
              </a:rPr>
              <a:t>al. </a:t>
            </a:r>
            <a:r>
              <a:rPr lang="en-US" b="1" i="1" dirty="0" smtClean="0">
                <a:solidFill>
                  <a:srgbClr val="EF1F1D"/>
                </a:solidFill>
                <a:latin typeface="+mj-lt"/>
                <a:cs typeface="Monotype Corsiva"/>
              </a:rPr>
              <a:t>Phys</a:t>
            </a:r>
            <a:r>
              <a:rPr lang="en-US" b="1" i="1" dirty="0">
                <a:solidFill>
                  <a:srgbClr val="EF1F1D"/>
                </a:solidFill>
                <a:latin typeface="+mj-lt"/>
                <a:cs typeface="Monotype Corsiva"/>
              </a:rPr>
              <a:t>. Rev. </a:t>
            </a:r>
            <a:r>
              <a:rPr lang="en-US" b="1" i="1" dirty="0" err="1">
                <a:solidFill>
                  <a:srgbClr val="EF1F1D"/>
                </a:solidFill>
                <a:latin typeface="+mj-lt"/>
                <a:cs typeface="Monotype Corsiva"/>
              </a:rPr>
              <a:t>Lett</a:t>
            </a:r>
            <a:r>
              <a:rPr lang="en-US" b="1" i="1" dirty="0">
                <a:solidFill>
                  <a:srgbClr val="EF1F1D"/>
                </a:solidFill>
                <a:latin typeface="+mj-lt"/>
                <a:cs typeface="Monotype Corsiva"/>
              </a:rPr>
              <a:t>.</a:t>
            </a:r>
            <a:r>
              <a:rPr lang="en-US" b="1" dirty="0">
                <a:solidFill>
                  <a:srgbClr val="EF1F1D"/>
                </a:solidFill>
                <a:latin typeface="+mj-lt"/>
                <a:cs typeface="Monotype Corsiva"/>
              </a:rPr>
              <a:t> </a:t>
            </a:r>
            <a:r>
              <a:rPr lang="en-GB" b="1" dirty="0">
                <a:solidFill>
                  <a:srgbClr val="EF1F1D"/>
                </a:solidFill>
                <a:latin typeface="+mj-lt"/>
                <a:cs typeface="Monotype Corsiva"/>
              </a:rPr>
              <a:t>93, 14801 (2004).</a:t>
            </a:r>
            <a:endParaRPr lang="en-US" b="1" dirty="0">
              <a:latin typeface="+mj-lt"/>
              <a:cs typeface="Monotype Corsiv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151868" y="672736"/>
            <a:ext cx="3946824" cy="919323"/>
            <a:chOff x="1094510" y="746482"/>
            <a:chExt cx="3946824" cy="919323"/>
          </a:xfrm>
        </p:grpSpPr>
        <p:sp>
          <p:nvSpPr>
            <p:cNvPr id="34" name="Rectangle 4"/>
            <p:cNvSpPr>
              <a:spLocks noChangeArrowheads="1"/>
            </p:cNvSpPr>
            <p:nvPr/>
          </p:nvSpPr>
          <p:spPr bwMode="auto">
            <a:xfrm>
              <a:off x="1094510" y="822341"/>
              <a:ext cx="3946824" cy="843464"/>
            </a:xfrm>
            <a:prstGeom prst="rect">
              <a:avLst/>
            </a:prstGeom>
            <a:noFill/>
            <a:ln w="38100">
              <a:solidFill>
                <a:srgbClr val="FF7518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en-US" sz="2000" b="1">
                  <a:solidFill>
                    <a:srgbClr val="BB56C3"/>
                  </a:solidFill>
                  <a:latin typeface="Comic Sans MS" charset="0"/>
                </a:rPr>
                <a:t> </a:t>
              </a:r>
              <a:endParaRPr lang="en-US" sz="1600" b="1">
                <a:solidFill>
                  <a:srgbClr val="BB56C3"/>
                </a:solidFill>
                <a:latin typeface="Comic Sans MS" charset="0"/>
              </a:endParaRPr>
            </a:p>
            <a:p>
              <a:pPr marL="342900" indent="-342900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en-US">
                  <a:latin typeface="Comic Sans MS" charset="0"/>
                </a:rPr>
                <a:t> </a:t>
              </a: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1212645" y="746482"/>
              <a:ext cx="3828688" cy="919323"/>
              <a:chOff x="1045345" y="1163164"/>
              <a:chExt cx="3936660" cy="919323"/>
            </a:xfrm>
          </p:grpSpPr>
          <p:sp>
            <p:nvSpPr>
              <p:cNvPr id="37" name="Text Box 5"/>
              <p:cNvSpPr txBox="1">
                <a:spLocks noChangeArrowheads="1"/>
              </p:cNvSpPr>
              <p:nvPr/>
            </p:nvSpPr>
            <p:spPr bwMode="auto">
              <a:xfrm>
                <a:off x="3107682" y="1241316"/>
                <a:ext cx="1874323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b="1" dirty="0" err="1" smtClean="0">
                    <a:solidFill>
                      <a:schemeClr val="accent2"/>
                    </a:solidFill>
                    <a:latin typeface="Comic Sans MS" charset="0"/>
                  </a:rPr>
                  <a:t>Igun</a:t>
                </a:r>
                <a:r>
                  <a:rPr lang="en-US" b="1" dirty="0" smtClean="0">
                    <a:solidFill>
                      <a:schemeClr val="accent2"/>
                    </a:solidFill>
                    <a:latin typeface="Comic Sans MS" charset="0"/>
                  </a:rPr>
                  <a:t> </a:t>
                </a:r>
                <a:r>
                  <a:rPr lang="en-US" dirty="0" smtClean="0">
                    <a:solidFill>
                      <a:schemeClr val="accent2"/>
                    </a:solidFill>
                    <a:latin typeface="Comic Sans MS" charset="0"/>
                  </a:rPr>
                  <a:t>-</a:t>
                </a:r>
                <a:r>
                  <a:rPr lang="en-US" b="1" dirty="0" smtClean="0">
                    <a:solidFill>
                      <a:schemeClr val="accent2"/>
                    </a:solidFill>
                    <a:latin typeface="Comic Sans MS" charset="0"/>
                  </a:rPr>
                  <a:t> </a:t>
                </a:r>
                <a:r>
                  <a:rPr lang="en-US" b="1" dirty="0" err="1" smtClean="0">
                    <a:solidFill>
                      <a:schemeClr val="accent2"/>
                    </a:solidFill>
                    <a:latin typeface="Comic Sans MS" charset="0"/>
                  </a:rPr>
                  <a:t>Isample</a:t>
                </a:r>
                <a:endParaRPr lang="en-US" b="1" dirty="0">
                  <a:solidFill>
                    <a:schemeClr val="accent2"/>
                  </a:solidFill>
                  <a:latin typeface="Comic Sans MS" charset="0"/>
                </a:endParaRPr>
              </a:p>
            </p:txBody>
          </p:sp>
          <p:grpSp>
            <p:nvGrpSpPr>
              <p:cNvPr id="38" name="Group 37"/>
              <p:cNvGrpSpPr/>
              <p:nvPr/>
            </p:nvGrpSpPr>
            <p:grpSpPr>
              <a:xfrm>
                <a:off x="1045345" y="1163164"/>
                <a:ext cx="3830027" cy="919323"/>
                <a:chOff x="1045345" y="1163164"/>
                <a:chExt cx="3830027" cy="919323"/>
              </a:xfrm>
            </p:grpSpPr>
            <p:sp>
              <p:nvSpPr>
                <p:cNvPr id="41" name="Rectangle 8"/>
                <p:cNvSpPr>
                  <a:spLocks noChangeArrowheads="1"/>
                </p:cNvSpPr>
                <p:nvPr/>
              </p:nvSpPr>
              <p:spPr bwMode="auto">
                <a:xfrm>
                  <a:off x="1045345" y="1170217"/>
                  <a:ext cx="2799795" cy="7694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r>
                    <a:rPr lang="en-US" sz="3200" b="1" dirty="0" smtClean="0">
                      <a:solidFill>
                        <a:schemeClr val="accent2"/>
                      </a:solidFill>
                      <a:latin typeface="+mj-lt"/>
                      <a:cs typeface="Monotype Corsiva"/>
                    </a:rPr>
                    <a:t>SEY</a:t>
                  </a:r>
                  <a:r>
                    <a:rPr lang="en-US" sz="4400" b="1" dirty="0" smtClean="0">
                      <a:solidFill>
                        <a:schemeClr val="accent2"/>
                      </a:solidFill>
                      <a:latin typeface="Monotype Corsiva"/>
                      <a:cs typeface="Monotype Corsiva"/>
                    </a:rPr>
                    <a:t>= </a:t>
                  </a:r>
                  <a:r>
                    <a:rPr lang="en-US" sz="4400" b="1" dirty="0" smtClean="0">
                      <a:solidFill>
                        <a:schemeClr val="accent2"/>
                      </a:solidFill>
                      <a:latin typeface="Symbol" charset="0"/>
                    </a:rPr>
                    <a:t></a:t>
                  </a:r>
                  <a:endParaRPr lang="en-US" dirty="0"/>
                </a:p>
              </p:txBody>
            </p:sp>
            <p:sp>
              <p:nvSpPr>
                <p:cNvPr id="43" name="Rectangle 8"/>
                <p:cNvSpPr>
                  <a:spLocks noChangeArrowheads="1"/>
                </p:cNvSpPr>
                <p:nvPr/>
              </p:nvSpPr>
              <p:spPr bwMode="auto">
                <a:xfrm>
                  <a:off x="2627414" y="1163164"/>
                  <a:ext cx="617383" cy="7694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r>
                    <a:rPr lang="en-US" sz="4400" b="1" dirty="0" smtClean="0">
                      <a:solidFill>
                        <a:schemeClr val="accent2"/>
                      </a:solidFill>
                      <a:latin typeface="Monotype Corsiva"/>
                      <a:cs typeface="Monotype Corsiva"/>
                    </a:rPr>
                    <a:t>=</a:t>
                  </a:r>
                  <a:endParaRPr lang="en-US" dirty="0"/>
                </a:p>
              </p:txBody>
            </p:sp>
            <p:sp>
              <p:nvSpPr>
                <p:cNvPr id="44" name="Line 6"/>
                <p:cNvSpPr>
                  <a:spLocks noChangeShapeType="1"/>
                </p:cNvSpPr>
                <p:nvPr/>
              </p:nvSpPr>
              <p:spPr bwMode="auto">
                <a:xfrm>
                  <a:off x="3215143" y="1614093"/>
                  <a:ext cx="1660229" cy="0"/>
                </a:xfrm>
                <a:prstGeom prst="line">
                  <a:avLst/>
                </a:prstGeom>
                <a:noFill/>
                <a:ln w="571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5" name="Rectangle 7"/>
                <p:cNvSpPr>
                  <a:spLocks noChangeArrowheads="1"/>
                </p:cNvSpPr>
                <p:nvPr/>
              </p:nvSpPr>
              <p:spPr bwMode="auto">
                <a:xfrm>
                  <a:off x="3555526" y="1713155"/>
                  <a:ext cx="689641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r>
                    <a:rPr lang="en-US" b="1" dirty="0" err="1" smtClean="0">
                      <a:solidFill>
                        <a:schemeClr val="accent2"/>
                      </a:solidFill>
                      <a:latin typeface="Comic Sans MS" charset="0"/>
                    </a:rPr>
                    <a:t>Igun</a:t>
                  </a:r>
                  <a:endParaRPr lang="en-US" b="1" dirty="0">
                    <a:solidFill>
                      <a:schemeClr val="accent2"/>
                    </a:solidFill>
                    <a:latin typeface="Comic Sans MS" charset="0"/>
                  </a:endParaRPr>
                </a:p>
              </p:txBody>
            </p:sp>
          </p:grpSp>
        </p:grpSp>
      </p:grpSp>
      <p:pic>
        <p:nvPicPr>
          <p:cNvPr id="19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539" y="-646492"/>
            <a:ext cx="4089027" cy="6480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0" name="Line 11"/>
          <p:cNvSpPr>
            <a:spLocks noChangeShapeType="1"/>
          </p:cNvSpPr>
          <p:nvPr/>
        </p:nvSpPr>
        <p:spPr bwMode="auto">
          <a:xfrm>
            <a:off x="5489816" y="3383789"/>
            <a:ext cx="517835" cy="612793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AutoShape 12"/>
          <p:cNvSpPr>
            <a:spLocks noChangeArrowheads="1"/>
          </p:cNvSpPr>
          <p:nvPr/>
        </p:nvSpPr>
        <p:spPr bwMode="auto">
          <a:xfrm>
            <a:off x="8111421" y="2846829"/>
            <a:ext cx="211015" cy="228600"/>
          </a:xfrm>
          <a:prstGeom prst="octagon">
            <a:avLst>
              <a:gd name="adj" fmla="val 29287"/>
            </a:avLst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22" y="2609714"/>
            <a:ext cx="1807456" cy="2531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390" y="2632988"/>
            <a:ext cx="1721133" cy="2508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434" y="2639841"/>
            <a:ext cx="1758195" cy="2501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5" name="AutoShape 16"/>
          <p:cNvSpPr>
            <a:spLocks noChangeArrowheads="1"/>
          </p:cNvSpPr>
          <p:nvPr/>
        </p:nvSpPr>
        <p:spPr bwMode="auto">
          <a:xfrm>
            <a:off x="6344018" y="3542550"/>
            <a:ext cx="211015" cy="228600"/>
          </a:xfrm>
          <a:prstGeom prst="octagon">
            <a:avLst>
              <a:gd name="adj" fmla="val 29287"/>
            </a:avLst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AutoShape 17"/>
          <p:cNvSpPr>
            <a:spLocks noChangeArrowheads="1"/>
          </p:cNvSpPr>
          <p:nvPr/>
        </p:nvSpPr>
        <p:spPr bwMode="auto">
          <a:xfrm>
            <a:off x="6007651" y="3996582"/>
            <a:ext cx="211015" cy="228600"/>
          </a:xfrm>
          <a:prstGeom prst="octagon">
            <a:avLst>
              <a:gd name="adj" fmla="val 29287"/>
            </a:avLst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114889" y="5260778"/>
            <a:ext cx="50205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187534"/>
                </a:solidFill>
                <a:latin typeface="+mj-lt"/>
                <a:cs typeface="Monotype Corsiva"/>
              </a:rPr>
              <a:t>Each point in </a:t>
            </a:r>
            <a:r>
              <a:rPr lang="en-US" sz="2000" dirty="0">
                <a:solidFill>
                  <a:srgbClr val="187534"/>
                </a:solidFill>
                <a:latin typeface="+mj-lt"/>
                <a:cs typeface="Symbol" charset="2"/>
              </a:rPr>
              <a:t>d</a:t>
            </a:r>
            <a:r>
              <a:rPr lang="en-US" sz="2000" dirty="0">
                <a:solidFill>
                  <a:srgbClr val="187534"/>
                </a:solidFill>
                <a:latin typeface="+mj-lt"/>
                <a:cs typeface="Monotype Corsiva"/>
              </a:rPr>
              <a:t> is the integral of the energy distribution of the emitted electrons </a:t>
            </a:r>
            <a:endParaRPr lang="en-US" sz="2000" dirty="0">
              <a:latin typeface="+mj-lt"/>
              <a:cs typeface="Monotype Corsiva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68636" y="6409565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E6F042EC-AC2B-494B-940A-3A868054EC65}" type="slidenum">
              <a:rPr lang="en-US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316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4286" y="96450"/>
            <a:ext cx="6457759" cy="533544"/>
          </a:xfrm>
        </p:spPr>
        <p:txBody>
          <a:bodyPr>
            <a:noAutofit/>
          </a:bodyPr>
          <a:lstStyle/>
          <a:p>
            <a:pPr algn="ctr"/>
            <a:r>
              <a:rPr lang="en-US" sz="2500" dirty="0" smtClean="0">
                <a:solidFill>
                  <a:srgbClr val="FF0000"/>
                </a:solidFill>
              </a:rPr>
              <a:t>SEY of </a:t>
            </a:r>
            <a:r>
              <a:rPr lang="en-US" sz="2500" dirty="0">
                <a:solidFill>
                  <a:srgbClr val="FF0000"/>
                </a:solidFill>
              </a:rPr>
              <a:t>LHC Cu @ Low </a:t>
            </a:r>
            <a:r>
              <a:rPr lang="en-US" sz="2500" dirty="0" smtClean="0">
                <a:solidFill>
                  <a:srgbClr val="FF0000"/>
                </a:solidFill>
              </a:rPr>
              <a:t>energy</a:t>
            </a:r>
            <a:endParaRPr lang="en-US" sz="2500" dirty="0">
              <a:solidFill>
                <a:srgbClr val="FF0000"/>
              </a:solidFill>
            </a:endParaRPr>
          </a:p>
        </p:txBody>
      </p:sp>
      <p:sp>
        <p:nvSpPr>
          <p:cNvPr id="35" name="Rectangle 11"/>
          <p:cNvSpPr>
            <a:spLocks noChangeArrowheads="1"/>
          </p:cNvSpPr>
          <p:nvPr/>
        </p:nvSpPr>
        <p:spPr bwMode="auto">
          <a:xfrm>
            <a:off x="983221" y="5910909"/>
            <a:ext cx="53258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EF1F1D"/>
                </a:solidFill>
                <a:latin typeface="+mj-lt"/>
                <a:cs typeface="Monotype Corsiva"/>
              </a:rPr>
              <a:t>R. Cimino et </a:t>
            </a:r>
            <a:r>
              <a:rPr lang="en-US" b="1" dirty="0" smtClean="0">
                <a:solidFill>
                  <a:srgbClr val="EF1F1D"/>
                </a:solidFill>
                <a:latin typeface="+mj-lt"/>
                <a:cs typeface="Monotype Corsiva"/>
              </a:rPr>
              <a:t>al. </a:t>
            </a:r>
            <a:r>
              <a:rPr lang="en-US" b="1" i="1" dirty="0" smtClean="0">
                <a:solidFill>
                  <a:srgbClr val="EF1F1D"/>
                </a:solidFill>
                <a:latin typeface="+mj-lt"/>
                <a:cs typeface="Monotype Corsiva"/>
              </a:rPr>
              <a:t>Phys</a:t>
            </a:r>
            <a:r>
              <a:rPr lang="en-US" b="1" i="1" dirty="0">
                <a:solidFill>
                  <a:srgbClr val="EF1F1D"/>
                </a:solidFill>
                <a:latin typeface="+mj-lt"/>
                <a:cs typeface="Monotype Corsiva"/>
              </a:rPr>
              <a:t>. Rev. </a:t>
            </a:r>
            <a:r>
              <a:rPr lang="en-US" b="1" i="1" dirty="0" err="1">
                <a:solidFill>
                  <a:srgbClr val="EF1F1D"/>
                </a:solidFill>
                <a:latin typeface="+mj-lt"/>
                <a:cs typeface="Monotype Corsiva"/>
              </a:rPr>
              <a:t>Lett</a:t>
            </a:r>
            <a:r>
              <a:rPr lang="en-US" b="1" i="1" dirty="0">
                <a:solidFill>
                  <a:srgbClr val="EF1F1D"/>
                </a:solidFill>
                <a:latin typeface="+mj-lt"/>
                <a:cs typeface="Monotype Corsiva"/>
              </a:rPr>
              <a:t>.</a:t>
            </a:r>
            <a:r>
              <a:rPr lang="en-US" b="1" dirty="0">
                <a:solidFill>
                  <a:srgbClr val="EF1F1D"/>
                </a:solidFill>
                <a:latin typeface="+mj-lt"/>
                <a:cs typeface="Monotype Corsiva"/>
              </a:rPr>
              <a:t> </a:t>
            </a:r>
            <a:r>
              <a:rPr lang="en-GB" b="1" dirty="0">
                <a:solidFill>
                  <a:srgbClr val="EF1F1D"/>
                </a:solidFill>
                <a:latin typeface="+mj-lt"/>
                <a:cs typeface="Monotype Corsiva"/>
              </a:rPr>
              <a:t>93, 14801 (2004).</a:t>
            </a:r>
            <a:endParaRPr lang="en-US" b="1" dirty="0">
              <a:latin typeface="+mj-lt"/>
              <a:cs typeface="Monotype Corsiva"/>
            </a:endParaRPr>
          </a:p>
        </p:txBody>
      </p:sp>
      <p:sp>
        <p:nvSpPr>
          <p:cNvPr id="28" name="Rectangle 4"/>
          <p:cNvSpPr txBox="1">
            <a:spLocks noChangeArrowheads="1"/>
          </p:cNvSpPr>
          <p:nvPr/>
        </p:nvSpPr>
        <p:spPr>
          <a:xfrm>
            <a:off x="1134534" y="769804"/>
            <a:ext cx="4656666" cy="2836996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</a:extLst>
        </p:spPr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just">
              <a:lnSpc>
                <a:spcPct val="90000"/>
              </a:lnSpc>
              <a:buNone/>
            </a:pPr>
            <a:r>
              <a:rPr lang="en-US" sz="2400" b="1" dirty="0" smtClean="0">
                <a:latin typeface="+mj-lt"/>
              </a:rPr>
              <a:t>Integrating the curves gives the Percentage of </a:t>
            </a:r>
            <a:r>
              <a:rPr lang="en-US" sz="2400" b="1" dirty="0" err="1" smtClean="0">
                <a:latin typeface="+mj-lt"/>
              </a:rPr>
              <a:t>Secondaries</a:t>
            </a:r>
            <a:r>
              <a:rPr lang="en-US" sz="2400" b="1" dirty="0" smtClean="0">
                <a:latin typeface="+mj-lt"/>
              </a:rPr>
              <a:t> and Reflected electrons</a:t>
            </a:r>
          </a:p>
          <a:p>
            <a:pPr marL="82296" indent="0">
              <a:lnSpc>
                <a:spcPct val="90000"/>
              </a:lnSpc>
              <a:buNone/>
            </a:pPr>
            <a:r>
              <a:rPr lang="en-US" sz="2400" b="1" dirty="0" smtClean="0">
                <a:latin typeface="+mj-lt"/>
              </a:rPr>
              <a:t>To separate </a:t>
            </a:r>
            <a:r>
              <a:rPr lang="ja-JP" altLang="en-US" sz="2400" b="1" dirty="0" smtClean="0">
                <a:latin typeface="+mj-lt"/>
              </a:rPr>
              <a:t>“</a:t>
            </a:r>
            <a:r>
              <a:rPr lang="en-US" sz="2400" b="1" dirty="0" smtClean="0">
                <a:latin typeface="+mj-lt"/>
              </a:rPr>
              <a:t>true </a:t>
            </a:r>
            <a:r>
              <a:rPr lang="en-US" sz="2400" b="1" dirty="0" err="1" smtClean="0">
                <a:latin typeface="+mj-lt"/>
              </a:rPr>
              <a:t>secondaries</a:t>
            </a:r>
            <a:r>
              <a:rPr lang="en-US" sz="2400" b="1" dirty="0" smtClean="0">
                <a:latin typeface="+mj-lt"/>
              </a:rPr>
              <a:t> from</a:t>
            </a:r>
            <a:r>
              <a:rPr lang="ja-JP" altLang="en-US" sz="2400" b="1" dirty="0" smtClean="0">
                <a:latin typeface="+mj-lt"/>
              </a:rPr>
              <a:t>“</a:t>
            </a:r>
            <a:r>
              <a:rPr lang="en-US" sz="2400" b="1" dirty="0" smtClean="0">
                <a:latin typeface="+mj-lt"/>
              </a:rPr>
              <a:t>re-diffused electrons is arbitrary and has not been considered in this analysis.</a:t>
            </a:r>
          </a:p>
          <a:p>
            <a:pPr marL="82296" indent="0" algn="just">
              <a:lnSpc>
                <a:spcPct val="90000"/>
              </a:lnSpc>
              <a:buNone/>
            </a:pPr>
            <a:endParaRPr lang="en-US" sz="2400" b="1" u="sng" dirty="0">
              <a:latin typeface="+mj-lt"/>
            </a:endParaRPr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1134534" y="3800744"/>
            <a:ext cx="4656665" cy="1938992"/>
          </a:xfrm>
          <a:prstGeom prst="rect">
            <a:avLst/>
          </a:prstGeom>
          <a:noFill/>
          <a:ln w="38100">
            <a:solidFill>
              <a:srgbClr val="BB56C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+mj-lt"/>
                <a:cs typeface="Monotype Corsiva"/>
              </a:rPr>
              <a:t>We observe that the </a:t>
            </a:r>
            <a:r>
              <a:rPr lang="en-US" sz="2400" b="1" dirty="0">
                <a:latin typeface="+mj-lt"/>
                <a:cs typeface="Monotype Corsiva"/>
              </a:rPr>
              <a:t>contribution to </a:t>
            </a:r>
            <a:r>
              <a:rPr lang="en-US" sz="2400" b="1" dirty="0">
                <a:solidFill>
                  <a:srgbClr val="EF1F1D"/>
                </a:solidFill>
                <a:latin typeface="+mj-lt"/>
                <a:cs typeface="Monotype Corsiva"/>
              </a:rPr>
              <a:t></a:t>
            </a:r>
            <a:r>
              <a:rPr lang="en-US" sz="2400" b="1" dirty="0">
                <a:solidFill>
                  <a:schemeClr val="accent2"/>
                </a:solidFill>
                <a:latin typeface="+mj-lt"/>
                <a:cs typeface="Monotype Corsiva"/>
              </a:rPr>
              <a:t></a:t>
            </a:r>
            <a:r>
              <a:rPr lang="en-US" sz="2400" b="1" dirty="0">
                <a:latin typeface="+mj-lt"/>
                <a:cs typeface="Monotype Corsiva"/>
              </a:rPr>
              <a:t>of </a:t>
            </a:r>
            <a:r>
              <a:rPr lang="en-US" sz="2400" b="1" dirty="0" smtClean="0">
                <a:latin typeface="+mj-lt"/>
                <a:cs typeface="Monotype Corsiva"/>
              </a:rPr>
              <a:t>the </a:t>
            </a:r>
            <a:r>
              <a:rPr lang="en-US" sz="2400" b="1" dirty="0">
                <a:solidFill>
                  <a:srgbClr val="187534"/>
                </a:solidFill>
                <a:latin typeface="+mj-lt"/>
                <a:cs typeface="Monotype Corsiva"/>
              </a:rPr>
              <a:t>reflected electrons</a:t>
            </a:r>
            <a:r>
              <a:rPr lang="en-US" sz="2400" b="1" dirty="0">
                <a:latin typeface="+mj-lt"/>
                <a:cs typeface="Monotype Corsiva"/>
              </a:rPr>
              <a:t> </a:t>
            </a:r>
            <a:r>
              <a:rPr lang="en-US" sz="2400" b="1" dirty="0" smtClean="0">
                <a:latin typeface="+mj-lt"/>
                <a:cs typeface="Monotype Corsiva"/>
              </a:rPr>
              <a:t>at very low primary energy is, in this material, very high.</a:t>
            </a:r>
            <a:endParaRPr lang="en-US" sz="2400" b="1" dirty="0">
              <a:latin typeface="+mj-lt"/>
              <a:cs typeface="Monotype Corsiva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6245369" y="-146285"/>
            <a:ext cx="2782887" cy="3634554"/>
            <a:chOff x="6762727" y="-90019"/>
            <a:chExt cx="2265529" cy="3315167"/>
          </a:xfrm>
        </p:grpSpPr>
        <p:sp>
          <p:nvSpPr>
            <p:cNvPr id="50" name="Rectangle 2"/>
            <p:cNvSpPr>
              <a:spLocks noChangeArrowheads="1"/>
            </p:cNvSpPr>
            <p:nvPr/>
          </p:nvSpPr>
          <p:spPr bwMode="auto">
            <a:xfrm>
              <a:off x="6895300" y="581443"/>
              <a:ext cx="1676967" cy="21109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Rectangle 5"/>
            <p:cNvSpPr>
              <a:spLocks noChangeArrowheads="1"/>
            </p:cNvSpPr>
            <p:nvPr/>
          </p:nvSpPr>
          <p:spPr bwMode="auto">
            <a:xfrm>
              <a:off x="7013149" y="596358"/>
              <a:ext cx="824920" cy="191599"/>
            </a:xfrm>
            <a:prstGeom prst="rect">
              <a:avLst/>
            </a:prstGeom>
            <a:solidFill>
              <a:srgbClr val="FF751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solidFill>
                  <a:srgbClr val="FF7518"/>
                </a:solidFill>
              </a:endParaRPr>
            </a:p>
          </p:txBody>
        </p:sp>
        <p:pic>
          <p:nvPicPr>
            <p:cNvPr id="52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2727" y="-90019"/>
              <a:ext cx="2265529" cy="3315167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grpSp>
        <p:nvGrpSpPr>
          <p:cNvPr id="6" name="Group 5"/>
          <p:cNvGrpSpPr/>
          <p:nvPr/>
        </p:nvGrpSpPr>
        <p:grpSpPr>
          <a:xfrm>
            <a:off x="5941710" y="2731625"/>
            <a:ext cx="3159056" cy="3702710"/>
            <a:chOff x="5941710" y="2731625"/>
            <a:chExt cx="3159056" cy="3702710"/>
          </a:xfrm>
        </p:grpSpPr>
        <p:pic>
          <p:nvPicPr>
            <p:cNvPr id="30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1710" y="2731625"/>
              <a:ext cx="3159056" cy="37027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7029702" y="3352133"/>
              <a:ext cx="1085850" cy="135469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8539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2934" y="203200"/>
            <a:ext cx="7713134" cy="1659467"/>
          </a:xfrm>
        </p:spPr>
        <p:txBody>
          <a:bodyPr>
            <a:normAutofit/>
          </a:bodyPr>
          <a:lstStyle/>
          <a:p>
            <a:pPr marL="82296" lvl="0" indent="0" algn="just">
              <a:buNone/>
            </a:pP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</a:rPr>
              <a:t>Recently </a:t>
            </a:r>
            <a:r>
              <a:rPr lang="en-US" sz="2000" dirty="0" smtClean="0"/>
              <a:t>A. N. </a:t>
            </a:r>
            <a:r>
              <a:rPr lang="en-US" sz="2000" dirty="0" err="1" smtClean="0"/>
              <a:t>Andronov</a:t>
            </a:r>
            <a:r>
              <a:rPr lang="en-US" sz="2000" dirty="0" smtClean="0"/>
              <a:t>, A. S. Smirnov, I. D. </a:t>
            </a:r>
            <a:r>
              <a:rPr lang="en-US" sz="2000" dirty="0" err="1" smtClean="0"/>
              <a:t>Kaganovich</a:t>
            </a:r>
            <a:r>
              <a:rPr lang="en-US" sz="2000" dirty="0" smtClean="0"/>
              <a:t>, E. A. </a:t>
            </a:r>
            <a:r>
              <a:rPr lang="en-US" sz="2000" dirty="0" err="1" smtClean="0"/>
              <a:t>Startsev</a:t>
            </a:r>
            <a:r>
              <a:rPr lang="en-US" sz="2000" dirty="0" smtClean="0"/>
              <a:t>, Y. </a:t>
            </a:r>
            <a:r>
              <a:rPr lang="en-US" sz="2000" dirty="0" err="1" smtClean="0"/>
              <a:t>Raitses</a:t>
            </a:r>
            <a:r>
              <a:rPr lang="en-US" sz="2000" dirty="0" smtClean="0"/>
              <a:t>, and V. I. </a:t>
            </a:r>
            <a:r>
              <a:rPr lang="en-US" sz="2000" dirty="0" err="1" smtClean="0"/>
              <a:t>Demidov</a:t>
            </a:r>
            <a:r>
              <a:rPr lang="en-US" sz="2000" dirty="0" smtClean="0"/>
              <a:t>, (in Proceedings of ECLOUD’12 (2013), CERN-2013-002, p. 161) questioned this result based on the fact that: </a:t>
            </a:r>
            <a:r>
              <a:rPr lang="en-US" sz="2000" b="1" dirty="0">
                <a:solidFill>
                  <a:srgbClr val="FF0000"/>
                </a:solidFill>
              </a:rPr>
              <a:t>Long (forgotten) history of secondary electron emission studies suggests otherwise.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algn="just"/>
            <a:endParaRPr lang="en-US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100670" y="2133600"/>
            <a:ext cx="7653866" cy="4068763"/>
          </a:xfrm>
          <a:prstGeom prst="rect">
            <a:avLst/>
          </a:prstGeom>
        </p:spPr>
        <p:txBody>
          <a:bodyPr rtlCol="0">
            <a:normAutofit fontScale="92500" lnSpcReduction="1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Theoretical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 smtClean="0"/>
              <a:t>Quantum diffraction from potential barrier</a:t>
            </a:r>
          </a:p>
          <a:p>
            <a:pPr lvl="1">
              <a:buFont typeface="Arial" pitchFamily="34" charset="0"/>
              <a:buNone/>
              <a:defRPr/>
            </a:pPr>
            <a:endParaRPr lang="en-US" dirty="0" smtClean="0"/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/>
              <a:t>Experimental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 smtClean="0"/>
              <a:t>Difficulties of measurements at low incident electron energy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 smtClean="0"/>
              <a:t>Previous careful measurements showing contrary observation 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 smtClean="0"/>
              <a:t>Probe measurements in plasma will not work</a:t>
            </a:r>
          </a:p>
          <a:p>
            <a:pPr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sp>
        <p:nvSpPr>
          <p:cNvPr id="5" name="Flowchart: Manual Input 3"/>
          <p:cNvSpPr/>
          <p:nvPr/>
        </p:nvSpPr>
        <p:spPr>
          <a:xfrm>
            <a:off x="1088130" y="2031254"/>
            <a:ext cx="7937343" cy="68502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533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333" y="119416"/>
            <a:ext cx="8085667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While I will leave the theoretical aspects to others….</a:t>
            </a:r>
            <a:endParaRPr lang="en-US" sz="3600" dirty="0"/>
          </a:p>
        </p:txBody>
      </p:sp>
      <p:pic>
        <p:nvPicPr>
          <p:cNvPr id="4" name="Content Placeholder 3" descr="BigBangTheory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" b="18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64858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02269" y="67705"/>
            <a:ext cx="7560733" cy="647171"/>
          </a:xfrm>
        </p:spPr>
        <p:txBody>
          <a:bodyPr rtlCol="0">
            <a:normAutofit fontScale="90000"/>
          </a:bodyPr>
          <a:lstStyle/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ysClr val="windowText" lastClr="000000"/>
                </a:solidFill>
                <a:latin typeface="+mj-lt"/>
              </a:rPr>
              <a:t>Previous </a:t>
            </a:r>
            <a:r>
              <a:rPr lang="en-US" sz="3200" dirty="0">
                <a:solidFill>
                  <a:sysClr val="windowText" lastClr="000000"/>
                </a:solidFill>
                <a:latin typeface="+mj-lt"/>
              </a:rPr>
              <a:t>careful measurements showing contrary observation 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202269" y="996944"/>
            <a:ext cx="7560733" cy="560882"/>
          </a:xfrm>
        </p:spPr>
        <p:txBody>
          <a:bodyPr rtlCol="0">
            <a:normAutofit fontScale="40000" lnSpcReduction="20000"/>
          </a:bodyPr>
          <a:lstStyle/>
          <a:p>
            <a:pPr marL="0" indent="317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Total secondary electron yield of Cu as a function of incident electron energy. 1. from the letter for fully scrubbed Cu (</a:t>
            </a:r>
            <a:r>
              <a:rPr lang="en-US" i="1" dirty="0" smtClean="0"/>
              <a:t>T</a:t>
            </a:r>
            <a:r>
              <a:rPr lang="en-US" dirty="0" smtClean="0"/>
              <a:t>=10 K). 2. Experimental data for bulk Cu after heating in vacuum (room temperature).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flipV="1">
            <a:off x="819389" y="-702762"/>
            <a:ext cx="8400814" cy="4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graphicFrame>
        <p:nvGraphicFramePr>
          <p:cNvPr id="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5728208"/>
              </p:ext>
            </p:extLst>
          </p:nvPr>
        </p:nvGraphicFramePr>
        <p:xfrm>
          <a:off x="1202269" y="1571125"/>
          <a:ext cx="2705471" cy="3500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Graph" r:id="rId3" imgW="3886200" imgH="5029200" progId="Origin50.Graph">
                  <p:embed/>
                </p:oleObj>
              </mc:Choice>
              <mc:Fallback>
                <p:oleObj name="Graph" r:id="rId3" imgW="3886200" imgH="502920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2269" y="1571125"/>
                        <a:ext cx="2705471" cy="35003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078741" y="1721568"/>
            <a:ext cx="476046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alibri" pitchFamily="34" charset="0"/>
              </a:rPr>
              <a:t>1. R. Cimino, et al, Phys. Rev. </a:t>
            </a:r>
            <a:r>
              <a:rPr lang="en-US" dirty="0" err="1">
                <a:latin typeface="Calibri" pitchFamily="34" charset="0"/>
              </a:rPr>
              <a:t>Lett</a:t>
            </a:r>
            <a:r>
              <a:rPr lang="en-US" dirty="0">
                <a:latin typeface="Calibri" pitchFamily="34" charset="0"/>
              </a:rPr>
              <a:t>. </a:t>
            </a:r>
            <a:r>
              <a:rPr lang="en-US" b="1" dirty="0">
                <a:latin typeface="Calibri" pitchFamily="34" charset="0"/>
              </a:rPr>
              <a:t>93</a:t>
            </a:r>
            <a:r>
              <a:rPr lang="en-US" dirty="0">
                <a:latin typeface="Calibri" pitchFamily="34" charset="0"/>
              </a:rPr>
              <a:t>, 014801 (2004).</a:t>
            </a:r>
          </a:p>
          <a:p>
            <a:r>
              <a:rPr lang="en-US" dirty="0">
                <a:latin typeface="Calibri" pitchFamily="34" charset="0"/>
              </a:rPr>
              <a:t>2. I. M </a:t>
            </a:r>
            <a:r>
              <a:rPr lang="en-US" dirty="0" err="1">
                <a:latin typeface="Calibri" pitchFamily="34" charset="0"/>
              </a:rPr>
              <a:t>Bronshtein</a:t>
            </a:r>
            <a:r>
              <a:rPr lang="en-US" dirty="0">
                <a:latin typeface="Calibri" pitchFamily="34" charset="0"/>
              </a:rPr>
              <a:t>, B. S </a:t>
            </a:r>
            <a:r>
              <a:rPr lang="en-US" dirty="0" err="1">
                <a:latin typeface="Calibri" pitchFamily="34" charset="0"/>
              </a:rPr>
              <a:t>Fraiman</a:t>
            </a:r>
            <a:r>
              <a:rPr lang="en-US" dirty="0">
                <a:latin typeface="Calibri" pitchFamily="34" charset="0"/>
              </a:rPr>
              <a:t>. Secondary Electron Emission. Moscow, Russia: </a:t>
            </a:r>
            <a:r>
              <a:rPr lang="en-US" dirty="0" err="1">
                <a:latin typeface="Calibri" pitchFamily="34" charset="0"/>
              </a:rPr>
              <a:t>Atomizdat</a:t>
            </a:r>
            <a:r>
              <a:rPr lang="en-US" dirty="0">
                <a:latin typeface="Calibri" pitchFamily="34" charset="0"/>
              </a:rPr>
              <a:t>, p. 408 (1969). </a:t>
            </a:r>
          </a:p>
        </p:txBody>
      </p:sp>
      <p:sp>
        <p:nvSpPr>
          <p:cNvPr id="9" name="Flowchart: Manual Input 6"/>
          <p:cNvSpPr/>
          <p:nvPr/>
        </p:nvSpPr>
        <p:spPr>
          <a:xfrm>
            <a:off x="1074643" y="860189"/>
            <a:ext cx="7840760" cy="45719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218755" y="3433391"/>
            <a:ext cx="462044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/>
              <a:t>Other measurements reported the reflection coefficient of about 7% for incident electron energy below few electron volts for most pure metals.</a:t>
            </a:r>
          </a:p>
          <a:p>
            <a:pPr marL="342900" indent="-342900">
              <a:defRPr/>
            </a:pPr>
            <a:r>
              <a:rPr lang="en-US" dirty="0"/>
              <a:t>I.H. Khan, J. P. Hobson, and R.A. Armstrong, Phys. Rev. 129, 1513 (1963).</a:t>
            </a:r>
          </a:p>
          <a:p>
            <a:pPr marL="342900" indent="-342900">
              <a:defRPr/>
            </a:pPr>
            <a:r>
              <a:rPr lang="en-US" dirty="0"/>
              <a:t>H. </a:t>
            </a:r>
            <a:r>
              <a:rPr lang="en-US" dirty="0" err="1"/>
              <a:t>Heil</a:t>
            </a:r>
            <a:r>
              <a:rPr lang="en-US" dirty="0"/>
              <a:t>, Phys. Rev. </a:t>
            </a:r>
            <a:r>
              <a:rPr lang="en-US" b="1" dirty="0"/>
              <a:t>164</a:t>
            </a:r>
            <a:r>
              <a:rPr lang="en-US" dirty="0"/>
              <a:t>, 887, (1967).</a:t>
            </a:r>
          </a:p>
          <a:p>
            <a:pPr>
              <a:defRPr/>
            </a:pPr>
            <a:r>
              <a:rPr lang="en-US" dirty="0"/>
              <a:t>Z. </a:t>
            </a:r>
            <a:r>
              <a:rPr lang="en-US" dirty="0" err="1"/>
              <a:t>Yakubova</a:t>
            </a:r>
            <a:r>
              <a:rPr lang="en-US" dirty="0"/>
              <a:t> and N. A. </a:t>
            </a:r>
            <a:r>
              <a:rPr lang="en-US" dirty="0" err="1"/>
              <a:t>Gorbatyi</a:t>
            </a:r>
            <a:r>
              <a:rPr lang="en-US" dirty="0"/>
              <a:t>, Russian Physics Journal, 13 1477 (1970). </a:t>
            </a:r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802813" y="5811979"/>
            <a:ext cx="1960190" cy="206735"/>
          </a:xfrm>
        </p:spPr>
        <p:txBody>
          <a:bodyPr/>
          <a:lstStyle/>
          <a:p>
            <a:pPr>
              <a:defRPr/>
            </a:pPr>
            <a:fld id="{606CF546-FE7F-4538-A912-5F7BF2417D7C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202269" y="5211814"/>
            <a:ext cx="30164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From:  A</a:t>
            </a:r>
            <a:r>
              <a:rPr lang="en-US" sz="1400" dirty="0"/>
              <a:t>. N. </a:t>
            </a:r>
            <a:r>
              <a:rPr lang="en-US" sz="1400" dirty="0" err="1"/>
              <a:t>Andronov</a:t>
            </a:r>
            <a:r>
              <a:rPr lang="en-US" sz="1400" dirty="0"/>
              <a:t>, A. S. Smirnov, I. D. </a:t>
            </a:r>
            <a:r>
              <a:rPr lang="en-US" sz="1400" dirty="0" err="1"/>
              <a:t>Kaganovich</a:t>
            </a:r>
            <a:r>
              <a:rPr lang="en-US" sz="1400" dirty="0"/>
              <a:t>, E. A. </a:t>
            </a:r>
            <a:r>
              <a:rPr lang="en-US" sz="1400" dirty="0" err="1"/>
              <a:t>Startsev</a:t>
            </a:r>
            <a:r>
              <a:rPr lang="en-US" sz="1400" dirty="0"/>
              <a:t>, Y. </a:t>
            </a:r>
            <a:r>
              <a:rPr lang="en-US" sz="1400" dirty="0" err="1"/>
              <a:t>Raitses</a:t>
            </a:r>
            <a:r>
              <a:rPr lang="en-US" sz="1400" dirty="0"/>
              <a:t>, and V. I. </a:t>
            </a:r>
            <a:r>
              <a:rPr lang="en-US" sz="1400" dirty="0" err="1"/>
              <a:t>Demidov</a:t>
            </a:r>
            <a:r>
              <a:rPr lang="en-US" sz="1400" dirty="0"/>
              <a:t>, (in Proceedings of ECLOUD’12 (2013), CERN-2013-002, p. 161) </a:t>
            </a:r>
          </a:p>
        </p:txBody>
      </p:sp>
    </p:spTree>
    <p:extLst>
      <p:ext uri="{BB962C8B-B14F-4D97-AF65-F5344CB8AC3E}">
        <p14:creationId xmlns:p14="http://schemas.microsoft.com/office/powerpoint/2010/main" val="1066001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92200" y="160844"/>
            <a:ext cx="7594600" cy="681038"/>
          </a:xfrm>
        </p:spPr>
        <p:txBody>
          <a:bodyPr rtlCol="0">
            <a:normAutofit fontScale="90000"/>
          </a:bodyPr>
          <a:lstStyle/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+mj-lt"/>
              </a:rPr>
              <a:t>Previous careful measurements showing contrary observation 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92200" y="1371916"/>
            <a:ext cx="7805561" cy="499428"/>
          </a:xfrm>
        </p:spPr>
        <p:txBody>
          <a:bodyPr rtlCol="0">
            <a:normAutofit fontScale="77500" lnSpcReduction="20000"/>
          </a:bodyPr>
          <a:lstStyle/>
          <a:p>
            <a:pPr marL="0" indent="317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/>
              <a:t>Total secondary electron yield of Mo as a function of incident electron energy after degassing by prolong heating of target.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flipV="1">
            <a:off x="705556" y="-1"/>
            <a:ext cx="8438444" cy="4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5638036" y="4879538"/>
            <a:ext cx="33958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Calibri" pitchFamily="34" charset="0"/>
              </a:rPr>
              <a:t> </a:t>
            </a:r>
            <a:r>
              <a:rPr lang="en-US" sz="1600" dirty="0">
                <a:latin typeface="Calibri" pitchFamily="34" charset="0"/>
              </a:rPr>
              <a:t>I. M </a:t>
            </a:r>
            <a:r>
              <a:rPr lang="en-US" sz="1600" dirty="0" err="1">
                <a:latin typeface="Calibri" pitchFamily="34" charset="0"/>
              </a:rPr>
              <a:t>Bronshtein</a:t>
            </a:r>
            <a:r>
              <a:rPr lang="en-US" sz="1600" dirty="0">
                <a:latin typeface="Calibri" pitchFamily="34" charset="0"/>
              </a:rPr>
              <a:t>, B. S </a:t>
            </a:r>
            <a:r>
              <a:rPr lang="en-US" sz="1600" dirty="0" err="1">
                <a:latin typeface="Calibri" pitchFamily="34" charset="0"/>
              </a:rPr>
              <a:t>Fraiman</a:t>
            </a:r>
            <a:r>
              <a:rPr lang="en-US" sz="1600" dirty="0">
                <a:latin typeface="Calibri" pitchFamily="34" charset="0"/>
              </a:rPr>
              <a:t>. Secondary Electron Emission. Moscow, Russia: </a:t>
            </a:r>
            <a:r>
              <a:rPr lang="en-US" sz="1600" dirty="0" err="1">
                <a:latin typeface="Calibri" pitchFamily="34" charset="0"/>
              </a:rPr>
              <a:t>Atomizdat</a:t>
            </a:r>
            <a:r>
              <a:rPr lang="en-US" sz="1600" dirty="0">
                <a:latin typeface="Calibri" pitchFamily="34" charset="0"/>
              </a:rPr>
              <a:t>, p. </a:t>
            </a:r>
            <a:r>
              <a:rPr lang="en-US" sz="1600" dirty="0" smtClean="0">
                <a:latin typeface="Calibri" pitchFamily="34" charset="0"/>
              </a:rPr>
              <a:t>60 </a:t>
            </a:r>
            <a:r>
              <a:rPr lang="en-US" sz="1600" dirty="0">
                <a:latin typeface="Calibri" pitchFamily="34" charset="0"/>
              </a:rPr>
              <a:t>(1969). </a:t>
            </a:r>
          </a:p>
        </p:txBody>
      </p:sp>
      <p:sp>
        <p:nvSpPr>
          <p:cNvPr id="8" name="Flowchart: Manual Input 6"/>
          <p:cNvSpPr/>
          <p:nvPr/>
        </p:nvSpPr>
        <p:spPr>
          <a:xfrm>
            <a:off x="1092200" y="1165013"/>
            <a:ext cx="7875881" cy="45719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17830" y="6503921"/>
            <a:ext cx="1968970" cy="217554"/>
          </a:xfrm>
        </p:spPr>
        <p:txBody>
          <a:bodyPr/>
          <a:lstStyle/>
          <a:p>
            <a:pPr>
              <a:defRPr/>
            </a:pPr>
            <a:fld id="{606CF546-FE7F-4538-A912-5F7BF2417D7C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5731168" y="2012096"/>
            <a:ext cx="3516019" cy="272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marL="0" marR="0" lvl="0" indent="31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Total secondary electron yield of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712653" y="1487423"/>
            <a:ext cx="3255364" cy="435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947362" y="2182440"/>
            <a:ext cx="2478793" cy="2724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1160403" y="5295037"/>
            <a:ext cx="4359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From:  A. N. </a:t>
            </a:r>
            <a:r>
              <a:rPr lang="en-US" dirty="0" err="1"/>
              <a:t>Andronov</a:t>
            </a:r>
            <a:r>
              <a:rPr lang="en-US" dirty="0"/>
              <a:t>, A. S. Smirnov, I. D. </a:t>
            </a:r>
            <a:r>
              <a:rPr lang="en-US" dirty="0" err="1"/>
              <a:t>Kaganovich</a:t>
            </a:r>
            <a:r>
              <a:rPr lang="en-US" dirty="0"/>
              <a:t>, E. A. </a:t>
            </a:r>
            <a:r>
              <a:rPr lang="en-US" dirty="0" err="1"/>
              <a:t>Startsev</a:t>
            </a:r>
            <a:r>
              <a:rPr lang="en-US" dirty="0"/>
              <a:t>, Y. </a:t>
            </a:r>
            <a:r>
              <a:rPr lang="en-US" dirty="0" err="1"/>
              <a:t>Raitses</a:t>
            </a:r>
            <a:r>
              <a:rPr lang="en-US" dirty="0"/>
              <a:t>, and V. I. </a:t>
            </a:r>
            <a:r>
              <a:rPr lang="en-US" dirty="0" err="1"/>
              <a:t>Demidov</a:t>
            </a:r>
            <a:r>
              <a:rPr lang="en-US" dirty="0"/>
              <a:t>, (in Proceedings of ECLOUD’12 (2013), CERN-2013-002, p. 161) </a:t>
            </a:r>
          </a:p>
        </p:txBody>
      </p:sp>
    </p:spTree>
    <p:extLst>
      <p:ext uri="{BB962C8B-B14F-4D97-AF65-F5344CB8AC3E}">
        <p14:creationId xmlns:p14="http://schemas.microsoft.com/office/powerpoint/2010/main" val="3529358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79903"/>
            <a:ext cx="8085665" cy="851430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3200" dirty="0" smtClean="0"/>
              <a:t>Thanks to this contribution we decided to address in details the capability of our setup to study LE-SEY.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202267"/>
            <a:ext cx="8128000" cy="4800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Setting the energy scale.</a:t>
            </a:r>
          </a:p>
          <a:p>
            <a:r>
              <a:rPr lang="en-US" dirty="0" smtClean="0"/>
              <a:t>Expected Setup limitations at Low energy</a:t>
            </a:r>
          </a:p>
          <a:p>
            <a:r>
              <a:rPr lang="en-US" dirty="0" smtClean="0"/>
              <a:t> Study in identical </a:t>
            </a:r>
            <a:r>
              <a:rPr lang="en-US" dirty="0"/>
              <a:t>conditions </a:t>
            </a:r>
            <a:r>
              <a:rPr lang="en-US" dirty="0" smtClean="0"/>
              <a:t>(same geometry etc.) atomically clean (XPS) Cu obtained by cycles of </a:t>
            </a:r>
            <a:r>
              <a:rPr lang="en-US" dirty="0" err="1" smtClean="0"/>
              <a:t>Ar</a:t>
            </a:r>
            <a:r>
              <a:rPr lang="en-US" baseline="30000" dirty="0" smtClean="0"/>
              <a:t>+ </a:t>
            </a:r>
            <a:r>
              <a:rPr lang="en-US" dirty="0" smtClean="0"/>
              <a:t>sputtering  of the “as received” Cu.</a:t>
            </a:r>
          </a:p>
          <a:p>
            <a:r>
              <a:rPr lang="en-US" dirty="0" smtClean="0"/>
              <a:t>Compare it to “as received” Cu samples.</a:t>
            </a:r>
          </a:p>
          <a:p>
            <a:endParaRPr lang="en-US" dirty="0" smtClean="0"/>
          </a:p>
          <a:p>
            <a:r>
              <a:rPr lang="en-US" dirty="0" smtClean="0"/>
              <a:t> Warning: “As received</a:t>
            </a:r>
            <a:r>
              <a:rPr lang="en-US" dirty="0"/>
              <a:t>” </a:t>
            </a:r>
            <a:r>
              <a:rPr lang="en-US" dirty="0" smtClean="0"/>
              <a:t>is NOT a well defined chemical state!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684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16052"/>
            <a:ext cx="8127999" cy="851430"/>
          </a:xfrm>
        </p:spPr>
        <p:txBody>
          <a:bodyPr>
            <a:noAutofit/>
          </a:bodyPr>
          <a:lstStyle/>
          <a:p>
            <a:pPr algn="just"/>
            <a:r>
              <a:rPr lang="en-US" sz="3200" dirty="0"/>
              <a:t>Setting the energy </a:t>
            </a:r>
            <a:r>
              <a:rPr lang="en-US" sz="3200" dirty="0" smtClean="0"/>
              <a:t>scale for metals</a:t>
            </a:r>
            <a:endParaRPr lang="en-US" sz="3600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1436120" y="789054"/>
            <a:ext cx="6945880" cy="5386147"/>
            <a:chOff x="502328" y="388784"/>
            <a:chExt cx="7504539" cy="5786418"/>
          </a:xfrm>
        </p:grpSpPr>
        <p:sp>
          <p:nvSpPr>
            <p:cNvPr id="59" name="Rectangle 58"/>
            <p:cNvSpPr/>
            <p:nvPr/>
          </p:nvSpPr>
          <p:spPr>
            <a:xfrm>
              <a:off x="986375" y="3969934"/>
              <a:ext cx="1097341" cy="214524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</a:t>
              </a:r>
              <a:r>
                <a:rPr lang="en-US" baseline="30000" dirty="0" smtClean="0"/>
                <a:t>- </a:t>
              </a:r>
              <a:r>
                <a:rPr lang="en-US" dirty="0" smtClean="0"/>
                <a:t>Gun</a:t>
              </a:r>
            </a:p>
            <a:p>
              <a:pPr algn="ctr"/>
              <a:r>
                <a:rPr lang="en-US" dirty="0" smtClean="0"/>
                <a:t>Cathode</a:t>
              </a:r>
              <a:endParaRPr lang="en-US" dirty="0"/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 flipV="1">
              <a:off x="986375" y="789055"/>
              <a:ext cx="0" cy="5326124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592619" y="973990"/>
              <a:ext cx="35573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/>
                  <a:cs typeface="Times New Roman"/>
                </a:rPr>
                <a:t>E</a:t>
              </a:r>
              <a:endParaRPr lang="en-US" sz="2000" b="1" dirty="0">
                <a:latin typeface="Times New Roman"/>
                <a:cs typeface="Times New Roman"/>
              </a:endParaRPr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 flipV="1">
              <a:off x="5565131" y="789055"/>
              <a:ext cx="0" cy="5326124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986375" y="3969934"/>
              <a:ext cx="6199238" cy="1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502328" y="3769879"/>
              <a:ext cx="4601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/>
                  <a:cs typeface="Times New Roman"/>
                </a:rPr>
                <a:t>E</a:t>
              </a:r>
              <a:r>
                <a:rPr lang="en-US" sz="2000" b="1" baseline="-25000" dirty="0" smtClean="0">
                  <a:latin typeface="Times New Roman"/>
                  <a:cs typeface="Times New Roman"/>
                </a:rPr>
                <a:t>F</a:t>
              </a:r>
              <a:endParaRPr lang="en-US" sz="2000" b="1" dirty="0">
                <a:latin typeface="Times New Roman"/>
                <a:cs typeface="Times New Roman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565131" y="3982263"/>
              <a:ext cx="1097341" cy="2145244"/>
            </a:xfrm>
            <a:prstGeom prst="rect">
              <a:avLst/>
            </a:prstGeom>
            <a:solidFill>
              <a:srgbClr val="C0504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Metallic</a:t>
              </a:r>
            </a:p>
            <a:p>
              <a:pPr algn="ctr"/>
              <a:r>
                <a:rPr lang="en-US" dirty="0" smtClean="0"/>
                <a:t>Sample</a:t>
              </a:r>
            </a:p>
          </p:txBody>
        </p:sp>
        <p:cxnSp>
          <p:nvCxnSpPr>
            <p:cNvPr id="66" name="Straight Connector 65"/>
            <p:cNvCxnSpPr/>
            <p:nvPr/>
          </p:nvCxnSpPr>
          <p:spPr>
            <a:xfrm>
              <a:off x="962510" y="3378143"/>
              <a:ext cx="112120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V="1">
              <a:off x="2083716" y="2095928"/>
              <a:ext cx="0" cy="188633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5541266" y="3008273"/>
              <a:ext cx="112120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V="1">
              <a:off x="6662472" y="2495389"/>
              <a:ext cx="0" cy="1474546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>
              <a:off x="1232968" y="3464446"/>
              <a:ext cx="0" cy="468501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1246568" y="3490764"/>
              <a:ext cx="57414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/>
                  <a:cs typeface="Times New Roman"/>
                </a:rPr>
                <a:t>W</a:t>
              </a:r>
              <a:r>
                <a:rPr lang="en-US" sz="2000" b="1" baseline="-250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/>
                  <a:cs typeface="Times New Roman"/>
                </a:rPr>
                <a:t>G</a:t>
              </a:r>
              <a:endPara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72" name="Straight Arrow Connector 71"/>
            <p:cNvCxnSpPr/>
            <p:nvPr/>
          </p:nvCxnSpPr>
          <p:spPr>
            <a:xfrm>
              <a:off x="5811724" y="3106905"/>
              <a:ext cx="0" cy="816505"/>
            </a:xfrm>
            <a:prstGeom prst="straightConnector1">
              <a:avLst/>
            </a:prstGeom>
            <a:ln>
              <a:solidFill>
                <a:schemeClr val="accent6">
                  <a:lumMod val="50000"/>
                </a:schemeClr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5960951" y="3382595"/>
              <a:ext cx="53624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/>
                  <a:cs typeface="Times New Roman"/>
                </a:rPr>
                <a:t>W</a:t>
              </a:r>
              <a:r>
                <a:rPr lang="en-US" sz="2000" b="1" baseline="-25000" dirty="0" smtClean="0">
                  <a:solidFill>
                    <a:schemeClr val="accent6">
                      <a:lumMod val="75000"/>
                    </a:schemeClr>
                  </a:solidFill>
                  <a:latin typeface="Times New Roman"/>
                  <a:cs typeface="Times New Roman"/>
                </a:rPr>
                <a:t>S</a:t>
              </a:r>
              <a:endParaRPr lang="en-US" sz="2000" b="1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4" name="Oval 73"/>
            <p:cNvSpPr/>
            <p:nvPr/>
          </p:nvSpPr>
          <p:spPr>
            <a:xfrm>
              <a:off x="1582189" y="2774972"/>
              <a:ext cx="159016" cy="147363"/>
            </a:xfrm>
            <a:prstGeom prst="ellipse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Arrow Connector 74"/>
            <p:cNvCxnSpPr/>
            <p:nvPr/>
          </p:nvCxnSpPr>
          <p:spPr>
            <a:xfrm>
              <a:off x="1514955" y="2907181"/>
              <a:ext cx="0" cy="468501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1623534" y="2975314"/>
              <a:ext cx="4539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err="1" smtClean="0">
                  <a:latin typeface="Times New Roman"/>
                  <a:cs typeface="Times New Roman"/>
                </a:rPr>
                <a:t>E</a:t>
              </a:r>
              <a:r>
                <a:rPr lang="en-US" sz="2000" b="1" baseline="-25000" dirty="0" err="1">
                  <a:latin typeface="Times New Roman"/>
                  <a:cs typeface="Times New Roman"/>
                </a:rPr>
                <a:t>k</a:t>
              </a:r>
              <a:endParaRPr lang="en-US" sz="2000" b="1" dirty="0">
                <a:latin typeface="Times New Roman"/>
                <a:cs typeface="Times New Roman"/>
              </a:endParaRPr>
            </a:p>
          </p:txBody>
        </p:sp>
        <p:cxnSp>
          <p:nvCxnSpPr>
            <p:cNvPr id="77" name="Straight Connector 76"/>
            <p:cNvCxnSpPr/>
            <p:nvPr/>
          </p:nvCxnSpPr>
          <p:spPr>
            <a:xfrm flipV="1">
              <a:off x="2079875" y="1389219"/>
              <a:ext cx="796962" cy="1448909"/>
            </a:xfrm>
            <a:prstGeom prst="line">
              <a:avLst/>
            </a:prstGeom>
            <a:ln>
              <a:solidFill>
                <a:srgbClr val="000000"/>
              </a:solidFill>
              <a:prstDash val="dash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1046638" y="1127448"/>
              <a:ext cx="183129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err="1" smtClean="0">
                  <a:latin typeface="Times New Roman"/>
                  <a:cs typeface="Times New Roman"/>
                </a:rPr>
                <a:t>E</a:t>
              </a:r>
              <a:r>
                <a:rPr lang="en-US" b="1" baseline="-25000" dirty="0" err="1" smtClean="0">
                  <a:latin typeface="Times New Roman"/>
                  <a:cs typeface="Times New Roman"/>
                </a:rPr>
                <a:t>k</a:t>
              </a:r>
              <a:r>
                <a:rPr lang="en-US" b="1" baseline="-25000" dirty="0" smtClean="0">
                  <a:latin typeface="Times New Roman"/>
                  <a:cs typeface="Times New Roman"/>
                </a:rPr>
                <a:t> </a:t>
              </a:r>
              <a:r>
                <a:rPr lang="en-US" b="1" dirty="0" smtClean="0">
                  <a:latin typeface="Times New Roman"/>
                  <a:cs typeface="Times New Roman"/>
                </a:rPr>
                <a:t>+ </a:t>
              </a:r>
              <a:r>
                <a:rPr lang="en-US" b="1" smtClean="0">
                  <a:latin typeface="Times New Roman"/>
                  <a:cs typeface="Times New Roman"/>
                </a:rPr>
                <a:t>V</a:t>
              </a:r>
              <a:r>
                <a:rPr lang="en-US" b="1" baseline="-25000" dirty="0" err="1">
                  <a:latin typeface="Times New Roman"/>
                  <a:cs typeface="Times New Roman"/>
                </a:rPr>
                <a:t>l</a:t>
              </a:r>
              <a:r>
                <a:rPr lang="en-US" b="1" baseline="-25000" smtClean="0">
                  <a:latin typeface="Times New Roman"/>
                  <a:cs typeface="Times New Roman"/>
                </a:rPr>
                <a:t>enses</a:t>
              </a:r>
              <a:r>
                <a:rPr lang="en-US" b="1" baseline="-25000" dirty="0" smtClean="0">
                  <a:latin typeface="Times New Roman"/>
                  <a:cs typeface="Times New Roman"/>
                </a:rPr>
                <a:t> </a:t>
              </a:r>
              <a:r>
                <a:rPr lang="en-US" b="1" dirty="0" smtClean="0">
                  <a:latin typeface="Times New Roman"/>
                  <a:cs typeface="Times New Roman"/>
                </a:rPr>
                <a:t>= </a:t>
              </a:r>
              <a:r>
                <a:rPr lang="en-US" b="1" dirty="0" err="1" smtClean="0">
                  <a:latin typeface="Times New Roman"/>
                  <a:cs typeface="Times New Roman"/>
                </a:rPr>
                <a:t>E</a:t>
              </a:r>
              <a:r>
                <a:rPr lang="en-US" b="1" baseline="-25000" dirty="0" err="1">
                  <a:latin typeface="Times New Roman"/>
                  <a:cs typeface="Times New Roman"/>
                </a:rPr>
                <a:t>g</a:t>
              </a:r>
              <a:endParaRPr lang="en-US" b="1" dirty="0">
                <a:latin typeface="Times New Roman"/>
                <a:cs typeface="Times New Roman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185613" y="3786686"/>
              <a:ext cx="4601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Times New Roman"/>
                  <a:cs typeface="Times New Roman"/>
                </a:rPr>
                <a:t>E</a:t>
              </a:r>
              <a:r>
                <a:rPr lang="en-US" sz="2000" b="1" baseline="-25000" dirty="0" smtClean="0">
                  <a:latin typeface="Times New Roman"/>
                  <a:cs typeface="Times New Roman"/>
                </a:rPr>
                <a:t>F</a:t>
              </a:r>
              <a:endParaRPr lang="en-US" sz="2000" b="1" dirty="0">
                <a:latin typeface="Times New Roman"/>
                <a:cs typeface="Times New Roman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4425404" y="1389218"/>
              <a:ext cx="1139727" cy="1144363"/>
            </a:xfrm>
            <a:prstGeom prst="line">
              <a:avLst/>
            </a:prstGeom>
            <a:ln>
              <a:solidFill>
                <a:srgbClr val="00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3712675" y="1380580"/>
              <a:ext cx="712729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2876837" y="583177"/>
              <a:ext cx="0" cy="5592025"/>
            </a:xfrm>
            <a:prstGeom prst="line">
              <a:avLst/>
            </a:prstGeom>
            <a:ln w="19050" cmpd="sng">
              <a:solidFill>
                <a:srgbClr val="000000"/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H="1">
              <a:off x="4422299" y="583177"/>
              <a:ext cx="3105" cy="5584207"/>
            </a:xfrm>
            <a:prstGeom prst="line">
              <a:avLst/>
            </a:prstGeom>
            <a:ln w="19050" cmpd="sng">
              <a:solidFill>
                <a:srgbClr val="000000"/>
              </a:solidFill>
              <a:prstDash val="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3110094" y="388784"/>
              <a:ext cx="102402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8000"/>
                  </a:solidFill>
                  <a:latin typeface="Times New Roman"/>
                  <a:cs typeface="Times New Roman"/>
                </a:rPr>
                <a:t>Vacuum</a:t>
              </a:r>
            </a:p>
            <a:p>
              <a:r>
                <a:rPr lang="en-US" dirty="0" smtClean="0">
                  <a:solidFill>
                    <a:srgbClr val="008000"/>
                  </a:solidFill>
                  <a:latin typeface="Times New Roman"/>
                  <a:cs typeface="Times New Roman"/>
                </a:rPr>
                <a:t>field free</a:t>
              </a:r>
            </a:p>
            <a:p>
              <a:r>
                <a:rPr lang="en-US" dirty="0" smtClean="0">
                  <a:solidFill>
                    <a:srgbClr val="008000"/>
                  </a:solidFill>
                  <a:latin typeface="Times New Roman"/>
                  <a:cs typeface="Times New Roman"/>
                </a:rPr>
                <a:t> region</a:t>
              </a:r>
              <a:endParaRPr lang="en-US" dirty="0">
                <a:solidFill>
                  <a:srgbClr val="008000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5" name="Straight Connector 84"/>
            <p:cNvCxnSpPr>
              <a:endCxn id="74" idx="6"/>
            </p:cNvCxnSpPr>
            <p:nvPr/>
          </p:nvCxnSpPr>
          <p:spPr>
            <a:xfrm flipH="1">
              <a:off x="1741205" y="2838128"/>
              <a:ext cx="1135632" cy="10526"/>
            </a:xfrm>
            <a:prstGeom prst="line">
              <a:avLst/>
            </a:prstGeom>
            <a:ln>
              <a:solidFill>
                <a:srgbClr val="000000"/>
              </a:solidFill>
              <a:prstDash val="dash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angle 85"/>
            <p:cNvSpPr/>
            <p:nvPr/>
          </p:nvSpPr>
          <p:spPr>
            <a:xfrm>
              <a:off x="1345772" y="2590306"/>
              <a:ext cx="3383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latin typeface="Times New Roman"/>
                  <a:cs typeface="Times New Roman"/>
                </a:rPr>
                <a:t>e</a:t>
              </a:r>
              <a:r>
                <a:rPr lang="en-US" b="1" baseline="30000" dirty="0" smtClean="0">
                  <a:latin typeface="Times New Roman"/>
                  <a:cs typeface="Times New Roman"/>
                </a:rPr>
                <a:t>-</a:t>
              </a:r>
              <a:endParaRPr lang="en-US" b="1" dirty="0">
                <a:latin typeface="Times New Roman"/>
                <a:cs typeface="Times New Roman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393032" y="701588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/>
                  <a:cs typeface="Times New Roman"/>
                </a:rPr>
                <a:t>Gun</a:t>
              </a:r>
              <a:endPara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2876837" y="1376133"/>
              <a:ext cx="70625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3618858" y="1298269"/>
              <a:ext cx="155505" cy="143761"/>
            </a:xfrm>
            <a:prstGeom prst="line">
              <a:avLst/>
            </a:prstGeom>
            <a:ln w="12700" cmpd="sng">
              <a:solidFill>
                <a:srgbClr val="0000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3506887" y="1302716"/>
              <a:ext cx="152400" cy="139314"/>
            </a:xfrm>
            <a:prstGeom prst="line">
              <a:avLst/>
            </a:prstGeom>
            <a:ln w="12700" cmpd="sng">
              <a:solidFill>
                <a:srgbClr val="0000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/>
            <p:cNvSpPr txBox="1"/>
            <p:nvPr/>
          </p:nvSpPr>
          <p:spPr>
            <a:xfrm>
              <a:off x="5591309" y="540852"/>
              <a:ext cx="1266390" cy="6943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2">
                      <a:lumMod val="75000"/>
                    </a:schemeClr>
                  </a:solidFill>
                  <a:latin typeface="Times New Roman"/>
                  <a:cs typeface="Times New Roman"/>
                </a:rPr>
                <a:t>At Sample</a:t>
              </a:r>
            </a:p>
            <a:p>
              <a:pPr algn="ctr"/>
              <a:r>
                <a:rPr lang="en-US" dirty="0" smtClean="0">
                  <a:solidFill>
                    <a:schemeClr val="accent2">
                      <a:lumMod val="75000"/>
                    </a:schemeClr>
                  </a:solidFill>
                  <a:latin typeface="Times New Roman"/>
                  <a:cs typeface="Times New Roman"/>
                </a:rPr>
                <a:t>Surface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995960" y="1895873"/>
              <a:ext cx="80021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b="1" dirty="0" err="1" smtClean="0">
                  <a:latin typeface="Times New Roman"/>
                  <a:cs typeface="Times New Roman"/>
                </a:rPr>
                <a:t>V</a:t>
              </a:r>
              <a:r>
                <a:rPr lang="en-US" sz="2000" b="1" baseline="-25000" dirty="0" err="1">
                  <a:latin typeface="Times New Roman"/>
                  <a:cs typeface="Times New Roman"/>
                </a:rPr>
                <a:t>l</a:t>
              </a:r>
              <a:r>
                <a:rPr lang="en-US" sz="2000" b="1" baseline="-25000" dirty="0" err="1" smtClean="0">
                  <a:latin typeface="Times New Roman"/>
                  <a:cs typeface="Times New Roman"/>
                </a:rPr>
                <a:t>enses</a:t>
              </a:r>
              <a:r>
                <a:rPr lang="en-US" sz="2000" b="1" baseline="-25000" dirty="0" smtClean="0">
                  <a:latin typeface="Times New Roman"/>
                  <a:cs typeface="Times New Roman"/>
                </a:rPr>
                <a:t> </a:t>
              </a:r>
              <a:endParaRPr lang="en-US" sz="2000" b="1" dirty="0">
                <a:latin typeface="Times New Roman"/>
                <a:cs typeface="Times New Roman"/>
              </a:endParaRPr>
            </a:p>
          </p:txBody>
        </p:sp>
        <p:cxnSp>
          <p:nvCxnSpPr>
            <p:cNvPr id="93" name="Straight Arrow Connector 92"/>
            <p:cNvCxnSpPr/>
            <p:nvPr/>
          </p:nvCxnSpPr>
          <p:spPr>
            <a:xfrm>
              <a:off x="2995960" y="1442030"/>
              <a:ext cx="0" cy="1332942"/>
            </a:xfrm>
            <a:prstGeom prst="straightConnector1">
              <a:avLst/>
            </a:prstGeom>
            <a:ln w="19050" cmpd="sng">
              <a:solidFill>
                <a:srgbClr val="000000"/>
              </a:solidFill>
              <a:prstDash val="dash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93"/>
            <p:cNvSpPr txBox="1"/>
            <p:nvPr/>
          </p:nvSpPr>
          <p:spPr>
            <a:xfrm>
              <a:off x="4508464" y="1999469"/>
              <a:ext cx="66452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b="1" dirty="0" err="1" smtClean="0">
                  <a:latin typeface="Times New Roman"/>
                  <a:cs typeface="Times New Roman"/>
                </a:rPr>
                <a:t>V</a:t>
              </a:r>
              <a:r>
                <a:rPr lang="en-US" sz="2000" b="1" baseline="-25000" dirty="0" err="1">
                  <a:latin typeface="Times New Roman"/>
                  <a:cs typeface="Times New Roman"/>
                </a:rPr>
                <a:t>b</a:t>
              </a:r>
              <a:r>
                <a:rPr lang="en-US" sz="2000" b="1" baseline="-25000" dirty="0" err="1" smtClean="0">
                  <a:latin typeface="Times New Roman"/>
                  <a:cs typeface="Times New Roman"/>
                </a:rPr>
                <a:t>ias</a:t>
              </a:r>
              <a:r>
                <a:rPr lang="en-US" sz="2000" b="1" baseline="-25000" dirty="0" smtClean="0">
                  <a:latin typeface="Times New Roman"/>
                  <a:cs typeface="Times New Roman"/>
                </a:rPr>
                <a:t> </a:t>
              </a:r>
              <a:endParaRPr lang="en-US" sz="2000" b="1" dirty="0">
                <a:latin typeface="Times New Roman"/>
                <a:cs typeface="Times New Roman"/>
              </a:endParaRPr>
            </a:p>
          </p:txBody>
        </p:sp>
        <p:cxnSp>
          <p:nvCxnSpPr>
            <p:cNvPr id="95" name="Straight Connector 94"/>
            <p:cNvCxnSpPr/>
            <p:nvPr/>
          </p:nvCxnSpPr>
          <p:spPr>
            <a:xfrm flipV="1">
              <a:off x="2079875" y="3008273"/>
              <a:ext cx="3485256" cy="367151"/>
            </a:xfrm>
            <a:prstGeom prst="line">
              <a:avLst/>
            </a:prstGeom>
            <a:ln>
              <a:solidFill>
                <a:srgbClr val="008000"/>
              </a:solidFill>
              <a:prstDash val="lg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2083716" y="3375424"/>
              <a:ext cx="3457550" cy="258"/>
            </a:xfrm>
            <a:prstGeom prst="line">
              <a:avLst/>
            </a:prstGeom>
            <a:ln w="9525" cmpd="sng">
              <a:solidFill>
                <a:schemeClr val="tx1"/>
              </a:solidFill>
              <a:prstDash val="dash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2079875" y="3009682"/>
              <a:ext cx="3461391" cy="0"/>
            </a:xfrm>
            <a:prstGeom prst="line">
              <a:avLst/>
            </a:prstGeom>
            <a:ln w="9525" cmpd="sng">
              <a:solidFill>
                <a:schemeClr val="tx1"/>
              </a:solidFill>
              <a:prstDash val="dash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/>
            <p:nvPr/>
          </p:nvCxnSpPr>
          <p:spPr>
            <a:xfrm>
              <a:off x="4424458" y="3009682"/>
              <a:ext cx="0" cy="381154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/>
            <p:cNvSpPr txBox="1"/>
            <p:nvPr/>
          </p:nvSpPr>
          <p:spPr>
            <a:xfrm>
              <a:off x="4508464" y="2990726"/>
              <a:ext cx="5437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Symbol" charset="2"/>
                  <a:cs typeface="Symbol" charset="2"/>
                </a:rPr>
                <a:t>D</a:t>
              </a:r>
              <a:r>
                <a:rPr lang="en-US" sz="2000" b="1" baseline="-25000" dirty="0" smtClean="0">
                  <a:latin typeface="Times New Roman"/>
                  <a:cs typeface="Times New Roman"/>
                </a:rPr>
                <a:t>W</a:t>
              </a:r>
              <a:endParaRPr lang="en-US" sz="2000" b="1" dirty="0">
                <a:latin typeface="Times New Roman"/>
                <a:cs typeface="Times New Roman"/>
              </a:endParaRPr>
            </a:p>
          </p:txBody>
        </p:sp>
        <p:sp>
          <p:nvSpPr>
            <p:cNvPr id="100" name="Oval 99"/>
            <p:cNvSpPr/>
            <p:nvPr/>
          </p:nvSpPr>
          <p:spPr>
            <a:xfrm>
              <a:off x="5919606" y="2434942"/>
              <a:ext cx="159016" cy="147363"/>
            </a:xfrm>
            <a:prstGeom prst="ellipse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1" name="Straight Arrow Connector 100"/>
            <p:cNvCxnSpPr/>
            <p:nvPr/>
          </p:nvCxnSpPr>
          <p:spPr>
            <a:xfrm>
              <a:off x="6758727" y="2533581"/>
              <a:ext cx="0" cy="1399366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/>
            <p:cNvSpPr txBox="1"/>
            <p:nvPr/>
          </p:nvSpPr>
          <p:spPr>
            <a:xfrm>
              <a:off x="5500342" y="1853956"/>
              <a:ext cx="2506525" cy="650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 smtClean="0">
                  <a:latin typeface="Times New Roman"/>
                  <a:cs typeface="Times New Roman"/>
                </a:rPr>
                <a:t>E</a:t>
              </a:r>
              <a:r>
                <a:rPr lang="en-US" sz="2000" b="1" baseline="-25000" dirty="0" err="1" smtClean="0">
                  <a:latin typeface="Times New Roman"/>
                  <a:cs typeface="Times New Roman"/>
                </a:rPr>
                <a:t>p</a:t>
              </a:r>
              <a:r>
                <a:rPr lang="en-US" sz="2000" b="1" dirty="0">
                  <a:latin typeface="Times New Roman"/>
                  <a:cs typeface="Times New Roman"/>
                </a:rPr>
                <a:t> </a:t>
              </a:r>
              <a:r>
                <a:rPr lang="en-US" sz="2000" b="1" dirty="0" smtClean="0">
                  <a:latin typeface="Times New Roman"/>
                  <a:cs typeface="Times New Roman"/>
                </a:rPr>
                <a:t>= </a:t>
              </a:r>
              <a:r>
                <a:rPr lang="en-US" sz="2000" b="1" dirty="0" err="1" smtClean="0">
                  <a:latin typeface="Times New Roman"/>
                  <a:cs typeface="Times New Roman"/>
                </a:rPr>
                <a:t>E</a:t>
              </a:r>
              <a:r>
                <a:rPr lang="en-US" sz="2000" b="1" baseline="-25000" dirty="0" err="1">
                  <a:latin typeface="Times New Roman"/>
                  <a:cs typeface="Times New Roman"/>
                </a:rPr>
                <a:t>g</a:t>
              </a:r>
              <a:r>
                <a:rPr lang="en-US" sz="2000" b="1" dirty="0" smtClean="0">
                  <a:latin typeface="Times New Roman"/>
                  <a:cs typeface="Times New Roman"/>
                </a:rPr>
                <a:t> – </a:t>
              </a:r>
              <a:r>
                <a:rPr lang="en-US" sz="2000" b="1" dirty="0" err="1" smtClean="0">
                  <a:latin typeface="Times New Roman"/>
                  <a:cs typeface="Times New Roman"/>
                </a:rPr>
                <a:t>V</a:t>
              </a:r>
              <a:r>
                <a:rPr lang="en-US" sz="2000" b="1" baseline="-25000" dirty="0" err="1" smtClean="0">
                  <a:latin typeface="Times New Roman"/>
                  <a:cs typeface="Times New Roman"/>
                </a:rPr>
                <a:t>bias</a:t>
              </a:r>
              <a:r>
                <a:rPr lang="en-US" sz="2000" b="1" dirty="0" smtClean="0">
                  <a:latin typeface="Times New Roman"/>
                  <a:cs typeface="Times New Roman"/>
                </a:rPr>
                <a:t> - </a:t>
              </a:r>
              <a:r>
                <a:rPr lang="en-US" sz="2000" b="1" dirty="0" smtClean="0">
                  <a:latin typeface="Symbol" charset="2"/>
                  <a:cs typeface="Symbol" charset="2"/>
                </a:rPr>
                <a:t>D</a:t>
              </a:r>
              <a:r>
                <a:rPr lang="en-US" sz="2000" b="1" baseline="-25000" dirty="0" smtClean="0">
                  <a:latin typeface="Times New Roman"/>
                  <a:cs typeface="Times New Roman"/>
                </a:rPr>
                <a:t>W</a:t>
              </a:r>
              <a:endParaRPr lang="en-US" sz="2000" b="1" dirty="0">
                <a:latin typeface="Times New Roman"/>
                <a:cs typeface="Times New Roman"/>
              </a:endParaRPr>
            </a:p>
            <a:p>
              <a:endParaRPr lang="en-US" sz="2000" b="1" baseline="-25000" dirty="0">
                <a:latin typeface="Times New Roman"/>
                <a:cs typeface="Times New Roman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5683189" y="2191956"/>
              <a:ext cx="3383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latin typeface="Times New Roman"/>
                  <a:cs typeface="Times New Roman"/>
                </a:rPr>
                <a:t>e</a:t>
              </a:r>
              <a:r>
                <a:rPr lang="en-US" b="1" baseline="30000" dirty="0" smtClean="0">
                  <a:latin typeface="Times New Roman"/>
                  <a:cs typeface="Times New Roman"/>
                </a:rPr>
                <a:t>-</a:t>
              </a:r>
              <a:endParaRPr lang="en-US" b="1" dirty="0">
                <a:latin typeface="Times New Roman"/>
                <a:cs typeface="Times New Roman"/>
              </a:endParaRPr>
            </a:p>
          </p:txBody>
        </p:sp>
        <p:cxnSp>
          <p:nvCxnSpPr>
            <p:cNvPr id="104" name="Straight Connector 103"/>
            <p:cNvCxnSpPr/>
            <p:nvPr/>
          </p:nvCxnSpPr>
          <p:spPr>
            <a:xfrm flipH="1">
              <a:off x="6161874" y="2495389"/>
              <a:ext cx="427497" cy="0"/>
            </a:xfrm>
            <a:prstGeom prst="line">
              <a:avLst/>
            </a:prstGeom>
            <a:ln>
              <a:solidFill>
                <a:srgbClr val="000000"/>
              </a:solidFill>
              <a:prstDash val="dash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986105" y="6056726"/>
            <a:ext cx="25973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R. Cimino et al. PR ST (2015)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46633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110" y="6527"/>
            <a:ext cx="8113889" cy="783695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Expected Setup limitations </a:t>
            </a:r>
            <a:r>
              <a:rPr lang="en-US" sz="3600" dirty="0" smtClean="0"/>
              <a:t>@ low energy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256" y="776112"/>
            <a:ext cx="7308852" cy="54816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86105" y="6056726"/>
            <a:ext cx="25973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R. Cimino et al. PR ST (2015)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87056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999" y="-191029"/>
            <a:ext cx="8367889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Clean (</a:t>
            </a:r>
            <a:r>
              <a:rPr lang="en-US" dirty="0" err="1" smtClean="0"/>
              <a:t>Ar</a:t>
            </a:r>
            <a:r>
              <a:rPr lang="en-US" baseline="30000" dirty="0" smtClean="0"/>
              <a:t>+</a:t>
            </a:r>
            <a:r>
              <a:rPr lang="en-US" dirty="0" smtClean="0"/>
              <a:t> Sputtered) Polycrystalline Cu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800" y="685800"/>
            <a:ext cx="5740400" cy="5473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86105" y="6056726"/>
            <a:ext cx="25973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R. Cimino et al. PR ST (2015)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38633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110" y="-205140"/>
            <a:ext cx="8396111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Clean (</a:t>
            </a:r>
            <a:r>
              <a:rPr lang="en-US" dirty="0" err="1" smtClean="0"/>
              <a:t>Ar</a:t>
            </a:r>
            <a:r>
              <a:rPr lang="en-US" baseline="30000" dirty="0" smtClean="0"/>
              <a:t>+</a:t>
            </a:r>
            <a:r>
              <a:rPr lang="en-US" dirty="0" smtClean="0"/>
              <a:t> Sputtered) Polycrystalline Cu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655" y="723900"/>
            <a:ext cx="5511800" cy="5410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6105" y="6056726"/>
            <a:ext cx="25973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R. Cimino et al. PR ST (2015)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18163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999" y="0"/>
            <a:ext cx="8128001" cy="804333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“As received” vs. Clean Cu</a:t>
            </a:r>
            <a:endParaRPr lang="en-US" sz="3200" dirty="0"/>
          </a:p>
        </p:txBody>
      </p:sp>
      <p:pic>
        <p:nvPicPr>
          <p:cNvPr id="5" name="Picture 4" descr="compSEY0-400alon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733" y="778150"/>
            <a:ext cx="5867420" cy="57272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5999" y="5764338"/>
            <a:ext cx="144142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R. Cimino et al.</a:t>
            </a:r>
          </a:p>
          <a:p>
            <a:r>
              <a:rPr lang="en-US" sz="1600" dirty="0" smtClean="0"/>
              <a:t> PR ST (2015)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02145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999" y="0"/>
            <a:ext cx="8128001" cy="804333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“As received” vs. Clean Cu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040" y="510821"/>
            <a:ext cx="6869289" cy="58931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3989" y="6041357"/>
            <a:ext cx="3467100" cy="584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15999" y="5819236"/>
            <a:ext cx="144142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R. Cimino et al.</a:t>
            </a:r>
          </a:p>
          <a:p>
            <a:r>
              <a:rPr lang="en-US" sz="1600" dirty="0" smtClean="0"/>
              <a:t> PR ST (2015)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61229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34749"/>
            <a:ext cx="7498080" cy="8683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For the LHC: test HL simulations.</a:t>
            </a:r>
            <a:endParaRPr lang="en-US" dirty="0"/>
          </a:p>
        </p:txBody>
      </p:sp>
      <p:pic>
        <p:nvPicPr>
          <p:cNvPr id="4" name="Picture 3" descr="IPAC14_sey_curves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141" y="903111"/>
            <a:ext cx="6793992" cy="50954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6105" y="6056726"/>
            <a:ext cx="25973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R. Cimino et al. PR ST (2015)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67189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34749"/>
            <a:ext cx="7498080" cy="8683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For the LHC: </a:t>
            </a:r>
            <a:r>
              <a:rPr lang="en-US" smtClean="0"/>
              <a:t>test HL simulations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" name="Picture 2" descr="IPAC14_sey_curves_zoom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395" y="685800"/>
            <a:ext cx="7315200" cy="5486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73786" y="1522779"/>
            <a:ext cx="2025214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R= </a:t>
            </a:r>
            <a:r>
              <a:rPr lang="en-US" sz="2400" b="1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d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(0) </a:t>
            </a: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= 0.8 in all cases 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6105" y="6056726"/>
            <a:ext cx="25973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R. Cimino et al. PR ST (2015)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81821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34749"/>
            <a:ext cx="7498080" cy="8683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For the LHC: </a:t>
            </a:r>
            <a:r>
              <a:rPr lang="en-US" smtClean="0"/>
              <a:t>test HL simulations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Picture 4" descr="WEPME032f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654" y="700900"/>
            <a:ext cx="7031566" cy="55348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6105" y="6056726"/>
            <a:ext cx="25973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R. Cimino et al. PR ST (2015)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67541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666" y="20638"/>
            <a:ext cx="7970182" cy="868362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E</a:t>
            </a:r>
            <a:r>
              <a:rPr lang="en-US" sz="4800" dirty="0" smtClean="0"/>
              <a:t>lectron cloud in accelerators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0665" y="922339"/>
            <a:ext cx="8043335" cy="43434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Phenomenology: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marL="82296" indent="0">
              <a:lnSpc>
                <a:spcPct val="80000"/>
              </a:lnSpc>
              <a:buNone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What happens to the Vacuum beam pipe in presence of the beam? (LHC Example)</a:t>
            </a:r>
          </a:p>
          <a:p>
            <a:pPr>
              <a:lnSpc>
                <a:spcPct val="80000"/>
              </a:lnSpc>
            </a:pPr>
            <a:endParaRPr lang="en-US" sz="2400" dirty="0" smtClean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Numerical model</a:t>
            </a:r>
          </a:p>
          <a:p>
            <a:pPr marL="82296" indent="0">
              <a:lnSpc>
                <a:spcPct val="80000"/>
              </a:lnSpc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D9D9D9"/>
                </a:solidFill>
              </a:rPr>
              <a:t>The Surface Science properties of relevance: </a:t>
            </a:r>
          </a:p>
          <a:p>
            <a:pPr>
              <a:lnSpc>
                <a:spcPct val="80000"/>
              </a:lnSpc>
              <a:buFont typeface="Wingdings" charset="2"/>
              <a:buChar char="ü"/>
            </a:pPr>
            <a:r>
              <a:rPr lang="en-US" sz="2400" dirty="0" smtClean="0">
                <a:solidFill>
                  <a:srgbClr val="D9D9D9"/>
                </a:solidFill>
              </a:rPr>
              <a:t>SEY (Secondary Electron Yield);</a:t>
            </a:r>
          </a:p>
          <a:p>
            <a:pPr>
              <a:lnSpc>
                <a:spcPct val="80000"/>
              </a:lnSpc>
              <a:buFont typeface="Wingdings" charset="2"/>
              <a:buChar char="ü"/>
            </a:pPr>
            <a:r>
              <a:rPr lang="en-US" sz="2400" dirty="0" smtClean="0"/>
              <a:t>PY (Photo Yield);</a:t>
            </a:r>
          </a:p>
          <a:p>
            <a:pPr>
              <a:lnSpc>
                <a:spcPct val="80000"/>
              </a:lnSpc>
              <a:buFont typeface="Wingdings" charset="2"/>
              <a:buChar char="ü"/>
            </a:pPr>
            <a:r>
              <a:rPr lang="en-US" sz="2400" dirty="0" smtClean="0"/>
              <a:t>R (photon Reflectivity) </a:t>
            </a:r>
          </a:p>
          <a:p>
            <a:pPr>
              <a:lnSpc>
                <a:spcPct val="80000"/>
              </a:lnSpc>
              <a:buFont typeface="Courier New"/>
              <a:buChar char="o"/>
            </a:pPr>
            <a:endParaRPr lang="en-US" sz="105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D9D9D9"/>
                </a:solidFill>
              </a:rPr>
              <a:t>Mitigation strategies</a:t>
            </a:r>
          </a:p>
          <a:p>
            <a:pPr>
              <a:lnSpc>
                <a:spcPct val="80000"/>
              </a:lnSpc>
            </a:pPr>
            <a:endParaRPr lang="en-US" sz="1100" dirty="0" smtClean="0">
              <a:solidFill>
                <a:srgbClr val="D9D9D9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D9D9D9"/>
                </a:solidFill>
              </a:rPr>
              <a:t>Conclusion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61</a:t>
            </a:fld>
            <a:endParaRPr 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549900" y="4711700"/>
            <a:ext cx="3552683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cs typeface="Calibri"/>
              </a:rPr>
              <a:t>R</a:t>
            </a:r>
            <a:r>
              <a:rPr lang="en-US" sz="2000" dirty="0">
                <a:cs typeface="Calibri"/>
              </a:rPr>
              <a:t>. Cimino and T. </a:t>
            </a:r>
            <a:r>
              <a:rPr lang="en-US" sz="2000" dirty="0" err="1" smtClean="0">
                <a:cs typeface="Calibri"/>
              </a:rPr>
              <a:t>Demma</a:t>
            </a:r>
            <a:r>
              <a:rPr lang="en-US" sz="2000" dirty="0">
                <a:cs typeface="Calibri"/>
              </a:rPr>
              <a:t>  </a:t>
            </a:r>
            <a:endParaRPr lang="en-US" sz="2000" dirty="0" smtClean="0">
              <a:cs typeface="Calibri"/>
            </a:endParaRPr>
          </a:p>
          <a:p>
            <a:pPr algn="ctr"/>
            <a:r>
              <a:rPr lang="en-US" sz="2000" dirty="0" smtClean="0">
                <a:cs typeface="Calibri"/>
              </a:rPr>
              <a:t>“</a:t>
            </a:r>
            <a:r>
              <a:rPr lang="en-US" sz="2000" dirty="0">
                <a:cs typeface="Calibri"/>
              </a:rPr>
              <a:t>Electron </a:t>
            </a:r>
            <a:r>
              <a:rPr lang="en-US" sz="2000" dirty="0" smtClean="0">
                <a:cs typeface="Calibri"/>
              </a:rPr>
              <a:t>cloud </a:t>
            </a:r>
            <a:r>
              <a:rPr lang="en-US" sz="2000" dirty="0">
                <a:cs typeface="Calibri"/>
              </a:rPr>
              <a:t>in Accelerators</a:t>
            </a:r>
            <a:r>
              <a:rPr lang="en-US" sz="2000" dirty="0" smtClean="0">
                <a:cs typeface="Calibri"/>
              </a:rPr>
              <a:t>”</a:t>
            </a:r>
            <a:r>
              <a:rPr lang="it-IT" sz="2000" dirty="0">
                <a:cs typeface="Calibri"/>
              </a:rPr>
              <a:t> </a:t>
            </a:r>
            <a:r>
              <a:rPr lang="it-IT" sz="2000" dirty="0" smtClean="0">
                <a:cs typeface="Calibri"/>
              </a:rPr>
              <a:t>  </a:t>
            </a:r>
            <a:r>
              <a:rPr lang="it-IT" sz="2000" dirty="0" err="1">
                <a:cs typeface="Calibri"/>
              </a:rPr>
              <a:t>Int</a:t>
            </a:r>
            <a:r>
              <a:rPr lang="it-IT" sz="2000" dirty="0">
                <a:cs typeface="Calibri"/>
              </a:rPr>
              <a:t>. </a:t>
            </a:r>
            <a:r>
              <a:rPr lang="it-IT" sz="2000" dirty="0" err="1">
                <a:cs typeface="Calibri"/>
              </a:rPr>
              <a:t>J</a:t>
            </a:r>
            <a:r>
              <a:rPr lang="it-IT" sz="2000" dirty="0">
                <a:cs typeface="Calibri"/>
              </a:rPr>
              <a:t>. </a:t>
            </a:r>
            <a:r>
              <a:rPr lang="it-IT" sz="2000" dirty="0" err="1">
                <a:cs typeface="Calibri"/>
              </a:rPr>
              <a:t>Mod</a:t>
            </a:r>
            <a:r>
              <a:rPr lang="it-IT" sz="2000" dirty="0">
                <a:cs typeface="Calibri"/>
              </a:rPr>
              <a:t>. </a:t>
            </a:r>
            <a:r>
              <a:rPr lang="it-IT" sz="2000" dirty="0" err="1">
                <a:cs typeface="Calibri"/>
              </a:rPr>
              <a:t>Phys</a:t>
            </a:r>
            <a:r>
              <a:rPr lang="it-IT" sz="2000" dirty="0">
                <a:cs typeface="Calibri"/>
              </a:rPr>
              <a:t>. A 29 (2014) 1430023 (pag. 65).</a:t>
            </a:r>
            <a:endParaRPr lang="en-US" sz="2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2472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808" y="107466"/>
            <a:ext cx="8042276" cy="767199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Why?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accent6"/>
                </a:solidFill>
              </a:rPr>
              <a:t>Not only to study the input parameters used in simulations of </a:t>
            </a:r>
            <a:r>
              <a:rPr lang="en-US" sz="3200" dirty="0" err="1" smtClean="0">
                <a:solidFill>
                  <a:schemeClr val="accent6"/>
                </a:solidFill>
              </a:rPr>
              <a:t>multipacting</a:t>
            </a:r>
            <a:r>
              <a:rPr lang="en-US" sz="3200" dirty="0" smtClean="0">
                <a:solidFill>
                  <a:schemeClr val="accent6"/>
                </a:solidFill>
              </a:rPr>
              <a:t> and e-cloud build-ups, related instabilities</a:t>
            </a:r>
          </a:p>
          <a:p>
            <a:endParaRPr lang="en-US" sz="3200" dirty="0" smtClean="0">
              <a:solidFill>
                <a:schemeClr val="accent6"/>
              </a:solidFill>
            </a:endParaRPr>
          </a:p>
          <a:p>
            <a:r>
              <a:rPr lang="en-US" sz="3200" dirty="0" smtClean="0">
                <a:solidFill>
                  <a:srgbClr val="0000FF"/>
                </a:solidFill>
              </a:rPr>
              <a:t>But  also to simulate and prevent single bunch instabilities just connected to the mere existence of a certain density of e</a:t>
            </a:r>
            <a:r>
              <a:rPr lang="en-US" sz="3200" baseline="30000" dirty="0" smtClean="0">
                <a:solidFill>
                  <a:srgbClr val="0000FF"/>
                </a:solidFill>
              </a:rPr>
              <a:t>- </a:t>
            </a:r>
            <a:r>
              <a:rPr lang="en-US" sz="3200" dirty="0" smtClean="0">
                <a:solidFill>
                  <a:srgbClr val="0000FF"/>
                </a:solidFill>
              </a:rPr>
              <a:t>in the accelerator chambers. </a:t>
            </a:r>
            <a:endParaRPr lang="en-US" dirty="0" smtClean="0">
              <a:solidFill>
                <a:srgbClr val="0000FF"/>
              </a:solidFill>
            </a:endParaRPr>
          </a:p>
          <a:p>
            <a:pPr marL="82296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	</a:t>
            </a:r>
            <a:r>
              <a:rPr lang="en-US" sz="2400" baseline="30000" dirty="0" smtClean="0">
                <a:solidFill>
                  <a:srgbClr val="0000FF"/>
                </a:solidFill>
              </a:rPr>
              <a:t>(K. </a:t>
            </a:r>
            <a:r>
              <a:rPr lang="en-US" sz="2400" baseline="30000" dirty="0" err="1" smtClean="0">
                <a:solidFill>
                  <a:srgbClr val="0000FF"/>
                </a:solidFill>
              </a:rPr>
              <a:t>Ohmi</a:t>
            </a:r>
            <a:r>
              <a:rPr lang="en-US" sz="2400" baseline="30000" dirty="0" smtClean="0">
                <a:solidFill>
                  <a:srgbClr val="0000FF"/>
                </a:solidFill>
              </a:rPr>
              <a:t> and F. Zimmermann PRL 2000)</a:t>
            </a:r>
            <a:endParaRPr lang="en-US" sz="2400" baseline="300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660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63</a:t>
            </a:fld>
            <a:endParaRPr lang="en-US"/>
          </a:p>
        </p:txBody>
      </p:sp>
      <p:pic>
        <p:nvPicPr>
          <p:cNvPr id="7" name="Picture 6" descr="wepme034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60" r="-1" b="81605"/>
          <a:stretch/>
        </p:blipFill>
        <p:spPr>
          <a:xfrm>
            <a:off x="676974" y="156630"/>
            <a:ext cx="8467026" cy="2040467"/>
          </a:xfrm>
          <a:prstGeom prst="rect">
            <a:avLst/>
          </a:prstGeom>
        </p:spPr>
      </p:pic>
      <p:pic>
        <p:nvPicPr>
          <p:cNvPr id="8" name="Picture 7" descr="PhysRevSTAB.18.040704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9" r="1" b="69044"/>
          <a:stretch/>
        </p:blipFill>
        <p:spPr>
          <a:xfrm>
            <a:off x="1532467" y="2831655"/>
            <a:ext cx="6968066" cy="276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78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P103086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7339" y="14604"/>
            <a:ext cx="6366661" cy="47749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9860" y="3369735"/>
            <a:ext cx="2955786" cy="269239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3996" y="3437074"/>
            <a:ext cx="3048000" cy="26517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46644" y="52014"/>
            <a:ext cx="3416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/>
              </a:rPr>
              <a:t>Optic </a:t>
            </a:r>
            <a:r>
              <a:rPr lang="en-US" sz="2400" dirty="0" err="1" smtClean="0">
                <a:solidFill>
                  <a:schemeClr val="bg1"/>
                </a:solidFill>
                <a:latin typeface="+mj-lt"/>
                <a:cs typeface="Monotype Corsiva"/>
              </a:rPr>
              <a:t>beamline</a:t>
            </a: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/>
              </a:rPr>
              <a:t> @ Bessy2</a:t>
            </a:r>
            <a:endParaRPr lang="en-US" sz="2400" dirty="0">
              <a:solidFill>
                <a:schemeClr val="bg1"/>
              </a:solidFill>
              <a:latin typeface="+mj-lt"/>
              <a:cs typeface="Monotype Corsiva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64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" y="14605"/>
            <a:ext cx="3039532" cy="513312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  <a:spcBef>
                <a:spcPts val="500"/>
              </a:spcBef>
            </a:pPr>
            <a:r>
              <a:rPr lang="en-US" altLang="ja-JP" sz="1800" b="1" dirty="0" smtClean="0">
                <a:solidFill>
                  <a:schemeClr val="tx1"/>
                </a:solidFill>
              </a:rPr>
              <a:t>Photon energy: 20-1600 </a:t>
            </a:r>
            <a:r>
              <a:rPr lang="en-US" altLang="ja-JP" sz="1800" b="1" dirty="0" err="1" smtClean="0">
                <a:solidFill>
                  <a:schemeClr val="tx1"/>
                </a:solidFill>
              </a:rPr>
              <a:t>eV</a:t>
            </a:r>
            <a:endParaRPr lang="en-US" altLang="ja-JP" sz="1800" b="1" dirty="0">
              <a:solidFill>
                <a:schemeClr val="tx1"/>
              </a:solidFill>
            </a:endParaRPr>
          </a:p>
          <a:p>
            <a:pPr algn="just">
              <a:lnSpc>
                <a:spcPct val="110000"/>
              </a:lnSpc>
              <a:spcBef>
                <a:spcPts val="500"/>
              </a:spcBef>
              <a:buFontTx/>
              <a:buChar char="-"/>
            </a:pPr>
            <a:r>
              <a:rPr lang="en-US" altLang="ja-JP" sz="1800" b="1" dirty="0" smtClean="0">
                <a:solidFill>
                  <a:schemeClr val="tx1"/>
                </a:solidFill>
              </a:rPr>
              <a:t>a low </a:t>
            </a:r>
            <a:r>
              <a:rPr lang="en-US" altLang="ja-JP" sz="1800" b="1" dirty="0">
                <a:solidFill>
                  <a:schemeClr val="tx1"/>
                </a:solidFill>
              </a:rPr>
              <a:t>grating (150 l/mm</a:t>
            </a:r>
            <a:r>
              <a:rPr lang="en-US" altLang="ja-JP" sz="1800" b="1" dirty="0" smtClean="0">
                <a:solidFill>
                  <a:schemeClr val="tx1"/>
                </a:solidFill>
              </a:rPr>
              <a:t>) </a:t>
            </a:r>
          </a:p>
          <a:p>
            <a:pPr algn="just">
              <a:lnSpc>
                <a:spcPct val="110000"/>
              </a:lnSpc>
              <a:spcBef>
                <a:spcPts val="500"/>
              </a:spcBef>
              <a:buFontTx/>
              <a:buChar char="-"/>
            </a:pPr>
            <a:r>
              <a:rPr lang="en-US" altLang="ja-JP" sz="1800" b="1" dirty="0" smtClean="0">
                <a:solidFill>
                  <a:schemeClr val="tx1"/>
                </a:solidFill>
              </a:rPr>
              <a:t>is used for 20-150 </a:t>
            </a:r>
            <a:r>
              <a:rPr lang="en-US" altLang="ja-JP" sz="1800" b="1" dirty="0" err="1" smtClean="0">
                <a:solidFill>
                  <a:schemeClr val="tx1"/>
                </a:solidFill>
              </a:rPr>
              <a:t>eV</a:t>
            </a:r>
            <a:endParaRPr lang="en-US" altLang="ja-JP" sz="1800" b="1" dirty="0" smtClean="0">
              <a:solidFill>
                <a:schemeClr val="tx1"/>
              </a:solidFill>
            </a:endParaRPr>
          </a:p>
          <a:p>
            <a:pPr algn="just">
              <a:lnSpc>
                <a:spcPct val="110000"/>
              </a:lnSpc>
              <a:spcBef>
                <a:spcPts val="500"/>
              </a:spcBef>
              <a:buFontTx/>
              <a:buChar char="-"/>
            </a:pPr>
            <a:r>
              <a:rPr lang="en-US" altLang="ja-JP" sz="1800" b="1" dirty="0" smtClean="0">
                <a:solidFill>
                  <a:schemeClr val="tx1"/>
                </a:solidFill>
              </a:rPr>
              <a:t> a high grating (1228.1 l/mm) is used for 130-1600 </a:t>
            </a:r>
            <a:r>
              <a:rPr lang="en-US" altLang="ja-JP" sz="1800" b="1" dirty="0" err="1" smtClean="0">
                <a:solidFill>
                  <a:schemeClr val="tx1"/>
                </a:solidFill>
              </a:rPr>
              <a:t>eV</a:t>
            </a:r>
            <a:endParaRPr lang="en-US" altLang="ja-JP" sz="1800" b="1" dirty="0" smtClean="0">
              <a:solidFill>
                <a:schemeClr val="tx1"/>
              </a:solidFill>
            </a:endParaRPr>
          </a:p>
          <a:p>
            <a:pPr algn="just">
              <a:lnSpc>
                <a:spcPct val="110000"/>
              </a:lnSpc>
              <a:spcBef>
                <a:spcPts val="500"/>
              </a:spcBef>
            </a:pPr>
            <a:r>
              <a:rPr lang="en-US" altLang="ja-JP" sz="1800" b="1" dirty="0" smtClean="0">
                <a:solidFill>
                  <a:schemeClr val="tx1"/>
                </a:solidFill>
              </a:rPr>
              <a:t>Samples: aluminum, copper, and stainless steal</a:t>
            </a:r>
          </a:p>
          <a:p>
            <a:pPr algn="just">
              <a:lnSpc>
                <a:spcPct val="110000"/>
              </a:lnSpc>
              <a:spcBef>
                <a:spcPts val="500"/>
              </a:spcBef>
            </a:pPr>
            <a:r>
              <a:rPr lang="en-US" altLang="ja-JP" sz="1800" b="1" dirty="0" smtClean="0">
                <a:solidFill>
                  <a:schemeClr val="tx1"/>
                </a:solidFill>
              </a:rPr>
              <a:t>Spot size: </a:t>
            </a:r>
          </a:p>
          <a:p>
            <a:pPr algn="just">
              <a:lnSpc>
                <a:spcPct val="110000"/>
              </a:lnSpc>
              <a:spcBef>
                <a:spcPts val="500"/>
              </a:spcBef>
            </a:pPr>
            <a:r>
              <a:rPr lang="en-US" altLang="ja-JP" sz="1800" b="1" dirty="0" smtClean="0">
                <a:solidFill>
                  <a:schemeClr val="tx1"/>
                </a:solidFill>
              </a:rPr>
              <a:t>0.25 mm in vertical, </a:t>
            </a:r>
          </a:p>
          <a:p>
            <a:pPr algn="just">
              <a:lnSpc>
                <a:spcPct val="110000"/>
              </a:lnSpc>
              <a:spcBef>
                <a:spcPts val="500"/>
              </a:spcBef>
            </a:pPr>
            <a:r>
              <a:rPr lang="en-US" altLang="ja-JP" sz="1800" b="1" dirty="0" smtClean="0">
                <a:solidFill>
                  <a:schemeClr val="tx1"/>
                </a:solidFill>
              </a:rPr>
              <a:t>1.1 mm in horizontal</a:t>
            </a:r>
            <a:endParaRPr lang="ja-JP" altLang="en-US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36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549275" y="16933"/>
            <a:ext cx="8042276" cy="767200"/>
          </a:xfrm>
        </p:spPr>
        <p:txBody>
          <a:bodyPr/>
          <a:lstStyle/>
          <a:p>
            <a:r>
              <a:rPr lang="en-US" altLang="ja-JP" dirty="0" err="1" smtClean="0"/>
              <a:t>Reflectometer</a:t>
            </a:r>
            <a:r>
              <a:rPr lang="en-US" altLang="ja-JP" dirty="0" smtClean="0"/>
              <a:t> at BESSY II</a:t>
            </a:r>
            <a:endParaRPr kumimoji="1" lang="ja-JP" altLang="en-US" dirty="0"/>
          </a:p>
        </p:txBody>
      </p:sp>
      <p:pic>
        <p:nvPicPr>
          <p:cNvPr id="4" name="図 3" descr="スクリーンショット 2012-02-22 17.55.13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18" t="2340" r="1418" b="2910"/>
          <a:stretch/>
        </p:blipFill>
        <p:spPr>
          <a:xfrm>
            <a:off x="220151" y="784133"/>
            <a:ext cx="6722613" cy="50284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1" y="3574979"/>
            <a:ext cx="3200400" cy="25591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6301" y="953467"/>
            <a:ext cx="2489834" cy="18236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40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058333" y="-67733"/>
            <a:ext cx="8026400" cy="692696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Samples and Sample holder</a:t>
            </a:r>
            <a:endParaRPr kumimoji="1" lang="ja-JP" altLang="en-US" dirty="0"/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1058333" y="688485"/>
            <a:ext cx="7960107" cy="2278851"/>
          </a:xfrm>
        </p:spPr>
        <p:txBody>
          <a:bodyPr>
            <a:normAutofit fontScale="92500" lnSpcReduction="10000"/>
          </a:bodyPr>
          <a:lstStyle/>
          <a:p>
            <a:pPr marL="182880" lvl="0" indent="-182880" algn="just" fontAlgn="auto">
              <a:spcBef>
                <a:spcPts val="1000"/>
              </a:spcBef>
              <a:spcAft>
                <a:spcPts val="0"/>
              </a:spcAft>
              <a:buClr>
                <a:srgbClr val="93A299"/>
              </a:buClr>
              <a:buSzPct val="85000"/>
              <a:buFont typeface="Arial" pitchFamily="34" charset="0"/>
              <a:buChar char="•"/>
            </a:pPr>
            <a:r>
              <a:rPr lang="en-US" altLang="ja-JP" kern="1200" dirty="0" smtClean="0">
                <a:solidFill>
                  <a:srgbClr val="292934"/>
                </a:solidFill>
                <a:ea typeface="ＭＳ Ｐゴシック"/>
              </a:rPr>
              <a:t>During the preliminary beam period, we measured different samples:</a:t>
            </a:r>
          </a:p>
          <a:p>
            <a:pPr marL="0" lvl="0" indent="0" algn="just" fontAlgn="auto">
              <a:spcBef>
                <a:spcPts val="1000"/>
              </a:spcBef>
              <a:spcAft>
                <a:spcPts val="0"/>
              </a:spcAft>
              <a:buClr>
                <a:srgbClr val="93A299"/>
              </a:buClr>
              <a:buSzPct val="85000"/>
              <a:buNone/>
            </a:pPr>
            <a:r>
              <a:rPr lang="en-US" altLang="ja-JP" sz="1800" kern="1200" dirty="0" smtClean="0">
                <a:solidFill>
                  <a:srgbClr val="292934"/>
                </a:solidFill>
                <a:ea typeface="ＭＳ Ｐゴシック"/>
              </a:rPr>
              <a:t>      - as example here we show CU from LHC beam screen</a:t>
            </a:r>
          </a:p>
          <a:p>
            <a:pPr marL="182880" lvl="0" indent="-182880" algn="just" fontAlgn="auto">
              <a:spcBef>
                <a:spcPts val="1000"/>
              </a:spcBef>
              <a:spcAft>
                <a:spcPts val="0"/>
              </a:spcAft>
              <a:buClr>
                <a:srgbClr val="93A299"/>
              </a:buClr>
              <a:buSzPct val="85000"/>
              <a:buFont typeface="Arial" pitchFamily="34" charset="0"/>
              <a:buChar char="•"/>
            </a:pPr>
            <a:r>
              <a:rPr lang="en-US" altLang="ja-JP" kern="1200" dirty="0" smtClean="0">
                <a:solidFill>
                  <a:srgbClr val="292934"/>
                </a:solidFill>
                <a:ea typeface="ＭＳ Ｐゴシック"/>
              </a:rPr>
              <a:t>The samples are isolated from the sample holder by </a:t>
            </a:r>
            <a:r>
              <a:rPr lang="en-US" altLang="ja-JP" kern="1200" dirty="0" err="1" smtClean="0">
                <a:solidFill>
                  <a:srgbClr val="292934"/>
                </a:solidFill>
                <a:ea typeface="ＭＳ Ｐゴシック"/>
              </a:rPr>
              <a:t>Kapton</a:t>
            </a:r>
            <a:r>
              <a:rPr lang="en-US" altLang="ja-JP" kern="1200" dirty="0" smtClean="0">
                <a:solidFill>
                  <a:srgbClr val="292934"/>
                </a:solidFill>
                <a:ea typeface="ＭＳ Ｐゴシック"/>
              </a:rPr>
              <a:t> to also measure the photo yield.</a:t>
            </a:r>
          </a:p>
        </p:txBody>
      </p:sp>
      <p:pic>
        <p:nvPicPr>
          <p:cNvPr id="7" name="図 6" descr="P1030869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134"/>
          <a:stretch/>
        </p:blipFill>
        <p:spPr>
          <a:xfrm>
            <a:off x="1176871" y="3234489"/>
            <a:ext cx="3776377" cy="3000296"/>
          </a:xfrm>
          <a:prstGeom prst="rect">
            <a:avLst/>
          </a:prstGeom>
        </p:spPr>
      </p:pic>
      <p:pic>
        <p:nvPicPr>
          <p:cNvPr id="9" name="図 8" descr="P103087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2400" y="3234489"/>
            <a:ext cx="3852333" cy="2889250"/>
          </a:xfrm>
          <a:prstGeom prst="rect">
            <a:avLst/>
          </a:prstGeom>
        </p:spPr>
      </p:pic>
      <p:cxnSp>
        <p:nvCxnSpPr>
          <p:cNvPr id="5" name="直線矢印コネクタ 4"/>
          <p:cNvCxnSpPr/>
          <p:nvPr/>
        </p:nvCxnSpPr>
        <p:spPr>
          <a:xfrm flipV="1">
            <a:off x="1778000" y="3433063"/>
            <a:ext cx="2396435" cy="1490869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2716697" y="4139845"/>
            <a:ext cx="1389097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600" dirty="0" smtClean="0">
                <a:solidFill>
                  <a:schemeClr val="bg1"/>
                </a:solidFill>
                <a:latin typeface="Arial"/>
                <a:cs typeface="Arial"/>
              </a:rPr>
              <a:t>120 mm</a:t>
            </a:r>
            <a:endParaRPr kumimoji="1" lang="ja-JP" altLang="en-US" sz="2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2" name="直線矢印コネクタ 11"/>
          <p:cNvCxnSpPr>
            <a:stCxn id="7" idx="1"/>
          </p:cNvCxnSpPr>
          <p:nvPr/>
        </p:nvCxnSpPr>
        <p:spPr>
          <a:xfrm>
            <a:off x="1176871" y="4734637"/>
            <a:ext cx="1133950" cy="829765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295965" y="4833375"/>
            <a:ext cx="1203662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600" dirty="0" smtClean="0">
                <a:solidFill>
                  <a:schemeClr val="bg1"/>
                </a:solidFill>
                <a:latin typeface="Arial"/>
                <a:cs typeface="Arial"/>
              </a:rPr>
              <a:t>48 mm</a:t>
            </a:r>
            <a:endParaRPr kumimoji="1" lang="ja-JP" altLang="en-US" sz="2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83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5" y="829717"/>
            <a:ext cx="4427940" cy="494453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78771" y="8335"/>
            <a:ext cx="8415867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  <a:latin typeface="+mj-lt"/>
                <a:cs typeface="Monotype Corsiva"/>
              </a:rPr>
              <a:t>Reflectivity from LHC Cu</a:t>
            </a:r>
            <a:endParaRPr lang="en-US" sz="3200" b="1" dirty="0">
              <a:solidFill>
                <a:srgbClr val="0000FF"/>
              </a:solidFill>
              <a:latin typeface="+mj-lt"/>
              <a:cs typeface="Monotype Corsiva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724" y="813421"/>
            <a:ext cx="4730276" cy="495224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77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01724" y="0"/>
            <a:ext cx="8042276" cy="874557"/>
          </a:xfrm>
        </p:spPr>
        <p:txBody>
          <a:bodyPr/>
          <a:lstStyle/>
          <a:p>
            <a:r>
              <a:rPr lang="en-US" dirty="0" smtClean="0"/>
              <a:t>Roughness produce scatter light 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0567" y="1309307"/>
            <a:ext cx="5033433" cy="42956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07" y="1420459"/>
            <a:ext cx="3822300" cy="4184481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05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40041" y="245536"/>
            <a:ext cx="3392959" cy="533400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Photo Yield</a:t>
            </a:r>
            <a:endParaRPr kumimoji="1" lang="ja-JP" alt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666" y="220134"/>
            <a:ext cx="5535943" cy="600478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85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666" y="20638"/>
            <a:ext cx="7970182" cy="868362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E</a:t>
            </a:r>
            <a:r>
              <a:rPr lang="en-US" sz="4800" dirty="0" smtClean="0"/>
              <a:t>lectron cloud in accelerators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0665" y="922339"/>
            <a:ext cx="8043335" cy="43434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D9D9D9"/>
                </a:solidFill>
              </a:rPr>
              <a:t>Phenomenology:</a:t>
            </a:r>
            <a:r>
              <a:rPr lang="en-US" dirty="0">
                <a:solidFill>
                  <a:srgbClr val="D9D9D9"/>
                </a:solidFill>
              </a:rPr>
              <a:t> </a:t>
            </a:r>
            <a:r>
              <a:rPr lang="en-US" dirty="0" smtClean="0">
                <a:solidFill>
                  <a:srgbClr val="D9D9D9"/>
                </a:solidFill>
              </a:rPr>
              <a:t> </a:t>
            </a:r>
          </a:p>
          <a:p>
            <a:pPr marL="82296" indent="0">
              <a:lnSpc>
                <a:spcPct val="80000"/>
              </a:lnSpc>
              <a:buNone/>
            </a:pPr>
            <a:r>
              <a:rPr lang="en-US" sz="2400" dirty="0" smtClean="0">
                <a:solidFill>
                  <a:srgbClr val="D9D9D9"/>
                </a:solidFill>
              </a:rPr>
              <a:t>What happens to the Vacuum beam pipe in presence of the beam? (LHC Example)</a:t>
            </a:r>
          </a:p>
          <a:p>
            <a:pPr>
              <a:lnSpc>
                <a:spcPct val="80000"/>
              </a:lnSpc>
            </a:pPr>
            <a:endParaRPr lang="en-US" sz="2400" dirty="0" smtClean="0">
              <a:solidFill>
                <a:srgbClr val="D9D9D9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D9D9D9"/>
                </a:solidFill>
              </a:rPr>
              <a:t>Numerical model</a:t>
            </a:r>
          </a:p>
          <a:p>
            <a:pPr marL="82296" indent="0">
              <a:lnSpc>
                <a:spcPct val="80000"/>
              </a:lnSpc>
              <a:buNone/>
            </a:pPr>
            <a:endParaRPr lang="en-US" dirty="0" smtClean="0">
              <a:solidFill>
                <a:srgbClr val="D9D9D9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D9D9D9"/>
                </a:solidFill>
              </a:rPr>
              <a:t>The Surface Science properties of relevance: </a:t>
            </a:r>
          </a:p>
          <a:p>
            <a:pPr>
              <a:lnSpc>
                <a:spcPct val="80000"/>
              </a:lnSpc>
              <a:buFont typeface="Wingdings" charset="2"/>
              <a:buChar char="ü"/>
            </a:pPr>
            <a:r>
              <a:rPr lang="en-US" sz="2400" dirty="0" smtClean="0">
                <a:solidFill>
                  <a:srgbClr val="D9D9D9"/>
                </a:solidFill>
              </a:rPr>
              <a:t>SEY (Secondary Electron Yield);</a:t>
            </a:r>
          </a:p>
          <a:p>
            <a:pPr>
              <a:lnSpc>
                <a:spcPct val="80000"/>
              </a:lnSpc>
              <a:buFont typeface="Wingdings" charset="2"/>
              <a:buChar char="ü"/>
            </a:pPr>
            <a:r>
              <a:rPr lang="en-US" sz="2400" dirty="0" smtClean="0">
                <a:solidFill>
                  <a:srgbClr val="D9D9D9"/>
                </a:solidFill>
              </a:rPr>
              <a:t>PY (Photo Yield);</a:t>
            </a:r>
          </a:p>
          <a:p>
            <a:pPr>
              <a:lnSpc>
                <a:spcPct val="80000"/>
              </a:lnSpc>
              <a:buFont typeface="Wingdings" charset="2"/>
              <a:buChar char="ü"/>
            </a:pPr>
            <a:r>
              <a:rPr lang="en-US" sz="2400" dirty="0" smtClean="0">
                <a:solidFill>
                  <a:srgbClr val="D9D9D9"/>
                </a:solidFill>
              </a:rPr>
              <a:t>R (photon Reflectivity) </a:t>
            </a:r>
          </a:p>
          <a:p>
            <a:pPr>
              <a:lnSpc>
                <a:spcPct val="80000"/>
              </a:lnSpc>
              <a:buFont typeface="Courier New"/>
              <a:buChar char="o"/>
            </a:pPr>
            <a:endParaRPr lang="en-US" sz="105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/>
                </a:solidFill>
              </a:rPr>
              <a:t>Mitigation strategies</a:t>
            </a:r>
          </a:p>
          <a:p>
            <a:pPr>
              <a:lnSpc>
                <a:spcPct val="80000"/>
              </a:lnSpc>
            </a:pPr>
            <a:endParaRPr lang="en-US" sz="11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D9D9D9"/>
                </a:solidFill>
              </a:rPr>
              <a:t>Conclusion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70</a:t>
            </a:fld>
            <a:endParaRPr lang="en-US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549900" y="4711700"/>
            <a:ext cx="3552683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cs typeface="Calibri"/>
              </a:rPr>
              <a:t>R</a:t>
            </a:r>
            <a:r>
              <a:rPr lang="en-US" sz="2000" dirty="0">
                <a:cs typeface="Calibri"/>
              </a:rPr>
              <a:t>. Cimino and T. </a:t>
            </a:r>
            <a:r>
              <a:rPr lang="en-US" sz="2000" dirty="0" err="1" smtClean="0">
                <a:cs typeface="Calibri"/>
              </a:rPr>
              <a:t>Demma</a:t>
            </a:r>
            <a:r>
              <a:rPr lang="en-US" sz="2000" dirty="0">
                <a:cs typeface="Calibri"/>
              </a:rPr>
              <a:t>  </a:t>
            </a:r>
            <a:endParaRPr lang="en-US" sz="2000" dirty="0" smtClean="0">
              <a:cs typeface="Calibri"/>
            </a:endParaRPr>
          </a:p>
          <a:p>
            <a:pPr algn="ctr"/>
            <a:r>
              <a:rPr lang="en-US" sz="2000" dirty="0" smtClean="0">
                <a:cs typeface="Calibri"/>
              </a:rPr>
              <a:t>“</a:t>
            </a:r>
            <a:r>
              <a:rPr lang="en-US" sz="2000" dirty="0">
                <a:cs typeface="Calibri"/>
              </a:rPr>
              <a:t>Electron </a:t>
            </a:r>
            <a:r>
              <a:rPr lang="en-US" sz="2000" dirty="0" smtClean="0">
                <a:cs typeface="Calibri"/>
              </a:rPr>
              <a:t>cloud </a:t>
            </a:r>
            <a:r>
              <a:rPr lang="en-US" sz="2000" dirty="0">
                <a:cs typeface="Calibri"/>
              </a:rPr>
              <a:t>in Accelerators</a:t>
            </a:r>
            <a:r>
              <a:rPr lang="en-US" sz="2000" dirty="0" smtClean="0">
                <a:cs typeface="Calibri"/>
              </a:rPr>
              <a:t>”</a:t>
            </a:r>
            <a:r>
              <a:rPr lang="it-IT" sz="2000" dirty="0">
                <a:cs typeface="Calibri"/>
              </a:rPr>
              <a:t> </a:t>
            </a:r>
            <a:r>
              <a:rPr lang="it-IT" sz="2000" dirty="0" smtClean="0">
                <a:cs typeface="Calibri"/>
              </a:rPr>
              <a:t>  </a:t>
            </a:r>
            <a:r>
              <a:rPr lang="it-IT" sz="2000" dirty="0" err="1">
                <a:cs typeface="Calibri"/>
              </a:rPr>
              <a:t>Int</a:t>
            </a:r>
            <a:r>
              <a:rPr lang="it-IT" sz="2000" dirty="0">
                <a:cs typeface="Calibri"/>
              </a:rPr>
              <a:t>. </a:t>
            </a:r>
            <a:r>
              <a:rPr lang="it-IT" sz="2000" dirty="0" err="1">
                <a:cs typeface="Calibri"/>
              </a:rPr>
              <a:t>J</a:t>
            </a:r>
            <a:r>
              <a:rPr lang="it-IT" sz="2000" dirty="0">
                <a:cs typeface="Calibri"/>
              </a:rPr>
              <a:t>. </a:t>
            </a:r>
            <a:r>
              <a:rPr lang="it-IT" sz="2000" dirty="0" err="1">
                <a:cs typeface="Calibri"/>
              </a:rPr>
              <a:t>Mod</a:t>
            </a:r>
            <a:r>
              <a:rPr lang="it-IT" sz="2000" dirty="0">
                <a:cs typeface="Calibri"/>
              </a:rPr>
              <a:t>. </a:t>
            </a:r>
            <a:r>
              <a:rPr lang="it-IT" sz="2000" dirty="0" err="1">
                <a:cs typeface="Calibri"/>
              </a:rPr>
              <a:t>Phys</a:t>
            </a:r>
            <a:r>
              <a:rPr lang="it-IT" sz="2000" dirty="0">
                <a:cs typeface="Calibri"/>
              </a:rPr>
              <a:t>. A 29 (2014) 1430023 (pag. 65).</a:t>
            </a:r>
            <a:endParaRPr lang="en-US" sz="2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8914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2741" y="2766345"/>
            <a:ext cx="2724859" cy="34332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6957" y="2401141"/>
            <a:ext cx="1230728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Monotype Corsiva"/>
                <a:cs typeface="Monotype Corsiva"/>
              </a:rPr>
              <a:t>XPS</a:t>
            </a:r>
            <a:endParaRPr lang="en-US" dirty="0">
              <a:latin typeface="Monotype Corsiva"/>
              <a:cs typeface="Monotype Corsiv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66161" y="2401143"/>
            <a:ext cx="944951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Monotype Corsiva"/>
                <a:cs typeface="Monotype Corsiva"/>
              </a:rPr>
              <a:t>SEY</a:t>
            </a:r>
            <a:endParaRPr lang="en-US" dirty="0">
              <a:latin typeface="Monotype Corsiva"/>
              <a:cs typeface="Monotype Corsiva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809" y="2637337"/>
            <a:ext cx="3014485" cy="356226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TextBox 9"/>
          <p:cNvSpPr txBox="1"/>
          <p:nvPr/>
        </p:nvSpPr>
        <p:spPr>
          <a:xfrm>
            <a:off x="5009652" y="2397013"/>
            <a:ext cx="3779013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Monotype Corsiva"/>
                <a:cs typeface="Monotype Corsiva"/>
              </a:rPr>
              <a:t>SR Reflectivity and PY  (@BESSY-II)</a:t>
            </a:r>
            <a:endParaRPr lang="en-US" dirty="0">
              <a:latin typeface="Monotype Corsiva"/>
              <a:cs typeface="Monotype Corsiva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454" y="2953223"/>
            <a:ext cx="3596790" cy="327907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16957" y="746285"/>
            <a:ext cx="8331339" cy="15465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 eaLnBrk="0" hangingPunct="0">
              <a:lnSpc>
                <a:spcPct val="140000"/>
              </a:lnSpc>
              <a:buFont typeface="Wingdings" charset="2"/>
              <a:buChar char="ü"/>
            </a:pPr>
            <a:r>
              <a:rPr lang="en-US" b="1" dirty="0" smtClean="0">
                <a:solidFill>
                  <a:srgbClr val="0000FF"/>
                </a:solidFill>
                <a:latin typeface="Monotype Corsiva" charset="0"/>
                <a:cs typeface="Monotype Corsiva" charset="0"/>
              </a:rPr>
              <a:t>We measure and feed material parameters </a:t>
            </a:r>
            <a:r>
              <a:rPr lang="en-US" b="1" dirty="0" smtClean="0">
                <a:solidFill>
                  <a:srgbClr val="660066"/>
                </a:solidFill>
                <a:latin typeface="Monotype Corsiva" charset="0"/>
                <a:cs typeface="Monotype Corsiva" charset="0"/>
              </a:rPr>
              <a:t>(R, PY, and SEY) </a:t>
            </a:r>
            <a:r>
              <a:rPr lang="en-US" b="1" dirty="0" smtClean="0">
                <a:solidFill>
                  <a:srgbClr val="0000FF"/>
                </a:solidFill>
                <a:latin typeface="Monotype Corsiva" charset="0"/>
                <a:cs typeface="Monotype Corsiva" charset="0"/>
              </a:rPr>
              <a:t> into simulations. </a:t>
            </a:r>
          </a:p>
          <a:p>
            <a:pPr marL="285750" indent="-285750" algn="just" eaLnBrk="0" hangingPunct="0">
              <a:lnSpc>
                <a:spcPct val="130000"/>
              </a:lnSpc>
              <a:buFont typeface="Wingdings" charset="2"/>
              <a:buChar char="ü"/>
            </a:pPr>
            <a:r>
              <a:rPr lang="en-US" b="1" dirty="0" smtClean="0">
                <a:solidFill>
                  <a:srgbClr val="0000FF"/>
                </a:solidFill>
                <a:latin typeface="Monotype Corsiva" charset="0"/>
                <a:cs typeface="Monotype Corsiva" charset="0"/>
              </a:rPr>
              <a:t>Understand their profound nature to:</a:t>
            </a:r>
          </a:p>
          <a:p>
            <a:pPr marL="285750" indent="-285750" algn="just" eaLnBrk="0" hangingPunct="0">
              <a:lnSpc>
                <a:spcPct val="130000"/>
              </a:lnSpc>
              <a:buFont typeface="Wingdings" charset="2"/>
              <a:buChar char="ü"/>
            </a:pPr>
            <a:r>
              <a:rPr lang="en-US" b="1" dirty="0" smtClean="0">
                <a:solidFill>
                  <a:srgbClr val="0000FF"/>
                </a:solidFill>
                <a:latin typeface="Monotype Corsiva" charset="0"/>
                <a:cs typeface="Monotype Corsiva" charset="0"/>
              </a:rPr>
              <a:t>Optimize chemical (mechanical) process to reduce their detrimental influence on beam.</a:t>
            </a:r>
          </a:p>
          <a:p>
            <a:pPr marL="285750" indent="-285750" algn="just" eaLnBrk="0" hangingPunct="0">
              <a:lnSpc>
                <a:spcPct val="130000"/>
              </a:lnSpc>
              <a:buFont typeface="Wingdings" charset="2"/>
              <a:buChar char="ü"/>
            </a:pPr>
            <a:r>
              <a:rPr lang="en-US" b="1" dirty="0" smtClean="0">
                <a:solidFill>
                  <a:srgbClr val="0000FF"/>
                </a:solidFill>
                <a:latin typeface="Monotype Corsiva" charset="0"/>
                <a:cs typeface="Monotype Corsiva" charset="0"/>
              </a:rPr>
              <a:t>Search for new material / coatings with intrinsically “good” parameters.</a:t>
            </a:r>
            <a:endParaRPr lang="en-US" b="1" dirty="0">
              <a:solidFill>
                <a:srgbClr val="0000FF"/>
              </a:solidFill>
              <a:latin typeface="Monotype Corsiva" charset="0"/>
              <a:cs typeface="Monotype Corsiva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82146" y="46539"/>
            <a:ext cx="7163065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Monotype Corsiva"/>
                <a:cs typeface="Monotype Corsiva"/>
              </a:rPr>
              <a:t>Towards mitigation Strategies….</a:t>
            </a:r>
            <a:endParaRPr lang="en-US" sz="2400" dirty="0">
              <a:latin typeface="Monotype Corsiva"/>
              <a:cs typeface="Monotype Corsiv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545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1855376" y="5840413"/>
            <a:ext cx="1668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/>
            <a:endParaRPr lang="en-US" sz="2400">
              <a:latin typeface="+mj-lt"/>
              <a:cs typeface="Monotype Corsiva"/>
            </a:endParaRPr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1348082" y="2514600"/>
            <a:ext cx="3069995" cy="1066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  <a:cs typeface="Monotype Corsiva"/>
              </a:rPr>
              <a:t>External solenoid field</a:t>
            </a:r>
          </a:p>
        </p:txBody>
      </p:sp>
      <p:sp>
        <p:nvSpPr>
          <p:cNvPr id="20489" name="Rectangle 8"/>
          <p:cNvSpPr>
            <a:spLocks noChangeArrowheads="1"/>
          </p:cNvSpPr>
          <p:nvPr/>
        </p:nvSpPr>
        <p:spPr bwMode="auto">
          <a:xfrm>
            <a:off x="1142999" y="163689"/>
            <a:ext cx="7818424" cy="128693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en-US" sz="2400" dirty="0">
                <a:solidFill>
                  <a:schemeClr val="tx1"/>
                </a:solidFill>
                <a:latin typeface="+mj-lt"/>
                <a:ea typeface="Monotype Corsiva" pitchFamily="-109" charset="0"/>
                <a:cs typeface="Monotype Corsiva"/>
              </a:rPr>
              <a:t>Most of the existing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ea typeface="Monotype Corsiva" pitchFamily="-109" charset="0"/>
                <a:cs typeface="Monotype Corsiva"/>
              </a:rPr>
              <a:t>and 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Monotype Corsiva" pitchFamily="-109" charset="0"/>
                <a:cs typeface="Monotype Corsiva"/>
              </a:rPr>
              <a:t>planned accelerator machines base the reaching of their design parameters to the capability of obtaining walls with a SEY ~1.3 or below!</a:t>
            </a:r>
          </a:p>
        </p:txBody>
      </p:sp>
      <p:sp>
        <p:nvSpPr>
          <p:cNvPr id="22534" name="Rectangle 5"/>
          <p:cNvSpPr>
            <a:spLocks noChangeArrowheads="1"/>
          </p:cNvSpPr>
          <p:nvPr/>
        </p:nvSpPr>
        <p:spPr bwMode="auto">
          <a:xfrm>
            <a:off x="5456571" y="2514600"/>
            <a:ext cx="3123855" cy="1066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  <a:cs typeface="Monotype Corsiva"/>
              </a:rPr>
              <a:t>Electrodes in the </a:t>
            </a: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/>
              </a:rPr>
              <a:t>lattice</a:t>
            </a:r>
            <a:endParaRPr lang="en-US" sz="2400" dirty="0">
              <a:solidFill>
                <a:schemeClr val="bg1"/>
              </a:solidFill>
              <a:latin typeface="+mj-lt"/>
              <a:cs typeface="Monotype Corsiva"/>
            </a:endParaRPr>
          </a:p>
        </p:txBody>
      </p:sp>
      <p:sp>
        <p:nvSpPr>
          <p:cNvPr id="22535" name="Rectangle 5"/>
          <p:cNvSpPr>
            <a:spLocks noChangeArrowheads="1"/>
          </p:cNvSpPr>
          <p:nvPr/>
        </p:nvSpPr>
        <p:spPr bwMode="auto">
          <a:xfrm>
            <a:off x="1348082" y="4038600"/>
            <a:ext cx="3069995" cy="1066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  <a:cs typeface="Monotype Corsiva"/>
              </a:rPr>
              <a:t>Surface </a:t>
            </a: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/>
              </a:rPr>
              <a:t>Scrubbing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Monotype Corsiva"/>
              </a:rPr>
              <a:t>(or conditioning</a:t>
            </a: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/>
              </a:rPr>
              <a:t>)</a:t>
            </a:r>
            <a:endParaRPr lang="en-US" sz="2400" dirty="0">
              <a:solidFill>
                <a:schemeClr val="bg1"/>
              </a:solidFill>
              <a:latin typeface="+mj-lt"/>
              <a:cs typeface="Monotype Corsiva"/>
            </a:endParaRPr>
          </a:p>
        </p:txBody>
      </p:sp>
      <p:sp>
        <p:nvSpPr>
          <p:cNvPr id="22536" name="Rectangle 5"/>
          <p:cNvSpPr>
            <a:spLocks noChangeArrowheads="1"/>
          </p:cNvSpPr>
          <p:nvPr/>
        </p:nvSpPr>
        <p:spPr bwMode="auto">
          <a:xfrm>
            <a:off x="5510430" y="4038600"/>
            <a:ext cx="3069995" cy="1066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  <a:cs typeface="Monotype Corsiva"/>
              </a:rPr>
              <a:t>Intrinsically low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  <a:cs typeface="Monotype Corsiva"/>
              </a:rPr>
              <a:t>SEY </a:t>
            </a: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/>
              </a:rPr>
              <a:t>material </a:t>
            </a:r>
            <a:endParaRPr lang="en-US" sz="2400" dirty="0">
              <a:solidFill>
                <a:schemeClr val="bg1"/>
              </a:solidFill>
              <a:latin typeface="+mj-lt"/>
              <a:cs typeface="Monotype Corsiva"/>
            </a:endParaRPr>
          </a:p>
        </p:txBody>
      </p:sp>
      <p:sp>
        <p:nvSpPr>
          <p:cNvPr id="22537" name="Rectangle 5"/>
          <p:cNvSpPr>
            <a:spLocks noChangeArrowheads="1"/>
          </p:cNvSpPr>
          <p:nvPr/>
        </p:nvSpPr>
        <p:spPr bwMode="auto">
          <a:xfrm>
            <a:off x="3301058" y="5334000"/>
            <a:ext cx="3662450" cy="685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  <a:cs typeface="Monotype Corsiva"/>
              </a:rPr>
              <a:t>Geometrical modifications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83278" y="1759000"/>
            <a:ext cx="2851385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  <a:cs typeface="Monotype Corsiva"/>
              </a:rPr>
              <a:t>Mitigation Strategies</a:t>
            </a:r>
            <a:endParaRPr lang="en-US" sz="2400" dirty="0">
              <a:latin typeface="+mj-lt"/>
              <a:cs typeface="Monotype Corsiva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1878" y="6309946"/>
            <a:ext cx="457200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16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2233129" y="3823159"/>
            <a:ext cx="10861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1350770" y="2742630"/>
            <a:ext cx="2560623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Scrubbing </a:t>
            </a:r>
          </a:p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(or conditioning)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1310866" y="4094847"/>
            <a:ext cx="2605380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>
                <a:solidFill>
                  <a:schemeClr val="bg1"/>
                </a:solidFill>
                <a:latin typeface="+mj-lt"/>
                <a:cs typeface="Monotype Corsiva" charset="0"/>
              </a:rPr>
              <a:t>Intrinsically low </a:t>
            </a:r>
          </a:p>
          <a:p>
            <a:pPr algn="ctr">
              <a:lnSpc>
                <a:spcPct val="80000"/>
              </a:lnSpc>
            </a:pPr>
            <a:r>
              <a:rPr lang="en-US" sz="2400">
                <a:solidFill>
                  <a:schemeClr val="bg1"/>
                </a:solidFill>
                <a:latin typeface="+mj-lt"/>
                <a:cs typeface="Monotype Corsiva" charset="0"/>
              </a:rPr>
              <a:t>SEY material</a:t>
            </a:r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1301983" y="5297558"/>
            <a:ext cx="2560623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Geometrical modifications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23559" name="Rectangle 5"/>
          <p:cNvSpPr>
            <a:spLocks noChangeArrowheads="1"/>
          </p:cNvSpPr>
          <p:nvPr/>
        </p:nvSpPr>
        <p:spPr bwMode="auto">
          <a:xfrm>
            <a:off x="1310866" y="1548612"/>
            <a:ext cx="2605380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Electrodes in the lattice. 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5488789" y="2742630"/>
            <a:ext cx="2900428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buFontTx/>
              <a:buChar char="-"/>
            </a:pPr>
            <a:r>
              <a:rPr lang="en-US" sz="2400" dirty="0">
                <a:solidFill>
                  <a:srgbClr val="FFFF00"/>
                </a:solidFill>
                <a:latin typeface="+mj-lt"/>
                <a:ea typeface="ＭＳ Ｐゴシック" charset="0"/>
                <a:cs typeface="Monotype Corsiva" charset="0"/>
              </a:rPr>
              <a:t>Efficiency  </a:t>
            </a:r>
          </a:p>
          <a:p>
            <a:pPr algn="ctr">
              <a:lnSpc>
                <a:spcPct val="80000"/>
              </a:lnSpc>
            </a:pPr>
            <a:r>
              <a:rPr lang="en-US" sz="2400" dirty="0">
                <a:solidFill>
                  <a:srgbClr val="FFFF00"/>
                </a:solidFill>
                <a:latin typeface="+mj-lt"/>
                <a:ea typeface="ＭＳ Ｐゴシック" charset="0"/>
                <a:cs typeface="Monotype Corsiva" charset="0"/>
              </a:rPr>
              <a:t>(time &amp; final SEY)…</a:t>
            </a: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5487323" y="4094847"/>
            <a:ext cx="2951124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cs typeface="Monotype Corsiva"/>
              </a:rPr>
              <a:t>Stability and material choice…  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5478442" y="5297558"/>
            <a:ext cx="2900428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Impedance</a:t>
            </a:r>
            <a:r>
              <a:rPr lang="en-US" sz="2400" dirty="0" smtClean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. Space,</a:t>
            </a:r>
            <a:endParaRPr lang="en-US" sz="2400" dirty="0">
              <a:solidFill>
                <a:srgbClr val="FFFF00"/>
              </a:solidFill>
              <a:latin typeface="+mj-lt"/>
              <a:ea typeface="Monotype Corsiva" pitchFamily="-109" charset="0"/>
              <a:cs typeface="Monotype Corsiva" pitchFamily="-109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Machining costs.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5487323" y="1548612"/>
            <a:ext cx="2951124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If possible…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(Impedance, costs.) </a:t>
            </a:r>
          </a:p>
        </p:txBody>
      </p:sp>
      <p:sp>
        <p:nvSpPr>
          <p:cNvPr id="23564" name="Right Arrow 17"/>
          <p:cNvSpPr>
            <a:spLocks noChangeArrowheads="1"/>
          </p:cNvSpPr>
          <p:nvPr/>
        </p:nvSpPr>
        <p:spPr bwMode="auto">
          <a:xfrm>
            <a:off x="4430136" y="3031665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5" name="Right Arrow 18"/>
          <p:cNvSpPr>
            <a:spLocks noChangeArrowheads="1"/>
          </p:cNvSpPr>
          <p:nvPr/>
        </p:nvSpPr>
        <p:spPr bwMode="auto">
          <a:xfrm>
            <a:off x="4450438" y="4409280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6" name="Right Arrow 19"/>
          <p:cNvSpPr>
            <a:spLocks noChangeArrowheads="1"/>
          </p:cNvSpPr>
          <p:nvPr/>
        </p:nvSpPr>
        <p:spPr bwMode="auto">
          <a:xfrm>
            <a:off x="4451904" y="5527323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7" name="Right Arrow 20"/>
          <p:cNvSpPr>
            <a:spLocks noChangeArrowheads="1"/>
          </p:cNvSpPr>
          <p:nvPr/>
        </p:nvSpPr>
        <p:spPr bwMode="auto">
          <a:xfrm>
            <a:off x="4450438" y="1786845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8" name="Rectangle 5"/>
          <p:cNvSpPr>
            <a:spLocks noChangeArrowheads="1"/>
          </p:cNvSpPr>
          <p:nvPr/>
        </p:nvSpPr>
        <p:spPr bwMode="auto">
          <a:xfrm>
            <a:off x="1312332" y="377388"/>
            <a:ext cx="2605380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External solenoid field. 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5488789" y="377388"/>
            <a:ext cx="2951124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>
                <a:solidFill>
                  <a:srgbClr val="FFFF00"/>
                </a:solidFill>
                <a:latin typeface="+mj-lt"/>
                <a:ea typeface="ＭＳ Ｐゴシック" charset="0"/>
                <a:cs typeface="Monotype Corsiva" charset="0"/>
              </a:rPr>
              <a:t>Not always possible…</a:t>
            </a:r>
          </a:p>
        </p:txBody>
      </p:sp>
      <p:sp>
        <p:nvSpPr>
          <p:cNvPr id="23570" name="Right Arrow 20"/>
          <p:cNvSpPr>
            <a:spLocks noChangeArrowheads="1"/>
          </p:cNvSpPr>
          <p:nvPr/>
        </p:nvSpPr>
        <p:spPr bwMode="auto">
          <a:xfrm>
            <a:off x="4451904" y="615621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1878" y="6309946"/>
            <a:ext cx="457200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75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2233129" y="3823159"/>
            <a:ext cx="10861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1350770" y="2742630"/>
            <a:ext cx="2560623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Scrubbing </a:t>
            </a:r>
          </a:p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(or conditioning)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1310866" y="4094847"/>
            <a:ext cx="2605380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>
                <a:solidFill>
                  <a:schemeClr val="bg1"/>
                </a:solidFill>
                <a:latin typeface="+mj-lt"/>
                <a:cs typeface="Monotype Corsiva" charset="0"/>
              </a:rPr>
              <a:t>Intrinsically low </a:t>
            </a:r>
          </a:p>
          <a:p>
            <a:pPr algn="ctr">
              <a:lnSpc>
                <a:spcPct val="80000"/>
              </a:lnSpc>
            </a:pPr>
            <a:r>
              <a:rPr lang="en-US" sz="2400">
                <a:solidFill>
                  <a:schemeClr val="bg1"/>
                </a:solidFill>
                <a:latin typeface="+mj-lt"/>
                <a:cs typeface="Monotype Corsiva" charset="0"/>
              </a:rPr>
              <a:t>SEY material</a:t>
            </a:r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1301983" y="5297558"/>
            <a:ext cx="2560623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Geometrical modifications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23559" name="Rectangle 5"/>
          <p:cNvSpPr>
            <a:spLocks noChangeArrowheads="1"/>
          </p:cNvSpPr>
          <p:nvPr/>
        </p:nvSpPr>
        <p:spPr bwMode="auto">
          <a:xfrm>
            <a:off x="1310866" y="1548612"/>
            <a:ext cx="2605380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Electrodes in the lattice. 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5488789" y="2742630"/>
            <a:ext cx="2900428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buFontTx/>
              <a:buChar char="-"/>
            </a:pPr>
            <a:r>
              <a:rPr lang="en-US" sz="2400" dirty="0">
                <a:solidFill>
                  <a:srgbClr val="FFFF00"/>
                </a:solidFill>
                <a:latin typeface="+mj-lt"/>
                <a:ea typeface="ＭＳ Ｐゴシック" charset="0"/>
                <a:cs typeface="Monotype Corsiva" charset="0"/>
              </a:rPr>
              <a:t>Efficiency  </a:t>
            </a:r>
          </a:p>
          <a:p>
            <a:pPr algn="ctr">
              <a:lnSpc>
                <a:spcPct val="80000"/>
              </a:lnSpc>
            </a:pPr>
            <a:r>
              <a:rPr lang="en-US" sz="2400" dirty="0">
                <a:solidFill>
                  <a:srgbClr val="FFFF00"/>
                </a:solidFill>
                <a:latin typeface="+mj-lt"/>
                <a:ea typeface="ＭＳ Ｐゴシック" charset="0"/>
                <a:cs typeface="Monotype Corsiva" charset="0"/>
              </a:rPr>
              <a:t>(time &amp; final SEY)…</a:t>
            </a: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5487323" y="4094847"/>
            <a:ext cx="2951124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cs typeface="Monotype Corsiva"/>
              </a:rPr>
              <a:t>Stability and material choice…  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5478442" y="5297558"/>
            <a:ext cx="2900428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Impedance</a:t>
            </a:r>
            <a:r>
              <a:rPr lang="en-US" sz="2400" dirty="0" smtClean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. Space,</a:t>
            </a:r>
            <a:endParaRPr lang="en-US" sz="2400" dirty="0">
              <a:solidFill>
                <a:srgbClr val="FFFF00"/>
              </a:solidFill>
              <a:latin typeface="+mj-lt"/>
              <a:ea typeface="Monotype Corsiva" pitchFamily="-109" charset="0"/>
              <a:cs typeface="Monotype Corsiva" pitchFamily="-109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Machining costs.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5487323" y="1548612"/>
            <a:ext cx="2951124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If possible…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(Impedance, costs.) </a:t>
            </a:r>
          </a:p>
        </p:txBody>
      </p:sp>
      <p:sp>
        <p:nvSpPr>
          <p:cNvPr id="23564" name="Right Arrow 17"/>
          <p:cNvSpPr>
            <a:spLocks noChangeArrowheads="1"/>
          </p:cNvSpPr>
          <p:nvPr/>
        </p:nvSpPr>
        <p:spPr bwMode="auto">
          <a:xfrm>
            <a:off x="4430136" y="3031665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5" name="Right Arrow 18"/>
          <p:cNvSpPr>
            <a:spLocks noChangeArrowheads="1"/>
          </p:cNvSpPr>
          <p:nvPr/>
        </p:nvSpPr>
        <p:spPr bwMode="auto">
          <a:xfrm>
            <a:off x="4450438" y="4409280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6" name="Right Arrow 19"/>
          <p:cNvSpPr>
            <a:spLocks noChangeArrowheads="1"/>
          </p:cNvSpPr>
          <p:nvPr/>
        </p:nvSpPr>
        <p:spPr bwMode="auto">
          <a:xfrm>
            <a:off x="4451904" y="5527323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7" name="Right Arrow 20"/>
          <p:cNvSpPr>
            <a:spLocks noChangeArrowheads="1"/>
          </p:cNvSpPr>
          <p:nvPr/>
        </p:nvSpPr>
        <p:spPr bwMode="auto">
          <a:xfrm>
            <a:off x="4450438" y="1786845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8" name="Rectangle 5"/>
          <p:cNvSpPr>
            <a:spLocks noChangeArrowheads="1"/>
          </p:cNvSpPr>
          <p:nvPr/>
        </p:nvSpPr>
        <p:spPr bwMode="auto">
          <a:xfrm>
            <a:off x="1312332" y="377388"/>
            <a:ext cx="2605380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External solenoid field. 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5488789" y="377388"/>
            <a:ext cx="2951124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>
                <a:solidFill>
                  <a:srgbClr val="FFFF00"/>
                </a:solidFill>
                <a:latin typeface="+mj-lt"/>
                <a:ea typeface="ＭＳ Ｐゴシック" charset="0"/>
                <a:cs typeface="Monotype Corsiva" charset="0"/>
              </a:rPr>
              <a:t>Not always possible…</a:t>
            </a:r>
          </a:p>
        </p:txBody>
      </p:sp>
      <p:sp>
        <p:nvSpPr>
          <p:cNvPr id="23570" name="Right Arrow 20"/>
          <p:cNvSpPr>
            <a:spLocks noChangeArrowheads="1"/>
          </p:cNvSpPr>
          <p:nvPr/>
        </p:nvSpPr>
        <p:spPr bwMode="auto">
          <a:xfrm>
            <a:off x="4451904" y="615621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128889" y="1259552"/>
            <a:ext cx="7855058" cy="493324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100000"/>
                  <a:satMod val="120000"/>
                  <a:alpha val="84000"/>
                </a:schemeClr>
              </a:gs>
              <a:gs pos="69000">
                <a:schemeClr val="accent1">
                  <a:tint val="80000"/>
                  <a:shade val="100000"/>
                  <a:satMod val="150000"/>
                  <a:alpha val="84000"/>
                </a:schemeClr>
              </a:gs>
              <a:gs pos="100000">
                <a:schemeClr val="accent1">
                  <a:tint val="50000"/>
                  <a:shade val="100000"/>
                  <a:satMod val="150000"/>
                  <a:alpha val="84000"/>
                </a:schemeClr>
              </a:gs>
            </a:gsLst>
            <a:path path="circle">
              <a:fillToRect l="100000" t="100000" r="100000" b="10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1878" y="6309946"/>
            <a:ext cx="457200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54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1878" y="6234940"/>
            <a:ext cx="457200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75</a:t>
            </a:fld>
            <a:endParaRPr lang="en-US" dirty="0"/>
          </a:p>
        </p:txBody>
      </p:sp>
      <p:pic>
        <p:nvPicPr>
          <p:cNvPr id="2" name="Picture 1" descr="slac-pub-10750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8" t="36173" r="50039" b="20840"/>
          <a:stretch/>
        </p:blipFill>
        <p:spPr>
          <a:xfrm>
            <a:off x="2979233" y="1625599"/>
            <a:ext cx="3256097" cy="4682068"/>
          </a:xfrm>
          <a:prstGeom prst="rect">
            <a:avLst/>
          </a:prstGeom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1566334" y="3251200"/>
            <a:ext cx="1261533" cy="524933"/>
          </a:xfrm>
          <a:prstGeom prst="rect">
            <a:avLst/>
          </a:prstGeom>
        </p:spPr>
        <p:txBody>
          <a:bodyPr anchor="ctr">
            <a:normAutofit fontScale="7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3200" dirty="0" smtClean="0">
                <a:latin typeface="Times New Roman"/>
                <a:cs typeface="Times New Roman"/>
              </a:rPr>
              <a:t>No field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6561667" y="3252495"/>
            <a:ext cx="1769533" cy="52493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2800" dirty="0" smtClean="0">
                <a:latin typeface="Times New Roman"/>
                <a:cs typeface="Times New Roman"/>
              </a:rPr>
              <a:t>60 Gauss solenoid field</a:t>
            </a:r>
          </a:p>
        </p:txBody>
      </p:sp>
      <p:pic>
        <p:nvPicPr>
          <p:cNvPr id="3" name="Picture 2" descr="slac-pub-10750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9" t="1710" r="5497" b="78765"/>
          <a:stretch/>
        </p:blipFill>
        <p:spPr>
          <a:xfrm>
            <a:off x="1944984" y="-1"/>
            <a:ext cx="5632693" cy="162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009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2233129" y="3823159"/>
            <a:ext cx="10861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1350770" y="2742630"/>
            <a:ext cx="2560623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Scrubbing </a:t>
            </a:r>
          </a:p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(or conditioning)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1310866" y="4094847"/>
            <a:ext cx="2605380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>
                <a:solidFill>
                  <a:schemeClr val="bg1"/>
                </a:solidFill>
                <a:latin typeface="+mj-lt"/>
                <a:cs typeface="Monotype Corsiva" charset="0"/>
              </a:rPr>
              <a:t>Intrinsically low </a:t>
            </a:r>
          </a:p>
          <a:p>
            <a:pPr algn="ctr">
              <a:lnSpc>
                <a:spcPct val="80000"/>
              </a:lnSpc>
            </a:pPr>
            <a:r>
              <a:rPr lang="en-US" sz="2400">
                <a:solidFill>
                  <a:schemeClr val="bg1"/>
                </a:solidFill>
                <a:latin typeface="+mj-lt"/>
                <a:cs typeface="Monotype Corsiva" charset="0"/>
              </a:rPr>
              <a:t>SEY material</a:t>
            </a:r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1301983" y="5297558"/>
            <a:ext cx="2560623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Geometrical modifications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23559" name="Rectangle 5"/>
          <p:cNvSpPr>
            <a:spLocks noChangeArrowheads="1"/>
          </p:cNvSpPr>
          <p:nvPr/>
        </p:nvSpPr>
        <p:spPr bwMode="auto">
          <a:xfrm>
            <a:off x="1310866" y="1548612"/>
            <a:ext cx="2605380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Electrodes in the lattice. 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5488789" y="2742630"/>
            <a:ext cx="2900428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buFontTx/>
              <a:buChar char="-"/>
            </a:pPr>
            <a:r>
              <a:rPr lang="en-US" sz="2400" dirty="0">
                <a:solidFill>
                  <a:srgbClr val="FFFF00"/>
                </a:solidFill>
                <a:latin typeface="+mj-lt"/>
                <a:ea typeface="ＭＳ Ｐゴシック" charset="0"/>
                <a:cs typeface="Monotype Corsiva" charset="0"/>
              </a:rPr>
              <a:t>Efficiency  </a:t>
            </a:r>
          </a:p>
          <a:p>
            <a:pPr algn="ctr">
              <a:lnSpc>
                <a:spcPct val="80000"/>
              </a:lnSpc>
            </a:pPr>
            <a:r>
              <a:rPr lang="en-US" sz="2400" dirty="0">
                <a:solidFill>
                  <a:srgbClr val="FFFF00"/>
                </a:solidFill>
                <a:latin typeface="+mj-lt"/>
                <a:ea typeface="ＭＳ Ｐゴシック" charset="0"/>
                <a:cs typeface="Monotype Corsiva" charset="0"/>
              </a:rPr>
              <a:t>(time &amp; final SEY)…</a:t>
            </a: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5487323" y="4094847"/>
            <a:ext cx="2951124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cs typeface="Monotype Corsiva"/>
              </a:rPr>
              <a:t>Stability and material choice…  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5478442" y="5297558"/>
            <a:ext cx="2900428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Impedance</a:t>
            </a:r>
            <a:r>
              <a:rPr lang="en-US" sz="2400" dirty="0" smtClean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. Space,</a:t>
            </a:r>
            <a:endParaRPr lang="en-US" sz="2400" dirty="0">
              <a:solidFill>
                <a:srgbClr val="FFFF00"/>
              </a:solidFill>
              <a:latin typeface="+mj-lt"/>
              <a:ea typeface="Monotype Corsiva" pitchFamily="-109" charset="0"/>
              <a:cs typeface="Monotype Corsiva" pitchFamily="-109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Machining costs.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5487323" y="1548612"/>
            <a:ext cx="2951124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If possible…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(Impedance, costs.) </a:t>
            </a:r>
          </a:p>
        </p:txBody>
      </p:sp>
      <p:sp>
        <p:nvSpPr>
          <p:cNvPr id="23564" name="Right Arrow 17"/>
          <p:cNvSpPr>
            <a:spLocks noChangeArrowheads="1"/>
          </p:cNvSpPr>
          <p:nvPr/>
        </p:nvSpPr>
        <p:spPr bwMode="auto">
          <a:xfrm>
            <a:off x="4430136" y="3031665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5" name="Right Arrow 18"/>
          <p:cNvSpPr>
            <a:spLocks noChangeArrowheads="1"/>
          </p:cNvSpPr>
          <p:nvPr/>
        </p:nvSpPr>
        <p:spPr bwMode="auto">
          <a:xfrm>
            <a:off x="4450438" y="4409280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6" name="Right Arrow 19"/>
          <p:cNvSpPr>
            <a:spLocks noChangeArrowheads="1"/>
          </p:cNvSpPr>
          <p:nvPr/>
        </p:nvSpPr>
        <p:spPr bwMode="auto">
          <a:xfrm>
            <a:off x="4451904" y="5527323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7" name="Right Arrow 20"/>
          <p:cNvSpPr>
            <a:spLocks noChangeArrowheads="1"/>
          </p:cNvSpPr>
          <p:nvPr/>
        </p:nvSpPr>
        <p:spPr bwMode="auto">
          <a:xfrm>
            <a:off x="4450438" y="1786845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8" name="Rectangle 5"/>
          <p:cNvSpPr>
            <a:spLocks noChangeArrowheads="1"/>
          </p:cNvSpPr>
          <p:nvPr/>
        </p:nvSpPr>
        <p:spPr bwMode="auto">
          <a:xfrm>
            <a:off x="1312332" y="377388"/>
            <a:ext cx="2605380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External solenoid field. 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5488789" y="377388"/>
            <a:ext cx="2951124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>
                <a:solidFill>
                  <a:srgbClr val="FFFF00"/>
                </a:solidFill>
                <a:latin typeface="+mj-lt"/>
                <a:ea typeface="ＭＳ Ｐゴシック" charset="0"/>
                <a:cs typeface="Monotype Corsiva" charset="0"/>
              </a:rPr>
              <a:t>Not always possible…</a:t>
            </a:r>
          </a:p>
        </p:txBody>
      </p:sp>
      <p:sp>
        <p:nvSpPr>
          <p:cNvPr id="23570" name="Right Arrow 20"/>
          <p:cNvSpPr>
            <a:spLocks noChangeArrowheads="1"/>
          </p:cNvSpPr>
          <p:nvPr/>
        </p:nvSpPr>
        <p:spPr bwMode="auto">
          <a:xfrm>
            <a:off x="4451904" y="615621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171222" y="2437651"/>
            <a:ext cx="7634111" cy="375514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100000"/>
                  <a:satMod val="120000"/>
                  <a:alpha val="84000"/>
                </a:schemeClr>
              </a:gs>
              <a:gs pos="69000">
                <a:schemeClr val="accent1">
                  <a:tint val="80000"/>
                  <a:shade val="100000"/>
                  <a:satMod val="150000"/>
                  <a:alpha val="84000"/>
                </a:schemeClr>
              </a:gs>
              <a:gs pos="100000">
                <a:schemeClr val="accent1">
                  <a:tint val="50000"/>
                  <a:shade val="100000"/>
                  <a:satMod val="150000"/>
                  <a:alpha val="84000"/>
                </a:schemeClr>
              </a:gs>
            </a:gsLst>
            <a:path path="circle">
              <a:fillToRect l="100000" t="100000" r="100000" b="10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1171222" y="196902"/>
            <a:ext cx="7634111" cy="106265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100000"/>
                  <a:satMod val="120000"/>
                  <a:alpha val="84000"/>
                </a:schemeClr>
              </a:gs>
              <a:gs pos="69000">
                <a:schemeClr val="accent1">
                  <a:tint val="80000"/>
                  <a:shade val="100000"/>
                  <a:satMod val="150000"/>
                  <a:alpha val="84000"/>
                </a:schemeClr>
              </a:gs>
              <a:gs pos="100000">
                <a:schemeClr val="accent1">
                  <a:tint val="50000"/>
                  <a:shade val="100000"/>
                  <a:satMod val="150000"/>
                  <a:alpha val="84000"/>
                </a:schemeClr>
              </a:gs>
            </a:gsLst>
            <a:path path="circle">
              <a:fillToRect l="100000" t="100000" r="100000" b="10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1878" y="6309946"/>
            <a:ext cx="457200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16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9052" y="107576"/>
            <a:ext cx="5320947" cy="567978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Electrodes at DA</a:t>
            </a:r>
            <a:r>
              <a:rPr lang="en-US" sz="4000" b="1" dirty="0" smtClean="0">
                <a:solidFill>
                  <a:srgbClr val="000000"/>
                </a:solidFill>
                <a:latin typeface="Symbol" charset="2"/>
                <a:ea typeface="ＭＳ Ｐゴシック" charset="0"/>
                <a:cs typeface="Symbol" charset="2"/>
              </a:rPr>
              <a:t>F</a:t>
            </a:r>
            <a:r>
              <a:rPr lang="en-US" sz="4000" b="1" dirty="0" smtClean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NE</a:t>
            </a:r>
            <a:endParaRPr lang="en-US" sz="4000" dirty="0"/>
          </a:p>
        </p:txBody>
      </p:sp>
      <p:pic>
        <p:nvPicPr>
          <p:cNvPr id="3" name="Picture 2" descr="Dafne_electrod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07" y="1231900"/>
            <a:ext cx="7874000" cy="43942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1878" y="6309946"/>
            <a:ext cx="457200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77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37686" y="5949080"/>
            <a:ext cx="504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D.   </a:t>
            </a:r>
            <a:r>
              <a:rPr lang="en-US" dirty="0" err="1"/>
              <a:t>Alesini</a:t>
            </a:r>
            <a:r>
              <a:rPr lang="en-US" dirty="0"/>
              <a:t> </a:t>
            </a:r>
            <a:r>
              <a:rPr lang="en-US" dirty="0" smtClean="0"/>
              <a:t>et al. </a:t>
            </a:r>
            <a:r>
              <a:rPr lang="en-US" i="1" dirty="0"/>
              <a:t>Phys. Rev. </a:t>
            </a:r>
            <a:r>
              <a:rPr lang="en-US" i="1" dirty="0" err="1"/>
              <a:t>Lett</a:t>
            </a:r>
            <a:r>
              <a:rPr lang="en-US" i="1" dirty="0" smtClean="0"/>
              <a:t>.</a:t>
            </a:r>
            <a:r>
              <a:rPr lang="en-US" dirty="0"/>
              <a:t> </a:t>
            </a:r>
            <a:r>
              <a:rPr lang="en-US" b="1" dirty="0" smtClean="0"/>
              <a:t>110</a:t>
            </a:r>
            <a:r>
              <a:rPr lang="en-US" dirty="0" smtClean="0"/>
              <a:t>, </a:t>
            </a:r>
            <a:r>
              <a:rPr lang="en-US" dirty="0"/>
              <a:t>124801 ( 2013 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978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1386" y="0"/>
            <a:ext cx="8042276" cy="567978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Electrodes at DA</a:t>
            </a:r>
            <a:r>
              <a:rPr lang="en-US" sz="4000" b="1" dirty="0" smtClean="0">
                <a:solidFill>
                  <a:srgbClr val="000000"/>
                </a:solidFill>
                <a:latin typeface="Symbol" charset="2"/>
                <a:ea typeface="ＭＳ Ｐゴシック" charset="0"/>
                <a:cs typeface="Symbol" charset="2"/>
              </a:rPr>
              <a:t>F</a:t>
            </a:r>
            <a:r>
              <a:rPr lang="en-US" sz="4000" b="1" dirty="0" smtClean="0">
                <a:solidFill>
                  <a:srgbClr val="000000"/>
                </a:solidFill>
                <a:ea typeface="ＭＳ Ｐゴシック" charset="0"/>
                <a:cs typeface="Monotype Corsiva" charset="0"/>
              </a:rPr>
              <a:t>NE</a:t>
            </a:r>
            <a:endParaRPr lang="en-US" sz="4000" dirty="0"/>
          </a:p>
        </p:txBody>
      </p:sp>
      <p:pic>
        <p:nvPicPr>
          <p:cNvPr id="4" name="Picture 3" descr="electrode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85" y="631500"/>
            <a:ext cx="8090084" cy="44594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37686" y="5261400"/>
            <a:ext cx="80900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cs typeface="Times New Roman"/>
              </a:rPr>
              <a:t>(</a:t>
            </a:r>
            <a:r>
              <a:rPr lang="en-US" sz="2000" dirty="0" smtClean="0">
                <a:cs typeface="Times New Roman"/>
              </a:rPr>
              <a:t>a) Evolution </a:t>
            </a:r>
            <a:r>
              <a:rPr lang="en-US" sz="2000" dirty="0">
                <a:cs typeface="Times New Roman"/>
              </a:rPr>
              <a:t>of the averaged cloud density for different values of the electrode voltage. (b) e− cloud density at the end of the bunch train</a:t>
            </a:r>
            <a:r>
              <a:rPr lang="en-US" sz="2000" dirty="0" smtClean="0">
                <a:cs typeface="Times New Roman"/>
              </a:rPr>
              <a:t>.</a:t>
            </a:r>
            <a:endParaRPr lang="en-US" sz="2000" dirty="0">
              <a:cs typeface="Times New Roman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1878" y="6309946"/>
            <a:ext cx="457200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78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37686" y="5949080"/>
            <a:ext cx="504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D.   </a:t>
            </a:r>
            <a:r>
              <a:rPr lang="en-US" dirty="0" err="1"/>
              <a:t>Alesini</a:t>
            </a:r>
            <a:r>
              <a:rPr lang="en-US" dirty="0"/>
              <a:t> </a:t>
            </a:r>
            <a:r>
              <a:rPr lang="en-US" dirty="0" smtClean="0"/>
              <a:t>et al. </a:t>
            </a:r>
            <a:r>
              <a:rPr lang="en-US" i="1" dirty="0"/>
              <a:t>Phys. Rev. </a:t>
            </a:r>
            <a:r>
              <a:rPr lang="en-US" i="1" dirty="0" err="1"/>
              <a:t>Lett</a:t>
            </a:r>
            <a:r>
              <a:rPr lang="en-US" i="1" dirty="0" smtClean="0"/>
              <a:t>.</a:t>
            </a:r>
            <a:r>
              <a:rPr lang="en-US" dirty="0"/>
              <a:t> </a:t>
            </a:r>
            <a:r>
              <a:rPr lang="en-US" b="1" dirty="0" smtClean="0"/>
              <a:t>110</a:t>
            </a:r>
            <a:r>
              <a:rPr lang="en-US" dirty="0" smtClean="0"/>
              <a:t>, </a:t>
            </a:r>
            <a:r>
              <a:rPr lang="en-US" dirty="0"/>
              <a:t>124801 ( 2013 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157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2233129" y="3823159"/>
            <a:ext cx="10861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1350770" y="2742630"/>
            <a:ext cx="2560623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Scrubbing </a:t>
            </a:r>
          </a:p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(or conditioning)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1310866" y="4094847"/>
            <a:ext cx="2605380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>
                <a:solidFill>
                  <a:schemeClr val="bg1"/>
                </a:solidFill>
                <a:latin typeface="+mj-lt"/>
                <a:cs typeface="Monotype Corsiva" charset="0"/>
              </a:rPr>
              <a:t>Intrinsically low </a:t>
            </a:r>
          </a:p>
          <a:p>
            <a:pPr algn="ctr">
              <a:lnSpc>
                <a:spcPct val="80000"/>
              </a:lnSpc>
            </a:pPr>
            <a:r>
              <a:rPr lang="en-US" sz="2400">
                <a:solidFill>
                  <a:schemeClr val="bg1"/>
                </a:solidFill>
                <a:latin typeface="+mj-lt"/>
                <a:cs typeface="Monotype Corsiva" charset="0"/>
              </a:rPr>
              <a:t>SEY material</a:t>
            </a:r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1301983" y="5297558"/>
            <a:ext cx="2560623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Geometrical modifications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23559" name="Rectangle 5"/>
          <p:cNvSpPr>
            <a:spLocks noChangeArrowheads="1"/>
          </p:cNvSpPr>
          <p:nvPr/>
        </p:nvSpPr>
        <p:spPr bwMode="auto">
          <a:xfrm>
            <a:off x="1310866" y="1548612"/>
            <a:ext cx="2605380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Electrodes in the lattice. 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5488789" y="2742630"/>
            <a:ext cx="2900428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buFontTx/>
              <a:buChar char="-"/>
            </a:pPr>
            <a:r>
              <a:rPr lang="en-US" sz="2400" dirty="0">
                <a:solidFill>
                  <a:srgbClr val="FFFF00"/>
                </a:solidFill>
                <a:latin typeface="+mj-lt"/>
                <a:ea typeface="ＭＳ Ｐゴシック" charset="0"/>
                <a:cs typeface="Monotype Corsiva" charset="0"/>
              </a:rPr>
              <a:t>Efficiency  </a:t>
            </a:r>
          </a:p>
          <a:p>
            <a:pPr algn="ctr">
              <a:lnSpc>
                <a:spcPct val="80000"/>
              </a:lnSpc>
            </a:pPr>
            <a:r>
              <a:rPr lang="en-US" sz="2400" dirty="0">
                <a:solidFill>
                  <a:srgbClr val="FFFF00"/>
                </a:solidFill>
                <a:latin typeface="+mj-lt"/>
                <a:ea typeface="ＭＳ Ｐゴシック" charset="0"/>
                <a:cs typeface="Monotype Corsiva" charset="0"/>
              </a:rPr>
              <a:t>(time &amp; final SEY)…</a:t>
            </a: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5487323" y="4094847"/>
            <a:ext cx="2951124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cs typeface="Monotype Corsiva"/>
              </a:rPr>
              <a:t>Stability and material choice…  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5478442" y="5297558"/>
            <a:ext cx="2900428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Impedance</a:t>
            </a:r>
            <a:r>
              <a:rPr lang="en-US" sz="2400" dirty="0" smtClean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. Space,</a:t>
            </a:r>
            <a:endParaRPr lang="en-US" sz="2400" dirty="0">
              <a:solidFill>
                <a:srgbClr val="FFFF00"/>
              </a:solidFill>
              <a:latin typeface="+mj-lt"/>
              <a:ea typeface="Monotype Corsiva" pitchFamily="-109" charset="0"/>
              <a:cs typeface="Monotype Corsiva" pitchFamily="-109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Machining costs.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5487323" y="1548612"/>
            <a:ext cx="2951124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If possible…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(Impedance, costs.) </a:t>
            </a:r>
          </a:p>
        </p:txBody>
      </p:sp>
      <p:sp>
        <p:nvSpPr>
          <p:cNvPr id="23564" name="Right Arrow 17"/>
          <p:cNvSpPr>
            <a:spLocks noChangeArrowheads="1"/>
          </p:cNvSpPr>
          <p:nvPr/>
        </p:nvSpPr>
        <p:spPr bwMode="auto">
          <a:xfrm>
            <a:off x="4430136" y="3031665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5" name="Right Arrow 18"/>
          <p:cNvSpPr>
            <a:spLocks noChangeArrowheads="1"/>
          </p:cNvSpPr>
          <p:nvPr/>
        </p:nvSpPr>
        <p:spPr bwMode="auto">
          <a:xfrm>
            <a:off x="4450438" y="4409280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6" name="Right Arrow 19"/>
          <p:cNvSpPr>
            <a:spLocks noChangeArrowheads="1"/>
          </p:cNvSpPr>
          <p:nvPr/>
        </p:nvSpPr>
        <p:spPr bwMode="auto">
          <a:xfrm>
            <a:off x="4451904" y="5527323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7" name="Right Arrow 20"/>
          <p:cNvSpPr>
            <a:spLocks noChangeArrowheads="1"/>
          </p:cNvSpPr>
          <p:nvPr/>
        </p:nvSpPr>
        <p:spPr bwMode="auto">
          <a:xfrm>
            <a:off x="4450438" y="1786845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8" name="Rectangle 5"/>
          <p:cNvSpPr>
            <a:spLocks noChangeArrowheads="1"/>
          </p:cNvSpPr>
          <p:nvPr/>
        </p:nvSpPr>
        <p:spPr bwMode="auto">
          <a:xfrm>
            <a:off x="1312332" y="377388"/>
            <a:ext cx="2605380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External solenoid field. 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5488789" y="377388"/>
            <a:ext cx="2951124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>
                <a:solidFill>
                  <a:srgbClr val="FFFF00"/>
                </a:solidFill>
                <a:latin typeface="+mj-lt"/>
                <a:ea typeface="ＭＳ Ｐゴシック" charset="0"/>
                <a:cs typeface="Monotype Corsiva" charset="0"/>
              </a:rPr>
              <a:t>Not always possible…</a:t>
            </a:r>
          </a:p>
        </p:txBody>
      </p:sp>
      <p:sp>
        <p:nvSpPr>
          <p:cNvPr id="23570" name="Right Arrow 20"/>
          <p:cNvSpPr>
            <a:spLocks noChangeArrowheads="1"/>
          </p:cNvSpPr>
          <p:nvPr/>
        </p:nvSpPr>
        <p:spPr bwMode="auto">
          <a:xfrm>
            <a:off x="4451904" y="615621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157111" y="3726177"/>
            <a:ext cx="7493000" cy="246662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100000"/>
                  <a:satMod val="120000"/>
                  <a:alpha val="84000"/>
                </a:schemeClr>
              </a:gs>
              <a:gs pos="69000">
                <a:schemeClr val="accent1">
                  <a:tint val="80000"/>
                  <a:shade val="100000"/>
                  <a:satMod val="150000"/>
                  <a:alpha val="84000"/>
                </a:schemeClr>
              </a:gs>
              <a:gs pos="100000">
                <a:schemeClr val="accent1">
                  <a:tint val="50000"/>
                  <a:shade val="100000"/>
                  <a:satMod val="150000"/>
                  <a:alpha val="84000"/>
                </a:schemeClr>
              </a:gs>
            </a:gsLst>
            <a:path path="circle">
              <a:fillToRect l="100000" t="100000" r="100000" b="10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1157111" y="196902"/>
            <a:ext cx="7493000" cy="237468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100000"/>
                  <a:satMod val="120000"/>
                  <a:alpha val="84000"/>
                </a:schemeClr>
              </a:gs>
              <a:gs pos="69000">
                <a:schemeClr val="accent1">
                  <a:tint val="80000"/>
                  <a:shade val="100000"/>
                  <a:satMod val="150000"/>
                  <a:alpha val="84000"/>
                </a:schemeClr>
              </a:gs>
              <a:gs pos="100000">
                <a:schemeClr val="accent1">
                  <a:tint val="50000"/>
                  <a:shade val="100000"/>
                  <a:satMod val="150000"/>
                  <a:alpha val="84000"/>
                </a:schemeClr>
              </a:gs>
            </a:gsLst>
            <a:path path="circle">
              <a:fillToRect l="100000" t="100000" r="100000" b="10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1878" y="6309946"/>
            <a:ext cx="457200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50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0"/>
          <p:cNvSpPr txBox="1">
            <a:spLocks noChangeArrowheads="1"/>
          </p:cNvSpPr>
          <p:nvPr/>
        </p:nvSpPr>
        <p:spPr bwMode="auto">
          <a:xfrm>
            <a:off x="1086556" y="0"/>
            <a:ext cx="8057444" cy="12954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800" b="1" dirty="0">
                <a:solidFill>
                  <a:srgbClr val="FF0000"/>
                </a:solidFill>
                <a:latin typeface="+mj-lt"/>
                <a:cs typeface="Monotype Corsiva"/>
              </a:rPr>
              <a:t>The Beam </a:t>
            </a:r>
            <a:r>
              <a:rPr lang="en-US" sz="2800" b="1" dirty="0" smtClean="0">
                <a:solidFill>
                  <a:srgbClr val="FF0000"/>
                </a:solidFill>
                <a:latin typeface="+mj-lt"/>
                <a:cs typeface="Monotype Corsiva"/>
              </a:rPr>
              <a:t>“scrubbing</a:t>
            </a:r>
            <a:r>
              <a:rPr lang="ja-JP" altLang="en-US" sz="2800" b="1" dirty="0">
                <a:solidFill>
                  <a:srgbClr val="FF0000"/>
                </a:solidFill>
                <a:latin typeface="+mj-lt"/>
                <a:cs typeface="Monotype Corsiva"/>
              </a:rPr>
              <a:t>”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Monotype Corsiva"/>
              </a:rPr>
              <a:t> effect is the ability of a surface to reduce its SEY after e</a:t>
            </a:r>
            <a:r>
              <a:rPr lang="en-US" sz="2800" b="1" baseline="30000" dirty="0">
                <a:solidFill>
                  <a:srgbClr val="FF0000"/>
                </a:solidFill>
                <a:latin typeface="+mj-lt"/>
                <a:cs typeface="Monotype Corsiva"/>
              </a:rPr>
              <a:t>-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Monotype Corsiva"/>
              </a:rPr>
              <a:t> bombardment</a:t>
            </a:r>
            <a:r>
              <a:rPr lang="en-US" sz="2800" b="1" dirty="0">
                <a:solidFill>
                  <a:srgbClr val="008000"/>
                </a:solidFill>
                <a:latin typeface="+mj-lt"/>
                <a:cs typeface="Monotype Corsiva"/>
              </a:rPr>
              <a:t>.</a:t>
            </a:r>
            <a:r>
              <a:rPr lang="en-US" sz="2800" b="1" dirty="0">
                <a:solidFill>
                  <a:srgbClr val="EF1F1D"/>
                </a:solidFill>
                <a:latin typeface="+mj-lt"/>
                <a:cs typeface="Monotype Corsiva"/>
              </a:rPr>
              <a:t> </a:t>
            </a:r>
            <a:endParaRPr lang="en-US" sz="2800" i="1" dirty="0">
              <a:solidFill>
                <a:srgbClr val="EF1F1D"/>
              </a:solidFill>
              <a:latin typeface="+mj-lt"/>
              <a:cs typeface="Monotype Corsiva"/>
            </a:endParaRPr>
          </a:p>
        </p:txBody>
      </p:sp>
      <p:sp>
        <p:nvSpPr>
          <p:cNvPr id="44038" name="Text Box 8"/>
          <p:cNvSpPr txBox="1">
            <a:spLocks noChangeArrowheads="1"/>
          </p:cNvSpPr>
          <p:nvPr/>
        </p:nvSpPr>
        <p:spPr bwMode="auto">
          <a:xfrm>
            <a:off x="4698999" y="5452037"/>
            <a:ext cx="426155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600" i="1" dirty="0">
                <a:latin typeface="+mj-lt"/>
                <a:cs typeface="Monotype Corsiva"/>
              </a:rPr>
              <a:t>V. </a:t>
            </a:r>
            <a:r>
              <a:rPr lang="en-GB" sz="1600" i="1" dirty="0" err="1">
                <a:latin typeface="+mj-lt"/>
                <a:cs typeface="Monotype Corsiva"/>
              </a:rPr>
              <a:t>Baglin</a:t>
            </a:r>
            <a:r>
              <a:rPr lang="en-GB" sz="1600" i="1" dirty="0">
                <a:latin typeface="+mj-lt"/>
                <a:cs typeface="Monotype Corsiva"/>
              </a:rPr>
              <a:t> et al,  LHC Project Report 472, CERN, 2001.</a:t>
            </a:r>
            <a:r>
              <a:rPr lang="it-IT" dirty="0">
                <a:latin typeface="+mj-lt"/>
                <a:cs typeface="Monotype Corsiva"/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370" y="1797757"/>
            <a:ext cx="4923630" cy="38325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6556" y="1267222"/>
            <a:ext cx="361244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0000FF"/>
                </a:solidFill>
                <a:latin typeface="+mj-lt"/>
                <a:cs typeface="Monotype Corsiva"/>
              </a:rPr>
              <a:t> from LHC PR 472 (Aug. 2001)</a:t>
            </a:r>
            <a:r>
              <a:rPr lang="en-US" sz="2400" i="1" dirty="0" smtClean="0">
                <a:solidFill>
                  <a:srgbClr val="0000FF"/>
                </a:solidFill>
                <a:latin typeface="+mj-lt"/>
                <a:cs typeface="Monotype Corsiva"/>
              </a:rPr>
              <a:t>:</a:t>
            </a:r>
            <a:endParaRPr lang="en-US" sz="2400" i="1" dirty="0">
              <a:solidFill>
                <a:srgbClr val="0000FF"/>
              </a:solidFill>
              <a:latin typeface="+mj-lt"/>
              <a:cs typeface="Monotype Corsiva"/>
            </a:endParaRPr>
          </a:p>
          <a:p>
            <a:pPr algn="just"/>
            <a:r>
              <a:rPr lang="en-US" sz="2400" i="1" dirty="0" smtClean="0">
                <a:solidFill>
                  <a:srgbClr val="0000FF"/>
                </a:solidFill>
                <a:latin typeface="+mj-lt"/>
                <a:cs typeface="Monotype Corsiva"/>
              </a:rPr>
              <a:t> </a:t>
            </a:r>
            <a:r>
              <a:rPr lang="ja-JP" altLang="en-US" sz="2400" i="1" dirty="0">
                <a:solidFill>
                  <a:srgbClr val="0000FF"/>
                </a:solidFill>
                <a:latin typeface="+mj-lt"/>
                <a:cs typeface="Monotype Corsiva"/>
              </a:rPr>
              <a:t>“</a:t>
            </a:r>
            <a:r>
              <a:rPr lang="en-US" sz="2400" i="1" dirty="0">
                <a:solidFill>
                  <a:srgbClr val="0000FF"/>
                </a:solidFill>
                <a:latin typeface="+mj-lt"/>
                <a:cs typeface="Monotype Corsiva"/>
              </a:rPr>
              <a:t>…Although the phenomenon of conditioning has been obtained reproducibly on many samples, the exact mechanism leading to this effect is not properly understood. This is of course not a comfortable situation as the LHC operation at nominal intensities relies on this effect…</a:t>
            </a:r>
            <a:r>
              <a:rPr lang="ja-JP" altLang="en-US" sz="2400" i="1" dirty="0">
                <a:solidFill>
                  <a:srgbClr val="0000FF"/>
                </a:solidFill>
                <a:latin typeface="+mj-lt"/>
                <a:cs typeface="Monotype Corsiva"/>
              </a:rPr>
              <a:t>”</a:t>
            </a:r>
            <a:endParaRPr lang="en-US" sz="2400" i="1" dirty="0">
              <a:solidFill>
                <a:srgbClr val="0000FF"/>
              </a:solidFill>
              <a:latin typeface="+mj-lt"/>
              <a:cs typeface="Monotype Corsiva"/>
            </a:endParaRPr>
          </a:p>
          <a:p>
            <a:endParaRPr lang="en-US" sz="2800" i="1" dirty="0">
              <a:latin typeface="+mj-lt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40115" y="6381750"/>
            <a:ext cx="457200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531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89" name="Text Box 1041"/>
          <p:cNvSpPr txBox="1">
            <a:spLocks noChangeArrowheads="1"/>
          </p:cNvSpPr>
          <p:nvPr/>
        </p:nvSpPr>
        <p:spPr bwMode="auto">
          <a:xfrm>
            <a:off x="1115690" y="4653"/>
            <a:ext cx="795515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8000"/>
                </a:solidFill>
                <a:latin typeface="+mj-lt"/>
                <a:cs typeface="Monotype Corsiva"/>
              </a:rPr>
              <a:t>Beam scrubbing effect with photon</a:t>
            </a:r>
          </a:p>
        </p:txBody>
      </p:sp>
      <p:pic>
        <p:nvPicPr>
          <p:cNvPr id="207952" name="Picture 11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9967" y="441611"/>
            <a:ext cx="6396292" cy="516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07954" name="Rectangle 1106"/>
          <p:cNvSpPr>
            <a:spLocks noChangeArrowheads="1"/>
          </p:cNvSpPr>
          <p:nvPr/>
        </p:nvSpPr>
        <p:spPr bwMode="auto">
          <a:xfrm>
            <a:off x="1850332" y="5626255"/>
            <a:ext cx="595592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EF1F1D"/>
                </a:solidFill>
                <a:latin typeface="+mj-lt"/>
                <a:cs typeface="Monotype Corsiva"/>
              </a:rPr>
              <a:t>See: R. Cimino et al Phys. </a:t>
            </a:r>
            <a:r>
              <a:rPr lang="en-US" b="1" dirty="0" err="1">
                <a:solidFill>
                  <a:srgbClr val="EF1F1D"/>
                </a:solidFill>
                <a:latin typeface="+mj-lt"/>
                <a:cs typeface="Monotype Corsiva"/>
              </a:rPr>
              <a:t>Rew</a:t>
            </a:r>
            <a:r>
              <a:rPr lang="en-US" b="1" dirty="0">
                <a:solidFill>
                  <a:srgbClr val="EF1F1D"/>
                </a:solidFill>
                <a:latin typeface="+mj-lt"/>
                <a:cs typeface="Monotype Corsiva"/>
              </a:rPr>
              <a:t>. AB-ST 2 063201 (1999)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221878" y="6309946"/>
            <a:ext cx="457200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F042EC-AC2B-494B-940A-3A868054EC65}" type="slidenum">
              <a:rPr lang="en-US" smtClean="0"/>
              <a:pPr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97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01724" y="113553"/>
            <a:ext cx="8042276" cy="870312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+mn-lt"/>
              </a:rPr>
              <a:t>Study the Chemistry governing the SEY reduction (scrubbing) with X ray photoelectron spectroscopy</a:t>
            </a:r>
            <a:endParaRPr lang="en-US" sz="3200" dirty="0">
              <a:latin typeface="+mn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948807" y="1409693"/>
            <a:ext cx="4216920" cy="1536701"/>
            <a:chOff x="948807" y="1409693"/>
            <a:chExt cx="4216920" cy="1536701"/>
          </a:xfrm>
        </p:grpSpPr>
        <p:grpSp>
          <p:nvGrpSpPr>
            <p:cNvPr id="9" name="Group 10"/>
            <p:cNvGrpSpPr>
              <a:grpSpLocks noChangeAspect="1"/>
            </p:cNvGrpSpPr>
            <p:nvPr/>
          </p:nvGrpSpPr>
          <p:grpSpPr bwMode="auto">
            <a:xfrm>
              <a:off x="1784352" y="2417756"/>
              <a:ext cx="2519363" cy="168275"/>
              <a:chOff x="930" y="1878"/>
              <a:chExt cx="4219" cy="282"/>
            </a:xfrm>
          </p:grpSpPr>
          <p:sp>
            <p:nvSpPr>
              <p:cNvPr id="238" name="Oval 11"/>
              <p:cNvSpPr>
                <a:spLocks noChangeAspect="1" noChangeArrowheads="1"/>
              </p:cNvSpPr>
              <p:nvPr/>
            </p:nvSpPr>
            <p:spPr bwMode="auto">
              <a:xfrm>
                <a:off x="1232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39" name="Oval 12"/>
              <p:cNvSpPr>
                <a:spLocks noChangeAspect="1" noChangeArrowheads="1"/>
              </p:cNvSpPr>
              <p:nvPr/>
            </p:nvSpPr>
            <p:spPr bwMode="auto">
              <a:xfrm>
                <a:off x="1533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40" name="Oval 13"/>
              <p:cNvSpPr>
                <a:spLocks noChangeAspect="1" noChangeArrowheads="1"/>
              </p:cNvSpPr>
              <p:nvPr/>
            </p:nvSpPr>
            <p:spPr bwMode="auto">
              <a:xfrm>
                <a:off x="1835" y="1878"/>
                <a:ext cx="300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41" name="Oval 14"/>
              <p:cNvSpPr>
                <a:spLocks noChangeAspect="1" noChangeArrowheads="1"/>
              </p:cNvSpPr>
              <p:nvPr/>
            </p:nvSpPr>
            <p:spPr bwMode="auto">
              <a:xfrm>
                <a:off x="2135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42" name="Oval 15"/>
              <p:cNvSpPr>
                <a:spLocks noChangeAspect="1" noChangeArrowheads="1"/>
              </p:cNvSpPr>
              <p:nvPr/>
            </p:nvSpPr>
            <p:spPr bwMode="auto">
              <a:xfrm>
                <a:off x="2436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43" name="Oval 16"/>
              <p:cNvSpPr>
                <a:spLocks noChangeAspect="1" noChangeArrowheads="1"/>
              </p:cNvSpPr>
              <p:nvPr/>
            </p:nvSpPr>
            <p:spPr bwMode="auto">
              <a:xfrm>
                <a:off x="2738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44" name="Oval 17"/>
              <p:cNvSpPr>
                <a:spLocks noChangeAspect="1" noChangeArrowheads="1"/>
              </p:cNvSpPr>
              <p:nvPr/>
            </p:nvSpPr>
            <p:spPr bwMode="auto">
              <a:xfrm>
                <a:off x="3040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45" name="Oval 18"/>
              <p:cNvSpPr>
                <a:spLocks noChangeAspect="1" noChangeArrowheads="1"/>
              </p:cNvSpPr>
              <p:nvPr/>
            </p:nvSpPr>
            <p:spPr bwMode="auto">
              <a:xfrm>
                <a:off x="3341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46" name="Oval 19"/>
              <p:cNvSpPr>
                <a:spLocks noChangeAspect="1" noChangeArrowheads="1"/>
              </p:cNvSpPr>
              <p:nvPr/>
            </p:nvSpPr>
            <p:spPr bwMode="auto">
              <a:xfrm>
                <a:off x="3643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47" name="Oval 20"/>
              <p:cNvSpPr>
                <a:spLocks noChangeAspect="1" noChangeArrowheads="1"/>
              </p:cNvSpPr>
              <p:nvPr/>
            </p:nvSpPr>
            <p:spPr bwMode="auto">
              <a:xfrm>
                <a:off x="3944" y="1878"/>
                <a:ext cx="300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48" name="Oval 21"/>
              <p:cNvSpPr>
                <a:spLocks noChangeAspect="1" noChangeArrowheads="1"/>
              </p:cNvSpPr>
              <p:nvPr/>
            </p:nvSpPr>
            <p:spPr bwMode="auto">
              <a:xfrm>
                <a:off x="4244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49" name="Oval 22"/>
              <p:cNvSpPr>
                <a:spLocks noChangeAspect="1" noChangeArrowheads="1"/>
              </p:cNvSpPr>
              <p:nvPr/>
            </p:nvSpPr>
            <p:spPr bwMode="auto">
              <a:xfrm>
                <a:off x="4546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50" name="Oval 23"/>
              <p:cNvSpPr>
                <a:spLocks noChangeAspect="1" noChangeArrowheads="1"/>
              </p:cNvSpPr>
              <p:nvPr/>
            </p:nvSpPr>
            <p:spPr bwMode="auto">
              <a:xfrm>
                <a:off x="4848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51" name="Oval 24"/>
              <p:cNvSpPr>
                <a:spLocks noChangeAspect="1" noChangeArrowheads="1"/>
              </p:cNvSpPr>
              <p:nvPr/>
            </p:nvSpPr>
            <p:spPr bwMode="auto">
              <a:xfrm>
                <a:off x="930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</p:grpSp>
        <p:grpSp>
          <p:nvGrpSpPr>
            <p:cNvPr id="10" name="Group 25"/>
            <p:cNvGrpSpPr>
              <a:grpSpLocks noChangeAspect="1"/>
            </p:cNvGrpSpPr>
            <p:nvPr/>
          </p:nvGrpSpPr>
          <p:grpSpPr bwMode="auto">
            <a:xfrm>
              <a:off x="1784352" y="2598732"/>
              <a:ext cx="2519363" cy="168275"/>
              <a:chOff x="930" y="1878"/>
              <a:chExt cx="4219" cy="282"/>
            </a:xfrm>
          </p:grpSpPr>
          <p:sp>
            <p:nvSpPr>
              <p:cNvPr id="224" name="Oval 26"/>
              <p:cNvSpPr>
                <a:spLocks noChangeAspect="1" noChangeArrowheads="1"/>
              </p:cNvSpPr>
              <p:nvPr/>
            </p:nvSpPr>
            <p:spPr bwMode="auto">
              <a:xfrm>
                <a:off x="1232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25" name="Oval 27"/>
              <p:cNvSpPr>
                <a:spLocks noChangeAspect="1" noChangeArrowheads="1"/>
              </p:cNvSpPr>
              <p:nvPr/>
            </p:nvSpPr>
            <p:spPr bwMode="auto">
              <a:xfrm>
                <a:off x="1533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26" name="Oval 28"/>
              <p:cNvSpPr>
                <a:spLocks noChangeAspect="1" noChangeArrowheads="1"/>
              </p:cNvSpPr>
              <p:nvPr/>
            </p:nvSpPr>
            <p:spPr bwMode="auto">
              <a:xfrm>
                <a:off x="1835" y="1878"/>
                <a:ext cx="300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27" name="Oval 29"/>
              <p:cNvSpPr>
                <a:spLocks noChangeAspect="1" noChangeArrowheads="1"/>
              </p:cNvSpPr>
              <p:nvPr/>
            </p:nvSpPr>
            <p:spPr bwMode="auto">
              <a:xfrm>
                <a:off x="2135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28" name="Oval 30"/>
              <p:cNvSpPr>
                <a:spLocks noChangeAspect="1" noChangeArrowheads="1"/>
              </p:cNvSpPr>
              <p:nvPr/>
            </p:nvSpPr>
            <p:spPr bwMode="auto">
              <a:xfrm>
                <a:off x="2436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29" name="Oval 31"/>
              <p:cNvSpPr>
                <a:spLocks noChangeAspect="1" noChangeArrowheads="1"/>
              </p:cNvSpPr>
              <p:nvPr/>
            </p:nvSpPr>
            <p:spPr bwMode="auto">
              <a:xfrm>
                <a:off x="2738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30" name="Oval 32"/>
              <p:cNvSpPr>
                <a:spLocks noChangeAspect="1" noChangeArrowheads="1"/>
              </p:cNvSpPr>
              <p:nvPr/>
            </p:nvSpPr>
            <p:spPr bwMode="auto">
              <a:xfrm>
                <a:off x="3040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31" name="Oval 33"/>
              <p:cNvSpPr>
                <a:spLocks noChangeAspect="1" noChangeArrowheads="1"/>
              </p:cNvSpPr>
              <p:nvPr/>
            </p:nvSpPr>
            <p:spPr bwMode="auto">
              <a:xfrm>
                <a:off x="3341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32" name="Oval 34"/>
              <p:cNvSpPr>
                <a:spLocks noChangeAspect="1" noChangeArrowheads="1"/>
              </p:cNvSpPr>
              <p:nvPr/>
            </p:nvSpPr>
            <p:spPr bwMode="auto">
              <a:xfrm>
                <a:off x="3643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33" name="Oval 35"/>
              <p:cNvSpPr>
                <a:spLocks noChangeAspect="1" noChangeArrowheads="1"/>
              </p:cNvSpPr>
              <p:nvPr/>
            </p:nvSpPr>
            <p:spPr bwMode="auto">
              <a:xfrm>
                <a:off x="3944" y="1878"/>
                <a:ext cx="300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34" name="Oval 36"/>
              <p:cNvSpPr>
                <a:spLocks noChangeAspect="1" noChangeArrowheads="1"/>
              </p:cNvSpPr>
              <p:nvPr/>
            </p:nvSpPr>
            <p:spPr bwMode="auto">
              <a:xfrm>
                <a:off x="4244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35" name="Oval 37"/>
              <p:cNvSpPr>
                <a:spLocks noChangeAspect="1" noChangeArrowheads="1"/>
              </p:cNvSpPr>
              <p:nvPr/>
            </p:nvSpPr>
            <p:spPr bwMode="auto">
              <a:xfrm>
                <a:off x="4546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36" name="Oval 38"/>
              <p:cNvSpPr>
                <a:spLocks noChangeAspect="1" noChangeArrowheads="1"/>
              </p:cNvSpPr>
              <p:nvPr/>
            </p:nvSpPr>
            <p:spPr bwMode="auto">
              <a:xfrm>
                <a:off x="4848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37" name="Oval 39"/>
              <p:cNvSpPr>
                <a:spLocks noChangeAspect="1" noChangeArrowheads="1"/>
              </p:cNvSpPr>
              <p:nvPr/>
            </p:nvSpPr>
            <p:spPr bwMode="auto">
              <a:xfrm>
                <a:off x="930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</p:grpSp>
        <p:grpSp>
          <p:nvGrpSpPr>
            <p:cNvPr id="11" name="Group 40"/>
            <p:cNvGrpSpPr>
              <a:grpSpLocks noChangeAspect="1"/>
            </p:cNvGrpSpPr>
            <p:nvPr/>
          </p:nvGrpSpPr>
          <p:grpSpPr bwMode="auto">
            <a:xfrm>
              <a:off x="1784352" y="2778119"/>
              <a:ext cx="2519363" cy="168275"/>
              <a:chOff x="930" y="1878"/>
              <a:chExt cx="4219" cy="282"/>
            </a:xfrm>
          </p:grpSpPr>
          <p:sp>
            <p:nvSpPr>
              <p:cNvPr id="210" name="Oval 41"/>
              <p:cNvSpPr>
                <a:spLocks noChangeAspect="1" noChangeArrowheads="1"/>
              </p:cNvSpPr>
              <p:nvPr/>
            </p:nvSpPr>
            <p:spPr bwMode="auto">
              <a:xfrm>
                <a:off x="1232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11" name="Oval 42"/>
              <p:cNvSpPr>
                <a:spLocks noChangeAspect="1" noChangeArrowheads="1"/>
              </p:cNvSpPr>
              <p:nvPr/>
            </p:nvSpPr>
            <p:spPr bwMode="auto">
              <a:xfrm>
                <a:off x="1533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12" name="Oval 43"/>
              <p:cNvSpPr>
                <a:spLocks noChangeAspect="1" noChangeArrowheads="1"/>
              </p:cNvSpPr>
              <p:nvPr/>
            </p:nvSpPr>
            <p:spPr bwMode="auto">
              <a:xfrm>
                <a:off x="1835" y="1878"/>
                <a:ext cx="300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13" name="Oval 44"/>
              <p:cNvSpPr>
                <a:spLocks noChangeAspect="1" noChangeArrowheads="1"/>
              </p:cNvSpPr>
              <p:nvPr/>
            </p:nvSpPr>
            <p:spPr bwMode="auto">
              <a:xfrm>
                <a:off x="2135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14" name="Oval 45"/>
              <p:cNvSpPr>
                <a:spLocks noChangeAspect="1" noChangeArrowheads="1"/>
              </p:cNvSpPr>
              <p:nvPr/>
            </p:nvSpPr>
            <p:spPr bwMode="auto">
              <a:xfrm>
                <a:off x="2436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15" name="Oval 46"/>
              <p:cNvSpPr>
                <a:spLocks noChangeAspect="1" noChangeArrowheads="1"/>
              </p:cNvSpPr>
              <p:nvPr/>
            </p:nvSpPr>
            <p:spPr bwMode="auto">
              <a:xfrm>
                <a:off x="2738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16" name="Oval 47"/>
              <p:cNvSpPr>
                <a:spLocks noChangeAspect="1" noChangeArrowheads="1"/>
              </p:cNvSpPr>
              <p:nvPr/>
            </p:nvSpPr>
            <p:spPr bwMode="auto">
              <a:xfrm>
                <a:off x="3040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17" name="Oval 48"/>
              <p:cNvSpPr>
                <a:spLocks noChangeAspect="1" noChangeArrowheads="1"/>
              </p:cNvSpPr>
              <p:nvPr/>
            </p:nvSpPr>
            <p:spPr bwMode="auto">
              <a:xfrm>
                <a:off x="3341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18" name="Oval 49"/>
              <p:cNvSpPr>
                <a:spLocks noChangeAspect="1" noChangeArrowheads="1"/>
              </p:cNvSpPr>
              <p:nvPr/>
            </p:nvSpPr>
            <p:spPr bwMode="auto">
              <a:xfrm>
                <a:off x="3643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19" name="Oval 50"/>
              <p:cNvSpPr>
                <a:spLocks noChangeAspect="1" noChangeArrowheads="1"/>
              </p:cNvSpPr>
              <p:nvPr/>
            </p:nvSpPr>
            <p:spPr bwMode="auto">
              <a:xfrm>
                <a:off x="3944" y="1878"/>
                <a:ext cx="300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20" name="Oval 51"/>
              <p:cNvSpPr>
                <a:spLocks noChangeAspect="1" noChangeArrowheads="1"/>
              </p:cNvSpPr>
              <p:nvPr/>
            </p:nvSpPr>
            <p:spPr bwMode="auto">
              <a:xfrm>
                <a:off x="4244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21" name="Oval 52"/>
              <p:cNvSpPr>
                <a:spLocks noChangeAspect="1" noChangeArrowheads="1"/>
              </p:cNvSpPr>
              <p:nvPr/>
            </p:nvSpPr>
            <p:spPr bwMode="auto">
              <a:xfrm>
                <a:off x="4546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22" name="Oval 53"/>
              <p:cNvSpPr>
                <a:spLocks noChangeAspect="1" noChangeArrowheads="1"/>
              </p:cNvSpPr>
              <p:nvPr/>
            </p:nvSpPr>
            <p:spPr bwMode="auto">
              <a:xfrm>
                <a:off x="4848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223" name="Oval 54"/>
              <p:cNvSpPr>
                <a:spLocks noChangeAspect="1" noChangeArrowheads="1"/>
              </p:cNvSpPr>
              <p:nvPr/>
            </p:nvSpPr>
            <p:spPr bwMode="auto">
              <a:xfrm>
                <a:off x="930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</p:grpSp>
        <p:sp>
          <p:nvSpPr>
            <p:cNvPr id="12" name="Oval 102"/>
            <p:cNvSpPr>
              <a:spLocks noChangeAspect="1" noChangeArrowheads="1"/>
            </p:cNvSpPr>
            <p:nvPr/>
          </p:nvSpPr>
          <p:spPr bwMode="auto">
            <a:xfrm>
              <a:off x="1855789" y="18430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3" name="Oval 103"/>
            <p:cNvSpPr>
              <a:spLocks noChangeAspect="1" noChangeArrowheads="1"/>
            </p:cNvSpPr>
            <p:nvPr/>
          </p:nvSpPr>
          <p:spPr bwMode="auto">
            <a:xfrm>
              <a:off x="1927227" y="1914518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4" name="Oval 104"/>
            <p:cNvSpPr>
              <a:spLocks noChangeAspect="1" noChangeArrowheads="1"/>
            </p:cNvSpPr>
            <p:nvPr/>
          </p:nvSpPr>
          <p:spPr bwMode="auto">
            <a:xfrm>
              <a:off x="2000252" y="18430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5" name="Oval 105"/>
            <p:cNvSpPr>
              <a:spLocks noChangeAspect="1" noChangeArrowheads="1"/>
            </p:cNvSpPr>
            <p:nvPr/>
          </p:nvSpPr>
          <p:spPr bwMode="auto">
            <a:xfrm>
              <a:off x="1855789" y="19859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6" name="Oval 106"/>
            <p:cNvSpPr>
              <a:spLocks noChangeAspect="1" noChangeArrowheads="1"/>
            </p:cNvSpPr>
            <p:nvPr/>
          </p:nvSpPr>
          <p:spPr bwMode="auto">
            <a:xfrm>
              <a:off x="2000252" y="19859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7" name="Oval 107"/>
            <p:cNvSpPr>
              <a:spLocks noChangeAspect="1" noChangeArrowheads="1"/>
            </p:cNvSpPr>
            <p:nvPr/>
          </p:nvSpPr>
          <p:spPr bwMode="auto">
            <a:xfrm>
              <a:off x="2071689" y="21304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8" name="Oval 108"/>
            <p:cNvSpPr>
              <a:spLocks noChangeAspect="1" noChangeArrowheads="1"/>
            </p:cNvSpPr>
            <p:nvPr/>
          </p:nvSpPr>
          <p:spPr bwMode="auto">
            <a:xfrm>
              <a:off x="2143127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9" name="Oval 109"/>
            <p:cNvSpPr>
              <a:spLocks noChangeAspect="1" noChangeArrowheads="1"/>
            </p:cNvSpPr>
            <p:nvPr/>
          </p:nvSpPr>
          <p:spPr bwMode="auto">
            <a:xfrm>
              <a:off x="1927227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20" name="Oval 110"/>
            <p:cNvSpPr>
              <a:spLocks noChangeAspect="1" noChangeArrowheads="1"/>
            </p:cNvSpPr>
            <p:nvPr/>
          </p:nvSpPr>
          <p:spPr bwMode="auto">
            <a:xfrm>
              <a:off x="2143127" y="19859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21" name="Oval 111"/>
            <p:cNvSpPr>
              <a:spLocks noChangeAspect="1" noChangeArrowheads="1"/>
            </p:cNvSpPr>
            <p:nvPr/>
          </p:nvSpPr>
          <p:spPr bwMode="auto">
            <a:xfrm>
              <a:off x="2216152" y="191610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22" name="Oval 112"/>
            <p:cNvSpPr>
              <a:spLocks noChangeAspect="1" noChangeArrowheads="1"/>
            </p:cNvSpPr>
            <p:nvPr/>
          </p:nvSpPr>
          <p:spPr bwMode="auto">
            <a:xfrm>
              <a:off x="2287589" y="1987543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23" name="Oval 113"/>
            <p:cNvSpPr>
              <a:spLocks noChangeAspect="1" noChangeArrowheads="1"/>
            </p:cNvSpPr>
            <p:nvPr/>
          </p:nvSpPr>
          <p:spPr bwMode="auto">
            <a:xfrm>
              <a:off x="2360614" y="191610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24" name="Oval 114"/>
            <p:cNvSpPr>
              <a:spLocks noChangeAspect="1" noChangeArrowheads="1"/>
            </p:cNvSpPr>
            <p:nvPr/>
          </p:nvSpPr>
          <p:spPr bwMode="auto">
            <a:xfrm>
              <a:off x="2216152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25" name="Oval 115"/>
            <p:cNvSpPr>
              <a:spLocks noChangeAspect="1" noChangeArrowheads="1"/>
            </p:cNvSpPr>
            <p:nvPr/>
          </p:nvSpPr>
          <p:spPr bwMode="auto">
            <a:xfrm>
              <a:off x="2360614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26" name="Oval 116"/>
            <p:cNvSpPr>
              <a:spLocks noChangeAspect="1" noChangeArrowheads="1"/>
            </p:cNvSpPr>
            <p:nvPr/>
          </p:nvSpPr>
          <p:spPr bwMode="auto">
            <a:xfrm>
              <a:off x="2432052" y="2203444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27" name="Oval 117"/>
            <p:cNvSpPr>
              <a:spLocks noChangeAspect="1" noChangeArrowheads="1"/>
            </p:cNvSpPr>
            <p:nvPr/>
          </p:nvSpPr>
          <p:spPr bwMode="auto">
            <a:xfrm>
              <a:off x="2503489" y="213200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28" name="Oval 118"/>
            <p:cNvSpPr>
              <a:spLocks noChangeAspect="1" noChangeArrowheads="1"/>
            </p:cNvSpPr>
            <p:nvPr/>
          </p:nvSpPr>
          <p:spPr bwMode="auto">
            <a:xfrm>
              <a:off x="2287589" y="213200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29" name="Oval 119"/>
            <p:cNvSpPr>
              <a:spLocks noChangeAspect="1" noChangeArrowheads="1"/>
            </p:cNvSpPr>
            <p:nvPr/>
          </p:nvSpPr>
          <p:spPr bwMode="auto">
            <a:xfrm>
              <a:off x="2503489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0" name="Oval 120"/>
            <p:cNvSpPr>
              <a:spLocks noChangeAspect="1" noChangeArrowheads="1"/>
            </p:cNvSpPr>
            <p:nvPr/>
          </p:nvSpPr>
          <p:spPr bwMode="auto">
            <a:xfrm>
              <a:off x="2432052" y="1987543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1" name="Oval 121"/>
            <p:cNvSpPr>
              <a:spLocks noChangeAspect="1" noChangeArrowheads="1"/>
            </p:cNvSpPr>
            <p:nvPr/>
          </p:nvSpPr>
          <p:spPr bwMode="auto">
            <a:xfrm>
              <a:off x="2432052" y="1914518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2" name="Oval 122"/>
            <p:cNvSpPr>
              <a:spLocks noChangeAspect="1" noChangeArrowheads="1"/>
            </p:cNvSpPr>
            <p:nvPr/>
          </p:nvSpPr>
          <p:spPr bwMode="auto">
            <a:xfrm>
              <a:off x="2505077" y="1844668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3" name="Oval 123"/>
            <p:cNvSpPr>
              <a:spLocks noChangeAspect="1" noChangeArrowheads="1"/>
            </p:cNvSpPr>
            <p:nvPr/>
          </p:nvSpPr>
          <p:spPr bwMode="auto">
            <a:xfrm>
              <a:off x="2576514" y="191610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4" name="Oval 124"/>
            <p:cNvSpPr>
              <a:spLocks noChangeAspect="1" noChangeArrowheads="1"/>
            </p:cNvSpPr>
            <p:nvPr/>
          </p:nvSpPr>
          <p:spPr bwMode="auto">
            <a:xfrm>
              <a:off x="2649539" y="1844668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5" name="Oval 125"/>
            <p:cNvSpPr>
              <a:spLocks noChangeAspect="1" noChangeArrowheads="1"/>
            </p:cNvSpPr>
            <p:nvPr/>
          </p:nvSpPr>
          <p:spPr bwMode="auto">
            <a:xfrm>
              <a:off x="2505077" y="1987543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6" name="Oval 126"/>
            <p:cNvSpPr>
              <a:spLocks noChangeAspect="1" noChangeArrowheads="1"/>
            </p:cNvSpPr>
            <p:nvPr/>
          </p:nvSpPr>
          <p:spPr bwMode="auto">
            <a:xfrm>
              <a:off x="2649539" y="1987543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7" name="Oval 127"/>
            <p:cNvSpPr>
              <a:spLocks noChangeAspect="1" noChangeArrowheads="1"/>
            </p:cNvSpPr>
            <p:nvPr/>
          </p:nvSpPr>
          <p:spPr bwMode="auto">
            <a:xfrm>
              <a:off x="2576514" y="206056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8" name="Oval 128"/>
            <p:cNvSpPr>
              <a:spLocks noChangeAspect="1" noChangeArrowheads="1"/>
            </p:cNvSpPr>
            <p:nvPr/>
          </p:nvSpPr>
          <p:spPr bwMode="auto">
            <a:xfrm>
              <a:off x="2359027" y="22748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9" name="Oval 129"/>
            <p:cNvSpPr>
              <a:spLocks noChangeAspect="1" noChangeArrowheads="1"/>
            </p:cNvSpPr>
            <p:nvPr/>
          </p:nvSpPr>
          <p:spPr bwMode="auto">
            <a:xfrm>
              <a:off x="2359027" y="22018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0" name="Oval 130"/>
            <p:cNvSpPr>
              <a:spLocks noChangeAspect="1" noChangeArrowheads="1"/>
            </p:cNvSpPr>
            <p:nvPr/>
          </p:nvSpPr>
          <p:spPr bwMode="auto">
            <a:xfrm>
              <a:off x="2432052" y="213200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1" name="Oval 131"/>
            <p:cNvSpPr>
              <a:spLocks noChangeAspect="1" noChangeArrowheads="1"/>
            </p:cNvSpPr>
            <p:nvPr/>
          </p:nvSpPr>
          <p:spPr bwMode="auto">
            <a:xfrm>
              <a:off x="2503489" y="2203444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2" name="Oval 132"/>
            <p:cNvSpPr>
              <a:spLocks noChangeAspect="1" noChangeArrowheads="1"/>
            </p:cNvSpPr>
            <p:nvPr/>
          </p:nvSpPr>
          <p:spPr bwMode="auto">
            <a:xfrm>
              <a:off x="2576514" y="213200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3" name="Oval 133"/>
            <p:cNvSpPr>
              <a:spLocks noChangeAspect="1" noChangeArrowheads="1"/>
            </p:cNvSpPr>
            <p:nvPr/>
          </p:nvSpPr>
          <p:spPr bwMode="auto">
            <a:xfrm>
              <a:off x="2432052" y="22748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4" name="Oval 134"/>
            <p:cNvSpPr>
              <a:spLocks noChangeAspect="1" noChangeArrowheads="1"/>
            </p:cNvSpPr>
            <p:nvPr/>
          </p:nvSpPr>
          <p:spPr bwMode="auto">
            <a:xfrm>
              <a:off x="2576514" y="22748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5" name="Oval 135"/>
            <p:cNvSpPr>
              <a:spLocks noChangeAspect="1" noChangeArrowheads="1"/>
            </p:cNvSpPr>
            <p:nvPr/>
          </p:nvSpPr>
          <p:spPr bwMode="auto">
            <a:xfrm>
              <a:off x="2503489" y="234790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6" name="Oval 136"/>
            <p:cNvSpPr>
              <a:spLocks noChangeAspect="1" noChangeArrowheads="1"/>
            </p:cNvSpPr>
            <p:nvPr/>
          </p:nvSpPr>
          <p:spPr bwMode="auto">
            <a:xfrm>
              <a:off x="1927227" y="2273294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7" name="Oval 137"/>
            <p:cNvSpPr>
              <a:spLocks noChangeAspect="1" noChangeArrowheads="1"/>
            </p:cNvSpPr>
            <p:nvPr/>
          </p:nvSpPr>
          <p:spPr bwMode="auto">
            <a:xfrm>
              <a:off x="1998664" y="22018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8" name="Oval 138"/>
            <p:cNvSpPr>
              <a:spLocks noChangeAspect="1" noChangeArrowheads="1"/>
            </p:cNvSpPr>
            <p:nvPr/>
          </p:nvSpPr>
          <p:spPr bwMode="auto">
            <a:xfrm>
              <a:off x="1927227" y="22018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9" name="Oval 139"/>
            <p:cNvSpPr>
              <a:spLocks noChangeAspect="1" noChangeArrowheads="1"/>
            </p:cNvSpPr>
            <p:nvPr/>
          </p:nvSpPr>
          <p:spPr bwMode="auto">
            <a:xfrm>
              <a:off x="1998664" y="2273294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0" name="Oval 140"/>
            <p:cNvSpPr>
              <a:spLocks noChangeAspect="1" noChangeArrowheads="1"/>
            </p:cNvSpPr>
            <p:nvPr/>
          </p:nvSpPr>
          <p:spPr bwMode="auto">
            <a:xfrm>
              <a:off x="2071689" y="22018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1" name="Oval 141"/>
            <p:cNvSpPr>
              <a:spLocks noChangeAspect="1" noChangeArrowheads="1"/>
            </p:cNvSpPr>
            <p:nvPr/>
          </p:nvSpPr>
          <p:spPr bwMode="auto">
            <a:xfrm>
              <a:off x="1927227" y="234473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2" name="Oval 142"/>
            <p:cNvSpPr>
              <a:spLocks noChangeAspect="1" noChangeArrowheads="1"/>
            </p:cNvSpPr>
            <p:nvPr/>
          </p:nvSpPr>
          <p:spPr bwMode="auto">
            <a:xfrm>
              <a:off x="2071689" y="234473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3" name="Oval 143"/>
            <p:cNvSpPr>
              <a:spLocks noChangeAspect="1" noChangeArrowheads="1"/>
            </p:cNvSpPr>
            <p:nvPr/>
          </p:nvSpPr>
          <p:spPr bwMode="auto">
            <a:xfrm>
              <a:off x="2792414" y="21304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4" name="Oval 144"/>
            <p:cNvSpPr>
              <a:spLocks noChangeAspect="1" noChangeArrowheads="1"/>
            </p:cNvSpPr>
            <p:nvPr/>
          </p:nvSpPr>
          <p:spPr bwMode="auto">
            <a:xfrm>
              <a:off x="2863852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5" name="Oval 145"/>
            <p:cNvSpPr>
              <a:spLocks noChangeAspect="1" noChangeArrowheads="1"/>
            </p:cNvSpPr>
            <p:nvPr/>
          </p:nvSpPr>
          <p:spPr bwMode="auto">
            <a:xfrm>
              <a:off x="2792414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6" name="Oval 146"/>
            <p:cNvSpPr>
              <a:spLocks noChangeAspect="1" noChangeArrowheads="1"/>
            </p:cNvSpPr>
            <p:nvPr/>
          </p:nvSpPr>
          <p:spPr bwMode="auto">
            <a:xfrm>
              <a:off x="2863852" y="21304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7" name="Oval 147"/>
            <p:cNvSpPr>
              <a:spLocks noChangeAspect="1" noChangeArrowheads="1"/>
            </p:cNvSpPr>
            <p:nvPr/>
          </p:nvSpPr>
          <p:spPr bwMode="auto">
            <a:xfrm>
              <a:off x="2936877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8" name="Oval 148"/>
            <p:cNvSpPr>
              <a:spLocks noChangeAspect="1" noChangeArrowheads="1"/>
            </p:cNvSpPr>
            <p:nvPr/>
          </p:nvSpPr>
          <p:spPr bwMode="auto">
            <a:xfrm>
              <a:off x="2792414" y="22018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9" name="Oval 149"/>
            <p:cNvSpPr>
              <a:spLocks noChangeAspect="1" noChangeArrowheads="1"/>
            </p:cNvSpPr>
            <p:nvPr/>
          </p:nvSpPr>
          <p:spPr bwMode="auto">
            <a:xfrm>
              <a:off x="2936877" y="22018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60" name="Oval 150"/>
            <p:cNvSpPr>
              <a:spLocks noChangeAspect="1" noChangeArrowheads="1"/>
            </p:cNvSpPr>
            <p:nvPr/>
          </p:nvSpPr>
          <p:spPr bwMode="auto">
            <a:xfrm>
              <a:off x="2790827" y="1914518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61" name="Oval 151"/>
            <p:cNvSpPr>
              <a:spLocks noChangeAspect="1" noChangeArrowheads="1"/>
            </p:cNvSpPr>
            <p:nvPr/>
          </p:nvSpPr>
          <p:spPr bwMode="auto">
            <a:xfrm>
              <a:off x="2863852" y="18430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62" name="Oval 152"/>
            <p:cNvSpPr>
              <a:spLocks noChangeAspect="1" noChangeArrowheads="1"/>
            </p:cNvSpPr>
            <p:nvPr/>
          </p:nvSpPr>
          <p:spPr bwMode="auto">
            <a:xfrm>
              <a:off x="2863852" y="19859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63" name="Oval 153"/>
            <p:cNvSpPr>
              <a:spLocks noChangeAspect="1" noChangeArrowheads="1"/>
            </p:cNvSpPr>
            <p:nvPr/>
          </p:nvSpPr>
          <p:spPr bwMode="auto">
            <a:xfrm>
              <a:off x="2935289" y="21304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64" name="Oval 154"/>
            <p:cNvSpPr>
              <a:spLocks noChangeAspect="1" noChangeArrowheads="1"/>
            </p:cNvSpPr>
            <p:nvPr/>
          </p:nvSpPr>
          <p:spPr bwMode="auto">
            <a:xfrm>
              <a:off x="3006727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65" name="Oval 155"/>
            <p:cNvSpPr>
              <a:spLocks noChangeAspect="1" noChangeArrowheads="1"/>
            </p:cNvSpPr>
            <p:nvPr/>
          </p:nvSpPr>
          <p:spPr bwMode="auto">
            <a:xfrm>
              <a:off x="2790827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66" name="Oval 156"/>
            <p:cNvSpPr>
              <a:spLocks noChangeAspect="1" noChangeArrowheads="1"/>
            </p:cNvSpPr>
            <p:nvPr/>
          </p:nvSpPr>
          <p:spPr bwMode="auto">
            <a:xfrm>
              <a:off x="3006727" y="19859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67" name="Oval 157"/>
            <p:cNvSpPr>
              <a:spLocks noChangeAspect="1" noChangeArrowheads="1"/>
            </p:cNvSpPr>
            <p:nvPr/>
          </p:nvSpPr>
          <p:spPr bwMode="auto">
            <a:xfrm>
              <a:off x="2935289" y="1914518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68" name="Oval 158"/>
            <p:cNvSpPr>
              <a:spLocks noChangeAspect="1" noChangeArrowheads="1"/>
            </p:cNvSpPr>
            <p:nvPr/>
          </p:nvSpPr>
          <p:spPr bwMode="auto">
            <a:xfrm>
              <a:off x="2935289" y="1841493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69" name="Oval 159"/>
            <p:cNvSpPr>
              <a:spLocks noChangeAspect="1" noChangeArrowheads="1"/>
            </p:cNvSpPr>
            <p:nvPr/>
          </p:nvSpPr>
          <p:spPr bwMode="auto">
            <a:xfrm>
              <a:off x="3079752" y="18430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70" name="Oval 160"/>
            <p:cNvSpPr>
              <a:spLocks noChangeAspect="1" noChangeArrowheads="1"/>
            </p:cNvSpPr>
            <p:nvPr/>
          </p:nvSpPr>
          <p:spPr bwMode="auto">
            <a:xfrm>
              <a:off x="3008314" y="1914518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71" name="Oval 161"/>
            <p:cNvSpPr>
              <a:spLocks noChangeAspect="1" noChangeArrowheads="1"/>
            </p:cNvSpPr>
            <p:nvPr/>
          </p:nvSpPr>
          <p:spPr bwMode="auto">
            <a:xfrm>
              <a:off x="3079752" y="1987543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72" name="Oval 162"/>
            <p:cNvSpPr>
              <a:spLocks noChangeAspect="1" noChangeArrowheads="1"/>
            </p:cNvSpPr>
            <p:nvPr/>
          </p:nvSpPr>
          <p:spPr bwMode="auto">
            <a:xfrm>
              <a:off x="2862264" y="22018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73" name="Oval 163"/>
            <p:cNvSpPr>
              <a:spLocks noChangeAspect="1" noChangeArrowheads="1"/>
            </p:cNvSpPr>
            <p:nvPr/>
          </p:nvSpPr>
          <p:spPr bwMode="auto">
            <a:xfrm>
              <a:off x="2862264" y="212883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74" name="Oval 164"/>
            <p:cNvSpPr>
              <a:spLocks noChangeAspect="1" noChangeArrowheads="1"/>
            </p:cNvSpPr>
            <p:nvPr/>
          </p:nvSpPr>
          <p:spPr bwMode="auto">
            <a:xfrm>
              <a:off x="2935289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75" name="Oval 165"/>
            <p:cNvSpPr>
              <a:spLocks noChangeAspect="1" noChangeArrowheads="1"/>
            </p:cNvSpPr>
            <p:nvPr/>
          </p:nvSpPr>
          <p:spPr bwMode="auto">
            <a:xfrm>
              <a:off x="3006727" y="21304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76" name="Oval 166"/>
            <p:cNvSpPr>
              <a:spLocks noChangeAspect="1" noChangeArrowheads="1"/>
            </p:cNvSpPr>
            <p:nvPr/>
          </p:nvSpPr>
          <p:spPr bwMode="auto">
            <a:xfrm>
              <a:off x="3079752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77" name="Oval 167"/>
            <p:cNvSpPr>
              <a:spLocks noChangeAspect="1" noChangeArrowheads="1"/>
            </p:cNvSpPr>
            <p:nvPr/>
          </p:nvSpPr>
          <p:spPr bwMode="auto">
            <a:xfrm>
              <a:off x="2935289" y="22018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78" name="Oval 168"/>
            <p:cNvSpPr>
              <a:spLocks noChangeAspect="1" noChangeArrowheads="1"/>
            </p:cNvSpPr>
            <p:nvPr/>
          </p:nvSpPr>
          <p:spPr bwMode="auto">
            <a:xfrm>
              <a:off x="3079752" y="22018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79" name="Oval 169"/>
            <p:cNvSpPr>
              <a:spLocks noChangeAspect="1" noChangeArrowheads="1"/>
            </p:cNvSpPr>
            <p:nvPr/>
          </p:nvSpPr>
          <p:spPr bwMode="auto">
            <a:xfrm>
              <a:off x="2143127" y="21304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80" name="Oval 170"/>
            <p:cNvSpPr>
              <a:spLocks noChangeAspect="1" noChangeArrowheads="1"/>
            </p:cNvSpPr>
            <p:nvPr/>
          </p:nvSpPr>
          <p:spPr bwMode="auto">
            <a:xfrm>
              <a:off x="2216152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81" name="Oval 171"/>
            <p:cNvSpPr>
              <a:spLocks noChangeAspect="1" noChangeArrowheads="1"/>
            </p:cNvSpPr>
            <p:nvPr/>
          </p:nvSpPr>
          <p:spPr bwMode="auto">
            <a:xfrm>
              <a:off x="2216152" y="22018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82" name="Oval 172"/>
            <p:cNvSpPr>
              <a:spLocks noChangeAspect="1" noChangeArrowheads="1"/>
            </p:cNvSpPr>
            <p:nvPr/>
          </p:nvSpPr>
          <p:spPr bwMode="auto">
            <a:xfrm>
              <a:off x="2287589" y="23463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83" name="Oval 173"/>
            <p:cNvSpPr>
              <a:spLocks noChangeAspect="1" noChangeArrowheads="1"/>
            </p:cNvSpPr>
            <p:nvPr/>
          </p:nvSpPr>
          <p:spPr bwMode="auto">
            <a:xfrm>
              <a:off x="2359027" y="22748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84" name="Oval 174"/>
            <p:cNvSpPr>
              <a:spLocks noChangeAspect="1" noChangeArrowheads="1"/>
            </p:cNvSpPr>
            <p:nvPr/>
          </p:nvSpPr>
          <p:spPr bwMode="auto">
            <a:xfrm>
              <a:off x="2143127" y="22748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85" name="Oval 175"/>
            <p:cNvSpPr>
              <a:spLocks noChangeAspect="1" noChangeArrowheads="1"/>
            </p:cNvSpPr>
            <p:nvPr/>
          </p:nvSpPr>
          <p:spPr bwMode="auto">
            <a:xfrm>
              <a:off x="2359027" y="22018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86" name="Oval 176"/>
            <p:cNvSpPr>
              <a:spLocks noChangeAspect="1" noChangeArrowheads="1"/>
            </p:cNvSpPr>
            <p:nvPr/>
          </p:nvSpPr>
          <p:spPr bwMode="auto">
            <a:xfrm>
              <a:off x="2287589" y="21304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87" name="Oval 177"/>
            <p:cNvSpPr>
              <a:spLocks noChangeAspect="1" noChangeArrowheads="1"/>
            </p:cNvSpPr>
            <p:nvPr/>
          </p:nvSpPr>
          <p:spPr bwMode="auto">
            <a:xfrm>
              <a:off x="2287589" y="2057394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88" name="Oval 178"/>
            <p:cNvSpPr>
              <a:spLocks noChangeAspect="1" noChangeArrowheads="1"/>
            </p:cNvSpPr>
            <p:nvPr/>
          </p:nvSpPr>
          <p:spPr bwMode="auto">
            <a:xfrm>
              <a:off x="2432052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89" name="Oval 179"/>
            <p:cNvSpPr>
              <a:spLocks noChangeAspect="1" noChangeArrowheads="1"/>
            </p:cNvSpPr>
            <p:nvPr/>
          </p:nvSpPr>
          <p:spPr bwMode="auto">
            <a:xfrm>
              <a:off x="2360614" y="21304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90" name="Oval 180"/>
            <p:cNvSpPr>
              <a:spLocks noChangeAspect="1" noChangeArrowheads="1"/>
            </p:cNvSpPr>
            <p:nvPr/>
          </p:nvSpPr>
          <p:spPr bwMode="auto">
            <a:xfrm>
              <a:off x="2432052" y="2203444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91" name="Oval 181"/>
            <p:cNvSpPr>
              <a:spLocks noChangeAspect="1" noChangeArrowheads="1"/>
            </p:cNvSpPr>
            <p:nvPr/>
          </p:nvSpPr>
          <p:spPr bwMode="auto">
            <a:xfrm>
              <a:off x="1855789" y="21304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92" name="Oval 182"/>
            <p:cNvSpPr>
              <a:spLocks noChangeAspect="1" noChangeArrowheads="1"/>
            </p:cNvSpPr>
            <p:nvPr/>
          </p:nvSpPr>
          <p:spPr bwMode="auto">
            <a:xfrm>
              <a:off x="2214564" y="234473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93" name="Oval 183"/>
            <p:cNvSpPr>
              <a:spLocks noChangeAspect="1" noChangeArrowheads="1"/>
            </p:cNvSpPr>
            <p:nvPr/>
          </p:nvSpPr>
          <p:spPr bwMode="auto">
            <a:xfrm>
              <a:off x="2287589" y="22748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94" name="Oval 184"/>
            <p:cNvSpPr>
              <a:spLocks noChangeAspect="1" noChangeArrowheads="1"/>
            </p:cNvSpPr>
            <p:nvPr/>
          </p:nvSpPr>
          <p:spPr bwMode="auto">
            <a:xfrm>
              <a:off x="2359027" y="23463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95" name="Oval 185"/>
            <p:cNvSpPr>
              <a:spLocks noChangeAspect="1" noChangeArrowheads="1"/>
            </p:cNvSpPr>
            <p:nvPr/>
          </p:nvSpPr>
          <p:spPr bwMode="auto">
            <a:xfrm>
              <a:off x="2432052" y="22748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96" name="Oval 186"/>
            <p:cNvSpPr>
              <a:spLocks noChangeAspect="1" noChangeArrowheads="1"/>
            </p:cNvSpPr>
            <p:nvPr/>
          </p:nvSpPr>
          <p:spPr bwMode="auto">
            <a:xfrm>
              <a:off x="2576514" y="22018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97" name="Oval 187"/>
            <p:cNvSpPr>
              <a:spLocks noChangeAspect="1" noChangeArrowheads="1"/>
            </p:cNvSpPr>
            <p:nvPr/>
          </p:nvSpPr>
          <p:spPr bwMode="auto">
            <a:xfrm>
              <a:off x="3584577" y="23463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98" name="Oval 188"/>
            <p:cNvSpPr>
              <a:spLocks noChangeAspect="1" noChangeArrowheads="1"/>
            </p:cNvSpPr>
            <p:nvPr/>
          </p:nvSpPr>
          <p:spPr bwMode="auto">
            <a:xfrm>
              <a:off x="2647952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99" name="Oval 189"/>
            <p:cNvSpPr>
              <a:spLocks noChangeAspect="1" noChangeArrowheads="1"/>
            </p:cNvSpPr>
            <p:nvPr/>
          </p:nvSpPr>
          <p:spPr bwMode="auto">
            <a:xfrm>
              <a:off x="2719389" y="21304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00" name="Oval 190"/>
            <p:cNvSpPr>
              <a:spLocks noChangeAspect="1" noChangeArrowheads="1"/>
            </p:cNvSpPr>
            <p:nvPr/>
          </p:nvSpPr>
          <p:spPr bwMode="auto">
            <a:xfrm>
              <a:off x="2792414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01" name="Oval 191"/>
            <p:cNvSpPr>
              <a:spLocks noChangeAspect="1" noChangeArrowheads="1"/>
            </p:cNvSpPr>
            <p:nvPr/>
          </p:nvSpPr>
          <p:spPr bwMode="auto">
            <a:xfrm>
              <a:off x="2647952" y="22018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02" name="Oval 192"/>
            <p:cNvSpPr>
              <a:spLocks noChangeAspect="1" noChangeArrowheads="1"/>
            </p:cNvSpPr>
            <p:nvPr/>
          </p:nvSpPr>
          <p:spPr bwMode="auto">
            <a:xfrm>
              <a:off x="2792414" y="22018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03" name="Oval 193"/>
            <p:cNvSpPr>
              <a:spLocks noChangeAspect="1" noChangeArrowheads="1"/>
            </p:cNvSpPr>
            <p:nvPr/>
          </p:nvSpPr>
          <p:spPr bwMode="auto">
            <a:xfrm>
              <a:off x="2863852" y="23463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04" name="Oval 194"/>
            <p:cNvSpPr>
              <a:spLocks noChangeAspect="1" noChangeArrowheads="1"/>
            </p:cNvSpPr>
            <p:nvPr/>
          </p:nvSpPr>
          <p:spPr bwMode="auto">
            <a:xfrm>
              <a:off x="2935289" y="22748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05" name="Oval 195"/>
            <p:cNvSpPr>
              <a:spLocks noChangeAspect="1" noChangeArrowheads="1"/>
            </p:cNvSpPr>
            <p:nvPr/>
          </p:nvSpPr>
          <p:spPr bwMode="auto">
            <a:xfrm>
              <a:off x="2719389" y="22748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06" name="Oval 196"/>
            <p:cNvSpPr>
              <a:spLocks noChangeAspect="1" noChangeArrowheads="1"/>
            </p:cNvSpPr>
            <p:nvPr/>
          </p:nvSpPr>
          <p:spPr bwMode="auto">
            <a:xfrm>
              <a:off x="2935289" y="22018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07" name="Oval 197"/>
            <p:cNvSpPr>
              <a:spLocks noChangeAspect="1" noChangeArrowheads="1"/>
            </p:cNvSpPr>
            <p:nvPr/>
          </p:nvSpPr>
          <p:spPr bwMode="auto">
            <a:xfrm>
              <a:off x="3008314" y="213200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08" name="Oval 198"/>
            <p:cNvSpPr>
              <a:spLocks noChangeAspect="1" noChangeArrowheads="1"/>
            </p:cNvSpPr>
            <p:nvPr/>
          </p:nvSpPr>
          <p:spPr bwMode="auto">
            <a:xfrm>
              <a:off x="3079752" y="2203444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09" name="Oval 199"/>
            <p:cNvSpPr>
              <a:spLocks noChangeAspect="1" noChangeArrowheads="1"/>
            </p:cNvSpPr>
            <p:nvPr/>
          </p:nvSpPr>
          <p:spPr bwMode="auto">
            <a:xfrm>
              <a:off x="3008314" y="22748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10" name="Oval 200"/>
            <p:cNvSpPr>
              <a:spLocks noChangeAspect="1" noChangeArrowheads="1"/>
            </p:cNvSpPr>
            <p:nvPr/>
          </p:nvSpPr>
          <p:spPr bwMode="auto">
            <a:xfrm>
              <a:off x="3079752" y="234790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11" name="Oval 201"/>
            <p:cNvSpPr>
              <a:spLocks noChangeAspect="1" noChangeArrowheads="1"/>
            </p:cNvSpPr>
            <p:nvPr/>
          </p:nvSpPr>
          <p:spPr bwMode="auto">
            <a:xfrm>
              <a:off x="2935289" y="23463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12" name="Oval 202"/>
            <p:cNvSpPr>
              <a:spLocks noChangeAspect="1" noChangeArrowheads="1"/>
            </p:cNvSpPr>
            <p:nvPr/>
          </p:nvSpPr>
          <p:spPr bwMode="auto">
            <a:xfrm>
              <a:off x="3008314" y="22748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13" name="Oval 203"/>
            <p:cNvSpPr>
              <a:spLocks noChangeAspect="1" noChangeArrowheads="1"/>
            </p:cNvSpPr>
            <p:nvPr/>
          </p:nvSpPr>
          <p:spPr bwMode="auto">
            <a:xfrm>
              <a:off x="3079752" y="23463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14" name="Oval 204"/>
            <p:cNvSpPr>
              <a:spLocks noChangeAspect="1" noChangeArrowheads="1"/>
            </p:cNvSpPr>
            <p:nvPr/>
          </p:nvSpPr>
          <p:spPr bwMode="auto">
            <a:xfrm>
              <a:off x="3079752" y="2273294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15" name="Oval 205"/>
            <p:cNvSpPr>
              <a:spLocks noChangeAspect="1" noChangeArrowheads="1"/>
            </p:cNvSpPr>
            <p:nvPr/>
          </p:nvSpPr>
          <p:spPr bwMode="auto">
            <a:xfrm>
              <a:off x="2647952" y="23463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16" name="Oval 206"/>
            <p:cNvSpPr>
              <a:spLocks noChangeAspect="1" noChangeArrowheads="1"/>
            </p:cNvSpPr>
            <p:nvPr/>
          </p:nvSpPr>
          <p:spPr bwMode="auto">
            <a:xfrm>
              <a:off x="3006727" y="19859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17" name="Oval 207"/>
            <p:cNvSpPr>
              <a:spLocks noChangeAspect="1" noChangeArrowheads="1"/>
            </p:cNvSpPr>
            <p:nvPr/>
          </p:nvSpPr>
          <p:spPr bwMode="auto">
            <a:xfrm>
              <a:off x="3079752" y="1914518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18" name="Oval 208"/>
            <p:cNvSpPr>
              <a:spLocks noChangeAspect="1" noChangeArrowheads="1"/>
            </p:cNvSpPr>
            <p:nvPr/>
          </p:nvSpPr>
          <p:spPr bwMode="auto">
            <a:xfrm>
              <a:off x="3079752" y="2057394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19" name="Oval 209"/>
            <p:cNvSpPr>
              <a:spLocks noChangeAspect="1" noChangeArrowheads="1"/>
            </p:cNvSpPr>
            <p:nvPr/>
          </p:nvSpPr>
          <p:spPr bwMode="auto">
            <a:xfrm>
              <a:off x="3224214" y="22018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20" name="Oval 210"/>
            <p:cNvSpPr>
              <a:spLocks noChangeAspect="1" noChangeArrowheads="1"/>
            </p:cNvSpPr>
            <p:nvPr/>
          </p:nvSpPr>
          <p:spPr bwMode="auto">
            <a:xfrm>
              <a:off x="3006727" y="21304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21" name="Oval 211"/>
            <p:cNvSpPr>
              <a:spLocks noChangeAspect="1" noChangeArrowheads="1"/>
            </p:cNvSpPr>
            <p:nvPr/>
          </p:nvSpPr>
          <p:spPr bwMode="auto">
            <a:xfrm>
              <a:off x="3295652" y="19859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22" name="Oval 212"/>
            <p:cNvSpPr>
              <a:spLocks noChangeAspect="1" noChangeArrowheads="1"/>
            </p:cNvSpPr>
            <p:nvPr/>
          </p:nvSpPr>
          <p:spPr bwMode="auto">
            <a:xfrm>
              <a:off x="3151189" y="17700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23" name="Oval 213"/>
            <p:cNvSpPr>
              <a:spLocks noChangeAspect="1" noChangeArrowheads="1"/>
            </p:cNvSpPr>
            <p:nvPr/>
          </p:nvSpPr>
          <p:spPr bwMode="auto">
            <a:xfrm>
              <a:off x="3151189" y="191293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24" name="Oval 214"/>
            <p:cNvSpPr>
              <a:spLocks noChangeAspect="1" noChangeArrowheads="1"/>
            </p:cNvSpPr>
            <p:nvPr/>
          </p:nvSpPr>
          <p:spPr bwMode="auto">
            <a:xfrm>
              <a:off x="3224214" y="18430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25" name="Oval 215"/>
            <p:cNvSpPr>
              <a:spLocks noChangeAspect="1" noChangeArrowheads="1"/>
            </p:cNvSpPr>
            <p:nvPr/>
          </p:nvSpPr>
          <p:spPr bwMode="auto">
            <a:xfrm>
              <a:off x="3295652" y="1914518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26" name="Oval 216"/>
            <p:cNvSpPr>
              <a:spLocks noChangeAspect="1" noChangeArrowheads="1"/>
            </p:cNvSpPr>
            <p:nvPr/>
          </p:nvSpPr>
          <p:spPr bwMode="auto">
            <a:xfrm>
              <a:off x="3368677" y="18430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27" name="Oval 217"/>
            <p:cNvSpPr>
              <a:spLocks noChangeAspect="1" noChangeArrowheads="1"/>
            </p:cNvSpPr>
            <p:nvPr/>
          </p:nvSpPr>
          <p:spPr bwMode="auto">
            <a:xfrm>
              <a:off x="3224214" y="19859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28" name="Oval 218"/>
            <p:cNvSpPr>
              <a:spLocks noChangeAspect="1" noChangeArrowheads="1"/>
            </p:cNvSpPr>
            <p:nvPr/>
          </p:nvSpPr>
          <p:spPr bwMode="auto">
            <a:xfrm>
              <a:off x="3368677" y="19859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29" name="Oval 219"/>
            <p:cNvSpPr>
              <a:spLocks noChangeAspect="1" noChangeArrowheads="1"/>
            </p:cNvSpPr>
            <p:nvPr/>
          </p:nvSpPr>
          <p:spPr bwMode="auto">
            <a:xfrm>
              <a:off x="3368677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30" name="Oval 220"/>
            <p:cNvSpPr>
              <a:spLocks noChangeAspect="1" noChangeArrowheads="1"/>
            </p:cNvSpPr>
            <p:nvPr/>
          </p:nvSpPr>
          <p:spPr bwMode="auto">
            <a:xfrm>
              <a:off x="3151189" y="21304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31" name="Oval 221"/>
            <p:cNvSpPr>
              <a:spLocks noChangeAspect="1" noChangeArrowheads="1"/>
            </p:cNvSpPr>
            <p:nvPr/>
          </p:nvSpPr>
          <p:spPr bwMode="auto">
            <a:xfrm>
              <a:off x="3295652" y="21304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32" name="Oval 222"/>
            <p:cNvSpPr>
              <a:spLocks noChangeAspect="1" noChangeArrowheads="1"/>
            </p:cNvSpPr>
            <p:nvPr/>
          </p:nvSpPr>
          <p:spPr bwMode="auto">
            <a:xfrm>
              <a:off x="3511552" y="212883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33" name="Oval 223"/>
            <p:cNvSpPr>
              <a:spLocks noChangeAspect="1" noChangeArrowheads="1"/>
            </p:cNvSpPr>
            <p:nvPr/>
          </p:nvSpPr>
          <p:spPr bwMode="auto">
            <a:xfrm>
              <a:off x="3582989" y="2057394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34" name="Oval 224"/>
            <p:cNvSpPr>
              <a:spLocks noChangeAspect="1" noChangeArrowheads="1"/>
            </p:cNvSpPr>
            <p:nvPr/>
          </p:nvSpPr>
          <p:spPr bwMode="auto">
            <a:xfrm>
              <a:off x="3511552" y="2057394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35" name="Oval 225"/>
            <p:cNvSpPr>
              <a:spLocks noChangeAspect="1" noChangeArrowheads="1"/>
            </p:cNvSpPr>
            <p:nvPr/>
          </p:nvSpPr>
          <p:spPr bwMode="auto">
            <a:xfrm>
              <a:off x="3582989" y="212883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36" name="Oval 226"/>
            <p:cNvSpPr>
              <a:spLocks noChangeAspect="1" noChangeArrowheads="1"/>
            </p:cNvSpPr>
            <p:nvPr/>
          </p:nvSpPr>
          <p:spPr bwMode="auto">
            <a:xfrm>
              <a:off x="3656014" y="2057394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37" name="Oval 227"/>
            <p:cNvSpPr>
              <a:spLocks noChangeAspect="1" noChangeArrowheads="1"/>
            </p:cNvSpPr>
            <p:nvPr/>
          </p:nvSpPr>
          <p:spPr bwMode="auto">
            <a:xfrm>
              <a:off x="3509964" y="191293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38" name="Oval 228"/>
            <p:cNvSpPr>
              <a:spLocks noChangeAspect="1" noChangeArrowheads="1"/>
            </p:cNvSpPr>
            <p:nvPr/>
          </p:nvSpPr>
          <p:spPr bwMode="auto">
            <a:xfrm>
              <a:off x="3582989" y="1841493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39" name="Oval 229"/>
            <p:cNvSpPr>
              <a:spLocks noChangeAspect="1" noChangeArrowheads="1"/>
            </p:cNvSpPr>
            <p:nvPr/>
          </p:nvSpPr>
          <p:spPr bwMode="auto">
            <a:xfrm>
              <a:off x="3582989" y="1984368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40" name="Oval 230"/>
            <p:cNvSpPr>
              <a:spLocks noChangeAspect="1" noChangeArrowheads="1"/>
            </p:cNvSpPr>
            <p:nvPr/>
          </p:nvSpPr>
          <p:spPr bwMode="auto">
            <a:xfrm>
              <a:off x="3584577" y="22018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41" name="Oval 231"/>
            <p:cNvSpPr>
              <a:spLocks noChangeAspect="1" noChangeArrowheads="1"/>
            </p:cNvSpPr>
            <p:nvPr/>
          </p:nvSpPr>
          <p:spPr bwMode="auto">
            <a:xfrm>
              <a:off x="3800477" y="21304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42" name="Oval 232"/>
            <p:cNvSpPr>
              <a:spLocks noChangeAspect="1" noChangeArrowheads="1"/>
            </p:cNvSpPr>
            <p:nvPr/>
          </p:nvSpPr>
          <p:spPr bwMode="auto">
            <a:xfrm>
              <a:off x="3509964" y="2057394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43" name="Oval 233"/>
            <p:cNvSpPr>
              <a:spLocks noChangeAspect="1" noChangeArrowheads="1"/>
            </p:cNvSpPr>
            <p:nvPr/>
          </p:nvSpPr>
          <p:spPr bwMode="auto">
            <a:xfrm>
              <a:off x="3656014" y="19859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44" name="Oval 234"/>
            <p:cNvSpPr>
              <a:spLocks noChangeAspect="1" noChangeArrowheads="1"/>
            </p:cNvSpPr>
            <p:nvPr/>
          </p:nvSpPr>
          <p:spPr bwMode="auto">
            <a:xfrm>
              <a:off x="3654427" y="191293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45" name="Oval 235"/>
            <p:cNvSpPr>
              <a:spLocks noChangeAspect="1" noChangeArrowheads="1"/>
            </p:cNvSpPr>
            <p:nvPr/>
          </p:nvSpPr>
          <p:spPr bwMode="auto">
            <a:xfrm>
              <a:off x="3654427" y="183990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46" name="Oval 236"/>
            <p:cNvSpPr>
              <a:spLocks noChangeAspect="1" noChangeArrowheads="1"/>
            </p:cNvSpPr>
            <p:nvPr/>
          </p:nvSpPr>
          <p:spPr bwMode="auto">
            <a:xfrm>
              <a:off x="3798889" y="1841493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47" name="Oval 237"/>
            <p:cNvSpPr>
              <a:spLocks noChangeAspect="1" noChangeArrowheads="1"/>
            </p:cNvSpPr>
            <p:nvPr/>
          </p:nvSpPr>
          <p:spPr bwMode="auto">
            <a:xfrm>
              <a:off x="3800477" y="19859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48" name="Oval 238"/>
            <p:cNvSpPr>
              <a:spLocks noChangeAspect="1" noChangeArrowheads="1"/>
            </p:cNvSpPr>
            <p:nvPr/>
          </p:nvSpPr>
          <p:spPr bwMode="auto">
            <a:xfrm>
              <a:off x="3871914" y="1914518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49" name="Oval 239"/>
            <p:cNvSpPr>
              <a:spLocks noChangeAspect="1" noChangeArrowheads="1"/>
            </p:cNvSpPr>
            <p:nvPr/>
          </p:nvSpPr>
          <p:spPr bwMode="auto">
            <a:xfrm>
              <a:off x="3656014" y="22748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50" name="Oval 240"/>
            <p:cNvSpPr>
              <a:spLocks noChangeAspect="1" noChangeArrowheads="1"/>
            </p:cNvSpPr>
            <p:nvPr/>
          </p:nvSpPr>
          <p:spPr bwMode="auto">
            <a:xfrm>
              <a:off x="3727452" y="22018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51" name="Oval 241"/>
            <p:cNvSpPr>
              <a:spLocks noChangeAspect="1" noChangeArrowheads="1"/>
            </p:cNvSpPr>
            <p:nvPr/>
          </p:nvSpPr>
          <p:spPr bwMode="auto">
            <a:xfrm>
              <a:off x="3725864" y="212883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52" name="Oval 242"/>
            <p:cNvSpPr>
              <a:spLocks noChangeAspect="1" noChangeArrowheads="1"/>
            </p:cNvSpPr>
            <p:nvPr/>
          </p:nvSpPr>
          <p:spPr bwMode="auto">
            <a:xfrm>
              <a:off x="3871914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53" name="Oval 243"/>
            <p:cNvSpPr>
              <a:spLocks noChangeAspect="1" noChangeArrowheads="1"/>
            </p:cNvSpPr>
            <p:nvPr/>
          </p:nvSpPr>
          <p:spPr bwMode="auto">
            <a:xfrm>
              <a:off x="3006727" y="212883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54" name="Oval 244"/>
            <p:cNvSpPr>
              <a:spLocks noChangeAspect="1" noChangeArrowheads="1"/>
            </p:cNvSpPr>
            <p:nvPr/>
          </p:nvSpPr>
          <p:spPr bwMode="auto">
            <a:xfrm>
              <a:off x="3006727" y="205580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55" name="Oval 245"/>
            <p:cNvSpPr>
              <a:spLocks noChangeAspect="1" noChangeArrowheads="1"/>
            </p:cNvSpPr>
            <p:nvPr/>
          </p:nvSpPr>
          <p:spPr bwMode="auto">
            <a:xfrm>
              <a:off x="3224214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56" name="Oval 246"/>
            <p:cNvSpPr>
              <a:spLocks noChangeAspect="1" noChangeArrowheads="1"/>
            </p:cNvSpPr>
            <p:nvPr/>
          </p:nvSpPr>
          <p:spPr bwMode="auto">
            <a:xfrm>
              <a:off x="3079752" y="212883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57" name="Oval 247"/>
            <p:cNvSpPr>
              <a:spLocks noChangeAspect="1" noChangeArrowheads="1"/>
            </p:cNvSpPr>
            <p:nvPr/>
          </p:nvSpPr>
          <p:spPr bwMode="auto">
            <a:xfrm>
              <a:off x="3440114" y="19859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58" name="Oval 248"/>
            <p:cNvSpPr>
              <a:spLocks noChangeAspect="1" noChangeArrowheads="1"/>
            </p:cNvSpPr>
            <p:nvPr/>
          </p:nvSpPr>
          <p:spPr bwMode="auto">
            <a:xfrm>
              <a:off x="3438527" y="212883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59" name="Oval 249"/>
            <p:cNvSpPr>
              <a:spLocks noChangeAspect="1" noChangeArrowheads="1"/>
            </p:cNvSpPr>
            <p:nvPr/>
          </p:nvSpPr>
          <p:spPr bwMode="auto">
            <a:xfrm>
              <a:off x="3511552" y="2057394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60" name="Oval 250"/>
            <p:cNvSpPr>
              <a:spLocks noChangeAspect="1" noChangeArrowheads="1"/>
            </p:cNvSpPr>
            <p:nvPr/>
          </p:nvSpPr>
          <p:spPr bwMode="auto">
            <a:xfrm>
              <a:off x="3800477" y="22018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61" name="Oval 296"/>
            <p:cNvSpPr>
              <a:spLocks noChangeAspect="1" noChangeArrowheads="1"/>
            </p:cNvSpPr>
            <p:nvPr/>
          </p:nvSpPr>
          <p:spPr bwMode="auto">
            <a:xfrm>
              <a:off x="2792414" y="213200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62" name="Oval 297"/>
            <p:cNvSpPr>
              <a:spLocks noChangeAspect="1" noChangeArrowheads="1"/>
            </p:cNvSpPr>
            <p:nvPr/>
          </p:nvSpPr>
          <p:spPr bwMode="auto">
            <a:xfrm>
              <a:off x="2719389" y="19859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63" name="Oval 298"/>
            <p:cNvSpPr>
              <a:spLocks noChangeAspect="1" noChangeArrowheads="1"/>
            </p:cNvSpPr>
            <p:nvPr/>
          </p:nvSpPr>
          <p:spPr bwMode="auto">
            <a:xfrm>
              <a:off x="2865439" y="2203444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64" name="Oval 299"/>
            <p:cNvSpPr>
              <a:spLocks noChangeAspect="1" noChangeArrowheads="1"/>
            </p:cNvSpPr>
            <p:nvPr/>
          </p:nvSpPr>
          <p:spPr bwMode="auto">
            <a:xfrm>
              <a:off x="2792414" y="227646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65" name="Oval 300"/>
            <p:cNvSpPr>
              <a:spLocks noChangeAspect="1" noChangeArrowheads="1"/>
            </p:cNvSpPr>
            <p:nvPr/>
          </p:nvSpPr>
          <p:spPr bwMode="auto">
            <a:xfrm>
              <a:off x="2863852" y="22748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66" name="Oval 301"/>
            <p:cNvSpPr>
              <a:spLocks noChangeAspect="1" noChangeArrowheads="1"/>
            </p:cNvSpPr>
            <p:nvPr/>
          </p:nvSpPr>
          <p:spPr bwMode="auto">
            <a:xfrm>
              <a:off x="3295652" y="22748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67" name="Oval 302"/>
            <p:cNvSpPr>
              <a:spLocks noChangeAspect="1" noChangeArrowheads="1"/>
            </p:cNvSpPr>
            <p:nvPr/>
          </p:nvSpPr>
          <p:spPr bwMode="auto">
            <a:xfrm>
              <a:off x="3440114" y="22018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68" name="Oval 303"/>
            <p:cNvSpPr>
              <a:spLocks noChangeAspect="1" noChangeArrowheads="1"/>
            </p:cNvSpPr>
            <p:nvPr/>
          </p:nvSpPr>
          <p:spPr bwMode="auto">
            <a:xfrm>
              <a:off x="3368677" y="23463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69" name="Oval 304"/>
            <p:cNvSpPr>
              <a:spLocks noChangeAspect="1" noChangeArrowheads="1"/>
            </p:cNvSpPr>
            <p:nvPr/>
          </p:nvSpPr>
          <p:spPr bwMode="auto">
            <a:xfrm>
              <a:off x="3151189" y="22748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70" name="Oval 305"/>
            <p:cNvSpPr>
              <a:spLocks noChangeAspect="1" noChangeArrowheads="1"/>
            </p:cNvSpPr>
            <p:nvPr/>
          </p:nvSpPr>
          <p:spPr bwMode="auto">
            <a:xfrm>
              <a:off x="3511552" y="22748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71" name="Oval 306"/>
            <p:cNvSpPr>
              <a:spLocks noChangeAspect="1" noChangeArrowheads="1"/>
            </p:cNvSpPr>
            <p:nvPr/>
          </p:nvSpPr>
          <p:spPr bwMode="auto">
            <a:xfrm>
              <a:off x="3295652" y="22018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72" name="Oval 307"/>
            <p:cNvSpPr>
              <a:spLocks noChangeAspect="1" noChangeArrowheads="1"/>
            </p:cNvSpPr>
            <p:nvPr/>
          </p:nvSpPr>
          <p:spPr bwMode="auto">
            <a:xfrm>
              <a:off x="3368677" y="21304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73" name="Oval 308"/>
            <p:cNvSpPr>
              <a:spLocks noChangeAspect="1" noChangeArrowheads="1"/>
            </p:cNvSpPr>
            <p:nvPr/>
          </p:nvSpPr>
          <p:spPr bwMode="auto">
            <a:xfrm>
              <a:off x="3368677" y="2273294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74" name="Oval 309"/>
            <p:cNvSpPr>
              <a:spLocks noChangeAspect="1" noChangeArrowheads="1"/>
            </p:cNvSpPr>
            <p:nvPr/>
          </p:nvSpPr>
          <p:spPr bwMode="auto">
            <a:xfrm>
              <a:off x="3295652" y="23463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75" name="Oval 310"/>
            <p:cNvSpPr>
              <a:spLocks noChangeAspect="1" noChangeArrowheads="1"/>
            </p:cNvSpPr>
            <p:nvPr/>
          </p:nvSpPr>
          <p:spPr bwMode="auto">
            <a:xfrm>
              <a:off x="3367089" y="234473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76" name="Oval 311"/>
            <p:cNvSpPr>
              <a:spLocks noChangeAspect="1" noChangeArrowheads="1"/>
            </p:cNvSpPr>
            <p:nvPr/>
          </p:nvSpPr>
          <p:spPr bwMode="auto">
            <a:xfrm>
              <a:off x="3870327" y="22018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77" name="Oval 312"/>
            <p:cNvSpPr>
              <a:spLocks noChangeAspect="1" noChangeArrowheads="1"/>
            </p:cNvSpPr>
            <p:nvPr/>
          </p:nvSpPr>
          <p:spPr bwMode="auto">
            <a:xfrm>
              <a:off x="3943352" y="21304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78" name="Oval 313"/>
            <p:cNvSpPr>
              <a:spLocks noChangeAspect="1" noChangeArrowheads="1"/>
            </p:cNvSpPr>
            <p:nvPr/>
          </p:nvSpPr>
          <p:spPr bwMode="auto">
            <a:xfrm>
              <a:off x="3943352" y="2273294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79" name="Oval 314"/>
            <p:cNvSpPr>
              <a:spLocks noChangeAspect="1" noChangeArrowheads="1"/>
            </p:cNvSpPr>
            <p:nvPr/>
          </p:nvSpPr>
          <p:spPr bwMode="auto">
            <a:xfrm>
              <a:off x="3870327" y="23463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80" name="Oval 315"/>
            <p:cNvSpPr>
              <a:spLocks noChangeAspect="1" noChangeArrowheads="1"/>
            </p:cNvSpPr>
            <p:nvPr/>
          </p:nvSpPr>
          <p:spPr bwMode="auto">
            <a:xfrm>
              <a:off x="3941764" y="234473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81" name="Oval 316"/>
            <p:cNvSpPr>
              <a:spLocks noChangeAspect="1" noChangeArrowheads="1"/>
            </p:cNvSpPr>
            <p:nvPr/>
          </p:nvSpPr>
          <p:spPr bwMode="auto">
            <a:xfrm>
              <a:off x="3871914" y="21304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82" name="Oval 317"/>
            <p:cNvSpPr>
              <a:spLocks noChangeAspect="1" noChangeArrowheads="1"/>
            </p:cNvSpPr>
            <p:nvPr/>
          </p:nvSpPr>
          <p:spPr bwMode="auto">
            <a:xfrm>
              <a:off x="3943352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83" name="Oval 318"/>
            <p:cNvSpPr>
              <a:spLocks noChangeAspect="1" noChangeArrowheads="1"/>
            </p:cNvSpPr>
            <p:nvPr/>
          </p:nvSpPr>
          <p:spPr bwMode="auto">
            <a:xfrm>
              <a:off x="3871914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84" name="Oval 319"/>
            <p:cNvSpPr>
              <a:spLocks noChangeAspect="1" noChangeArrowheads="1"/>
            </p:cNvSpPr>
            <p:nvPr/>
          </p:nvSpPr>
          <p:spPr bwMode="auto">
            <a:xfrm>
              <a:off x="3943352" y="21304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85" name="Oval 320"/>
            <p:cNvSpPr>
              <a:spLocks noChangeAspect="1" noChangeArrowheads="1"/>
            </p:cNvSpPr>
            <p:nvPr/>
          </p:nvSpPr>
          <p:spPr bwMode="auto">
            <a:xfrm>
              <a:off x="4016377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86" name="Oval 321"/>
            <p:cNvSpPr>
              <a:spLocks noChangeAspect="1" noChangeArrowheads="1"/>
            </p:cNvSpPr>
            <p:nvPr/>
          </p:nvSpPr>
          <p:spPr bwMode="auto">
            <a:xfrm>
              <a:off x="3870327" y="1914518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87" name="Oval 322"/>
            <p:cNvSpPr>
              <a:spLocks noChangeAspect="1" noChangeArrowheads="1"/>
            </p:cNvSpPr>
            <p:nvPr/>
          </p:nvSpPr>
          <p:spPr bwMode="auto">
            <a:xfrm>
              <a:off x="3943352" y="198595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88" name="Oval 323"/>
            <p:cNvSpPr>
              <a:spLocks noChangeAspect="1" noChangeArrowheads="1"/>
            </p:cNvSpPr>
            <p:nvPr/>
          </p:nvSpPr>
          <p:spPr bwMode="auto">
            <a:xfrm>
              <a:off x="3944939" y="2203444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89" name="Oval 324"/>
            <p:cNvSpPr>
              <a:spLocks noChangeAspect="1" noChangeArrowheads="1"/>
            </p:cNvSpPr>
            <p:nvPr/>
          </p:nvSpPr>
          <p:spPr bwMode="auto">
            <a:xfrm>
              <a:off x="4160839" y="213200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90" name="Oval 325"/>
            <p:cNvSpPr>
              <a:spLocks noChangeAspect="1" noChangeArrowheads="1"/>
            </p:cNvSpPr>
            <p:nvPr/>
          </p:nvSpPr>
          <p:spPr bwMode="auto">
            <a:xfrm>
              <a:off x="3870327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91" name="Oval 326"/>
            <p:cNvSpPr>
              <a:spLocks noChangeAspect="1" noChangeArrowheads="1"/>
            </p:cNvSpPr>
            <p:nvPr/>
          </p:nvSpPr>
          <p:spPr bwMode="auto">
            <a:xfrm>
              <a:off x="4016377" y="1987543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92" name="Oval 327"/>
            <p:cNvSpPr>
              <a:spLocks noChangeAspect="1" noChangeArrowheads="1"/>
            </p:cNvSpPr>
            <p:nvPr/>
          </p:nvSpPr>
          <p:spPr bwMode="auto">
            <a:xfrm>
              <a:off x="4014789" y="1914518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93" name="Oval 328"/>
            <p:cNvSpPr>
              <a:spLocks noChangeAspect="1" noChangeArrowheads="1"/>
            </p:cNvSpPr>
            <p:nvPr/>
          </p:nvSpPr>
          <p:spPr bwMode="auto">
            <a:xfrm>
              <a:off x="4160839" y="1987543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94" name="Oval 329"/>
            <p:cNvSpPr>
              <a:spLocks noChangeAspect="1" noChangeArrowheads="1"/>
            </p:cNvSpPr>
            <p:nvPr/>
          </p:nvSpPr>
          <p:spPr bwMode="auto">
            <a:xfrm>
              <a:off x="4232277" y="191610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95" name="Oval 330"/>
            <p:cNvSpPr>
              <a:spLocks noChangeAspect="1" noChangeArrowheads="1"/>
            </p:cNvSpPr>
            <p:nvPr/>
          </p:nvSpPr>
          <p:spPr bwMode="auto">
            <a:xfrm>
              <a:off x="4016377" y="227646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96" name="Oval 331"/>
            <p:cNvSpPr>
              <a:spLocks noChangeAspect="1" noChangeArrowheads="1"/>
            </p:cNvSpPr>
            <p:nvPr/>
          </p:nvSpPr>
          <p:spPr bwMode="auto">
            <a:xfrm>
              <a:off x="4087814" y="2203444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97" name="Oval 332"/>
            <p:cNvSpPr>
              <a:spLocks noChangeAspect="1" noChangeArrowheads="1"/>
            </p:cNvSpPr>
            <p:nvPr/>
          </p:nvSpPr>
          <p:spPr bwMode="auto">
            <a:xfrm>
              <a:off x="4086227" y="213041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98" name="Oval 333"/>
            <p:cNvSpPr>
              <a:spLocks noChangeAspect="1" noChangeArrowheads="1"/>
            </p:cNvSpPr>
            <p:nvPr/>
          </p:nvSpPr>
          <p:spPr bwMode="auto">
            <a:xfrm>
              <a:off x="4232277" y="206056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199" name="Oval 334"/>
            <p:cNvSpPr>
              <a:spLocks noChangeAspect="1" noChangeArrowheads="1"/>
            </p:cNvSpPr>
            <p:nvPr/>
          </p:nvSpPr>
          <p:spPr bwMode="auto">
            <a:xfrm>
              <a:off x="3871914" y="20589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200" name="Oval 335"/>
            <p:cNvSpPr>
              <a:spLocks noChangeAspect="1" noChangeArrowheads="1"/>
            </p:cNvSpPr>
            <p:nvPr/>
          </p:nvSpPr>
          <p:spPr bwMode="auto">
            <a:xfrm>
              <a:off x="4160839" y="2203444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201" name="Oval 336"/>
            <p:cNvSpPr>
              <a:spLocks noChangeAspect="1" noChangeArrowheads="1"/>
            </p:cNvSpPr>
            <p:nvPr/>
          </p:nvSpPr>
          <p:spPr bwMode="auto">
            <a:xfrm>
              <a:off x="3871914" y="2276469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202" name="Oval 337"/>
            <p:cNvSpPr>
              <a:spLocks noChangeAspect="1" noChangeArrowheads="1"/>
            </p:cNvSpPr>
            <p:nvPr/>
          </p:nvSpPr>
          <p:spPr bwMode="auto">
            <a:xfrm>
              <a:off x="4230689" y="2203444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203" name="Oval 338"/>
            <p:cNvSpPr>
              <a:spLocks noChangeAspect="1" noChangeArrowheads="1"/>
            </p:cNvSpPr>
            <p:nvPr/>
          </p:nvSpPr>
          <p:spPr bwMode="auto">
            <a:xfrm>
              <a:off x="4303714" y="2132006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204" name="Oval 339"/>
            <p:cNvSpPr>
              <a:spLocks noChangeAspect="1" noChangeArrowheads="1"/>
            </p:cNvSpPr>
            <p:nvPr/>
          </p:nvSpPr>
          <p:spPr bwMode="auto">
            <a:xfrm>
              <a:off x="4303714" y="2274881"/>
              <a:ext cx="36513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205" name="Line 340"/>
            <p:cNvSpPr>
              <a:spLocks noChangeShapeType="1"/>
            </p:cNvSpPr>
            <p:nvPr/>
          </p:nvSpPr>
          <p:spPr bwMode="auto">
            <a:xfrm flipV="1">
              <a:off x="1610787" y="1914518"/>
              <a:ext cx="0" cy="8636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06" name="AutoShape 341"/>
            <p:cNvSpPr>
              <a:spLocks/>
            </p:cNvSpPr>
            <p:nvPr/>
          </p:nvSpPr>
          <p:spPr bwMode="auto">
            <a:xfrm>
              <a:off x="1639889" y="2417756"/>
              <a:ext cx="71438" cy="504826"/>
            </a:xfrm>
            <a:prstGeom prst="leftBrace">
              <a:avLst>
                <a:gd name="adj1" fmla="val 58889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07" name="Text Box 342"/>
            <p:cNvSpPr txBox="1">
              <a:spLocks noChangeArrowheads="1"/>
            </p:cNvSpPr>
            <p:nvPr/>
          </p:nvSpPr>
          <p:spPr bwMode="auto">
            <a:xfrm>
              <a:off x="4448177" y="2562219"/>
              <a:ext cx="717550" cy="369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>
                  <a:cs typeface="Monotype Corsiva"/>
                </a:rPr>
                <a:t>metal </a:t>
              </a:r>
            </a:p>
          </p:txBody>
        </p:sp>
        <p:sp>
          <p:nvSpPr>
            <p:cNvPr id="208" name="Text Box 343"/>
            <p:cNvSpPr txBox="1">
              <a:spLocks noChangeArrowheads="1"/>
            </p:cNvSpPr>
            <p:nvPr/>
          </p:nvSpPr>
          <p:spPr bwMode="auto">
            <a:xfrm>
              <a:off x="2000252" y="1409693"/>
              <a:ext cx="2074863" cy="369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>
                  <a:cs typeface="Monotype Corsiva"/>
                </a:rPr>
                <a:t>secondary electrons </a:t>
              </a:r>
            </a:p>
          </p:txBody>
        </p:sp>
        <p:sp>
          <p:nvSpPr>
            <p:cNvPr id="209" name="Text Box 344"/>
            <p:cNvSpPr txBox="1">
              <a:spLocks noChangeArrowheads="1"/>
            </p:cNvSpPr>
            <p:nvPr/>
          </p:nvSpPr>
          <p:spPr bwMode="auto">
            <a:xfrm>
              <a:off x="948807" y="2346319"/>
              <a:ext cx="738188" cy="584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it-IT" sz="1600" dirty="0" err="1">
                  <a:cs typeface="Monotype Corsiva"/>
                </a:rPr>
                <a:t>escape</a:t>
              </a:r>
              <a:endParaRPr lang="it-IT" sz="1600" dirty="0">
                <a:cs typeface="Monotype Corsiva"/>
              </a:endParaRPr>
            </a:p>
            <a:p>
              <a:pPr algn="l"/>
              <a:r>
                <a:rPr lang="it-IT" sz="1600" dirty="0" err="1">
                  <a:cs typeface="Monotype Corsiva"/>
                </a:rPr>
                <a:t>depth</a:t>
              </a:r>
              <a:endParaRPr lang="it-IT" sz="1600" dirty="0">
                <a:cs typeface="Monotype Corsiva"/>
              </a:endParaRPr>
            </a:p>
          </p:txBody>
        </p:sp>
      </p:grpSp>
      <p:sp>
        <p:nvSpPr>
          <p:cNvPr id="609" name="Text Box 344"/>
          <p:cNvSpPr txBox="1">
            <a:spLocks noChangeArrowheads="1"/>
          </p:cNvSpPr>
          <p:nvPr/>
        </p:nvSpPr>
        <p:spPr bwMode="auto">
          <a:xfrm>
            <a:off x="1025527" y="1046155"/>
            <a:ext cx="398621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sz="2400" dirty="0" err="1" smtClean="0">
                <a:solidFill>
                  <a:srgbClr val="FF0000"/>
                </a:solidFill>
                <a:cs typeface="Monotype Corsiva"/>
              </a:rPr>
              <a:t>Atomically</a:t>
            </a:r>
            <a:r>
              <a:rPr lang="it-IT" sz="2400" dirty="0" smtClean="0">
                <a:solidFill>
                  <a:srgbClr val="FF0000"/>
                </a:solidFill>
                <a:cs typeface="Monotype Corsiva"/>
              </a:rPr>
              <a:t> </a:t>
            </a:r>
            <a:r>
              <a:rPr lang="it-IT" sz="2400" dirty="0" err="1" smtClean="0">
                <a:solidFill>
                  <a:srgbClr val="FF0000"/>
                </a:solidFill>
                <a:cs typeface="Monotype Corsiva"/>
              </a:rPr>
              <a:t>clean</a:t>
            </a:r>
            <a:r>
              <a:rPr lang="it-IT" sz="2400" dirty="0" smtClean="0">
                <a:solidFill>
                  <a:srgbClr val="FF0000"/>
                </a:solidFill>
                <a:cs typeface="Monotype Corsiva"/>
              </a:rPr>
              <a:t> </a:t>
            </a:r>
            <a:r>
              <a:rPr lang="it-IT" sz="2400" dirty="0" err="1">
                <a:solidFill>
                  <a:srgbClr val="FF0000"/>
                </a:solidFill>
                <a:cs typeface="Monotype Corsiva"/>
              </a:rPr>
              <a:t>s</a:t>
            </a:r>
            <a:r>
              <a:rPr lang="it-IT" sz="2400" dirty="0" err="1" smtClean="0">
                <a:solidFill>
                  <a:srgbClr val="FF0000"/>
                </a:solidFill>
                <a:cs typeface="Monotype Corsiva"/>
              </a:rPr>
              <a:t>urface</a:t>
            </a:r>
            <a:endParaRPr lang="it-IT" sz="2400" dirty="0">
              <a:solidFill>
                <a:srgbClr val="FF0000"/>
              </a:solidFill>
              <a:cs typeface="Monotype Corsiva"/>
            </a:endParaRPr>
          </a:p>
        </p:txBody>
      </p:sp>
      <p:sp>
        <p:nvSpPr>
          <p:cNvPr id="610" name="Text Box 344"/>
          <p:cNvSpPr txBox="1">
            <a:spLocks noChangeArrowheads="1"/>
          </p:cNvSpPr>
          <p:nvPr/>
        </p:nvSpPr>
        <p:spPr bwMode="auto">
          <a:xfrm>
            <a:off x="1025527" y="3422645"/>
            <a:ext cx="41941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solidFill>
                  <a:srgbClr val="FF0000"/>
                </a:solidFill>
                <a:cs typeface="Monotype Corsiva"/>
              </a:rPr>
              <a:t>“</a:t>
            </a:r>
            <a:r>
              <a:rPr lang="it-IT" sz="2400" dirty="0" err="1" smtClean="0">
                <a:solidFill>
                  <a:srgbClr val="FF0000"/>
                </a:solidFill>
                <a:cs typeface="Monotype Corsiva"/>
              </a:rPr>
              <a:t>As</a:t>
            </a:r>
            <a:r>
              <a:rPr lang="it-IT" sz="2400" dirty="0" smtClean="0">
                <a:solidFill>
                  <a:srgbClr val="FF0000"/>
                </a:solidFill>
                <a:cs typeface="Monotype Corsiva"/>
              </a:rPr>
              <a:t> </a:t>
            </a:r>
            <a:r>
              <a:rPr lang="it-IT" sz="2400" dirty="0" err="1" smtClean="0">
                <a:solidFill>
                  <a:srgbClr val="FF0000"/>
                </a:solidFill>
                <a:cs typeface="Monotype Corsiva"/>
              </a:rPr>
              <a:t>received</a:t>
            </a:r>
            <a:r>
              <a:rPr lang="it-IT" sz="2400" dirty="0" smtClean="0">
                <a:solidFill>
                  <a:srgbClr val="FF0000"/>
                </a:solidFill>
                <a:cs typeface="Monotype Corsiva"/>
              </a:rPr>
              <a:t>” </a:t>
            </a:r>
            <a:r>
              <a:rPr lang="it-IT" sz="2400" dirty="0" err="1" smtClean="0">
                <a:solidFill>
                  <a:srgbClr val="FF0000"/>
                </a:solidFill>
                <a:cs typeface="Monotype Corsiva"/>
              </a:rPr>
              <a:t>surface</a:t>
            </a:r>
            <a:endParaRPr lang="it-IT" sz="2400" dirty="0">
              <a:solidFill>
                <a:srgbClr val="FF0000"/>
              </a:solidFill>
              <a:cs typeface="Monotype Corsiva"/>
            </a:endParaRPr>
          </a:p>
        </p:txBody>
      </p:sp>
      <p:pic>
        <p:nvPicPr>
          <p:cNvPr id="252" name="Picture 35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0649" y="999320"/>
            <a:ext cx="3635375" cy="219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54" name="Text Box 353"/>
          <p:cNvSpPr txBox="1">
            <a:spLocks noChangeArrowheads="1"/>
          </p:cNvSpPr>
          <p:nvPr/>
        </p:nvSpPr>
        <p:spPr bwMode="auto">
          <a:xfrm>
            <a:off x="5419725" y="977888"/>
            <a:ext cx="4651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400">
                <a:cs typeface="Monotype Corsiva"/>
              </a:rPr>
              <a:t>SEY</a:t>
            </a:r>
          </a:p>
        </p:txBody>
      </p:sp>
      <p:sp>
        <p:nvSpPr>
          <p:cNvPr id="559" name="Text Box 904"/>
          <p:cNvSpPr txBox="1">
            <a:spLocks noChangeArrowheads="1"/>
          </p:cNvSpPr>
          <p:nvPr/>
        </p:nvSpPr>
        <p:spPr bwMode="auto">
          <a:xfrm>
            <a:off x="2016125" y="3861847"/>
            <a:ext cx="2074862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>
                <a:cs typeface="Monotype Corsiva"/>
              </a:rPr>
              <a:t>secondary electrons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939280" y="4220622"/>
            <a:ext cx="4242320" cy="1465263"/>
            <a:chOff x="939280" y="4220622"/>
            <a:chExt cx="4242320" cy="1465263"/>
          </a:xfrm>
        </p:grpSpPr>
        <p:grpSp>
          <p:nvGrpSpPr>
            <p:cNvPr id="256" name="Group 16"/>
            <p:cNvGrpSpPr>
              <a:grpSpLocks noChangeAspect="1"/>
            </p:cNvGrpSpPr>
            <p:nvPr/>
          </p:nvGrpSpPr>
          <p:grpSpPr bwMode="auto">
            <a:xfrm>
              <a:off x="1800225" y="5157247"/>
              <a:ext cx="2519362" cy="168275"/>
              <a:chOff x="930" y="1878"/>
              <a:chExt cx="4219" cy="282"/>
            </a:xfrm>
          </p:grpSpPr>
          <p:sp>
            <p:nvSpPr>
              <p:cNvPr id="589" name="Oval 17"/>
              <p:cNvSpPr>
                <a:spLocks noChangeAspect="1" noChangeArrowheads="1"/>
              </p:cNvSpPr>
              <p:nvPr/>
            </p:nvSpPr>
            <p:spPr bwMode="auto">
              <a:xfrm>
                <a:off x="1232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90" name="Oval 18"/>
              <p:cNvSpPr>
                <a:spLocks noChangeAspect="1" noChangeArrowheads="1"/>
              </p:cNvSpPr>
              <p:nvPr/>
            </p:nvSpPr>
            <p:spPr bwMode="auto">
              <a:xfrm>
                <a:off x="1533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91" name="Oval 19"/>
              <p:cNvSpPr>
                <a:spLocks noChangeAspect="1" noChangeArrowheads="1"/>
              </p:cNvSpPr>
              <p:nvPr/>
            </p:nvSpPr>
            <p:spPr bwMode="auto">
              <a:xfrm>
                <a:off x="1835" y="1878"/>
                <a:ext cx="300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92" name="Oval 20"/>
              <p:cNvSpPr>
                <a:spLocks noChangeAspect="1" noChangeArrowheads="1"/>
              </p:cNvSpPr>
              <p:nvPr/>
            </p:nvSpPr>
            <p:spPr bwMode="auto">
              <a:xfrm>
                <a:off x="2135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93" name="Oval 21"/>
              <p:cNvSpPr>
                <a:spLocks noChangeAspect="1" noChangeArrowheads="1"/>
              </p:cNvSpPr>
              <p:nvPr/>
            </p:nvSpPr>
            <p:spPr bwMode="auto">
              <a:xfrm>
                <a:off x="2436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94" name="Oval 22"/>
              <p:cNvSpPr>
                <a:spLocks noChangeAspect="1" noChangeArrowheads="1"/>
              </p:cNvSpPr>
              <p:nvPr/>
            </p:nvSpPr>
            <p:spPr bwMode="auto">
              <a:xfrm>
                <a:off x="2738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95" name="Oval 23"/>
              <p:cNvSpPr>
                <a:spLocks noChangeAspect="1" noChangeArrowheads="1"/>
              </p:cNvSpPr>
              <p:nvPr/>
            </p:nvSpPr>
            <p:spPr bwMode="auto">
              <a:xfrm>
                <a:off x="3040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96" name="Oval 24"/>
              <p:cNvSpPr>
                <a:spLocks noChangeAspect="1" noChangeArrowheads="1"/>
              </p:cNvSpPr>
              <p:nvPr/>
            </p:nvSpPr>
            <p:spPr bwMode="auto">
              <a:xfrm>
                <a:off x="3341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97" name="Oval 25"/>
              <p:cNvSpPr>
                <a:spLocks noChangeAspect="1" noChangeArrowheads="1"/>
              </p:cNvSpPr>
              <p:nvPr/>
            </p:nvSpPr>
            <p:spPr bwMode="auto">
              <a:xfrm>
                <a:off x="3643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98" name="Oval 26"/>
              <p:cNvSpPr>
                <a:spLocks noChangeAspect="1" noChangeArrowheads="1"/>
              </p:cNvSpPr>
              <p:nvPr/>
            </p:nvSpPr>
            <p:spPr bwMode="auto">
              <a:xfrm>
                <a:off x="3944" y="1878"/>
                <a:ext cx="300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99" name="Oval 27"/>
              <p:cNvSpPr>
                <a:spLocks noChangeAspect="1" noChangeArrowheads="1"/>
              </p:cNvSpPr>
              <p:nvPr/>
            </p:nvSpPr>
            <p:spPr bwMode="auto">
              <a:xfrm>
                <a:off x="4244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600" name="Oval 28"/>
              <p:cNvSpPr>
                <a:spLocks noChangeAspect="1" noChangeArrowheads="1"/>
              </p:cNvSpPr>
              <p:nvPr/>
            </p:nvSpPr>
            <p:spPr bwMode="auto">
              <a:xfrm>
                <a:off x="4546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601" name="Oval 29"/>
              <p:cNvSpPr>
                <a:spLocks noChangeAspect="1" noChangeArrowheads="1"/>
              </p:cNvSpPr>
              <p:nvPr/>
            </p:nvSpPr>
            <p:spPr bwMode="auto">
              <a:xfrm>
                <a:off x="4848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602" name="Oval 30"/>
              <p:cNvSpPr>
                <a:spLocks noChangeAspect="1" noChangeArrowheads="1"/>
              </p:cNvSpPr>
              <p:nvPr/>
            </p:nvSpPr>
            <p:spPr bwMode="auto">
              <a:xfrm>
                <a:off x="930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</p:grpSp>
        <p:grpSp>
          <p:nvGrpSpPr>
            <p:cNvPr id="257" name="Group 31"/>
            <p:cNvGrpSpPr>
              <a:grpSpLocks noChangeAspect="1"/>
            </p:cNvGrpSpPr>
            <p:nvPr/>
          </p:nvGrpSpPr>
          <p:grpSpPr bwMode="auto">
            <a:xfrm>
              <a:off x="1800225" y="5338222"/>
              <a:ext cx="2519362" cy="168275"/>
              <a:chOff x="930" y="1878"/>
              <a:chExt cx="4219" cy="282"/>
            </a:xfrm>
          </p:grpSpPr>
          <p:sp>
            <p:nvSpPr>
              <p:cNvPr id="575" name="Oval 32"/>
              <p:cNvSpPr>
                <a:spLocks noChangeAspect="1" noChangeArrowheads="1"/>
              </p:cNvSpPr>
              <p:nvPr/>
            </p:nvSpPr>
            <p:spPr bwMode="auto">
              <a:xfrm>
                <a:off x="1232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76" name="Oval 33"/>
              <p:cNvSpPr>
                <a:spLocks noChangeAspect="1" noChangeArrowheads="1"/>
              </p:cNvSpPr>
              <p:nvPr/>
            </p:nvSpPr>
            <p:spPr bwMode="auto">
              <a:xfrm>
                <a:off x="1533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77" name="Oval 34"/>
              <p:cNvSpPr>
                <a:spLocks noChangeAspect="1" noChangeArrowheads="1"/>
              </p:cNvSpPr>
              <p:nvPr/>
            </p:nvSpPr>
            <p:spPr bwMode="auto">
              <a:xfrm>
                <a:off x="1835" y="1878"/>
                <a:ext cx="300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78" name="Oval 35"/>
              <p:cNvSpPr>
                <a:spLocks noChangeAspect="1" noChangeArrowheads="1"/>
              </p:cNvSpPr>
              <p:nvPr/>
            </p:nvSpPr>
            <p:spPr bwMode="auto">
              <a:xfrm>
                <a:off x="2135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79" name="Oval 36"/>
              <p:cNvSpPr>
                <a:spLocks noChangeAspect="1" noChangeArrowheads="1"/>
              </p:cNvSpPr>
              <p:nvPr/>
            </p:nvSpPr>
            <p:spPr bwMode="auto">
              <a:xfrm>
                <a:off x="2436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80" name="Oval 37"/>
              <p:cNvSpPr>
                <a:spLocks noChangeAspect="1" noChangeArrowheads="1"/>
              </p:cNvSpPr>
              <p:nvPr/>
            </p:nvSpPr>
            <p:spPr bwMode="auto">
              <a:xfrm>
                <a:off x="2738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81" name="Oval 38"/>
              <p:cNvSpPr>
                <a:spLocks noChangeAspect="1" noChangeArrowheads="1"/>
              </p:cNvSpPr>
              <p:nvPr/>
            </p:nvSpPr>
            <p:spPr bwMode="auto">
              <a:xfrm>
                <a:off x="3040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82" name="Oval 39"/>
              <p:cNvSpPr>
                <a:spLocks noChangeAspect="1" noChangeArrowheads="1"/>
              </p:cNvSpPr>
              <p:nvPr/>
            </p:nvSpPr>
            <p:spPr bwMode="auto">
              <a:xfrm>
                <a:off x="3341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83" name="Oval 40"/>
              <p:cNvSpPr>
                <a:spLocks noChangeAspect="1" noChangeArrowheads="1"/>
              </p:cNvSpPr>
              <p:nvPr/>
            </p:nvSpPr>
            <p:spPr bwMode="auto">
              <a:xfrm>
                <a:off x="3643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84" name="Oval 41"/>
              <p:cNvSpPr>
                <a:spLocks noChangeAspect="1" noChangeArrowheads="1"/>
              </p:cNvSpPr>
              <p:nvPr/>
            </p:nvSpPr>
            <p:spPr bwMode="auto">
              <a:xfrm>
                <a:off x="3944" y="1878"/>
                <a:ext cx="300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85" name="Oval 42"/>
              <p:cNvSpPr>
                <a:spLocks noChangeAspect="1" noChangeArrowheads="1"/>
              </p:cNvSpPr>
              <p:nvPr/>
            </p:nvSpPr>
            <p:spPr bwMode="auto">
              <a:xfrm>
                <a:off x="4244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86" name="Oval 43"/>
              <p:cNvSpPr>
                <a:spLocks noChangeAspect="1" noChangeArrowheads="1"/>
              </p:cNvSpPr>
              <p:nvPr/>
            </p:nvSpPr>
            <p:spPr bwMode="auto">
              <a:xfrm>
                <a:off x="4546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87" name="Oval 44"/>
              <p:cNvSpPr>
                <a:spLocks noChangeAspect="1" noChangeArrowheads="1"/>
              </p:cNvSpPr>
              <p:nvPr/>
            </p:nvSpPr>
            <p:spPr bwMode="auto">
              <a:xfrm>
                <a:off x="4848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88" name="Oval 45"/>
              <p:cNvSpPr>
                <a:spLocks noChangeAspect="1" noChangeArrowheads="1"/>
              </p:cNvSpPr>
              <p:nvPr/>
            </p:nvSpPr>
            <p:spPr bwMode="auto">
              <a:xfrm>
                <a:off x="930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</p:grpSp>
        <p:grpSp>
          <p:nvGrpSpPr>
            <p:cNvPr id="258" name="Group 46"/>
            <p:cNvGrpSpPr>
              <a:grpSpLocks noChangeAspect="1"/>
            </p:cNvGrpSpPr>
            <p:nvPr/>
          </p:nvGrpSpPr>
          <p:grpSpPr bwMode="auto">
            <a:xfrm>
              <a:off x="1800225" y="5517610"/>
              <a:ext cx="2519362" cy="168275"/>
              <a:chOff x="930" y="1878"/>
              <a:chExt cx="4219" cy="282"/>
            </a:xfrm>
          </p:grpSpPr>
          <p:sp>
            <p:nvSpPr>
              <p:cNvPr id="561" name="Oval 47"/>
              <p:cNvSpPr>
                <a:spLocks noChangeAspect="1" noChangeArrowheads="1"/>
              </p:cNvSpPr>
              <p:nvPr/>
            </p:nvSpPr>
            <p:spPr bwMode="auto">
              <a:xfrm>
                <a:off x="1232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62" name="Oval 48"/>
              <p:cNvSpPr>
                <a:spLocks noChangeAspect="1" noChangeArrowheads="1"/>
              </p:cNvSpPr>
              <p:nvPr/>
            </p:nvSpPr>
            <p:spPr bwMode="auto">
              <a:xfrm>
                <a:off x="1533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63" name="Oval 49"/>
              <p:cNvSpPr>
                <a:spLocks noChangeAspect="1" noChangeArrowheads="1"/>
              </p:cNvSpPr>
              <p:nvPr/>
            </p:nvSpPr>
            <p:spPr bwMode="auto">
              <a:xfrm>
                <a:off x="1835" y="1878"/>
                <a:ext cx="300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64" name="Oval 50"/>
              <p:cNvSpPr>
                <a:spLocks noChangeAspect="1" noChangeArrowheads="1"/>
              </p:cNvSpPr>
              <p:nvPr/>
            </p:nvSpPr>
            <p:spPr bwMode="auto">
              <a:xfrm>
                <a:off x="2135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65" name="Oval 51"/>
              <p:cNvSpPr>
                <a:spLocks noChangeAspect="1" noChangeArrowheads="1"/>
              </p:cNvSpPr>
              <p:nvPr/>
            </p:nvSpPr>
            <p:spPr bwMode="auto">
              <a:xfrm>
                <a:off x="2436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66" name="Oval 52"/>
              <p:cNvSpPr>
                <a:spLocks noChangeAspect="1" noChangeArrowheads="1"/>
              </p:cNvSpPr>
              <p:nvPr/>
            </p:nvSpPr>
            <p:spPr bwMode="auto">
              <a:xfrm>
                <a:off x="2738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67" name="Oval 53"/>
              <p:cNvSpPr>
                <a:spLocks noChangeAspect="1" noChangeArrowheads="1"/>
              </p:cNvSpPr>
              <p:nvPr/>
            </p:nvSpPr>
            <p:spPr bwMode="auto">
              <a:xfrm>
                <a:off x="3040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68" name="Oval 54"/>
              <p:cNvSpPr>
                <a:spLocks noChangeAspect="1" noChangeArrowheads="1"/>
              </p:cNvSpPr>
              <p:nvPr/>
            </p:nvSpPr>
            <p:spPr bwMode="auto">
              <a:xfrm>
                <a:off x="3341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69" name="Oval 55"/>
              <p:cNvSpPr>
                <a:spLocks noChangeAspect="1" noChangeArrowheads="1"/>
              </p:cNvSpPr>
              <p:nvPr/>
            </p:nvSpPr>
            <p:spPr bwMode="auto">
              <a:xfrm>
                <a:off x="3643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70" name="Oval 56"/>
              <p:cNvSpPr>
                <a:spLocks noChangeAspect="1" noChangeArrowheads="1"/>
              </p:cNvSpPr>
              <p:nvPr/>
            </p:nvSpPr>
            <p:spPr bwMode="auto">
              <a:xfrm>
                <a:off x="3944" y="1878"/>
                <a:ext cx="300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71" name="Oval 57"/>
              <p:cNvSpPr>
                <a:spLocks noChangeAspect="1" noChangeArrowheads="1"/>
              </p:cNvSpPr>
              <p:nvPr/>
            </p:nvSpPr>
            <p:spPr bwMode="auto">
              <a:xfrm>
                <a:off x="4244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72" name="Oval 58"/>
              <p:cNvSpPr>
                <a:spLocks noChangeAspect="1" noChangeArrowheads="1"/>
              </p:cNvSpPr>
              <p:nvPr/>
            </p:nvSpPr>
            <p:spPr bwMode="auto">
              <a:xfrm>
                <a:off x="4546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73" name="Oval 59"/>
              <p:cNvSpPr>
                <a:spLocks noChangeAspect="1" noChangeArrowheads="1"/>
              </p:cNvSpPr>
              <p:nvPr/>
            </p:nvSpPr>
            <p:spPr bwMode="auto">
              <a:xfrm>
                <a:off x="4848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  <p:sp>
            <p:nvSpPr>
              <p:cNvPr id="574" name="Oval 60"/>
              <p:cNvSpPr>
                <a:spLocks noChangeAspect="1" noChangeArrowheads="1"/>
              </p:cNvSpPr>
              <p:nvPr/>
            </p:nvSpPr>
            <p:spPr bwMode="auto">
              <a:xfrm>
                <a:off x="930" y="1878"/>
                <a:ext cx="301" cy="282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Monotype Corsiva"/>
                </a:endParaRPr>
              </a:p>
            </p:txBody>
          </p:sp>
        </p:grpSp>
        <p:sp>
          <p:nvSpPr>
            <p:cNvPr id="259" name="Oval 79"/>
            <p:cNvSpPr>
              <a:spLocks noChangeAspect="1" noChangeArrowheads="1"/>
            </p:cNvSpPr>
            <p:nvPr/>
          </p:nvSpPr>
          <p:spPr bwMode="auto">
            <a:xfrm>
              <a:off x="1974850" y="5014372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60" name="Oval 80"/>
            <p:cNvSpPr>
              <a:spLocks noChangeAspect="1" noChangeArrowheads="1"/>
            </p:cNvSpPr>
            <p:nvPr/>
          </p:nvSpPr>
          <p:spPr bwMode="auto">
            <a:xfrm>
              <a:off x="2078038" y="5014372"/>
              <a:ext cx="101600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61" name="Oval 81"/>
            <p:cNvSpPr>
              <a:spLocks noChangeAspect="1" noChangeArrowheads="1"/>
            </p:cNvSpPr>
            <p:nvPr/>
          </p:nvSpPr>
          <p:spPr bwMode="auto">
            <a:xfrm>
              <a:off x="2181225" y="5014372"/>
              <a:ext cx="101600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62" name="Oval 82"/>
            <p:cNvSpPr>
              <a:spLocks noChangeAspect="1" noChangeArrowheads="1"/>
            </p:cNvSpPr>
            <p:nvPr/>
          </p:nvSpPr>
          <p:spPr bwMode="auto">
            <a:xfrm>
              <a:off x="2282825" y="5014372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63" name="Oval 83"/>
            <p:cNvSpPr>
              <a:spLocks noChangeAspect="1" noChangeArrowheads="1"/>
            </p:cNvSpPr>
            <p:nvPr/>
          </p:nvSpPr>
          <p:spPr bwMode="auto">
            <a:xfrm>
              <a:off x="2386013" y="5014372"/>
              <a:ext cx="101600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64" name="Oval 84"/>
            <p:cNvSpPr>
              <a:spLocks noChangeAspect="1" noChangeArrowheads="1"/>
            </p:cNvSpPr>
            <p:nvPr/>
          </p:nvSpPr>
          <p:spPr bwMode="auto">
            <a:xfrm>
              <a:off x="2489200" y="5014372"/>
              <a:ext cx="101600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65" name="Oval 85"/>
            <p:cNvSpPr>
              <a:spLocks noChangeAspect="1" noChangeArrowheads="1"/>
            </p:cNvSpPr>
            <p:nvPr/>
          </p:nvSpPr>
          <p:spPr bwMode="auto">
            <a:xfrm>
              <a:off x="2592388" y="5014372"/>
              <a:ext cx="101600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66" name="Oval 86"/>
            <p:cNvSpPr>
              <a:spLocks noChangeAspect="1" noChangeArrowheads="1"/>
            </p:cNvSpPr>
            <p:nvPr/>
          </p:nvSpPr>
          <p:spPr bwMode="auto">
            <a:xfrm>
              <a:off x="2693988" y="5014372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67" name="Oval 87"/>
            <p:cNvSpPr>
              <a:spLocks noChangeAspect="1" noChangeArrowheads="1"/>
            </p:cNvSpPr>
            <p:nvPr/>
          </p:nvSpPr>
          <p:spPr bwMode="auto">
            <a:xfrm>
              <a:off x="2797175" y="5014372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68" name="Oval 88"/>
            <p:cNvSpPr>
              <a:spLocks noChangeAspect="1" noChangeArrowheads="1"/>
            </p:cNvSpPr>
            <p:nvPr/>
          </p:nvSpPr>
          <p:spPr bwMode="auto">
            <a:xfrm>
              <a:off x="2900363" y="5014372"/>
              <a:ext cx="101600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69" name="Oval 89"/>
            <p:cNvSpPr>
              <a:spLocks noChangeAspect="1" noChangeArrowheads="1"/>
            </p:cNvSpPr>
            <p:nvPr/>
          </p:nvSpPr>
          <p:spPr bwMode="auto">
            <a:xfrm>
              <a:off x="3001963" y="5014372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70" name="Oval 90"/>
            <p:cNvSpPr>
              <a:spLocks noChangeAspect="1" noChangeArrowheads="1"/>
            </p:cNvSpPr>
            <p:nvPr/>
          </p:nvSpPr>
          <p:spPr bwMode="auto">
            <a:xfrm>
              <a:off x="3105150" y="5014372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71" name="Oval 91"/>
            <p:cNvSpPr>
              <a:spLocks noChangeAspect="1" noChangeArrowheads="1"/>
            </p:cNvSpPr>
            <p:nvPr/>
          </p:nvSpPr>
          <p:spPr bwMode="auto">
            <a:xfrm>
              <a:off x="3208338" y="5014372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72" name="Oval 92"/>
            <p:cNvSpPr>
              <a:spLocks noChangeAspect="1" noChangeArrowheads="1"/>
            </p:cNvSpPr>
            <p:nvPr/>
          </p:nvSpPr>
          <p:spPr bwMode="auto">
            <a:xfrm>
              <a:off x="1871663" y="5014372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73" name="Oval 109"/>
            <p:cNvSpPr>
              <a:spLocks noChangeAspect="1" noChangeArrowheads="1"/>
            </p:cNvSpPr>
            <p:nvPr/>
          </p:nvSpPr>
          <p:spPr bwMode="auto">
            <a:xfrm>
              <a:off x="1974850" y="4869910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74" name="Oval 110"/>
            <p:cNvSpPr>
              <a:spLocks noChangeAspect="1" noChangeArrowheads="1"/>
            </p:cNvSpPr>
            <p:nvPr/>
          </p:nvSpPr>
          <p:spPr bwMode="auto">
            <a:xfrm>
              <a:off x="2078038" y="4869910"/>
              <a:ext cx="101600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75" name="Oval 111"/>
            <p:cNvSpPr>
              <a:spLocks noChangeAspect="1" noChangeArrowheads="1"/>
            </p:cNvSpPr>
            <p:nvPr/>
          </p:nvSpPr>
          <p:spPr bwMode="auto">
            <a:xfrm>
              <a:off x="2181225" y="4869910"/>
              <a:ext cx="101600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76" name="Oval 112"/>
            <p:cNvSpPr>
              <a:spLocks noChangeAspect="1" noChangeArrowheads="1"/>
            </p:cNvSpPr>
            <p:nvPr/>
          </p:nvSpPr>
          <p:spPr bwMode="auto">
            <a:xfrm>
              <a:off x="2282825" y="4869910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77" name="Oval 113"/>
            <p:cNvSpPr>
              <a:spLocks noChangeAspect="1" noChangeArrowheads="1"/>
            </p:cNvSpPr>
            <p:nvPr/>
          </p:nvSpPr>
          <p:spPr bwMode="auto">
            <a:xfrm>
              <a:off x="2386013" y="4869910"/>
              <a:ext cx="101600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78" name="Oval 114"/>
            <p:cNvSpPr>
              <a:spLocks noChangeAspect="1" noChangeArrowheads="1"/>
            </p:cNvSpPr>
            <p:nvPr/>
          </p:nvSpPr>
          <p:spPr bwMode="auto">
            <a:xfrm>
              <a:off x="2489200" y="4869910"/>
              <a:ext cx="101600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79" name="Oval 115"/>
            <p:cNvSpPr>
              <a:spLocks noChangeAspect="1" noChangeArrowheads="1"/>
            </p:cNvSpPr>
            <p:nvPr/>
          </p:nvSpPr>
          <p:spPr bwMode="auto">
            <a:xfrm>
              <a:off x="2592388" y="4869910"/>
              <a:ext cx="101600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80" name="Oval 116"/>
            <p:cNvSpPr>
              <a:spLocks noChangeAspect="1" noChangeArrowheads="1"/>
            </p:cNvSpPr>
            <p:nvPr/>
          </p:nvSpPr>
          <p:spPr bwMode="auto">
            <a:xfrm>
              <a:off x="2693988" y="4869910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81" name="Oval 117"/>
            <p:cNvSpPr>
              <a:spLocks noChangeAspect="1" noChangeArrowheads="1"/>
            </p:cNvSpPr>
            <p:nvPr/>
          </p:nvSpPr>
          <p:spPr bwMode="auto">
            <a:xfrm>
              <a:off x="2797175" y="4869910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82" name="Oval 118"/>
            <p:cNvSpPr>
              <a:spLocks noChangeAspect="1" noChangeArrowheads="1"/>
            </p:cNvSpPr>
            <p:nvPr/>
          </p:nvSpPr>
          <p:spPr bwMode="auto">
            <a:xfrm>
              <a:off x="2900363" y="4869910"/>
              <a:ext cx="101600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83" name="Oval 119"/>
            <p:cNvSpPr>
              <a:spLocks noChangeAspect="1" noChangeArrowheads="1"/>
            </p:cNvSpPr>
            <p:nvPr/>
          </p:nvSpPr>
          <p:spPr bwMode="auto">
            <a:xfrm>
              <a:off x="3001963" y="4869910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84" name="Oval 120"/>
            <p:cNvSpPr>
              <a:spLocks noChangeAspect="1" noChangeArrowheads="1"/>
            </p:cNvSpPr>
            <p:nvPr/>
          </p:nvSpPr>
          <p:spPr bwMode="auto">
            <a:xfrm>
              <a:off x="3105150" y="4869910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85" name="Oval 121"/>
            <p:cNvSpPr>
              <a:spLocks noChangeAspect="1" noChangeArrowheads="1"/>
            </p:cNvSpPr>
            <p:nvPr/>
          </p:nvSpPr>
          <p:spPr bwMode="auto">
            <a:xfrm>
              <a:off x="3208338" y="4869910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86" name="Oval 122"/>
            <p:cNvSpPr>
              <a:spLocks noChangeAspect="1" noChangeArrowheads="1"/>
            </p:cNvSpPr>
            <p:nvPr/>
          </p:nvSpPr>
          <p:spPr bwMode="auto">
            <a:xfrm>
              <a:off x="1871663" y="4869910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87" name="Oval 124"/>
            <p:cNvSpPr>
              <a:spLocks noChangeAspect="1" noChangeArrowheads="1"/>
            </p:cNvSpPr>
            <p:nvPr/>
          </p:nvSpPr>
          <p:spPr bwMode="auto">
            <a:xfrm>
              <a:off x="3414713" y="5014372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88" name="Oval 125"/>
            <p:cNvSpPr>
              <a:spLocks noChangeAspect="1" noChangeArrowheads="1"/>
            </p:cNvSpPr>
            <p:nvPr/>
          </p:nvSpPr>
          <p:spPr bwMode="auto">
            <a:xfrm>
              <a:off x="3517900" y="5014372"/>
              <a:ext cx="101600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89" name="Oval 126"/>
            <p:cNvSpPr>
              <a:spLocks noChangeAspect="1" noChangeArrowheads="1"/>
            </p:cNvSpPr>
            <p:nvPr/>
          </p:nvSpPr>
          <p:spPr bwMode="auto">
            <a:xfrm>
              <a:off x="3621088" y="5014372"/>
              <a:ext cx="101600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90" name="Oval 127"/>
            <p:cNvSpPr>
              <a:spLocks noChangeAspect="1" noChangeArrowheads="1"/>
            </p:cNvSpPr>
            <p:nvPr/>
          </p:nvSpPr>
          <p:spPr bwMode="auto">
            <a:xfrm>
              <a:off x="3722688" y="5014372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91" name="Oval 128"/>
            <p:cNvSpPr>
              <a:spLocks noChangeAspect="1" noChangeArrowheads="1"/>
            </p:cNvSpPr>
            <p:nvPr/>
          </p:nvSpPr>
          <p:spPr bwMode="auto">
            <a:xfrm>
              <a:off x="3825875" y="5014372"/>
              <a:ext cx="101600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92" name="Oval 129"/>
            <p:cNvSpPr>
              <a:spLocks noChangeAspect="1" noChangeArrowheads="1"/>
            </p:cNvSpPr>
            <p:nvPr/>
          </p:nvSpPr>
          <p:spPr bwMode="auto">
            <a:xfrm>
              <a:off x="3929063" y="5014372"/>
              <a:ext cx="101600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93" name="Oval 130"/>
            <p:cNvSpPr>
              <a:spLocks noChangeAspect="1" noChangeArrowheads="1"/>
            </p:cNvSpPr>
            <p:nvPr/>
          </p:nvSpPr>
          <p:spPr bwMode="auto">
            <a:xfrm>
              <a:off x="4032250" y="5014372"/>
              <a:ext cx="101600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94" name="Oval 131"/>
            <p:cNvSpPr>
              <a:spLocks noChangeAspect="1" noChangeArrowheads="1"/>
            </p:cNvSpPr>
            <p:nvPr/>
          </p:nvSpPr>
          <p:spPr bwMode="auto">
            <a:xfrm>
              <a:off x="4133850" y="5014372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95" name="Oval 137"/>
            <p:cNvSpPr>
              <a:spLocks noChangeAspect="1" noChangeArrowheads="1"/>
            </p:cNvSpPr>
            <p:nvPr/>
          </p:nvSpPr>
          <p:spPr bwMode="auto">
            <a:xfrm>
              <a:off x="3311525" y="5014372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96" name="Oval 139"/>
            <p:cNvSpPr>
              <a:spLocks noChangeAspect="1" noChangeArrowheads="1"/>
            </p:cNvSpPr>
            <p:nvPr/>
          </p:nvSpPr>
          <p:spPr bwMode="auto">
            <a:xfrm>
              <a:off x="3414713" y="4869910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97" name="Oval 140"/>
            <p:cNvSpPr>
              <a:spLocks noChangeAspect="1" noChangeArrowheads="1"/>
            </p:cNvSpPr>
            <p:nvPr/>
          </p:nvSpPr>
          <p:spPr bwMode="auto">
            <a:xfrm>
              <a:off x="3517900" y="4869910"/>
              <a:ext cx="101600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98" name="Oval 141"/>
            <p:cNvSpPr>
              <a:spLocks noChangeAspect="1" noChangeArrowheads="1"/>
            </p:cNvSpPr>
            <p:nvPr/>
          </p:nvSpPr>
          <p:spPr bwMode="auto">
            <a:xfrm>
              <a:off x="3621088" y="4869910"/>
              <a:ext cx="101600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299" name="Oval 142"/>
            <p:cNvSpPr>
              <a:spLocks noChangeAspect="1" noChangeArrowheads="1"/>
            </p:cNvSpPr>
            <p:nvPr/>
          </p:nvSpPr>
          <p:spPr bwMode="auto">
            <a:xfrm>
              <a:off x="3722688" y="4869910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300" name="Oval 143"/>
            <p:cNvSpPr>
              <a:spLocks noChangeAspect="1" noChangeArrowheads="1"/>
            </p:cNvSpPr>
            <p:nvPr/>
          </p:nvSpPr>
          <p:spPr bwMode="auto">
            <a:xfrm>
              <a:off x="3825875" y="4869910"/>
              <a:ext cx="101600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301" name="Oval 144"/>
            <p:cNvSpPr>
              <a:spLocks noChangeAspect="1" noChangeArrowheads="1"/>
            </p:cNvSpPr>
            <p:nvPr/>
          </p:nvSpPr>
          <p:spPr bwMode="auto">
            <a:xfrm>
              <a:off x="3929063" y="4869910"/>
              <a:ext cx="101600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302" name="Oval 145"/>
            <p:cNvSpPr>
              <a:spLocks noChangeAspect="1" noChangeArrowheads="1"/>
            </p:cNvSpPr>
            <p:nvPr/>
          </p:nvSpPr>
          <p:spPr bwMode="auto">
            <a:xfrm>
              <a:off x="4032250" y="4869910"/>
              <a:ext cx="101600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303" name="Oval 146"/>
            <p:cNvSpPr>
              <a:spLocks noChangeAspect="1" noChangeArrowheads="1"/>
            </p:cNvSpPr>
            <p:nvPr/>
          </p:nvSpPr>
          <p:spPr bwMode="auto">
            <a:xfrm>
              <a:off x="4133850" y="4869910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304" name="Oval 152"/>
            <p:cNvSpPr>
              <a:spLocks noChangeAspect="1" noChangeArrowheads="1"/>
            </p:cNvSpPr>
            <p:nvPr/>
          </p:nvSpPr>
          <p:spPr bwMode="auto">
            <a:xfrm>
              <a:off x="3311525" y="4869910"/>
              <a:ext cx="103187" cy="96838"/>
            </a:xfrm>
            <a:prstGeom prst="ellipse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305" name="Oval 153"/>
            <p:cNvSpPr>
              <a:spLocks noChangeAspect="1" noChangeArrowheads="1"/>
            </p:cNvSpPr>
            <p:nvPr/>
          </p:nvSpPr>
          <p:spPr bwMode="auto">
            <a:xfrm>
              <a:off x="1871663" y="42968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06" name="Oval 154"/>
            <p:cNvSpPr>
              <a:spLocks noChangeAspect="1" noChangeArrowheads="1"/>
            </p:cNvSpPr>
            <p:nvPr/>
          </p:nvSpPr>
          <p:spPr bwMode="auto">
            <a:xfrm>
              <a:off x="1943100" y="43682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07" name="Oval 155"/>
            <p:cNvSpPr>
              <a:spLocks noChangeAspect="1" noChangeArrowheads="1"/>
            </p:cNvSpPr>
            <p:nvPr/>
          </p:nvSpPr>
          <p:spPr bwMode="auto">
            <a:xfrm>
              <a:off x="2016125" y="42968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08" name="Oval 156"/>
            <p:cNvSpPr>
              <a:spLocks noChangeAspect="1" noChangeArrowheads="1"/>
            </p:cNvSpPr>
            <p:nvPr/>
          </p:nvSpPr>
          <p:spPr bwMode="auto">
            <a:xfrm>
              <a:off x="1871663" y="44396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09" name="Oval 157"/>
            <p:cNvSpPr>
              <a:spLocks noChangeAspect="1" noChangeArrowheads="1"/>
            </p:cNvSpPr>
            <p:nvPr/>
          </p:nvSpPr>
          <p:spPr bwMode="auto">
            <a:xfrm>
              <a:off x="2016125" y="44396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10" name="Oval 158"/>
            <p:cNvSpPr>
              <a:spLocks noChangeAspect="1" noChangeArrowheads="1"/>
            </p:cNvSpPr>
            <p:nvPr/>
          </p:nvSpPr>
          <p:spPr bwMode="auto">
            <a:xfrm>
              <a:off x="2087563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11" name="Oval 159"/>
            <p:cNvSpPr>
              <a:spLocks noChangeAspect="1" noChangeArrowheads="1"/>
            </p:cNvSpPr>
            <p:nvPr/>
          </p:nvSpPr>
          <p:spPr bwMode="auto">
            <a:xfrm>
              <a:off x="2159000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12" name="Oval 160"/>
            <p:cNvSpPr>
              <a:spLocks noChangeAspect="1" noChangeArrowheads="1"/>
            </p:cNvSpPr>
            <p:nvPr/>
          </p:nvSpPr>
          <p:spPr bwMode="auto">
            <a:xfrm>
              <a:off x="1943100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13" name="Oval 161"/>
            <p:cNvSpPr>
              <a:spLocks noChangeAspect="1" noChangeArrowheads="1"/>
            </p:cNvSpPr>
            <p:nvPr/>
          </p:nvSpPr>
          <p:spPr bwMode="auto">
            <a:xfrm>
              <a:off x="2159000" y="44396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14" name="Oval 162"/>
            <p:cNvSpPr>
              <a:spLocks noChangeAspect="1" noChangeArrowheads="1"/>
            </p:cNvSpPr>
            <p:nvPr/>
          </p:nvSpPr>
          <p:spPr bwMode="auto">
            <a:xfrm>
              <a:off x="2232025" y="436984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15" name="Oval 163"/>
            <p:cNvSpPr>
              <a:spLocks noChangeAspect="1" noChangeArrowheads="1"/>
            </p:cNvSpPr>
            <p:nvPr/>
          </p:nvSpPr>
          <p:spPr bwMode="auto">
            <a:xfrm>
              <a:off x="2303463" y="444128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16" name="Oval 164"/>
            <p:cNvSpPr>
              <a:spLocks noChangeAspect="1" noChangeArrowheads="1"/>
            </p:cNvSpPr>
            <p:nvPr/>
          </p:nvSpPr>
          <p:spPr bwMode="auto">
            <a:xfrm>
              <a:off x="2376488" y="436984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17" name="Oval 165"/>
            <p:cNvSpPr>
              <a:spLocks noChangeAspect="1" noChangeArrowheads="1"/>
            </p:cNvSpPr>
            <p:nvPr/>
          </p:nvSpPr>
          <p:spPr bwMode="auto">
            <a:xfrm>
              <a:off x="2232025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18" name="Oval 166"/>
            <p:cNvSpPr>
              <a:spLocks noChangeAspect="1" noChangeArrowheads="1"/>
            </p:cNvSpPr>
            <p:nvPr/>
          </p:nvSpPr>
          <p:spPr bwMode="auto">
            <a:xfrm>
              <a:off x="2376488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19" name="Oval 167"/>
            <p:cNvSpPr>
              <a:spLocks noChangeAspect="1" noChangeArrowheads="1"/>
            </p:cNvSpPr>
            <p:nvPr/>
          </p:nvSpPr>
          <p:spPr bwMode="auto">
            <a:xfrm>
              <a:off x="2447925" y="4657185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20" name="Oval 168"/>
            <p:cNvSpPr>
              <a:spLocks noChangeAspect="1" noChangeArrowheads="1"/>
            </p:cNvSpPr>
            <p:nvPr/>
          </p:nvSpPr>
          <p:spPr bwMode="auto">
            <a:xfrm>
              <a:off x="2519363" y="458574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21" name="Oval 169"/>
            <p:cNvSpPr>
              <a:spLocks noChangeAspect="1" noChangeArrowheads="1"/>
            </p:cNvSpPr>
            <p:nvPr/>
          </p:nvSpPr>
          <p:spPr bwMode="auto">
            <a:xfrm>
              <a:off x="2303463" y="458574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22" name="Oval 170"/>
            <p:cNvSpPr>
              <a:spLocks noChangeAspect="1" noChangeArrowheads="1"/>
            </p:cNvSpPr>
            <p:nvPr/>
          </p:nvSpPr>
          <p:spPr bwMode="auto">
            <a:xfrm>
              <a:off x="2519363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23" name="Oval 171"/>
            <p:cNvSpPr>
              <a:spLocks noChangeAspect="1" noChangeArrowheads="1"/>
            </p:cNvSpPr>
            <p:nvPr/>
          </p:nvSpPr>
          <p:spPr bwMode="auto">
            <a:xfrm>
              <a:off x="2447925" y="444128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24" name="Oval 172"/>
            <p:cNvSpPr>
              <a:spLocks noChangeAspect="1" noChangeArrowheads="1"/>
            </p:cNvSpPr>
            <p:nvPr/>
          </p:nvSpPr>
          <p:spPr bwMode="auto">
            <a:xfrm>
              <a:off x="2447925" y="43682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25" name="Oval 173"/>
            <p:cNvSpPr>
              <a:spLocks noChangeAspect="1" noChangeArrowheads="1"/>
            </p:cNvSpPr>
            <p:nvPr/>
          </p:nvSpPr>
          <p:spPr bwMode="auto">
            <a:xfrm>
              <a:off x="2520950" y="429841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26" name="Oval 174"/>
            <p:cNvSpPr>
              <a:spLocks noChangeAspect="1" noChangeArrowheads="1"/>
            </p:cNvSpPr>
            <p:nvPr/>
          </p:nvSpPr>
          <p:spPr bwMode="auto">
            <a:xfrm>
              <a:off x="2592388" y="436984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27" name="Oval 175"/>
            <p:cNvSpPr>
              <a:spLocks noChangeAspect="1" noChangeArrowheads="1"/>
            </p:cNvSpPr>
            <p:nvPr/>
          </p:nvSpPr>
          <p:spPr bwMode="auto">
            <a:xfrm>
              <a:off x="2665413" y="429841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28" name="Oval 176"/>
            <p:cNvSpPr>
              <a:spLocks noChangeAspect="1" noChangeArrowheads="1"/>
            </p:cNvSpPr>
            <p:nvPr/>
          </p:nvSpPr>
          <p:spPr bwMode="auto">
            <a:xfrm>
              <a:off x="2520950" y="444128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29" name="Oval 177"/>
            <p:cNvSpPr>
              <a:spLocks noChangeAspect="1" noChangeArrowheads="1"/>
            </p:cNvSpPr>
            <p:nvPr/>
          </p:nvSpPr>
          <p:spPr bwMode="auto">
            <a:xfrm>
              <a:off x="2665413" y="444128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30" name="Oval 178"/>
            <p:cNvSpPr>
              <a:spLocks noChangeAspect="1" noChangeArrowheads="1"/>
            </p:cNvSpPr>
            <p:nvPr/>
          </p:nvSpPr>
          <p:spPr bwMode="auto">
            <a:xfrm>
              <a:off x="2592388" y="451431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31" name="Oval 179"/>
            <p:cNvSpPr>
              <a:spLocks noChangeAspect="1" noChangeArrowheads="1"/>
            </p:cNvSpPr>
            <p:nvPr/>
          </p:nvSpPr>
          <p:spPr bwMode="auto">
            <a:xfrm>
              <a:off x="2374900" y="4728622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32" name="Oval 180"/>
            <p:cNvSpPr>
              <a:spLocks noChangeAspect="1" noChangeArrowheads="1"/>
            </p:cNvSpPr>
            <p:nvPr/>
          </p:nvSpPr>
          <p:spPr bwMode="auto">
            <a:xfrm>
              <a:off x="2374900" y="465559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33" name="Oval 181"/>
            <p:cNvSpPr>
              <a:spLocks noChangeAspect="1" noChangeArrowheads="1"/>
            </p:cNvSpPr>
            <p:nvPr/>
          </p:nvSpPr>
          <p:spPr bwMode="auto">
            <a:xfrm>
              <a:off x="2447925" y="458574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34" name="Oval 182"/>
            <p:cNvSpPr>
              <a:spLocks noChangeAspect="1" noChangeArrowheads="1"/>
            </p:cNvSpPr>
            <p:nvPr/>
          </p:nvSpPr>
          <p:spPr bwMode="auto">
            <a:xfrm>
              <a:off x="2519363" y="4657185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35" name="Oval 183"/>
            <p:cNvSpPr>
              <a:spLocks noChangeAspect="1" noChangeArrowheads="1"/>
            </p:cNvSpPr>
            <p:nvPr/>
          </p:nvSpPr>
          <p:spPr bwMode="auto">
            <a:xfrm>
              <a:off x="2592388" y="458574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36" name="Oval 184"/>
            <p:cNvSpPr>
              <a:spLocks noChangeAspect="1" noChangeArrowheads="1"/>
            </p:cNvSpPr>
            <p:nvPr/>
          </p:nvSpPr>
          <p:spPr bwMode="auto">
            <a:xfrm>
              <a:off x="2447925" y="4728622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37" name="Oval 185"/>
            <p:cNvSpPr>
              <a:spLocks noChangeAspect="1" noChangeArrowheads="1"/>
            </p:cNvSpPr>
            <p:nvPr/>
          </p:nvSpPr>
          <p:spPr bwMode="auto">
            <a:xfrm>
              <a:off x="2592388" y="4728622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38" name="Oval 186"/>
            <p:cNvSpPr>
              <a:spLocks noChangeAspect="1" noChangeArrowheads="1"/>
            </p:cNvSpPr>
            <p:nvPr/>
          </p:nvSpPr>
          <p:spPr bwMode="auto">
            <a:xfrm>
              <a:off x="2519363" y="480164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39" name="Oval 187"/>
            <p:cNvSpPr>
              <a:spLocks noChangeAspect="1" noChangeArrowheads="1"/>
            </p:cNvSpPr>
            <p:nvPr/>
          </p:nvSpPr>
          <p:spPr bwMode="auto">
            <a:xfrm>
              <a:off x="1943100" y="4727035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40" name="Oval 188"/>
            <p:cNvSpPr>
              <a:spLocks noChangeAspect="1" noChangeArrowheads="1"/>
            </p:cNvSpPr>
            <p:nvPr/>
          </p:nvSpPr>
          <p:spPr bwMode="auto">
            <a:xfrm>
              <a:off x="2014538" y="465559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41" name="Oval 189"/>
            <p:cNvSpPr>
              <a:spLocks noChangeAspect="1" noChangeArrowheads="1"/>
            </p:cNvSpPr>
            <p:nvPr/>
          </p:nvSpPr>
          <p:spPr bwMode="auto">
            <a:xfrm>
              <a:off x="1943100" y="465559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42" name="Oval 190"/>
            <p:cNvSpPr>
              <a:spLocks noChangeAspect="1" noChangeArrowheads="1"/>
            </p:cNvSpPr>
            <p:nvPr/>
          </p:nvSpPr>
          <p:spPr bwMode="auto">
            <a:xfrm>
              <a:off x="2014538" y="4727035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43" name="Oval 191"/>
            <p:cNvSpPr>
              <a:spLocks noChangeAspect="1" noChangeArrowheads="1"/>
            </p:cNvSpPr>
            <p:nvPr/>
          </p:nvSpPr>
          <p:spPr bwMode="auto">
            <a:xfrm>
              <a:off x="2087563" y="465559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44" name="Oval 192"/>
            <p:cNvSpPr>
              <a:spLocks noChangeAspect="1" noChangeArrowheads="1"/>
            </p:cNvSpPr>
            <p:nvPr/>
          </p:nvSpPr>
          <p:spPr bwMode="auto">
            <a:xfrm>
              <a:off x="1943100" y="4798472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45" name="Oval 193"/>
            <p:cNvSpPr>
              <a:spLocks noChangeAspect="1" noChangeArrowheads="1"/>
            </p:cNvSpPr>
            <p:nvPr/>
          </p:nvSpPr>
          <p:spPr bwMode="auto">
            <a:xfrm>
              <a:off x="2087563" y="4798472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46" name="Oval 194"/>
            <p:cNvSpPr>
              <a:spLocks noChangeAspect="1" noChangeArrowheads="1"/>
            </p:cNvSpPr>
            <p:nvPr/>
          </p:nvSpPr>
          <p:spPr bwMode="auto">
            <a:xfrm>
              <a:off x="2808288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47" name="Oval 195"/>
            <p:cNvSpPr>
              <a:spLocks noChangeAspect="1" noChangeArrowheads="1"/>
            </p:cNvSpPr>
            <p:nvPr/>
          </p:nvSpPr>
          <p:spPr bwMode="auto">
            <a:xfrm>
              <a:off x="2879725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48" name="Oval 196"/>
            <p:cNvSpPr>
              <a:spLocks noChangeAspect="1" noChangeArrowheads="1"/>
            </p:cNvSpPr>
            <p:nvPr/>
          </p:nvSpPr>
          <p:spPr bwMode="auto">
            <a:xfrm>
              <a:off x="2808288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49" name="Oval 197"/>
            <p:cNvSpPr>
              <a:spLocks noChangeAspect="1" noChangeArrowheads="1"/>
            </p:cNvSpPr>
            <p:nvPr/>
          </p:nvSpPr>
          <p:spPr bwMode="auto">
            <a:xfrm>
              <a:off x="2879725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50" name="Oval 198"/>
            <p:cNvSpPr>
              <a:spLocks noChangeAspect="1" noChangeArrowheads="1"/>
            </p:cNvSpPr>
            <p:nvPr/>
          </p:nvSpPr>
          <p:spPr bwMode="auto">
            <a:xfrm>
              <a:off x="2952750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51" name="Oval 199"/>
            <p:cNvSpPr>
              <a:spLocks noChangeAspect="1" noChangeArrowheads="1"/>
            </p:cNvSpPr>
            <p:nvPr/>
          </p:nvSpPr>
          <p:spPr bwMode="auto">
            <a:xfrm>
              <a:off x="2808288" y="465559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52" name="Oval 200"/>
            <p:cNvSpPr>
              <a:spLocks noChangeAspect="1" noChangeArrowheads="1"/>
            </p:cNvSpPr>
            <p:nvPr/>
          </p:nvSpPr>
          <p:spPr bwMode="auto">
            <a:xfrm>
              <a:off x="2952750" y="465559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53" name="Oval 201"/>
            <p:cNvSpPr>
              <a:spLocks noChangeAspect="1" noChangeArrowheads="1"/>
            </p:cNvSpPr>
            <p:nvPr/>
          </p:nvSpPr>
          <p:spPr bwMode="auto">
            <a:xfrm>
              <a:off x="2806700" y="43682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54" name="Oval 202"/>
            <p:cNvSpPr>
              <a:spLocks noChangeAspect="1" noChangeArrowheads="1"/>
            </p:cNvSpPr>
            <p:nvPr/>
          </p:nvSpPr>
          <p:spPr bwMode="auto">
            <a:xfrm>
              <a:off x="2879725" y="42968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55" name="Oval 203"/>
            <p:cNvSpPr>
              <a:spLocks noChangeAspect="1" noChangeArrowheads="1"/>
            </p:cNvSpPr>
            <p:nvPr/>
          </p:nvSpPr>
          <p:spPr bwMode="auto">
            <a:xfrm>
              <a:off x="2879725" y="44396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56" name="Oval 204"/>
            <p:cNvSpPr>
              <a:spLocks noChangeAspect="1" noChangeArrowheads="1"/>
            </p:cNvSpPr>
            <p:nvPr/>
          </p:nvSpPr>
          <p:spPr bwMode="auto">
            <a:xfrm>
              <a:off x="2951163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57" name="Oval 205"/>
            <p:cNvSpPr>
              <a:spLocks noChangeAspect="1" noChangeArrowheads="1"/>
            </p:cNvSpPr>
            <p:nvPr/>
          </p:nvSpPr>
          <p:spPr bwMode="auto">
            <a:xfrm>
              <a:off x="3022600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58" name="Oval 206"/>
            <p:cNvSpPr>
              <a:spLocks noChangeAspect="1" noChangeArrowheads="1"/>
            </p:cNvSpPr>
            <p:nvPr/>
          </p:nvSpPr>
          <p:spPr bwMode="auto">
            <a:xfrm>
              <a:off x="2806700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59" name="Oval 207"/>
            <p:cNvSpPr>
              <a:spLocks noChangeAspect="1" noChangeArrowheads="1"/>
            </p:cNvSpPr>
            <p:nvPr/>
          </p:nvSpPr>
          <p:spPr bwMode="auto">
            <a:xfrm>
              <a:off x="3022600" y="44396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60" name="Oval 208"/>
            <p:cNvSpPr>
              <a:spLocks noChangeAspect="1" noChangeArrowheads="1"/>
            </p:cNvSpPr>
            <p:nvPr/>
          </p:nvSpPr>
          <p:spPr bwMode="auto">
            <a:xfrm>
              <a:off x="2951163" y="43682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61" name="Oval 209"/>
            <p:cNvSpPr>
              <a:spLocks noChangeAspect="1" noChangeArrowheads="1"/>
            </p:cNvSpPr>
            <p:nvPr/>
          </p:nvSpPr>
          <p:spPr bwMode="auto">
            <a:xfrm>
              <a:off x="2951163" y="429523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62" name="Oval 210"/>
            <p:cNvSpPr>
              <a:spLocks noChangeAspect="1" noChangeArrowheads="1"/>
            </p:cNvSpPr>
            <p:nvPr/>
          </p:nvSpPr>
          <p:spPr bwMode="auto">
            <a:xfrm>
              <a:off x="3095625" y="42968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63" name="Oval 211"/>
            <p:cNvSpPr>
              <a:spLocks noChangeAspect="1" noChangeArrowheads="1"/>
            </p:cNvSpPr>
            <p:nvPr/>
          </p:nvSpPr>
          <p:spPr bwMode="auto">
            <a:xfrm>
              <a:off x="3024188" y="43682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64" name="Oval 212"/>
            <p:cNvSpPr>
              <a:spLocks noChangeAspect="1" noChangeArrowheads="1"/>
            </p:cNvSpPr>
            <p:nvPr/>
          </p:nvSpPr>
          <p:spPr bwMode="auto">
            <a:xfrm>
              <a:off x="3095625" y="444128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65" name="Oval 213"/>
            <p:cNvSpPr>
              <a:spLocks noChangeAspect="1" noChangeArrowheads="1"/>
            </p:cNvSpPr>
            <p:nvPr/>
          </p:nvSpPr>
          <p:spPr bwMode="auto">
            <a:xfrm>
              <a:off x="2878138" y="465559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66" name="Oval 214"/>
            <p:cNvSpPr>
              <a:spLocks noChangeAspect="1" noChangeArrowheads="1"/>
            </p:cNvSpPr>
            <p:nvPr/>
          </p:nvSpPr>
          <p:spPr bwMode="auto">
            <a:xfrm>
              <a:off x="2878138" y="458257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67" name="Oval 215"/>
            <p:cNvSpPr>
              <a:spLocks noChangeAspect="1" noChangeArrowheads="1"/>
            </p:cNvSpPr>
            <p:nvPr/>
          </p:nvSpPr>
          <p:spPr bwMode="auto">
            <a:xfrm>
              <a:off x="2951163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68" name="Oval 216"/>
            <p:cNvSpPr>
              <a:spLocks noChangeAspect="1" noChangeArrowheads="1"/>
            </p:cNvSpPr>
            <p:nvPr/>
          </p:nvSpPr>
          <p:spPr bwMode="auto">
            <a:xfrm>
              <a:off x="3022600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69" name="Oval 217"/>
            <p:cNvSpPr>
              <a:spLocks noChangeAspect="1" noChangeArrowheads="1"/>
            </p:cNvSpPr>
            <p:nvPr/>
          </p:nvSpPr>
          <p:spPr bwMode="auto">
            <a:xfrm>
              <a:off x="3095625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70" name="Oval 218"/>
            <p:cNvSpPr>
              <a:spLocks noChangeAspect="1" noChangeArrowheads="1"/>
            </p:cNvSpPr>
            <p:nvPr/>
          </p:nvSpPr>
          <p:spPr bwMode="auto">
            <a:xfrm>
              <a:off x="2951163" y="465559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71" name="Oval 219"/>
            <p:cNvSpPr>
              <a:spLocks noChangeAspect="1" noChangeArrowheads="1"/>
            </p:cNvSpPr>
            <p:nvPr/>
          </p:nvSpPr>
          <p:spPr bwMode="auto">
            <a:xfrm>
              <a:off x="3095625" y="465559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72" name="Oval 220"/>
            <p:cNvSpPr>
              <a:spLocks noChangeAspect="1" noChangeArrowheads="1"/>
            </p:cNvSpPr>
            <p:nvPr/>
          </p:nvSpPr>
          <p:spPr bwMode="auto">
            <a:xfrm>
              <a:off x="2159000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73" name="Oval 221"/>
            <p:cNvSpPr>
              <a:spLocks noChangeAspect="1" noChangeArrowheads="1"/>
            </p:cNvSpPr>
            <p:nvPr/>
          </p:nvSpPr>
          <p:spPr bwMode="auto">
            <a:xfrm>
              <a:off x="2232025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74" name="Oval 222"/>
            <p:cNvSpPr>
              <a:spLocks noChangeAspect="1" noChangeArrowheads="1"/>
            </p:cNvSpPr>
            <p:nvPr/>
          </p:nvSpPr>
          <p:spPr bwMode="auto">
            <a:xfrm>
              <a:off x="2232025" y="465559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75" name="Oval 223"/>
            <p:cNvSpPr>
              <a:spLocks noChangeAspect="1" noChangeArrowheads="1"/>
            </p:cNvSpPr>
            <p:nvPr/>
          </p:nvSpPr>
          <p:spPr bwMode="auto">
            <a:xfrm>
              <a:off x="2303463" y="4800060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76" name="Oval 224"/>
            <p:cNvSpPr>
              <a:spLocks noChangeAspect="1" noChangeArrowheads="1"/>
            </p:cNvSpPr>
            <p:nvPr/>
          </p:nvSpPr>
          <p:spPr bwMode="auto">
            <a:xfrm>
              <a:off x="2374900" y="4728622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77" name="Oval 225"/>
            <p:cNvSpPr>
              <a:spLocks noChangeAspect="1" noChangeArrowheads="1"/>
            </p:cNvSpPr>
            <p:nvPr/>
          </p:nvSpPr>
          <p:spPr bwMode="auto">
            <a:xfrm>
              <a:off x="2159000" y="4728622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78" name="Oval 226"/>
            <p:cNvSpPr>
              <a:spLocks noChangeAspect="1" noChangeArrowheads="1"/>
            </p:cNvSpPr>
            <p:nvPr/>
          </p:nvSpPr>
          <p:spPr bwMode="auto">
            <a:xfrm>
              <a:off x="2374900" y="465559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79" name="Oval 227"/>
            <p:cNvSpPr>
              <a:spLocks noChangeAspect="1" noChangeArrowheads="1"/>
            </p:cNvSpPr>
            <p:nvPr/>
          </p:nvSpPr>
          <p:spPr bwMode="auto">
            <a:xfrm>
              <a:off x="2303463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80" name="Oval 228"/>
            <p:cNvSpPr>
              <a:spLocks noChangeAspect="1" noChangeArrowheads="1"/>
            </p:cNvSpPr>
            <p:nvPr/>
          </p:nvSpPr>
          <p:spPr bwMode="auto">
            <a:xfrm>
              <a:off x="2303463" y="451113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81" name="Oval 229"/>
            <p:cNvSpPr>
              <a:spLocks noChangeAspect="1" noChangeArrowheads="1"/>
            </p:cNvSpPr>
            <p:nvPr/>
          </p:nvSpPr>
          <p:spPr bwMode="auto">
            <a:xfrm>
              <a:off x="2447925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82" name="Oval 230"/>
            <p:cNvSpPr>
              <a:spLocks noChangeAspect="1" noChangeArrowheads="1"/>
            </p:cNvSpPr>
            <p:nvPr/>
          </p:nvSpPr>
          <p:spPr bwMode="auto">
            <a:xfrm>
              <a:off x="2376488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83" name="Oval 231"/>
            <p:cNvSpPr>
              <a:spLocks noChangeAspect="1" noChangeArrowheads="1"/>
            </p:cNvSpPr>
            <p:nvPr/>
          </p:nvSpPr>
          <p:spPr bwMode="auto">
            <a:xfrm>
              <a:off x="2447925" y="4657185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84" name="Oval 232"/>
            <p:cNvSpPr>
              <a:spLocks noChangeAspect="1" noChangeArrowheads="1"/>
            </p:cNvSpPr>
            <p:nvPr/>
          </p:nvSpPr>
          <p:spPr bwMode="auto">
            <a:xfrm>
              <a:off x="1871663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85" name="Oval 233"/>
            <p:cNvSpPr>
              <a:spLocks noChangeAspect="1" noChangeArrowheads="1"/>
            </p:cNvSpPr>
            <p:nvPr/>
          </p:nvSpPr>
          <p:spPr bwMode="auto">
            <a:xfrm>
              <a:off x="2230438" y="4798472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86" name="Oval 234"/>
            <p:cNvSpPr>
              <a:spLocks noChangeAspect="1" noChangeArrowheads="1"/>
            </p:cNvSpPr>
            <p:nvPr/>
          </p:nvSpPr>
          <p:spPr bwMode="auto">
            <a:xfrm>
              <a:off x="2303463" y="4728622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87" name="Oval 235"/>
            <p:cNvSpPr>
              <a:spLocks noChangeAspect="1" noChangeArrowheads="1"/>
            </p:cNvSpPr>
            <p:nvPr/>
          </p:nvSpPr>
          <p:spPr bwMode="auto">
            <a:xfrm>
              <a:off x="2374900" y="4800060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88" name="Oval 236"/>
            <p:cNvSpPr>
              <a:spLocks noChangeAspect="1" noChangeArrowheads="1"/>
            </p:cNvSpPr>
            <p:nvPr/>
          </p:nvSpPr>
          <p:spPr bwMode="auto">
            <a:xfrm>
              <a:off x="2447925" y="4728622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89" name="Oval 237"/>
            <p:cNvSpPr>
              <a:spLocks noChangeAspect="1" noChangeArrowheads="1"/>
            </p:cNvSpPr>
            <p:nvPr/>
          </p:nvSpPr>
          <p:spPr bwMode="auto">
            <a:xfrm>
              <a:off x="2592388" y="465559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90" name="Oval 238"/>
            <p:cNvSpPr>
              <a:spLocks noChangeAspect="1" noChangeArrowheads="1"/>
            </p:cNvSpPr>
            <p:nvPr/>
          </p:nvSpPr>
          <p:spPr bwMode="auto">
            <a:xfrm>
              <a:off x="3600450" y="4800060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91" name="Oval 239"/>
            <p:cNvSpPr>
              <a:spLocks noChangeAspect="1" noChangeArrowheads="1"/>
            </p:cNvSpPr>
            <p:nvPr/>
          </p:nvSpPr>
          <p:spPr bwMode="auto">
            <a:xfrm>
              <a:off x="2663825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92" name="Oval 240"/>
            <p:cNvSpPr>
              <a:spLocks noChangeAspect="1" noChangeArrowheads="1"/>
            </p:cNvSpPr>
            <p:nvPr/>
          </p:nvSpPr>
          <p:spPr bwMode="auto">
            <a:xfrm>
              <a:off x="2735263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93" name="Oval 241"/>
            <p:cNvSpPr>
              <a:spLocks noChangeAspect="1" noChangeArrowheads="1"/>
            </p:cNvSpPr>
            <p:nvPr/>
          </p:nvSpPr>
          <p:spPr bwMode="auto">
            <a:xfrm>
              <a:off x="2808288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94" name="Oval 242"/>
            <p:cNvSpPr>
              <a:spLocks noChangeAspect="1" noChangeArrowheads="1"/>
            </p:cNvSpPr>
            <p:nvPr/>
          </p:nvSpPr>
          <p:spPr bwMode="auto">
            <a:xfrm>
              <a:off x="2663825" y="465559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95" name="Oval 243"/>
            <p:cNvSpPr>
              <a:spLocks noChangeAspect="1" noChangeArrowheads="1"/>
            </p:cNvSpPr>
            <p:nvPr/>
          </p:nvSpPr>
          <p:spPr bwMode="auto">
            <a:xfrm>
              <a:off x="2808288" y="465559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96" name="Oval 244"/>
            <p:cNvSpPr>
              <a:spLocks noChangeAspect="1" noChangeArrowheads="1"/>
            </p:cNvSpPr>
            <p:nvPr/>
          </p:nvSpPr>
          <p:spPr bwMode="auto">
            <a:xfrm>
              <a:off x="2879725" y="4800060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97" name="Oval 245"/>
            <p:cNvSpPr>
              <a:spLocks noChangeAspect="1" noChangeArrowheads="1"/>
            </p:cNvSpPr>
            <p:nvPr/>
          </p:nvSpPr>
          <p:spPr bwMode="auto">
            <a:xfrm>
              <a:off x="2951163" y="4728622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98" name="Oval 246"/>
            <p:cNvSpPr>
              <a:spLocks noChangeAspect="1" noChangeArrowheads="1"/>
            </p:cNvSpPr>
            <p:nvPr/>
          </p:nvSpPr>
          <p:spPr bwMode="auto">
            <a:xfrm>
              <a:off x="2735263" y="4728622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399" name="Oval 247"/>
            <p:cNvSpPr>
              <a:spLocks noChangeAspect="1" noChangeArrowheads="1"/>
            </p:cNvSpPr>
            <p:nvPr/>
          </p:nvSpPr>
          <p:spPr bwMode="auto">
            <a:xfrm>
              <a:off x="2951163" y="465559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00" name="Oval 248"/>
            <p:cNvSpPr>
              <a:spLocks noChangeAspect="1" noChangeArrowheads="1"/>
            </p:cNvSpPr>
            <p:nvPr/>
          </p:nvSpPr>
          <p:spPr bwMode="auto">
            <a:xfrm>
              <a:off x="3024188" y="458574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01" name="Oval 249"/>
            <p:cNvSpPr>
              <a:spLocks noChangeAspect="1" noChangeArrowheads="1"/>
            </p:cNvSpPr>
            <p:nvPr/>
          </p:nvSpPr>
          <p:spPr bwMode="auto">
            <a:xfrm>
              <a:off x="3095625" y="4657185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02" name="Oval 250"/>
            <p:cNvSpPr>
              <a:spLocks noChangeAspect="1" noChangeArrowheads="1"/>
            </p:cNvSpPr>
            <p:nvPr/>
          </p:nvSpPr>
          <p:spPr bwMode="auto">
            <a:xfrm>
              <a:off x="3024188" y="4728622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03" name="Oval 251"/>
            <p:cNvSpPr>
              <a:spLocks noChangeAspect="1" noChangeArrowheads="1"/>
            </p:cNvSpPr>
            <p:nvPr/>
          </p:nvSpPr>
          <p:spPr bwMode="auto">
            <a:xfrm>
              <a:off x="3095625" y="480164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04" name="Oval 252"/>
            <p:cNvSpPr>
              <a:spLocks noChangeAspect="1" noChangeArrowheads="1"/>
            </p:cNvSpPr>
            <p:nvPr/>
          </p:nvSpPr>
          <p:spPr bwMode="auto">
            <a:xfrm>
              <a:off x="2951163" y="4800060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05" name="Oval 253"/>
            <p:cNvSpPr>
              <a:spLocks noChangeAspect="1" noChangeArrowheads="1"/>
            </p:cNvSpPr>
            <p:nvPr/>
          </p:nvSpPr>
          <p:spPr bwMode="auto">
            <a:xfrm>
              <a:off x="3024188" y="4728622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06" name="Oval 254"/>
            <p:cNvSpPr>
              <a:spLocks noChangeAspect="1" noChangeArrowheads="1"/>
            </p:cNvSpPr>
            <p:nvPr/>
          </p:nvSpPr>
          <p:spPr bwMode="auto">
            <a:xfrm>
              <a:off x="3095625" y="4800060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07" name="Oval 255"/>
            <p:cNvSpPr>
              <a:spLocks noChangeAspect="1" noChangeArrowheads="1"/>
            </p:cNvSpPr>
            <p:nvPr/>
          </p:nvSpPr>
          <p:spPr bwMode="auto">
            <a:xfrm>
              <a:off x="3095625" y="4727035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08" name="Oval 256"/>
            <p:cNvSpPr>
              <a:spLocks noChangeAspect="1" noChangeArrowheads="1"/>
            </p:cNvSpPr>
            <p:nvPr/>
          </p:nvSpPr>
          <p:spPr bwMode="auto">
            <a:xfrm>
              <a:off x="2663825" y="4800060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09" name="Oval 257"/>
            <p:cNvSpPr>
              <a:spLocks noChangeAspect="1" noChangeArrowheads="1"/>
            </p:cNvSpPr>
            <p:nvPr/>
          </p:nvSpPr>
          <p:spPr bwMode="auto">
            <a:xfrm>
              <a:off x="3022600" y="44396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10" name="Oval 258"/>
            <p:cNvSpPr>
              <a:spLocks noChangeAspect="1" noChangeArrowheads="1"/>
            </p:cNvSpPr>
            <p:nvPr/>
          </p:nvSpPr>
          <p:spPr bwMode="auto">
            <a:xfrm>
              <a:off x="3095625" y="43682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11" name="Oval 259"/>
            <p:cNvSpPr>
              <a:spLocks noChangeAspect="1" noChangeArrowheads="1"/>
            </p:cNvSpPr>
            <p:nvPr/>
          </p:nvSpPr>
          <p:spPr bwMode="auto">
            <a:xfrm>
              <a:off x="3095625" y="451113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12" name="Oval 260"/>
            <p:cNvSpPr>
              <a:spLocks noChangeAspect="1" noChangeArrowheads="1"/>
            </p:cNvSpPr>
            <p:nvPr/>
          </p:nvSpPr>
          <p:spPr bwMode="auto">
            <a:xfrm>
              <a:off x="3240088" y="465559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13" name="Oval 261"/>
            <p:cNvSpPr>
              <a:spLocks noChangeAspect="1" noChangeArrowheads="1"/>
            </p:cNvSpPr>
            <p:nvPr/>
          </p:nvSpPr>
          <p:spPr bwMode="auto">
            <a:xfrm>
              <a:off x="3022600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14" name="Oval 262"/>
            <p:cNvSpPr>
              <a:spLocks noChangeAspect="1" noChangeArrowheads="1"/>
            </p:cNvSpPr>
            <p:nvPr/>
          </p:nvSpPr>
          <p:spPr bwMode="auto">
            <a:xfrm>
              <a:off x="3311525" y="44396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15" name="Oval 263"/>
            <p:cNvSpPr>
              <a:spLocks noChangeAspect="1" noChangeArrowheads="1"/>
            </p:cNvSpPr>
            <p:nvPr/>
          </p:nvSpPr>
          <p:spPr bwMode="auto">
            <a:xfrm>
              <a:off x="3167063" y="42237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16" name="Oval 264"/>
            <p:cNvSpPr>
              <a:spLocks noChangeAspect="1" noChangeArrowheads="1"/>
            </p:cNvSpPr>
            <p:nvPr/>
          </p:nvSpPr>
          <p:spPr bwMode="auto">
            <a:xfrm>
              <a:off x="3167063" y="436667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17" name="Oval 265"/>
            <p:cNvSpPr>
              <a:spLocks noChangeAspect="1" noChangeArrowheads="1"/>
            </p:cNvSpPr>
            <p:nvPr/>
          </p:nvSpPr>
          <p:spPr bwMode="auto">
            <a:xfrm>
              <a:off x="3240088" y="42968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18" name="Oval 266"/>
            <p:cNvSpPr>
              <a:spLocks noChangeAspect="1" noChangeArrowheads="1"/>
            </p:cNvSpPr>
            <p:nvPr/>
          </p:nvSpPr>
          <p:spPr bwMode="auto">
            <a:xfrm>
              <a:off x="3311525" y="43682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19" name="Oval 267"/>
            <p:cNvSpPr>
              <a:spLocks noChangeAspect="1" noChangeArrowheads="1"/>
            </p:cNvSpPr>
            <p:nvPr/>
          </p:nvSpPr>
          <p:spPr bwMode="auto">
            <a:xfrm>
              <a:off x="3384550" y="42968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20" name="Oval 268"/>
            <p:cNvSpPr>
              <a:spLocks noChangeAspect="1" noChangeArrowheads="1"/>
            </p:cNvSpPr>
            <p:nvPr/>
          </p:nvSpPr>
          <p:spPr bwMode="auto">
            <a:xfrm>
              <a:off x="3240088" y="44396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21" name="Oval 269"/>
            <p:cNvSpPr>
              <a:spLocks noChangeAspect="1" noChangeArrowheads="1"/>
            </p:cNvSpPr>
            <p:nvPr/>
          </p:nvSpPr>
          <p:spPr bwMode="auto">
            <a:xfrm>
              <a:off x="3384550" y="44396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22" name="Oval 270"/>
            <p:cNvSpPr>
              <a:spLocks noChangeAspect="1" noChangeArrowheads="1"/>
            </p:cNvSpPr>
            <p:nvPr/>
          </p:nvSpPr>
          <p:spPr bwMode="auto">
            <a:xfrm>
              <a:off x="3384550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23" name="Oval 271"/>
            <p:cNvSpPr>
              <a:spLocks noChangeAspect="1" noChangeArrowheads="1"/>
            </p:cNvSpPr>
            <p:nvPr/>
          </p:nvSpPr>
          <p:spPr bwMode="auto">
            <a:xfrm>
              <a:off x="3167063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24" name="Oval 272"/>
            <p:cNvSpPr>
              <a:spLocks noChangeAspect="1" noChangeArrowheads="1"/>
            </p:cNvSpPr>
            <p:nvPr/>
          </p:nvSpPr>
          <p:spPr bwMode="auto">
            <a:xfrm>
              <a:off x="3311525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25" name="Oval 273"/>
            <p:cNvSpPr>
              <a:spLocks noChangeAspect="1" noChangeArrowheads="1"/>
            </p:cNvSpPr>
            <p:nvPr/>
          </p:nvSpPr>
          <p:spPr bwMode="auto">
            <a:xfrm>
              <a:off x="3527425" y="458257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26" name="Oval 274"/>
            <p:cNvSpPr>
              <a:spLocks noChangeAspect="1" noChangeArrowheads="1"/>
            </p:cNvSpPr>
            <p:nvPr/>
          </p:nvSpPr>
          <p:spPr bwMode="auto">
            <a:xfrm>
              <a:off x="3598863" y="451113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27" name="Oval 275"/>
            <p:cNvSpPr>
              <a:spLocks noChangeAspect="1" noChangeArrowheads="1"/>
            </p:cNvSpPr>
            <p:nvPr/>
          </p:nvSpPr>
          <p:spPr bwMode="auto">
            <a:xfrm>
              <a:off x="3527425" y="451113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28" name="Oval 276"/>
            <p:cNvSpPr>
              <a:spLocks noChangeAspect="1" noChangeArrowheads="1"/>
            </p:cNvSpPr>
            <p:nvPr/>
          </p:nvSpPr>
          <p:spPr bwMode="auto">
            <a:xfrm>
              <a:off x="3598863" y="458257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29" name="Oval 277"/>
            <p:cNvSpPr>
              <a:spLocks noChangeAspect="1" noChangeArrowheads="1"/>
            </p:cNvSpPr>
            <p:nvPr/>
          </p:nvSpPr>
          <p:spPr bwMode="auto">
            <a:xfrm>
              <a:off x="3671888" y="451113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30" name="Oval 278"/>
            <p:cNvSpPr>
              <a:spLocks noChangeAspect="1" noChangeArrowheads="1"/>
            </p:cNvSpPr>
            <p:nvPr/>
          </p:nvSpPr>
          <p:spPr bwMode="auto">
            <a:xfrm>
              <a:off x="3525838" y="436667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31" name="Oval 279"/>
            <p:cNvSpPr>
              <a:spLocks noChangeAspect="1" noChangeArrowheads="1"/>
            </p:cNvSpPr>
            <p:nvPr/>
          </p:nvSpPr>
          <p:spPr bwMode="auto">
            <a:xfrm>
              <a:off x="3598863" y="429523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32" name="Oval 280"/>
            <p:cNvSpPr>
              <a:spLocks noChangeAspect="1" noChangeArrowheads="1"/>
            </p:cNvSpPr>
            <p:nvPr/>
          </p:nvSpPr>
          <p:spPr bwMode="auto">
            <a:xfrm>
              <a:off x="3598863" y="443811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33" name="Oval 281"/>
            <p:cNvSpPr>
              <a:spLocks noChangeAspect="1" noChangeArrowheads="1"/>
            </p:cNvSpPr>
            <p:nvPr/>
          </p:nvSpPr>
          <p:spPr bwMode="auto">
            <a:xfrm>
              <a:off x="3600450" y="465559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34" name="Oval 282"/>
            <p:cNvSpPr>
              <a:spLocks noChangeAspect="1" noChangeArrowheads="1"/>
            </p:cNvSpPr>
            <p:nvPr/>
          </p:nvSpPr>
          <p:spPr bwMode="auto">
            <a:xfrm>
              <a:off x="3816350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35" name="Oval 283"/>
            <p:cNvSpPr>
              <a:spLocks noChangeAspect="1" noChangeArrowheads="1"/>
            </p:cNvSpPr>
            <p:nvPr/>
          </p:nvSpPr>
          <p:spPr bwMode="auto">
            <a:xfrm>
              <a:off x="3525838" y="451113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36" name="Oval 284"/>
            <p:cNvSpPr>
              <a:spLocks noChangeAspect="1" noChangeArrowheads="1"/>
            </p:cNvSpPr>
            <p:nvPr/>
          </p:nvSpPr>
          <p:spPr bwMode="auto">
            <a:xfrm>
              <a:off x="3671888" y="44396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37" name="Oval 285"/>
            <p:cNvSpPr>
              <a:spLocks noChangeAspect="1" noChangeArrowheads="1"/>
            </p:cNvSpPr>
            <p:nvPr/>
          </p:nvSpPr>
          <p:spPr bwMode="auto">
            <a:xfrm>
              <a:off x="3670300" y="436667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38" name="Oval 286"/>
            <p:cNvSpPr>
              <a:spLocks noChangeAspect="1" noChangeArrowheads="1"/>
            </p:cNvSpPr>
            <p:nvPr/>
          </p:nvSpPr>
          <p:spPr bwMode="auto">
            <a:xfrm>
              <a:off x="3670300" y="429364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39" name="Oval 287"/>
            <p:cNvSpPr>
              <a:spLocks noChangeAspect="1" noChangeArrowheads="1"/>
            </p:cNvSpPr>
            <p:nvPr/>
          </p:nvSpPr>
          <p:spPr bwMode="auto">
            <a:xfrm>
              <a:off x="3814763" y="429523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40" name="Oval 288"/>
            <p:cNvSpPr>
              <a:spLocks noChangeAspect="1" noChangeArrowheads="1"/>
            </p:cNvSpPr>
            <p:nvPr/>
          </p:nvSpPr>
          <p:spPr bwMode="auto">
            <a:xfrm>
              <a:off x="3816350" y="44396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41" name="Oval 289"/>
            <p:cNvSpPr>
              <a:spLocks noChangeAspect="1" noChangeArrowheads="1"/>
            </p:cNvSpPr>
            <p:nvPr/>
          </p:nvSpPr>
          <p:spPr bwMode="auto">
            <a:xfrm>
              <a:off x="3887788" y="43682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42" name="Oval 290"/>
            <p:cNvSpPr>
              <a:spLocks noChangeAspect="1" noChangeArrowheads="1"/>
            </p:cNvSpPr>
            <p:nvPr/>
          </p:nvSpPr>
          <p:spPr bwMode="auto">
            <a:xfrm>
              <a:off x="3671888" y="4728622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43" name="Oval 291"/>
            <p:cNvSpPr>
              <a:spLocks noChangeAspect="1" noChangeArrowheads="1"/>
            </p:cNvSpPr>
            <p:nvPr/>
          </p:nvSpPr>
          <p:spPr bwMode="auto">
            <a:xfrm>
              <a:off x="3743325" y="465559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44" name="Oval 292"/>
            <p:cNvSpPr>
              <a:spLocks noChangeAspect="1" noChangeArrowheads="1"/>
            </p:cNvSpPr>
            <p:nvPr/>
          </p:nvSpPr>
          <p:spPr bwMode="auto">
            <a:xfrm>
              <a:off x="3741738" y="458257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45" name="Oval 293"/>
            <p:cNvSpPr>
              <a:spLocks noChangeAspect="1" noChangeArrowheads="1"/>
            </p:cNvSpPr>
            <p:nvPr/>
          </p:nvSpPr>
          <p:spPr bwMode="auto">
            <a:xfrm>
              <a:off x="3887788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46" name="Oval 294"/>
            <p:cNvSpPr>
              <a:spLocks noChangeAspect="1" noChangeArrowheads="1"/>
            </p:cNvSpPr>
            <p:nvPr/>
          </p:nvSpPr>
          <p:spPr bwMode="auto">
            <a:xfrm>
              <a:off x="3022600" y="458257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47" name="Oval 295"/>
            <p:cNvSpPr>
              <a:spLocks noChangeAspect="1" noChangeArrowheads="1"/>
            </p:cNvSpPr>
            <p:nvPr/>
          </p:nvSpPr>
          <p:spPr bwMode="auto">
            <a:xfrm>
              <a:off x="3022600" y="450954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48" name="Oval 296"/>
            <p:cNvSpPr>
              <a:spLocks noChangeAspect="1" noChangeArrowheads="1"/>
            </p:cNvSpPr>
            <p:nvPr/>
          </p:nvSpPr>
          <p:spPr bwMode="auto">
            <a:xfrm>
              <a:off x="3240088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49" name="Oval 297"/>
            <p:cNvSpPr>
              <a:spLocks noChangeAspect="1" noChangeArrowheads="1"/>
            </p:cNvSpPr>
            <p:nvPr/>
          </p:nvSpPr>
          <p:spPr bwMode="auto">
            <a:xfrm>
              <a:off x="3095625" y="458257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50" name="Oval 298"/>
            <p:cNvSpPr>
              <a:spLocks noChangeAspect="1" noChangeArrowheads="1"/>
            </p:cNvSpPr>
            <p:nvPr/>
          </p:nvSpPr>
          <p:spPr bwMode="auto">
            <a:xfrm>
              <a:off x="3455988" y="44396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51" name="Oval 299"/>
            <p:cNvSpPr>
              <a:spLocks noChangeAspect="1" noChangeArrowheads="1"/>
            </p:cNvSpPr>
            <p:nvPr/>
          </p:nvSpPr>
          <p:spPr bwMode="auto">
            <a:xfrm>
              <a:off x="3454400" y="458257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52" name="Oval 300"/>
            <p:cNvSpPr>
              <a:spLocks noChangeAspect="1" noChangeArrowheads="1"/>
            </p:cNvSpPr>
            <p:nvPr/>
          </p:nvSpPr>
          <p:spPr bwMode="auto">
            <a:xfrm>
              <a:off x="3527425" y="451113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53" name="Oval 301"/>
            <p:cNvSpPr>
              <a:spLocks noChangeAspect="1" noChangeArrowheads="1"/>
            </p:cNvSpPr>
            <p:nvPr/>
          </p:nvSpPr>
          <p:spPr bwMode="auto">
            <a:xfrm>
              <a:off x="3816350" y="465559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54" name="Oval 302"/>
            <p:cNvSpPr>
              <a:spLocks noChangeAspect="1" noChangeArrowheads="1"/>
            </p:cNvSpPr>
            <p:nvPr/>
          </p:nvSpPr>
          <p:spPr bwMode="auto">
            <a:xfrm>
              <a:off x="2808288" y="458574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55" name="Oval 303"/>
            <p:cNvSpPr>
              <a:spLocks noChangeAspect="1" noChangeArrowheads="1"/>
            </p:cNvSpPr>
            <p:nvPr/>
          </p:nvSpPr>
          <p:spPr bwMode="auto">
            <a:xfrm>
              <a:off x="2735263" y="44396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56" name="Oval 304"/>
            <p:cNvSpPr>
              <a:spLocks noChangeAspect="1" noChangeArrowheads="1"/>
            </p:cNvSpPr>
            <p:nvPr/>
          </p:nvSpPr>
          <p:spPr bwMode="auto">
            <a:xfrm>
              <a:off x="2881313" y="4657185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57" name="Oval 305"/>
            <p:cNvSpPr>
              <a:spLocks noChangeAspect="1" noChangeArrowheads="1"/>
            </p:cNvSpPr>
            <p:nvPr/>
          </p:nvSpPr>
          <p:spPr bwMode="auto">
            <a:xfrm>
              <a:off x="2808288" y="4730210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58" name="Oval 306"/>
            <p:cNvSpPr>
              <a:spLocks noChangeAspect="1" noChangeArrowheads="1"/>
            </p:cNvSpPr>
            <p:nvPr/>
          </p:nvSpPr>
          <p:spPr bwMode="auto">
            <a:xfrm>
              <a:off x="2879725" y="4728622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59" name="Oval 307"/>
            <p:cNvSpPr>
              <a:spLocks noChangeAspect="1" noChangeArrowheads="1"/>
            </p:cNvSpPr>
            <p:nvPr/>
          </p:nvSpPr>
          <p:spPr bwMode="auto">
            <a:xfrm>
              <a:off x="3311525" y="4728622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60" name="Oval 308"/>
            <p:cNvSpPr>
              <a:spLocks noChangeAspect="1" noChangeArrowheads="1"/>
            </p:cNvSpPr>
            <p:nvPr/>
          </p:nvSpPr>
          <p:spPr bwMode="auto">
            <a:xfrm>
              <a:off x="3455988" y="465559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61" name="Oval 309"/>
            <p:cNvSpPr>
              <a:spLocks noChangeAspect="1" noChangeArrowheads="1"/>
            </p:cNvSpPr>
            <p:nvPr/>
          </p:nvSpPr>
          <p:spPr bwMode="auto">
            <a:xfrm>
              <a:off x="3384550" y="4800060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62" name="Oval 310"/>
            <p:cNvSpPr>
              <a:spLocks noChangeAspect="1" noChangeArrowheads="1"/>
            </p:cNvSpPr>
            <p:nvPr/>
          </p:nvSpPr>
          <p:spPr bwMode="auto">
            <a:xfrm>
              <a:off x="3167063" y="4728622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63" name="Oval 311"/>
            <p:cNvSpPr>
              <a:spLocks noChangeAspect="1" noChangeArrowheads="1"/>
            </p:cNvSpPr>
            <p:nvPr/>
          </p:nvSpPr>
          <p:spPr bwMode="auto">
            <a:xfrm>
              <a:off x="3527425" y="4728622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64" name="Oval 312"/>
            <p:cNvSpPr>
              <a:spLocks noChangeAspect="1" noChangeArrowheads="1"/>
            </p:cNvSpPr>
            <p:nvPr/>
          </p:nvSpPr>
          <p:spPr bwMode="auto">
            <a:xfrm>
              <a:off x="3311525" y="465559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65" name="Oval 313"/>
            <p:cNvSpPr>
              <a:spLocks noChangeAspect="1" noChangeArrowheads="1"/>
            </p:cNvSpPr>
            <p:nvPr/>
          </p:nvSpPr>
          <p:spPr bwMode="auto">
            <a:xfrm>
              <a:off x="3384550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66" name="Oval 314"/>
            <p:cNvSpPr>
              <a:spLocks noChangeAspect="1" noChangeArrowheads="1"/>
            </p:cNvSpPr>
            <p:nvPr/>
          </p:nvSpPr>
          <p:spPr bwMode="auto">
            <a:xfrm>
              <a:off x="3384550" y="4727035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67" name="Oval 315"/>
            <p:cNvSpPr>
              <a:spLocks noChangeAspect="1" noChangeArrowheads="1"/>
            </p:cNvSpPr>
            <p:nvPr/>
          </p:nvSpPr>
          <p:spPr bwMode="auto">
            <a:xfrm>
              <a:off x="3311525" y="4800060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68" name="Oval 316"/>
            <p:cNvSpPr>
              <a:spLocks noChangeAspect="1" noChangeArrowheads="1"/>
            </p:cNvSpPr>
            <p:nvPr/>
          </p:nvSpPr>
          <p:spPr bwMode="auto">
            <a:xfrm>
              <a:off x="3382963" y="4798472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69" name="Oval 317"/>
            <p:cNvSpPr>
              <a:spLocks noChangeAspect="1" noChangeArrowheads="1"/>
            </p:cNvSpPr>
            <p:nvPr/>
          </p:nvSpPr>
          <p:spPr bwMode="auto">
            <a:xfrm>
              <a:off x="3886200" y="4655597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70" name="Oval 318"/>
            <p:cNvSpPr>
              <a:spLocks noChangeAspect="1" noChangeArrowheads="1"/>
            </p:cNvSpPr>
            <p:nvPr/>
          </p:nvSpPr>
          <p:spPr bwMode="auto">
            <a:xfrm>
              <a:off x="3959225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71" name="Oval 319"/>
            <p:cNvSpPr>
              <a:spLocks noChangeAspect="1" noChangeArrowheads="1"/>
            </p:cNvSpPr>
            <p:nvPr/>
          </p:nvSpPr>
          <p:spPr bwMode="auto">
            <a:xfrm>
              <a:off x="3959225" y="4727035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72" name="Oval 320"/>
            <p:cNvSpPr>
              <a:spLocks noChangeAspect="1" noChangeArrowheads="1"/>
            </p:cNvSpPr>
            <p:nvPr/>
          </p:nvSpPr>
          <p:spPr bwMode="auto">
            <a:xfrm>
              <a:off x="3886200" y="4800060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73" name="Oval 321"/>
            <p:cNvSpPr>
              <a:spLocks noChangeAspect="1" noChangeArrowheads="1"/>
            </p:cNvSpPr>
            <p:nvPr/>
          </p:nvSpPr>
          <p:spPr bwMode="auto">
            <a:xfrm>
              <a:off x="3957638" y="4798472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74" name="Oval 322"/>
            <p:cNvSpPr>
              <a:spLocks noChangeAspect="1" noChangeArrowheads="1"/>
            </p:cNvSpPr>
            <p:nvPr/>
          </p:nvSpPr>
          <p:spPr bwMode="auto">
            <a:xfrm>
              <a:off x="3887788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75" name="Oval 323"/>
            <p:cNvSpPr>
              <a:spLocks noChangeAspect="1" noChangeArrowheads="1"/>
            </p:cNvSpPr>
            <p:nvPr/>
          </p:nvSpPr>
          <p:spPr bwMode="auto">
            <a:xfrm>
              <a:off x="3959225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76" name="Oval 324"/>
            <p:cNvSpPr>
              <a:spLocks noChangeAspect="1" noChangeArrowheads="1"/>
            </p:cNvSpPr>
            <p:nvPr/>
          </p:nvSpPr>
          <p:spPr bwMode="auto">
            <a:xfrm>
              <a:off x="3887788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77" name="Oval 325"/>
            <p:cNvSpPr>
              <a:spLocks noChangeAspect="1" noChangeArrowheads="1"/>
            </p:cNvSpPr>
            <p:nvPr/>
          </p:nvSpPr>
          <p:spPr bwMode="auto">
            <a:xfrm>
              <a:off x="3959225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78" name="Oval 326"/>
            <p:cNvSpPr>
              <a:spLocks noChangeAspect="1" noChangeArrowheads="1"/>
            </p:cNvSpPr>
            <p:nvPr/>
          </p:nvSpPr>
          <p:spPr bwMode="auto">
            <a:xfrm>
              <a:off x="4032250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79" name="Oval 327"/>
            <p:cNvSpPr>
              <a:spLocks noChangeAspect="1" noChangeArrowheads="1"/>
            </p:cNvSpPr>
            <p:nvPr/>
          </p:nvSpPr>
          <p:spPr bwMode="auto">
            <a:xfrm>
              <a:off x="3886200" y="43682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80" name="Oval 328"/>
            <p:cNvSpPr>
              <a:spLocks noChangeAspect="1" noChangeArrowheads="1"/>
            </p:cNvSpPr>
            <p:nvPr/>
          </p:nvSpPr>
          <p:spPr bwMode="auto">
            <a:xfrm>
              <a:off x="3959225" y="44396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81" name="Oval 329"/>
            <p:cNvSpPr>
              <a:spLocks noChangeAspect="1" noChangeArrowheads="1"/>
            </p:cNvSpPr>
            <p:nvPr/>
          </p:nvSpPr>
          <p:spPr bwMode="auto">
            <a:xfrm>
              <a:off x="3960813" y="4657185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82" name="Oval 330"/>
            <p:cNvSpPr>
              <a:spLocks noChangeAspect="1" noChangeArrowheads="1"/>
            </p:cNvSpPr>
            <p:nvPr/>
          </p:nvSpPr>
          <p:spPr bwMode="auto">
            <a:xfrm>
              <a:off x="4176713" y="458574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83" name="Oval 331"/>
            <p:cNvSpPr>
              <a:spLocks noChangeAspect="1" noChangeArrowheads="1"/>
            </p:cNvSpPr>
            <p:nvPr/>
          </p:nvSpPr>
          <p:spPr bwMode="auto">
            <a:xfrm>
              <a:off x="3886200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84" name="Oval 332"/>
            <p:cNvSpPr>
              <a:spLocks noChangeAspect="1" noChangeArrowheads="1"/>
            </p:cNvSpPr>
            <p:nvPr/>
          </p:nvSpPr>
          <p:spPr bwMode="auto">
            <a:xfrm>
              <a:off x="4032250" y="444128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85" name="Oval 333"/>
            <p:cNvSpPr>
              <a:spLocks noChangeAspect="1" noChangeArrowheads="1"/>
            </p:cNvSpPr>
            <p:nvPr/>
          </p:nvSpPr>
          <p:spPr bwMode="auto">
            <a:xfrm>
              <a:off x="4030663" y="43682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86" name="Oval 334"/>
            <p:cNvSpPr>
              <a:spLocks noChangeAspect="1" noChangeArrowheads="1"/>
            </p:cNvSpPr>
            <p:nvPr/>
          </p:nvSpPr>
          <p:spPr bwMode="auto">
            <a:xfrm>
              <a:off x="4176713" y="444128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87" name="Oval 335"/>
            <p:cNvSpPr>
              <a:spLocks noChangeAspect="1" noChangeArrowheads="1"/>
            </p:cNvSpPr>
            <p:nvPr/>
          </p:nvSpPr>
          <p:spPr bwMode="auto">
            <a:xfrm>
              <a:off x="4248150" y="436984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88" name="Oval 336"/>
            <p:cNvSpPr>
              <a:spLocks noChangeAspect="1" noChangeArrowheads="1"/>
            </p:cNvSpPr>
            <p:nvPr/>
          </p:nvSpPr>
          <p:spPr bwMode="auto">
            <a:xfrm>
              <a:off x="4032250" y="4730210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89" name="Oval 337"/>
            <p:cNvSpPr>
              <a:spLocks noChangeAspect="1" noChangeArrowheads="1"/>
            </p:cNvSpPr>
            <p:nvPr/>
          </p:nvSpPr>
          <p:spPr bwMode="auto">
            <a:xfrm>
              <a:off x="4103688" y="4657185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90" name="Oval 338"/>
            <p:cNvSpPr>
              <a:spLocks noChangeAspect="1" noChangeArrowheads="1"/>
            </p:cNvSpPr>
            <p:nvPr/>
          </p:nvSpPr>
          <p:spPr bwMode="auto">
            <a:xfrm>
              <a:off x="4102100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91" name="Oval 339"/>
            <p:cNvSpPr>
              <a:spLocks noChangeAspect="1" noChangeArrowheads="1"/>
            </p:cNvSpPr>
            <p:nvPr/>
          </p:nvSpPr>
          <p:spPr bwMode="auto">
            <a:xfrm>
              <a:off x="4248150" y="451431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92" name="Oval 340"/>
            <p:cNvSpPr>
              <a:spLocks noChangeAspect="1" noChangeArrowheads="1"/>
            </p:cNvSpPr>
            <p:nvPr/>
          </p:nvSpPr>
          <p:spPr bwMode="auto">
            <a:xfrm>
              <a:off x="3887788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93" name="Oval 341"/>
            <p:cNvSpPr>
              <a:spLocks noChangeAspect="1" noChangeArrowheads="1"/>
            </p:cNvSpPr>
            <p:nvPr/>
          </p:nvSpPr>
          <p:spPr bwMode="auto">
            <a:xfrm>
              <a:off x="4176713" y="4657185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94" name="Oval 342"/>
            <p:cNvSpPr>
              <a:spLocks noChangeAspect="1" noChangeArrowheads="1"/>
            </p:cNvSpPr>
            <p:nvPr/>
          </p:nvSpPr>
          <p:spPr bwMode="auto">
            <a:xfrm>
              <a:off x="3887788" y="4730210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95" name="Oval 343"/>
            <p:cNvSpPr>
              <a:spLocks noChangeAspect="1" noChangeArrowheads="1"/>
            </p:cNvSpPr>
            <p:nvPr/>
          </p:nvSpPr>
          <p:spPr bwMode="auto">
            <a:xfrm>
              <a:off x="4246563" y="4657185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96" name="Oval 344"/>
            <p:cNvSpPr>
              <a:spLocks noChangeAspect="1" noChangeArrowheads="1"/>
            </p:cNvSpPr>
            <p:nvPr/>
          </p:nvSpPr>
          <p:spPr bwMode="auto">
            <a:xfrm>
              <a:off x="4319588" y="458574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97" name="Oval 345"/>
            <p:cNvSpPr>
              <a:spLocks noChangeAspect="1" noChangeArrowheads="1"/>
            </p:cNvSpPr>
            <p:nvPr/>
          </p:nvSpPr>
          <p:spPr bwMode="auto">
            <a:xfrm>
              <a:off x="4319588" y="4728622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98" name="Oval 841"/>
            <p:cNvSpPr>
              <a:spLocks noChangeAspect="1" noChangeArrowheads="1"/>
            </p:cNvSpPr>
            <p:nvPr/>
          </p:nvSpPr>
          <p:spPr bwMode="auto">
            <a:xfrm>
              <a:off x="2087563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499" name="Oval 842"/>
            <p:cNvSpPr>
              <a:spLocks noChangeAspect="1" noChangeArrowheads="1"/>
            </p:cNvSpPr>
            <p:nvPr/>
          </p:nvSpPr>
          <p:spPr bwMode="auto">
            <a:xfrm>
              <a:off x="2159000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00" name="Oval 843"/>
            <p:cNvSpPr>
              <a:spLocks noChangeAspect="1" noChangeArrowheads="1"/>
            </p:cNvSpPr>
            <p:nvPr/>
          </p:nvSpPr>
          <p:spPr bwMode="auto">
            <a:xfrm>
              <a:off x="2232025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01" name="Oval 844"/>
            <p:cNvSpPr>
              <a:spLocks noChangeAspect="1" noChangeArrowheads="1"/>
            </p:cNvSpPr>
            <p:nvPr/>
          </p:nvSpPr>
          <p:spPr bwMode="auto">
            <a:xfrm>
              <a:off x="2087563" y="46555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02" name="Oval 845"/>
            <p:cNvSpPr>
              <a:spLocks noChangeAspect="1" noChangeArrowheads="1"/>
            </p:cNvSpPr>
            <p:nvPr/>
          </p:nvSpPr>
          <p:spPr bwMode="auto">
            <a:xfrm>
              <a:off x="2232025" y="46555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03" name="Oval 846"/>
            <p:cNvSpPr>
              <a:spLocks noChangeAspect="1" noChangeArrowheads="1"/>
            </p:cNvSpPr>
            <p:nvPr/>
          </p:nvSpPr>
          <p:spPr bwMode="auto">
            <a:xfrm>
              <a:off x="2374900" y="46555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04" name="Oval 847"/>
            <p:cNvSpPr>
              <a:spLocks noChangeAspect="1" noChangeArrowheads="1"/>
            </p:cNvSpPr>
            <p:nvPr/>
          </p:nvSpPr>
          <p:spPr bwMode="auto">
            <a:xfrm>
              <a:off x="2447925" y="458574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05" name="Oval 848"/>
            <p:cNvSpPr>
              <a:spLocks noChangeAspect="1" noChangeArrowheads="1"/>
            </p:cNvSpPr>
            <p:nvPr/>
          </p:nvSpPr>
          <p:spPr bwMode="auto">
            <a:xfrm>
              <a:off x="2519363" y="465718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06" name="Oval 849"/>
            <p:cNvSpPr>
              <a:spLocks noChangeAspect="1" noChangeArrowheads="1"/>
            </p:cNvSpPr>
            <p:nvPr/>
          </p:nvSpPr>
          <p:spPr bwMode="auto">
            <a:xfrm>
              <a:off x="2592388" y="458574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07" name="Oval 850"/>
            <p:cNvSpPr>
              <a:spLocks noChangeAspect="1" noChangeArrowheads="1"/>
            </p:cNvSpPr>
            <p:nvPr/>
          </p:nvSpPr>
          <p:spPr bwMode="auto">
            <a:xfrm>
              <a:off x="2663825" y="465718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08" name="Oval 851"/>
            <p:cNvSpPr>
              <a:spLocks noChangeAspect="1" noChangeArrowheads="1"/>
            </p:cNvSpPr>
            <p:nvPr/>
          </p:nvSpPr>
          <p:spPr bwMode="auto">
            <a:xfrm>
              <a:off x="2663825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09" name="Oval 852"/>
            <p:cNvSpPr>
              <a:spLocks noChangeAspect="1" noChangeArrowheads="1"/>
            </p:cNvSpPr>
            <p:nvPr/>
          </p:nvSpPr>
          <p:spPr bwMode="auto">
            <a:xfrm>
              <a:off x="2736850" y="451431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10" name="Oval 853"/>
            <p:cNvSpPr>
              <a:spLocks noChangeAspect="1" noChangeArrowheads="1"/>
            </p:cNvSpPr>
            <p:nvPr/>
          </p:nvSpPr>
          <p:spPr bwMode="auto">
            <a:xfrm>
              <a:off x="2808288" y="458574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11" name="Oval 854"/>
            <p:cNvSpPr>
              <a:spLocks noChangeAspect="1" noChangeArrowheads="1"/>
            </p:cNvSpPr>
            <p:nvPr/>
          </p:nvSpPr>
          <p:spPr bwMode="auto">
            <a:xfrm>
              <a:off x="2881313" y="451431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12" name="Oval 855"/>
            <p:cNvSpPr>
              <a:spLocks noChangeAspect="1" noChangeArrowheads="1"/>
            </p:cNvSpPr>
            <p:nvPr/>
          </p:nvSpPr>
          <p:spPr bwMode="auto">
            <a:xfrm>
              <a:off x="2736850" y="465718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13" name="Oval 856"/>
            <p:cNvSpPr>
              <a:spLocks noChangeAspect="1" noChangeArrowheads="1"/>
            </p:cNvSpPr>
            <p:nvPr/>
          </p:nvSpPr>
          <p:spPr bwMode="auto">
            <a:xfrm>
              <a:off x="2881313" y="465718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14" name="Oval 857"/>
            <p:cNvSpPr>
              <a:spLocks noChangeAspect="1" noChangeArrowheads="1"/>
            </p:cNvSpPr>
            <p:nvPr/>
          </p:nvSpPr>
          <p:spPr bwMode="auto">
            <a:xfrm>
              <a:off x="3022600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15" name="Oval 858"/>
            <p:cNvSpPr>
              <a:spLocks noChangeAspect="1" noChangeArrowheads="1"/>
            </p:cNvSpPr>
            <p:nvPr/>
          </p:nvSpPr>
          <p:spPr bwMode="auto">
            <a:xfrm>
              <a:off x="3095625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16" name="Oval 859"/>
            <p:cNvSpPr>
              <a:spLocks noChangeAspect="1" noChangeArrowheads="1"/>
            </p:cNvSpPr>
            <p:nvPr/>
          </p:nvSpPr>
          <p:spPr bwMode="auto">
            <a:xfrm>
              <a:off x="3095625" y="46555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17" name="Oval 860"/>
            <p:cNvSpPr>
              <a:spLocks noChangeAspect="1" noChangeArrowheads="1"/>
            </p:cNvSpPr>
            <p:nvPr/>
          </p:nvSpPr>
          <p:spPr bwMode="auto">
            <a:xfrm>
              <a:off x="3238500" y="46555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18" name="Oval 861"/>
            <p:cNvSpPr>
              <a:spLocks noChangeAspect="1" noChangeArrowheads="1"/>
            </p:cNvSpPr>
            <p:nvPr/>
          </p:nvSpPr>
          <p:spPr bwMode="auto">
            <a:xfrm>
              <a:off x="3167063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19" name="Oval 862"/>
            <p:cNvSpPr>
              <a:spLocks noChangeAspect="1" noChangeArrowheads="1"/>
            </p:cNvSpPr>
            <p:nvPr/>
          </p:nvSpPr>
          <p:spPr bwMode="auto">
            <a:xfrm>
              <a:off x="3167063" y="451113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20" name="Oval 863"/>
            <p:cNvSpPr>
              <a:spLocks noChangeAspect="1" noChangeArrowheads="1"/>
            </p:cNvSpPr>
            <p:nvPr/>
          </p:nvSpPr>
          <p:spPr bwMode="auto">
            <a:xfrm>
              <a:off x="3311525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21" name="Oval 864"/>
            <p:cNvSpPr>
              <a:spLocks noChangeAspect="1" noChangeArrowheads="1"/>
            </p:cNvSpPr>
            <p:nvPr/>
          </p:nvSpPr>
          <p:spPr bwMode="auto">
            <a:xfrm>
              <a:off x="3240088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22" name="Oval 865"/>
            <p:cNvSpPr>
              <a:spLocks noChangeAspect="1" noChangeArrowheads="1"/>
            </p:cNvSpPr>
            <p:nvPr/>
          </p:nvSpPr>
          <p:spPr bwMode="auto">
            <a:xfrm>
              <a:off x="3311525" y="465718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23" name="Oval 866"/>
            <p:cNvSpPr>
              <a:spLocks noChangeAspect="1" noChangeArrowheads="1"/>
            </p:cNvSpPr>
            <p:nvPr/>
          </p:nvSpPr>
          <p:spPr bwMode="auto">
            <a:xfrm>
              <a:off x="3238500" y="46555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24" name="Oval 867"/>
            <p:cNvSpPr>
              <a:spLocks noChangeAspect="1" noChangeArrowheads="1"/>
            </p:cNvSpPr>
            <p:nvPr/>
          </p:nvSpPr>
          <p:spPr bwMode="auto">
            <a:xfrm>
              <a:off x="3311525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25" name="Oval 868"/>
            <p:cNvSpPr>
              <a:spLocks noChangeAspect="1" noChangeArrowheads="1"/>
            </p:cNvSpPr>
            <p:nvPr/>
          </p:nvSpPr>
          <p:spPr bwMode="auto">
            <a:xfrm>
              <a:off x="3527425" y="46555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26" name="Oval 869"/>
            <p:cNvSpPr>
              <a:spLocks noChangeAspect="1" noChangeArrowheads="1"/>
            </p:cNvSpPr>
            <p:nvPr/>
          </p:nvSpPr>
          <p:spPr bwMode="auto">
            <a:xfrm>
              <a:off x="3382963" y="44396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27" name="Oval 870"/>
            <p:cNvSpPr>
              <a:spLocks noChangeAspect="1" noChangeArrowheads="1"/>
            </p:cNvSpPr>
            <p:nvPr/>
          </p:nvSpPr>
          <p:spPr bwMode="auto">
            <a:xfrm>
              <a:off x="3382963" y="458257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28" name="Oval 871"/>
            <p:cNvSpPr>
              <a:spLocks noChangeAspect="1" noChangeArrowheads="1"/>
            </p:cNvSpPr>
            <p:nvPr/>
          </p:nvSpPr>
          <p:spPr bwMode="auto">
            <a:xfrm>
              <a:off x="3455988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29" name="Oval 872"/>
            <p:cNvSpPr>
              <a:spLocks noChangeAspect="1" noChangeArrowheads="1"/>
            </p:cNvSpPr>
            <p:nvPr/>
          </p:nvSpPr>
          <p:spPr bwMode="auto">
            <a:xfrm>
              <a:off x="3527425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30" name="Oval 873"/>
            <p:cNvSpPr>
              <a:spLocks noChangeAspect="1" noChangeArrowheads="1"/>
            </p:cNvSpPr>
            <p:nvPr/>
          </p:nvSpPr>
          <p:spPr bwMode="auto">
            <a:xfrm>
              <a:off x="3600450" y="45127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31" name="Oval 874"/>
            <p:cNvSpPr>
              <a:spLocks noChangeAspect="1" noChangeArrowheads="1"/>
            </p:cNvSpPr>
            <p:nvPr/>
          </p:nvSpPr>
          <p:spPr bwMode="auto">
            <a:xfrm>
              <a:off x="3455988" y="46555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32" name="Oval 875"/>
            <p:cNvSpPr>
              <a:spLocks noChangeAspect="1" noChangeArrowheads="1"/>
            </p:cNvSpPr>
            <p:nvPr/>
          </p:nvSpPr>
          <p:spPr bwMode="auto">
            <a:xfrm>
              <a:off x="3600450" y="46555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33" name="Oval 876"/>
            <p:cNvSpPr>
              <a:spLocks noChangeAspect="1" noChangeArrowheads="1"/>
            </p:cNvSpPr>
            <p:nvPr/>
          </p:nvSpPr>
          <p:spPr bwMode="auto">
            <a:xfrm>
              <a:off x="3741738" y="458257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34" name="Oval 877"/>
            <p:cNvSpPr>
              <a:spLocks noChangeAspect="1" noChangeArrowheads="1"/>
            </p:cNvSpPr>
            <p:nvPr/>
          </p:nvSpPr>
          <p:spPr bwMode="auto">
            <a:xfrm>
              <a:off x="3814763" y="451113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35" name="Oval 878"/>
            <p:cNvSpPr>
              <a:spLocks noChangeAspect="1" noChangeArrowheads="1"/>
            </p:cNvSpPr>
            <p:nvPr/>
          </p:nvSpPr>
          <p:spPr bwMode="auto">
            <a:xfrm>
              <a:off x="3814763" y="465401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36" name="Oval 879"/>
            <p:cNvSpPr>
              <a:spLocks noChangeAspect="1" noChangeArrowheads="1"/>
            </p:cNvSpPr>
            <p:nvPr/>
          </p:nvSpPr>
          <p:spPr bwMode="auto">
            <a:xfrm>
              <a:off x="3887788" y="46555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37" name="Oval 880"/>
            <p:cNvSpPr>
              <a:spLocks noChangeAspect="1" noChangeArrowheads="1"/>
            </p:cNvSpPr>
            <p:nvPr/>
          </p:nvSpPr>
          <p:spPr bwMode="auto">
            <a:xfrm>
              <a:off x="3886200" y="458257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38" name="Oval 881"/>
            <p:cNvSpPr>
              <a:spLocks noChangeAspect="1" noChangeArrowheads="1"/>
            </p:cNvSpPr>
            <p:nvPr/>
          </p:nvSpPr>
          <p:spPr bwMode="auto">
            <a:xfrm>
              <a:off x="3886200" y="450954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39" name="Oval 882"/>
            <p:cNvSpPr>
              <a:spLocks noChangeAspect="1" noChangeArrowheads="1"/>
            </p:cNvSpPr>
            <p:nvPr/>
          </p:nvSpPr>
          <p:spPr bwMode="auto">
            <a:xfrm>
              <a:off x="4030663" y="451113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40" name="Oval 883"/>
            <p:cNvSpPr>
              <a:spLocks noChangeAspect="1" noChangeArrowheads="1"/>
            </p:cNvSpPr>
            <p:nvPr/>
          </p:nvSpPr>
          <p:spPr bwMode="auto">
            <a:xfrm>
              <a:off x="4032250" y="46555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41" name="Oval 884"/>
            <p:cNvSpPr>
              <a:spLocks noChangeAspect="1" noChangeArrowheads="1"/>
            </p:cNvSpPr>
            <p:nvPr/>
          </p:nvSpPr>
          <p:spPr bwMode="auto">
            <a:xfrm>
              <a:off x="4103688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42" name="Oval 885"/>
            <p:cNvSpPr>
              <a:spLocks noChangeAspect="1" noChangeArrowheads="1"/>
            </p:cNvSpPr>
            <p:nvPr/>
          </p:nvSpPr>
          <p:spPr bwMode="auto">
            <a:xfrm>
              <a:off x="3671888" y="46555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43" name="Oval 886"/>
            <p:cNvSpPr>
              <a:spLocks noChangeAspect="1" noChangeArrowheads="1"/>
            </p:cNvSpPr>
            <p:nvPr/>
          </p:nvSpPr>
          <p:spPr bwMode="auto">
            <a:xfrm>
              <a:off x="2951163" y="46555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44" name="Oval 887"/>
            <p:cNvSpPr>
              <a:spLocks noChangeAspect="1" noChangeArrowheads="1"/>
            </p:cNvSpPr>
            <p:nvPr/>
          </p:nvSpPr>
          <p:spPr bwMode="auto">
            <a:xfrm>
              <a:off x="4102100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45" name="Oval 888"/>
            <p:cNvSpPr>
              <a:spLocks noChangeAspect="1" noChangeArrowheads="1"/>
            </p:cNvSpPr>
            <p:nvPr/>
          </p:nvSpPr>
          <p:spPr bwMode="auto">
            <a:xfrm>
              <a:off x="4175125" y="4655597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46" name="Oval 889"/>
            <p:cNvSpPr>
              <a:spLocks noChangeAspect="1" noChangeArrowheads="1"/>
            </p:cNvSpPr>
            <p:nvPr/>
          </p:nvSpPr>
          <p:spPr bwMode="auto">
            <a:xfrm>
              <a:off x="4248150" y="465718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47" name="Oval 890"/>
            <p:cNvSpPr>
              <a:spLocks noChangeAspect="1" noChangeArrowheads="1"/>
            </p:cNvSpPr>
            <p:nvPr/>
          </p:nvSpPr>
          <p:spPr bwMode="auto">
            <a:xfrm>
              <a:off x="4246563" y="45841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48" name="Oval 893"/>
            <p:cNvSpPr>
              <a:spLocks noChangeAspect="1" noChangeArrowheads="1"/>
            </p:cNvSpPr>
            <p:nvPr/>
          </p:nvSpPr>
          <p:spPr bwMode="auto">
            <a:xfrm>
              <a:off x="2016125" y="42206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49" name="Oval 894"/>
            <p:cNvSpPr>
              <a:spLocks noChangeAspect="1" noChangeArrowheads="1"/>
            </p:cNvSpPr>
            <p:nvPr/>
          </p:nvSpPr>
          <p:spPr bwMode="auto">
            <a:xfrm>
              <a:off x="2016125" y="436508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50" name="Oval 895"/>
            <p:cNvSpPr>
              <a:spLocks noChangeAspect="1" noChangeArrowheads="1"/>
            </p:cNvSpPr>
            <p:nvPr/>
          </p:nvSpPr>
          <p:spPr bwMode="auto">
            <a:xfrm>
              <a:off x="2014538" y="4507960"/>
              <a:ext cx="36512" cy="36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51" name="Oval 896"/>
            <p:cNvSpPr>
              <a:spLocks noChangeAspect="1" noChangeArrowheads="1"/>
            </p:cNvSpPr>
            <p:nvPr/>
          </p:nvSpPr>
          <p:spPr bwMode="auto">
            <a:xfrm>
              <a:off x="2087563" y="44365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52" name="Oval 897"/>
            <p:cNvSpPr>
              <a:spLocks noChangeAspect="1" noChangeArrowheads="1"/>
            </p:cNvSpPr>
            <p:nvPr/>
          </p:nvSpPr>
          <p:spPr bwMode="auto">
            <a:xfrm>
              <a:off x="2016125" y="45079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53" name="Oval 898"/>
            <p:cNvSpPr>
              <a:spLocks noChangeAspect="1" noChangeArrowheads="1"/>
            </p:cNvSpPr>
            <p:nvPr/>
          </p:nvSpPr>
          <p:spPr bwMode="auto">
            <a:xfrm>
              <a:off x="2014538" y="4434935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54" name="Oval 899"/>
            <p:cNvSpPr>
              <a:spLocks noChangeAspect="1" noChangeArrowheads="1"/>
            </p:cNvSpPr>
            <p:nvPr/>
          </p:nvSpPr>
          <p:spPr bwMode="auto">
            <a:xfrm>
              <a:off x="2160588" y="4507960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55" name="Oval 900"/>
            <p:cNvSpPr>
              <a:spLocks noChangeAspect="1" noChangeArrowheads="1"/>
            </p:cNvSpPr>
            <p:nvPr/>
          </p:nvSpPr>
          <p:spPr bwMode="auto">
            <a:xfrm>
              <a:off x="2232025" y="4436522"/>
              <a:ext cx="36512" cy="3651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cs typeface="Monotype Corsiva"/>
              </a:endParaRPr>
            </a:p>
          </p:txBody>
        </p:sp>
        <p:sp>
          <p:nvSpPr>
            <p:cNvPr id="556" name="Line 901"/>
            <p:cNvSpPr>
              <a:spLocks noChangeShapeType="1"/>
            </p:cNvSpPr>
            <p:nvPr/>
          </p:nvSpPr>
          <p:spPr bwMode="auto">
            <a:xfrm flipV="1">
              <a:off x="1618193" y="4366672"/>
              <a:ext cx="0" cy="863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557" name="AutoShape 902"/>
            <p:cNvSpPr>
              <a:spLocks/>
            </p:cNvSpPr>
            <p:nvPr/>
          </p:nvSpPr>
          <p:spPr bwMode="auto">
            <a:xfrm>
              <a:off x="1655763" y="4869910"/>
              <a:ext cx="71437" cy="504825"/>
            </a:xfrm>
            <a:prstGeom prst="leftBrace">
              <a:avLst>
                <a:gd name="adj1" fmla="val 58889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cs typeface="Monotype Corsiva"/>
              </a:endParaRPr>
            </a:p>
          </p:txBody>
        </p:sp>
        <p:sp>
          <p:nvSpPr>
            <p:cNvPr id="558" name="Text Box 903"/>
            <p:cNvSpPr txBox="1">
              <a:spLocks noChangeArrowheads="1"/>
            </p:cNvSpPr>
            <p:nvPr/>
          </p:nvSpPr>
          <p:spPr bwMode="auto">
            <a:xfrm>
              <a:off x="4464050" y="5158835"/>
              <a:ext cx="717550" cy="369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>
                  <a:cs typeface="Monotype Corsiva"/>
                </a:rPr>
                <a:t>metal </a:t>
              </a:r>
            </a:p>
          </p:txBody>
        </p:sp>
        <p:sp>
          <p:nvSpPr>
            <p:cNvPr id="560" name="Text Box 905"/>
            <p:cNvSpPr txBox="1">
              <a:spLocks noChangeArrowheads="1"/>
            </p:cNvSpPr>
            <p:nvPr/>
          </p:nvSpPr>
          <p:spPr bwMode="auto">
            <a:xfrm>
              <a:off x="939280" y="4942935"/>
              <a:ext cx="738187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it-IT" sz="1600" dirty="0" err="1">
                  <a:cs typeface="Monotype Corsiva"/>
                </a:rPr>
                <a:t>escape</a:t>
              </a:r>
              <a:endParaRPr lang="it-IT" sz="1600" dirty="0">
                <a:cs typeface="Monotype Corsiva"/>
              </a:endParaRPr>
            </a:p>
            <a:p>
              <a:pPr algn="l"/>
              <a:r>
                <a:rPr lang="it-IT" sz="1600" dirty="0" err="1">
                  <a:cs typeface="Monotype Corsiva"/>
                </a:rPr>
                <a:t>depth</a:t>
              </a:r>
              <a:endParaRPr lang="it-IT" sz="1600" dirty="0">
                <a:cs typeface="Monotype Corsiva"/>
              </a:endParaRPr>
            </a:p>
          </p:txBody>
        </p:sp>
      </p:grpSp>
      <p:pic>
        <p:nvPicPr>
          <p:cNvPr id="603" name="Picture 9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9700" y="3472365"/>
            <a:ext cx="3641725" cy="219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04" name="Text Box 912"/>
          <p:cNvSpPr txBox="1">
            <a:spLocks noChangeArrowheads="1"/>
          </p:cNvSpPr>
          <p:nvPr/>
        </p:nvSpPr>
        <p:spPr bwMode="auto">
          <a:xfrm>
            <a:off x="1025526" y="3091617"/>
            <a:ext cx="816345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it-IT" dirty="0">
                <a:solidFill>
                  <a:srgbClr val="008000"/>
                </a:solidFill>
                <a:cs typeface="Monotype Corsiva"/>
              </a:rPr>
              <a:t>the </a:t>
            </a:r>
            <a:r>
              <a:rPr lang="it-IT" dirty="0" err="1">
                <a:solidFill>
                  <a:srgbClr val="008000"/>
                </a:solidFill>
                <a:cs typeface="Monotype Corsiva"/>
              </a:rPr>
              <a:t>effective</a:t>
            </a:r>
            <a:r>
              <a:rPr lang="it-IT" dirty="0">
                <a:solidFill>
                  <a:srgbClr val="008000"/>
                </a:solidFill>
                <a:cs typeface="Monotype Corsiva"/>
              </a:rPr>
              <a:t> SEY of the metal </a:t>
            </a:r>
            <a:r>
              <a:rPr lang="it-IT" dirty="0" err="1">
                <a:solidFill>
                  <a:srgbClr val="008000"/>
                </a:solidFill>
                <a:cs typeface="Monotype Corsiva"/>
              </a:rPr>
              <a:t>is</a:t>
            </a:r>
            <a:r>
              <a:rPr lang="it-IT" dirty="0">
                <a:solidFill>
                  <a:srgbClr val="008000"/>
                </a:solidFill>
                <a:cs typeface="Monotype Corsiva"/>
              </a:rPr>
              <a:t> </a:t>
            </a:r>
            <a:r>
              <a:rPr lang="it-IT" dirty="0" err="1">
                <a:solidFill>
                  <a:srgbClr val="008000"/>
                </a:solidFill>
                <a:cs typeface="Monotype Corsiva"/>
              </a:rPr>
              <a:t>strongly</a:t>
            </a:r>
            <a:r>
              <a:rPr lang="it-IT" dirty="0">
                <a:solidFill>
                  <a:srgbClr val="008000"/>
                </a:solidFill>
                <a:cs typeface="Monotype Corsiva"/>
              </a:rPr>
              <a:t> </a:t>
            </a:r>
            <a:r>
              <a:rPr lang="it-IT" dirty="0" err="1">
                <a:solidFill>
                  <a:srgbClr val="008000"/>
                </a:solidFill>
                <a:cs typeface="Monotype Corsiva"/>
              </a:rPr>
              <a:t>modified</a:t>
            </a:r>
            <a:r>
              <a:rPr lang="it-IT" dirty="0">
                <a:solidFill>
                  <a:srgbClr val="008000"/>
                </a:solidFill>
                <a:cs typeface="Monotype Corsiva"/>
              </a:rPr>
              <a:t> by the </a:t>
            </a:r>
            <a:r>
              <a:rPr lang="it-IT" dirty="0" err="1">
                <a:solidFill>
                  <a:srgbClr val="008000"/>
                </a:solidFill>
                <a:cs typeface="Monotype Corsiva"/>
              </a:rPr>
              <a:t>surface</a:t>
            </a:r>
            <a:r>
              <a:rPr lang="it-IT" dirty="0">
                <a:solidFill>
                  <a:srgbClr val="008000"/>
                </a:solidFill>
                <a:cs typeface="Monotype Corsiva"/>
              </a:rPr>
              <a:t> </a:t>
            </a:r>
            <a:r>
              <a:rPr lang="it-IT" dirty="0" err="1">
                <a:solidFill>
                  <a:srgbClr val="008000"/>
                </a:solidFill>
                <a:cs typeface="Monotype Corsiva"/>
              </a:rPr>
              <a:t>contamination</a:t>
            </a:r>
            <a:r>
              <a:rPr lang="it-IT" dirty="0">
                <a:solidFill>
                  <a:srgbClr val="008000"/>
                </a:solidFill>
                <a:cs typeface="Monotype Corsiva"/>
              </a:rPr>
              <a:t> </a:t>
            </a:r>
          </a:p>
        </p:txBody>
      </p:sp>
      <p:sp>
        <p:nvSpPr>
          <p:cNvPr id="606" name="Text Box 914"/>
          <p:cNvSpPr txBox="1">
            <a:spLocks noChangeArrowheads="1"/>
          </p:cNvSpPr>
          <p:nvPr/>
        </p:nvSpPr>
        <p:spPr bwMode="auto">
          <a:xfrm>
            <a:off x="5435600" y="3399340"/>
            <a:ext cx="4651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400">
                <a:cs typeface="Monotype Corsiva"/>
              </a:rPr>
              <a:t>SEY</a:t>
            </a:r>
          </a:p>
        </p:txBody>
      </p:sp>
      <p:sp>
        <p:nvSpPr>
          <p:cNvPr id="611" name="Rectangle 610"/>
          <p:cNvSpPr/>
          <p:nvPr/>
        </p:nvSpPr>
        <p:spPr>
          <a:xfrm>
            <a:off x="1025527" y="5667878"/>
            <a:ext cx="80422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charset="2"/>
              <a:buChar char="Ø"/>
            </a:pPr>
            <a:r>
              <a:rPr lang="en-GB" sz="2000" b="1" dirty="0" smtClean="0">
                <a:solidFill>
                  <a:srgbClr val="0000FF"/>
                </a:solidFill>
                <a:cs typeface="Monotype Corsiva"/>
              </a:rPr>
              <a:t>SEY  is very Surface sensitive and XPS is a powerful tool to study  its chemistry dependence</a:t>
            </a:r>
            <a:endParaRPr lang="en-GB" sz="2000" b="1" dirty="0">
              <a:solidFill>
                <a:srgbClr val="0000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992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uppo 13"/>
          <p:cNvGrpSpPr>
            <a:grpSpLocks/>
          </p:cNvGrpSpPr>
          <p:nvPr/>
        </p:nvGrpSpPr>
        <p:grpSpPr bwMode="auto">
          <a:xfrm>
            <a:off x="1265238" y="3303028"/>
            <a:ext cx="3852862" cy="2879725"/>
            <a:chOff x="1571604" y="1071546"/>
            <a:chExt cx="7361874" cy="5286412"/>
          </a:xfrm>
        </p:grpSpPr>
        <p:grpSp>
          <p:nvGrpSpPr>
            <p:cNvPr id="5123" name="Gruppo 6"/>
            <p:cNvGrpSpPr>
              <a:grpSpLocks/>
            </p:cNvGrpSpPr>
            <p:nvPr/>
          </p:nvGrpSpPr>
          <p:grpSpPr bwMode="auto">
            <a:xfrm>
              <a:off x="1571604" y="2571744"/>
              <a:ext cx="5851422" cy="3786214"/>
              <a:chOff x="1571604" y="1857364"/>
              <a:chExt cx="5851422" cy="3786214"/>
            </a:xfrm>
          </p:grpSpPr>
          <p:pic>
            <p:nvPicPr>
              <p:cNvPr id="5124" name="Picture 5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71604" y="1857364"/>
                <a:ext cx="5851422" cy="3786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" name="Ovale 4"/>
              <p:cNvSpPr/>
              <p:nvPr/>
            </p:nvSpPr>
            <p:spPr>
              <a:xfrm>
                <a:off x="3094332" y="2735177"/>
                <a:ext cx="2484290" cy="786842"/>
              </a:xfrm>
              <a:prstGeom prst="ellipse">
                <a:avLst/>
              </a:prstGeom>
              <a:gradFill>
                <a:gsLst>
                  <a:gs pos="0">
                    <a:schemeClr val="accent4">
                      <a:lumMod val="65000"/>
                      <a:lumOff val="35000"/>
                    </a:schemeClr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2700000" scaled="0"/>
              </a:gradFill>
              <a:ln>
                <a:noFill/>
              </a:ln>
              <a:effectLst>
                <a:outerShdw dist="50800" dir="5400000" sx="71000" sy="71000" algn="ctr" rotWithShape="0">
                  <a:schemeClr val="accent3">
                    <a:lumMod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>
                  <a:cs typeface="Monotype Corsiva"/>
                </a:endParaRPr>
              </a:p>
            </p:txBody>
          </p:sp>
        </p:grpSp>
        <p:pic>
          <p:nvPicPr>
            <p:cNvPr id="5126" name="Picture 8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16" y="1071546"/>
              <a:ext cx="2075462" cy="1714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7" name="CasellaDiTesto 8"/>
            <p:cNvSpPr txBox="1">
              <a:spLocks noChangeArrowheads="1"/>
            </p:cNvSpPr>
            <p:nvPr/>
          </p:nvSpPr>
          <p:spPr bwMode="auto">
            <a:xfrm>
              <a:off x="5148932" y="1468109"/>
              <a:ext cx="1509305" cy="960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it-IT" sz="1400">
                  <a:latin typeface="+mn-lt"/>
                  <a:cs typeface="Monotype Corsiva"/>
                </a:rPr>
                <a:t>electron </a:t>
              </a:r>
            </a:p>
            <a:p>
              <a:r>
                <a:rPr lang="it-IT" sz="1400">
                  <a:latin typeface="+mn-lt"/>
                  <a:cs typeface="Monotype Corsiva"/>
                </a:rPr>
                <a:t>analyzer</a:t>
              </a:r>
            </a:p>
          </p:txBody>
        </p:sp>
        <p:cxnSp>
          <p:nvCxnSpPr>
            <p:cNvPr id="11" name="Connettore 2 10"/>
            <p:cNvCxnSpPr/>
            <p:nvPr/>
          </p:nvCxnSpPr>
          <p:spPr>
            <a:xfrm rot="5400000" flipH="1" flipV="1">
              <a:off x="3751610" y="3392730"/>
              <a:ext cx="121523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30" name="Text Box 7"/>
          <p:cNvSpPr txBox="1">
            <a:spLocks noChangeArrowheads="1"/>
          </p:cNvSpPr>
          <p:nvPr/>
        </p:nvSpPr>
        <p:spPr bwMode="auto">
          <a:xfrm>
            <a:off x="1461269" y="-17601"/>
            <a:ext cx="67532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3600" dirty="0">
                <a:solidFill>
                  <a:srgbClr val="0000FF"/>
                </a:solidFill>
                <a:latin typeface="+mn-lt"/>
                <a:cs typeface="Monotype Corsiva"/>
              </a:rPr>
              <a:t>X-</a:t>
            </a:r>
            <a:r>
              <a:rPr lang="it-IT" sz="3600" dirty="0" err="1">
                <a:solidFill>
                  <a:srgbClr val="0000FF"/>
                </a:solidFill>
                <a:latin typeface="+mn-lt"/>
                <a:cs typeface="Monotype Corsiva"/>
              </a:rPr>
              <a:t>ray</a:t>
            </a:r>
            <a:r>
              <a:rPr lang="it-IT" sz="3600" dirty="0">
                <a:solidFill>
                  <a:srgbClr val="0000FF"/>
                </a:solidFill>
                <a:latin typeface="+mn-lt"/>
                <a:cs typeface="Monotype Corsiva"/>
              </a:rPr>
              <a:t> </a:t>
            </a:r>
            <a:r>
              <a:rPr lang="it-IT" sz="3600" dirty="0" err="1">
                <a:solidFill>
                  <a:srgbClr val="0000FF"/>
                </a:solidFill>
                <a:latin typeface="+mn-lt"/>
                <a:cs typeface="Monotype Corsiva"/>
              </a:rPr>
              <a:t>photoelectron</a:t>
            </a:r>
            <a:r>
              <a:rPr lang="it-IT" sz="3600" dirty="0">
                <a:solidFill>
                  <a:srgbClr val="0000FF"/>
                </a:solidFill>
                <a:latin typeface="+mn-lt"/>
                <a:cs typeface="Monotype Corsiva"/>
              </a:rPr>
              <a:t>  </a:t>
            </a:r>
            <a:r>
              <a:rPr lang="it-IT" sz="3600" dirty="0" err="1">
                <a:solidFill>
                  <a:srgbClr val="0000FF"/>
                </a:solidFill>
                <a:latin typeface="+mn-lt"/>
                <a:cs typeface="Monotype Corsiva"/>
              </a:rPr>
              <a:t>spectroscopy</a:t>
            </a:r>
            <a:endParaRPr lang="it-IT" sz="3600" dirty="0">
              <a:solidFill>
                <a:srgbClr val="0000FF"/>
              </a:solidFill>
              <a:latin typeface="+mn-lt"/>
              <a:cs typeface="Monotype Corsiva"/>
            </a:endParaRPr>
          </a:p>
        </p:txBody>
      </p:sp>
      <p:grpSp>
        <p:nvGrpSpPr>
          <p:cNvPr id="5131" name="Gruppo 28"/>
          <p:cNvGrpSpPr>
            <a:grpSpLocks/>
          </p:cNvGrpSpPr>
          <p:nvPr/>
        </p:nvGrpSpPr>
        <p:grpSpPr bwMode="auto">
          <a:xfrm>
            <a:off x="1265238" y="713816"/>
            <a:ext cx="3659880" cy="2441575"/>
            <a:chOff x="0" y="3068960"/>
            <a:chExt cx="3661373" cy="2440931"/>
          </a:xfrm>
        </p:grpSpPr>
        <p:grpSp>
          <p:nvGrpSpPr>
            <p:cNvPr id="5132" name="Gruppo 33"/>
            <p:cNvGrpSpPr>
              <a:grpSpLocks/>
            </p:cNvGrpSpPr>
            <p:nvPr/>
          </p:nvGrpSpPr>
          <p:grpSpPr bwMode="auto">
            <a:xfrm>
              <a:off x="0" y="3068960"/>
              <a:ext cx="3661373" cy="2440931"/>
              <a:chOff x="233760" y="3831357"/>
              <a:chExt cx="4292885" cy="2579206"/>
            </a:xfrm>
          </p:grpSpPr>
          <p:grpSp>
            <p:nvGrpSpPr>
              <p:cNvPr id="5133" name="Gruppo 32"/>
              <p:cNvGrpSpPr>
                <a:grpSpLocks/>
              </p:cNvGrpSpPr>
              <p:nvPr/>
            </p:nvGrpSpPr>
            <p:grpSpPr bwMode="auto">
              <a:xfrm>
                <a:off x="233760" y="3831357"/>
                <a:ext cx="3552025" cy="2579206"/>
                <a:chOff x="233760" y="2331159"/>
                <a:chExt cx="3552025" cy="2579206"/>
              </a:xfrm>
            </p:grpSpPr>
            <p:cxnSp>
              <p:nvCxnSpPr>
                <p:cNvPr id="23" name="Connettore 1 22"/>
                <p:cNvCxnSpPr/>
                <p:nvPr/>
              </p:nvCxnSpPr>
              <p:spPr>
                <a:xfrm>
                  <a:off x="1799762" y="4878502"/>
                  <a:ext cx="828621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Rettangolo 23"/>
                <p:cNvSpPr/>
                <p:nvPr/>
              </p:nvSpPr>
              <p:spPr>
                <a:xfrm>
                  <a:off x="1928244" y="2857733"/>
                  <a:ext cx="1500829" cy="28508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it-IT">
                    <a:cs typeface="Monotype Corsiva"/>
                  </a:endParaRPr>
                </a:p>
              </p:txBody>
            </p:sp>
            <p:grpSp>
              <p:nvGrpSpPr>
                <p:cNvPr id="5136" name="Gruppo 12"/>
                <p:cNvGrpSpPr>
                  <a:grpSpLocks/>
                </p:cNvGrpSpPr>
                <p:nvPr/>
              </p:nvGrpSpPr>
              <p:grpSpPr bwMode="auto">
                <a:xfrm>
                  <a:off x="233760" y="2331159"/>
                  <a:ext cx="3552025" cy="2579206"/>
                  <a:chOff x="3305594" y="1973969"/>
                  <a:chExt cx="3552025" cy="2579206"/>
                </a:xfrm>
              </p:grpSpPr>
              <p:pic>
                <p:nvPicPr>
                  <p:cNvPr id="5137" name="Picture 8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05594" y="1973969"/>
                    <a:ext cx="3357586" cy="25792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7" name="Rettangolo 26"/>
                  <p:cNvSpPr/>
                  <p:nvPr/>
                </p:nvSpPr>
                <p:spPr>
                  <a:xfrm>
                    <a:off x="5072700" y="2500543"/>
                    <a:ext cx="1428208" cy="21465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it-IT">
                      <a:cs typeface="Monotype Corsiva"/>
                    </a:endParaRPr>
                  </a:p>
                </p:txBody>
              </p:sp>
              <p:sp>
                <p:nvSpPr>
                  <p:cNvPr id="28" name="Rettangolo 27"/>
                  <p:cNvSpPr/>
                  <p:nvPr/>
                </p:nvSpPr>
                <p:spPr>
                  <a:xfrm>
                    <a:off x="5286837" y="2928174"/>
                    <a:ext cx="1571588" cy="49974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it-IT" dirty="0">
                      <a:cs typeface="Monotype Corsiva"/>
                    </a:endParaRPr>
                  </a:p>
                </p:txBody>
              </p:sp>
            </p:grpSp>
          </p:grpSp>
          <p:cxnSp>
            <p:nvCxnSpPr>
              <p:cNvPr id="17" name="Connettore 2 16"/>
              <p:cNvCxnSpPr/>
              <p:nvPr/>
            </p:nvCxnSpPr>
            <p:spPr>
              <a:xfrm rot="5400000" flipH="1" flipV="1">
                <a:off x="2321205" y="5893958"/>
                <a:ext cx="642287" cy="1861"/>
              </a:xfrm>
              <a:prstGeom prst="straightConnector1">
                <a:avLst/>
              </a:prstGeom>
              <a:ln w="25400">
                <a:solidFill>
                  <a:schemeClr val="accent2">
                    <a:lumMod val="60000"/>
                    <a:lumOff val="4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ttore 2 17"/>
              <p:cNvCxnSpPr/>
              <p:nvPr/>
            </p:nvCxnSpPr>
            <p:spPr>
              <a:xfrm rot="5400000" flipH="1" flipV="1">
                <a:off x="2391640" y="5107451"/>
                <a:ext cx="501419" cy="1861"/>
              </a:xfrm>
              <a:prstGeom prst="straightConnector1">
                <a:avLst/>
              </a:prstGeom>
              <a:ln w="25400">
                <a:solidFill>
                  <a:srgbClr val="33CC33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ttore 2 18"/>
              <p:cNvCxnSpPr/>
              <p:nvPr/>
            </p:nvCxnSpPr>
            <p:spPr>
              <a:xfrm rot="5400000" flipH="1" flipV="1">
                <a:off x="2535022" y="5465488"/>
                <a:ext cx="214654" cy="1861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43" name="CasellaDiTesto 28"/>
              <p:cNvSpPr txBox="1">
                <a:spLocks noChangeArrowheads="1"/>
              </p:cNvSpPr>
              <p:nvPr/>
            </p:nvSpPr>
            <p:spPr bwMode="auto">
              <a:xfrm>
                <a:off x="2786050" y="5000636"/>
                <a:ext cx="1740595" cy="325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 algn="l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algn="l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algn="l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algn="l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it-IT" sz="1400" dirty="0">
                    <a:solidFill>
                      <a:srgbClr val="33CC33"/>
                    </a:solidFill>
                    <a:latin typeface="+mn-lt"/>
                    <a:cs typeface="Monotype Corsiva"/>
                  </a:rPr>
                  <a:t>KE: </a:t>
                </a:r>
                <a:r>
                  <a:rPr lang="it-IT" sz="1400" dirty="0" err="1">
                    <a:solidFill>
                      <a:srgbClr val="33CC33"/>
                    </a:solidFill>
                    <a:latin typeface="+mn-lt"/>
                    <a:cs typeface="Monotype Corsiva"/>
                  </a:rPr>
                  <a:t>kinetic</a:t>
                </a:r>
                <a:r>
                  <a:rPr lang="it-IT" sz="1400" dirty="0">
                    <a:solidFill>
                      <a:srgbClr val="33CC33"/>
                    </a:solidFill>
                    <a:latin typeface="+mn-lt"/>
                    <a:cs typeface="Monotype Corsiva"/>
                  </a:rPr>
                  <a:t> </a:t>
                </a:r>
                <a:r>
                  <a:rPr lang="it-IT" sz="1400" dirty="0" err="1">
                    <a:solidFill>
                      <a:srgbClr val="33CC33"/>
                    </a:solidFill>
                    <a:latin typeface="+mn-lt"/>
                    <a:cs typeface="Monotype Corsiva"/>
                  </a:rPr>
                  <a:t>energy</a:t>
                </a:r>
                <a:endParaRPr lang="it-IT" sz="1400" dirty="0">
                  <a:solidFill>
                    <a:srgbClr val="33CC33"/>
                  </a:solidFill>
                  <a:latin typeface="+mn-lt"/>
                  <a:cs typeface="Monotype Corsiva"/>
                </a:endParaRPr>
              </a:p>
            </p:txBody>
          </p:sp>
          <p:sp>
            <p:nvSpPr>
              <p:cNvPr id="21" name="CasellaDiTesto 20"/>
              <p:cNvSpPr txBox="1"/>
              <p:nvPr/>
            </p:nvSpPr>
            <p:spPr>
              <a:xfrm>
                <a:off x="2715900" y="5714613"/>
                <a:ext cx="1765935" cy="61774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l">
                  <a:defRPr/>
                </a:pPr>
                <a:r>
                  <a:rPr lang="it-IT" sz="140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  <a:ea typeface="+mn-ea"/>
                    <a:cs typeface="Monotype Corsiva"/>
                  </a:rPr>
                  <a:t>BE: </a:t>
                </a:r>
                <a:r>
                  <a:rPr lang="it-IT" sz="1400" dirty="0" err="1">
                    <a:solidFill>
                      <a:schemeClr val="accent6">
                        <a:lumMod val="60000"/>
                        <a:lumOff val="40000"/>
                      </a:schemeClr>
                    </a:solidFill>
                    <a:ea typeface="+mn-ea"/>
                    <a:cs typeface="Monotype Corsiva"/>
                  </a:rPr>
                  <a:t>binding</a:t>
                </a:r>
                <a:r>
                  <a:rPr lang="it-IT" sz="140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  <a:ea typeface="+mn-ea"/>
                    <a:cs typeface="Monotype Corsiva"/>
                  </a:rPr>
                  <a:t> </a:t>
                </a:r>
                <a:r>
                  <a:rPr lang="it-IT" sz="1400" dirty="0" err="1">
                    <a:solidFill>
                      <a:schemeClr val="accent6">
                        <a:lumMod val="60000"/>
                        <a:lumOff val="40000"/>
                      </a:schemeClr>
                    </a:solidFill>
                    <a:ea typeface="+mn-ea"/>
                    <a:cs typeface="Monotype Corsiva"/>
                  </a:rPr>
                  <a:t>energy</a:t>
                </a:r>
                <a:endParaRPr lang="it-IT" sz="1400" dirty="0">
                  <a:solidFill>
                    <a:schemeClr val="accent6">
                      <a:lumMod val="60000"/>
                      <a:lumOff val="40000"/>
                    </a:schemeClr>
                  </a:solidFill>
                  <a:ea typeface="+mn-ea"/>
                  <a:cs typeface="Monotype Corsiva"/>
                </a:endParaRPr>
              </a:p>
              <a:p>
                <a:pPr algn="l">
                  <a:defRPr/>
                </a:pPr>
                <a:endParaRPr lang="it-IT" dirty="0">
                  <a:ea typeface="+mn-ea"/>
                  <a:cs typeface="Monotype Corsiva"/>
                </a:endParaRPr>
              </a:p>
            </p:txBody>
          </p:sp>
          <p:sp>
            <p:nvSpPr>
              <p:cNvPr id="5145" name="CasellaDiTesto 30"/>
              <p:cNvSpPr txBox="1">
                <a:spLocks noChangeArrowheads="1"/>
              </p:cNvSpPr>
              <p:nvPr/>
            </p:nvSpPr>
            <p:spPr bwMode="auto">
              <a:xfrm>
                <a:off x="2714613" y="5357826"/>
                <a:ext cx="1734945" cy="3901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742950" indent="-285750" algn="l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algn="l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algn="l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algn="l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l-GR" dirty="0">
                    <a:latin typeface="+mn-lt"/>
                    <a:cs typeface="Monotype Corsiva"/>
                  </a:rPr>
                  <a:t>φ</a:t>
                </a:r>
                <a:r>
                  <a:rPr lang="it-IT" dirty="0">
                    <a:latin typeface="+mn-lt"/>
                    <a:cs typeface="Monotype Corsiva"/>
                  </a:rPr>
                  <a:t>: </a:t>
                </a:r>
                <a:r>
                  <a:rPr lang="it-IT" sz="1400" dirty="0">
                    <a:latin typeface="+mn-lt"/>
                    <a:cs typeface="Monotype Corsiva"/>
                  </a:rPr>
                  <a:t>work </a:t>
                </a:r>
                <a:r>
                  <a:rPr lang="it-IT" sz="1400" dirty="0" err="1">
                    <a:latin typeface="+mn-lt"/>
                    <a:cs typeface="Monotype Corsiva"/>
                  </a:rPr>
                  <a:t>function</a:t>
                </a:r>
                <a:endParaRPr lang="it-IT" sz="1400" dirty="0">
                  <a:latin typeface="+mn-lt"/>
                  <a:cs typeface="Monotype Corsiva"/>
                </a:endParaRPr>
              </a:p>
            </p:txBody>
          </p:sp>
        </p:grpSp>
        <p:sp>
          <p:nvSpPr>
            <p:cNvPr id="5146" name="CasellaDiTesto 34"/>
            <p:cNvSpPr txBox="1">
              <a:spLocks noChangeArrowheads="1"/>
            </p:cNvSpPr>
            <p:nvPr/>
          </p:nvSpPr>
          <p:spPr bwMode="auto">
            <a:xfrm>
              <a:off x="2195736" y="3573016"/>
              <a:ext cx="1354371" cy="369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it-IT">
                  <a:latin typeface="+mn-lt"/>
                  <a:cs typeface="Monotype Corsiva"/>
                </a:rPr>
                <a:t>KE=hv-BE-</a:t>
              </a:r>
              <a:r>
                <a:rPr lang="el-GR">
                  <a:latin typeface="+mn-lt"/>
                  <a:cs typeface="Monotype Corsiva"/>
                </a:rPr>
                <a:t>φ</a:t>
              </a:r>
              <a:endParaRPr lang="it-IT">
                <a:latin typeface="+mn-lt"/>
                <a:cs typeface="Monotype Corsiva"/>
              </a:endParaRPr>
            </a:p>
          </p:txBody>
        </p:sp>
      </p:grpSp>
      <p:pic>
        <p:nvPicPr>
          <p:cNvPr id="5148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713816"/>
            <a:ext cx="4572000" cy="266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2" name="Connettore 2 31"/>
          <p:cNvCxnSpPr/>
          <p:nvPr/>
        </p:nvCxnSpPr>
        <p:spPr>
          <a:xfrm>
            <a:off x="6810375" y="1779028"/>
            <a:ext cx="290513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/>
          <p:nvPr/>
        </p:nvCxnSpPr>
        <p:spPr>
          <a:xfrm rot="10800000">
            <a:off x="7440613" y="1779028"/>
            <a:ext cx="293687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51" name="CasellaDiTesto 12"/>
          <p:cNvSpPr txBox="1">
            <a:spLocks noChangeArrowheads="1"/>
          </p:cNvSpPr>
          <p:nvPr/>
        </p:nvSpPr>
        <p:spPr bwMode="auto">
          <a:xfrm>
            <a:off x="5345113" y="1910791"/>
            <a:ext cx="178766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1600">
                <a:latin typeface="+mn-lt"/>
                <a:cs typeface="Monotype Corsiva"/>
              </a:rPr>
              <a:t>FWHM = 250 meV</a:t>
            </a:r>
          </a:p>
        </p:txBody>
      </p:sp>
      <p:sp>
        <p:nvSpPr>
          <p:cNvPr id="5154" name="CasellaDiTesto 18"/>
          <p:cNvSpPr txBox="1">
            <a:spLocks noChangeArrowheads="1"/>
          </p:cNvSpPr>
          <p:nvPr/>
        </p:nvSpPr>
        <p:spPr bwMode="auto">
          <a:xfrm>
            <a:off x="7986713" y="355041"/>
            <a:ext cx="1080677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2000">
                <a:latin typeface="+mn-lt"/>
                <a:cs typeface="Monotype Corsiva"/>
                <a:sym typeface="Symbol" charset="0"/>
              </a:rPr>
              <a:t></a:t>
            </a:r>
            <a:r>
              <a:rPr lang="it-IT" sz="2000" baseline="-25000">
                <a:latin typeface="+mn-lt"/>
                <a:cs typeface="Monotype Corsiva"/>
              </a:rPr>
              <a:t>emiss</a:t>
            </a:r>
            <a:r>
              <a:rPr lang="it-IT" sz="2000">
                <a:latin typeface="+mn-lt"/>
                <a:cs typeface="Monotype Corsiva"/>
              </a:rPr>
              <a:t>=0°</a:t>
            </a:r>
          </a:p>
          <a:p>
            <a:endParaRPr lang="it-IT">
              <a:latin typeface="+mn-lt"/>
              <a:cs typeface="Monotype Corsiva"/>
            </a:endParaRPr>
          </a:p>
        </p:txBody>
      </p:sp>
      <p:sp>
        <p:nvSpPr>
          <p:cNvPr id="5155" name="CasellaDiTesto 17"/>
          <p:cNvSpPr txBox="1">
            <a:spLocks noChangeArrowheads="1"/>
          </p:cNvSpPr>
          <p:nvPr/>
        </p:nvSpPr>
        <p:spPr bwMode="auto">
          <a:xfrm>
            <a:off x="7451725" y="1145616"/>
            <a:ext cx="10839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1600">
                <a:latin typeface="+mn-lt"/>
                <a:cs typeface="Monotype Corsiva"/>
              </a:rPr>
              <a:t>hv=400 eV</a:t>
            </a:r>
          </a:p>
        </p:txBody>
      </p:sp>
      <p:pic>
        <p:nvPicPr>
          <p:cNvPr id="5167" name="Picture 4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1019" y="3253838"/>
            <a:ext cx="4786312" cy="286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cxnSp>
        <p:nvCxnSpPr>
          <p:cNvPr id="2" name="Connettore 2 31"/>
          <p:cNvCxnSpPr/>
          <p:nvPr/>
        </p:nvCxnSpPr>
        <p:spPr>
          <a:xfrm>
            <a:off x="6443663" y="4387291"/>
            <a:ext cx="290512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ttore 2 32"/>
          <p:cNvCxnSpPr/>
          <p:nvPr/>
        </p:nvCxnSpPr>
        <p:spPr>
          <a:xfrm rot="10800000">
            <a:off x="7596188" y="4387291"/>
            <a:ext cx="293687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70" name="CasellaDiTesto 17"/>
          <p:cNvSpPr txBox="1">
            <a:spLocks noChangeArrowheads="1"/>
          </p:cNvSpPr>
          <p:nvPr/>
        </p:nvSpPr>
        <p:spPr bwMode="auto">
          <a:xfrm>
            <a:off x="5292725" y="3379228"/>
            <a:ext cx="14414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1600">
                <a:latin typeface="+mn-lt"/>
                <a:cs typeface="Monotype Corsiva"/>
              </a:rPr>
              <a:t>hv=</a:t>
            </a:r>
            <a:r>
              <a:rPr lang="it-IT">
                <a:latin typeface="+mn-lt"/>
                <a:cs typeface="Monotype Corsiva"/>
              </a:rPr>
              <a:t>1253.6 eV</a:t>
            </a:r>
            <a:endParaRPr lang="it-IT" sz="1600">
              <a:latin typeface="+mn-lt"/>
              <a:cs typeface="Monotype Corsiva"/>
            </a:endParaRPr>
          </a:p>
        </p:txBody>
      </p:sp>
      <p:sp>
        <p:nvSpPr>
          <p:cNvPr id="5171" name="CasellaDiTesto 12"/>
          <p:cNvSpPr txBox="1">
            <a:spLocks noChangeArrowheads="1"/>
          </p:cNvSpPr>
          <p:nvPr/>
        </p:nvSpPr>
        <p:spPr bwMode="auto">
          <a:xfrm>
            <a:off x="5148263" y="3953903"/>
            <a:ext cx="16722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1600">
                <a:latin typeface="+mn-lt"/>
                <a:cs typeface="Monotype Corsiva"/>
              </a:rPr>
              <a:t>FWHM = 0.95 eV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73981" y="6182753"/>
            <a:ext cx="457200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098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67" name="Picture 1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938065"/>
            <a:ext cx="3670300" cy="212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47289" name="Group 185"/>
          <p:cNvGrpSpPr>
            <a:grpSpLocks noChangeAspect="1"/>
          </p:cNvGrpSpPr>
          <p:nvPr/>
        </p:nvGrpSpPr>
        <p:grpSpPr bwMode="auto">
          <a:xfrm>
            <a:off x="2195513" y="3331108"/>
            <a:ext cx="5038725" cy="336550"/>
            <a:chOff x="930" y="1878"/>
            <a:chExt cx="4219" cy="282"/>
          </a:xfrm>
        </p:grpSpPr>
        <p:sp>
          <p:nvSpPr>
            <p:cNvPr id="47272" name="Oval 168"/>
            <p:cNvSpPr>
              <a:spLocks noChangeAspect="1" noChangeArrowheads="1"/>
            </p:cNvSpPr>
            <p:nvPr/>
          </p:nvSpPr>
          <p:spPr bwMode="auto">
            <a:xfrm>
              <a:off x="1232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273" name="Oval 169"/>
            <p:cNvSpPr>
              <a:spLocks noChangeAspect="1" noChangeArrowheads="1"/>
            </p:cNvSpPr>
            <p:nvPr/>
          </p:nvSpPr>
          <p:spPr bwMode="auto">
            <a:xfrm>
              <a:off x="1533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274" name="Oval 170"/>
            <p:cNvSpPr>
              <a:spLocks noChangeAspect="1" noChangeArrowheads="1"/>
            </p:cNvSpPr>
            <p:nvPr/>
          </p:nvSpPr>
          <p:spPr bwMode="auto">
            <a:xfrm>
              <a:off x="1835" y="1878"/>
              <a:ext cx="300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275" name="Oval 171"/>
            <p:cNvSpPr>
              <a:spLocks noChangeAspect="1" noChangeArrowheads="1"/>
            </p:cNvSpPr>
            <p:nvPr/>
          </p:nvSpPr>
          <p:spPr bwMode="auto">
            <a:xfrm>
              <a:off x="2135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276" name="Oval 172"/>
            <p:cNvSpPr>
              <a:spLocks noChangeAspect="1" noChangeArrowheads="1"/>
            </p:cNvSpPr>
            <p:nvPr/>
          </p:nvSpPr>
          <p:spPr bwMode="auto">
            <a:xfrm>
              <a:off x="2436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277" name="Oval 173"/>
            <p:cNvSpPr>
              <a:spLocks noChangeAspect="1" noChangeArrowheads="1"/>
            </p:cNvSpPr>
            <p:nvPr/>
          </p:nvSpPr>
          <p:spPr bwMode="auto">
            <a:xfrm>
              <a:off x="2738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278" name="Oval 174"/>
            <p:cNvSpPr>
              <a:spLocks noChangeAspect="1" noChangeArrowheads="1"/>
            </p:cNvSpPr>
            <p:nvPr/>
          </p:nvSpPr>
          <p:spPr bwMode="auto">
            <a:xfrm>
              <a:off x="3040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279" name="Oval 175"/>
            <p:cNvSpPr>
              <a:spLocks noChangeAspect="1" noChangeArrowheads="1"/>
            </p:cNvSpPr>
            <p:nvPr/>
          </p:nvSpPr>
          <p:spPr bwMode="auto">
            <a:xfrm>
              <a:off x="3341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280" name="Oval 176"/>
            <p:cNvSpPr>
              <a:spLocks noChangeAspect="1" noChangeArrowheads="1"/>
            </p:cNvSpPr>
            <p:nvPr/>
          </p:nvSpPr>
          <p:spPr bwMode="auto">
            <a:xfrm>
              <a:off x="3643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281" name="Oval 177"/>
            <p:cNvSpPr>
              <a:spLocks noChangeAspect="1" noChangeArrowheads="1"/>
            </p:cNvSpPr>
            <p:nvPr/>
          </p:nvSpPr>
          <p:spPr bwMode="auto">
            <a:xfrm>
              <a:off x="3944" y="1878"/>
              <a:ext cx="300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282" name="Oval 178"/>
            <p:cNvSpPr>
              <a:spLocks noChangeAspect="1" noChangeArrowheads="1"/>
            </p:cNvSpPr>
            <p:nvPr/>
          </p:nvSpPr>
          <p:spPr bwMode="auto">
            <a:xfrm>
              <a:off x="4244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283" name="Oval 179"/>
            <p:cNvSpPr>
              <a:spLocks noChangeAspect="1" noChangeArrowheads="1"/>
            </p:cNvSpPr>
            <p:nvPr/>
          </p:nvSpPr>
          <p:spPr bwMode="auto">
            <a:xfrm>
              <a:off x="4546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285" name="Oval 181"/>
            <p:cNvSpPr>
              <a:spLocks noChangeAspect="1" noChangeArrowheads="1"/>
            </p:cNvSpPr>
            <p:nvPr/>
          </p:nvSpPr>
          <p:spPr bwMode="auto">
            <a:xfrm>
              <a:off x="4848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286" name="Oval 182"/>
            <p:cNvSpPr>
              <a:spLocks noChangeAspect="1" noChangeArrowheads="1"/>
            </p:cNvSpPr>
            <p:nvPr/>
          </p:nvSpPr>
          <p:spPr bwMode="auto">
            <a:xfrm>
              <a:off x="930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7290" name="Text Box 186"/>
          <p:cNvSpPr txBox="1">
            <a:spLocks noChangeArrowheads="1"/>
          </p:cNvSpPr>
          <p:nvPr/>
        </p:nvSpPr>
        <p:spPr bwMode="auto">
          <a:xfrm>
            <a:off x="1476375" y="3331108"/>
            <a:ext cx="806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metal </a:t>
            </a:r>
          </a:p>
        </p:txBody>
      </p:sp>
      <p:sp>
        <p:nvSpPr>
          <p:cNvPr id="47292" name="Text Box 188"/>
          <p:cNvSpPr txBox="1">
            <a:spLocks noChangeArrowheads="1"/>
          </p:cNvSpPr>
          <p:nvPr/>
        </p:nvSpPr>
        <p:spPr bwMode="auto">
          <a:xfrm>
            <a:off x="1116013" y="5923495"/>
            <a:ext cx="15081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sz="1200"/>
              <a:t>binding energy (eV)</a:t>
            </a:r>
          </a:p>
        </p:txBody>
      </p:sp>
      <p:sp>
        <p:nvSpPr>
          <p:cNvPr id="47293" name="Text Box 189"/>
          <p:cNvSpPr txBox="1">
            <a:spLocks noChangeArrowheads="1"/>
          </p:cNvSpPr>
          <p:nvPr/>
        </p:nvSpPr>
        <p:spPr bwMode="auto">
          <a:xfrm>
            <a:off x="2411413" y="4196295"/>
            <a:ext cx="374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M</a:t>
            </a:r>
          </a:p>
        </p:txBody>
      </p:sp>
      <p:pic>
        <p:nvPicPr>
          <p:cNvPr id="47294" name="Immagine 7" descr="moirè_blugray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8466"/>
            <a:ext cx="914400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297" name="Text Box 7"/>
          <p:cNvSpPr txBox="1">
            <a:spLocks noChangeArrowheads="1"/>
          </p:cNvSpPr>
          <p:nvPr/>
        </p:nvSpPr>
        <p:spPr bwMode="auto">
          <a:xfrm>
            <a:off x="1051455" y="123828"/>
            <a:ext cx="74062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XPS 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spectroscopy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of 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technical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samples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933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45" name="Oval 165"/>
          <p:cNvSpPr>
            <a:spLocks noChangeAspect="1" noChangeArrowheads="1"/>
          </p:cNvSpPr>
          <p:nvPr/>
        </p:nvSpPr>
        <p:spPr bwMode="auto">
          <a:xfrm>
            <a:off x="2606675" y="3154367"/>
            <a:ext cx="204788" cy="193675"/>
          </a:xfrm>
          <a:prstGeom prst="ellipse">
            <a:avLst/>
          </a:pr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46" name="Oval 166"/>
          <p:cNvSpPr>
            <a:spLocks noChangeAspect="1" noChangeArrowheads="1"/>
          </p:cNvSpPr>
          <p:nvPr/>
        </p:nvSpPr>
        <p:spPr bwMode="auto">
          <a:xfrm>
            <a:off x="2965450" y="3154367"/>
            <a:ext cx="206375" cy="193675"/>
          </a:xfrm>
          <a:prstGeom prst="ellipse">
            <a:avLst/>
          </a:pr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47" name="Oval 167"/>
          <p:cNvSpPr>
            <a:spLocks noChangeAspect="1" noChangeArrowheads="1"/>
          </p:cNvSpPr>
          <p:nvPr/>
        </p:nvSpPr>
        <p:spPr bwMode="auto">
          <a:xfrm>
            <a:off x="3530600" y="3201992"/>
            <a:ext cx="206375" cy="193675"/>
          </a:xfrm>
          <a:prstGeom prst="ellipse">
            <a:avLst/>
          </a:pr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48" name="Oval 168"/>
          <p:cNvSpPr>
            <a:spLocks noChangeAspect="1" noChangeArrowheads="1"/>
          </p:cNvSpPr>
          <p:nvPr/>
        </p:nvSpPr>
        <p:spPr bwMode="auto">
          <a:xfrm>
            <a:off x="2554288" y="3346454"/>
            <a:ext cx="360362" cy="336550"/>
          </a:xfrm>
          <a:prstGeom prst="ellipse">
            <a:avLst/>
          </a:prstGeom>
          <a:solidFill>
            <a:srgbClr val="9900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49" name="Oval 169"/>
          <p:cNvSpPr>
            <a:spLocks noChangeAspect="1" noChangeArrowheads="1"/>
          </p:cNvSpPr>
          <p:nvPr/>
        </p:nvSpPr>
        <p:spPr bwMode="auto">
          <a:xfrm>
            <a:off x="2914650" y="3346454"/>
            <a:ext cx="358775" cy="336550"/>
          </a:xfrm>
          <a:prstGeom prst="ellipse">
            <a:avLst/>
          </a:prstGeom>
          <a:solidFill>
            <a:srgbClr val="9900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50" name="Oval 170"/>
          <p:cNvSpPr>
            <a:spLocks noChangeAspect="1" noChangeArrowheads="1"/>
          </p:cNvSpPr>
          <p:nvPr/>
        </p:nvSpPr>
        <p:spPr bwMode="auto">
          <a:xfrm>
            <a:off x="3275013" y="3346454"/>
            <a:ext cx="358775" cy="336550"/>
          </a:xfrm>
          <a:prstGeom prst="ellipse">
            <a:avLst/>
          </a:prstGeom>
          <a:solidFill>
            <a:srgbClr val="9900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51" name="Oval 171"/>
          <p:cNvSpPr>
            <a:spLocks noChangeAspect="1" noChangeArrowheads="1"/>
          </p:cNvSpPr>
          <p:nvPr/>
        </p:nvSpPr>
        <p:spPr bwMode="auto">
          <a:xfrm>
            <a:off x="3633788" y="3346454"/>
            <a:ext cx="358775" cy="336550"/>
          </a:xfrm>
          <a:prstGeom prst="ellipse">
            <a:avLst/>
          </a:prstGeom>
          <a:solidFill>
            <a:srgbClr val="9900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52" name="Oval 172"/>
          <p:cNvSpPr>
            <a:spLocks noChangeAspect="1" noChangeArrowheads="1"/>
          </p:cNvSpPr>
          <p:nvPr/>
        </p:nvSpPr>
        <p:spPr bwMode="auto">
          <a:xfrm>
            <a:off x="3992563" y="3346454"/>
            <a:ext cx="358775" cy="33655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53" name="Oval 173"/>
          <p:cNvSpPr>
            <a:spLocks noChangeAspect="1" noChangeArrowheads="1"/>
          </p:cNvSpPr>
          <p:nvPr/>
        </p:nvSpPr>
        <p:spPr bwMode="auto">
          <a:xfrm>
            <a:off x="4352925" y="3346454"/>
            <a:ext cx="360363" cy="33655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54" name="Oval 174"/>
          <p:cNvSpPr>
            <a:spLocks noChangeAspect="1" noChangeArrowheads="1"/>
          </p:cNvSpPr>
          <p:nvPr/>
        </p:nvSpPr>
        <p:spPr bwMode="auto">
          <a:xfrm>
            <a:off x="4713288" y="3346454"/>
            <a:ext cx="360362" cy="336550"/>
          </a:xfrm>
          <a:prstGeom prst="ellipse">
            <a:avLst/>
          </a:prstGeom>
          <a:solidFill>
            <a:srgbClr val="9900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55" name="Oval 175"/>
          <p:cNvSpPr>
            <a:spLocks noChangeAspect="1" noChangeArrowheads="1"/>
          </p:cNvSpPr>
          <p:nvPr/>
        </p:nvSpPr>
        <p:spPr bwMode="auto">
          <a:xfrm>
            <a:off x="5073650" y="3346454"/>
            <a:ext cx="358775" cy="336550"/>
          </a:xfrm>
          <a:prstGeom prst="ellipse">
            <a:avLst/>
          </a:prstGeom>
          <a:solidFill>
            <a:srgbClr val="9900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56" name="Oval 176"/>
          <p:cNvSpPr>
            <a:spLocks noChangeAspect="1" noChangeArrowheads="1"/>
          </p:cNvSpPr>
          <p:nvPr/>
        </p:nvSpPr>
        <p:spPr bwMode="auto">
          <a:xfrm>
            <a:off x="5434013" y="3346454"/>
            <a:ext cx="358775" cy="336550"/>
          </a:xfrm>
          <a:prstGeom prst="ellipse">
            <a:avLst/>
          </a:prstGeom>
          <a:solidFill>
            <a:srgbClr val="9900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57" name="Oval 177"/>
          <p:cNvSpPr>
            <a:spLocks noChangeAspect="1" noChangeArrowheads="1"/>
          </p:cNvSpPr>
          <p:nvPr/>
        </p:nvSpPr>
        <p:spPr bwMode="auto">
          <a:xfrm>
            <a:off x="5792788" y="3346454"/>
            <a:ext cx="358775" cy="33655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58" name="Oval 178"/>
          <p:cNvSpPr>
            <a:spLocks noChangeAspect="1" noChangeArrowheads="1"/>
          </p:cNvSpPr>
          <p:nvPr/>
        </p:nvSpPr>
        <p:spPr bwMode="auto">
          <a:xfrm>
            <a:off x="6151563" y="3346454"/>
            <a:ext cx="360362" cy="33655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59" name="Oval 179"/>
          <p:cNvSpPr>
            <a:spLocks noChangeAspect="1" noChangeArrowheads="1"/>
          </p:cNvSpPr>
          <p:nvPr/>
        </p:nvSpPr>
        <p:spPr bwMode="auto">
          <a:xfrm>
            <a:off x="6511925" y="3346454"/>
            <a:ext cx="360363" cy="33655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60" name="Oval 180"/>
          <p:cNvSpPr>
            <a:spLocks noChangeAspect="1" noChangeArrowheads="1"/>
          </p:cNvSpPr>
          <p:nvPr/>
        </p:nvSpPr>
        <p:spPr bwMode="auto">
          <a:xfrm>
            <a:off x="3170238" y="3201992"/>
            <a:ext cx="207962" cy="193675"/>
          </a:xfrm>
          <a:prstGeom prst="ellipse">
            <a:avLst/>
          </a:pr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61" name="Oval 181"/>
          <p:cNvSpPr>
            <a:spLocks noChangeAspect="1" noChangeArrowheads="1"/>
          </p:cNvSpPr>
          <p:nvPr/>
        </p:nvSpPr>
        <p:spPr bwMode="auto">
          <a:xfrm>
            <a:off x="6873875" y="3346454"/>
            <a:ext cx="358775" cy="33655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62" name="Oval 182"/>
          <p:cNvSpPr>
            <a:spLocks noChangeAspect="1" noChangeArrowheads="1"/>
          </p:cNvSpPr>
          <p:nvPr/>
        </p:nvSpPr>
        <p:spPr bwMode="auto">
          <a:xfrm>
            <a:off x="2193925" y="3346454"/>
            <a:ext cx="358775" cy="33655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63" name="Oval 183"/>
          <p:cNvSpPr>
            <a:spLocks noChangeAspect="1" noChangeArrowheads="1"/>
          </p:cNvSpPr>
          <p:nvPr/>
        </p:nvSpPr>
        <p:spPr bwMode="auto">
          <a:xfrm>
            <a:off x="4970463" y="3201992"/>
            <a:ext cx="206375" cy="193675"/>
          </a:xfrm>
          <a:prstGeom prst="ellipse">
            <a:avLst/>
          </a:pr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64" name="Oval 184"/>
          <p:cNvSpPr>
            <a:spLocks noChangeAspect="1" noChangeArrowheads="1"/>
          </p:cNvSpPr>
          <p:nvPr/>
        </p:nvSpPr>
        <p:spPr bwMode="auto">
          <a:xfrm>
            <a:off x="5330825" y="3201992"/>
            <a:ext cx="206375" cy="193675"/>
          </a:xfrm>
          <a:prstGeom prst="ellipse">
            <a:avLst/>
          </a:pr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66" name="Oval 186"/>
          <p:cNvSpPr>
            <a:spLocks noChangeAspect="1" noChangeArrowheads="1"/>
          </p:cNvSpPr>
          <p:nvPr/>
        </p:nvSpPr>
        <p:spPr bwMode="auto">
          <a:xfrm>
            <a:off x="971550" y="2720979"/>
            <a:ext cx="204788" cy="193675"/>
          </a:xfrm>
          <a:prstGeom prst="ellipse">
            <a:avLst/>
          </a:pr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67" name="Text Box 187"/>
          <p:cNvSpPr txBox="1">
            <a:spLocks noChangeArrowheads="1"/>
          </p:cNvSpPr>
          <p:nvPr/>
        </p:nvSpPr>
        <p:spPr bwMode="auto">
          <a:xfrm>
            <a:off x="684213" y="2865442"/>
            <a:ext cx="920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oxygen</a:t>
            </a:r>
          </a:p>
        </p:txBody>
      </p:sp>
      <p:sp>
        <p:nvSpPr>
          <p:cNvPr id="46268" name="Text Box 188"/>
          <p:cNvSpPr txBox="1">
            <a:spLocks noChangeArrowheads="1"/>
          </p:cNvSpPr>
          <p:nvPr/>
        </p:nvSpPr>
        <p:spPr bwMode="auto">
          <a:xfrm>
            <a:off x="1476375" y="3297242"/>
            <a:ext cx="806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metal </a:t>
            </a:r>
          </a:p>
        </p:txBody>
      </p:sp>
      <p:sp>
        <p:nvSpPr>
          <p:cNvPr id="46272" name="Text Box 192"/>
          <p:cNvSpPr txBox="1">
            <a:spLocks noChangeArrowheads="1"/>
          </p:cNvSpPr>
          <p:nvPr/>
        </p:nvSpPr>
        <p:spPr bwMode="auto">
          <a:xfrm>
            <a:off x="1116013" y="5889629"/>
            <a:ext cx="15081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sz="1200"/>
              <a:t>binding energy (eV)</a:t>
            </a:r>
          </a:p>
        </p:txBody>
      </p:sp>
      <p:sp>
        <p:nvSpPr>
          <p:cNvPr id="46273" name="Text Box 193"/>
          <p:cNvSpPr txBox="1">
            <a:spLocks noChangeArrowheads="1"/>
          </p:cNvSpPr>
          <p:nvPr/>
        </p:nvSpPr>
        <p:spPr bwMode="auto">
          <a:xfrm>
            <a:off x="2411413" y="4162429"/>
            <a:ext cx="374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M</a:t>
            </a:r>
          </a:p>
        </p:txBody>
      </p:sp>
      <p:sp>
        <p:nvSpPr>
          <p:cNvPr id="46274" name="Text Box 194"/>
          <p:cNvSpPr txBox="1">
            <a:spLocks noChangeArrowheads="1"/>
          </p:cNvSpPr>
          <p:nvPr/>
        </p:nvSpPr>
        <p:spPr bwMode="auto">
          <a:xfrm>
            <a:off x="1187450" y="4738692"/>
            <a:ext cx="62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M-O</a:t>
            </a:r>
          </a:p>
        </p:txBody>
      </p:sp>
      <p:pic>
        <p:nvPicPr>
          <p:cNvPr id="46278" name="Picture 1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73504"/>
            <a:ext cx="3670300" cy="211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1" name="Immagine 7" descr="moirè_blugray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8466"/>
            <a:ext cx="914400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1051455" y="123828"/>
            <a:ext cx="74062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XPS 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spectroscopy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of 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technical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samples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35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14" name="Line 190"/>
          <p:cNvSpPr>
            <a:spLocks noChangeAspect="1" noChangeShapeType="1"/>
          </p:cNvSpPr>
          <p:nvPr/>
        </p:nvSpPr>
        <p:spPr bwMode="auto">
          <a:xfrm>
            <a:off x="5389563" y="3121029"/>
            <a:ext cx="107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413" name="Line 189"/>
          <p:cNvSpPr>
            <a:spLocks noChangeAspect="1" noChangeShapeType="1"/>
          </p:cNvSpPr>
          <p:nvPr/>
        </p:nvSpPr>
        <p:spPr bwMode="auto">
          <a:xfrm flipV="1">
            <a:off x="4902200" y="3067054"/>
            <a:ext cx="215900" cy="53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28" name="Line 4"/>
          <p:cNvSpPr>
            <a:spLocks noChangeAspect="1" noChangeShapeType="1"/>
          </p:cNvSpPr>
          <p:nvPr/>
        </p:nvSpPr>
        <p:spPr bwMode="auto">
          <a:xfrm>
            <a:off x="4095750" y="2844804"/>
            <a:ext cx="153988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29" name="Line 5"/>
          <p:cNvSpPr>
            <a:spLocks noChangeAspect="1" noChangeShapeType="1"/>
          </p:cNvSpPr>
          <p:nvPr/>
        </p:nvSpPr>
        <p:spPr bwMode="auto">
          <a:xfrm>
            <a:off x="4302125" y="3038479"/>
            <a:ext cx="257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0" name="Line 6"/>
          <p:cNvSpPr>
            <a:spLocks noChangeAspect="1" noChangeShapeType="1"/>
          </p:cNvSpPr>
          <p:nvPr/>
        </p:nvSpPr>
        <p:spPr bwMode="auto">
          <a:xfrm>
            <a:off x="5691188" y="3232154"/>
            <a:ext cx="153987" cy="47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1" name="Line 7"/>
          <p:cNvSpPr>
            <a:spLocks noChangeAspect="1" noChangeShapeType="1"/>
          </p:cNvSpPr>
          <p:nvPr/>
        </p:nvSpPr>
        <p:spPr bwMode="auto">
          <a:xfrm>
            <a:off x="5948363" y="2747967"/>
            <a:ext cx="50800" cy="96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2" name="Line 8"/>
          <p:cNvSpPr>
            <a:spLocks noChangeAspect="1" noChangeShapeType="1"/>
          </p:cNvSpPr>
          <p:nvPr/>
        </p:nvSpPr>
        <p:spPr bwMode="auto">
          <a:xfrm>
            <a:off x="6410325" y="2892429"/>
            <a:ext cx="101600" cy="49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3" name="Line 9"/>
          <p:cNvSpPr>
            <a:spLocks noChangeAspect="1" noChangeShapeType="1"/>
          </p:cNvSpPr>
          <p:nvPr/>
        </p:nvSpPr>
        <p:spPr bwMode="auto">
          <a:xfrm>
            <a:off x="6256338" y="3232154"/>
            <a:ext cx="101600" cy="47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6" name="Line 12"/>
          <p:cNvSpPr>
            <a:spLocks noChangeAspect="1" noChangeShapeType="1"/>
          </p:cNvSpPr>
          <p:nvPr/>
        </p:nvSpPr>
        <p:spPr bwMode="auto">
          <a:xfrm flipH="1">
            <a:off x="6102350" y="3182942"/>
            <a:ext cx="101600" cy="96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61" name="Line 37"/>
          <p:cNvSpPr>
            <a:spLocks noChangeAspect="1" noChangeShapeType="1"/>
          </p:cNvSpPr>
          <p:nvPr/>
        </p:nvSpPr>
        <p:spPr bwMode="auto">
          <a:xfrm rot="17434490" flipH="1">
            <a:off x="4968875" y="2878142"/>
            <a:ext cx="115887" cy="185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62" name="Line 38"/>
          <p:cNvSpPr>
            <a:spLocks noChangeAspect="1" noChangeShapeType="1"/>
          </p:cNvSpPr>
          <p:nvPr/>
        </p:nvSpPr>
        <p:spPr bwMode="auto">
          <a:xfrm rot="-4165510">
            <a:off x="5014119" y="2747173"/>
            <a:ext cx="144463" cy="206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63" name="Line 39"/>
          <p:cNvSpPr>
            <a:spLocks noChangeAspect="1" noChangeShapeType="1"/>
          </p:cNvSpPr>
          <p:nvPr/>
        </p:nvSpPr>
        <p:spPr bwMode="auto">
          <a:xfrm rot="-4165510">
            <a:off x="4902200" y="2794005"/>
            <a:ext cx="193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64" name="Line 40"/>
          <p:cNvSpPr>
            <a:spLocks noChangeAspect="1" noChangeShapeType="1"/>
          </p:cNvSpPr>
          <p:nvPr/>
        </p:nvSpPr>
        <p:spPr bwMode="auto">
          <a:xfrm rot="17434490" flipV="1">
            <a:off x="4914901" y="2814641"/>
            <a:ext cx="0" cy="104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65" name="Line 41"/>
          <p:cNvSpPr>
            <a:spLocks noChangeAspect="1" noChangeShapeType="1"/>
          </p:cNvSpPr>
          <p:nvPr/>
        </p:nvSpPr>
        <p:spPr bwMode="auto">
          <a:xfrm rot="3170955" flipH="1">
            <a:off x="6038057" y="2856710"/>
            <a:ext cx="228600" cy="1476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66" name="Line 42"/>
          <p:cNvSpPr>
            <a:spLocks noChangeAspect="1" noChangeShapeType="1"/>
          </p:cNvSpPr>
          <p:nvPr/>
        </p:nvSpPr>
        <p:spPr bwMode="auto">
          <a:xfrm rot="3170955">
            <a:off x="6177757" y="2993235"/>
            <a:ext cx="144462" cy="206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67" name="Line 43"/>
          <p:cNvSpPr>
            <a:spLocks noChangeAspect="1" noChangeShapeType="1"/>
          </p:cNvSpPr>
          <p:nvPr/>
        </p:nvSpPr>
        <p:spPr bwMode="auto">
          <a:xfrm rot="3170955">
            <a:off x="6251575" y="3057530"/>
            <a:ext cx="193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68" name="Line 44"/>
          <p:cNvSpPr>
            <a:spLocks noChangeAspect="1" noChangeShapeType="1"/>
          </p:cNvSpPr>
          <p:nvPr/>
        </p:nvSpPr>
        <p:spPr bwMode="auto">
          <a:xfrm rot="3170955" flipV="1">
            <a:off x="6325394" y="2899573"/>
            <a:ext cx="0" cy="10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77" name="Line 53"/>
          <p:cNvSpPr>
            <a:spLocks noChangeAspect="1" noChangeShapeType="1"/>
          </p:cNvSpPr>
          <p:nvPr/>
        </p:nvSpPr>
        <p:spPr bwMode="auto">
          <a:xfrm rot="1716035" flipH="1">
            <a:off x="3916363" y="2608267"/>
            <a:ext cx="153987" cy="96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78" name="Line 54"/>
          <p:cNvSpPr>
            <a:spLocks noChangeAspect="1" noChangeShapeType="1"/>
          </p:cNvSpPr>
          <p:nvPr/>
        </p:nvSpPr>
        <p:spPr bwMode="auto">
          <a:xfrm rot="1716035">
            <a:off x="4025900" y="2671767"/>
            <a:ext cx="153988" cy="192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79" name="Line 55"/>
          <p:cNvSpPr>
            <a:spLocks noChangeAspect="1" noChangeShapeType="1"/>
          </p:cNvSpPr>
          <p:nvPr/>
        </p:nvSpPr>
        <p:spPr bwMode="auto">
          <a:xfrm rot="1716035">
            <a:off x="4071938" y="2695579"/>
            <a:ext cx="206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80" name="Line 56"/>
          <p:cNvSpPr>
            <a:spLocks noChangeAspect="1" noChangeShapeType="1"/>
          </p:cNvSpPr>
          <p:nvPr/>
        </p:nvSpPr>
        <p:spPr bwMode="auto">
          <a:xfrm rot="1716035" flipV="1">
            <a:off x="4108450" y="2559054"/>
            <a:ext cx="0" cy="96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88" name="Oval 64"/>
          <p:cNvSpPr>
            <a:spLocks noChangeAspect="1" noChangeArrowheads="1"/>
          </p:cNvSpPr>
          <p:nvPr/>
        </p:nvSpPr>
        <p:spPr bwMode="auto">
          <a:xfrm>
            <a:off x="5741988" y="3232154"/>
            <a:ext cx="153987" cy="144463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89" name="Oval 65"/>
          <p:cNvSpPr>
            <a:spLocks noChangeAspect="1" noChangeArrowheads="1"/>
          </p:cNvSpPr>
          <p:nvPr/>
        </p:nvSpPr>
        <p:spPr bwMode="auto">
          <a:xfrm>
            <a:off x="5999163" y="3232154"/>
            <a:ext cx="153987" cy="144463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90" name="Line 66"/>
          <p:cNvSpPr>
            <a:spLocks noChangeAspect="1" noChangeShapeType="1"/>
          </p:cNvSpPr>
          <p:nvPr/>
        </p:nvSpPr>
        <p:spPr bwMode="auto">
          <a:xfrm flipH="1">
            <a:off x="4457700" y="3135317"/>
            <a:ext cx="153988" cy="95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91" name="Line 67"/>
          <p:cNvSpPr>
            <a:spLocks noChangeAspect="1" noChangeShapeType="1"/>
          </p:cNvSpPr>
          <p:nvPr/>
        </p:nvSpPr>
        <p:spPr bwMode="auto">
          <a:xfrm>
            <a:off x="4611688" y="3135317"/>
            <a:ext cx="153987" cy="192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92" name="Line 68"/>
          <p:cNvSpPr>
            <a:spLocks noChangeAspect="1" noChangeShapeType="1"/>
          </p:cNvSpPr>
          <p:nvPr/>
        </p:nvSpPr>
        <p:spPr bwMode="auto">
          <a:xfrm>
            <a:off x="4611688" y="3135317"/>
            <a:ext cx="2047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93" name="Line 69"/>
          <p:cNvSpPr>
            <a:spLocks noChangeAspect="1" noChangeShapeType="1"/>
          </p:cNvSpPr>
          <p:nvPr/>
        </p:nvSpPr>
        <p:spPr bwMode="auto">
          <a:xfrm flipV="1">
            <a:off x="4611688" y="3038479"/>
            <a:ext cx="0" cy="96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94" name="Oval 70"/>
          <p:cNvSpPr>
            <a:spLocks noChangeAspect="1" noChangeArrowheads="1"/>
          </p:cNvSpPr>
          <p:nvPr/>
        </p:nvSpPr>
        <p:spPr bwMode="auto">
          <a:xfrm>
            <a:off x="2606675" y="3135317"/>
            <a:ext cx="204788" cy="192087"/>
          </a:xfrm>
          <a:prstGeom prst="ellipse">
            <a:avLst/>
          </a:pr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95" name="Oval 71"/>
          <p:cNvSpPr>
            <a:spLocks noChangeAspect="1" noChangeArrowheads="1"/>
          </p:cNvSpPr>
          <p:nvPr/>
        </p:nvSpPr>
        <p:spPr bwMode="auto">
          <a:xfrm>
            <a:off x="2965450" y="3135317"/>
            <a:ext cx="206375" cy="192087"/>
          </a:xfrm>
          <a:prstGeom prst="ellipse">
            <a:avLst/>
          </a:pr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96" name="Oval 72"/>
          <p:cNvSpPr>
            <a:spLocks noChangeAspect="1" noChangeArrowheads="1"/>
          </p:cNvSpPr>
          <p:nvPr/>
        </p:nvSpPr>
        <p:spPr bwMode="auto">
          <a:xfrm>
            <a:off x="3530600" y="3182942"/>
            <a:ext cx="206375" cy="193675"/>
          </a:xfrm>
          <a:prstGeom prst="ellipse">
            <a:avLst/>
          </a:pr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97" name="Oval 73"/>
          <p:cNvSpPr>
            <a:spLocks noChangeAspect="1" noChangeArrowheads="1"/>
          </p:cNvSpPr>
          <p:nvPr/>
        </p:nvSpPr>
        <p:spPr bwMode="auto">
          <a:xfrm>
            <a:off x="2554288" y="3327404"/>
            <a:ext cx="360362" cy="336550"/>
          </a:xfrm>
          <a:prstGeom prst="ellipse">
            <a:avLst/>
          </a:prstGeom>
          <a:solidFill>
            <a:srgbClr val="9900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98" name="Oval 74"/>
          <p:cNvSpPr>
            <a:spLocks noChangeAspect="1" noChangeArrowheads="1"/>
          </p:cNvSpPr>
          <p:nvPr/>
        </p:nvSpPr>
        <p:spPr bwMode="auto">
          <a:xfrm>
            <a:off x="2914650" y="3327404"/>
            <a:ext cx="358775" cy="336550"/>
          </a:xfrm>
          <a:prstGeom prst="ellipse">
            <a:avLst/>
          </a:prstGeom>
          <a:solidFill>
            <a:srgbClr val="9900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99" name="Oval 75"/>
          <p:cNvSpPr>
            <a:spLocks noChangeAspect="1" noChangeArrowheads="1"/>
          </p:cNvSpPr>
          <p:nvPr/>
        </p:nvSpPr>
        <p:spPr bwMode="auto">
          <a:xfrm>
            <a:off x="3275013" y="3327404"/>
            <a:ext cx="358775" cy="336550"/>
          </a:xfrm>
          <a:prstGeom prst="ellipse">
            <a:avLst/>
          </a:prstGeom>
          <a:solidFill>
            <a:srgbClr val="9900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00" name="Oval 76"/>
          <p:cNvSpPr>
            <a:spLocks noChangeAspect="1" noChangeArrowheads="1"/>
          </p:cNvSpPr>
          <p:nvPr/>
        </p:nvSpPr>
        <p:spPr bwMode="auto">
          <a:xfrm>
            <a:off x="3633788" y="3327404"/>
            <a:ext cx="358775" cy="336550"/>
          </a:xfrm>
          <a:prstGeom prst="ellipse">
            <a:avLst/>
          </a:prstGeom>
          <a:solidFill>
            <a:srgbClr val="9900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01" name="Oval 77"/>
          <p:cNvSpPr>
            <a:spLocks noChangeAspect="1" noChangeArrowheads="1"/>
          </p:cNvSpPr>
          <p:nvPr/>
        </p:nvSpPr>
        <p:spPr bwMode="auto">
          <a:xfrm>
            <a:off x="3992563" y="3327404"/>
            <a:ext cx="358775" cy="33655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02" name="Oval 78"/>
          <p:cNvSpPr>
            <a:spLocks noChangeAspect="1" noChangeArrowheads="1"/>
          </p:cNvSpPr>
          <p:nvPr/>
        </p:nvSpPr>
        <p:spPr bwMode="auto">
          <a:xfrm>
            <a:off x="4352925" y="3327404"/>
            <a:ext cx="360363" cy="33655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03" name="Oval 79"/>
          <p:cNvSpPr>
            <a:spLocks noChangeAspect="1" noChangeArrowheads="1"/>
          </p:cNvSpPr>
          <p:nvPr/>
        </p:nvSpPr>
        <p:spPr bwMode="auto">
          <a:xfrm>
            <a:off x="4713288" y="3327404"/>
            <a:ext cx="360362" cy="336550"/>
          </a:xfrm>
          <a:prstGeom prst="ellipse">
            <a:avLst/>
          </a:prstGeom>
          <a:solidFill>
            <a:srgbClr val="9900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04" name="Oval 80"/>
          <p:cNvSpPr>
            <a:spLocks noChangeAspect="1" noChangeArrowheads="1"/>
          </p:cNvSpPr>
          <p:nvPr/>
        </p:nvSpPr>
        <p:spPr bwMode="auto">
          <a:xfrm>
            <a:off x="5073650" y="3327404"/>
            <a:ext cx="358775" cy="336550"/>
          </a:xfrm>
          <a:prstGeom prst="ellipse">
            <a:avLst/>
          </a:prstGeom>
          <a:solidFill>
            <a:srgbClr val="9900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05" name="Oval 81"/>
          <p:cNvSpPr>
            <a:spLocks noChangeAspect="1" noChangeArrowheads="1"/>
          </p:cNvSpPr>
          <p:nvPr/>
        </p:nvSpPr>
        <p:spPr bwMode="auto">
          <a:xfrm>
            <a:off x="5434013" y="3327404"/>
            <a:ext cx="358775" cy="336550"/>
          </a:xfrm>
          <a:prstGeom prst="ellipse">
            <a:avLst/>
          </a:prstGeom>
          <a:solidFill>
            <a:srgbClr val="9900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06" name="Oval 82"/>
          <p:cNvSpPr>
            <a:spLocks noChangeAspect="1" noChangeArrowheads="1"/>
          </p:cNvSpPr>
          <p:nvPr/>
        </p:nvSpPr>
        <p:spPr bwMode="auto">
          <a:xfrm>
            <a:off x="5792788" y="3327404"/>
            <a:ext cx="358775" cy="33655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07" name="Oval 83"/>
          <p:cNvSpPr>
            <a:spLocks noChangeAspect="1" noChangeArrowheads="1"/>
          </p:cNvSpPr>
          <p:nvPr/>
        </p:nvSpPr>
        <p:spPr bwMode="auto">
          <a:xfrm>
            <a:off x="6151563" y="3327404"/>
            <a:ext cx="360362" cy="33655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08" name="Oval 84"/>
          <p:cNvSpPr>
            <a:spLocks noChangeAspect="1" noChangeArrowheads="1"/>
          </p:cNvSpPr>
          <p:nvPr/>
        </p:nvSpPr>
        <p:spPr bwMode="auto">
          <a:xfrm>
            <a:off x="6511925" y="3327404"/>
            <a:ext cx="360363" cy="33655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09" name="Oval 85"/>
          <p:cNvSpPr>
            <a:spLocks noChangeAspect="1" noChangeArrowheads="1"/>
          </p:cNvSpPr>
          <p:nvPr/>
        </p:nvSpPr>
        <p:spPr bwMode="auto">
          <a:xfrm>
            <a:off x="3170238" y="3182942"/>
            <a:ext cx="207962" cy="193675"/>
          </a:xfrm>
          <a:prstGeom prst="ellipse">
            <a:avLst/>
          </a:pr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12" name="Oval 88"/>
          <p:cNvSpPr>
            <a:spLocks noChangeAspect="1" noChangeArrowheads="1"/>
          </p:cNvSpPr>
          <p:nvPr/>
        </p:nvSpPr>
        <p:spPr bwMode="auto">
          <a:xfrm rot="1716035">
            <a:off x="4048125" y="2460629"/>
            <a:ext cx="153988" cy="144463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13" name="Oval 89"/>
          <p:cNvSpPr>
            <a:spLocks noChangeAspect="1" noChangeArrowheads="1"/>
          </p:cNvSpPr>
          <p:nvPr/>
        </p:nvSpPr>
        <p:spPr bwMode="auto">
          <a:xfrm rot="1716035">
            <a:off x="3787775" y="2601917"/>
            <a:ext cx="153988" cy="144462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14" name="Oval 90"/>
          <p:cNvSpPr>
            <a:spLocks noChangeAspect="1" noChangeArrowheads="1"/>
          </p:cNvSpPr>
          <p:nvPr/>
        </p:nvSpPr>
        <p:spPr bwMode="auto">
          <a:xfrm rot="1716035">
            <a:off x="4033838" y="2781304"/>
            <a:ext cx="155575" cy="146050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15" name="Oval 91"/>
          <p:cNvSpPr>
            <a:spLocks noChangeAspect="1" noChangeArrowheads="1"/>
          </p:cNvSpPr>
          <p:nvPr/>
        </p:nvSpPr>
        <p:spPr bwMode="auto">
          <a:xfrm rot="1716035">
            <a:off x="4222750" y="2660654"/>
            <a:ext cx="153988" cy="144463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17" name="Oval 93"/>
          <p:cNvSpPr>
            <a:spLocks noChangeAspect="1" noChangeArrowheads="1"/>
          </p:cNvSpPr>
          <p:nvPr/>
        </p:nvSpPr>
        <p:spPr bwMode="auto">
          <a:xfrm rot="-4165510">
            <a:off x="5070475" y="2954342"/>
            <a:ext cx="144463" cy="153987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18" name="Oval 94"/>
          <p:cNvSpPr>
            <a:spLocks noChangeAspect="1" noChangeArrowheads="1"/>
          </p:cNvSpPr>
          <p:nvPr/>
        </p:nvSpPr>
        <p:spPr bwMode="auto">
          <a:xfrm rot="-4165510">
            <a:off x="4948237" y="2595567"/>
            <a:ext cx="144463" cy="15398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19" name="Oval 95"/>
          <p:cNvSpPr>
            <a:spLocks noChangeAspect="1" noChangeArrowheads="1"/>
          </p:cNvSpPr>
          <p:nvPr/>
        </p:nvSpPr>
        <p:spPr bwMode="auto">
          <a:xfrm>
            <a:off x="4508500" y="2941642"/>
            <a:ext cx="153988" cy="144462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20" name="Oval 96"/>
          <p:cNvSpPr>
            <a:spLocks noChangeAspect="1" noChangeArrowheads="1"/>
          </p:cNvSpPr>
          <p:nvPr/>
        </p:nvSpPr>
        <p:spPr bwMode="auto">
          <a:xfrm>
            <a:off x="4352925" y="3182942"/>
            <a:ext cx="153988" cy="144462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21" name="Oval 97"/>
          <p:cNvSpPr>
            <a:spLocks noChangeAspect="1" noChangeArrowheads="1"/>
          </p:cNvSpPr>
          <p:nvPr/>
        </p:nvSpPr>
        <p:spPr bwMode="auto">
          <a:xfrm>
            <a:off x="4662488" y="3230567"/>
            <a:ext cx="153987" cy="144462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22" name="Oval 98"/>
          <p:cNvSpPr>
            <a:spLocks noChangeAspect="1" noChangeArrowheads="1"/>
          </p:cNvSpPr>
          <p:nvPr/>
        </p:nvSpPr>
        <p:spPr bwMode="auto">
          <a:xfrm>
            <a:off x="4765675" y="3038479"/>
            <a:ext cx="153988" cy="144463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23" name="Oval 99"/>
          <p:cNvSpPr>
            <a:spLocks noChangeAspect="1" noChangeArrowheads="1"/>
          </p:cNvSpPr>
          <p:nvPr/>
        </p:nvSpPr>
        <p:spPr bwMode="auto">
          <a:xfrm rot="3170955">
            <a:off x="6300787" y="2811467"/>
            <a:ext cx="144463" cy="15398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24" name="Oval 100"/>
          <p:cNvSpPr>
            <a:spLocks noChangeAspect="1" noChangeArrowheads="1"/>
          </p:cNvSpPr>
          <p:nvPr/>
        </p:nvSpPr>
        <p:spPr bwMode="auto">
          <a:xfrm rot="3170955">
            <a:off x="6147594" y="3101185"/>
            <a:ext cx="146050" cy="15398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25" name="Oval 101"/>
          <p:cNvSpPr>
            <a:spLocks noChangeAspect="1" noChangeArrowheads="1"/>
          </p:cNvSpPr>
          <p:nvPr/>
        </p:nvSpPr>
        <p:spPr bwMode="auto">
          <a:xfrm rot="3170955">
            <a:off x="6373812" y="3062292"/>
            <a:ext cx="144463" cy="15398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28" name="Line 104"/>
          <p:cNvSpPr>
            <a:spLocks noChangeAspect="1" noChangeShapeType="1"/>
          </p:cNvSpPr>
          <p:nvPr/>
        </p:nvSpPr>
        <p:spPr bwMode="auto">
          <a:xfrm>
            <a:off x="5176838" y="2844804"/>
            <a:ext cx="103187" cy="96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329" name="Oval 105"/>
          <p:cNvSpPr>
            <a:spLocks noChangeAspect="1" noChangeArrowheads="1"/>
          </p:cNvSpPr>
          <p:nvPr/>
        </p:nvSpPr>
        <p:spPr bwMode="auto">
          <a:xfrm rot="-4165510">
            <a:off x="5103813" y="2752729"/>
            <a:ext cx="144462" cy="15398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30" name="Oval 106"/>
          <p:cNvSpPr>
            <a:spLocks noChangeAspect="1" noChangeArrowheads="1"/>
          </p:cNvSpPr>
          <p:nvPr/>
        </p:nvSpPr>
        <p:spPr bwMode="auto">
          <a:xfrm>
            <a:off x="5227638" y="2892429"/>
            <a:ext cx="103187" cy="968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2400" name="Group 176"/>
          <p:cNvGrpSpPr>
            <a:grpSpLocks noChangeAspect="1"/>
          </p:cNvGrpSpPr>
          <p:nvPr/>
        </p:nvGrpSpPr>
        <p:grpSpPr bwMode="auto">
          <a:xfrm>
            <a:off x="5497513" y="2146304"/>
            <a:ext cx="565150" cy="433388"/>
            <a:chOff x="3685" y="870"/>
            <a:chExt cx="474" cy="363"/>
          </a:xfrm>
        </p:grpSpPr>
        <p:sp>
          <p:nvSpPr>
            <p:cNvPr id="52257" name="Line 33"/>
            <p:cNvSpPr>
              <a:spLocks noChangeAspect="1" noChangeShapeType="1"/>
            </p:cNvSpPr>
            <p:nvPr/>
          </p:nvSpPr>
          <p:spPr bwMode="auto">
            <a:xfrm flipH="1">
              <a:off x="3772" y="1032"/>
              <a:ext cx="129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58" name="Line 34"/>
            <p:cNvSpPr>
              <a:spLocks noChangeAspect="1" noChangeShapeType="1"/>
            </p:cNvSpPr>
            <p:nvPr/>
          </p:nvSpPr>
          <p:spPr bwMode="auto">
            <a:xfrm>
              <a:off x="3901" y="1032"/>
              <a:ext cx="129" cy="1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59" name="Line 35"/>
            <p:cNvSpPr>
              <a:spLocks noChangeAspect="1" noChangeShapeType="1"/>
            </p:cNvSpPr>
            <p:nvPr/>
          </p:nvSpPr>
          <p:spPr bwMode="auto">
            <a:xfrm>
              <a:off x="3901" y="1032"/>
              <a:ext cx="17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60" name="Line 36"/>
            <p:cNvSpPr>
              <a:spLocks noChangeAspect="1" noChangeShapeType="1"/>
            </p:cNvSpPr>
            <p:nvPr/>
          </p:nvSpPr>
          <p:spPr bwMode="auto">
            <a:xfrm flipV="1">
              <a:off x="3901" y="951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326" name="Oval 102"/>
            <p:cNvSpPr>
              <a:spLocks noChangeAspect="1" noChangeArrowheads="1"/>
            </p:cNvSpPr>
            <p:nvPr/>
          </p:nvSpPr>
          <p:spPr bwMode="auto">
            <a:xfrm>
              <a:off x="3945" y="1112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327" name="Oval 103"/>
            <p:cNvSpPr>
              <a:spLocks noChangeAspect="1" noChangeArrowheads="1"/>
            </p:cNvSpPr>
            <p:nvPr/>
          </p:nvSpPr>
          <p:spPr bwMode="auto">
            <a:xfrm>
              <a:off x="4030" y="951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335" name="Oval 111"/>
            <p:cNvSpPr>
              <a:spLocks noChangeAspect="1" noChangeArrowheads="1"/>
            </p:cNvSpPr>
            <p:nvPr/>
          </p:nvSpPr>
          <p:spPr bwMode="auto">
            <a:xfrm>
              <a:off x="3815" y="870"/>
              <a:ext cx="130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337" name="Line 113"/>
            <p:cNvSpPr>
              <a:spLocks noChangeAspect="1" noChangeShapeType="1"/>
            </p:cNvSpPr>
            <p:nvPr/>
          </p:nvSpPr>
          <p:spPr bwMode="auto">
            <a:xfrm>
              <a:off x="3772" y="1153"/>
              <a:ext cx="42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341" name="Oval 117"/>
            <p:cNvSpPr>
              <a:spLocks noChangeAspect="1" noChangeArrowheads="1"/>
            </p:cNvSpPr>
            <p:nvPr/>
          </p:nvSpPr>
          <p:spPr bwMode="auto">
            <a:xfrm>
              <a:off x="3685" y="1072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2343" name="Line 119"/>
          <p:cNvSpPr>
            <a:spLocks noChangeAspect="1" noChangeShapeType="1"/>
          </p:cNvSpPr>
          <p:nvPr/>
        </p:nvSpPr>
        <p:spPr bwMode="auto">
          <a:xfrm flipH="1">
            <a:off x="4765675" y="2557467"/>
            <a:ext cx="49213" cy="95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344" name="Line 120"/>
          <p:cNvSpPr>
            <a:spLocks noChangeAspect="1" noChangeShapeType="1"/>
          </p:cNvSpPr>
          <p:nvPr/>
        </p:nvSpPr>
        <p:spPr bwMode="auto">
          <a:xfrm>
            <a:off x="4559300" y="2557467"/>
            <a:ext cx="153988" cy="95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345" name="Line 121"/>
          <p:cNvSpPr>
            <a:spLocks noChangeAspect="1" noChangeShapeType="1"/>
          </p:cNvSpPr>
          <p:nvPr/>
        </p:nvSpPr>
        <p:spPr bwMode="auto">
          <a:xfrm flipV="1">
            <a:off x="4611688" y="2411417"/>
            <a:ext cx="49212" cy="492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346" name="Line 122"/>
          <p:cNvSpPr>
            <a:spLocks noChangeAspect="1" noChangeShapeType="1"/>
          </p:cNvSpPr>
          <p:nvPr/>
        </p:nvSpPr>
        <p:spPr bwMode="auto">
          <a:xfrm flipH="1" flipV="1">
            <a:off x="4457700" y="2411417"/>
            <a:ext cx="101600" cy="96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347" name="Line 123"/>
          <p:cNvSpPr>
            <a:spLocks noChangeAspect="1" noChangeShapeType="1"/>
          </p:cNvSpPr>
          <p:nvPr/>
        </p:nvSpPr>
        <p:spPr bwMode="auto">
          <a:xfrm flipH="1">
            <a:off x="4457700" y="2557467"/>
            <a:ext cx="101600" cy="47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348" name="Line 124"/>
          <p:cNvSpPr>
            <a:spLocks noChangeAspect="1" noChangeShapeType="1"/>
          </p:cNvSpPr>
          <p:nvPr/>
        </p:nvSpPr>
        <p:spPr bwMode="auto">
          <a:xfrm>
            <a:off x="4713288" y="2700342"/>
            <a:ext cx="0" cy="96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349" name="Oval 125"/>
          <p:cNvSpPr>
            <a:spLocks noChangeAspect="1" noChangeArrowheads="1"/>
          </p:cNvSpPr>
          <p:nvPr/>
        </p:nvSpPr>
        <p:spPr bwMode="auto">
          <a:xfrm>
            <a:off x="4765675" y="2508254"/>
            <a:ext cx="101600" cy="968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50" name="Oval 126"/>
          <p:cNvSpPr>
            <a:spLocks noChangeAspect="1" noChangeArrowheads="1"/>
          </p:cNvSpPr>
          <p:nvPr/>
        </p:nvSpPr>
        <p:spPr bwMode="auto">
          <a:xfrm>
            <a:off x="4405313" y="2557467"/>
            <a:ext cx="103187" cy="952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51" name="Oval 127"/>
          <p:cNvSpPr>
            <a:spLocks noChangeAspect="1" noChangeArrowheads="1"/>
          </p:cNvSpPr>
          <p:nvPr/>
        </p:nvSpPr>
        <p:spPr bwMode="auto">
          <a:xfrm>
            <a:off x="4611688" y="2363792"/>
            <a:ext cx="101600" cy="968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52" name="Oval 128"/>
          <p:cNvSpPr>
            <a:spLocks noChangeAspect="1" noChangeArrowheads="1"/>
          </p:cNvSpPr>
          <p:nvPr/>
        </p:nvSpPr>
        <p:spPr bwMode="auto">
          <a:xfrm>
            <a:off x="4405313" y="2363792"/>
            <a:ext cx="103187" cy="968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53" name="Oval 129"/>
          <p:cNvSpPr>
            <a:spLocks noChangeAspect="1" noChangeArrowheads="1"/>
          </p:cNvSpPr>
          <p:nvPr/>
        </p:nvSpPr>
        <p:spPr bwMode="auto">
          <a:xfrm>
            <a:off x="4660900" y="2797179"/>
            <a:ext cx="104775" cy="952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54" name="Oval 130"/>
          <p:cNvSpPr>
            <a:spLocks noChangeAspect="1" noChangeArrowheads="1"/>
          </p:cNvSpPr>
          <p:nvPr/>
        </p:nvSpPr>
        <p:spPr bwMode="auto">
          <a:xfrm rot="-4165510">
            <a:off x="4511675" y="2455867"/>
            <a:ext cx="144463" cy="153987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55" name="Line 131"/>
          <p:cNvSpPr>
            <a:spLocks noChangeAspect="1" noChangeShapeType="1"/>
          </p:cNvSpPr>
          <p:nvPr/>
        </p:nvSpPr>
        <p:spPr bwMode="auto">
          <a:xfrm>
            <a:off x="4765675" y="2700342"/>
            <a:ext cx="10160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356" name="Oval 132"/>
          <p:cNvSpPr>
            <a:spLocks noChangeAspect="1" noChangeArrowheads="1"/>
          </p:cNvSpPr>
          <p:nvPr/>
        </p:nvSpPr>
        <p:spPr bwMode="auto">
          <a:xfrm rot="-4165510">
            <a:off x="4819651" y="2743204"/>
            <a:ext cx="144462" cy="153987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57" name="Oval 133"/>
          <p:cNvSpPr>
            <a:spLocks noChangeAspect="1" noChangeArrowheads="1"/>
          </p:cNvSpPr>
          <p:nvPr/>
        </p:nvSpPr>
        <p:spPr bwMode="auto">
          <a:xfrm rot="-4165510">
            <a:off x="4666456" y="2599536"/>
            <a:ext cx="142875" cy="15398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61" name="Oval 137"/>
          <p:cNvSpPr>
            <a:spLocks noChangeAspect="1" noChangeArrowheads="1"/>
          </p:cNvSpPr>
          <p:nvPr/>
        </p:nvSpPr>
        <p:spPr bwMode="auto">
          <a:xfrm rot="3170955">
            <a:off x="5953125" y="2792417"/>
            <a:ext cx="144463" cy="153987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67" name="Line 143"/>
          <p:cNvSpPr>
            <a:spLocks noChangeAspect="1" noChangeShapeType="1"/>
          </p:cNvSpPr>
          <p:nvPr/>
        </p:nvSpPr>
        <p:spPr bwMode="auto">
          <a:xfrm>
            <a:off x="5280025" y="2557467"/>
            <a:ext cx="153988" cy="47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369" name="Line 145"/>
          <p:cNvSpPr>
            <a:spLocks noChangeAspect="1" noChangeShapeType="1"/>
          </p:cNvSpPr>
          <p:nvPr/>
        </p:nvSpPr>
        <p:spPr bwMode="auto">
          <a:xfrm>
            <a:off x="5434013" y="2652717"/>
            <a:ext cx="101600" cy="95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370" name="Oval 146"/>
          <p:cNvSpPr>
            <a:spLocks noChangeAspect="1" noChangeArrowheads="1"/>
          </p:cNvSpPr>
          <p:nvPr/>
        </p:nvSpPr>
        <p:spPr bwMode="auto">
          <a:xfrm>
            <a:off x="5381625" y="2557467"/>
            <a:ext cx="153988" cy="142875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71" name="Oval 147"/>
          <p:cNvSpPr>
            <a:spLocks noChangeAspect="1" noChangeArrowheads="1"/>
          </p:cNvSpPr>
          <p:nvPr/>
        </p:nvSpPr>
        <p:spPr bwMode="auto">
          <a:xfrm>
            <a:off x="6462713" y="2892429"/>
            <a:ext cx="101600" cy="968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72" name="Oval 148"/>
          <p:cNvSpPr>
            <a:spLocks noChangeAspect="1" noChangeArrowheads="1"/>
          </p:cNvSpPr>
          <p:nvPr/>
        </p:nvSpPr>
        <p:spPr bwMode="auto">
          <a:xfrm>
            <a:off x="6307138" y="3232154"/>
            <a:ext cx="103187" cy="952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73" name="Oval 149"/>
          <p:cNvSpPr>
            <a:spLocks noChangeAspect="1" noChangeArrowheads="1"/>
          </p:cNvSpPr>
          <p:nvPr/>
        </p:nvSpPr>
        <p:spPr bwMode="auto">
          <a:xfrm>
            <a:off x="5895975" y="2700342"/>
            <a:ext cx="103188" cy="968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74" name="Oval 150"/>
          <p:cNvSpPr>
            <a:spLocks noChangeAspect="1" noChangeArrowheads="1"/>
          </p:cNvSpPr>
          <p:nvPr/>
        </p:nvSpPr>
        <p:spPr bwMode="auto">
          <a:xfrm>
            <a:off x="5638800" y="3182942"/>
            <a:ext cx="103188" cy="968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75" name="Oval 151"/>
          <p:cNvSpPr>
            <a:spLocks noChangeAspect="1" noChangeArrowheads="1"/>
          </p:cNvSpPr>
          <p:nvPr/>
        </p:nvSpPr>
        <p:spPr bwMode="auto">
          <a:xfrm>
            <a:off x="6873875" y="3327404"/>
            <a:ext cx="358775" cy="33655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76" name="Oval 152"/>
          <p:cNvSpPr>
            <a:spLocks noChangeAspect="1" noChangeArrowheads="1"/>
          </p:cNvSpPr>
          <p:nvPr/>
        </p:nvSpPr>
        <p:spPr bwMode="auto">
          <a:xfrm>
            <a:off x="2193925" y="3327404"/>
            <a:ext cx="358775" cy="336550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84" name="Oval 160"/>
          <p:cNvSpPr>
            <a:spLocks noChangeAspect="1" noChangeArrowheads="1"/>
          </p:cNvSpPr>
          <p:nvPr/>
        </p:nvSpPr>
        <p:spPr bwMode="auto">
          <a:xfrm>
            <a:off x="4970463" y="3182942"/>
            <a:ext cx="206375" cy="193675"/>
          </a:xfrm>
          <a:prstGeom prst="ellipse">
            <a:avLst/>
          </a:pr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85" name="Oval 161"/>
          <p:cNvSpPr>
            <a:spLocks noChangeAspect="1" noChangeArrowheads="1"/>
          </p:cNvSpPr>
          <p:nvPr/>
        </p:nvSpPr>
        <p:spPr bwMode="auto">
          <a:xfrm>
            <a:off x="5330825" y="3182942"/>
            <a:ext cx="206375" cy="193675"/>
          </a:xfrm>
          <a:prstGeom prst="ellipse">
            <a:avLst/>
          </a:pr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86" name="Oval 162"/>
          <p:cNvSpPr>
            <a:spLocks noChangeAspect="1" noChangeArrowheads="1"/>
          </p:cNvSpPr>
          <p:nvPr/>
        </p:nvSpPr>
        <p:spPr bwMode="auto">
          <a:xfrm rot="1716035">
            <a:off x="4198938" y="2941642"/>
            <a:ext cx="153987" cy="144462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89" name="Oval 165"/>
          <p:cNvSpPr>
            <a:spLocks noChangeAspect="1" noChangeArrowheads="1"/>
          </p:cNvSpPr>
          <p:nvPr/>
        </p:nvSpPr>
        <p:spPr bwMode="auto">
          <a:xfrm rot="1716035">
            <a:off x="5605463" y="2525717"/>
            <a:ext cx="153987" cy="144462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90" name="Line 166"/>
          <p:cNvSpPr>
            <a:spLocks noChangeAspect="1" noChangeShapeType="1"/>
          </p:cNvSpPr>
          <p:nvPr/>
        </p:nvSpPr>
        <p:spPr bwMode="auto">
          <a:xfrm flipH="1">
            <a:off x="3781425" y="3055942"/>
            <a:ext cx="153988" cy="95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391" name="Line 167"/>
          <p:cNvSpPr>
            <a:spLocks noChangeAspect="1" noChangeShapeType="1"/>
          </p:cNvSpPr>
          <p:nvPr/>
        </p:nvSpPr>
        <p:spPr bwMode="auto">
          <a:xfrm>
            <a:off x="3935413" y="3055942"/>
            <a:ext cx="153987" cy="192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393" name="Line 169"/>
          <p:cNvSpPr>
            <a:spLocks noChangeAspect="1" noChangeShapeType="1"/>
          </p:cNvSpPr>
          <p:nvPr/>
        </p:nvSpPr>
        <p:spPr bwMode="auto">
          <a:xfrm flipV="1">
            <a:off x="3935413" y="2959104"/>
            <a:ext cx="0" cy="96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394" name="Oval 170"/>
          <p:cNvSpPr>
            <a:spLocks noChangeAspect="1" noChangeArrowheads="1"/>
          </p:cNvSpPr>
          <p:nvPr/>
        </p:nvSpPr>
        <p:spPr bwMode="auto">
          <a:xfrm>
            <a:off x="3987800" y="3151192"/>
            <a:ext cx="153988" cy="144462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95" name="Oval 171"/>
          <p:cNvSpPr>
            <a:spLocks noChangeAspect="1" noChangeArrowheads="1"/>
          </p:cNvSpPr>
          <p:nvPr/>
        </p:nvSpPr>
        <p:spPr bwMode="auto">
          <a:xfrm>
            <a:off x="4414838" y="2743204"/>
            <a:ext cx="153987" cy="144463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96" name="Oval 172"/>
          <p:cNvSpPr>
            <a:spLocks noChangeAspect="1" noChangeArrowheads="1"/>
          </p:cNvSpPr>
          <p:nvPr/>
        </p:nvSpPr>
        <p:spPr bwMode="auto">
          <a:xfrm>
            <a:off x="3832225" y="2862267"/>
            <a:ext cx="155575" cy="144462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97" name="Line 173"/>
          <p:cNvSpPr>
            <a:spLocks noChangeAspect="1" noChangeShapeType="1"/>
          </p:cNvSpPr>
          <p:nvPr/>
        </p:nvSpPr>
        <p:spPr bwMode="auto">
          <a:xfrm>
            <a:off x="3781425" y="3200404"/>
            <a:ext cx="49213" cy="47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398" name="Oval 174"/>
          <p:cNvSpPr>
            <a:spLocks noChangeAspect="1" noChangeArrowheads="1"/>
          </p:cNvSpPr>
          <p:nvPr/>
        </p:nvSpPr>
        <p:spPr bwMode="auto">
          <a:xfrm>
            <a:off x="3763963" y="3121029"/>
            <a:ext cx="153987" cy="144463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399" name="Oval 175"/>
          <p:cNvSpPr>
            <a:spLocks noChangeAspect="1" noChangeArrowheads="1"/>
          </p:cNvSpPr>
          <p:nvPr/>
        </p:nvSpPr>
        <p:spPr bwMode="auto">
          <a:xfrm rot="3170955">
            <a:off x="5122863" y="2466979"/>
            <a:ext cx="144462" cy="15398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2401" name="Group 177"/>
          <p:cNvGrpSpPr>
            <a:grpSpLocks noChangeAspect="1"/>
          </p:cNvGrpSpPr>
          <p:nvPr/>
        </p:nvGrpSpPr>
        <p:grpSpPr bwMode="auto">
          <a:xfrm rot="14572311">
            <a:off x="5376863" y="2755904"/>
            <a:ext cx="566738" cy="433387"/>
            <a:chOff x="3685" y="870"/>
            <a:chExt cx="474" cy="363"/>
          </a:xfrm>
        </p:grpSpPr>
        <p:sp>
          <p:nvSpPr>
            <p:cNvPr id="52402" name="Line 178"/>
            <p:cNvSpPr>
              <a:spLocks noChangeAspect="1" noChangeShapeType="1"/>
            </p:cNvSpPr>
            <p:nvPr/>
          </p:nvSpPr>
          <p:spPr bwMode="auto">
            <a:xfrm flipH="1">
              <a:off x="3772" y="1032"/>
              <a:ext cx="129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03" name="Line 179"/>
            <p:cNvSpPr>
              <a:spLocks noChangeAspect="1" noChangeShapeType="1"/>
            </p:cNvSpPr>
            <p:nvPr/>
          </p:nvSpPr>
          <p:spPr bwMode="auto">
            <a:xfrm>
              <a:off x="3901" y="1032"/>
              <a:ext cx="129" cy="1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04" name="Line 180"/>
            <p:cNvSpPr>
              <a:spLocks noChangeAspect="1" noChangeShapeType="1"/>
            </p:cNvSpPr>
            <p:nvPr/>
          </p:nvSpPr>
          <p:spPr bwMode="auto">
            <a:xfrm>
              <a:off x="3901" y="1032"/>
              <a:ext cx="17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05" name="Line 181"/>
            <p:cNvSpPr>
              <a:spLocks noChangeAspect="1" noChangeShapeType="1"/>
            </p:cNvSpPr>
            <p:nvPr/>
          </p:nvSpPr>
          <p:spPr bwMode="auto">
            <a:xfrm flipV="1">
              <a:off x="3901" y="951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06" name="Oval 182"/>
            <p:cNvSpPr>
              <a:spLocks noChangeAspect="1" noChangeArrowheads="1"/>
            </p:cNvSpPr>
            <p:nvPr/>
          </p:nvSpPr>
          <p:spPr bwMode="auto">
            <a:xfrm>
              <a:off x="3945" y="1112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407" name="Oval 183"/>
            <p:cNvSpPr>
              <a:spLocks noChangeAspect="1" noChangeArrowheads="1"/>
            </p:cNvSpPr>
            <p:nvPr/>
          </p:nvSpPr>
          <p:spPr bwMode="auto">
            <a:xfrm>
              <a:off x="4030" y="951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408" name="Oval 184"/>
            <p:cNvSpPr>
              <a:spLocks noChangeAspect="1" noChangeArrowheads="1"/>
            </p:cNvSpPr>
            <p:nvPr/>
          </p:nvSpPr>
          <p:spPr bwMode="auto">
            <a:xfrm>
              <a:off x="3815" y="870"/>
              <a:ext cx="130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409" name="Line 185"/>
            <p:cNvSpPr>
              <a:spLocks noChangeAspect="1" noChangeShapeType="1"/>
            </p:cNvSpPr>
            <p:nvPr/>
          </p:nvSpPr>
          <p:spPr bwMode="auto">
            <a:xfrm>
              <a:off x="3772" y="1153"/>
              <a:ext cx="42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10" name="Oval 186"/>
            <p:cNvSpPr>
              <a:spLocks noChangeAspect="1" noChangeArrowheads="1"/>
            </p:cNvSpPr>
            <p:nvPr/>
          </p:nvSpPr>
          <p:spPr bwMode="auto">
            <a:xfrm>
              <a:off x="3685" y="1072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2411" name="Oval 187"/>
          <p:cNvSpPr>
            <a:spLocks noChangeAspect="1" noChangeArrowheads="1"/>
          </p:cNvSpPr>
          <p:nvPr/>
        </p:nvSpPr>
        <p:spPr bwMode="auto">
          <a:xfrm>
            <a:off x="5822950" y="2905129"/>
            <a:ext cx="103188" cy="968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412" name="Oval 188"/>
          <p:cNvSpPr>
            <a:spLocks noChangeAspect="1" noChangeArrowheads="1"/>
          </p:cNvSpPr>
          <p:nvPr/>
        </p:nvSpPr>
        <p:spPr bwMode="auto">
          <a:xfrm>
            <a:off x="5335588" y="3067054"/>
            <a:ext cx="101600" cy="968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2415" name="Picture 19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88" y="3935417"/>
            <a:ext cx="3238500" cy="213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2417" name="Oval 193"/>
          <p:cNvSpPr>
            <a:spLocks noChangeAspect="1" noChangeArrowheads="1"/>
          </p:cNvSpPr>
          <p:nvPr/>
        </p:nvSpPr>
        <p:spPr bwMode="auto">
          <a:xfrm>
            <a:off x="971550" y="2720979"/>
            <a:ext cx="204788" cy="193675"/>
          </a:xfrm>
          <a:prstGeom prst="ellipse">
            <a:avLst/>
          </a:pr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418" name="Text Box 194"/>
          <p:cNvSpPr txBox="1">
            <a:spLocks noChangeArrowheads="1"/>
          </p:cNvSpPr>
          <p:nvPr/>
        </p:nvSpPr>
        <p:spPr bwMode="auto">
          <a:xfrm>
            <a:off x="684213" y="2865442"/>
            <a:ext cx="920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oxygen</a:t>
            </a:r>
          </a:p>
        </p:txBody>
      </p:sp>
      <p:sp>
        <p:nvSpPr>
          <p:cNvPr id="52419" name="Text Box 195"/>
          <p:cNvSpPr txBox="1">
            <a:spLocks noChangeArrowheads="1"/>
          </p:cNvSpPr>
          <p:nvPr/>
        </p:nvSpPr>
        <p:spPr bwMode="auto">
          <a:xfrm>
            <a:off x="1476375" y="3297242"/>
            <a:ext cx="806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metal </a:t>
            </a:r>
          </a:p>
        </p:txBody>
      </p:sp>
      <p:sp>
        <p:nvSpPr>
          <p:cNvPr id="52420" name="Oval 196"/>
          <p:cNvSpPr>
            <a:spLocks noChangeAspect="1" noChangeArrowheads="1"/>
          </p:cNvSpPr>
          <p:nvPr/>
        </p:nvSpPr>
        <p:spPr bwMode="auto">
          <a:xfrm rot="3170955">
            <a:off x="8105775" y="2789242"/>
            <a:ext cx="144463" cy="153987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421" name="Text Box 197"/>
          <p:cNvSpPr txBox="1">
            <a:spLocks noChangeArrowheads="1"/>
          </p:cNvSpPr>
          <p:nvPr/>
        </p:nvSpPr>
        <p:spPr bwMode="auto">
          <a:xfrm>
            <a:off x="7812088" y="2865442"/>
            <a:ext cx="882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carbon</a:t>
            </a:r>
          </a:p>
        </p:txBody>
      </p:sp>
      <p:sp>
        <p:nvSpPr>
          <p:cNvPr id="52422" name="Oval 198"/>
          <p:cNvSpPr>
            <a:spLocks noChangeAspect="1" noChangeArrowheads="1"/>
          </p:cNvSpPr>
          <p:nvPr/>
        </p:nvSpPr>
        <p:spPr bwMode="auto">
          <a:xfrm>
            <a:off x="8172450" y="2289179"/>
            <a:ext cx="101600" cy="968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423" name="Text Box 199"/>
          <p:cNvSpPr txBox="1">
            <a:spLocks noChangeArrowheads="1"/>
          </p:cNvSpPr>
          <p:nvPr/>
        </p:nvSpPr>
        <p:spPr bwMode="auto">
          <a:xfrm>
            <a:off x="7667625" y="2362204"/>
            <a:ext cx="1136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hydrogen</a:t>
            </a:r>
          </a:p>
        </p:txBody>
      </p:sp>
      <p:sp>
        <p:nvSpPr>
          <p:cNvPr id="52424" name="Text Box 200"/>
          <p:cNvSpPr txBox="1">
            <a:spLocks noChangeArrowheads="1"/>
          </p:cNvSpPr>
          <p:nvPr/>
        </p:nvSpPr>
        <p:spPr bwMode="auto">
          <a:xfrm>
            <a:off x="2411413" y="4162429"/>
            <a:ext cx="374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M</a:t>
            </a:r>
          </a:p>
        </p:txBody>
      </p:sp>
      <p:sp>
        <p:nvSpPr>
          <p:cNvPr id="52425" name="Text Box 201"/>
          <p:cNvSpPr txBox="1">
            <a:spLocks noChangeArrowheads="1"/>
          </p:cNvSpPr>
          <p:nvPr/>
        </p:nvSpPr>
        <p:spPr bwMode="auto">
          <a:xfrm>
            <a:off x="1187450" y="4738692"/>
            <a:ext cx="62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M-O</a:t>
            </a:r>
          </a:p>
        </p:txBody>
      </p:sp>
      <p:sp>
        <p:nvSpPr>
          <p:cNvPr id="52426" name="Text Box 202"/>
          <p:cNvSpPr txBox="1">
            <a:spLocks noChangeArrowheads="1"/>
          </p:cNvSpPr>
          <p:nvPr/>
        </p:nvSpPr>
        <p:spPr bwMode="auto">
          <a:xfrm>
            <a:off x="7380288" y="4089404"/>
            <a:ext cx="590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C1s</a:t>
            </a:r>
          </a:p>
        </p:txBody>
      </p:sp>
      <p:sp>
        <p:nvSpPr>
          <p:cNvPr id="52427" name="Text Box 203"/>
          <p:cNvSpPr txBox="1">
            <a:spLocks noChangeArrowheads="1"/>
          </p:cNvSpPr>
          <p:nvPr/>
        </p:nvSpPr>
        <p:spPr bwMode="auto">
          <a:xfrm>
            <a:off x="5940425" y="5889629"/>
            <a:ext cx="15081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sz="1200"/>
              <a:t>binding energy (eV)</a:t>
            </a:r>
          </a:p>
        </p:txBody>
      </p:sp>
      <p:sp>
        <p:nvSpPr>
          <p:cNvPr id="52428" name="Text Box 204"/>
          <p:cNvSpPr txBox="1">
            <a:spLocks noChangeArrowheads="1"/>
          </p:cNvSpPr>
          <p:nvPr/>
        </p:nvSpPr>
        <p:spPr bwMode="auto">
          <a:xfrm>
            <a:off x="1116013" y="5889629"/>
            <a:ext cx="15081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sz="1200"/>
              <a:t>binding energy (eV)</a:t>
            </a:r>
          </a:p>
        </p:txBody>
      </p:sp>
      <p:sp>
        <p:nvSpPr>
          <p:cNvPr id="52429" name="Text Box 205"/>
          <p:cNvSpPr txBox="1">
            <a:spLocks noChangeArrowheads="1"/>
          </p:cNvSpPr>
          <p:nvPr/>
        </p:nvSpPr>
        <p:spPr bwMode="auto">
          <a:xfrm>
            <a:off x="6172735" y="3778254"/>
            <a:ext cx="9794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dirty="0"/>
              <a:t>C-C sp</a:t>
            </a:r>
            <a:r>
              <a:rPr lang="it-IT" baseline="30000" dirty="0"/>
              <a:t>3</a:t>
            </a:r>
          </a:p>
        </p:txBody>
      </p:sp>
      <p:sp>
        <p:nvSpPr>
          <p:cNvPr id="52430" name="Text Box 206"/>
          <p:cNvSpPr txBox="1">
            <a:spLocks noChangeArrowheads="1"/>
          </p:cNvSpPr>
          <p:nvPr/>
        </p:nvSpPr>
        <p:spPr bwMode="auto">
          <a:xfrm>
            <a:off x="6516688" y="4065592"/>
            <a:ext cx="590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C-H</a:t>
            </a:r>
          </a:p>
        </p:txBody>
      </p:sp>
      <p:sp>
        <p:nvSpPr>
          <p:cNvPr id="52431" name="Line 207"/>
          <p:cNvSpPr>
            <a:spLocks noChangeShapeType="1"/>
          </p:cNvSpPr>
          <p:nvPr/>
        </p:nvSpPr>
        <p:spPr bwMode="auto">
          <a:xfrm flipV="1">
            <a:off x="6877050" y="4449767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432" name="Rectangle 208"/>
          <p:cNvSpPr>
            <a:spLocks noChangeArrowheads="1"/>
          </p:cNvSpPr>
          <p:nvPr/>
        </p:nvSpPr>
        <p:spPr bwMode="auto">
          <a:xfrm>
            <a:off x="7380288" y="4089404"/>
            <a:ext cx="576262" cy="360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2435" name="Picture 2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73504"/>
            <a:ext cx="3670300" cy="211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41" name="Immagine 7" descr="moirè_blugray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8466"/>
            <a:ext cx="914400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" name="Text Box 7"/>
          <p:cNvSpPr txBox="1">
            <a:spLocks noChangeArrowheads="1"/>
          </p:cNvSpPr>
          <p:nvPr/>
        </p:nvSpPr>
        <p:spPr bwMode="auto">
          <a:xfrm>
            <a:off x="1051455" y="123828"/>
            <a:ext cx="74062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XPS 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spectroscopy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of 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technical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samples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620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91" name="Group 143"/>
          <p:cNvGrpSpPr>
            <a:grpSpLocks noChangeAspect="1"/>
          </p:cNvGrpSpPr>
          <p:nvPr/>
        </p:nvGrpSpPr>
        <p:grpSpPr bwMode="auto">
          <a:xfrm>
            <a:off x="2193925" y="2129371"/>
            <a:ext cx="5038725" cy="1541463"/>
            <a:chOff x="930" y="870"/>
            <a:chExt cx="4219" cy="1290"/>
          </a:xfrm>
        </p:grpSpPr>
        <p:sp>
          <p:nvSpPr>
            <p:cNvPr id="53250" name="Line 2"/>
            <p:cNvSpPr>
              <a:spLocks noChangeAspect="1" noChangeShapeType="1"/>
            </p:cNvSpPr>
            <p:nvPr/>
          </p:nvSpPr>
          <p:spPr bwMode="auto">
            <a:xfrm>
              <a:off x="2523" y="1475"/>
              <a:ext cx="129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51" name="Line 3"/>
            <p:cNvSpPr>
              <a:spLocks noChangeAspect="1" noChangeShapeType="1"/>
            </p:cNvSpPr>
            <p:nvPr/>
          </p:nvSpPr>
          <p:spPr bwMode="auto">
            <a:xfrm>
              <a:off x="2695" y="1636"/>
              <a:ext cx="2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52" name="Line 4"/>
            <p:cNvSpPr>
              <a:spLocks noChangeAspect="1" noChangeShapeType="1"/>
            </p:cNvSpPr>
            <p:nvPr/>
          </p:nvSpPr>
          <p:spPr bwMode="auto">
            <a:xfrm>
              <a:off x="3858" y="1798"/>
              <a:ext cx="129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53" name="Line 5"/>
            <p:cNvSpPr>
              <a:spLocks noChangeAspect="1" noChangeShapeType="1"/>
            </p:cNvSpPr>
            <p:nvPr/>
          </p:nvSpPr>
          <p:spPr bwMode="auto">
            <a:xfrm>
              <a:off x="4073" y="1394"/>
              <a:ext cx="43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54" name="Line 6"/>
            <p:cNvSpPr>
              <a:spLocks noChangeAspect="1" noChangeShapeType="1"/>
            </p:cNvSpPr>
            <p:nvPr/>
          </p:nvSpPr>
          <p:spPr bwMode="auto">
            <a:xfrm>
              <a:off x="4461" y="1515"/>
              <a:ext cx="85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55" name="Line 7"/>
            <p:cNvSpPr>
              <a:spLocks noChangeAspect="1" noChangeShapeType="1"/>
            </p:cNvSpPr>
            <p:nvPr/>
          </p:nvSpPr>
          <p:spPr bwMode="auto">
            <a:xfrm>
              <a:off x="4332" y="1798"/>
              <a:ext cx="85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56" name="Line 8"/>
            <p:cNvSpPr>
              <a:spLocks noChangeAspect="1" noChangeShapeType="1"/>
            </p:cNvSpPr>
            <p:nvPr/>
          </p:nvSpPr>
          <p:spPr bwMode="auto">
            <a:xfrm flipH="1">
              <a:off x="4202" y="1757"/>
              <a:ext cx="86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57" name="Oval 9"/>
            <p:cNvSpPr>
              <a:spLocks noChangeAspect="1" noChangeArrowheads="1"/>
            </p:cNvSpPr>
            <p:nvPr/>
          </p:nvSpPr>
          <p:spPr bwMode="auto">
            <a:xfrm>
              <a:off x="3685" y="1394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58" name="Oval 10"/>
            <p:cNvSpPr>
              <a:spLocks noChangeAspect="1" noChangeArrowheads="1"/>
            </p:cNvSpPr>
            <p:nvPr/>
          </p:nvSpPr>
          <p:spPr bwMode="auto">
            <a:xfrm>
              <a:off x="3858" y="1394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59" name="Oval 11"/>
            <p:cNvSpPr>
              <a:spLocks noChangeAspect="1" noChangeArrowheads="1"/>
            </p:cNvSpPr>
            <p:nvPr/>
          </p:nvSpPr>
          <p:spPr bwMode="auto">
            <a:xfrm>
              <a:off x="3944" y="1515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0" name="Oval 12"/>
            <p:cNvSpPr>
              <a:spLocks noChangeAspect="1" noChangeArrowheads="1"/>
            </p:cNvSpPr>
            <p:nvPr/>
          </p:nvSpPr>
          <p:spPr bwMode="auto">
            <a:xfrm>
              <a:off x="3599" y="1515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1" name="Oval 13"/>
            <p:cNvSpPr>
              <a:spLocks noChangeAspect="1" noChangeArrowheads="1"/>
            </p:cNvSpPr>
            <p:nvPr/>
          </p:nvSpPr>
          <p:spPr bwMode="auto">
            <a:xfrm>
              <a:off x="3685" y="1636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2" name="Oval 14"/>
            <p:cNvSpPr>
              <a:spLocks noChangeAspect="1" noChangeArrowheads="1"/>
            </p:cNvSpPr>
            <p:nvPr/>
          </p:nvSpPr>
          <p:spPr bwMode="auto">
            <a:xfrm rot="1508825">
              <a:off x="3169" y="1034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3" name="Oval 15"/>
            <p:cNvSpPr>
              <a:spLocks noChangeAspect="1" noChangeArrowheads="1"/>
            </p:cNvSpPr>
            <p:nvPr/>
          </p:nvSpPr>
          <p:spPr bwMode="auto">
            <a:xfrm rot="1508825">
              <a:off x="3353" y="1116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4" name="Oval 16"/>
            <p:cNvSpPr>
              <a:spLocks noChangeAspect="1" noChangeArrowheads="1"/>
            </p:cNvSpPr>
            <p:nvPr/>
          </p:nvSpPr>
          <p:spPr bwMode="auto">
            <a:xfrm rot="1508825">
              <a:off x="3426" y="1192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5" name="Oval 17"/>
            <p:cNvSpPr>
              <a:spLocks noChangeAspect="1" noChangeArrowheads="1"/>
            </p:cNvSpPr>
            <p:nvPr/>
          </p:nvSpPr>
          <p:spPr bwMode="auto">
            <a:xfrm rot="1508825">
              <a:off x="3059" y="1031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6" name="Oval 18"/>
            <p:cNvSpPr>
              <a:spLocks noChangeAspect="1" noChangeArrowheads="1"/>
            </p:cNvSpPr>
            <p:nvPr/>
          </p:nvSpPr>
          <p:spPr bwMode="auto">
            <a:xfrm rot="1508825">
              <a:off x="3317" y="1189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7" name="Oval 19"/>
            <p:cNvSpPr>
              <a:spLocks noChangeAspect="1" noChangeArrowheads="1"/>
            </p:cNvSpPr>
            <p:nvPr/>
          </p:nvSpPr>
          <p:spPr bwMode="auto">
            <a:xfrm rot="1508825">
              <a:off x="3132" y="1108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8" name="AutoShape 20"/>
            <p:cNvSpPr>
              <a:spLocks noChangeAspect="1" noChangeArrowheads="1"/>
            </p:cNvSpPr>
            <p:nvPr/>
          </p:nvSpPr>
          <p:spPr bwMode="auto">
            <a:xfrm rot="1508825">
              <a:off x="3138" y="1098"/>
              <a:ext cx="357" cy="80"/>
            </a:xfrm>
            <a:prstGeom prst="hexagon">
              <a:avLst>
                <a:gd name="adj" fmla="val 111563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9" name="Oval 21"/>
            <p:cNvSpPr>
              <a:spLocks noChangeAspect="1" noChangeArrowheads="1"/>
            </p:cNvSpPr>
            <p:nvPr/>
          </p:nvSpPr>
          <p:spPr bwMode="auto">
            <a:xfrm rot="39083276">
              <a:off x="4140" y="1221"/>
              <a:ext cx="121" cy="12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0" name="Oval 22"/>
            <p:cNvSpPr>
              <a:spLocks noChangeAspect="1" noChangeArrowheads="1"/>
            </p:cNvSpPr>
            <p:nvPr/>
          </p:nvSpPr>
          <p:spPr bwMode="auto">
            <a:xfrm rot="39083276">
              <a:off x="4204" y="1069"/>
              <a:ext cx="120" cy="12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1" name="Oval 23"/>
            <p:cNvSpPr>
              <a:spLocks noChangeAspect="1" noChangeArrowheads="1"/>
            </p:cNvSpPr>
            <p:nvPr/>
          </p:nvSpPr>
          <p:spPr bwMode="auto">
            <a:xfrm rot="39083276">
              <a:off x="4355" y="1039"/>
              <a:ext cx="121" cy="12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2" name="Oval 24"/>
            <p:cNvSpPr>
              <a:spLocks noChangeAspect="1" noChangeArrowheads="1"/>
            </p:cNvSpPr>
            <p:nvPr/>
          </p:nvSpPr>
          <p:spPr bwMode="auto">
            <a:xfrm rot="39083276">
              <a:off x="4229" y="1340"/>
              <a:ext cx="121" cy="12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3" name="Oval 25"/>
            <p:cNvSpPr>
              <a:spLocks noChangeAspect="1" noChangeArrowheads="1"/>
            </p:cNvSpPr>
            <p:nvPr/>
          </p:nvSpPr>
          <p:spPr bwMode="auto">
            <a:xfrm rot="39083276">
              <a:off x="4427" y="1157"/>
              <a:ext cx="120" cy="12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4" name="Oval 26"/>
            <p:cNvSpPr>
              <a:spLocks noChangeAspect="1" noChangeArrowheads="1"/>
            </p:cNvSpPr>
            <p:nvPr/>
          </p:nvSpPr>
          <p:spPr bwMode="auto">
            <a:xfrm rot="39083276">
              <a:off x="4380" y="1309"/>
              <a:ext cx="121" cy="12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5" name="AutoShape 27"/>
            <p:cNvSpPr>
              <a:spLocks noChangeAspect="1" noChangeArrowheads="1"/>
            </p:cNvSpPr>
            <p:nvPr/>
          </p:nvSpPr>
          <p:spPr bwMode="auto">
            <a:xfrm rot="39083276">
              <a:off x="4231" y="1132"/>
              <a:ext cx="282" cy="258"/>
            </a:xfrm>
            <a:prstGeom prst="hexagon">
              <a:avLst>
                <a:gd name="adj" fmla="val 27326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6" name="Line 28"/>
            <p:cNvSpPr>
              <a:spLocks noChangeAspect="1" noChangeShapeType="1"/>
            </p:cNvSpPr>
            <p:nvPr/>
          </p:nvSpPr>
          <p:spPr bwMode="auto">
            <a:xfrm flipH="1">
              <a:off x="3772" y="1032"/>
              <a:ext cx="129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77" name="Line 29"/>
            <p:cNvSpPr>
              <a:spLocks noChangeAspect="1" noChangeShapeType="1"/>
            </p:cNvSpPr>
            <p:nvPr/>
          </p:nvSpPr>
          <p:spPr bwMode="auto">
            <a:xfrm>
              <a:off x="3901" y="1032"/>
              <a:ext cx="129" cy="1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78" name="Line 30"/>
            <p:cNvSpPr>
              <a:spLocks noChangeAspect="1" noChangeShapeType="1"/>
            </p:cNvSpPr>
            <p:nvPr/>
          </p:nvSpPr>
          <p:spPr bwMode="auto">
            <a:xfrm>
              <a:off x="3901" y="1032"/>
              <a:ext cx="17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79" name="Line 31"/>
            <p:cNvSpPr>
              <a:spLocks noChangeAspect="1" noChangeShapeType="1"/>
            </p:cNvSpPr>
            <p:nvPr/>
          </p:nvSpPr>
          <p:spPr bwMode="auto">
            <a:xfrm flipV="1">
              <a:off x="3901" y="951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80" name="Line 32"/>
            <p:cNvSpPr>
              <a:spLocks noChangeAspect="1" noChangeShapeType="1"/>
            </p:cNvSpPr>
            <p:nvPr/>
          </p:nvSpPr>
          <p:spPr bwMode="auto">
            <a:xfrm rot="17434490" flipH="1">
              <a:off x="3253" y="1502"/>
              <a:ext cx="98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81" name="Line 33"/>
            <p:cNvSpPr>
              <a:spLocks noChangeAspect="1" noChangeShapeType="1"/>
            </p:cNvSpPr>
            <p:nvPr/>
          </p:nvSpPr>
          <p:spPr bwMode="auto">
            <a:xfrm rot="-4165510">
              <a:off x="3291" y="1394"/>
              <a:ext cx="121" cy="1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82" name="Line 34"/>
            <p:cNvSpPr>
              <a:spLocks noChangeAspect="1" noChangeShapeType="1"/>
            </p:cNvSpPr>
            <p:nvPr/>
          </p:nvSpPr>
          <p:spPr bwMode="auto">
            <a:xfrm rot="-4165510">
              <a:off x="3198" y="1432"/>
              <a:ext cx="1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83" name="Line 35"/>
            <p:cNvSpPr>
              <a:spLocks noChangeAspect="1" noChangeShapeType="1"/>
            </p:cNvSpPr>
            <p:nvPr/>
          </p:nvSpPr>
          <p:spPr bwMode="auto">
            <a:xfrm rot="17434490" flipV="1">
              <a:off x="3209" y="1449"/>
              <a:ext cx="0" cy="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84" name="Line 36"/>
            <p:cNvSpPr>
              <a:spLocks noChangeAspect="1" noChangeShapeType="1"/>
            </p:cNvSpPr>
            <p:nvPr/>
          </p:nvSpPr>
          <p:spPr bwMode="auto">
            <a:xfrm rot="3170955" flipH="1">
              <a:off x="4149" y="1485"/>
              <a:ext cx="191" cy="1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85" name="Line 37"/>
            <p:cNvSpPr>
              <a:spLocks noChangeAspect="1" noChangeShapeType="1"/>
            </p:cNvSpPr>
            <p:nvPr/>
          </p:nvSpPr>
          <p:spPr bwMode="auto">
            <a:xfrm rot="3170955">
              <a:off x="4265" y="1600"/>
              <a:ext cx="121" cy="1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86" name="Line 38"/>
            <p:cNvSpPr>
              <a:spLocks noChangeAspect="1" noChangeShapeType="1"/>
            </p:cNvSpPr>
            <p:nvPr/>
          </p:nvSpPr>
          <p:spPr bwMode="auto">
            <a:xfrm rot="3170955">
              <a:off x="4327" y="1652"/>
              <a:ext cx="1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87" name="Line 39"/>
            <p:cNvSpPr>
              <a:spLocks noChangeAspect="1" noChangeShapeType="1"/>
            </p:cNvSpPr>
            <p:nvPr/>
          </p:nvSpPr>
          <p:spPr bwMode="auto">
            <a:xfrm rot="3170955" flipV="1">
              <a:off x="4389" y="1521"/>
              <a:ext cx="0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88" name="Oval 40"/>
            <p:cNvSpPr>
              <a:spLocks noChangeAspect="1" noChangeArrowheads="1"/>
            </p:cNvSpPr>
            <p:nvPr/>
          </p:nvSpPr>
          <p:spPr bwMode="auto">
            <a:xfrm>
              <a:off x="4605" y="1757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89" name="Oval 41"/>
            <p:cNvSpPr>
              <a:spLocks noChangeAspect="1" noChangeArrowheads="1"/>
            </p:cNvSpPr>
            <p:nvPr/>
          </p:nvSpPr>
          <p:spPr bwMode="auto">
            <a:xfrm>
              <a:off x="4809" y="1757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90" name="Oval 42"/>
            <p:cNvSpPr>
              <a:spLocks noChangeAspect="1" noChangeArrowheads="1"/>
            </p:cNvSpPr>
            <p:nvPr/>
          </p:nvSpPr>
          <p:spPr bwMode="auto">
            <a:xfrm>
              <a:off x="4910" y="1797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91" name="Oval 43"/>
            <p:cNvSpPr>
              <a:spLocks noChangeAspect="1" noChangeArrowheads="1"/>
            </p:cNvSpPr>
            <p:nvPr/>
          </p:nvSpPr>
          <p:spPr bwMode="auto">
            <a:xfrm>
              <a:off x="4504" y="1797"/>
              <a:ext cx="152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92" name="Oval 44"/>
            <p:cNvSpPr>
              <a:spLocks noChangeAspect="1" noChangeArrowheads="1"/>
            </p:cNvSpPr>
            <p:nvPr/>
          </p:nvSpPr>
          <p:spPr bwMode="auto">
            <a:xfrm>
              <a:off x="4809" y="1838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93" name="Oval 45"/>
            <p:cNvSpPr>
              <a:spLocks noChangeAspect="1" noChangeArrowheads="1"/>
            </p:cNvSpPr>
            <p:nvPr/>
          </p:nvSpPr>
          <p:spPr bwMode="auto">
            <a:xfrm>
              <a:off x="4605" y="1838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94" name="AutoShape 46"/>
            <p:cNvSpPr>
              <a:spLocks noChangeAspect="1" noChangeArrowheads="1"/>
            </p:cNvSpPr>
            <p:nvPr/>
          </p:nvSpPr>
          <p:spPr bwMode="auto">
            <a:xfrm>
              <a:off x="4605" y="1784"/>
              <a:ext cx="357" cy="81"/>
            </a:xfrm>
            <a:prstGeom prst="hexagon">
              <a:avLst>
                <a:gd name="adj" fmla="val 110185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95" name="Line 47"/>
            <p:cNvSpPr>
              <a:spLocks noChangeAspect="1" noChangeShapeType="1"/>
            </p:cNvSpPr>
            <p:nvPr/>
          </p:nvSpPr>
          <p:spPr bwMode="auto">
            <a:xfrm rot="1716035" flipH="1">
              <a:off x="2372" y="1277"/>
              <a:ext cx="129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96" name="Line 48"/>
            <p:cNvSpPr>
              <a:spLocks noChangeAspect="1" noChangeShapeType="1"/>
            </p:cNvSpPr>
            <p:nvPr/>
          </p:nvSpPr>
          <p:spPr bwMode="auto">
            <a:xfrm rot="1716035">
              <a:off x="2464" y="1330"/>
              <a:ext cx="129" cy="1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97" name="Line 49"/>
            <p:cNvSpPr>
              <a:spLocks noChangeAspect="1" noChangeShapeType="1"/>
            </p:cNvSpPr>
            <p:nvPr/>
          </p:nvSpPr>
          <p:spPr bwMode="auto">
            <a:xfrm rot="1716035">
              <a:off x="2503" y="1350"/>
              <a:ext cx="1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98" name="Line 50"/>
            <p:cNvSpPr>
              <a:spLocks noChangeAspect="1" noChangeShapeType="1"/>
            </p:cNvSpPr>
            <p:nvPr/>
          </p:nvSpPr>
          <p:spPr bwMode="auto">
            <a:xfrm rot="1716035" flipV="1">
              <a:off x="2533" y="1235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99" name="Oval 51"/>
            <p:cNvSpPr>
              <a:spLocks noChangeAspect="1" noChangeArrowheads="1"/>
            </p:cNvSpPr>
            <p:nvPr/>
          </p:nvSpPr>
          <p:spPr bwMode="auto">
            <a:xfrm>
              <a:off x="2323" y="1717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00" name="Oval 52"/>
            <p:cNvSpPr>
              <a:spLocks noChangeAspect="1" noChangeArrowheads="1"/>
            </p:cNvSpPr>
            <p:nvPr/>
          </p:nvSpPr>
          <p:spPr bwMode="auto">
            <a:xfrm>
              <a:off x="2527" y="1717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01" name="Oval 53"/>
            <p:cNvSpPr>
              <a:spLocks noChangeAspect="1" noChangeArrowheads="1"/>
            </p:cNvSpPr>
            <p:nvPr/>
          </p:nvSpPr>
          <p:spPr bwMode="auto">
            <a:xfrm>
              <a:off x="2628" y="1757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02" name="Oval 54"/>
            <p:cNvSpPr>
              <a:spLocks noChangeAspect="1" noChangeArrowheads="1"/>
            </p:cNvSpPr>
            <p:nvPr/>
          </p:nvSpPr>
          <p:spPr bwMode="auto">
            <a:xfrm>
              <a:off x="2222" y="1757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03" name="Oval 55"/>
            <p:cNvSpPr>
              <a:spLocks noChangeAspect="1" noChangeArrowheads="1"/>
            </p:cNvSpPr>
            <p:nvPr/>
          </p:nvSpPr>
          <p:spPr bwMode="auto">
            <a:xfrm>
              <a:off x="2527" y="1798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04" name="Oval 56"/>
            <p:cNvSpPr>
              <a:spLocks noChangeAspect="1" noChangeArrowheads="1"/>
            </p:cNvSpPr>
            <p:nvPr/>
          </p:nvSpPr>
          <p:spPr bwMode="auto">
            <a:xfrm>
              <a:off x="2323" y="1798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05" name="AutoShape 57"/>
            <p:cNvSpPr>
              <a:spLocks noChangeAspect="1" noChangeArrowheads="1"/>
            </p:cNvSpPr>
            <p:nvPr/>
          </p:nvSpPr>
          <p:spPr bwMode="auto">
            <a:xfrm>
              <a:off x="2323" y="1744"/>
              <a:ext cx="357" cy="81"/>
            </a:xfrm>
            <a:prstGeom prst="hexagon">
              <a:avLst>
                <a:gd name="adj" fmla="val 110185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06" name="Oval 58"/>
            <p:cNvSpPr>
              <a:spLocks noChangeAspect="1" noChangeArrowheads="1"/>
            </p:cNvSpPr>
            <p:nvPr/>
          </p:nvSpPr>
          <p:spPr bwMode="auto">
            <a:xfrm>
              <a:off x="3901" y="1798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07" name="Oval 59"/>
            <p:cNvSpPr>
              <a:spLocks noChangeAspect="1" noChangeArrowheads="1"/>
            </p:cNvSpPr>
            <p:nvPr/>
          </p:nvSpPr>
          <p:spPr bwMode="auto">
            <a:xfrm>
              <a:off x="4116" y="1798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08" name="Line 60"/>
            <p:cNvSpPr>
              <a:spLocks noChangeAspect="1" noChangeShapeType="1"/>
            </p:cNvSpPr>
            <p:nvPr/>
          </p:nvSpPr>
          <p:spPr bwMode="auto">
            <a:xfrm flipH="1">
              <a:off x="2825" y="1717"/>
              <a:ext cx="129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09" name="Line 61"/>
            <p:cNvSpPr>
              <a:spLocks noChangeAspect="1" noChangeShapeType="1"/>
            </p:cNvSpPr>
            <p:nvPr/>
          </p:nvSpPr>
          <p:spPr bwMode="auto">
            <a:xfrm>
              <a:off x="2954" y="1717"/>
              <a:ext cx="129" cy="1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10" name="Line 62"/>
            <p:cNvSpPr>
              <a:spLocks noChangeAspect="1" noChangeShapeType="1"/>
            </p:cNvSpPr>
            <p:nvPr/>
          </p:nvSpPr>
          <p:spPr bwMode="auto">
            <a:xfrm>
              <a:off x="2954" y="1717"/>
              <a:ext cx="1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11" name="Line 63"/>
            <p:cNvSpPr>
              <a:spLocks noChangeAspect="1" noChangeShapeType="1"/>
            </p:cNvSpPr>
            <p:nvPr/>
          </p:nvSpPr>
          <p:spPr bwMode="auto">
            <a:xfrm flipV="1">
              <a:off x="2954" y="1636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12" name="Oval 64"/>
            <p:cNvSpPr>
              <a:spLocks noChangeAspect="1" noChangeArrowheads="1"/>
            </p:cNvSpPr>
            <p:nvPr/>
          </p:nvSpPr>
          <p:spPr bwMode="auto">
            <a:xfrm>
              <a:off x="1275" y="1717"/>
              <a:ext cx="172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13" name="Oval 65"/>
            <p:cNvSpPr>
              <a:spLocks noChangeAspect="1" noChangeArrowheads="1"/>
            </p:cNvSpPr>
            <p:nvPr/>
          </p:nvSpPr>
          <p:spPr bwMode="auto">
            <a:xfrm>
              <a:off x="1576" y="1717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14" name="Oval 66"/>
            <p:cNvSpPr>
              <a:spLocks noChangeAspect="1" noChangeArrowheads="1"/>
            </p:cNvSpPr>
            <p:nvPr/>
          </p:nvSpPr>
          <p:spPr bwMode="auto">
            <a:xfrm>
              <a:off x="2049" y="1757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15" name="Oval 67"/>
            <p:cNvSpPr>
              <a:spLocks noChangeAspect="1" noChangeArrowheads="1"/>
            </p:cNvSpPr>
            <p:nvPr/>
          </p:nvSpPr>
          <p:spPr bwMode="auto">
            <a:xfrm>
              <a:off x="1232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16" name="Oval 68"/>
            <p:cNvSpPr>
              <a:spLocks noChangeAspect="1" noChangeArrowheads="1"/>
            </p:cNvSpPr>
            <p:nvPr/>
          </p:nvSpPr>
          <p:spPr bwMode="auto">
            <a:xfrm>
              <a:off x="1533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17" name="Oval 69"/>
            <p:cNvSpPr>
              <a:spLocks noChangeAspect="1" noChangeArrowheads="1"/>
            </p:cNvSpPr>
            <p:nvPr/>
          </p:nvSpPr>
          <p:spPr bwMode="auto">
            <a:xfrm>
              <a:off x="1835" y="1878"/>
              <a:ext cx="300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18" name="Oval 70"/>
            <p:cNvSpPr>
              <a:spLocks noChangeAspect="1" noChangeArrowheads="1"/>
            </p:cNvSpPr>
            <p:nvPr/>
          </p:nvSpPr>
          <p:spPr bwMode="auto">
            <a:xfrm>
              <a:off x="2135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19" name="Oval 71"/>
            <p:cNvSpPr>
              <a:spLocks noChangeAspect="1" noChangeArrowheads="1"/>
            </p:cNvSpPr>
            <p:nvPr/>
          </p:nvSpPr>
          <p:spPr bwMode="auto">
            <a:xfrm>
              <a:off x="2436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20" name="Oval 72"/>
            <p:cNvSpPr>
              <a:spLocks noChangeAspect="1" noChangeArrowheads="1"/>
            </p:cNvSpPr>
            <p:nvPr/>
          </p:nvSpPr>
          <p:spPr bwMode="auto">
            <a:xfrm>
              <a:off x="2738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21" name="Oval 73"/>
            <p:cNvSpPr>
              <a:spLocks noChangeAspect="1" noChangeArrowheads="1"/>
            </p:cNvSpPr>
            <p:nvPr/>
          </p:nvSpPr>
          <p:spPr bwMode="auto">
            <a:xfrm>
              <a:off x="3040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22" name="Oval 74"/>
            <p:cNvSpPr>
              <a:spLocks noChangeAspect="1" noChangeArrowheads="1"/>
            </p:cNvSpPr>
            <p:nvPr/>
          </p:nvSpPr>
          <p:spPr bwMode="auto">
            <a:xfrm>
              <a:off x="3341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23" name="Oval 75"/>
            <p:cNvSpPr>
              <a:spLocks noChangeAspect="1" noChangeArrowheads="1"/>
            </p:cNvSpPr>
            <p:nvPr/>
          </p:nvSpPr>
          <p:spPr bwMode="auto">
            <a:xfrm>
              <a:off x="3643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24" name="Oval 76"/>
            <p:cNvSpPr>
              <a:spLocks noChangeAspect="1" noChangeArrowheads="1"/>
            </p:cNvSpPr>
            <p:nvPr/>
          </p:nvSpPr>
          <p:spPr bwMode="auto">
            <a:xfrm>
              <a:off x="3944" y="1878"/>
              <a:ext cx="300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25" name="Oval 77"/>
            <p:cNvSpPr>
              <a:spLocks noChangeAspect="1" noChangeArrowheads="1"/>
            </p:cNvSpPr>
            <p:nvPr/>
          </p:nvSpPr>
          <p:spPr bwMode="auto">
            <a:xfrm>
              <a:off x="4244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26" name="Oval 78"/>
            <p:cNvSpPr>
              <a:spLocks noChangeAspect="1" noChangeArrowheads="1"/>
            </p:cNvSpPr>
            <p:nvPr/>
          </p:nvSpPr>
          <p:spPr bwMode="auto">
            <a:xfrm>
              <a:off x="4546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27" name="Oval 79"/>
            <p:cNvSpPr>
              <a:spLocks noChangeAspect="1" noChangeArrowheads="1"/>
            </p:cNvSpPr>
            <p:nvPr/>
          </p:nvSpPr>
          <p:spPr bwMode="auto">
            <a:xfrm>
              <a:off x="1748" y="1757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28" name="Oval 80"/>
            <p:cNvSpPr>
              <a:spLocks noChangeAspect="1" noChangeArrowheads="1"/>
            </p:cNvSpPr>
            <p:nvPr/>
          </p:nvSpPr>
          <p:spPr bwMode="auto">
            <a:xfrm rot="1716035">
              <a:off x="2482" y="1153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29" name="Oval 81"/>
            <p:cNvSpPr>
              <a:spLocks noChangeAspect="1" noChangeArrowheads="1"/>
            </p:cNvSpPr>
            <p:nvPr/>
          </p:nvSpPr>
          <p:spPr bwMode="auto">
            <a:xfrm rot="1716035">
              <a:off x="2265" y="1271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30" name="Oval 82"/>
            <p:cNvSpPr>
              <a:spLocks noChangeAspect="1" noChangeArrowheads="1"/>
            </p:cNvSpPr>
            <p:nvPr/>
          </p:nvSpPr>
          <p:spPr bwMode="auto">
            <a:xfrm rot="1716035">
              <a:off x="2471" y="1422"/>
              <a:ext cx="130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31" name="Oval 83"/>
            <p:cNvSpPr>
              <a:spLocks noChangeAspect="1" noChangeArrowheads="1"/>
            </p:cNvSpPr>
            <p:nvPr/>
          </p:nvSpPr>
          <p:spPr bwMode="auto">
            <a:xfrm rot="1716035">
              <a:off x="2629" y="1320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32" name="Oval 84"/>
            <p:cNvSpPr>
              <a:spLocks noChangeAspect="1" noChangeArrowheads="1"/>
            </p:cNvSpPr>
            <p:nvPr/>
          </p:nvSpPr>
          <p:spPr bwMode="auto">
            <a:xfrm rot="-4165510">
              <a:off x="3338" y="1566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33" name="Oval 85"/>
            <p:cNvSpPr>
              <a:spLocks noChangeAspect="1" noChangeArrowheads="1"/>
            </p:cNvSpPr>
            <p:nvPr/>
          </p:nvSpPr>
          <p:spPr bwMode="auto">
            <a:xfrm rot="-4165510">
              <a:off x="3236" y="1266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34" name="Oval 86"/>
            <p:cNvSpPr>
              <a:spLocks noChangeAspect="1" noChangeArrowheads="1"/>
            </p:cNvSpPr>
            <p:nvPr/>
          </p:nvSpPr>
          <p:spPr bwMode="auto">
            <a:xfrm>
              <a:off x="2868" y="1555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35" name="Oval 87"/>
            <p:cNvSpPr>
              <a:spLocks noChangeAspect="1" noChangeArrowheads="1"/>
            </p:cNvSpPr>
            <p:nvPr/>
          </p:nvSpPr>
          <p:spPr bwMode="auto">
            <a:xfrm>
              <a:off x="2738" y="1757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36" name="Oval 88"/>
            <p:cNvSpPr>
              <a:spLocks noChangeAspect="1" noChangeArrowheads="1"/>
            </p:cNvSpPr>
            <p:nvPr/>
          </p:nvSpPr>
          <p:spPr bwMode="auto">
            <a:xfrm>
              <a:off x="2997" y="1797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37" name="Oval 89"/>
            <p:cNvSpPr>
              <a:spLocks noChangeAspect="1" noChangeArrowheads="1"/>
            </p:cNvSpPr>
            <p:nvPr/>
          </p:nvSpPr>
          <p:spPr bwMode="auto">
            <a:xfrm>
              <a:off x="3083" y="1636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38" name="Oval 90"/>
            <p:cNvSpPr>
              <a:spLocks noChangeAspect="1" noChangeArrowheads="1"/>
            </p:cNvSpPr>
            <p:nvPr/>
          </p:nvSpPr>
          <p:spPr bwMode="auto">
            <a:xfrm rot="3170955">
              <a:off x="4369" y="1447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39" name="Oval 91"/>
            <p:cNvSpPr>
              <a:spLocks noChangeAspect="1" noChangeArrowheads="1"/>
            </p:cNvSpPr>
            <p:nvPr/>
          </p:nvSpPr>
          <p:spPr bwMode="auto">
            <a:xfrm rot="3170955">
              <a:off x="4241" y="1689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40" name="Oval 92"/>
            <p:cNvSpPr>
              <a:spLocks noChangeAspect="1" noChangeArrowheads="1"/>
            </p:cNvSpPr>
            <p:nvPr/>
          </p:nvSpPr>
          <p:spPr bwMode="auto">
            <a:xfrm rot="3170955">
              <a:off x="4430" y="1656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41" name="Oval 93"/>
            <p:cNvSpPr>
              <a:spLocks noChangeAspect="1" noChangeArrowheads="1"/>
            </p:cNvSpPr>
            <p:nvPr/>
          </p:nvSpPr>
          <p:spPr bwMode="auto">
            <a:xfrm>
              <a:off x="3945" y="1112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42" name="Oval 94"/>
            <p:cNvSpPr>
              <a:spLocks noChangeAspect="1" noChangeArrowheads="1"/>
            </p:cNvSpPr>
            <p:nvPr/>
          </p:nvSpPr>
          <p:spPr bwMode="auto">
            <a:xfrm>
              <a:off x="4030" y="951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43" name="Line 95"/>
            <p:cNvSpPr>
              <a:spLocks noChangeAspect="1" noChangeShapeType="1"/>
            </p:cNvSpPr>
            <p:nvPr/>
          </p:nvSpPr>
          <p:spPr bwMode="auto">
            <a:xfrm>
              <a:off x="3427" y="1475"/>
              <a:ext cx="87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44" name="Oval 96"/>
            <p:cNvSpPr>
              <a:spLocks noChangeAspect="1" noChangeArrowheads="1"/>
            </p:cNvSpPr>
            <p:nvPr/>
          </p:nvSpPr>
          <p:spPr bwMode="auto">
            <a:xfrm rot="-4165510">
              <a:off x="3367" y="1398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45" name="Oval 97"/>
            <p:cNvSpPr>
              <a:spLocks noChangeAspect="1" noChangeArrowheads="1"/>
            </p:cNvSpPr>
            <p:nvPr/>
          </p:nvSpPr>
          <p:spPr bwMode="auto">
            <a:xfrm>
              <a:off x="3470" y="1515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46" name="Oval 98"/>
            <p:cNvSpPr>
              <a:spLocks noChangeAspect="1" noChangeArrowheads="1"/>
            </p:cNvSpPr>
            <p:nvPr/>
          </p:nvSpPr>
          <p:spPr bwMode="auto">
            <a:xfrm>
              <a:off x="3815" y="870"/>
              <a:ext cx="130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47" name="Line 99"/>
            <p:cNvSpPr>
              <a:spLocks noChangeAspect="1" noChangeShapeType="1"/>
            </p:cNvSpPr>
            <p:nvPr/>
          </p:nvSpPr>
          <p:spPr bwMode="auto">
            <a:xfrm>
              <a:off x="3772" y="1153"/>
              <a:ext cx="42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48" name="Oval 100"/>
            <p:cNvSpPr>
              <a:spLocks noChangeAspect="1" noChangeArrowheads="1"/>
            </p:cNvSpPr>
            <p:nvPr/>
          </p:nvSpPr>
          <p:spPr bwMode="auto">
            <a:xfrm>
              <a:off x="3685" y="1072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49" name="Line 101"/>
            <p:cNvSpPr>
              <a:spLocks noChangeAspect="1" noChangeShapeType="1"/>
            </p:cNvSpPr>
            <p:nvPr/>
          </p:nvSpPr>
          <p:spPr bwMode="auto">
            <a:xfrm flipH="1">
              <a:off x="3083" y="1234"/>
              <a:ext cx="42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50" name="Line 102"/>
            <p:cNvSpPr>
              <a:spLocks noChangeAspect="1" noChangeShapeType="1"/>
            </p:cNvSpPr>
            <p:nvPr/>
          </p:nvSpPr>
          <p:spPr bwMode="auto">
            <a:xfrm>
              <a:off x="2911" y="1234"/>
              <a:ext cx="129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51" name="Line 103"/>
            <p:cNvSpPr>
              <a:spLocks noChangeAspect="1" noChangeShapeType="1"/>
            </p:cNvSpPr>
            <p:nvPr/>
          </p:nvSpPr>
          <p:spPr bwMode="auto">
            <a:xfrm flipV="1">
              <a:off x="2954" y="1112"/>
              <a:ext cx="42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52" name="Line 104"/>
            <p:cNvSpPr>
              <a:spLocks noChangeAspect="1" noChangeShapeType="1"/>
            </p:cNvSpPr>
            <p:nvPr/>
          </p:nvSpPr>
          <p:spPr bwMode="auto">
            <a:xfrm flipH="1" flipV="1">
              <a:off x="2825" y="1112"/>
              <a:ext cx="86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53" name="Line 105"/>
            <p:cNvSpPr>
              <a:spLocks noChangeAspect="1" noChangeShapeType="1"/>
            </p:cNvSpPr>
            <p:nvPr/>
          </p:nvSpPr>
          <p:spPr bwMode="auto">
            <a:xfrm flipH="1">
              <a:off x="2825" y="1234"/>
              <a:ext cx="86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54" name="Line 106"/>
            <p:cNvSpPr>
              <a:spLocks noChangeAspect="1" noChangeShapeType="1"/>
            </p:cNvSpPr>
            <p:nvPr/>
          </p:nvSpPr>
          <p:spPr bwMode="auto">
            <a:xfrm>
              <a:off x="3040" y="1354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55" name="Oval 107"/>
            <p:cNvSpPr>
              <a:spLocks noChangeAspect="1" noChangeArrowheads="1"/>
            </p:cNvSpPr>
            <p:nvPr/>
          </p:nvSpPr>
          <p:spPr bwMode="auto">
            <a:xfrm>
              <a:off x="3083" y="1193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56" name="Oval 108"/>
            <p:cNvSpPr>
              <a:spLocks noChangeAspect="1" noChangeArrowheads="1"/>
            </p:cNvSpPr>
            <p:nvPr/>
          </p:nvSpPr>
          <p:spPr bwMode="auto">
            <a:xfrm>
              <a:off x="2782" y="1234"/>
              <a:ext cx="86" cy="8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57" name="Oval 109"/>
            <p:cNvSpPr>
              <a:spLocks noChangeAspect="1" noChangeArrowheads="1"/>
            </p:cNvSpPr>
            <p:nvPr/>
          </p:nvSpPr>
          <p:spPr bwMode="auto">
            <a:xfrm>
              <a:off x="2954" y="1072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58" name="Oval 110"/>
            <p:cNvSpPr>
              <a:spLocks noChangeAspect="1" noChangeArrowheads="1"/>
            </p:cNvSpPr>
            <p:nvPr/>
          </p:nvSpPr>
          <p:spPr bwMode="auto">
            <a:xfrm>
              <a:off x="2782" y="1072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59" name="Oval 111"/>
            <p:cNvSpPr>
              <a:spLocks noChangeAspect="1" noChangeArrowheads="1"/>
            </p:cNvSpPr>
            <p:nvPr/>
          </p:nvSpPr>
          <p:spPr bwMode="auto">
            <a:xfrm>
              <a:off x="2996" y="1435"/>
              <a:ext cx="87" cy="8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60" name="Oval 112"/>
            <p:cNvSpPr>
              <a:spLocks noChangeAspect="1" noChangeArrowheads="1"/>
            </p:cNvSpPr>
            <p:nvPr/>
          </p:nvSpPr>
          <p:spPr bwMode="auto">
            <a:xfrm rot="-4165510">
              <a:off x="2871" y="1149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61" name="Line 113"/>
            <p:cNvSpPr>
              <a:spLocks noChangeAspect="1" noChangeShapeType="1"/>
            </p:cNvSpPr>
            <p:nvPr/>
          </p:nvSpPr>
          <p:spPr bwMode="auto">
            <a:xfrm>
              <a:off x="3083" y="1354"/>
              <a:ext cx="85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62" name="Oval 114"/>
            <p:cNvSpPr>
              <a:spLocks noChangeAspect="1" noChangeArrowheads="1"/>
            </p:cNvSpPr>
            <p:nvPr/>
          </p:nvSpPr>
          <p:spPr bwMode="auto">
            <a:xfrm rot="-4165510">
              <a:off x="3129" y="1390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63" name="Oval 115"/>
            <p:cNvSpPr>
              <a:spLocks noChangeAspect="1" noChangeArrowheads="1"/>
            </p:cNvSpPr>
            <p:nvPr/>
          </p:nvSpPr>
          <p:spPr bwMode="auto">
            <a:xfrm rot="-4165510">
              <a:off x="3001" y="1269"/>
              <a:ext cx="120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64" name="Oval 116"/>
            <p:cNvSpPr>
              <a:spLocks noChangeAspect="1" noChangeArrowheads="1"/>
            </p:cNvSpPr>
            <p:nvPr/>
          </p:nvSpPr>
          <p:spPr bwMode="auto">
            <a:xfrm>
              <a:off x="3858" y="1636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65" name="Oval 117"/>
            <p:cNvSpPr>
              <a:spLocks noChangeAspect="1" noChangeArrowheads="1"/>
            </p:cNvSpPr>
            <p:nvPr/>
          </p:nvSpPr>
          <p:spPr bwMode="auto">
            <a:xfrm rot="3170955">
              <a:off x="4078" y="1430"/>
              <a:ext cx="120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66" name="AutoShape 118"/>
            <p:cNvSpPr>
              <a:spLocks noChangeAspect="1" noChangeArrowheads="1"/>
            </p:cNvSpPr>
            <p:nvPr/>
          </p:nvSpPr>
          <p:spPr bwMode="auto">
            <a:xfrm>
              <a:off x="3685" y="1475"/>
              <a:ext cx="302" cy="241"/>
            </a:xfrm>
            <a:prstGeom prst="hexagon">
              <a:avLst>
                <a:gd name="adj" fmla="val 31328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67" name="Line 119"/>
            <p:cNvSpPr>
              <a:spLocks noChangeAspect="1" noChangeShapeType="1"/>
            </p:cNvSpPr>
            <p:nvPr/>
          </p:nvSpPr>
          <p:spPr bwMode="auto">
            <a:xfrm>
              <a:off x="3514" y="1234"/>
              <a:ext cx="129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68" name="Line 120"/>
            <p:cNvSpPr>
              <a:spLocks noChangeAspect="1" noChangeShapeType="1"/>
            </p:cNvSpPr>
            <p:nvPr/>
          </p:nvSpPr>
          <p:spPr bwMode="auto">
            <a:xfrm flipH="1">
              <a:off x="3298" y="1234"/>
              <a:ext cx="87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69" name="Line 121"/>
            <p:cNvSpPr>
              <a:spLocks noChangeAspect="1" noChangeShapeType="1"/>
            </p:cNvSpPr>
            <p:nvPr/>
          </p:nvSpPr>
          <p:spPr bwMode="auto">
            <a:xfrm>
              <a:off x="3643" y="1314"/>
              <a:ext cx="85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70" name="Oval 122"/>
            <p:cNvSpPr>
              <a:spLocks noChangeAspect="1" noChangeArrowheads="1"/>
            </p:cNvSpPr>
            <p:nvPr/>
          </p:nvSpPr>
          <p:spPr bwMode="auto">
            <a:xfrm>
              <a:off x="3599" y="1234"/>
              <a:ext cx="129" cy="12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71" name="Oval 123"/>
            <p:cNvSpPr>
              <a:spLocks noChangeAspect="1" noChangeArrowheads="1"/>
            </p:cNvSpPr>
            <p:nvPr/>
          </p:nvSpPr>
          <p:spPr bwMode="auto">
            <a:xfrm>
              <a:off x="4504" y="1515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72" name="Oval 124"/>
            <p:cNvSpPr>
              <a:spLocks noChangeAspect="1" noChangeArrowheads="1"/>
            </p:cNvSpPr>
            <p:nvPr/>
          </p:nvSpPr>
          <p:spPr bwMode="auto">
            <a:xfrm>
              <a:off x="4374" y="1798"/>
              <a:ext cx="87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73" name="Oval 125"/>
            <p:cNvSpPr>
              <a:spLocks noChangeAspect="1" noChangeArrowheads="1"/>
            </p:cNvSpPr>
            <p:nvPr/>
          </p:nvSpPr>
          <p:spPr bwMode="auto">
            <a:xfrm>
              <a:off x="4030" y="1354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74" name="Oval 126"/>
            <p:cNvSpPr>
              <a:spLocks noChangeAspect="1" noChangeArrowheads="1"/>
            </p:cNvSpPr>
            <p:nvPr/>
          </p:nvSpPr>
          <p:spPr bwMode="auto">
            <a:xfrm>
              <a:off x="3814" y="1757"/>
              <a:ext cx="87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75" name="Oval 127"/>
            <p:cNvSpPr>
              <a:spLocks noChangeAspect="1" noChangeArrowheads="1"/>
            </p:cNvSpPr>
            <p:nvPr/>
          </p:nvSpPr>
          <p:spPr bwMode="auto">
            <a:xfrm>
              <a:off x="4848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76" name="Oval 128"/>
            <p:cNvSpPr>
              <a:spLocks noChangeAspect="1" noChangeArrowheads="1"/>
            </p:cNvSpPr>
            <p:nvPr/>
          </p:nvSpPr>
          <p:spPr bwMode="auto">
            <a:xfrm>
              <a:off x="930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77" name="Oval 129"/>
            <p:cNvSpPr>
              <a:spLocks noChangeAspect="1" noChangeArrowheads="1"/>
            </p:cNvSpPr>
            <p:nvPr/>
          </p:nvSpPr>
          <p:spPr bwMode="auto">
            <a:xfrm>
              <a:off x="2022" y="1596"/>
              <a:ext cx="152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78" name="Oval 130"/>
            <p:cNvSpPr>
              <a:spLocks noChangeAspect="1" noChangeArrowheads="1"/>
            </p:cNvSpPr>
            <p:nvPr/>
          </p:nvSpPr>
          <p:spPr bwMode="auto">
            <a:xfrm>
              <a:off x="2226" y="1596"/>
              <a:ext cx="152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79" name="Oval 131"/>
            <p:cNvSpPr>
              <a:spLocks noChangeAspect="1" noChangeArrowheads="1"/>
            </p:cNvSpPr>
            <p:nvPr/>
          </p:nvSpPr>
          <p:spPr bwMode="auto">
            <a:xfrm>
              <a:off x="2326" y="1636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80" name="Oval 132"/>
            <p:cNvSpPr>
              <a:spLocks noChangeAspect="1" noChangeArrowheads="1"/>
            </p:cNvSpPr>
            <p:nvPr/>
          </p:nvSpPr>
          <p:spPr bwMode="auto">
            <a:xfrm>
              <a:off x="1920" y="1636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81" name="Oval 133"/>
            <p:cNvSpPr>
              <a:spLocks noChangeAspect="1" noChangeArrowheads="1"/>
            </p:cNvSpPr>
            <p:nvPr/>
          </p:nvSpPr>
          <p:spPr bwMode="auto">
            <a:xfrm>
              <a:off x="2226" y="1677"/>
              <a:ext cx="152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82" name="Oval 134"/>
            <p:cNvSpPr>
              <a:spLocks noChangeAspect="1" noChangeArrowheads="1"/>
            </p:cNvSpPr>
            <p:nvPr/>
          </p:nvSpPr>
          <p:spPr bwMode="auto">
            <a:xfrm>
              <a:off x="2022" y="1677"/>
              <a:ext cx="152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83" name="AutoShape 135"/>
            <p:cNvSpPr>
              <a:spLocks noChangeAspect="1" noChangeArrowheads="1"/>
            </p:cNvSpPr>
            <p:nvPr/>
          </p:nvSpPr>
          <p:spPr bwMode="auto">
            <a:xfrm>
              <a:off x="2022" y="1623"/>
              <a:ext cx="356" cy="81"/>
            </a:xfrm>
            <a:prstGeom prst="hexagon">
              <a:avLst>
                <a:gd name="adj" fmla="val 109877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84" name="Oval 136"/>
            <p:cNvSpPr>
              <a:spLocks noChangeAspect="1" noChangeArrowheads="1"/>
            </p:cNvSpPr>
            <p:nvPr/>
          </p:nvSpPr>
          <p:spPr bwMode="auto">
            <a:xfrm>
              <a:off x="3255" y="1757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85" name="Oval 137"/>
            <p:cNvSpPr>
              <a:spLocks noChangeAspect="1" noChangeArrowheads="1"/>
            </p:cNvSpPr>
            <p:nvPr/>
          </p:nvSpPr>
          <p:spPr bwMode="auto">
            <a:xfrm>
              <a:off x="3556" y="1757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86" name="Oval 138"/>
            <p:cNvSpPr>
              <a:spLocks noChangeAspect="1" noChangeArrowheads="1"/>
            </p:cNvSpPr>
            <p:nvPr/>
          </p:nvSpPr>
          <p:spPr bwMode="auto">
            <a:xfrm rot="1716035">
              <a:off x="2609" y="1555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89" name="Oval 141"/>
            <p:cNvSpPr>
              <a:spLocks noChangeAspect="1" noChangeArrowheads="1"/>
            </p:cNvSpPr>
            <p:nvPr/>
          </p:nvSpPr>
          <p:spPr bwMode="auto">
            <a:xfrm rot="1716035">
              <a:off x="3787" y="1207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53390" name="Picture 1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88" y="3918484"/>
            <a:ext cx="3238500" cy="213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3392" name="Oval 144"/>
          <p:cNvSpPr>
            <a:spLocks noChangeAspect="1" noChangeArrowheads="1"/>
          </p:cNvSpPr>
          <p:nvPr/>
        </p:nvSpPr>
        <p:spPr bwMode="auto">
          <a:xfrm>
            <a:off x="971550" y="2704046"/>
            <a:ext cx="204788" cy="193675"/>
          </a:xfrm>
          <a:prstGeom prst="ellipse">
            <a:avLst/>
          </a:pr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393" name="Text Box 145"/>
          <p:cNvSpPr txBox="1">
            <a:spLocks noChangeArrowheads="1"/>
          </p:cNvSpPr>
          <p:nvPr/>
        </p:nvSpPr>
        <p:spPr bwMode="auto">
          <a:xfrm>
            <a:off x="684213" y="2848509"/>
            <a:ext cx="920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oxygen</a:t>
            </a:r>
          </a:p>
        </p:txBody>
      </p:sp>
      <p:sp>
        <p:nvSpPr>
          <p:cNvPr id="53394" name="Text Box 146"/>
          <p:cNvSpPr txBox="1">
            <a:spLocks noChangeArrowheads="1"/>
          </p:cNvSpPr>
          <p:nvPr/>
        </p:nvSpPr>
        <p:spPr bwMode="auto">
          <a:xfrm>
            <a:off x="1476375" y="3280309"/>
            <a:ext cx="806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metal </a:t>
            </a:r>
          </a:p>
        </p:txBody>
      </p:sp>
      <p:sp>
        <p:nvSpPr>
          <p:cNvPr id="53395" name="Oval 147"/>
          <p:cNvSpPr>
            <a:spLocks noChangeAspect="1" noChangeArrowheads="1"/>
          </p:cNvSpPr>
          <p:nvPr/>
        </p:nvSpPr>
        <p:spPr bwMode="auto">
          <a:xfrm rot="3170955">
            <a:off x="8105775" y="2772309"/>
            <a:ext cx="144463" cy="153987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396" name="Text Box 148"/>
          <p:cNvSpPr txBox="1">
            <a:spLocks noChangeArrowheads="1"/>
          </p:cNvSpPr>
          <p:nvPr/>
        </p:nvSpPr>
        <p:spPr bwMode="auto">
          <a:xfrm>
            <a:off x="7812088" y="2848509"/>
            <a:ext cx="882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carbon</a:t>
            </a:r>
          </a:p>
        </p:txBody>
      </p:sp>
      <p:sp>
        <p:nvSpPr>
          <p:cNvPr id="53397" name="Oval 149"/>
          <p:cNvSpPr>
            <a:spLocks noChangeAspect="1" noChangeArrowheads="1"/>
          </p:cNvSpPr>
          <p:nvPr/>
        </p:nvSpPr>
        <p:spPr bwMode="auto">
          <a:xfrm>
            <a:off x="8172450" y="2272246"/>
            <a:ext cx="101600" cy="968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398" name="Text Box 150"/>
          <p:cNvSpPr txBox="1">
            <a:spLocks noChangeArrowheads="1"/>
          </p:cNvSpPr>
          <p:nvPr/>
        </p:nvSpPr>
        <p:spPr bwMode="auto">
          <a:xfrm>
            <a:off x="7667625" y="2345271"/>
            <a:ext cx="1136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hydrogen</a:t>
            </a:r>
          </a:p>
        </p:txBody>
      </p:sp>
      <p:sp>
        <p:nvSpPr>
          <p:cNvPr id="53399" name="Text Box 151"/>
          <p:cNvSpPr txBox="1">
            <a:spLocks noChangeArrowheads="1"/>
          </p:cNvSpPr>
          <p:nvPr/>
        </p:nvSpPr>
        <p:spPr bwMode="auto">
          <a:xfrm>
            <a:off x="5940425" y="5872696"/>
            <a:ext cx="15081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sz="1200"/>
              <a:t>binding energy (eV)</a:t>
            </a:r>
          </a:p>
        </p:txBody>
      </p:sp>
      <p:sp>
        <p:nvSpPr>
          <p:cNvPr id="53400" name="Text Box 152"/>
          <p:cNvSpPr txBox="1">
            <a:spLocks noChangeArrowheads="1"/>
          </p:cNvSpPr>
          <p:nvPr/>
        </p:nvSpPr>
        <p:spPr bwMode="auto">
          <a:xfrm>
            <a:off x="1116013" y="5872696"/>
            <a:ext cx="15081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sz="1200"/>
              <a:t>binding energy (eV)</a:t>
            </a:r>
          </a:p>
        </p:txBody>
      </p:sp>
      <p:sp>
        <p:nvSpPr>
          <p:cNvPr id="53401" name="Text Box 153"/>
          <p:cNvSpPr txBox="1">
            <a:spLocks noChangeArrowheads="1"/>
          </p:cNvSpPr>
          <p:nvPr/>
        </p:nvSpPr>
        <p:spPr bwMode="auto">
          <a:xfrm>
            <a:off x="2411413" y="4145496"/>
            <a:ext cx="374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M</a:t>
            </a:r>
          </a:p>
        </p:txBody>
      </p:sp>
      <p:sp>
        <p:nvSpPr>
          <p:cNvPr id="53402" name="Text Box 154"/>
          <p:cNvSpPr txBox="1">
            <a:spLocks noChangeArrowheads="1"/>
          </p:cNvSpPr>
          <p:nvPr/>
        </p:nvSpPr>
        <p:spPr bwMode="auto">
          <a:xfrm>
            <a:off x="1187450" y="4721759"/>
            <a:ext cx="62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M-O</a:t>
            </a:r>
          </a:p>
        </p:txBody>
      </p:sp>
      <p:sp>
        <p:nvSpPr>
          <p:cNvPr id="53403" name="Text Box 155"/>
          <p:cNvSpPr txBox="1">
            <a:spLocks noChangeArrowheads="1"/>
          </p:cNvSpPr>
          <p:nvPr/>
        </p:nvSpPr>
        <p:spPr bwMode="auto">
          <a:xfrm>
            <a:off x="7380288" y="4072471"/>
            <a:ext cx="590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C1s</a:t>
            </a:r>
          </a:p>
        </p:txBody>
      </p:sp>
      <p:sp>
        <p:nvSpPr>
          <p:cNvPr id="53404" name="Text Box 156"/>
          <p:cNvSpPr txBox="1">
            <a:spLocks noChangeArrowheads="1"/>
          </p:cNvSpPr>
          <p:nvPr/>
        </p:nvSpPr>
        <p:spPr bwMode="auto">
          <a:xfrm>
            <a:off x="6227763" y="3785134"/>
            <a:ext cx="12207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it-IT" dirty="0"/>
              <a:t>C-C sp</a:t>
            </a:r>
            <a:r>
              <a:rPr lang="it-IT" baseline="30000" dirty="0"/>
              <a:t>3</a:t>
            </a:r>
          </a:p>
        </p:txBody>
      </p:sp>
      <p:sp>
        <p:nvSpPr>
          <p:cNvPr id="53405" name="Text Box 157"/>
          <p:cNvSpPr txBox="1">
            <a:spLocks noChangeArrowheads="1"/>
          </p:cNvSpPr>
          <p:nvPr/>
        </p:nvSpPr>
        <p:spPr bwMode="auto">
          <a:xfrm>
            <a:off x="6516688" y="4048659"/>
            <a:ext cx="590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dirty="0"/>
              <a:t>C-H</a:t>
            </a:r>
          </a:p>
        </p:txBody>
      </p:sp>
      <p:sp>
        <p:nvSpPr>
          <p:cNvPr id="53406" name="Line 158"/>
          <p:cNvSpPr>
            <a:spLocks noChangeShapeType="1"/>
          </p:cNvSpPr>
          <p:nvPr/>
        </p:nvSpPr>
        <p:spPr bwMode="auto">
          <a:xfrm flipV="1">
            <a:off x="6877050" y="4432834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407" name="Rectangle 159"/>
          <p:cNvSpPr>
            <a:spLocks noChangeArrowheads="1"/>
          </p:cNvSpPr>
          <p:nvPr/>
        </p:nvSpPr>
        <p:spPr bwMode="auto">
          <a:xfrm>
            <a:off x="7667625" y="4577296"/>
            <a:ext cx="9794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C-C sp</a:t>
            </a:r>
            <a:r>
              <a:rPr lang="it-IT" baseline="30000"/>
              <a:t>2</a:t>
            </a:r>
          </a:p>
        </p:txBody>
      </p:sp>
      <p:sp>
        <p:nvSpPr>
          <p:cNvPr id="53408" name="Line 160"/>
          <p:cNvSpPr>
            <a:spLocks noChangeShapeType="1"/>
          </p:cNvSpPr>
          <p:nvPr/>
        </p:nvSpPr>
        <p:spPr bwMode="auto">
          <a:xfrm flipH="1">
            <a:off x="7164388" y="4864634"/>
            <a:ext cx="792162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409" name="Rectangle 161"/>
          <p:cNvSpPr>
            <a:spLocks noChangeArrowheads="1"/>
          </p:cNvSpPr>
          <p:nvPr/>
        </p:nvSpPr>
        <p:spPr bwMode="auto">
          <a:xfrm>
            <a:off x="7380288" y="4072471"/>
            <a:ext cx="576262" cy="360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3412" name="Picture 1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56571"/>
            <a:ext cx="3670300" cy="211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63" name="Immagine 7" descr="moirè_blugray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8466"/>
            <a:ext cx="914400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" name="Text Box 7"/>
          <p:cNvSpPr txBox="1">
            <a:spLocks noChangeArrowheads="1"/>
          </p:cNvSpPr>
          <p:nvPr/>
        </p:nvSpPr>
        <p:spPr bwMode="auto">
          <a:xfrm>
            <a:off x="1051455" y="123828"/>
            <a:ext cx="74062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XPS 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spectroscopy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of 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technical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samples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86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43" name="Picture 1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88" y="3918484"/>
            <a:ext cx="3238500" cy="213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50347" name="Group 171"/>
          <p:cNvGrpSpPr>
            <a:grpSpLocks noChangeAspect="1"/>
          </p:cNvGrpSpPr>
          <p:nvPr/>
        </p:nvGrpSpPr>
        <p:grpSpPr bwMode="auto">
          <a:xfrm>
            <a:off x="2193925" y="2129371"/>
            <a:ext cx="5038725" cy="1541463"/>
            <a:chOff x="930" y="870"/>
            <a:chExt cx="4219" cy="1290"/>
          </a:xfrm>
        </p:grpSpPr>
        <p:sp>
          <p:nvSpPr>
            <p:cNvPr id="50178" name="Line 2"/>
            <p:cNvSpPr>
              <a:spLocks noChangeAspect="1" noChangeShapeType="1"/>
            </p:cNvSpPr>
            <p:nvPr/>
          </p:nvSpPr>
          <p:spPr bwMode="auto">
            <a:xfrm>
              <a:off x="2523" y="1475"/>
              <a:ext cx="129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79" name="Line 3"/>
            <p:cNvSpPr>
              <a:spLocks noChangeAspect="1" noChangeShapeType="1"/>
            </p:cNvSpPr>
            <p:nvPr/>
          </p:nvSpPr>
          <p:spPr bwMode="auto">
            <a:xfrm>
              <a:off x="2695" y="1636"/>
              <a:ext cx="2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0" name="Line 4"/>
            <p:cNvSpPr>
              <a:spLocks noChangeAspect="1" noChangeShapeType="1"/>
            </p:cNvSpPr>
            <p:nvPr/>
          </p:nvSpPr>
          <p:spPr bwMode="auto">
            <a:xfrm>
              <a:off x="3858" y="1798"/>
              <a:ext cx="129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1" name="Line 5"/>
            <p:cNvSpPr>
              <a:spLocks noChangeAspect="1" noChangeShapeType="1"/>
            </p:cNvSpPr>
            <p:nvPr/>
          </p:nvSpPr>
          <p:spPr bwMode="auto">
            <a:xfrm>
              <a:off x="4073" y="1394"/>
              <a:ext cx="43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2" name="Line 6"/>
            <p:cNvSpPr>
              <a:spLocks noChangeAspect="1" noChangeShapeType="1"/>
            </p:cNvSpPr>
            <p:nvPr/>
          </p:nvSpPr>
          <p:spPr bwMode="auto">
            <a:xfrm>
              <a:off x="4461" y="1515"/>
              <a:ext cx="85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3" name="Line 7"/>
            <p:cNvSpPr>
              <a:spLocks noChangeAspect="1" noChangeShapeType="1"/>
            </p:cNvSpPr>
            <p:nvPr/>
          </p:nvSpPr>
          <p:spPr bwMode="auto">
            <a:xfrm>
              <a:off x="4332" y="1798"/>
              <a:ext cx="85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4" name="Line 8"/>
            <p:cNvSpPr>
              <a:spLocks noChangeAspect="1" noChangeShapeType="1"/>
            </p:cNvSpPr>
            <p:nvPr/>
          </p:nvSpPr>
          <p:spPr bwMode="auto">
            <a:xfrm flipH="1">
              <a:off x="4675" y="1636"/>
              <a:ext cx="129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5" name="Line 9"/>
            <p:cNvSpPr>
              <a:spLocks noChangeAspect="1" noChangeShapeType="1"/>
            </p:cNvSpPr>
            <p:nvPr/>
          </p:nvSpPr>
          <p:spPr bwMode="auto">
            <a:xfrm>
              <a:off x="4804" y="1636"/>
              <a:ext cx="87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6" name="Line 10"/>
            <p:cNvSpPr>
              <a:spLocks noChangeAspect="1" noChangeShapeType="1"/>
            </p:cNvSpPr>
            <p:nvPr/>
          </p:nvSpPr>
          <p:spPr bwMode="auto">
            <a:xfrm flipH="1">
              <a:off x="4202" y="1757"/>
              <a:ext cx="86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7" name="Oval 11"/>
            <p:cNvSpPr>
              <a:spLocks noChangeAspect="1" noChangeArrowheads="1"/>
            </p:cNvSpPr>
            <p:nvPr/>
          </p:nvSpPr>
          <p:spPr bwMode="auto">
            <a:xfrm>
              <a:off x="4546" y="1274"/>
              <a:ext cx="173" cy="161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8" name="Oval 12"/>
            <p:cNvSpPr>
              <a:spLocks noChangeAspect="1" noChangeArrowheads="1"/>
            </p:cNvSpPr>
            <p:nvPr/>
          </p:nvSpPr>
          <p:spPr bwMode="auto">
            <a:xfrm>
              <a:off x="3685" y="1394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9" name="Oval 13"/>
            <p:cNvSpPr>
              <a:spLocks noChangeAspect="1" noChangeArrowheads="1"/>
            </p:cNvSpPr>
            <p:nvPr/>
          </p:nvSpPr>
          <p:spPr bwMode="auto">
            <a:xfrm>
              <a:off x="3858" y="1394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90" name="Oval 14"/>
            <p:cNvSpPr>
              <a:spLocks noChangeAspect="1" noChangeArrowheads="1"/>
            </p:cNvSpPr>
            <p:nvPr/>
          </p:nvSpPr>
          <p:spPr bwMode="auto">
            <a:xfrm>
              <a:off x="3944" y="1515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91" name="Oval 15"/>
            <p:cNvSpPr>
              <a:spLocks noChangeAspect="1" noChangeArrowheads="1"/>
            </p:cNvSpPr>
            <p:nvPr/>
          </p:nvSpPr>
          <p:spPr bwMode="auto">
            <a:xfrm>
              <a:off x="3599" y="1515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92" name="Oval 16"/>
            <p:cNvSpPr>
              <a:spLocks noChangeAspect="1" noChangeArrowheads="1"/>
            </p:cNvSpPr>
            <p:nvPr/>
          </p:nvSpPr>
          <p:spPr bwMode="auto">
            <a:xfrm>
              <a:off x="3685" y="1636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93" name="Oval 17"/>
            <p:cNvSpPr>
              <a:spLocks noChangeAspect="1" noChangeArrowheads="1"/>
            </p:cNvSpPr>
            <p:nvPr/>
          </p:nvSpPr>
          <p:spPr bwMode="auto">
            <a:xfrm rot="1508825">
              <a:off x="3169" y="1034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94" name="Oval 18"/>
            <p:cNvSpPr>
              <a:spLocks noChangeAspect="1" noChangeArrowheads="1"/>
            </p:cNvSpPr>
            <p:nvPr/>
          </p:nvSpPr>
          <p:spPr bwMode="auto">
            <a:xfrm rot="1508825">
              <a:off x="3353" y="1116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95" name="Oval 19"/>
            <p:cNvSpPr>
              <a:spLocks noChangeAspect="1" noChangeArrowheads="1"/>
            </p:cNvSpPr>
            <p:nvPr/>
          </p:nvSpPr>
          <p:spPr bwMode="auto">
            <a:xfrm rot="1508825">
              <a:off x="3426" y="1192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96" name="Oval 20"/>
            <p:cNvSpPr>
              <a:spLocks noChangeAspect="1" noChangeArrowheads="1"/>
            </p:cNvSpPr>
            <p:nvPr/>
          </p:nvSpPr>
          <p:spPr bwMode="auto">
            <a:xfrm rot="1508825">
              <a:off x="3059" y="1031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97" name="Oval 21"/>
            <p:cNvSpPr>
              <a:spLocks noChangeAspect="1" noChangeArrowheads="1"/>
            </p:cNvSpPr>
            <p:nvPr/>
          </p:nvSpPr>
          <p:spPr bwMode="auto">
            <a:xfrm rot="1508825">
              <a:off x="3317" y="1189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98" name="Oval 22"/>
            <p:cNvSpPr>
              <a:spLocks noChangeAspect="1" noChangeArrowheads="1"/>
            </p:cNvSpPr>
            <p:nvPr/>
          </p:nvSpPr>
          <p:spPr bwMode="auto">
            <a:xfrm rot="1508825">
              <a:off x="3132" y="1108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99" name="AutoShape 23"/>
            <p:cNvSpPr>
              <a:spLocks noChangeAspect="1" noChangeArrowheads="1"/>
            </p:cNvSpPr>
            <p:nvPr/>
          </p:nvSpPr>
          <p:spPr bwMode="auto">
            <a:xfrm rot="1508825">
              <a:off x="3138" y="1098"/>
              <a:ext cx="357" cy="80"/>
            </a:xfrm>
            <a:prstGeom prst="hexagon">
              <a:avLst>
                <a:gd name="adj" fmla="val 111563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00" name="Oval 24"/>
            <p:cNvSpPr>
              <a:spLocks noChangeAspect="1" noChangeArrowheads="1"/>
            </p:cNvSpPr>
            <p:nvPr/>
          </p:nvSpPr>
          <p:spPr bwMode="auto">
            <a:xfrm rot="39083276">
              <a:off x="4140" y="1221"/>
              <a:ext cx="121" cy="12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01" name="Oval 25"/>
            <p:cNvSpPr>
              <a:spLocks noChangeAspect="1" noChangeArrowheads="1"/>
            </p:cNvSpPr>
            <p:nvPr/>
          </p:nvSpPr>
          <p:spPr bwMode="auto">
            <a:xfrm rot="39083276">
              <a:off x="4204" y="1069"/>
              <a:ext cx="120" cy="12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02" name="Oval 26"/>
            <p:cNvSpPr>
              <a:spLocks noChangeAspect="1" noChangeArrowheads="1"/>
            </p:cNvSpPr>
            <p:nvPr/>
          </p:nvSpPr>
          <p:spPr bwMode="auto">
            <a:xfrm rot="39083276">
              <a:off x="4355" y="1039"/>
              <a:ext cx="121" cy="129"/>
            </a:xfrm>
            <a:prstGeom prst="ellipse">
              <a:avLst/>
            </a:prstGeom>
            <a:solidFill>
              <a:srgbClr val="50D21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03" name="Oval 27"/>
            <p:cNvSpPr>
              <a:spLocks noChangeAspect="1" noChangeArrowheads="1"/>
            </p:cNvSpPr>
            <p:nvPr/>
          </p:nvSpPr>
          <p:spPr bwMode="auto">
            <a:xfrm rot="39083276">
              <a:off x="4229" y="1340"/>
              <a:ext cx="121" cy="12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04" name="Oval 28"/>
            <p:cNvSpPr>
              <a:spLocks noChangeAspect="1" noChangeArrowheads="1"/>
            </p:cNvSpPr>
            <p:nvPr/>
          </p:nvSpPr>
          <p:spPr bwMode="auto">
            <a:xfrm rot="39083276">
              <a:off x="4427" y="1157"/>
              <a:ext cx="120" cy="129"/>
            </a:xfrm>
            <a:prstGeom prst="ellipse">
              <a:avLst/>
            </a:prstGeom>
            <a:solidFill>
              <a:srgbClr val="50D21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05" name="Oval 29"/>
            <p:cNvSpPr>
              <a:spLocks noChangeAspect="1" noChangeArrowheads="1"/>
            </p:cNvSpPr>
            <p:nvPr/>
          </p:nvSpPr>
          <p:spPr bwMode="auto">
            <a:xfrm rot="39083276">
              <a:off x="4380" y="1309"/>
              <a:ext cx="121" cy="12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06" name="AutoShape 30"/>
            <p:cNvSpPr>
              <a:spLocks noChangeAspect="1" noChangeArrowheads="1"/>
            </p:cNvSpPr>
            <p:nvPr/>
          </p:nvSpPr>
          <p:spPr bwMode="auto">
            <a:xfrm rot="39083276">
              <a:off x="4231" y="1132"/>
              <a:ext cx="282" cy="258"/>
            </a:xfrm>
            <a:prstGeom prst="hexagon">
              <a:avLst>
                <a:gd name="adj" fmla="val 27326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07" name="Line 31"/>
            <p:cNvSpPr>
              <a:spLocks noChangeAspect="1" noChangeShapeType="1"/>
            </p:cNvSpPr>
            <p:nvPr/>
          </p:nvSpPr>
          <p:spPr bwMode="auto">
            <a:xfrm flipH="1">
              <a:off x="3772" y="1032"/>
              <a:ext cx="129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08" name="Line 32"/>
            <p:cNvSpPr>
              <a:spLocks noChangeAspect="1" noChangeShapeType="1"/>
            </p:cNvSpPr>
            <p:nvPr/>
          </p:nvSpPr>
          <p:spPr bwMode="auto">
            <a:xfrm>
              <a:off x="3901" y="1032"/>
              <a:ext cx="129" cy="1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09" name="Line 33"/>
            <p:cNvSpPr>
              <a:spLocks noChangeAspect="1" noChangeShapeType="1"/>
            </p:cNvSpPr>
            <p:nvPr/>
          </p:nvSpPr>
          <p:spPr bwMode="auto">
            <a:xfrm>
              <a:off x="3901" y="1032"/>
              <a:ext cx="17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10" name="Line 34"/>
            <p:cNvSpPr>
              <a:spLocks noChangeAspect="1" noChangeShapeType="1"/>
            </p:cNvSpPr>
            <p:nvPr/>
          </p:nvSpPr>
          <p:spPr bwMode="auto">
            <a:xfrm flipV="1">
              <a:off x="3901" y="951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11" name="Line 35"/>
            <p:cNvSpPr>
              <a:spLocks noChangeAspect="1" noChangeShapeType="1"/>
            </p:cNvSpPr>
            <p:nvPr/>
          </p:nvSpPr>
          <p:spPr bwMode="auto">
            <a:xfrm rot="17434490" flipH="1">
              <a:off x="3205" y="1536"/>
              <a:ext cx="121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12" name="Line 36"/>
            <p:cNvSpPr>
              <a:spLocks noChangeAspect="1" noChangeShapeType="1"/>
            </p:cNvSpPr>
            <p:nvPr/>
          </p:nvSpPr>
          <p:spPr bwMode="auto">
            <a:xfrm rot="-4165510">
              <a:off x="3291" y="1394"/>
              <a:ext cx="121" cy="1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13" name="Line 37"/>
            <p:cNvSpPr>
              <a:spLocks noChangeAspect="1" noChangeShapeType="1"/>
            </p:cNvSpPr>
            <p:nvPr/>
          </p:nvSpPr>
          <p:spPr bwMode="auto">
            <a:xfrm rot="-4165510">
              <a:off x="3198" y="1432"/>
              <a:ext cx="1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14" name="Line 38"/>
            <p:cNvSpPr>
              <a:spLocks noChangeAspect="1" noChangeShapeType="1"/>
            </p:cNvSpPr>
            <p:nvPr/>
          </p:nvSpPr>
          <p:spPr bwMode="auto">
            <a:xfrm rot="17434490" flipV="1">
              <a:off x="3209" y="1449"/>
              <a:ext cx="0" cy="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15" name="Line 39"/>
            <p:cNvSpPr>
              <a:spLocks noChangeAspect="1" noChangeShapeType="1"/>
            </p:cNvSpPr>
            <p:nvPr/>
          </p:nvSpPr>
          <p:spPr bwMode="auto">
            <a:xfrm rot="3170955" flipH="1">
              <a:off x="4149" y="1485"/>
              <a:ext cx="191" cy="1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16" name="Line 40"/>
            <p:cNvSpPr>
              <a:spLocks noChangeAspect="1" noChangeShapeType="1"/>
            </p:cNvSpPr>
            <p:nvPr/>
          </p:nvSpPr>
          <p:spPr bwMode="auto">
            <a:xfrm rot="3170955">
              <a:off x="4265" y="1600"/>
              <a:ext cx="121" cy="1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17" name="Line 41"/>
            <p:cNvSpPr>
              <a:spLocks noChangeAspect="1" noChangeShapeType="1"/>
            </p:cNvSpPr>
            <p:nvPr/>
          </p:nvSpPr>
          <p:spPr bwMode="auto">
            <a:xfrm rot="3170955">
              <a:off x="4327" y="1652"/>
              <a:ext cx="1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18" name="Line 42"/>
            <p:cNvSpPr>
              <a:spLocks noChangeAspect="1" noChangeShapeType="1"/>
            </p:cNvSpPr>
            <p:nvPr/>
          </p:nvSpPr>
          <p:spPr bwMode="auto">
            <a:xfrm rot="3170955" flipV="1">
              <a:off x="4389" y="1521"/>
              <a:ext cx="0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19" name="Oval 43"/>
            <p:cNvSpPr>
              <a:spLocks noChangeAspect="1" noChangeArrowheads="1"/>
            </p:cNvSpPr>
            <p:nvPr/>
          </p:nvSpPr>
          <p:spPr bwMode="auto">
            <a:xfrm>
              <a:off x="4605" y="1757"/>
              <a:ext cx="153" cy="40"/>
            </a:xfrm>
            <a:prstGeom prst="ellipse">
              <a:avLst/>
            </a:prstGeom>
            <a:solidFill>
              <a:srgbClr val="50D21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20" name="Oval 44"/>
            <p:cNvSpPr>
              <a:spLocks noChangeAspect="1" noChangeArrowheads="1"/>
            </p:cNvSpPr>
            <p:nvPr/>
          </p:nvSpPr>
          <p:spPr bwMode="auto">
            <a:xfrm>
              <a:off x="4809" y="1757"/>
              <a:ext cx="153" cy="40"/>
            </a:xfrm>
            <a:prstGeom prst="ellipse">
              <a:avLst/>
            </a:prstGeom>
            <a:solidFill>
              <a:srgbClr val="50D21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21" name="Oval 45"/>
            <p:cNvSpPr>
              <a:spLocks noChangeAspect="1" noChangeArrowheads="1"/>
            </p:cNvSpPr>
            <p:nvPr/>
          </p:nvSpPr>
          <p:spPr bwMode="auto">
            <a:xfrm>
              <a:off x="4910" y="1797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22" name="Oval 46"/>
            <p:cNvSpPr>
              <a:spLocks noChangeAspect="1" noChangeArrowheads="1"/>
            </p:cNvSpPr>
            <p:nvPr/>
          </p:nvSpPr>
          <p:spPr bwMode="auto">
            <a:xfrm>
              <a:off x="4504" y="1797"/>
              <a:ext cx="152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23" name="Oval 47"/>
            <p:cNvSpPr>
              <a:spLocks noChangeAspect="1" noChangeArrowheads="1"/>
            </p:cNvSpPr>
            <p:nvPr/>
          </p:nvSpPr>
          <p:spPr bwMode="auto">
            <a:xfrm>
              <a:off x="4809" y="1838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24" name="Oval 48"/>
            <p:cNvSpPr>
              <a:spLocks noChangeAspect="1" noChangeArrowheads="1"/>
            </p:cNvSpPr>
            <p:nvPr/>
          </p:nvSpPr>
          <p:spPr bwMode="auto">
            <a:xfrm>
              <a:off x="4605" y="1838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25" name="AutoShape 49"/>
            <p:cNvSpPr>
              <a:spLocks noChangeAspect="1" noChangeArrowheads="1"/>
            </p:cNvSpPr>
            <p:nvPr/>
          </p:nvSpPr>
          <p:spPr bwMode="auto">
            <a:xfrm>
              <a:off x="4605" y="1784"/>
              <a:ext cx="357" cy="81"/>
            </a:xfrm>
            <a:prstGeom prst="hexagon">
              <a:avLst>
                <a:gd name="adj" fmla="val 110185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26" name="Oval 50"/>
            <p:cNvSpPr>
              <a:spLocks noChangeAspect="1" noChangeArrowheads="1"/>
            </p:cNvSpPr>
            <p:nvPr/>
          </p:nvSpPr>
          <p:spPr bwMode="auto">
            <a:xfrm>
              <a:off x="4719" y="1555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27" name="Line 51"/>
            <p:cNvSpPr>
              <a:spLocks noChangeAspect="1" noChangeShapeType="1"/>
            </p:cNvSpPr>
            <p:nvPr/>
          </p:nvSpPr>
          <p:spPr bwMode="auto">
            <a:xfrm rot="1716035" flipH="1">
              <a:off x="2372" y="1277"/>
              <a:ext cx="129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28" name="Line 52"/>
            <p:cNvSpPr>
              <a:spLocks noChangeAspect="1" noChangeShapeType="1"/>
            </p:cNvSpPr>
            <p:nvPr/>
          </p:nvSpPr>
          <p:spPr bwMode="auto">
            <a:xfrm rot="1716035">
              <a:off x="2464" y="1330"/>
              <a:ext cx="129" cy="1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29" name="Line 53"/>
            <p:cNvSpPr>
              <a:spLocks noChangeAspect="1" noChangeShapeType="1"/>
            </p:cNvSpPr>
            <p:nvPr/>
          </p:nvSpPr>
          <p:spPr bwMode="auto">
            <a:xfrm rot="1716035">
              <a:off x="2503" y="1350"/>
              <a:ext cx="1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30" name="Line 54"/>
            <p:cNvSpPr>
              <a:spLocks noChangeAspect="1" noChangeShapeType="1"/>
            </p:cNvSpPr>
            <p:nvPr/>
          </p:nvSpPr>
          <p:spPr bwMode="auto">
            <a:xfrm rot="1716035" flipV="1">
              <a:off x="2533" y="1235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31" name="Oval 55"/>
            <p:cNvSpPr>
              <a:spLocks noChangeAspect="1" noChangeArrowheads="1"/>
            </p:cNvSpPr>
            <p:nvPr/>
          </p:nvSpPr>
          <p:spPr bwMode="auto">
            <a:xfrm>
              <a:off x="2323" y="1717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32" name="Oval 56"/>
            <p:cNvSpPr>
              <a:spLocks noChangeAspect="1" noChangeArrowheads="1"/>
            </p:cNvSpPr>
            <p:nvPr/>
          </p:nvSpPr>
          <p:spPr bwMode="auto">
            <a:xfrm>
              <a:off x="2527" y="1717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33" name="Oval 57"/>
            <p:cNvSpPr>
              <a:spLocks noChangeAspect="1" noChangeArrowheads="1"/>
            </p:cNvSpPr>
            <p:nvPr/>
          </p:nvSpPr>
          <p:spPr bwMode="auto">
            <a:xfrm>
              <a:off x="2628" y="1757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34" name="Oval 58"/>
            <p:cNvSpPr>
              <a:spLocks noChangeAspect="1" noChangeArrowheads="1"/>
            </p:cNvSpPr>
            <p:nvPr/>
          </p:nvSpPr>
          <p:spPr bwMode="auto">
            <a:xfrm>
              <a:off x="2222" y="1757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35" name="Oval 59"/>
            <p:cNvSpPr>
              <a:spLocks noChangeAspect="1" noChangeArrowheads="1"/>
            </p:cNvSpPr>
            <p:nvPr/>
          </p:nvSpPr>
          <p:spPr bwMode="auto">
            <a:xfrm>
              <a:off x="2527" y="1798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36" name="Oval 60"/>
            <p:cNvSpPr>
              <a:spLocks noChangeAspect="1" noChangeArrowheads="1"/>
            </p:cNvSpPr>
            <p:nvPr/>
          </p:nvSpPr>
          <p:spPr bwMode="auto">
            <a:xfrm>
              <a:off x="2323" y="1798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37" name="AutoShape 61"/>
            <p:cNvSpPr>
              <a:spLocks noChangeAspect="1" noChangeArrowheads="1"/>
            </p:cNvSpPr>
            <p:nvPr/>
          </p:nvSpPr>
          <p:spPr bwMode="auto">
            <a:xfrm>
              <a:off x="2323" y="1744"/>
              <a:ext cx="357" cy="81"/>
            </a:xfrm>
            <a:prstGeom prst="hexagon">
              <a:avLst>
                <a:gd name="adj" fmla="val 110185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38" name="Oval 62"/>
            <p:cNvSpPr>
              <a:spLocks noChangeAspect="1" noChangeArrowheads="1"/>
            </p:cNvSpPr>
            <p:nvPr/>
          </p:nvSpPr>
          <p:spPr bwMode="auto">
            <a:xfrm>
              <a:off x="3901" y="1798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39" name="Oval 63"/>
            <p:cNvSpPr>
              <a:spLocks noChangeAspect="1" noChangeArrowheads="1"/>
            </p:cNvSpPr>
            <p:nvPr/>
          </p:nvSpPr>
          <p:spPr bwMode="auto">
            <a:xfrm>
              <a:off x="4116" y="1798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40" name="Line 64"/>
            <p:cNvSpPr>
              <a:spLocks noChangeAspect="1" noChangeShapeType="1"/>
            </p:cNvSpPr>
            <p:nvPr/>
          </p:nvSpPr>
          <p:spPr bwMode="auto">
            <a:xfrm flipH="1">
              <a:off x="2825" y="1717"/>
              <a:ext cx="129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41" name="Line 65"/>
            <p:cNvSpPr>
              <a:spLocks noChangeAspect="1" noChangeShapeType="1"/>
            </p:cNvSpPr>
            <p:nvPr/>
          </p:nvSpPr>
          <p:spPr bwMode="auto">
            <a:xfrm>
              <a:off x="2954" y="1717"/>
              <a:ext cx="129" cy="1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42" name="Line 66"/>
            <p:cNvSpPr>
              <a:spLocks noChangeAspect="1" noChangeShapeType="1"/>
            </p:cNvSpPr>
            <p:nvPr/>
          </p:nvSpPr>
          <p:spPr bwMode="auto">
            <a:xfrm>
              <a:off x="2954" y="1717"/>
              <a:ext cx="1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43" name="Line 67"/>
            <p:cNvSpPr>
              <a:spLocks noChangeAspect="1" noChangeShapeType="1"/>
            </p:cNvSpPr>
            <p:nvPr/>
          </p:nvSpPr>
          <p:spPr bwMode="auto">
            <a:xfrm flipV="1">
              <a:off x="2954" y="1636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44" name="Oval 68"/>
            <p:cNvSpPr>
              <a:spLocks noChangeAspect="1" noChangeArrowheads="1"/>
            </p:cNvSpPr>
            <p:nvPr/>
          </p:nvSpPr>
          <p:spPr bwMode="auto">
            <a:xfrm>
              <a:off x="1275" y="1717"/>
              <a:ext cx="172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45" name="Oval 69"/>
            <p:cNvSpPr>
              <a:spLocks noChangeAspect="1" noChangeArrowheads="1"/>
            </p:cNvSpPr>
            <p:nvPr/>
          </p:nvSpPr>
          <p:spPr bwMode="auto">
            <a:xfrm>
              <a:off x="1576" y="1717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46" name="Oval 70"/>
            <p:cNvSpPr>
              <a:spLocks noChangeAspect="1" noChangeArrowheads="1"/>
            </p:cNvSpPr>
            <p:nvPr/>
          </p:nvSpPr>
          <p:spPr bwMode="auto">
            <a:xfrm>
              <a:off x="2049" y="1757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47" name="Oval 71"/>
            <p:cNvSpPr>
              <a:spLocks noChangeAspect="1" noChangeArrowheads="1"/>
            </p:cNvSpPr>
            <p:nvPr/>
          </p:nvSpPr>
          <p:spPr bwMode="auto">
            <a:xfrm>
              <a:off x="1232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48" name="Oval 72"/>
            <p:cNvSpPr>
              <a:spLocks noChangeAspect="1" noChangeArrowheads="1"/>
            </p:cNvSpPr>
            <p:nvPr/>
          </p:nvSpPr>
          <p:spPr bwMode="auto">
            <a:xfrm>
              <a:off x="1533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49" name="Oval 73"/>
            <p:cNvSpPr>
              <a:spLocks noChangeAspect="1" noChangeArrowheads="1"/>
            </p:cNvSpPr>
            <p:nvPr/>
          </p:nvSpPr>
          <p:spPr bwMode="auto">
            <a:xfrm>
              <a:off x="1835" y="1878"/>
              <a:ext cx="300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50" name="Oval 74"/>
            <p:cNvSpPr>
              <a:spLocks noChangeAspect="1" noChangeArrowheads="1"/>
            </p:cNvSpPr>
            <p:nvPr/>
          </p:nvSpPr>
          <p:spPr bwMode="auto">
            <a:xfrm>
              <a:off x="2135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51" name="Oval 75"/>
            <p:cNvSpPr>
              <a:spLocks noChangeAspect="1" noChangeArrowheads="1"/>
            </p:cNvSpPr>
            <p:nvPr/>
          </p:nvSpPr>
          <p:spPr bwMode="auto">
            <a:xfrm>
              <a:off x="2436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52" name="Oval 76"/>
            <p:cNvSpPr>
              <a:spLocks noChangeAspect="1" noChangeArrowheads="1"/>
            </p:cNvSpPr>
            <p:nvPr/>
          </p:nvSpPr>
          <p:spPr bwMode="auto">
            <a:xfrm>
              <a:off x="2738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53" name="Oval 77"/>
            <p:cNvSpPr>
              <a:spLocks noChangeAspect="1" noChangeArrowheads="1"/>
            </p:cNvSpPr>
            <p:nvPr/>
          </p:nvSpPr>
          <p:spPr bwMode="auto">
            <a:xfrm>
              <a:off x="3040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54" name="Oval 78"/>
            <p:cNvSpPr>
              <a:spLocks noChangeAspect="1" noChangeArrowheads="1"/>
            </p:cNvSpPr>
            <p:nvPr/>
          </p:nvSpPr>
          <p:spPr bwMode="auto">
            <a:xfrm>
              <a:off x="3341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55" name="Oval 79"/>
            <p:cNvSpPr>
              <a:spLocks noChangeAspect="1" noChangeArrowheads="1"/>
            </p:cNvSpPr>
            <p:nvPr/>
          </p:nvSpPr>
          <p:spPr bwMode="auto">
            <a:xfrm>
              <a:off x="3643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56" name="Oval 80"/>
            <p:cNvSpPr>
              <a:spLocks noChangeAspect="1" noChangeArrowheads="1"/>
            </p:cNvSpPr>
            <p:nvPr/>
          </p:nvSpPr>
          <p:spPr bwMode="auto">
            <a:xfrm>
              <a:off x="3944" y="1878"/>
              <a:ext cx="300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57" name="Oval 81"/>
            <p:cNvSpPr>
              <a:spLocks noChangeAspect="1" noChangeArrowheads="1"/>
            </p:cNvSpPr>
            <p:nvPr/>
          </p:nvSpPr>
          <p:spPr bwMode="auto">
            <a:xfrm>
              <a:off x="4244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58" name="Oval 82"/>
            <p:cNvSpPr>
              <a:spLocks noChangeAspect="1" noChangeArrowheads="1"/>
            </p:cNvSpPr>
            <p:nvPr/>
          </p:nvSpPr>
          <p:spPr bwMode="auto">
            <a:xfrm>
              <a:off x="4546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59" name="Oval 83"/>
            <p:cNvSpPr>
              <a:spLocks noChangeAspect="1" noChangeArrowheads="1"/>
            </p:cNvSpPr>
            <p:nvPr/>
          </p:nvSpPr>
          <p:spPr bwMode="auto">
            <a:xfrm>
              <a:off x="1748" y="1757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60" name="Line 84"/>
            <p:cNvSpPr>
              <a:spLocks noChangeAspect="1" noChangeShapeType="1"/>
            </p:cNvSpPr>
            <p:nvPr/>
          </p:nvSpPr>
          <p:spPr bwMode="auto">
            <a:xfrm>
              <a:off x="2738" y="1394"/>
              <a:ext cx="87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61" name="Line 85"/>
            <p:cNvSpPr>
              <a:spLocks noChangeAspect="1" noChangeShapeType="1"/>
            </p:cNvSpPr>
            <p:nvPr/>
          </p:nvSpPr>
          <p:spPr bwMode="auto">
            <a:xfrm>
              <a:off x="2867" y="1475"/>
              <a:ext cx="87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62" name="Oval 86"/>
            <p:cNvSpPr>
              <a:spLocks noChangeAspect="1" noChangeArrowheads="1"/>
            </p:cNvSpPr>
            <p:nvPr/>
          </p:nvSpPr>
          <p:spPr bwMode="auto">
            <a:xfrm rot="1716035">
              <a:off x="2482" y="1153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63" name="Oval 87"/>
            <p:cNvSpPr>
              <a:spLocks noChangeAspect="1" noChangeArrowheads="1"/>
            </p:cNvSpPr>
            <p:nvPr/>
          </p:nvSpPr>
          <p:spPr bwMode="auto">
            <a:xfrm rot="1716035">
              <a:off x="2265" y="1271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64" name="Oval 88"/>
            <p:cNvSpPr>
              <a:spLocks noChangeAspect="1" noChangeArrowheads="1"/>
            </p:cNvSpPr>
            <p:nvPr/>
          </p:nvSpPr>
          <p:spPr bwMode="auto">
            <a:xfrm rot="1716035">
              <a:off x="2471" y="1422"/>
              <a:ext cx="130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65" name="Oval 89"/>
            <p:cNvSpPr>
              <a:spLocks noChangeAspect="1" noChangeArrowheads="1"/>
            </p:cNvSpPr>
            <p:nvPr/>
          </p:nvSpPr>
          <p:spPr bwMode="auto">
            <a:xfrm rot="1716035">
              <a:off x="2629" y="1320"/>
              <a:ext cx="129" cy="121"/>
            </a:xfrm>
            <a:prstGeom prst="ellipse">
              <a:avLst/>
            </a:prstGeom>
            <a:solidFill>
              <a:srgbClr val="CC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66" name="Oval 90"/>
            <p:cNvSpPr>
              <a:spLocks noChangeAspect="1" noChangeArrowheads="1"/>
            </p:cNvSpPr>
            <p:nvPr/>
          </p:nvSpPr>
          <p:spPr bwMode="auto">
            <a:xfrm>
              <a:off x="2782" y="1354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68" name="Oval 92"/>
            <p:cNvSpPr>
              <a:spLocks noChangeAspect="1" noChangeArrowheads="1"/>
            </p:cNvSpPr>
            <p:nvPr/>
          </p:nvSpPr>
          <p:spPr bwMode="auto">
            <a:xfrm rot="-4165510">
              <a:off x="3236" y="1266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69" name="Oval 93"/>
            <p:cNvSpPr>
              <a:spLocks noChangeAspect="1" noChangeArrowheads="1"/>
            </p:cNvSpPr>
            <p:nvPr/>
          </p:nvSpPr>
          <p:spPr bwMode="auto">
            <a:xfrm>
              <a:off x="2868" y="1555"/>
              <a:ext cx="129" cy="121"/>
            </a:xfrm>
            <a:prstGeom prst="ellipse">
              <a:avLst/>
            </a:prstGeom>
            <a:solidFill>
              <a:srgbClr val="CC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70" name="Oval 94"/>
            <p:cNvSpPr>
              <a:spLocks noChangeAspect="1" noChangeArrowheads="1"/>
            </p:cNvSpPr>
            <p:nvPr/>
          </p:nvSpPr>
          <p:spPr bwMode="auto">
            <a:xfrm>
              <a:off x="2738" y="1757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71" name="Oval 95"/>
            <p:cNvSpPr>
              <a:spLocks noChangeAspect="1" noChangeArrowheads="1"/>
            </p:cNvSpPr>
            <p:nvPr/>
          </p:nvSpPr>
          <p:spPr bwMode="auto">
            <a:xfrm>
              <a:off x="2997" y="1797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72" name="Oval 96"/>
            <p:cNvSpPr>
              <a:spLocks noChangeAspect="1" noChangeArrowheads="1"/>
            </p:cNvSpPr>
            <p:nvPr/>
          </p:nvSpPr>
          <p:spPr bwMode="auto">
            <a:xfrm>
              <a:off x="3083" y="1636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73" name="Oval 97"/>
            <p:cNvSpPr>
              <a:spLocks noChangeAspect="1" noChangeArrowheads="1"/>
            </p:cNvSpPr>
            <p:nvPr/>
          </p:nvSpPr>
          <p:spPr bwMode="auto">
            <a:xfrm rot="3170955">
              <a:off x="4369" y="1447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74" name="Oval 98"/>
            <p:cNvSpPr>
              <a:spLocks noChangeAspect="1" noChangeArrowheads="1"/>
            </p:cNvSpPr>
            <p:nvPr/>
          </p:nvSpPr>
          <p:spPr bwMode="auto">
            <a:xfrm rot="3170955">
              <a:off x="4241" y="1689"/>
              <a:ext cx="121" cy="129"/>
            </a:xfrm>
            <a:prstGeom prst="ellipse">
              <a:avLst/>
            </a:prstGeom>
            <a:solidFill>
              <a:srgbClr val="CC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75" name="Oval 99"/>
            <p:cNvSpPr>
              <a:spLocks noChangeAspect="1" noChangeArrowheads="1"/>
            </p:cNvSpPr>
            <p:nvPr/>
          </p:nvSpPr>
          <p:spPr bwMode="auto">
            <a:xfrm rot="3170955">
              <a:off x="4430" y="1656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76" name="Oval 100"/>
            <p:cNvSpPr>
              <a:spLocks noChangeAspect="1" noChangeArrowheads="1"/>
            </p:cNvSpPr>
            <p:nvPr/>
          </p:nvSpPr>
          <p:spPr bwMode="auto">
            <a:xfrm>
              <a:off x="3945" y="1112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77" name="Oval 101"/>
            <p:cNvSpPr>
              <a:spLocks noChangeAspect="1" noChangeArrowheads="1"/>
            </p:cNvSpPr>
            <p:nvPr/>
          </p:nvSpPr>
          <p:spPr bwMode="auto">
            <a:xfrm>
              <a:off x="4030" y="951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78" name="Line 102"/>
            <p:cNvSpPr>
              <a:spLocks noChangeAspect="1" noChangeShapeType="1"/>
            </p:cNvSpPr>
            <p:nvPr/>
          </p:nvSpPr>
          <p:spPr bwMode="auto">
            <a:xfrm>
              <a:off x="3427" y="1475"/>
              <a:ext cx="87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79" name="Oval 103"/>
            <p:cNvSpPr>
              <a:spLocks noChangeAspect="1" noChangeArrowheads="1"/>
            </p:cNvSpPr>
            <p:nvPr/>
          </p:nvSpPr>
          <p:spPr bwMode="auto">
            <a:xfrm rot="-4165510">
              <a:off x="3367" y="1398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80" name="Oval 104"/>
            <p:cNvSpPr>
              <a:spLocks noChangeAspect="1" noChangeArrowheads="1"/>
            </p:cNvSpPr>
            <p:nvPr/>
          </p:nvSpPr>
          <p:spPr bwMode="auto">
            <a:xfrm>
              <a:off x="3470" y="1515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85" name="Oval 109"/>
            <p:cNvSpPr>
              <a:spLocks noChangeAspect="1" noChangeArrowheads="1"/>
            </p:cNvSpPr>
            <p:nvPr/>
          </p:nvSpPr>
          <p:spPr bwMode="auto">
            <a:xfrm>
              <a:off x="3815" y="870"/>
              <a:ext cx="130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87" name="Line 111"/>
            <p:cNvSpPr>
              <a:spLocks noChangeAspect="1" noChangeShapeType="1"/>
            </p:cNvSpPr>
            <p:nvPr/>
          </p:nvSpPr>
          <p:spPr bwMode="auto">
            <a:xfrm>
              <a:off x="3772" y="1153"/>
              <a:ext cx="42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91" name="Oval 115"/>
            <p:cNvSpPr>
              <a:spLocks noChangeAspect="1" noChangeArrowheads="1"/>
            </p:cNvSpPr>
            <p:nvPr/>
          </p:nvSpPr>
          <p:spPr bwMode="auto">
            <a:xfrm>
              <a:off x="3685" y="1072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93" name="Line 117"/>
            <p:cNvSpPr>
              <a:spLocks noChangeAspect="1" noChangeShapeType="1"/>
            </p:cNvSpPr>
            <p:nvPr/>
          </p:nvSpPr>
          <p:spPr bwMode="auto">
            <a:xfrm flipH="1">
              <a:off x="3083" y="1234"/>
              <a:ext cx="42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94" name="Line 118"/>
            <p:cNvSpPr>
              <a:spLocks noChangeAspect="1" noChangeShapeType="1"/>
            </p:cNvSpPr>
            <p:nvPr/>
          </p:nvSpPr>
          <p:spPr bwMode="auto">
            <a:xfrm>
              <a:off x="2911" y="1234"/>
              <a:ext cx="129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95" name="Line 119"/>
            <p:cNvSpPr>
              <a:spLocks noChangeAspect="1" noChangeShapeType="1"/>
            </p:cNvSpPr>
            <p:nvPr/>
          </p:nvSpPr>
          <p:spPr bwMode="auto">
            <a:xfrm flipV="1">
              <a:off x="2954" y="1112"/>
              <a:ext cx="42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96" name="Line 120"/>
            <p:cNvSpPr>
              <a:spLocks noChangeAspect="1" noChangeShapeType="1"/>
            </p:cNvSpPr>
            <p:nvPr/>
          </p:nvSpPr>
          <p:spPr bwMode="auto">
            <a:xfrm flipH="1" flipV="1">
              <a:off x="2825" y="1112"/>
              <a:ext cx="86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97" name="Line 121"/>
            <p:cNvSpPr>
              <a:spLocks noChangeAspect="1" noChangeShapeType="1"/>
            </p:cNvSpPr>
            <p:nvPr/>
          </p:nvSpPr>
          <p:spPr bwMode="auto">
            <a:xfrm flipH="1">
              <a:off x="2825" y="1234"/>
              <a:ext cx="86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98" name="Line 122"/>
            <p:cNvSpPr>
              <a:spLocks noChangeAspect="1" noChangeShapeType="1"/>
            </p:cNvSpPr>
            <p:nvPr/>
          </p:nvSpPr>
          <p:spPr bwMode="auto">
            <a:xfrm>
              <a:off x="3040" y="1354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99" name="Oval 123"/>
            <p:cNvSpPr>
              <a:spLocks noChangeAspect="1" noChangeArrowheads="1"/>
            </p:cNvSpPr>
            <p:nvPr/>
          </p:nvSpPr>
          <p:spPr bwMode="auto">
            <a:xfrm>
              <a:off x="3083" y="1193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00" name="Oval 124"/>
            <p:cNvSpPr>
              <a:spLocks noChangeAspect="1" noChangeArrowheads="1"/>
            </p:cNvSpPr>
            <p:nvPr/>
          </p:nvSpPr>
          <p:spPr bwMode="auto">
            <a:xfrm>
              <a:off x="2782" y="1234"/>
              <a:ext cx="86" cy="8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01" name="Oval 125"/>
            <p:cNvSpPr>
              <a:spLocks noChangeAspect="1" noChangeArrowheads="1"/>
            </p:cNvSpPr>
            <p:nvPr/>
          </p:nvSpPr>
          <p:spPr bwMode="auto">
            <a:xfrm>
              <a:off x="2954" y="1072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02" name="Oval 126"/>
            <p:cNvSpPr>
              <a:spLocks noChangeAspect="1" noChangeArrowheads="1"/>
            </p:cNvSpPr>
            <p:nvPr/>
          </p:nvSpPr>
          <p:spPr bwMode="auto">
            <a:xfrm>
              <a:off x="2782" y="1072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03" name="Oval 127"/>
            <p:cNvSpPr>
              <a:spLocks noChangeAspect="1" noChangeArrowheads="1"/>
            </p:cNvSpPr>
            <p:nvPr/>
          </p:nvSpPr>
          <p:spPr bwMode="auto">
            <a:xfrm>
              <a:off x="2996" y="1435"/>
              <a:ext cx="87" cy="8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04" name="Oval 128"/>
            <p:cNvSpPr>
              <a:spLocks noChangeAspect="1" noChangeArrowheads="1"/>
            </p:cNvSpPr>
            <p:nvPr/>
          </p:nvSpPr>
          <p:spPr bwMode="auto">
            <a:xfrm rot="-4165510">
              <a:off x="2871" y="1149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05" name="Line 129"/>
            <p:cNvSpPr>
              <a:spLocks noChangeAspect="1" noChangeShapeType="1"/>
            </p:cNvSpPr>
            <p:nvPr/>
          </p:nvSpPr>
          <p:spPr bwMode="auto">
            <a:xfrm>
              <a:off x="3083" y="1354"/>
              <a:ext cx="85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306" name="Oval 130"/>
            <p:cNvSpPr>
              <a:spLocks noChangeAspect="1" noChangeArrowheads="1"/>
            </p:cNvSpPr>
            <p:nvPr/>
          </p:nvSpPr>
          <p:spPr bwMode="auto">
            <a:xfrm rot="-4165510">
              <a:off x="3129" y="1390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07" name="Oval 131"/>
            <p:cNvSpPr>
              <a:spLocks noChangeAspect="1" noChangeArrowheads="1"/>
            </p:cNvSpPr>
            <p:nvPr/>
          </p:nvSpPr>
          <p:spPr bwMode="auto">
            <a:xfrm rot="-4165510">
              <a:off x="3001" y="1269"/>
              <a:ext cx="120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08" name="Line 132"/>
            <p:cNvSpPr>
              <a:spLocks noChangeAspect="1" noChangeShapeType="1"/>
            </p:cNvSpPr>
            <p:nvPr/>
          </p:nvSpPr>
          <p:spPr bwMode="auto">
            <a:xfrm>
              <a:off x="4116" y="1515"/>
              <a:ext cx="43" cy="1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309" name="Line 133"/>
            <p:cNvSpPr>
              <a:spLocks noChangeAspect="1" noChangeShapeType="1"/>
            </p:cNvSpPr>
            <p:nvPr/>
          </p:nvSpPr>
          <p:spPr bwMode="auto">
            <a:xfrm>
              <a:off x="3944" y="1717"/>
              <a:ext cx="1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310" name="Oval 134"/>
            <p:cNvSpPr>
              <a:spLocks noChangeAspect="1" noChangeArrowheads="1"/>
            </p:cNvSpPr>
            <p:nvPr/>
          </p:nvSpPr>
          <p:spPr bwMode="auto">
            <a:xfrm>
              <a:off x="3858" y="1636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11" name="Oval 135"/>
            <p:cNvSpPr>
              <a:spLocks noChangeAspect="1" noChangeArrowheads="1"/>
            </p:cNvSpPr>
            <p:nvPr/>
          </p:nvSpPr>
          <p:spPr bwMode="auto">
            <a:xfrm rot="3170955">
              <a:off x="4078" y="1430"/>
              <a:ext cx="120" cy="129"/>
            </a:xfrm>
            <a:prstGeom prst="ellipse">
              <a:avLst/>
            </a:prstGeom>
            <a:solidFill>
              <a:srgbClr val="CC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12" name="Oval 136"/>
            <p:cNvSpPr>
              <a:spLocks noChangeAspect="1" noChangeArrowheads="1"/>
            </p:cNvSpPr>
            <p:nvPr/>
          </p:nvSpPr>
          <p:spPr bwMode="auto">
            <a:xfrm>
              <a:off x="4073" y="1596"/>
              <a:ext cx="172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13" name="AutoShape 137"/>
            <p:cNvSpPr>
              <a:spLocks noChangeAspect="1" noChangeArrowheads="1"/>
            </p:cNvSpPr>
            <p:nvPr/>
          </p:nvSpPr>
          <p:spPr bwMode="auto">
            <a:xfrm>
              <a:off x="3685" y="1475"/>
              <a:ext cx="302" cy="241"/>
            </a:xfrm>
            <a:prstGeom prst="hexagon">
              <a:avLst>
                <a:gd name="adj" fmla="val 31328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14" name="Line 138"/>
            <p:cNvSpPr>
              <a:spLocks noChangeAspect="1" noChangeShapeType="1"/>
            </p:cNvSpPr>
            <p:nvPr/>
          </p:nvSpPr>
          <p:spPr bwMode="auto">
            <a:xfrm>
              <a:off x="4417" y="1072"/>
              <a:ext cx="44" cy="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315" name="Line 139"/>
            <p:cNvSpPr>
              <a:spLocks noChangeAspect="1" noChangeShapeType="1"/>
            </p:cNvSpPr>
            <p:nvPr/>
          </p:nvSpPr>
          <p:spPr bwMode="auto">
            <a:xfrm flipV="1">
              <a:off x="4546" y="1112"/>
              <a:ext cx="0" cy="1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316" name="Oval 140"/>
            <p:cNvSpPr>
              <a:spLocks noChangeAspect="1" noChangeArrowheads="1"/>
            </p:cNvSpPr>
            <p:nvPr/>
          </p:nvSpPr>
          <p:spPr bwMode="auto">
            <a:xfrm>
              <a:off x="4461" y="1032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17" name="Line 141"/>
            <p:cNvSpPr>
              <a:spLocks noChangeAspect="1" noChangeShapeType="1"/>
            </p:cNvSpPr>
            <p:nvPr/>
          </p:nvSpPr>
          <p:spPr bwMode="auto">
            <a:xfrm>
              <a:off x="3514" y="1234"/>
              <a:ext cx="129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318" name="Line 142"/>
            <p:cNvSpPr>
              <a:spLocks noChangeAspect="1" noChangeShapeType="1"/>
            </p:cNvSpPr>
            <p:nvPr/>
          </p:nvSpPr>
          <p:spPr bwMode="auto">
            <a:xfrm flipH="1">
              <a:off x="3298" y="1234"/>
              <a:ext cx="87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319" name="Line 143"/>
            <p:cNvSpPr>
              <a:spLocks noChangeAspect="1" noChangeShapeType="1"/>
            </p:cNvSpPr>
            <p:nvPr/>
          </p:nvSpPr>
          <p:spPr bwMode="auto">
            <a:xfrm>
              <a:off x="3643" y="1314"/>
              <a:ext cx="85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320" name="Oval 144"/>
            <p:cNvSpPr>
              <a:spLocks noChangeAspect="1" noChangeArrowheads="1"/>
            </p:cNvSpPr>
            <p:nvPr/>
          </p:nvSpPr>
          <p:spPr bwMode="auto">
            <a:xfrm>
              <a:off x="3599" y="1234"/>
              <a:ext cx="129" cy="12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21" name="Oval 145"/>
            <p:cNvSpPr>
              <a:spLocks noChangeAspect="1" noChangeArrowheads="1"/>
            </p:cNvSpPr>
            <p:nvPr/>
          </p:nvSpPr>
          <p:spPr bwMode="auto">
            <a:xfrm>
              <a:off x="4504" y="1515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22" name="Oval 146"/>
            <p:cNvSpPr>
              <a:spLocks noChangeAspect="1" noChangeArrowheads="1"/>
            </p:cNvSpPr>
            <p:nvPr/>
          </p:nvSpPr>
          <p:spPr bwMode="auto">
            <a:xfrm>
              <a:off x="4374" y="1798"/>
              <a:ext cx="87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23" name="Oval 147"/>
            <p:cNvSpPr>
              <a:spLocks noChangeAspect="1" noChangeArrowheads="1"/>
            </p:cNvSpPr>
            <p:nvPr/>
          </p:nvSpPr>
          <p:spPr bwMode="auto">
            <a:xfrm>
              <a:off x="4030" y="1354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24" name="Oval 148"/>
            <p:cNvSpPr>
              <a:spLocks noChangeAspect="1" noChangeArrowheads="1"/>
            </p:cNvSpPr>
            <p:nvPr/>
          </p:nvSpPr>
          <p:spPr bwMode="auto">
            <a:xfrm>
              <a:off x="3814" y="1757"/>
              <a:ext cx="87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25" name="Oval 149"/>
            <p:cNvSpPr>
              <a:spLocks noChangeAspect="1" noChangeArrowheads="1"/>
            </p:cNvSpPr>
            <p:nvPr/>
          </p:nvSpPr>
          <p:spPr bwMode="auto">
            <a:xfrm>
              <a:off x="4848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26" name="Oval 150"/>
            <p:cNvSpPr>
              <a:spLocks noChangeAspect="1" noChangeArrowheads="1"/>
            </p:cNvSpPr>
            <p:nvPr/>
          </p:nvSpPr>
          <p:spPr bwMode="auto">
            <a:xfrm>
              <a:off x="930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27" name="Oval 151"/>
            <p:cNvSpPr>
              <a:spLocks noChangeAspect="1" noChangeArrowheads="1"/>
            </p:cNvSpPr>
            <p:nvPr/>
          </p:nvSpPr>
          <p:spPr bwMode="auto">
            <a:xfrm>
              <a:off x="2022" y="1596"/>
              <a:ext cx="152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28" name="Oval 152"/>
            <p:cNvSpPr>
              <a:spLocks noChangeAspect="1" noChangeArrowheads="1"/>
            </p:cNvSpPr>
            <p:nvPr/>
          </p:nvSpPr>
          <p:spPr bwMode="auto">
            <a:xfrm>
              <a:off x="2226" y="1596"/>
              <a:ext cx="152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29" name="Oval 153"/>
            <p:cNvSpPr>
              <a:spLocks noChangeAspect="1" noChangeArrowheads="1"/>
            </p:cNvSpPr>
            <p:nvPr/>
          </p:nvSpPr>
          <p:spPr bwMode="auto">
            <a:xfrm>
              <a:off x="2326" y="1636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30" name="Oval 154"/>
            <p:cNvSpPr>
              <a:spLocks noChangeAspect="1" noChangeArrowheads="1"/>
            </p:cNvSpPr>
            <p:nvPr/>
          </p:nvSpPr>
          <p:spPr bwMode="auto">
            <a:xfrm>
              <a:off x="1920" y="1636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31" name="Oval 155"/>
            <p:cNvSpPr>
              <a:spLocks noChangeAspect="1" noChangeArrowheads="1"/>
            </p:cNvSpPr>
            <p:nvPr/>
          </p:nvSpPr>
          <p:spPr bwMode="auto">
            <a:xfrm>
              <a:off x="2226" y="1677"/>
              <a:ext cx="152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32" name="Oval 156"/>
            <p:cNvSpPr>
              <a:spLocks noChangeAspect="1" noChangeArrowheads="1"/>
            </p:cNvSpPr>
            <p:nvPr/>
          </p:nvSpPr>
          <p:spPr bwMode="auto">
            <a:xfrm>
              <a:off x="2022" y="1677"/>
              <a:ext cx="152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33" name="AutoShape 157"/>
            <p:cNvSpPr>
              <a:spLocks noChangeAspect="1" noChangeArrowheads="1"/>
            </p:cNvSpPr>
            <p:nvPr/>
          </p:nvSpPr>
          <p:spPr bwMode="auto">
            <a:xfrm>
              <a:off x="2022" y="1623"/>
              <a:ext cx="356" cy="81"/>
            </a:xfrm>
            <a:prstGeom prst="hexagon">
              <a:avLst>
                <a:gd name="adj" fmla="val 109877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34" name="Oval 158"/>
            <p:cNvSpPr>
              <a:spLocks noChangeAspect="1" noChangeArrowheads="1"/>
            </p:cNvSpPr>
            <p:nvPr/>
          </p:nvSpPr>
          <p:spPr bwMode="auto">
            <a:xfrm>
              <a:off x="3255" y="1757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35" name="Oval 159"/>
            <p:cNvSpPr>
              <a:spLocks noChangeAspect="1" noChangeArrowheads="1"/>
            </p:cNvSpPr>
            <p:nvPr/>
          </p:nvSpPr>
          <p:spPr bwMode="auto">
            <a:xfrm>
              <a:off x="3556" y="1757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36" name="Oval 160"/>
            <p:cNvSpPr>
              <a:spLocks noChangeAspect="1" noChangeArrowheads="1"/>
            </p:cNvSpPr>
            <p:nvPr/>
          </p:nvSpPr>
          <p:spPr bwMode="auto">
            <a:xfrm rot="1716035">
              <a:off x="2609" y="1555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45" name="Oval 169"/>
            <p:cNvSpPr>
              <a:spLocks noChangeAspect="1" noChangeArrowheads="1"/>
            </p:cNvSpPr>
            <p:nvPr/>
          </p:nvSpPr>
          <p:spPr bwMode="auto">
            <a:xfrm>
              <a:off x="3243" y="1570"/>
              <a:ext cx="130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346" name="Oval 170"/>
            <p:cNvSpPr>
              <a:spLocks noChangeAspect="1" noChangeArrowheads="1"/>
            </p:cNvSpPr>
            <p:nvPr/>
          </p:nvSpPr>
          <p:spPr bwMode="auto">
            <a:xfrm>
              <a:off x="3787" y="1162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348" name="Oval 172"/>
          <p:cNvSpPr>
            <a:spLocks noChangeAspect="1" noChangeArrowheads="1"/>
          </p:cNvSpPr>
          <p:nvPr/>
        </p:nvSpPr>
        <p:spPr bwMode="auto">
          <a:xfrm rot="3170955">
            <a:off x="8105775" y="2772309"/>
            <a:ext cx="144463" cy="153987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349" name="Text Box 173"/>
          <p:cNvSpPr txBox="1">
            <a:spLocks noChangeArrowheads="1"/>
          </p:cNvSpPr>
          <p:nvPr/>
        </p:nvSpPr>
        <p:spPr bwMode="auto">
          <a:xfrm>
            <a:off x="7812088" y="2848509"/>
            <a:ext cx="882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carbon</a:t>
            </a:r>
          </a:p>
        </p:txBody>
      </p:sp>
      <p:sp>
        <p:nvSpPr>
          <p:cNvPr id="50350" name="Oval 174"/>
          <p:cNvSpPr>
            <a:spLocks noChangeAspect="1" noChangeArrowheads="1"/>
          </p:cNvSpPr>
          <p:nvPr/>
        </p:nvSpPr>
        <p:spPr bwMode="auto">
          <a:xfrm>
            <a:off x="8172450" y="2272246"/>
            <a:ext cx="101600" cy="968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351" name="Text Box 175"/>
          <p:cNvSpPr txBox="1">
            <a:spLocks noChangeArrowheads="1"/>
          </p:cNvSpPr>
          <p:nvPr/>
        </p:nvSpPr>
        <p:spPr bwMode="auto">
          <a:xfrm>
            <a:off x="7667625" y="2345271"/>
            <a:ext cx="1136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hydrogen</a:t>
            </a:r>
          </a:p>
        </p:txBody>
      </p:sp>
      <p:sp>
        <p:nvSpPr>
          <p:cNvPr id="50352" name="Oval 176"/>
          <p:cNvSpPr>
            <a:spLocks noChangeAspect="1" noChangeArrowheads="1"/>
          </p:cNvSpPr>
          <p:nvPr/>
        </p:nvSpPr>
        <p:spPr bwMode="auto">
          <a:xfrm>
            <a:off x="971550" y="2704046"/>
            <a:ext cx="204788" cy="193675"/>
          </a:xfrm>
          <a:prstGeom prst="ellipse">
            <a:avLst/>
          </a:pr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353" name="Text Box 177"/>
          <p:cNvSpPr txBox="1">
            <a:spLocks noChangeArrowheads="1"/>
          </p:cNvSpPr>
          <p:nvPr/>
        </p:nvSpPr>
        <p:spPr bwMode="auto">
          <a:xfrm>
            <a:off x="684213" y="2848509"/>
            <a:ext cx="920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oxygen</a:t>
            </a:r>
          </a:p>
        </p:txBody>
      </p:sp>
      <p:sp>
        <p:nvSpPr>
          <p:cNvPr id="50354" name="Text Box 178"/>
          <p:cNvSpPr txBox="1">
            <a:spLocks noChangeArrowheads="1"/>
          </p:cNvSpPr>
          <p:nvPr/>
        </p:nvSpPr>
        <p:spPr bwMode="auto">
          <a:xfrm>
            <a:off x="1476375" y="3280309"/>
            <a:ext cx="806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metal </a:t>
            </a:r>
          </a:p>
        </p:txBody>
      </p:sp>
      <p:sp>
        <p:nvSpPr>
          <p:cNvPr id="50355" name="Text Box 179"/>
          <p:cNvSpPr txBox="1">
            <a:spLocks noChangeArrowheads="1"/>
          </p:cNvSpPr>
          <p:nvPr/>
        </p:nvSpPr>
        <p:spPr bwMode="auto">
          <a:xfrm>
            <a:off x="5940425" y="5872696"/>
            <a:ext cx="15081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sz="1200"/>
              <a:t>binding energy (eV)</a:t>
            </a:r>
          </a:p>
        </p:txBody>
      </p:sp>
      <p:sp>
        <p:nvSpPr>
          <p:cNvPr id="50356" name="Text Box 180"/>
          <p:cNvSpPr txBox="1">
            <a:spLocks noChangeArrowheads="1"/>
          </p:cNvSpPr>
          <p:nvPr/>
        </p:nvSpPr>
        <p:spPr bwMode="auto">
          <a:xfrm>
            <a:off x="1116013" y="5872696"/>
            <a:ext cx="15081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sz="1200"/>
              <a:t>binding energy (eV)</a:t>
            </a:r>
          </a:p>
        </p:txBody>
      </p:sp>
      <p:sp>
        <p:nvSpPr>
          <p:cNvPr id="50357" name="Text Box 181"/>
          <p:cNvSpPr txBox="1">
            <a:spLocks noChangeArrowheads="1"/>
          </p:cNvSpPr>
          <p:nvPr/>
        </p:nvSpPr>
        <p:spPr bwMode="auto">
          <a:xfrm>
            <a:off x="2411413" y="4145496"/>
            <a:ext cx="374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M</a:t>
            </a:r>
          </a:p>
        </p:txBody>
      </p:sp>
      <p:sp>
        <p:nvSpPr>
          <p:cNvPr id="50358" name="Text Box 182"/>
          <p:cNvSpPr txBox="1">
            <a:spLocks noChangeArrowheads="1"/>
          </p:cNvSpPr>
          <p:nvPr/>
        </p:nvSpPr>
        <p:spPr bwMode="auto">
          <a:xfrm>
            <a:off x="1187450" y="4721759"/>
            <a:ext cx="62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M-O</a:t>
            </a:r>
          </a:p>
        </p:txBody>
      </p:sp>
      <p:sp>
        <p:nvSpPr>
          <p:cNvPr id="50359" name="Text Box 183"/>
          <p:cNvSpPr txBox="1">
            <a:spLocks noChangeArrowheads="1"/>
          </p:cNvSpPr>
          <p:nvPr/>
        </p:nvSpPr>
        <p:spPr bwMode="auto">
          <a:xfrm>
            <a:off x="7380288" y="4072471"/>
            <a:ext cx="590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C1s</a:t>
            </a:r>
          </a:p>
        </p:txBody>
      </p:sp>
      <p:sp>
        <p:nvSpPr>
          <p:cNvPr id="50360" name="Text Box 184"/>
          <p:cNvSpPr txBox="1">
            <a:spLocks noChangeArrowheads="1"/>
          </p:cNvSpPr>
          <p:nvPr/>
        </p:nvSpPr>
        <p:spPr bwMode="auto">
          <a:xfrm>
            <a:off x="6210830" y="3768201"/>
            <a:ext cx="12207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it-IT" dirty="0"/>
              <a:t>C-C sp</a:t>
            </a:r>
            <a:r>
              <a:rPr lang="it-IT" baseline="30000" dirty="0"/>
              <a:t>3</a:t>
            </a:r>
          </a:p>
        </p:txBody>
      </p:sp>
      <p:sp>
        <p:nvSpPr>
          <p:cNvPr id="50361" name="Text Box 185"/>
          <p:cNvSpPr txBox="1">
            <a:spLocks noChangeArrowheads="1"/>
          </p:cNvSpPr>
          <p:nvPr/>
        </p:nvSpPr>
        <p:spPr bwMode="auto">
          <a:xfrm>
            <a:off x="6516688" y="4048659"/>
            <a:ext cx="590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C-H</a:t>
            </a:r>
          </a:p>
        </p:txBody>
      </p:sp>
      <p:sp>
        <p:nvSpPr>
          <p:cNvPr id="50362" name="Line 186"/>
          <p:cNvSpPr>
            <a:spLocks noChangeShapeType="1"/>
          </p:cNvSpPr>
          <p:nvPr/>
        </p:nvSpPr>
        <p:spPr bwMode="auto">
          <a:xfrm flipV="1">
            <a:off x="6877050" y="4432834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63" name="Rectangle 187"/>
          <p:cNvSpPr>
            <a:spLocks noChangeArrowheads="1"/>
          </p:cNvSpPr>
          <p:nvPr/>
        </p:nvSpPr>
        <p:spPr bwMode="auto">
          <a:xfrm>
            <a:off x="7667625" y="4577296"/>
            <a:ext cx="9794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C-C sp</a:t>
            </a:r>
            <a:r>
              <a:rPr lang="it-IT" baseline="30000"/>
              <a:t>2</a:t>
            </a:r>
          </a:p>
        </p:txBody>
      </p:sp>
      <p:sp>
        <p:nvSpPr>
          <p:cNvPr id="50364" name="Line 188"/>
          <p:cNvSpPr>
            <a:spLocks noChangeShapeType="1"/>
          </p:cNvSpPr>
          <p:nvPr/>
        </p:nvSpPr>
        <p:spPr bwMode="auto">
          <a:xfrm flipH="1">
            <a:off x="7164388" y="4864634"/>
            <a:ext cx="792162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65" name="Text Box 189"/>
          <p:cNvSpPr txBox="1">
            <a:spLocks noChangeArrowheads="1"/>
          </p:cNvSpPr>
          <p:nvPr/>
        </p:nvSpPr>
        <p:spPr bwMode="auto">
          <a:xfrm>
            <a:off x="5724525" y="4504271"/>
            <a:ext cx="844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C-O-C</a:t>
            </a:r>
          </a:p>
        </p:txBody>
      </p:sp>
      <p:sp>
        <p:nvSpPr>
          <p:cNvPr id="50366" name="Line 190"/>
          <p:cNvSpPr>
            <a:spLocks noChangeShapeType="1"/>
          </p:cNvSpPr>
          <p:nvPr/>
        </p:nvSpPr>
        <p:spPr bwMode="auto">
          <a:xfrm>
            <a:off x="6300788" y="4793196"/>
            <a:ext cx="35877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67" name="Line 191"/>
          <p:cNvSpPr>
            <a:spLocks noChangeShapeType="1"/>
          </p:cNvSpPr>
          <p:nvPr/>
        </p:nvSpPr>
        <p:spPr bwMode="auto">
          <a:xfrm>
            <a:off x="6156325" y="4864634"/>
            <a:ext cx="576263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68" name="Rectangle 192"/>
          <p:cNvSpPr>
            <a:spLocks noChangeArrowheads="1"/>
          </p:cNvSpPr>
          <p:nvPr/>
        </p:nvSpPr>
        <p:spPr bwMode="auto">
          <a:xfrm>
            <a:off x="7380288" y="4072471"/>
            <a:ext cx="576262" cy="360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0371" name="Picture 19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56571"/>
            <a:ext cx="3670300" cy="211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79" name="Immagine 7" descr="moirè_blugray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8466"/>
            <a:ext cx="914400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" name="Text Box 7"/>
          <p:cNvSpPr txBox="1">
            <a:spLocks noChangeArrowheads="1"/>
          </p:cNvSpPr>
          <p:nvPr/>
        </p:nvSpPr>
        <p:spPr bwMode="auto">
          <a:xfrm>
            <a:off x="1051455" y="123828"/>
            <a:ext cx="74062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XPS 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spectroscopy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of 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technical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samples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16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438" name="Group 166"/>
          <p:cNvGrpSpPr>
            <a:grpSpLocks noChangeAspect="1"/>
          </p:cNvGrpSpPr>
          <p:nvPr/>
        </p:nvGrpSpPr>
        <p:grpSpPr bwMode="auto">
          <a:xfrm>
            <a:off x="2195513" y="1930404"/>
            <a:ext cx="5038725" cy="1733550"/>
            <a:chOff x="930" y="709"/>
            <a:chExt cx="4219" cy="1451"/>
          </a:xfrm>
        </p:grpSpPr>
        <p:sp>
          <p:nvSpPr>
            <p:cNvPr id="54274" name="Line 2"/>
            <p:cNvSpPr>
              <a:spLocks noChangeAspect="1" noChangeShapeType="1"/>
            </p:cNvSpPr>
            <p:nvPr/>
          </p:nvSpPr>
          <p:spPr bwMode="auto">
            <a:xfrm>
              <a:off x="3288" y="1661"/>
              <a:ext cx="46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75" name="Line 3"/>
            <p:cNvSpPr>
              <a:spLocks noChangeAspect="1" noChangeShapeType="1"/>
            </p:cNvSpPr>
            <p:nvPr/>
          </p:nvSpPr>
          <p:spPr bwMode="auto">
            <a:xfrm>
              <a:off x="3334" y="1661"/>
              <a:ext cx="45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76" name="Line 4"/>
            <p:cNvSpPr>
              <a:spLocks noChangeAspect="1" noChangeShapeType="1"/>
            </p:cNvSpPr>
            <p:nvPr/>
          </p:nvSpPr>
          <p:spPr bwMode="auto">
            <a:xfrm>
              <a:off x="2523" y="1475"/>
              <a:ext cx="129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77" name="Line 5"/>
            <p:cNvSpPr>
              <a:spLocks noChangeAspect="1" noChangeShapeType="1"/>
            </p:cNvSpPr>
            <p:nvPr/>
          </p:nvSpPr>
          <p:spPr bwMode="auto">
            <a:xfrm>
              <a:off x="2695" y="1636"/>
              <a:ext cx="2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78" name="Line 6"/>
            <p:cNvSpPr>
              <a:spLocks noChangeAspect="1" noChangeShapeType="1"/>
            </p:cNvSpPr>
            <p:nvPr/>
          </p:nvSpPr>
          <p:spPr bwMode="auto">
            <a:xfrm>
              <a:off x="3858" y="1798"/>
              <a:ext cx="129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79" name="Line 7"/>
            <p:cNvSpPr>
              <a:spLocks noChangeAspect="1" noChangeShapeType="1"/>
            </p:cNvSpPr>
            <p:nvPr/>
          </p:nvSpPr>
          <p:spPr bwMode="auto">
            <a:xfrm>
              <a:off x="4073" y="1394"/>
              <a:ext cx="43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80" name="Line 8"/>
            <p:cNvSpPr>
              <a:spLocks noChangeAspect="1" noChangeShapeType="1"/>
            </p:cNvSpPr>
            <p:nvPr/>
          </p:nvSpPr>
          <p:spPr bwMode="auto">
            <a:xfrm>
              <a:off x="4461" y="1515"/>
              <a:ext cx="85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81" name="Line 9"/>
            <p:cNvSpPr>
              <a:spLocks noChangeAspect="1" noChangeShapeType="1"/>
            </p:cNvSpPr>
            <p:nvPr/>
          </p:nvSpPr>
          <p:spPr bwMode="auto">
            <a:xfrm>
              <a:off x="4332" y="1798"/>
              <a:ext cx="85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82" name="Line 10"/>
            <p:cNvSpPr>
              <a:spLocks noChangeAspect="1" noChangeShapeType="1"/>
            </p:cNvSpPr>
            <p:nvPr/>
          </p:nvSpPr>
          <p:spPr bwMode="auto">
            <a:xfrm flipH="1">
              <a:off x="4675" y="1636"/>
              <a:ext cx="129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83" name="Line 11"/>
            <p:cNvSpPr>
              <a:spLocks noChangeAspect="1" noChangeShapeType="1"/>
            </p:cNvSpPr>
            <p:nvPr/>
          </p:nvSpPr>
          <p:spPr bwMode="auto">
            <a:xfrm>
              <a:off x="4804" y="1636"/>
              <a:ext cx="87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84" name="Line 12"/>
            <p:cNvSpPr>
              <a:spLocks noChangeAspect="1" noChangeShapeType="1"/>
            </p:cNvSpPr>
            <p:nvPr/>
          </p:nvSpPr>
          <p:spPr bwMode="auto">
            <a:xfrm flipH="1">
              <a:off x="4202" y="1757"/>
              <a:ext cx="86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85" name="Oval 13"/>
            <p:cNvSpPr>
              <a:spLocks noChangeAspect="1" noChangeArrowheads="1"/>
            </p:cNvSpPr>
            <p:nvPr/>
          </p:nvSpPr>
          <p:spPr bwMode="auto">
            <a:xfrm>
              <a:off x="4546" y="1274"/>
              <a:ext cx="173" cy="161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86" name="Oval 14"/>
            <p:cNvSpPr>
              <a:spLocks noChangeAspect="1" noChangeArrowheads="1"/>
            </p:cNvSpPr>
            <p:nvPr/>
          </p:nvSpPr>
          <p:spPr bwMode="auto">
            <a:xfrm>
              <a:off x="3685" y="1394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87" name="Oval 15"/>
            <p:cNvSpPr>
              <a:spLocks noChangeAspect="1" noChangeArrowheads="1"/>
            </p:cNvSpPr>
            <p:nvPr/>
          </p:nvSpPr>
          <p:spPr bwMode="auto">
            <a:xfrm>
              <a:off x="3858" y="1394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88" name="Oval 16"/>
            <p:cNvSpPr>
              <a:spLocks noChangeAspect="1" noChangeArrowheads="1"/>
            </p:cNvSpPr>
            <p:nvPr/>
          </p:nvSpPr>
          <p:spPr bwMode="auto">
            <a:xfrm>
              <a:off x="3944" y="1515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89" name="Oval 17"/>
            <p:cNvSpPr>
              <a:spLocks noChangeAspect="1" noChangeArrowheads="1"/>
            </p:cNvSpPr>
            <p:nvPr/>
          </p:nvSpPr>
          <p:spPr bwMode="auto">
            <a:xfrm>
              <a:off x="3599" y="1515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0" name="Oval 18"/>
            <p:cNvSpPr>
              <a:spLocks noChangeAspect="1" noChangeArrowheads="1"/>
            </p:cNvSpPr>
            <p:nvPr/>
          </p:nvSpPr>
          <p:spPr bwMode="auto">
            <a:xfrm>
              <a:off x="3685" y="1636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1" name="Oval 19"/>
            <p:cNvSpPr>
              <a:spLocks noChangeAspect="1" noChangeArrowheads="1"/>
            </p:cNvSpPr>
            <p:nvPr/>
          </p:nvSpPr>
          <p:spPr bwMode="auto">
            <a:xfrm rot="1508825">
              <a:off x="3169" y="1034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2" name="Oval 20"/>
            <p:cNvSpPr>
              <a:spLocks noChangeAspect="1" noChangeArrowheads="1"/>
            </p:cNvSpPr>
            <p:nvPr/>
          </p:nvSpPr>
          <p:spPr bwMode="auto">
            <a:xfrm rot="1508825">
              <a:off x="3353" y="1116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3" name="Oval 21"/>
            <p:cNvSpPr>
              <a:spLocks noChangeAspect="1" noChangeArrowheads="1"/>
            </p:cNvSpPr>
            <p:nvPr/>
          </p:nvSpPr>
          <p:spPr bwMode="auto">
            <a:xfrm rot="1508825">
              <a:off x="3426" y="1192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4" name="Oval 22"/>
            <p:cNvSpPr>
              <a:spLocks noChangeAspect="1" noChangeArrowheads="1"/>
            </p:cNvSpPr>
            <p:nvPr/>
          </p:nvSpPr>
          <p:spPr bwMode="auto">
            <a:xfrm rot="1508825">
              <a:off x="3059" y="1031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5" name="Oval 23"/>
            <p:cNvSpPr>
              <a:spLocks noChangeAspect="1" noChangeArrowheads="1"/>
            </p:cNvSpPr>
            <p:nvPr/>
          </p:nvSpPr>
          <p:spPr bwMode="auto">
            <a:xfrm rot="1508825">
              <a:off x="3317" y="1189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6" name="Oval 24"/>
            <p:cNvSpPr>
              <a:spLocks noChangeAspect="1" noChangeArrowheads="1"/>
            </p:cNvSpPr>
            <p:nvPr/>
          </p:nvSpPr>
          <p:spPr bwMode="auto">
            <a:xfrm rot="1508825">
              <a:off x="3132" y="1108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7" name="AutoShape 25"/>
            <p:cNvSpPr>
              <a:spLocks noChangeAspect="1" noChangeArrowheads="1"/>
            </p:cNvSpPr>
            <p:nvPr/>
          </p:nvSpPr>
          <p:spPr bwMode="auto">
            <a:xfrm rot="1508825">
              <a:off x="3138" y="1098"/>
              <a:ext cx="357" cy="80"/>
            </a:xfrm>
            <a:prstGeom prst="hexagon">
              <a:avLst>
                <a:gd name="adj" fmla="val 111563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8" name="Oval 26"/>
            <p:cNvSpPr>
              <a:spLocks noChangeAspect="1" noChangeArrowheads="1"/>
            </p:cNvSpPr>
            <p:nvPr/>
          </p:nvSpPr>
          <p:spPr bwMode="auto">
            <a:xfrm rot="39083276">
              <a:off x="4140" y="1221"/>
              <a:ext cx="121" cy="12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9" name="Oval 27"/>
            <p:cNvSpPr>
              <a:spLocks noChangeAspect="1" noChangeArrowheads="1"/>
            </p:cNvSpPr>
            <p:nvPr/>
          </p:nvSpPr>
          <p:spPr bwMode="auto">
            <a:xfrm rot="39083276">
              <a:off x="4204" y="1069"/>
              <a:ext cx="120" cy="12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00" name="Oval 28"/>
            <p:cNvSpPr>
              <a:spLocks noChangeAspect="1" noChangeArrowheads="1"/>
            </p:cNvSpPr>
            <p:nvPr/>
          </p:nvSpPr>
          <p:spPr bwMode="auto">
            <a:xfrm rot="39083276">
              <a:off x="4355" y="1039"/>
              <a:ext cx="121" cy="129"/>
            </a:xfrm>
            <a:prstGeom prst="ellipse">
              <a:avLst/>
            </a:prstGeom>
            <a:solidFill>
              <a:srgbClr val="50D21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01" name="Oval 29"/>
            <p:cNvSpPr>
              <a:spLocks noChangeAspect="1" noChangeArrowheads="1"/>
            </p:cNvSpPr>
            <p:nvPr/>
          </p:nvSpPr>
          <p:spPr bwMode="auto">
            <a:xfrm rot="39083276">
              <a:off x="4229" y="1340"/>
              <a:ext cx="121" cy="12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02" name="Oval 30"/>
            <p:cNvSpPr>
              <a:spLocks noChangeAspect="1" noChangeArrowheads="1"/>
            </p:cNvSpPr>
            <p:nvPr/>
          </p:nvSpPr>
          <p:spPr bwMode="auto">
            <a:xfrm rot="39083276">
              <a:off x="4427" y="1157"/>
              <a:ext cx="120" cy="129"/>
            </a:xfrm>
            <a:prstGeom prst="ellipse">
              <a:avLst/>
            </a:prstGeom>
            <a:solidFill>
              <a:srgbClr val="50D21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03" name="Oval 31"/>
            <p:cNvSpPr>
              <a:spLocks noChangeAspect="1" noChangeArrowheads="1"/>
            </p:cNvSpPr>
            <p:nvPr/>
          </p:nvSpPr>
          <p:spPr bwMode="auto">
            <a:xfrm rot="39083276">
              <a:off x="4380" y="1309"/>
              <a:ext cx="121" cy="12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04" name="AutoShape 32"/>
            <p:cNvSpPr>
              <a:spLocks noChangeAspect="1" noChangeArrowheads="1"/>
            </p:cNvSpPr>
            <p:nvPr/>
          </p:nvSpPr>
          <p:spPr bwMode="auto">
            <a:xfrm rot="39083276">
              <a:off x="4231" y="1132"/>
              <a:ext cx="282" cy="258"/>
            </a:xfrm>
            <a:prstGeom prst="hexagon">
              <a:avLst>
                <a:gd name="adj" fmla="val 27326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05" name="Line 33"/>
            <p:cNvSpPr>
              <a:spLocks noChangeAspect="1" noChangeShapeType="1"/>
            </p:cNvSpPr>
            <p:nvPr/>
          </p:nvSpPr>
          <p:spPr bwMode="auto">
            <a:xfrm flipH="1">
              <a:off x="3772" y="1032"/>
              <a:ext cx="129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06" name="Line 34"/>
            <p:cNvSpPr>
              <a:spLocks noChangeAspect="1" noChangeShapeType="1"/>
            </p:cNvSpPr>
            <p:nvPr/>
          </p:nvSpPr>
          <p:spPr bwMode="auto">
            <a:xfrm>
              <a:off x="3901" y="1032"/>
              <a:ext cx="129" cy="1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07" name="Line 35"/>
            <p:cNvSpPr>
              <a:spLocks noChangeAspect="1" noChangeShapeType="1"/>
            </p:cNvSpPr>
            <p:nvPr/>
          </p:nvSpPr>
          <p:spPr bwMode="auto">
            <a:xfrm>
              <a:off x="3901" y="1032"/>
              <a:ext cx="17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08" name="Line 36"/>
            <p:cNvSpPr>
              <a:spLocks noChangeAspect="1" noChangeShapeType="1"/>
            </p:cNvSpPr>
            <p:nvPr/>
          </p:nvSpPr>
          <p:spPr bwMode="auto">
            <a:xfrm flipV="1">
              <a:off x="3901" y="951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09" name="Line 37"/>
            <p:cNvSpPr>
              <a:spLocks noChangeAspect="1" noChangeShapeType="1"/>
            </p:cNvSpPr>
            <p:nvPr/>
          </p:nvSpPr>
          <p:spPr bwMode="auto">
            <a:xfrm rot="17434490" flipH="1">
              <a:off x="3205" y="1536"/>
              <a:ext cx="121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10" name="Line 38"/>
            <p:cNvSpPr>
              <a:spLocks noChangeAspect="1" noChangeShapeType="1"/>
            </p:cNvSpPr>
            <p:nvPr/>
          </p:nvSpPr>
          <p:spPr bwMode="auto">
            <a:xfrm rot="-4165510">
              <a:off x="3291" y="1394"/>
              <a:ext cx="121" cy="1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11" name="Line 39"/>
            <p:cNvSpPr>
              <a:spLocks noChangeAspect="1" noChangeShapeType="1"/>
            </p:cNvSpPr>
            <p:nvPr/>
          </p:nvSpPr>
          <p:spPr bwMode="auto">
            <a:xfrm rot="-4165510">
              <a:off x="3198" y="1432"/>
              <a:ext cx="1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12" name="Line 40"/>
            <p:cNvSpPr>
              <a:spLocks noChangeAspect="1" noChangeShapeType="1"/>
            </p:cNvSpPr>
            <p:nvPr/>
          </p:nvSpPr>
          <p:spPr bwMode="auto">
            <a:xfrm rot="17434490" flipV="1">
              <a:off x="3209" y="1449"/>
              <a:ext cx="0" cy="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13" name="Line 41"/>
            <p:cNvSpPr>
              <a:spLocks noChangeAspect="1" noChangeShapeType="1"/>
            </p:cNvSpPr>
            <p:nvPr/>
          </p:nvSpPr>
          <p:spPr bwMode="auto">
            <a:xfrm rot="3170955" flipH="1">
              <a:off x="4149" y="1485"/>
              <a:ext cx="191" cy="1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14" name="Line 42"/>
            <p:cNvSpPr>
              <a:spLocks noChangeAspect="1" noChangeShapeType="1"/>
            </p:cNvSpPr>
            <p:nvPr/>
          </p:nvSpPr>
          <p:spPr bwMode="auto">
            <a:xfrm rot="3170955">
              <a:off x="4265" y="1600"/>
              <a:ext cx="121" cy="1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15" name="Line 43"/>
            <p:cNvSpPr>
              <a:spLocks noChangeAspect="1" noChangeShapeType="1"/>
            </p:cNvSpPr>
            <p:nvPr/>
          </p:nvSpPr>
          <p:spPr bwMode="auto">
            <a:xfrm rot="3170955">
              <a:off x="4327" y="1652"/>
              <a:ext cx="1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16" name="Line 44"/>
            <p:cNvSpPr>
              <a:spLocks noChangeAspect="1" noChangeShapeType="1"/>
            </p:cNvSpPr>
            <p:nvPr/>
          </p:nvSpPr>
          <p:spPr bwMode="auto">
            <a:xfrm rot="3170955" flipV="1">
              <a:off x="4389" y="1521"/>
              <a:ext cx="0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17" name="Oval 45"/>
            <p:cNvSpPr>
              <a:spLocks noChangeAspect="1" noChangeArrowheads="1"/>
            </p:cNvSpPr>
            <p:nvPr/>
          </p:nvSpPr>
          <p:spPr bwMode="auto">
            <a:xfrm>
              <a:off x="4605" y="1757"/>
              <a:ext cx="153" cy="40"/>
            </a:xfrm>
            <a:prstGeom prst="ellipse">
              <a:avLst/>
            </a:prstGeom>
            <a:solidFill>
              <a:srgbClr val="50D21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18" name="Oval 46"/>
            <p:cNvSpPr>
              <a:spLocks noChangeAspect="1" noChangeArrowheads="1"/>
            </p:cNvSpPr>
            <p:nvPr/>
          </p:nvSpPr>
          <p:spPr bwMode="auto">
            <a:xfrm>
              <a:off x="4809" y="1757"/>
              <a:ext cx="153" cy="40"/>
            </a:xfrm>
            <a:prstGeom prst="ellipse">
              <a:avLst/>
            </a:prstGeom>
            <a:solidFill>
              <a:srgbClr val="50D21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19" name="Oval 47"/>
            <p:cNvSpPr>
              <a:spLocks noChangeAspect="1" noChangeArrowheads="1"/>
            </p:cNvSpPr>
            <p:nvPr/>
          </p:nvSpPr>
          <p:spPr bwMode="auto">
            <a:xfrm>
              <a:off x="4910" y="1797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20" name="Oval 48"/>
            <p:cNvSpPr>
              <a:spLocks noChangeAspect="1" noChangeArrowheads="1"/>
            </p:cNvSpPr>
            <p:nvPr/>
          </p:nvSpPr>
          <p:spPr bwMode="auto">
            <a:xfrm>
              <a:off x="4504" y="1797"/>
              <a:ext cx="152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21" name="Oval 49"/>
            <p:cNvSpPr>
              <a:spLocks noChangeAspect="1" noChangeArrowheads="1"/>
            </p:cNvSpPr>
            <p:nvPr/>
          </p:nvSpPr>
          <p:spPr bwMode="auto">
            <a:xfrm>
              <a:off x="4809" y="1838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22" name="Oval 50"/>
            <p:cNvSpPr>
              <a:spLocks noChangeAspect="1" noChangeArrowheads="1"/>
            </p:cNvSpPr>
            <p:nvPr/>
          </p:nvSpPr>
          <p:spPr bwMode="auto">
            <a:xfrm>
              <a:off x="4605" y="1838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23" name="AutoShape 51"/>
            <p:cNvSpPr>
              <a:spLocks noChangeAspect="1" noChangeArrowheads="1"/>
            </p:cNvSpPr>
            <p:nvPr/>
          </p:nvSpPr>
          <p:spPr bwMode="auto">
            <a:xfrm>
              <a:off x="4605" y="1784"/>
              <a:ext cx="357" cy="81"/>
            </a:xfrm>
            <a:prstGeom prst="hexagon">
              <a:avLst>
                <a:gd name="adj" fmla="val 110185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24" name="Oval 52"/>
            <p:cNvSpPr>
              <a:spLocks noChangeAspect="1" noChangeArrowheads="1"/>
            </p:cNvSpPr>
            <p:nvPr/>
          </p:nvSpPr>
          <p:spPr bwMode="auto">
            <a:xfrm>
              <a:off x="4719" y="1555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25" name="Line 53"/>
            <p:cNvSpPr>
              <a:spLocks noChangeAspect="1" noChangeShapeType="1"/>
            </p:cNvSpPr>
            <p:nvPr/>
          </p:nvSpPr>
          <p:spPr bwMode="auto">
            <a:xfrm rot="1716035" flipH="1">
              <a:off x="2372" y="1277"/>
              <a:ext cx="129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26" name="Line 54"/>
            <p:cNvSpPr>
              <a:spLocks noChangeAspect="1" noChangeShapeType="1"/>
            </p:cNvSpPr>
            <p:nvPr/>
          </p:nvSpPr>
          <p:spPr bwMode="auto">
            <a:xfrm rot="1716035">
              <a:off x="2464" y="1330"/>
              <a:ext cx="129" cy="1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27" name="Line 55"/>
            <p:cNvSpPr>
              <a:spLocks noChangeAspect="1" noChangeShapeType="1"/>
            </p:cNvSpPr>
            <p:nvPr/>
          </p:nvSpPr>
          <p:spPr bwMode="auto">
            <a:xfrm rot="1716035">
              <a:off x="2503" y="1350"/>
              <a:ext cx="1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28" name="Line 56"/>
            <p:cNvSpPr>
              <a:spLocks noChangeAspect="1" noChangeShapeType="1"/>
            </p:cNvSpPr>
            <p:nvPr/>
          </p:nvSpPr>
          <p:spPr bwMode="auto">
            <a:xfrm rot="1716035" flipV="1">
              <a:off x="2533" y="1235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29" name="Oval 57"/>
            <p:cNvSpPr>
              <a:spLocks noChangeAspect="1" noChangeArrowheads="1"/>
            </p:cNvSpPr>
            <p:nvPr/>
          </p:nvSpPr>
          <p:spPr bwMode="auto">
            <a:xfrm>
              <a:off x="2323" y="1717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30" name="Oval 58"/>
            <p:cNvSpPr>
              <a:spLocks noChangeAspect="1" noChangeArrowheads="1"/>
            </p:cNvSpPr>
            <p:nvPr/>
          </p:nvSpPr>
          <p:spPr bwMode="auto">
            <a:xfrm>
              <a:off x="2527" y="1717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31" name="Oval 59"/>
            <p:cNvSpPr>
              <a:spLocks noChangeAspect="1" noChangeArrowheads="1"/>
            </p:cNvSpPr>
            <p:nvPr/>
          </p:nvSpPr>
          <p:spPr bwMode="auto">
            <a:xfrm>
              <a:off x="2628" y="1757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32" name="Oval 60"/>
            <p:cNvSpPr>
              <a:spLocks noChangeAspect="1" noChangeArrowheads="1"/>
            </p:cNvSpPr>
            <p:nvPr/>
          </p:nvSpPr>
          <p:spPr bwMode="auto">
            <a:xfrm>
              <a:off x="2222" y="1757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33" name="Oval 61"/>
            <p:cNvSpPr>
              <a:spLocks noChangeAspect="1" noChangeArrowheads="1"/>
            </p:cNvSpPr>
            <p:nvPr/>
          </p:nvSpPr>
          <p:spPr bwMode="auto">
            <a:xfrm>
              <a:off x="2527" y="1798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34" name="Oval 62"/>
            <p:cNvSpPr>
              <a:spLocks noChangeAspect="1" noChangeArrowheads="1"/>
            </p:cNvSpPr>
            <p:nvPr/>
          </p:nvSpPr>
          <p:spPr bwMode="auto">
            <a:xfrm>
              <a:off x="2323" y="1798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35" name="AutoShape 63"/>
            <p:cNvSpPr>
              <a:spLocks noChangeAspect="1" noChangeArrowheads="1"/>
            </p:cNvSpPr>
            <p:nvPr/>
          </p:nvSpPr>
          <p:spPr bwMode="auto">
            <a:xfrm>
              <a:off x="2323" y="1744"/>
              <a:ext cx="357" cy="81"/>
            </a:xfrm>
            <a:prstGeom prst="hexagon">
              <a:avLst>
                <a:gd name="adj" fmla="val 110185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36" name="Oval 64"/>
            <p:cNvSpPr>
              <a:spLocks noChangeAspect="1" noChangeArrowheads="1"/>
            </p:cNvSpPr>
            <p:nvPr/>
          </p:nvSpPr>
          <p:spPr bwMode="auto">
            <a:xfrm>
              <a:off x="3901" y="1798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37" name="Oval 65"/>
            <p:cNvSpPr>
              <a:spLocks noChangeAspect="1" noChangeArrowheads="1"/>
            </p:cNvSpPr>
            <p:nvPr/>
          </p:nvSpPr>
          <p:spPr bwMode="auto">
            <a:xfrm>
              <a:off x="4116" y="1798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38" name="Line 66"/>
            <p:cNvSpPr>
              <a:spLocks noChangeAspect="1" noChangeShapeType="1"/>
            </p:cNvSpPr>
            <p:nvPr/>
          </p:nvSpPr>
          <p:spPr bwMode="auto">
            <a:xfrm flipH="1">
              <a:off x="2825" y="1717"/>
              <a:ext cx="129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39" name="Line 67"/>
            <p:cNvSpPr>
              <a:spLocks noChangeAspect="1" noChangeShapeType="1"/>
            </p:cNvSpPr>
            <p:nvPr/>
          </p:nvSpPr>
          <p:spPr bwMode="auto">
            <a:xfrm>
              <a:off x="2954" y="1717"/>
              <a:ext cx="129" cy="1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40" name="Line 68"/>
            <p:cNvSpPr>
              <a:spLocks noChangeAspect="1" noChangeShapeType="1"/>
            </p:cNvSpPr>
            <p:nvPr/>
          </p:nvSpPr>
          <p:spPr bwMode="auto">
            <a:xfrm>
              <a:off x="2954" y="1717"/>
              <a:ext cx="1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41" name="Line 69"/>
            <p:cNvSpPr>
              <a:spLocks noChangeAspect="1" noChangeShapeType="1"/>
            </p:cNvSpPr>
            <p:nvPr/>
          </p:nvSpPr>
          <p:spPr bwMode="auto">
            <a:xfrm flipV="1">
              <a:off x="2954" y="1636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42" name="Oval 70"/>
            <p:cNvSpPr>
              <a:spLocks noChangeAspect="1" noChangeArrowheads="1"/>
            </p:cNvSpPr>
            <p:nvPr/>
          </p:nvSpPr>
          <p:spPr bwMode="auto">
            <a:xfrm>
              <a:off x="1275" y="1717"/>
              <a:ext cx="172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43" name="Oval 71"/>
            <p:cNvSpPr>
              <a:spLocks noChangeAspect="1" noChangeArrowheads="1"/>
            </p:cNvSpPr>
            <p:nvPr/>
          </p:nvSpPr>
          <p:spPr bwMode="auto">
            <a:xfrm>
              <a:off x="1576" y="1717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44" name="Oval 72"/>
            <p:cNvSpPr>
              <a:spLocks noChangeAspect="1" noChangeArrowheads="1"/>
            </p:cNvSpPr>
            <p:nvPr/>
          </p:nvSpPr>
          <p:spPr bwMode="auto">
            <a:xfrm>
              <a:off x="2049" y="1757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45" name="Oval 73"/>
            <p:cNvSpPr>
              <a:spLocks noChangeAspect="1" noChangeArrowheads="1"/>
            </p:cNvSpPr>
            <p:nvPr/>
          </p:nvSpPr>
          <p:spPr bwMode="auto">
            <a:xfrm>
              <a:off x="1232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46" name="Oval 74"/>
            <p:cNvSpPr>
              <a:spLocks noChangeAspect="1" noChangeArrowheads="1"/>
            </p:cNvSpPr>
            <p:nvPr/>
          </p:nvSpPr>
          <p:spPr bwMode="auto">
            <a:xfrm>
              <a:off x="1533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47" name="Oval 75"/>
            <p:cNvSpPr>
              <a:spLocks noChangeAspect="1" noChangeArrowheads="1"/>
            </p:cNvSpPr>
            <p:nvPr/>
          </p:nvSpPr>
          <p:spPr bwMode="auto">
            <a:xfrm>
              <a:off x="1835" y="1878"/>
              <a:ext cx="300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48" name="Oval 76"/>
            <p:cNvSpPr>
              <a:spLocks noChangeAspect="1" noChangeArrowheads="1"/>
            </p:cNvSpPr>
            <p:nvPr/>
          </p:nvSpPr>
          <p:spPr bwMode="auto">
            <a:xfrm>
              <a:off x="2135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49" name="Oval 77"/>
            <p:cNvSpPr>
              <a:spLocks noChangeAspect="1" noChangeArrowheads="1"/>
            </p:cNvSpPr>
            <p:nvPr/>
          </p:nvSpPr>
          <p:spPr bwMode="auto">
            <a:xfrm>
              <a:off x="2436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50" name="Oval 78"/>
            <p:cNvSpPr>
              <a:spLocks noChangeAspect="1" noChangeArrowheads="1"/>
            </p:cNvSpPr>
            <p:nvPr/>
          </p:nvSpPr>
          <p:spPr bwMode="auto">
            <a:xfrm>
              <a:off x="2738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51" name="Oval 79"/>
            <p:cNvSpPr>
              <a:spLocks noChangeAspect="1" noChangeArrowheads="1"/>
            </p:cNvSpPr>
            <p:nvPr/>
          </p:nvSpPr>
          <p:spPr bwMode="auto">
            <a:xfrm>
              <a:off x="3040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52" name="Oval 80"/>
            <p:cNvSpPr>
              <a:spLocks noChangeAspect="1" noChangeArrowheads="1"/>
            </p:cNvSpPr>
            <p:nvPr/>
          </p:nvSpPr>
          <p:spPr bwMode="auto">
            <a:xfrm>
              <a:off x="3341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53" name="Oval 81"/>
            <p:cNvSpPr>
              <a:spLocks noChangeAspect="1" noChangeArrowheads="1"/>
            </p:cNvSpPr>
            <p:nvPr/>
          </p:nvSpPr>
          <p:spPr bwMode="auto">
            <a:xfrm>
              <a:off x="3643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54" name="Oval 82"/>
            <p:cNvSpPr>
              <a:spLocks noChangeAspect="1" noChangeArrowheads="1"/>
            </p:cNvSpPr>
            <p:nvPr/>
          </p:nvSpPr>
          <p:spPr bwMode="auto">
            <a:xfrm>
              <a:off x="3944" y="1878"/>
              <a:ext cx="300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55" name="Oval 83"/>
            <p:cNvSpPr>
              <a:spLocks noChangeAspect="1" noChangeArrowheads="1"/>
            </p:cNvSpPr>
            <p:nvPr/>
          </p:nvSpPr>
          <p:spPr bwMode="auto">
            <a:xfrm>
              <a:off x="4244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56" name="Oval 84"/>
            <p:cNvSpPr>
              <a:spLocks noChangeAspect="1" noChangeArrowheads="1"/>
            </p:cNvSpPr>
            <p:nvPr/>
          </p:nvSpPr>
          <p:spPr bwMode="auto">
            <a:xfrm>
              <a:off x="4546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57" name="Oval 85"/>
            <p:cNvSpPr>
              <a:spLocks noChangeAspect="1" noChangeArrowheads="1"/>
            </p:cNvSpPr>
            <p:nvPr/>
          </p:nvSpPr>
          <p:spPr bwMode="auto">
            <a:xfrm>
              <a:off x="1748" y="1757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58" name="Line 86"/>
            <p:cNvSpPr>
              <a:spLocks noChangeAspect="1" noChangeShapeType="1"/>
            </p:cNvSpPr>
            <p:nvPr/>
          </p:nvSpPr>
          <p:spPr bwMode="auto">
            <a:xfrm>
              <a:off x="2738" y="1394"/>
              <a:ext cx="87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59" name="Line 87"/>
            <p:cNvSpPr>
              <a:spLocks noChangeAspect="1" noChangeShapeType="1"/>
            </p:cNvSpPr>
            <p:nvPr/>
          </p:nvSpPr>
          <p:spPr bwMode="auto">
            <a:xfrm>
              <a:off x="2867" y="1475"/>
              <a:ext cx="87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60" name="Oval 88"/>
            <p:cNvSpPr>
              <a:spLocks noChangeAspect="1" noChangeArrowheads="1"/>
            </p:cNvSpPr>
            <p:nvPr/>
          </p:nvSpPr>
          <p:spPr bwMode="auto">
            <a:xfrm rot="1716035">
              <a:off x="2482" y="1153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61" name="Oval 89"/>
            <p:cNvSpPr>
              <a:spLocks noChangeAspect="1" noChangeArrowheads="1"/>
            </p:cNvSpPr>
            <p:nvPr/>
          </p:nvSpPr>
          <p:spPr bwMode="auto">
            <a:xfrm rot="1716035">
              <a:off x="2265" y="1271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62" name="Oval 90"/>
            <p:cNvSpPr>
              <a:spLocks noChangeAspect="1" noChangeArrowheads="1"/>
            </p:cNvSpPr>
            <p:nvPr/>
          </p:nvSpPr>
          <p:spPr bwMode="auto">
            <a:xfrm rot="1716035">
              <a:off x="2471" y="1422"/>
              <a:ext cx="130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63" name="Oval 91"/>
            <p:cNvSpPr>
              <a:spLocks noChangeAspect="1" noChangeArrowheads="1"/>
            </p:cNvSpPr>
            <p:nvPr/>
          </p:nvSpPr>
          <p:spPr bwMode="auto">
            <a:xfrm rot="1716035">
              <a:off x="2629" y="1320"/>
              <a:ext cx="129" cy="121"/>
            </a:xfrm>
            <a:prstGeom prst="ellipse">
              <a:avLst/>
            </a:prstGeom>
            <a:solidFill>
              <a:srgbClr val="CC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64" name="Oval 92"/>
            <p:cNvSpPr>
              <a:spLocks noChangeAspect="1" noChangeArrowheads="1"/>
            </p:cNvSpPr>
            <p:nvPr/>
          </p:nvSpPr>
          <p:spPr bwMode="auto">
            <a:xfrm>
              <a:off x="2782" y="1354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65" name="Oval 93"/>
            <p:cNvSpPr>
              <a:spLocks noChangeAspect="1" noChangeArrowheads="1"/>
            </p:cNvSpPr>
            <p:nvPr/>
          </p:nvSpPr>
          <p:spPr bwMode="auto">
            <a:xfrm rot="-4165510">
              <a:off x="3236" y="1611"/>
              <a:ext cx="121" cy="129"/>
            </a:xfrm>
            <a:prstGeom prst="ellipse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66" name="Oval 94"/>
            <p:cNvSpPr>
              <a:spLocks noChangeAspect="1" noChangeArrowheads="1"/>
            </p:cNvSpPr>
            <p:nvPr/>
          </p:nvSpPr>
          <p:spPr bwMode="auto">
            <a:xfrm rot="-4165510">
              <a:off x="3236" y="1266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67" name="Oval 95"/>
            <p:cNvSpPr>
              <a:spLocks noChangeAspect="1" noChangeArrowheads="1"/>
            </p:cNvSpPr>
            <p:nvPr/>
          </p:nvSpPr>
          <p:spPr bwMode="auto">
            <a:xfrm>
              <a:off x="2868" y="1555"/>
              <a:ext cx="129" cy="121"/>
            </a:xfrm>
            <a:prstGeom prst="ellipse">
              <a:avLst/>
            </a:prstGeom>
            <a:solidFill>
              <a:srgbClr val="CC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68" name="Oval 96"/>
            <p:cNvSpPr>
              <a:spLocks noChangeAspect="1" noChangeArrowheads="1"/>
            </p:cNvSpPr>
            <p:nvPr/>
          </p:nvSpPr>
          <p:spPr bwMode="auto">
            <a:xfrm>
              <a:off x="2738" y="1757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69" name="Oval 97"/>
            <p:cNvSpPr>
              <a:spLocks noChangeAspect="1" noChangeArrowheads="1"/>
            </p:cNvSpPr>
            <p:nvPr/>
          </p:nvSpPr>
          <p:spPr bwMode="auto">
            <a:xfrm>
              <a:off x="2997" y="1797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70" name="Oval 98"/>
            <p:cNvSpPr>
              <a:spLocks noChangeAspect="1" noChangeArrowheads="1"/>
            </p:cNvSpPr>
            <p:nvPr/>
          </p:nvSpPr>
          <p:spPr bwMode="auto">
            <a:xfrm>
              <a:off x="3083" y="1636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71" name="Oval 99"/>
            <p:cNvSpPr>
              <a:spLocks noChangeAspect="1" noChangeArrowheads="1"/>
            </p:cNvSpPr>
            <p:nvPr/>
          </p:nvSpPr>
          <p:spPr bwMode="auto">
            <a:xfrm rot="3170955">
              <a:off x="4369" y="1447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72" name="Oval 100"/>
            <p:cNvSpPr>
              <a:spLocks noChangeAspect="1" noChangeArrowheads="1"/>
            </p:cNvSpPr>
            <p:nvPr/>
          </p:nvSpPr>
          <p:spPr bwMode="auto">
            <a:xfrm rot="3170955">
              <a:off x="4241" y="1689"/>
              <a:ext cx="121" cy="129"/>
            </a:xfrm>
            <a:prstGeom prst="ellipse">
              <a:avLst/>
            </a:prstGeom>
            <a:solidFill>
              <a:srgbClr val="CC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73" name="Oval 101"/>
            <p:cNvSpPr>
              <a:spLocks noChangeAspect="1" noChangeArrowheads="1"/>
            </p:cNvSpPr>
            <p:nvPr/>
          </p:nvSpPr>
          <p:spPr bwMode="auto">
            <a:xfrm rot="3170955">
              <a:off x="4430" y="1656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74" name="Oval 102"/>
            <p:cNvSpPr>
              <a:spLocks noChangeAspect="1" noChangeArrowheads="1"/>
            </p:cNvSpPr>
            <p:nvPr/>
          </p:nvSpPr>
          <p:spPr bwMode="auto">
            <a:xfrm>
              <a:off x="3945" y="1112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75" name="Oval 103"/>
            <p:cNvSpPr>
              <a:spLocks noChangeAspect="1" noChangeArrowheads="1"/>
            </p:cNvSpPr>
            <p:nvPr/>
          </p:nvSpPr>
          <p:spPr bwMode="auto">
            <a:xfrm>
              <a:off x="4030" y="951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76" name="Line 104"/>
            <p:cNvSpPr>
              <a:spLocks noChangeAspect="1" noChangeShapeType="1"/>
            </p:cNvSpPr>
            <p:nvPr/>
          </p:nvSpPr>
          <p:spPr bwMode="auto">
            <a:xfrm>
              <a:off x="3427" y="1475"/>
              <a:ext cx="87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77" name="Oval 105"/>
            <p:cNvSpPr>
              <a:spLocks noChangeAspect="1" noChangeArrowheads="1"/>
            </p:cNvSpPr>
            <p:nvPr/>
          </p:nvSpPr>
          <p:spPr bwMode="auto">
            <a:xfrm rot="-4165510">
              <a:off x="3367" y="1398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78" name="Oval 106"/>
            <p:cNvSpPr>
              <a:spLocks noChangeAspect="1" noChangeArrowheads="1"/>
            </p:cNvSpPr>
            <p:nvPr/>
          </p:nvSpPr>
          <p:spPr bwMode="auto">
            <a:xfrm>
              <a:off x="3470" y="1515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79" name="Line 107"/>
            <p:cNvSpPr>
              <a:spLocks noChangeAspect="1" noChangeShapeType="1"/>
            </p:cNvSpPr>
            <p:nvPr/>
          </p:nvSpPr>
          <p:spPr bwMode="auto">
            <a:xfrm>
              <a:off x="3728" y="1153"/>
              <a:ext cx="130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80" name="Line 108"/>
            <p:cNvSpPr>
              <a:spLocks noChangeAspect="1" noChangeShapeType="1"/>
            </p:cNvSpPr>
            <p:nvPr/>
          </p:nvSpPr>
          <p:spPr bwMode="auto">
            <a:xfrm flipH="1">
              <a:off x="3858" y="790"/>
              <a:ext cx="86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81" name="Line 109"/>
            <p:cNvSpPr>
              <a:spLocks noChangeAspect="1" noChangeShapeType="1"/>
            </p:cNvSpPr>
            <p:nvPr/>
          </p:nvSpPr>
          <p:spPr bwMode="auto">
            <a:xfrm flipH="1">
              <a:off x="3901" y="790"/>
              <a:ext cx="85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82" name="Oval 110"/>
            <p:cNvSpPr>
              <a:spLocks noChangeAspect="1" noChangeArrowheads="1"/>
            </p:cNvSpPr>
            <p:nvPr/>
          </p:nvSpPr>
          <p:spPr bwMode="auto">
            <a:xfrm>
              <a:off x="3901" y="709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83" name="Oval 111"/>
            <p:cNvSpPr>
              <a:spLocks noChangeAspect="1" noChangeArrowheads="1"/>
            </p:cNvSpPr>
            <p:nvPr/>
          </p:nvSpPr>
          <p:spPr bwMode="auto">
            <a:xfrm>
              <a:off x="3815" y="870"/>
              <a:ext cx="130" cy="121"/>
            </a:xfrm>
            <a:prstGeom prst="ellipse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84" name="Oval 112"/>
            <p:cNvSpPr>
              <a:spLocks noChangeAspect="1" noChangeArrowheads="1"/>
            </p:cNvSpPr>
            <p:nvPr/>
          </p:nvSpPr>
          <p:spPr bwMode="auto">
            <a:xfrm>
              <a:off x="3772" y="1193"/>
              <a:ext cx="173" cy="161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85" name="Line 113"/>
            <p:cNvSpPr>
              <a:spLocks noChangeAspect="1" noChangeShapeType="1"/>
            </p:cNvSpPr>
            <p:nvPr/>
          </p:nvSpPr>
          <p:spPr bwMode="auto">
            <a:xfrm>
              <a:off x="3772" y="1153"/>
              <a:ext cx="42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89" name="Oval 117"/>
            <p:cNvSpPr>
              <a:spLocks noChangeAspect="1" noChangeArrowheads="1"/>
            </p:cNvSpPr>
            <p:nvPr/>
          </p:nvSpPr>
          <p:spPr bwMode="auto">
            <a:xfrm>
              <a:off x="3685" y="1072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91" name="Line 119"/>
            <p:cNvSpPr>
              <a:spLocks noChangeAspect="1" noChangeShapeType="1"/>
            </p:cNvSpPr>
            <p:nvPr/>
          </p:nvSpPr>
          <p:spPr bwMode="auto">
            <a:xfrm flipH="1">
              <a:off x="3083" y="1234"/>
              <a:ext cx="42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92" name="Line 120"/>
            <p:cNvSpPr>
              <a:spLocks noChangeAspect="1" noChangeShapeType="1"/>
            </p:cNvSpPr>
            <p:nvPr/>
          </p:nvSpPr>
          <p:spPr bwMode="auto">
            <a:xfrm>
              <a:off x="2911" y="1234"/>
              <a:ext cx="129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93" name="Line 121"/>
            <p:cNvSpPr>
              <a:spLocks noChangeAspect="1" noChangeShapeType="1"/>
            </p:cNvSpPr>
            <p:nvPr/>
          </p:nvSpPr>
          <p:spPr bwMode="auto">
            <a:xfrm flipV="1">
              <a:off x="2954" y="1112"/>
              <a:ext cx="42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94" name="Line 122"/>
            <p:cNvSpPr>
              <a:spLocks noChangeAspect="1" noChangeShapeType="1"/>
            </p:cNvSpPr>
            <p:nvPr/>
          </p:nvSpPr>
          <p:spPr bwMode="auto">
            <a:xfrm flipH="1" flipV="1">
              <a:off x="2825" y="1112"/>
              <a:ext cx="86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95" name="Line 123"/>
            <p:cNvSpPr>
              <a:spLocks noChangeAspect="1" noChangeShapeType="1"/>
            </p:cNvSpPr>
            <p:nvPr/>
          </p:nvSpPr>
          <p:spPr bwMode="auto">
            <a:xfrm flipH="1">
              <a:off x="2825" y="1234"/>
              <a:ext cx="86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96" name="Line 124"/>
            <p:cNvSpPr>
              <a:spLocks noChangeAspect="1" noChangeShapeType="1"/>
            </p:cNvSpPr>
            <p:nvPr/>
          </p:nvSpPr>
          <p:spPr bwMode="auto">
            <a:xfrm>
              <a:off x="3040" y="1354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97" name="Oval 125"/>
            <p:cNvSpPr>
              <a:spLocks noChangeAspect="1" noChangeArrowheads="1"/>
            </p:cNvSpPr>
            <p:nvPr/>
          </p:nvSpPr>
          <p:spPr bwMode="auto">
            <a:xfrm>
              <a:off x="3083" y="1193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98" name="Oval 126"/>
            <p:cNvSpPr>
              <a:spLocks noChangeAspect="1" noChangeArrowheads="1"/>
            </p:cNvSpPr>
            <p:nvPr/>
          </p:nvSpPr>
          <p:spPr bwMode="auto">
            <a:xfrm>
              <a:off x="2782" y="1234"/>
              <a:ext cx="86" cy="8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99" name="Oval 127"/>
            <p:cNvSpPr>
              <a:spLocks noChangeAspect="1" noChangeArrowheads="1"/>
            </p:cNvSpPr>
            <p:nvPr/>
          </p:nvSpPr>
          <p:spPr bwMode="auto">
            <a:xfrm>
              <a:off x="2954" y="1072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00" name="Oval 128"/>
            <p:cNvSpPr>
              <a:spLocks noChangeAspect="1" noChangeArrowheads="1"/>
            </p:cNvSpPr>
            <p:nvPr/>
          </p:nvSpPr>
          <p:spPr bwMode="auto">
            <a:xfrm>
              <a:off x="2782" y="1072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01" name="Oval 129"/>
            <p:cNvSpPr>
              <a:spLocks noChangeAspect="1" noChangeArrowheads="1"/>
            </p:cNvSpPr>
            <p:nvPr/>
          </p:nvSpPr>
          <p:spPr bwMode="auto">
            <a:xfrm>
              <a:off x="2996" y="1435"/>
              <a:ext cx="87" cy="8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02" name="Oval 130"/>
            <p:cNvSpPr>
              <a:spLocks noChangeAspect="1" noChangeArrowheads="1"/>
            </p:cNvSpPr>
            <p:nvPr/>
          </p:nvSpPr>
          <p:spPr bwMode="auto">
            <a:xfrm rot="-4165510">
              <a:off x="2871" y="1149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03" name="Line 131"/>
            <p:cNvSpPr>
              <a:spLocks noChangeAspect="1" noChangeShapeType="1"/>
            </p:cNvSpPr>
            <p:nvPr/>
          </p:nvSpPr>
          <p:spPr bwMode="auto">
            <a:xfrm>
              <a:off x="3083" y="1354"/>
              <a:ext cx="85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404" name="Oval 132"/>
            <p:cNvSpPr>
              <a:spLocks noChangeAspect="1" noChangeArrowheads="1"/>
            </p:cNvSpPr>
            <p:nvPr/>
          </p:nvSpPr>
          <p:spPr bwMode="auto">
            <a:xfrm rot="-4165510">
              <a:off x="3129" y="1390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05" name="Oval 133"/>
            <p:cNvSpPr>
              <a:spLocks noChangeAspect="1" noChangeArrowheads="1"/>
            </p:cNvSpPr>
            <p:nvPr/>
          </p:nvSpPr>
          <p:spPr bwMode="auto">
            <a:xfrm rot="-4165510">
              <a:off x="3001" y="1269"/>
              <a:ext cx="120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06" name="Line 134"/>
            <p:cNvSpPr>
              <a:spLocks noChangeAspect="1" noChangeShapeType="1"/>
            </p:cNvSpPr>
            <p:nvPr/>
          </p:nvSpPr>
          <p:spPr bwMode="auto">
            <a:xfrm>
              <a:off x="4116" y="1515"/>
              <a:ext cx="43" cy="1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407" name="Line 135"/>
            <p:cNvSpPr>
              <a:spLocks noChangeAspect="1" noChangeShapeType="1"/>
            </p:cNvSpPr>
            <p:nvPr/>
          </p:nvSpPr>
          <p:spPr bwMode="auto">
            <a:xfrm>
              <a:off x="3944" y="1717"/>
              <a:ext cx="1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408" name="Oval 136"/>
            <p:cNvSpPr>
              <a:spLocks noChangeAspect="1" noChangeArrowheads="1"/>
            </p:cNvSpPr>
            <p:nvPr/>
          </p:nvSpPr>
          <p:spPr bwMode="auto">
            <a:xfrm>
              <a:off x="3858" y="1636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09" name="Oval 137"/>
            <p:cNvSpPr>
              <a:spLocks noChangeAspect="1" noChangeArrowheads="1"/>
            </p:cNvSpPr>
            <p:nvPr/>
          </p:nvSpPr>
          <p:spPr bwMode="auto">
            <a:xfrm rot="3170955">
              <a:off x="4078" y="1430"/>
              <a:ext cx="120" cy="129"/>
            </a:xfrm>
            <a:prstGeom prst="ellipse">
              <a:avLst/>
            </a:prstGeom>
            <a:solidFill>
              <a:srgbClr val="CC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10" name="Oval 138"/>
            <p:cNvSpPr>
              <a:spLocks noChangeAspect="1" noChangeArrowheads="1"/>
            </p:cNvSpPr>
            <p:nvPr/>
          </p:nvSpPr>
          <p:spPr bwMode="auto">
            <a:xfrm>
              <a:off x="4073" y="1596"/>
              <a:ext cx="172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11" name="AutoShape 139"/>
            <p:cNvSpPr>
              <a:spLocks noChangeAspect="1" noChangeArrowheads="1"/>
            </p:cNvSpPr>
            <p:nvPr/>
          </p:nvSpPr>
          <p:spPr bwMode="auto">
            <a:xfrm>
              <a:off x="3685" y="1475"/>
              <a:ext cx="302" cy="241"/>
            </a:xfrm>
            <a:prstGeom prst="hexagon">
              <a:avLst>
                <a:gd name="adj" fmla="val 31328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12" name="Line 140"/>
            <p:cNvSpPr>
              <a:spLocks noChangeAspect="1" noChangeShapeType="1"/>
            </p:cNvSpPr>
            <p:nvPr/>
          </p:nvSpPr>
          <p:spPr bwMode="auto">
            <a:xfrm>
              <a:off x="4417" y="1072"/>
              <a:ext cx="44" cy="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413" name="Line 141"/>
            <p:cNvSpPr>
              <a:spLocks noChangeAspect="1" noChangeShapeType="1"/>
            </p:cNvSpPr>
            <p:nvPr/>
          </p:nvSpPr>
          <p:spPr bwMode="auto">
            <a:xfrm flipV="1">
              <a:off x="4546" y="1112"/>
              <a:ext cx="0" cy="1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414" name="Oval 142"/>
            <p:cNvSpPr>
              <a:spLocks noChangeAspect="1" noChangeArrowheads="1"/>
            </p:cNvSpPr>
            <p:nvPr/>
          </p:nvSpPr>
          <p:spPr bwMode="auto">
            <a:xfrm>
              <a:off x="4461" y="1032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15" name="Line 143"/>
            <p:cNvSpPr>
              <a:spLocks noChangeAspect="1" noChangeShapeType="1"/>
            </p:cNvSpPr>
            <p:nvPr/>
          </p:nvSpPr>
          <p:spPr bwMode="auto">
            <a:xfrm>
              <a:off x="3514" y="1234"/>
              <a:ext cx="129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416" name="Line 144"/>
            <p:cNvSpPr>
              <a:spLocks noChangeAspect="1" noChangeShapeType="1"/>
            </p:cNvSpPr>
            <p:nvPr/>
          </p:nvSpPr>
          <p:spPr bwMode="auto">
            <a:xfrm flipH="1">
              <a:off x="3298" y="1234"/>
              <a:ext cx="87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417" name="Line 145"/>
            <p:cNvSpPr>
              <a:spLocks noChangeAspect="1" noChangeShapeType="1"/>
            </p:cNvSpPr>
            <p:nvPr/>
          </p:nvSpPr>
          <p:spPr bwMode="auto">
            <a:xfrm>
              <a:off x="3643" y="1314"/>
              <a:ext cx="85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418" name="Oval 146"/>
            <p:cNvSpPr>
              <a:spLocks noChangeAspect="1" noChangeArrowheads="1"/>
            </p:cNvSpPr>
            <p:nvPr/>
          </p:nvSpPr>
          <p:spPr bwMode="auto">
            <a:xfrm>
              <a:off x="3599" y="1234"/>
              <a:ext cx="129" cy="12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19" name="Oval 147"/>
            <p:cNvSpPr>
              <a:spLocks noChangeAspect="1" noChangeArrowheads="1"/>
            </p:cNvSpPr>
            <p:nvPr/>
          </p:nvSpPr>
          <p:spPr bwMode="auto">
            <a:xfrm>
              <a:off x="4504" y="1515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20" name="Oval 148"/>
            <p:cNvSpPr>
              <a:spLocks noChangeAspect="1" noChangeArrowheads="1"/>
            </p:cNvSpPr>
            <p:nvPr/>
          </p:nvSpPr>
          <p:spPr bwMode="auto">
            <a:xfrm>
              <a:off x="4374" y="1798"/>
              <a:ext cx="87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21" name="Oval 149"/>
            <p:cNvSpPr>
              <a:spLocks noChangeAspect="1" noChangeArrowheads="1"/>
            </p:cNvSpPr>
            <p:nvPr/>
          </p:nvSpPr>
          <p:spPr bwMode="auto">
            <a:xfrm>
              <a:off x="4030" y="1354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22" name="Oval 150"/>
            <p:cNvSpPr>
              <a:spLocks noChangeAspect="1" noChangeArrowheads="1"/>
            </p:cNvSpPr>
            <p:nvPr/>
          </p:nvSpPr>
          <p:spPr bwMode="auto">
            <a:xfrm>
              <a:off x="3814" y="1757"/>
              <a:ext cx="87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23" name="Oval 151"/>
            <p:cNvSpPr>
              <a:spLocks noChangeAspect="1" noChangeArrowheads="1"/>
            </p:cNvSpPr>
            <p:nvPr/>
          </p:nvSpPr>
          <p:spPr bwMode="auto">
            <a:xfrm>
              <a:off x="4848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24" name="Oval 152"/>
            <p:cNvSpPr>
              <a:spLocks noChangeAspect="1" noChangeArrowheads="1"/>
            </p:cNvSpPr>
            <p:nvPr/>
          </p:nvSpPr>
          <p:spPr bwMode="auto">
            <a:xfrm>
              <a:off x="930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25" name="Oval 153"/>
            <p:cNvSpPr>
              <a:spLocks noChangeAspect="1" noChangeArrowheads="1"/>
            </p:cNvSpPr>
            <p:nvPr/>
          </p:nvSpPr>
          <p:spPr bwMode="auto">
            <a:xfrm>
              <a:off x="2022" y="1596"/>
              <a:ext cx="152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26" name="Oval 154"/>
            <p:cNvSpPr>
              <a:spLocks noChangeAspect="1" noChangeArrowheads="1"/>
            </p:cNvSpPr>
            <p:nvPr/>
          </p:nvSpPr>
          <p:spPr bwMode="auto">
            <a:xfrm>
              <a:off x="2226" y="1596"/>
              <a:ext cx="152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27" name="Oval 155"/>
            <p:cNvSpPr>
              <a:spLocks noChangeAspect="1" noChangeArrowheads="1"/>
            </p:cNvSpPr>
            <p:nvPr/>
          </p:nvSpPr>
          <p:spPr bwMode="auto">
            <a:xfrm>
              <a:off x="2326" y="1636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28" name="Oval 156"/>
            <p:cNvSpPr>
              <a:spLocks noChangeAspect="1" noChangeArrowheads="1"/>
            </p:cNvSpPr>
            <p:nvPr/>
          </p:nvSpPr>
          <p:spPr bwMode="auto">
            <a:xfrm>
              <a:off x="1920" y="1636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29" name="Oval 157"/>
            <p:cNvSpPr>
              <a:spLocks noChangeAspect="1" noChangeArrowheads="1"/>
            </p:cNvSpPr>
            <p:nvPr/>
          </p:nvSpPr>
          <p:spPr bwMode="auto">
            <a:xfrm>
              <a:off x="2226" y="1677"/>
              <a:ext cx="152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30" name="Oval 158"/>
            <p:cNvSpPr>
              <a:spLocks noChangeAspect="1" noChangeArrowheads="1"/>
            </p:cNvSpPr>
            <p:nvPr/>
          </p:nvSpPr>
          <p:spPr bwMode="auto">
            <a:xfrm>
              <a:off x="2022" y="1677"/>
              <a:ext cx="152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31" name="AutoShape 159"/>
            <p:cNvSpPr>
              <a:spLocks noChangeAspect="1" noChangeArrowheads="1"/>
            </p:cNvSpPr>
            <p:nvPr/>
          </p:nvSpPr>
          <p:spPr bwMode="auto">
            <a:xfrm>
              <a:off x="2022" y="1623"/>
              <a:ext cx="356" cy="81"/>
            </a:xfrm>
            <a:prstGeom prst="hexagon">
              <a:avLst>
                <a:gd name="adj" fmla="val 109877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32" name="Oval 160"/>
            <p:cNvSpPr>
              <a:spLocks noChangeAspect="1" noChangeArrowheads="1"/>
            </p:cNvSpPr>
            <p:nvPr/>
          </p:nvSpPr>
          <p:spPr bwMode="auto">
            <a:xfrm>
              <a:off x="3255" y="1757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33" name="Oval 161"/>
            <p:cNvSpPr>
              <a:spLocks noChangeAspect="1" noChangeArrowheads="1"/>
            </p:cNvSpPr>
            <p:nvPr/>
          </p:nvSpPr>
          <p:spPr bwMode="auto">
            <a:xfrm>
              <a:off x="3556" y="1757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34" name="Oval 162"/>
            <p:cNvSpPr>
              <a:spLocks noChangeAspect="1" noChangeArrowheads="1"/>
            </p:cNvSpPr>
            <p:nvPr/>
          </p:nvSpPr>
          <p:spPr bwMode="auto">
            <a:xfrm rot="1716035">
              <a:off x="2609" y="1555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54436" name="Picture 1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88" y="3935417"/>
            <a:ext cx="3238500" cy="213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4439" name="Oval 167"/>
          <p:cNvSpPr>
            <a:spLocks noChangeAspect="1" noChangeArrowheads="1"/>
          </p:cNvSpPr>
          <p:nvPr/>
        </p:nvSpPr>
        <p:spPr bwMode="auto">
          <a:xfrm rot="3170955">
            <a:off x="8105775" y="2789242"/>
            <a:ext cx="144463" cy="153987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440" name="Text Box 168"/>
          <p:cNvSpPr txBox="1">
            <a:spLocks noChangeArrowheads="1"/>
          </p:cNvSpPr>
          <p:nvPr/>
        </p:nvSpPr>
        <p:spPr bwMode="auto">
          <a:xfrm>
            <a:off x="7812088" y="2865442"/>
            <a:ext cx="882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carbon</a:t>
            </a:r>
          </a:p>
        </p:txBody>
      </p:sp>
      <p:sp>
        <p:nvSpPr>
          <p:cNvPr id="54441" name="Oval 169"/>
          <p:cNvSpPr>
            <a:spLocks noChangeAspect="1" noChangeArrowheads="1"/>
          </p:cNvSpPr>
          <p:nvPr/>
        </p:nvSpPr>
        <p:spPr bwMode="auto">
          <a:xfrm>
            <a:off x="8172450" y="2289179"/>
            <a:ext cx="101600" cy="968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442" name="Text Box 170"/>
          <p:cNvSpPr txBox="1">
            <a:spLocks noChangeArrowheads="1"/>
          </p:cNvSpPr>
          <p:nvPr/>
        </p:nvSpPr>
        <p:spPr bwMode="auto">
          <a:xfrm>
            <a:off x="7667625" y="2362204"/>
            <a:ext cx="1136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hydrogen</a:t>
            </a:r>
          </a:p>
        </p:txBody>
      </p:sp>
      <p:sp>
        <p:nvSpPr>
          <p:cNvPr id="54443" name="Oval 171"/>
          <p:cNvSpPr>
            <a:spLocks noChangeAspect="1" noChangeArrowheads="1"/>
          </p:cNvSpPr>
          <p:nvPr/>
        </p:nvSpPr>
        <p:spPr bwMode="auto">
          <a:xfrm>
            <a:off x="971550" y="2720979"/>
            <a:ext cx="204788" cy="193675"/>
          </a:xfrm>
          <a:prstGeom prst="ellipse">
            <a:avLst/>
          </a:pr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444" name="Text Box 172"/>
          <p:cNvSpPr txBox="1">
            <a:spLocks noChangeArrowheads="1"/>
          </p:cNvSpPr>
          <p:nvPr/>
        </p:nvSpPr>
        <p:spPr bwMode="auto">
          <a:xfrm>
            <a:off x="684213" y="2865442"/>
            <a:ext cx="920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oxygen</a:t>
            </a:r>
          </a:p>
        </p:txBody>
      </p:sp>
      <p:sp>
        <p:nvSpPr>
          <p:cNvPr id="54445" name="Text Box 173"/>
          <p:cNvSpPr txBox="1">
            <a:spLocks noChangeArrowheads="1"/>
          </p:cNvSpPr>
          <p:nvPr/>
        </p:nvSpPr>
        <p:spPr bwMode="auto">
          <a:xfrm>
            <a:off x="1476375" y="3297242"/>
            <a:ext cx="806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metal </a:t>
            </a:r>
          </a:p>
        </p:txBody>
      </p:sp>
      <p:sp>
        <p:nvSpPr>
          <p:cNvPr id="54446" name="Text Box 174"/>
          <p:cNvSpPr txBox="1">
            <a:spLocks noChangeArrowheads="1"/>
          </p:cNvSpPr>
          <p:nvPr/>
        </p:nvSpPr>
        <p:spPr bwMode="auto">
          <a:xfrm>
            <a:off x="5940425" y="5889629"/>
            <a:ext cx="15081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sz="1200"/>
              <a:t>binding energy (eV)</a:t>
            </a:r>
          </a:p>
        </p:txBody>
      </p:sp>
      <p:sp>
        <p:nvSpPr>
          <p:cNvPr id="54447" name="Text Box 175"/>
          <p:cNvSpPr txBox="1">
            <a:spLocks noChangeArrowheads="1"/>
          </p:cNvSpPr>
          <p:nvPr/>
        </p:nvSpPr>
        <p:spPr bwMode="auto">
          <a:xfrm>
            <a:off x="1116013" y="5889629"/>
            <a:ext cx="15081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sz="1200"/>
              <a:t>binding energy (eV)</a:t>
            </a:r>
          </a:p>
        </p:txBody>
      </p:sp>
      <p:sp>
        <p:nvSpPr>
          <p:cNvPr id="54448" name="Text Box 176"/>
          <p:cNvSpPr txBox="1">
            <a:spLocks noChangeArrowheads="1"/>
          </p:cNvSpPr>
          <p:nvPr/>
        </p:nvSpPr>
        <p:spPr bwMode="auto">
          <a:xfrm>
            <a:off x="2411413" y="4162429"/>
            <a:ext cx="374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M</a:t>
            </a:r>
          </a:p>
        </p:txBody>
      </p:sp>
      <p:sp>
        <p:nvSpPr>
          <p:cNvPr id="54449" name="Text Box 177"/>
          <p:cNvSpPr txBox="1">
            <a:spLocks noChangeArrowheads="1"/>
          </p:cNvSpPr>
          <p:nvPr/>
        </p:nvSpPr>
        <p:spPr bwMode="auto">
          <a:xfrm>
            <a:off x="1187450" y="4738692"/>
            <a:ext cx="62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M-O</a:t>
            </a:r>
          </a:p>
        </p:txBody>
      </p:sp>
      <p:sp>
        <p:nvSpPr>
          <p:cNvPr id="54450" name="Text Box 178"/>
          <p:cNvSpPr txBox="1">
            <a:spLocks noChangeArrowheads="1"/>
          </p:cNvSpPr>
          <p:nvPr/>
        </p:nvSpPr>
        <p:spPr bwMode="auto">
          <a:xfrm>
            <a:off x="7380288" y="4089404"/>
            <a:ext cx="590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C1s</a:t>
            </a:r>
          </a:p>
        </p:txBody>
      </p:sp>
      <p:sp>
        <p:nvSpPr>
          <p:cNvPr id="54451" name="Text Box 179"/>
          <p:cNvSpPr txBox="1">
            <a:spLocks noChangeArrowheads="1"/>
          </p:cNvSpPr>
          <p:nvPr/>
        </p:nvSpPr>
        <p:spPr bwMode="auto">
          <a:xfrm>
            <a:off x="6136714" y="3822185"/>
            <a:ext cx="1311836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it-IT" dirty="0"/>
              <a:t>C-C sp</a:t>
            </a:r>
            <a:r>
              <a:rPr lang="it-IT" baseline="30000" dirty="0"/>
              <a:t>3</a:t>
            </a:r>
          </a:p>
        </p:txBody>
      </p:sp>
      <p:sp>
        <p:nvSpPr>
          <p:cNvPr id="54452" name="Text Box 180"/>
          <p:cNvSpPr txBox="1">
            <a:spLocks noChangeArrowheads="1"/>
          </p:cNvSpPr>
          <p:nvPr/>
        </p:nvSpPr>
        <p:spPr bwMode="auto">
          <a:xfrm>
            <a:off x="6516688" y="4065592"/>
            <a:ext cx="590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dirty="0"/>
              <a:t>C-H</a:t>
            </a:r>
          </a:p>
        </p:txBody>
      </p:sp>
      <p:sp>
        <p:nvSpPr>
          <p:cNvPr id="54453" name="Line 181"/>
          <p:cNvSpPr>
            <a:spLocks noChangeShapeType="1"/>
          </p:cNvSpPr>
          <p:nvPr/>
        </p:nvSpPr>
        <p:spPr bwMode="auto">
          <a:xfrm flipV="1">
            <a:off x="6877050" y="4449767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454" name="Rectangle 182"/>
          <p:cNvSpPr>
            <a:spLocks noChangeArrowheads="1"/>
          </p:cNvSpPr>
          <p:nvPr/>
        </p:nvSpPr>
        <p:spPr bwMode="auto">
          <a:xfrm>
            <a:off x="7667625" y="4594229"/>
            <a:ext cx="9794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C-C sp</a:t>
            </a:r>
            <a:r>
              <a:rPr lang="it-IT" baseline="30000"/>
              <a:t>2</a:t>
            </a:r>
          </a:p>
        </p:txBody>
      </p:sp>
      <p:sp>
        <p:nvSpPr>
          <p:cNvPr id="54455" name="Line 183"/>
          <p:cNvSpPr>
            <a:spLocks noChangeShapeType="1"/>
          </p:cNvSpPr>
          <p:nvPr/>
        </p:nvSpPr>
        <p:spPr bwMode="auto">
          <a:xfrm flipH="1">
            <a:off x="7164388" y="4881567"/>
            <a:ext cx="792162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456" name="Text Box 184"/>
          <p:cNvSpPr txBox="1">
            <a:spLocks noChangeArrowheads="1"/>
          </p:cNvSpPr>
          <p:nvPr/>
        </p:nvSpPr>
        <p:spPr bwMode="auto">
          <a:xfrm>
            <a:off x="5724525" y="4521204"/>
            <a:ext cx="844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C-O-C</a:t>
            </a:r>
          </a:p>
        </p:txBody>
      </p:sp>
      <p:sp>
        <p:nvSpPr>
          <p:cNvPr id="54457" name="Line 185"/>
          <p:cNvSpPr>
            <a:spLocks noChangeShapeType="1"/>
          </p:cNvSpPr>
          <p:nvPr/>
        </p:nvSpPr>
        <p:spPr bwMode="auto">
          <a:xfrm>
            <a:off x="6300788" y="4810129"/>
            <a:ext cx="35877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458" name="Line 186"/>
          <p:cNvSpPr>
            <a:spLocks noChangeShapeType="1"/>
          </p:cNvSpPr>
          <p:nvPr/>
        </p:nvSpPr>
        <p:spPr bwMode="auto">
          <a:xfrm>
            <a:off x="6156325" y="4881567"/>
            <a:ext cx="576263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459" name="Text Box 187"/>
          <p:cNvSpPr txBox="1">
            <a:spLocks noChangeArrowheads="1"/>
          </p:cNvSpPr>
          <p:nvPr/>
        </p:nvSpPr>
        <p:spPr bwMode="auto">
          <a:xfrm>
            <a:off x="5508625" y="4954592"/>
            <a:ext cx="660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C=O</a:t>
            </a:r>
          </a:p>
        </p:txBody>
      </p:sp>
      <p:sp>
        <p:nvSpPr>
          <p:cNvPr id="54461" name="Line 189"/>
          <p:cNvSpPr>
            <a:spLocks noChangeShapeType="1"/>
          </p:cNvSpPr>
          <p:nvPr/>
        </p:nvSpPr>
        <p:spPr bwMode="auto">
          <a:xfrm>
            <a:off x="6011863" y="5241929"/>
            <a:ext cx="2889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462" name="Rectangle 190"/>
          <p:cNvSpPr>
            <a:spLocks noChangeArrowheads="1"/>
          </p:cNvSpPr>
          <p:nvPr/>
        </p:nvSpPr>
        <p:spPr bwMode="auto">
          <a:xfrm>
            <a:off x="7380288" y="4089404"/>
            <a:ext cx="576262" cy="360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4465" name="Picture 1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73504"/>
            <a:ext cx="3670300" cy="211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87" name="Immagine 7" descr="moirè_blugray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8466"/>
            <a:ext cx="914400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8" name="Text Box 7"/>
          <p:cNvSpPr txBox="1">
            <a:spLocks noChangeArrowheads="1"/>
          </p:cNvSpPr>
          <p:nvPr/>
        </p:nvSpPr>
        <p:spPr bwMode="auto">
          <a:xfrm>
            <a:off x="1051455" y="123828"/>
            <a:ext cx="74062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XPS 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spectroscopy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of 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technical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samples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74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64" name="Picture 1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88" y="3900492"/>
            <a:ext cx="3240087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51370" name="Group 170"/>
          <p:cNvGrpSpPr>
            <a:grpSpLocks noChangeAspect="1"/>
          </p:cNvGrpSpPr>
          <p:nvPr/>
        </p:nvGrpSpPr>
        <p:grpSpPr bwMode="auto">
          <a:xfrm>
            <a:off x="2195513" y="1930404"/>
            <a:ext cx="5038725" cy="1733550"/>
            <a:chOff x="930" y="709"/>
            <a:chExt cx="4219" cy="1451"/>
          </a:xfrm>
        </p:grpSpPr>
        <p:sp>
          <p:nvSpPr>
            <p:cNvPr id="51367" name="Line 167"/>
            <p:cNvSpPr>
              <a:spLocks noChangeAspect="1" noChangeShapeType="1"/>
            </p:cNvSpPr>
            <p:nvPr/>
          </p:nvSpPr>
          <p:spPr bwMode="auto">
            <a:xfrm>
              <a:off x="2699" y="125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68" name="Line 168"/>
            <p:cNvSpPr>
              <a:spLocks noChangeAspect="1" noChangeShapeType="1"/>
            </p:cNvSpPr>
            <p:nvPr/>
          </p:nvSpPr>
          <p:spPr bwMode="auto">
            <a:xfrm>
              <a:off x="2653" y="1253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69" name="Line 169"/>
            <p:cNvSpPr>
              <a:spLocks noChangeAspect="1" noChangeShapeType="1"/>
            </p:cNvSpPr>
            <p:nvPr/>
          </p:nvSpPr>
          <p:spPr bwMode="auto">
            <a:xfrm>
              <a:off x="2699" y="1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02" name="Line 2"/>
            <p:cNvSpPr>
              <a:spLocks noChangeAspect="1" noChangeShapeType="1"/>
            </p:cNvSpPr>
            <p:nvPr/>
          </p:nvSpPr>
          <p:spPr bwMode="auto">
            <a:xfrm>
              <a:off x="3288" y="1661"/>
              <a:ext cx="46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03" name="Line 3"/>
            <p:cNvSpPr>
              <a:spLocks noChangeAspect="1" noChangeShapeType="1"/>
            </p:cNvSpPr>
            <p:nvPr/>
          </p:nvSpPr>
          <p:spPr bwMode="auto">
            <a:xfrm>
              <a:off x="3334" y="1661"/>
              <a:ext cx="45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04" name="Line 4"/>
            <p:cNvSpPr>
              <a:spLocks noChangeAspect="1" noChangeShapeType="1"/>
            </p:cNvSpPr>
            <p:nvPr/>
          </p:nvSpPr>
          <p:spPr bwMode="auto">
            <a:xfrm>
              <a:off x="2523" y="1475"/>
              <a:ext cx="129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05" name="Line 5"/>
            <p:cNvSpPr>
              <a:spLocks noChangeAspect="1" noChangeShapeType="1"/>
            </p:cNvSpPr>
            <p:nvPr/>
          </p:nvSpPr>
          <p:spPr bwMode="auto">
            <a:xfrm>
              <a:off x="2695" y="1636"/>
              <a:ext cx="2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06" name="Line 6"/>
            <p:cNvSpPr>
              <a:spLocks noChangeAspect="1" noChangeShapeType="1"/>
            </p:cNvSpPr>
            <p:nvPr/>
          </p:nvSpPr>
          <p:spPr bwMode="auto">
            <a:xfrm>
              <a:off x="3858" y="1798"/>
              <a:ext cx="129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07" name="Line 7"/>
            <p:cNvSpPr>
              <a:spLocks noChangeAspect="1" noChangeShapeType="1"/>
            </p:cNvSpPr>
            <p:nvPr/>
          </p:nvSpPr>
          <p:spPr bwMode="auto">
            <a:xfrm>
              <a:off x="4073" y="1394"/>
              <a:ext cx="43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08" name="Line 8"/>
            <p:cNvSpPr>
              <a:spLocks noChangeAspect="1" noChangeShapeType="1"/>
            </p:cNvSpPr>
            <p:nvPr/>
          </p:nvSpPr>
          <p:spPr bwMode="auto">
            <a:xfrm>
              <a:off x="4461" y="1515"/>
              <a:ext cx="85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09" name="Line 9"/>
            <p:cNvSpPr>
              <a:spLocks noChangeAspect="1" noChangeShapeType="1"/>
            </p:cNvSpPr>
            <p:nvPr/>
          </p:nvSpPr>
          <p:spPr bwMode="auto">
            <a:xfrm>
              <a:off x="4332" y="1798"/>
              <a:ext cx="85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10" name="Line 10"/>
            <p:cNvSpPr>
              <a:spLocks noChangeAspect="1" noChangeShapeType="1"/>
            </p:cNvSpPr>
            <p:nvPr/>
          </p:nvSpPr>
          <p:spPr bwMode="auto">
            <a:xfrm flipH="1">
              <a:off x="4675" y="1636"/>
              <a:ext cx="129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11" name="Line 11"/>
            <p:cNvSpPr>
              <a:spLocks noChangeAspect="1" noChangeShapeType="1"/>
            </p:cNvSpPr>
            <p:nvPr/>
          </p:nvSpPr>
          <p:spPr bwMode="auto">
            <a:xfrm>
              <a:off x="4804" y="1636"/>
              <a:ext cx="87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12" name="Line 12"/>
            <p:cNvSpPr>
              <a:spLocks noChangeAspect="1" noChangeShapeType="1"/>
            </p:cNvSpPr>
            <p:nvPr/>
          </p:nvSpPr>
          <p:spPr bwMode="auto">
            <a:xfrm flipH="1">
              <a:off x="4202" y="1757"/>
              <a:ext cx="86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13" name="Oval 13"/>
            <p:cNvSpPr>
              <a:spLocks noChangeAspect="1" noChangeArrowheads="1"/>
            </p:cNvSpPr>
            <p:nvPr/>
          </p:nvSpPr>
          <p:spPr bwMode="auto">
            <a:xfrm>
              <a:off x="4546" y="1274"/>
              <a:ext cx="173" cy="161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4" name="Oval 14"/>
            <p:cNvSpPr>
              <a:spLocks noChangeAspect="1" noChangeArrowheads="1"/>
            </p:cNvSpPr>
            <p:nvPr/>
          </p:nvSpPr>
          <p:spPr bwMode="auto">
            <a:xfrm>
              <a:off x="3685" y="1394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5" name="Oval 15"/>
            <p:cNvSpPr>
              <a:spLocks noChangeAspect="1" noChangeArrowheads="1"/>
            </p:cNvSpPr>
            <p:nvPr/>
          </p:nvSpPr>
          <p:spPr bwMode="auto">
            <a:xfrm>
              <a:off x="3858" y="1394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6" name="Oval 16"/>
            <p:cNvSpPr>
              <a:spLocks noChangeAspect="1" noChangeArrowheads="1"/>
            </p:cNvSpPr>
            <p:nvPr/>
          </p:nvSpPr>
          <p:spPr bwMode="auto">
            <a:xfrm>
              <a:off x="3944" y="1515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7" name="Oval 17"/>
            <p:cNvSpPr>
              <a:spLocks noChangeAspect="1" noChangeArrowheads="1"/>
            </p:cNvSpPr>
            <p:nvPr/>
          </p:nvSpPr>
          <p:spPr bwMode="auto">
            <a:xfrm>
              <a:off x="3599" y="1515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8" name="Oval 18"/>
            <p:cNvSpPr>
              <a:spLocks noChangeAspect="1" noChangeArrowheads="1"/>
            </p:cNvSpPr>
            <p:nvPr/>
          </p:nvSpPr>
          <p:spPr bwMode="auto">
            <a:xfrm>
              <a:off x="3685" y="1636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9" name="Oval 19"/>
            <p:cNvSpPr>
              <a:spLocks noChangeAspect="1" noChangeArrowheads="1"/>
            </p:cNvSpPr>
            <p:nvPr/>
          </p:nvSpPr>
          <p:spPr bwMode="auto">
            <a:xfrm rot="1508825">
              <a:off x="3169" y="1034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20" name="Oval 20"/>
            <p:cNvSpPr>
              <a:spLocks noChangeAspect="1" noChangeArrowheads="1"/>
            </p:cNvSpPr>
            <p:nvPr/>
          </p:nvSpPr>
          <p:spPr bwMode="auto">
            <a:xfrm rot="1508825">
              <a:off x="3353" y="1116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21" name="Oval 21"/>
            <p:cNvSpPr>
              <a:spLocks noChangeAspect="1" noChangeArrowheads="1"/>
            </p:cNvSpPr>
            <p:nvPr/>
          </p:nvSpPr>
          <p:spPr bwMode="auto">
            <a:xfrm rot="1508825">
              <a:off x="3426" y="1192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22" name="Oval 22"/>
            <p:cNvSpPr>
              <a:spLocks noChangeAspect="1" noChangeArrowheads="1"/>
            </p:cNvSpPr>
            <p:nvPr/>
          </p:nvSpPr>
          <p:spPr bwMode="auto">
            <a:xfrm rot="1508825">
              <a:off x="3059" y="1031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23" name="Oval 23"/>
            <p:cNvSpPr>
              <a:spLocks noChangeAspect="1" noChangeArrowheads="1"/>
            </p:cNvSpPr>
            <p:nvPr/>
          </p:nvSpPr>
          <p:spPr bwMode="auto">
            <a:xfrm rot="1508825">
              <a:off x="3317" y="1189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24" name="Oval 24"/>
            <p:cNvSpPr>
              <a:spLocks noChangeAspect="1" noChangeArrowheads="1"/>
            </p:cNvSpPr>
            <p:nvPr/>
          </p:nvSpPr>
          <p:spPr bwMode="auto">
            <a:xfrm rot="1508825">
              <a:off x="3132" y="1108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25" name="AutoShape 25"/>
            <p:cNvSpPr>
              <a:spLocks noChangeAspect="1" noChangeArrowheads="1"/>
            </p:cNvSpPr>
            <p:nvPr/>
          </p:nvSpPr>
          <p:spPr bwMode="auto">
            <a:xfrm rot="1508825">
              <a:off x="3138" y="1098"/>
              <a:ext cx="357" cy="80"/>
            </a:xfrm>
            <a:prstGeom prst="hexagon">
              <a:avLst>
                <a:gd name="adj" fmla="val 111563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26" name="Oval 26"/>
            <p:cNvSpPr>
              <a:spLocks noChangeAspect="1" noChangeArrowheads="1"/>
            </p:cNvSpPr>
            <p:nvPr/>
          </p:nvSpPr>
          <p:spPr bwMode="auto">
            <a:xfrm rot="39083276">
              <a:off x="4140" y="1221"/>
              <a:ext cx="121" cy="12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27" name="Oval 27"/>
            <p:cNvSpPr>
              <a:spLocks noChangeAspect="1" noChangeArrowheads="1"/>
            </p:cNvSpPr>
            <p:nvPr/>
          </p:nvSpPr>
          <p:spPr bwMode="auto">
            <a:xfrm rot="39083276">
              <a:off x="4204" y="1069"/>
              <a:ext cx="120" cy="12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28" name="Oval 28"/>
            <p:cNvSpPr>
              <a:spLocks noChangeAspect="1" noChangeArrowheads="1"/>
            </p:cNvSpPr>
            <p:nvPr/>
          </p:nvSpPr>
          <p:spPr bwMode="auto">
            <a:xfrm rot="39083276">
              <a:off x="4355" y="1039"/>
              <a:ext cx="121" cy="129"/>
            </a:xfrm>
            <a:prstGeom prst="ellipse">
              <a:avLst/>
            </a:prstGeom>
            <a:solidFill>
              <a:srgbClr val="50D21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29" name="Oval 29"/>
            <p:cNvSpPr>
              <a:spLocks noChangeAspect="1" noChangeArrowheads="1"/>
            </p:cNvSpPr>
            <p:nvPr/>
          </p:nvSpPr>
          <p:spPr bwMode="auto">
            <a:xfrm rot="39083276">
              <a:off x="4229" y="1340"/>
              <a:ext cx="121" cy="12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30" name="Oval 30"/>
            <p:cNvSpPr>
              <a:spLocks noChangeAspect="1" noChangeArrowheads="1"/>
            </p:cNvSpPr>
            <p:nvPr/>
          </p:nvSpPr>
          <p:spPr bwMode="auto">
            <a:xfrm rot="39083276">
              <a:off x="4427" y="1157"/>
              <a:ext cx="120" cy="129"/>
            </a:xfrm>
            <a:prstGeom prst="ellipse">
              <a:avLst/>
            </a:prstGeom>
            <a:solidFill>
              <a:srgbClr val="50D21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31" name="Oval 31"/>
            <p:cNvSpPr>
              <a:spLocks noChangeAspect="1" noChangeArrowheads="1"/>
            </p:cNvSpPr>
            <p:nvPr/>
          </p:nvSpPr>
          <p:spPr bwMode="auto">
            <a:xfrm rot="39083276">
              <a:off x="4380" y="1309"/>
              <a:ext cx="121" cy="12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32" name="AutoShape 32"/>
            <p:cNvSpPr>
              <a:spLocks noChangeAspect="1" noChangeArrowheads="1"/>
            </p:cNvSpPr>
            <p:nvPr/>
          </p:nvSpPr>
          <p:spPr bwMode="auto">
            <a:xfrm rot="39083276">
              <a:off x="4231" y="1132"/>
              <a:ext cx="282" cy="258"/>
            </a:xfrm>
            <a:prstGeom prst="hexagon">
              <a:avLst>
                <a:gd name="adj" fmla="val 27326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33" name="Line 33"/>
            <p:cNvSpPr>
              <a:spLocks noChangeAspect="1" noChangeShapeType="1"/>
            </p:cNvSpPr>
            <p:nvPr/>
          </p:nvSpPr>
          <p:spPr bwMode="auto">
            <a:xfrm flipH="1">
              <a:off x="3772" y="1032"/>
              <a:ext cx="129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4" name="Line 34"/>
            <p:cNvSpPr>
              <a:spLocks noChangeAspect="1" noChangeShapeType="1"/>
            </p:cNvSpPr>
            <p:nvPr/>
          </p:nvSpPr>
          <p:spPr bwMode="auto">
            <a:xfrm>
              <a:off x="3901" y="1032"/>
              <a:ext cx="129" cy="1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5" name="Line 35"/>
            <p:cNvSpPr>
              <a:spLocks noChangeAspect="1" noChangeShapeType="1"/>
            </p:cNvSpPr>
            <p:nvPr/>
          </p:nvSpPr>
          <p:spPr bwMode="auto">
            <a:xfrm>
              <a:off x="3901" y="1032"/>
              <a:ext cx="17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6" name="Line 36"/>
            <p:cNvSpPr>
              <a:spLocks noChangeAspect="1" noChangeShapeType="1"/>
            </p:cNvSpPr>
            <p:nvPr/>
          </p:nvSpPr>
          <p:spPr bwMode="auto">
            <a:xfrm flipV="1">
              <a:off x="3901" y="951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7" name="Line 37"/>
            <p:cNvSpPr>
              <a:spLocks noChangeAspect="1" noChangeShapeType="1"/>
            </p:cNvSpPr>
            <p:nvPr/>
          </p:nvSpPr>
          <p:spPr bwMode="auto">
            <a:xfrm rot="17434490" flipH="1">
              <a:off x="3205" y="1536"/>
              <a:ext cx="121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8" name="Line 38"/>
            <p:cNvSpPr>
              <a:spLocks noChangeAspect="1" noChangeShapeType="1"/>
            </p:cNvSpPr>
            <p:nvPr/>
          </p:nvSpPr>
          <p:spPr bwMode="auto">
            <a:xfrm rot="-4165510">
              <a:off x="3291" y="1394"/>
              <a:ext cx="121" cy="1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9" name="Line 39"/>
            <p:cNvSpPr>
              <a:spLocks noChangeAspect="1" noChangeShapeType="1"/>
            </p:cNvSpPr>
            <p:nvPr/>
          </p:nvSpPr>
          <p:spPr bwMode="auto">
            <a:xfrm rot="-4165510">
              <a:off x="3198" y="1432"/>
              <a:ext cx="1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0" name="Line 40"/>
            <p:cNvSpPr>
              <a:spLocks noChangeAspect="1" noChangeShapeType="1"/>
            </p:cNvSpPr>
            <p:nvPr/>
          </p:nvSpPr>
          <p:spPr bwMode="auto">
            <a:xfrm rot="17434490" flipV="1">
              <a:off x="3209" y="1449"/>
              <a:ext cx="0" cy="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1" name="Line 41"/>
            <p:cNvSpPr>
              <a:spLocks noChangeAspect="1" noChangeShapeType="1"/>
            </p:cNvSpPr>
            <p:nvPr/>
          </p:nvSpPr>
          <p:spPr bwMode="auto">
            <a:xfrm rot="3170955" flipH="1">
              <a:off x="4149" y="1485"/>
              <a:ext cx="191" cy="1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2" name="Line 42"/>
            <p:cNvSpPr>
              <a:spLocks noChangeAspect="1" noChangeShapeType="1"/>
            </p:cNvSpPr>
            <p:nvPr/>
          </p:nvSpPr>
          <p:spPr bwMode="auto">
            <a:xfrm rot="3170955">
              <a:off x="4265" y="1600"/>
              <a:ext cx="121" cy="1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3" name="Line 43"/>
            <p:cNvSpPr>
              <a:spLocks noChangeAspect="1" noChangeShapeType="1"/>
            </p:cNvSpPr>
            <p:nvPr/>
          </p:nvSpPr>
          <p:spPr bwMode="auto">
            <a:xfrm rot="3170955">
              <a:off x="4327" y="1652"/>
              <a:ext cx="1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4" name="Line 44"/>
            <p:cNvSpPr>
              <a:spLocks noChangeAspect="1" noChangeShapeType="1"/>
            </p:cNvSpPr>
            <p:nvPr/>
          </p:nvSpPr>
          <p:spPr bwMode="auto">
            <a:xfrm rot="3170955" flipV="1">
              <a:off x="4389" y="1521"/>
              <a:ext cx="0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5" name="Oval 45"/>
            <p:cNvSpPr>
              <a:spLocks noChangeAspect="1" noChangeArrowheads="1"/>
            </p:cNvSpPr>
            <p:nvPr/>
          </p:nvSpPr>
          <p:spPr bwMode="auto">
            <a:xfrm>
              <a:off x="4605" y="1757"/>
              <a:ext cx="153" cy="40"/>
            </a:xfrm>
            <a:prstGeom prst="ellipse">
              <a:avLst/>
            </a:prstGeom>
            <a:solidFill>
              <a:srgbClr val="50D21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46" name="Oval 46"/>
            <p:cNvSpPr>
              <a:spLocks noChangeAspect="1" noChangeArrowheads="1"/>
            </p:cNvSpPr>
            <p:nvPr/>
          </p:nvSpPr>
          <p:spPr bwMode="auto">
            <a:xfrm>
              <a:off x="4809" y="1757"/>
              <a:ext cx="153" cy="40"/>
            </a:xfrm>
            <a:prstGeom prst="ellipse">
              <a:avLst/>
            </a:prstGeom>
            <a:solidFill>
              <a:srgbClr val="50D21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47" name="Oval 47"/>
            <p:cNvSpPr>
              <a:spLocks noChangeAspect="1" noChangeArrowheads="1"/>
            </p:cNvSpPr>
            <p:nvPr/>
          </p:nvSpPr>
          <p:spPr bwMode="auto">
            <a:xfrm>
              <a:off x="4910" y="1797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48" name="Oval 48"/>
            <p:cNvSpPr>
              <a:spLocks noChangeAspect="1" noChangeArrowheads="1"/>
            </p:cNvSpPr>
            <p:nvPr/>
          </p:nvSpPr>
          <p:spPr bwMode="auto">
            <a:xfrm>
              <a:off x="4504" y="1797"/>
              <a:ext cx="152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49" name="Oval 49"/>
            <p:cNvSpPr>
              <a:spLocks noChangeAspect="1" noChangeArrowheads="1"/>
            </p:cNvSpPr>
            <p:nvPr/>
          </p:nvSpPr>
          <p:spPr bwMode="auto">
            <a:xfrm>
              <a:off x="4809" y="1838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50" name="Oval 50"/>
            <p:cNvSpPr>
              <a:spLocks noChangeAspect="1" noChangeArrowheads="1"/>
            </p:cNvSpPr>
            <p:nvPr/>
          </p:nvSpPr>
          <p:spPr bwMode="auto">
            <a:xfrm>
              <a:off x="4605" y="1838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51" name="AutoShape 51"/>
            <p:cNvSpPr>
              <a:spLocks noChangeAspect="1" noChangeArrowheads="1"/>
            </p:cNvSpPr>
            <p:nvPr/>
          </p:nvSpPr>
          <p:spPr bwMode="auto">
            <a:xfrm>
              <a:off x="4605" y="1784"/>
              <a:ext cx="357" cy="81"/>
            </a:xfrm>
            <a:prstGeom prst="hexagon">
              <a:avLst>
                <a:gd name="adj" fmla="val 110185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52" name="Oval 52"/>
            <p:cNvSpPr>
              <a:spLocks noChangeAspect="1" noChangeArrowheads="1"/>
            </p:cNvSpPr>
            <p:nvPr/>
          </p:nvSpPr>
          <p:spPr bwMode="auto">
            <a:xfrm>
              <a:off x="4719" y="1555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53" name="Line 53"/>
            <p:cNvSpPr>
              <a:spLocks noChangeAspect="1" noChangeShapeType="1"/>
            </p:cNvSpPr>
            <p:nvPr/>
          </p:nvSpPr>
          <p:spPr bwMode="auto">
            <a:xfrm rot="1716035" flipH="1">
              <a:off x="2372" y="1277"/>
              <a:ext cx="129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4" name="Line 54"/>
            <p:cNvSpPr>
              <a:spLocks noChangeAspect="1" noChangeShapeType="1"/>
            </p:cNvSpPr>
            <p:nvPr/>
          </p:nvSpPr>
          <p:spPr bwMode="auto">
            <a:xfrm rot="1716035">
              <a:off x="2464" y="1330"/>
              <a:ext cx="129" cy="1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5" name="Line 55"/>
            <p:cNvSpPr>
              <a:spLocks noChangeAspect="1" noChangeShapeType="1"/>
            </p:cNvSpPr>
            <p:nvPr/>
          </p:nvSpPr>
          <p:spPr bwMode="auto">
            <a:xfrm rot="1716035">
              <a:off x="2503" y="1350"/>
              <a:ext cx="1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6" name="Line 56"/>
            <p:cNvSpPr>
              <a:spLocks noChangeAspect="1" noChangeShapeType="1"/>
            </p:cNvSpPr>
            <p:nvPr/>
          </p:nvSpPr>
          <p:spPr bwMode="auto">
            <a:xfrm rot="1716035" flipH="1" flipV="1">
              <a:off x="2482" y="1194"/>
              <a:ext cx="61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7" name="Oval 57"/>
            <p:cNvSpPr>
              <a:spLocks noChangeAspect="1" noChangeArrowheads="1"/>
            </p:cNvSpPr>
            <p:nvPr/>
          </p:nvSpPr>
          <p:spPr bwMode="auto">
            <a:xfrm>
              <a:off x="2323" y="1717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58" name="Oval 58"/>
            <p:cNvSpPr>
              <a:spLocks noChangeAspect="1" noChangeArrowheads="1"/>
            </p:cNvSpPr>
            <p:nvPr/>
          </p:nvSpPr>
          <p:spPr bwMode="auto">
            <a:xfrm>
              <a:off x="2527" y="1717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59" name="Oval 59"/>
            <p:cNvSpPr>
              <a:spLocks noChangeAspect="1" noChangeArrowheads="1"/>
            </p:cNvSpPr>
            <p:nvPr/>
          </p:nvSpPr>
          <p:spPr bwMode="auto">
            <a:xfrm>
              <a:off x="2628" y="1757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60" name="Oval 60"/>
            <p:cNvSpPr>
              <a:spLocks noChangeAspect="1" noChangeArrowheads="1"/>
            </p:cNvSpPr>
            <p:nvPr/>
          </p:nvSpPr>
          <p:spPr bwMode="auto">
            <a:xfrm>
              <a:off x="2222" y="1757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61" name="Oval 61"/>
            <p:cNvSpPr>
              <a:spLocks noChangeAspect="1" noChangeArrowheads="1"/>
            </p:cNvSpPr>
            <p:nvPr/>
          </p:nvSpPr>
          <p:spPr bwMode="auto">
            <a:xfrm>
              <a:off x="2527" y="1798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62" name="Oval 62"/>
            <p:cNvSpPr>
              <a:spLocks noChangeAspect="1" noChangeArrowheads="1"/>
            </p:cNvSpPr>
            <p:nvPr/>
          </p:nvSpPr>
          <p:spPr bwMode="auto">
            <a:xfrm>
              <a:off x="2323" y="1798"/>
              <a:ext cx="153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63" name="AutoShape 63"/>
            <p:cNvSpPr>
              <a:spLocks noChangeAspect="1" noChangeArrowheads="1"/>
            </p:cNvSpPr>
            <p:nvPr/>
          </p:nvSpPr>
          <p:spPr bwMode="auto">
            <a:xfrm>
              <a:off x="2323" y="1744"/>
              <a:ext cx="357" cy="81"/>
            </a:xfrm>
            <a:prstGeom prst="hexagon">
              <a:avLst>
                <a:gd name="adj" fmla="val 110185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64" name="Oval 64"/>
            <p:cNvSpPr>
              <a:spLocks noChangeAspect="1" noChangeArrowheads="1"/>
            </p:cNvSpPr>
            <p:nvPr/>
          </p:nvSpPr>
          <p:spPr bwMode="auto">
            <a:xfrm>
              <a:off x="3901" y="1798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65" name="Oval 65"/>
            <p:cNvSpPr>
              <a:spLocks noChangeAspect="1" noChangeArrowheads="1"/>
            </p:cNvSpPr>
            <p:nvPr/>
          </p:nvSpPr>
          <p:spPr bwMode="auto">
            <a:xfrm>
              <a:off x="4116" y="1798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66" name="Line 66"/>
            <p:cNvSpPr>
              <a:spLocks noChangeAspect="1" noChangeShapeType="1"/>
            </p:cNvSpPr>
            <p:nvPr/>
          </p:nvSpPr>
          <p:spPr bwMode="auto">
            <a:xfrm flipH="1">
              <a:off x="2825" y="1717"/>
              <a:ext cx="129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7" name="Line 67"/>
            <p:cNvSpPr>
              <a:spLocks noChangeAspect="1" noChangeShapeType="1"/>
            </p:cNvSpPr>
            <p:nvPr/>
          </p:nvSpPr>
          <p:spPr bwMode="auto">
            <a:xfrm>
              <a:off x="2954" y="1717"/>
              <a:ext cx="129" cy="1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8" name="Line 68"/>
            <p:cNvSpPr>
              <a:spLocks noChangeAspect="1" noChangeShapeType="1"/>
            </p:cNvSpPr>
            <p:nvPr/>
          </p:nvSpPr>
          <p:spPr bwMode="auto">
            <a:xfrm>
              <a:off x="2954" y="1717"/>
              <a:ext cx="1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9" name="Line 69"/>
            <p:cNvSpPr>
              <a:spLocks noChangeAspect="1" noChangeShapeType="1"/>
            </p:cNvSpPr>
            <p:nvPr/>
          </p:nvSpPr>
          <p:spPr bwMode="auto">
            <a:xfrm flipV="1">
              <a:off x="2954" y="1636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0" name="Oval 70"/>
            <p:cNvSpPr>
              <a:spLocks noChangeAspect="1" noChangeArrowheads="1"/>
            </p:cNvSpPr>
            <p:nvPr/>
          </p:nvSpPr>
          <p:spPr bwMode="auto">
            <a:xfrm>
              <a:off x="1275" y="1717"/>
              <a:ext cx="172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1" name="Oval 71"/>
            <p:cNvSpPr>
              <a:spLocks noChangeAspect="1" noChangeArrowheads="1"/>
            </p:cNvSpPr>
            <p:nvPr/>
          </p:nvSpPr>
          <p:spPr bwMode="auto">
            <a:xfrm>
              <a:off x="1576" y="1717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2" name="Oval 72"/>
            <p:cNvSpPr>
              <a:spLocks noChangeAspect="1" noChangeArrowheads="1"/>
            </p:cNvSpPr>
            <p:nvPr/>
          </p:nvSpPr>
          <p:spPr bwMode="auto">
            <a:xfrm>
              <a:off x="2049" y="1757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3" name="Oval 73"/>
            <p:cNvSpPr>
              <a:spLocks noChangeAspect="1" noChangeArrowheads="1"/>
            </p:cNvSpPr>
            <p:nvPr/>
          </p:nvSpPr>
          <p:spPr bwMode="auto">
            <a:xfrm>
              <a:off x="1232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4" name="Oval 74"/>
            <p:cNvSpPr>
              <a:spLocks noChangeAspect="1" noChangeArrowheads="1"/>
            </p:cNvSpPr>
            <p:nvPr/>
          </p:nvSpPr>
          <p:spPr bwMode="auto">
            <a:xfrm>
              <a:off x="1533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5" name="Oval 75"/>
            <p:cNvSpPr>
              <a:spLocks noChangeAspect="1" noChangeArrowheads="1"/>
            </p:cNvSpPr>
            <p:nvPr/>
          </p:nvSpPr>
          <p:spPr bwMode="auto">
            <a:xfrm>
              <a:off x="1835" y="1878"/>
              <a:ext cx="300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6" name="Oval 76"/>
            <p:cNvSpPr>
              <a:spLocks noChangeAspect="1" noChangeArrowheads="1"/>
            </p:cNvSpPr>
            <p:nvPr/>
          </p:nvSpPr>
          <p:spPr bwMode="auto">
            <a:xfrm>
              <a:off x="2135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7" name="Oval 77"/>
            <p:cNvSpPr>
              <a:spLocks noChangeAspect="1" noChangeArrowheads="1"/>
            </p:cNvSpPr>
            <p:nvPr/>
          </p:nvSpPr>
          <p:spPr bwMode="auto">
            <a:xfrm>
              <a:off x="2436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8" name="Oval 78"/>
            <p:cNvSpPr>
              <a:spLocks noChangeAspect="1" noChangeArrowheads="1"/>
            </p:cNvSpPr>
            <p:nvPr/>
          </p:nvSpPr>
          <p:spPr bwMode="auto">
            <a:xfrm>
              <a:off x="2738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9" name="Oval 79"/>
            <p:cNvSpPr>
              <a:spLocks noChangeAspect="1" noChangeArrowheads="1"/>
            </p:cNvSpPr>
            <p:nvPr/>
          </p:nvSpPr>
          <p:spPr bwMode="auto">
            <a:xfrm>
              <a:off x="3040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0" name="Oval 80"/>
            <p:cNvSpPr>
              <a:spLocks noChangeAspect="1" noChangeArrowheads="1"/>
            </p:cNvSpPr>
            <p:nvPr/>
          </p:nvSpPr>
          <p:spPr bwMode="auto">
            <a:xfrm>
              <a:off x="3341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1" name="Oval 81"/>
            <p:cNvSpPr>
              <a:spLocks noChangeAspect="1" noChangeArrowheads="1"/>
            </p:cNvSpPr>
            <p:nvPr/>
          </p:nvSpPr>
          <p:spPr bwMode="auto">
            <a:xfrm>
              <a:off x="3643" y="1878"/>
              <a:ext cx="301" cy="282"/>
            </a:xfrm>
            <a:prstGeom prst="ellipse">
              <a:avLst/>
            </a:prstGeom>
            <a:solidFill>
              <a:srgbClr val="99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2" name="Oval 82"/>
            <p:cNvSpPr>
              <a:spLocks noChangeAspect="1" noChangeArrowheads="1"/>
            </p:cNvSpPr>
            <p:nvPr/>
          </p:nvSpPr>
          <p:spPr bwMode="auto">
            <a:xfrm>
              <a:off x="3944" y="1878"/>
              <a:ext cx="300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3" name="Oval 83"/>
            <p:cNvSpPr>
              <a:spLocks noChangeAspect="1" noChangeArrowheads="1"/>
            </p:cNvSpPr>
            <p:nvPr/>
          </p:nvSpPr>
          <p:spPr bwMode="auto">
            <a:xfrm>
              <a:off x="4244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4" name="Oval 84"/>
            <p:cNvSpPr>
              <a:spLocks noChangeAspect="1" noChangeArrowheads="1"/>
            </p:cNvSpPr>
            <p:nvPr/>
          </p:nvSpPr>
          <p:spPr bwMode="auto">
            <a:xfrm>
              <a:off x="4546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5" name="Oval 85"/>
            <p:cNvSpPr>
              <a:spLocks noChangeAspect="1" noChangeArrowheads="1"/>
            </p:cNvSpPr>
            <p:nvPr/>
          </p:nvSpPr>
          <p:spPr bwMode="auto">
            <a:xfrm>
              <a:off x="1748" y="1757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6" name="Line 86"/>
            <p:cNvSpPr>
              <a:spLocks noChangeAspect="1" noChangeShapeType="1"/>
            </p:cNvSpPr>
            <p:nvPr/>
          </p:nvSpPr>
          <p:spPr bwMode="auto">
            <a:xfrm>
              <a:off x="2738" y="1394"/>
              <a:ext cx="87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7" name="Line 87"/>
            <p:cNvSpPr>
              <a:spLocks noChangeAspect="1" noChangeShapeType="1"/>
            </p:cNvSpPr>
            <p:nvPr/>
          </p:nvSpPr>
          <p:spPr bwMode="auto">
            <a:xfrm>
              <a:off x="2867" y="1475"/>
              <a:ext cx="87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8" name="Oval 88"/>
            <p:cNvSpPr>
              <a:spLocks noChangeAspect="1" noChangeArrowheads="1"/>
            </p:cNvSpPr>
            <p:nvPr/>
          </p:nvSpPr>
          <p:spPr bwMode="auto">
            <a:xfrm rot="1716035">
              <a:off x="2426" y="1071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9" name="Oval 89"/>
            <p:cNvSpPr>
              <a:spLocks noChangeAspect="1" noChangeArrowheads="1"/>
            </p:cNvSpPr>
            <p:nvPr/>
          </p:nvSpPr>
          <p:spPr bwMode="auto">
            <a:xfrm rot="1716035">
              <a:off x="2265" y="1271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0" name="Oval 90"/>
            <p:cNvSpPr>
              <a:spLocks noChangeAspect="1" noChangeArrowheads="1"/>
            </p:cNvSpPr>
            <p:nvPr/>
          </p:nvSpPr>
          <p:spPr bwMode="auto">
            <a:xfrm rot="1716035">
              <a:off x="2471" y="1422"/>
              <a:ext cx="130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1" name="Oval 91"/>
            <p:cNvSpPr>
              <a:spLocks noChangeAspect="1" noChangeArrowheads="1"/>
            </p:cNvSpPr>
            <p:nvPr/>
          </p:nvSpPr>
          <p:spPr bwMode="auto">
            <a:xfrm rot="1716035">
              <a:off x="2629" y="1320"/>
              <a:ext cx="129" cy="121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2" name="Oval 92"/>
            <p:cNvSpPr>
              <a:spLocks noChangeAspect="1" noChangeArrowheads="1"/>
            </p:cNvSpPr>
            <p:nvPr/>
          </p:nvSpPr>
          <p:spPr bwMode="auto">
            <a:xfrm>
              <a:off x="2782" y="1354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3" name="Oval 93"/>
            <p:cNvSpPr>
              <a:spLocks noChangeAspect="1" noChangeArrowheads="1"/>
            </p:cNvSpPr>
            <p:nvPr/>
          </p:nvSpPr>
          <p:spPr bwMode="auto">
            <a:xfrm rot="-4165510">
              <a:off x="3236" y="1611"/>
              <a:ext cx="121" cy="129"/>
            </a:xfrm>
            <a:prstGeom prst="ellipse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4" name="Oval 94"/>
            <p:cNvSpPr>
              <a:spLocks noChangeAspect="1" noChangeArrowheads="1"/>
            </p:cNvSpPr>
            <p:nvPr/>
          </p:nvSpPr>
          <p:spPr bwMode="auto">
            <a:xfrm rot="-4165510">
              <a:off x="3236" y="1266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5" name="Oval 95"/>
            <p:cNvSpPr>
              <a:spLocks noChangeAspect="1" noChangeArrowheads="1"/>
            </p:cNvSpPr>
            <p:nvPr/>
          </p:nvSpPr>
          <p:spPr bwMode="auto">
            <a:xfrm>
              <a:off x="2868" y="1555"/>
              <a:ext cx="129" cy="121"/>
            </a:xfrm>
            <a:prstGeom prst="ellipse">
              <a:avLst/>
            </a:prstGeom>
            <a:solidFill>
              <a:srgbClr val="CC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6" name="Oval 96"/>
            <p:cNvSpPr>
              <a:spLocks noChangeAspect="1" noChangeArrowheads="1"/>
            </p:cNvSpPr>
            <p:nvPr/>
          </p:nvSpPr>
          <p:spPr bwMode="auto">
            <a:xfrm>
              <a:off x="2738" y="1757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7" name="Oval 97"/>
            <p:cNvSpPr>
              <a:spLocks noChangeAspect="1" noChangeArrowheads="1"/>
            </p:cNvSpPr>
            <p:nvPr/>
          </p:nvSpPr>
          <p:spPr bwMode="auto">
            <a:xfrm>
              <a:off x="2997" y="1797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8" name="Oval 98"/>
            <p:cNvSpPr>
              <a:spLocks noChangeAspect="1" noChangeArrowheads="1"/>
            </p:cNvSpPr>
            <p:nvPr/>
          </p:nvSpPr>
          <p:spPr bwMode="auto">
            <a:xfrm>
              <a:off x="3083" y="1636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9" name="Oval 99"/>
            <p:cNvSpPr>
              <a:spLocks noChangeAspect="1" noChangeArrowheads="1"/>
            </p:cNvSpPr>
            <p:nvPr/>
          </p:nvSpPr>
          <p:spPr bwMode="auto">
            <a:xfrm rot="3170955">
              <a:off x="4369" y="1447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0" name="Oval 100"/>
            <p:cNvSpPr>
              <a:spLocks noChangeAspect="1" noChangeArrowheads="1"/>
            </p:cNvSpPr>
            <p:nvPr/>
          </p:nvSpPr>
          <p:spPr bwMode="auto">
            <a:xfrm rot="3170955">
              <a:off x="4241" y="1689"/>
              <a:ext cx="121" cy="129"/>
            </a:xfrm>
            <a:prstGeom prst="ellipse">
              <a:avLst/>
            </a:prstGeom>
            <a:solidFill>
              <a:srgbClr val="CC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1" name="Oval 101"/>
            <p:cNvSpPr>
              <a:spLocks noChangeAspect="1" noChangeArrowheads="1"/>
            </p:cNvSpPr>
            <p:nvPr/>
          </p:nvSpPr>
          <p:spPr bwMode="auto">
            <a:xfrm rot="3170955">
              <a:off x="4430" y="1656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2" name="Oval 102"/>
            <p:cNvSpPr>
              <a:spLocks noChangeAspect="1" noChangeArrowheads="1"/>
            </p:cNvSpPr>
            <p:nvPr/>
          </p:nvSpPr>
          <p:spPr bwMode="auto">
            <a:xfrm>
              <a:off x="3945" y="1112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3" name="Oval 103"/>
            <p:cNvSpPr>
              <a:spLocks noChangeAspect="1" noChangeArrowheads="1"/>
            </p:cNvSpPr>
            <p:nvPr/>
          </p:nvSpPr>
          <p:spPr bwMode="auto">
            <a:xfrm>
              <a:off x="4030" y="951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4" name="Line 104"/>
            <p:cNvSpPr>
              <a:spLocks noChangeAspect="1" noChangeShapeType="1"/>
            </p:cNvSpPr>
            <p:nvPr/>
          </p:nvSpPr>
          <p:spPr bwMode="auto">
            <a:xfrm>
              <a:off x="3427" y="1475"/>
              <a:ext cx="87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05" name="Oval 105"/>
            <p:cNvSpPr>
              <a:spLocks noChangeAspect="1" noChangeArrowheads="1"/>
            </p:cNvSpPr>
            <p:nvPr/>
          </p:nvSpPr>
          <p:spPr bwMode="auto">
            <a:xfrm rot="-4165510">
              <a:off x="3367" y="1398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6" name="Oval 106"/>
            <p:cNvSpPr>
              <a:spLocks noChangeAspect="1" noChangeArrowheads="1"/>
            </p:cNvSpPr>
            <p:nvPr/>
          </p:nvSpPr>
          <p:spPr bwMode="auto">
            <a:xfrm>
              <a:off x="3470" y="1515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7" name="Line 107"/>
            <p:cNvSpPr>
              <a:spLocks noChangeAspect="1" noChangeShapeType="1"/>
            </p:cNvSpPr>
            <p:nvPr/>
          </p:nvSpPr>
          <p:spPr bwMode="auto">
            <a:xfrm>
              <a:off x="3728" y="1153"/>
              <a:ext cx="130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08" name="Line 108"/>
            <p:cNvSpPr>
              <a:spLocks noChangeAspect="1" noChangeShapeType="1"/>
            </p:cNvSpPr>
            <p:nvPr/>
          </p:nvSpPr>
          <p:spPr bwMode="auto">
            <a:xfrm flipH="1">
              <a:off x="3858" y="790"/>
              <a:ext cx="86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09" name="Line 109"/>
            <p:cNvSpPr>
              <a:spLocks noChangeAspect="1" noChangeShapeType="1"/>
            </p:cNvSpPr>
            <p:nvPr/>
          </p:nvSpPr>
          <p:spPr bwMode="auto">
            <a:xfrm flipH="1">
              <a:off x="3901" y="790"/>
              <a:ext cx="85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10" name="Oval 110"/>
            <p:cNvSpPr>
              <a:spLocks noChangeAspect="1" noChangeArrowheads="1"/>
            </p:cNvSpPr>
            <p:nvPr/>
          </p:nvSpPr>
          <p:spPr bwMode="auto">
            <a:xfrm>
              <a:off x="3901" y="709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1" name="Oval 111"/>
            <p:cNvSpPr>
              <a:spLocks noChangeAspect="1" noChangeArrowheads="1"/>
            </p:cNvSpPr>
            <p:nvPr/>
          </p:nvSpPr>
          <p:spPr bwMode="auto">
            <a:xfrm>
              <a:off x="3815" y="870"/>
              <a:ext cx="130" cy="121"/>
            </a:xfrm>
            <a:prstGeom prst="ellipse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2" name="Oval 112"/>
            <p:cNvSpPr>
              <a:spLocks noChangeAspect="1" noChangeArrowheads="1"/>
            </p:cNvSpPr>
            <p:nvPr/>
          </p:nvSpPr>
          <p:spPr bwMode="auto">
            <a:xfrm>
              <a:off x="3772" y="1193"/>
              <a:ext cx="173" cy="161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3" name="Line 113"/>
            <p:cNvSpPr>
              <a:spLocks noChangeAspect="1" noChangeShapeType="1"/>
            </p:cNvSpPr>
            <p:nvPr/>
          </p:nvSpPr>
          <p:spPr bwMode="auto">
            <a:xfrm>
              <a:off x="3772" y="1153"/>
              <a:ext cx="42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14" name="Line 114"/>
            <p:cNvSpPr>
              <a:spLocks noChangeAspect="1" noChangeShapeType="1"/>
            </p:cNvSpPr>
            <p:nvPr/>
          </p:nvSpPr>
          <p:spPr bwMode="auto">
            <a:xfrm flipH="1" flipV="1">
              <a:off x="3643" y="1032"/>
              <a:ext cx="85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15" name="Line 115"/>
            <p:cNvSpPr>
              <a:spLocks noChangeAspect="1" noChangeShapeType="1"/>
            </p:cNvSpPr>
            <p:nvPr/>
          </p:nvSpPr>
          <p:spPr bwMode="auto">
            <a:xfrm>
              <a:off x="3643" y="830"/>
              <a:ext cx="0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16" name="Oval 116"/>
            <p:cNvSpPr>
              <a:spLocks noChangeAspect="1" noChangeArrowheads="1"/>
            </p:cNvSpPr>
            <p:nvPr/>
          </p:nvSpPr>
          <p:spPr bwMode="auto">
            <a:xfrm>
              <a:off x="3556" y="911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7" name="Oval 117"/>
            <p:cNvSpPr>
              <a:spLocks noChangeAspect="1" noChangeArrowheads="1"/>
            </p:cNvSpPr>
            <p:nvPr/>
          </p:nvSpPr>
          <p:spPr bwMode="auto">
            <a:xfrm>
              <a:off x="3685" y="1072"/>
              <a:ext cx="129" cy="121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8" name="Oval 118"/>
            <p:cNvSpPr>
              <a:spLocks noChangeAspect="1" noChangeArrowheads="1"/>
            </p:cNvSpPr>
            <p:nvPr/>
          </p:nvSpPr>
          <p:spPr bwMode="auto">
            <a:xfrm>
              <a:off x="3599" y="790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9" name="Line 119"/>
            <p:cNvSpPr>
              <a:spLocks noChangeAspect="1" noChangeShapeType="1"/>
            </p:cNvSpPr>
            <p:nvPr/>
          </p:nvSpPr>
          <p:spPr bwMode="auto">
            <a:xfrm flipH="1">
              <a:off x="3083" y="1234"/>
              <a:ext cx="42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20" name="Line 120"/>
            <p:cNvSpPr>
              <a:spLocks noChangeAspect="1" noChangeShapeType="1"/>
            </p:cNvSpPr>
            <p:nvPr/>
          </p:nvSpPr>
          <p:spPr bwMode="auto">
            <a:xfrm>
              <a:off x="2911" y="1234"/>
              <a:ext cx="129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21" name="Line 121"/>
            <p:cNvSpPr>
              <a:spLocks noChangeAspect="1" noChangeShapeType="1"/>
            </p:cNvSpPr>
            <p:nvPr/>
          </p:nvSpPr>
          <p:spPr bwMode="auto">
            <a:xfrm flipV="1">
              <a:off x="2954" y="1112"/>
              <a:ext cx="42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22" name="Line 122"/>
            <p:cNvSpPr>
              <a:spLocks noChangeAspect="1" noChangeShapeType="1"/>
            </p:cNvSpPr>
            <p:nvPr/>
          </p:nvSpPr>
          <p:spPr bwMode="auto">
            <a:xfrm flipH="1" flipV="1">
              <a:off x="2825" y="1112"/>
              <a:ext cx="86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23" name="Line 123"/>
            <p:cNvSpPr>
              <a:spLocks noChangeAspect="1" noChangeShapeType="1"/>
            </p:cNvSpPr>
            <p:nvPr/>
          </p:nvSpPr>
          <p:spPr bwMode="auto">
            <a:xfrm flipH="1">
              <a:off x="2825" y="1234"/>
              <a:ext cx="86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24" name="Line 124"/>
            <p:cNvSpPr>
              <a:spLocks noChangeAspect="1" noChangeShapeType="1"/>
            </p:cNvSpPr>
            <p:nvPr/>
          </p:nvSpPr>
          <p:spPr bwMode="auto">
            <a:xfrm>
              <a:off x="3040" y="1354"/>
              <a:ext cx="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25" name="Oval 125"/>
            <p:cNvSpPr>
              <a:spLocks noChangeAspect="1" noChangeArrowheads="1"/>
            </p:cNvSpPr>
            <p:nvPr/>
          </p:nvSpPr>
          <p:spPr bwMode="auto">
            <a:xfrm>
              <a:off x="3083" y="1193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6" name="Oval 126"/>
            <p:cNvSpPr>
              <a:spLocks noChangeAspect="1" noChangeArrowheads="1"/>
            </p:cNvSpPr>
            <p:nvPr/>
          </p:nvSpPr>
          <p:spPr bwMode="auto">
            <a:xfrm>
              <a:off x="2782" y="1234"/>
              <a:ext cx="86" cy="8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7" name="Oval 127"/>
            <p:cNvSpPr>
              <a:spLocks noChangeAspect="1" noChangeArrowheads="1"/>
            </p:cNvSpPr>
            <p:nvPr/>
          </p:nvSpPr>
          <p:spPr bwMode="auto">
            <a:xfrm>
              <a:off x="2954" y="1072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8" name="Oval 128"/>
            <p:cNvSpPr>
              <a:spLocks noChangeAspect="1" noChangeArrowheads="1"/>
            </p:cNvSpPr>
            <p:nvPr/>
          </p:nvSpPr>
          <p:spPr bwMode="auto">
            <a:xfrm>
              <a:off x="2782" y="1072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9" name="Oval 129"/>
            <p:cNvSpPr>
              <a:spLocks noChangeAspect="1" noChangeArrowheads="1"/>
            </p:cNvSpPr>
            <p:nvPr/>
          </p:nvSpPr>
          <p:spPr bwMode="auto">
            <a:xfrm>
              <a:off x="2996" y="1435"/>
              <a:ext cx="87" cy="8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0" name="Oval 130"/>
            <p:cNvSpPr>
              <a:spLocks noChangeAspect="1" noChangeArrowheads="1"/>
            </p:cNvSpPr>
            <p:nvPr/>
          </p:nvSpPr>
          <p:spPr bwMode="auto">
            <a:xfrm rot="-4165510">
              <a:off x="2871" y="1149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1" name="Line 131"/>
            <p:cNvSpPr>
              <a:spLocks noChangeAspect="1" noChangeShapeType="1"/>
            </p:cNvSpPr>
            <p:nvPr/>
          </p:nvSpPr>
          <p:spPr bwMode="auto">
            <a:xfrm>
              <a:off x="3083" y="1354"/>
              <a:ext cx="85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32" name="Oval 132"/>
            <p:cNvSpPr>
              <a:spLocks noChangeAspect="1" noChangeArrowheads="1"/>
            </p:cNvSpPr>
            <p:nvPr/>
          </p:nvSpPr>
          <p:spPr bwMode="auto">
            <a:xfrm rot="-4165510">
              <a:off x="3129" y="1390"/>
              <a:ext cx="121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3" name="Oval 133"/>
            <p:cNvSpPr>
              <a:spLocks noChangeAspect="1" noChangeArrowheads="1"/>
            </p:cNvSpPr>
            <p:nvPr/>
          </p:nvSpPr>
          <p:spPr bwMode="auto">
            <a:xfrm rot="-4165510">
              <a:off x="3001" y="1269"/>
              <a:ext cx="120" cy="12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4" name="Line 134"/>
            <p:cNvSpPr>
              <a:spLocks noChangeAspect="1" noChangeShapeType="1"/>
            </p:cNvSpPr>
            <p:nvPr/>
          </p:nvSpPr>
          <p:spPr bwMode="auto">
            <a:xfrm>
              <a:off x="4116" y="1515"/>
              <a:ext cx="43" cy="1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35" name="Line 135"/>
            <p:cNvSpPr>
              <a:spLocks noChangeAspect="1" noChangeShapeType="1"/>
            </p:cNvSpPr>
            <p:nvPr/>
          </p:nvSpPr>
          <p:spPr bwMode="auto">
            <a:xfrm>
              <a:off x="3944" y="1717"/>
              <a:ext cx="1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36" name="Oval 136"/>
            <p:cNvSpPr>
              <a:spLocks noChangeAspect="1" noChangeArrowheads="1"/>
            </p:cNvSpPr>
            <p:nvPr/>
          </p:nvSpPr>
          <p:spPr bwMode="auto">
            <a:xfrm>
              <a:off x="3858" y="1636"/>
              <a:ext cx="129" cy="12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7" name="Oval 137"/>
            <p:cNvSpPr>
              <a:spLocks noChangeAspect="1" noChangeArrowheads="1"/>
            </p:cNvSpPr>
            <p:nvPr/>
          </p:nvSpPr>
          <p:spPr bwMode="auto">
            <a:xfrm rot="3170955">
              <a:off x="4078" y="1430"/>
              <a:ext cx="120" cy="129"/>
            </a:xfrm>
            <a:prstGeom prst="ellipse">
              <a:avLst/>
            </a:prstGeom>
            <a:solidFill>
              <a:srgbClr val="CC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8" name="Oval 138"/>
            <p:cNvSpPr>
              <a:spLocks noChangeAspect="1" noChangeArrowheads="1"/>
            </p:cNvSpPr>
            <p:nvPr/>
          </p:nvSpPr>
          <p:spPr bwMode="auto">
            <a:xfrm>
              <a:off x="4073" y="1596"/>
              <a:ext cx="172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9" name="AutoShape 139"/>
            <p:cNvSpPr>
              <a:spLocks noChangeAspect="1" noChangeArrowheads="1"/>
            </p:cNvSpPr>
            <p:nvPr/>
          </p:nvSpPr>
          <p:spPr bwMode="auto">
            <a:xfrm>
              <a:off x="3685" y="1475"/>
              <a:ext cx="302" cy="241"/>
            </a:xfrm>
            <a:prstGeom prst="hexagon">
              <a:avLst>
                <a:gd name="adj" fmla="val 31328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0" name="Line 140"/>
            <p:cNvSpPr>
              <a:spLocks noChangeAspect="1" noChangeShapeType="1"/>
            </p:cNvSpPr>
            <p:nvPr/>
          </p:nvSpPr>
          <p:spPr bwMode="auto">
            <a:xfrm>
              <a:off x="4417" y="1072"/>
              <a:ext cx="44" cy="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41" name="Line 141"/>
            <p:cNvSpPr>
              <a:spLocks noChangeAspect="1" noChangeShapeType="1"/>
            </p:cNvSpPr>
            <p:nvPr/>
          </p:nvSpPr>
          <p:spPr bwMode="auto">
            <a:xfrm flipV="1">
              <a:off x="4546" y="1112"/>
              <a:ext cx="0" cy="1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42" name="Oval 142"/>
            <p:cNvSpPr>
              <a:spLocks noChangeAspect="1" noChangeArrowheads="1"/>
            </p:cNvSpPr>
            <p:nvPr/>
          </p:nvSpPr>
          <p:spPr bwMode="auto">
            <a:xfrm>
              <a:off x="4461" y="1032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3" name="Line 143"/>
            <p:cNvSpPr>
              <a:spLocks noChangeAspect="1" noChangeShapeType="1"/>
            </p:cNvSpPr>
            <p:nvPr/>
          </p:nvSpPr>
          <p:spPr bwMode="auto">
            <a:xfrm>
              <a:off x="3514" y="1234"/>
              <a:ext cx="129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44" name="Line 144"/>
            <p:cNvSpPr>
              <a:spLocks noChangeAspect="1" noChangeShapeType="1"/>
            </p:cNvSpPr>
            <p:nvPr/>
          </p:nvSpPr>
          <p:spPr bwMode="auto">
            <a:xfrm flipH="1">
              <a:off x="3298" y="1234"/>
              <a:ext cx="87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45" name="Line 145"/>
            <p:cNvSpPr>
              <a:spLocks noChangeAspect="1" noChangeShapeType="1"/>
            </p:cNvSpPr>
            <p:nvPr/>
          </p:nvSpPr>
          <p:spPr bwMode="auto">
            <a:xfrm>
              <a:off x="3643" y="1314"/>
              <a:ext cx="85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46" name="Oval 146"/>
            <p:cNvSpPr>
              <a:spLocks noChangeAspect="1" noChangeArrowheads="1"/>
            </p:cNvSpPr>
            <p:nvPr/>
          </p:nvSpPr>
          <p:spPr bwMode="auto">
            <a:xfrm>
              <a:off x="3599" y="1234"/>
              <a:ext cx="129" cy="12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7" name="Oval 147"/>
            <p:cNvSpPr>
              <a:spLocks noChangeAspect="1" noChangeArrowheads="1"/>
            </p:cNvSpPr>
            <p:nvPr/>
          </p:nvSpPr>
          <p:spPr bwMode="auto">
            <a:xfrm>
              <a:off x="4504" y="1515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8" name="Oval 148"/>
            <p:cNvSpPr>
              <a:spLocks noChangeAspect="1" noChangeArrowheads="1"/>
            </p:cNvSpPr>
            <p:nvPr/>
          </p:nvSpPr>
          <p:spPr bwMode="auto">
            <a:xfrm>
              <a:off x="4374" y="1798"/>
              <a:ext cx="87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9" name="Oval 149"/>
            <p:cNvSpPr>
              <a:spLocks noChangeAspect="1" noChangeArrowheads="1"/>
            </p:cNvSpPr>
            <p:nvPr/>
          </p:nvSpPr>
          <p:spPr bwMode="auto">
            <a:xfrm>
              <a:off x="4030" y="1354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50" name="Oval 150"/>
            <p:cNvSpPr>
              <a:spLocks noChangeAspect="1" noChangeArrowheads="1"/>
            </p:cNvSpPr>
            <p:nvPr/>
          </p:nvSpPr>
          <p:spPr bwMode="auto">
            <a:xfrm>
              <a:off x="3814" y="1757"/>
              <a:ext cx="87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51" name="Oval 151"/>
            <p:cNvSpPr>
              <a:spLocks noChangeAspect="1" noChangeArrowheads="1"/>
            </p:cNvSpPr>
            <p:nvPr/>
          </p:nvSpPr>
          <p:spPr bwMode="auto">
            <a:xfrm>
              <a:off x="4848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52" name="Oval 152"/>
            <p:cNvSpPr>
              <a:spLocks noChangeAspect="1" noChangeArrowheads="1"/>
            </p:cNvSpPr>
            <p:nvPr/>
          </p:nvSpPr>
          <p:spPr bwMode="auto">
            <a:xfrm>
              <a:off x="930" y="1878"/>
              <a:ext cx="301" cy="28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53" name="Oval 153"/>
            <p:cNvSpPr>
              <a:spLocks noChangeAspect="1" noChangeArrowheads="1"/>
            </p:cNvSpPr>
            <p:nvPr/>
          </p:nvSpPr>
          <p:spPr bwMode="auto">
            <a:xfrm>
              <a:off x="2022" y="1596"/>
              <a:ext cx="152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54" name="Oval 154"/>
            <p:cNvSpPr>
              <a:spLocks noChangeAspect="1" noChangeArrowheads="1"/>
            </p:cNvSpPr>
            <p:nvPr/>
          </p:nvSpPr>
          <p:spPr bwMode="auto">
            <a:xfrm>
              <a:off x="2226" y="1596"/>
              <a:ext cx="152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55" name="Oval 155"/>
            <p:cNvSpPr>
              <a:spLocks noChangeAspect="1" noChangeArrowheads="1"/>
            </p:cNvSpPr>
            <p:nvPr/>
          </p:nvSpPr>
          <p:spPr bwMode="auto">
            <a:xfrm>
              <a:off x="2326" y="1636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56" name="Oval 156"/>
            <p:cNvSpPr>
              <a:spLocks noChangeAspect="1" noChangeArrowheads="1"/>
            </p:cNvSpPr>
            <p:nvPr/>
          </p:nvSpPr>
          <p:spPr bwMode="auto">
            <a:xfrm>
              <a:off x="1920" y="1636"/>
              <a:ext cx="153" cy="41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57" name="Oval 157"/>
            <p:cNvSpPr>
              <a:spLocks noChangeAspect="1" noChangeArrowheads="1"/>
            </p:cNvSpPr>
            <p:nvPr/>
          </p:nvSpPr>
          <p:spPr bwMode="auto">
            <a:xfrm>
              <a:off x="2226" y="1677"/>
              <a:ext cx="152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58" name="Oval 158"/>
            <p:cNvSpPr>
              <a:spLocks noChangeAspect="1" noChangeArrowheads="1"/>
            </p:cNvSpPr>
            <p:nvPr/>
          </p:nvSpPr>
          <p:spPr bwMode="auto">
            <a:xfrm>
              <a:off x="2022" y="1677"/>
              <a:ext cx="152" cy="4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59" name="AutoShape 159"/>
            <p:cNvSpPr>
              <a:spLocks noChangeAspect="1" noChangeArrowheads="1"/>
            </p:cNvSpPr>
            <p:nvPr/>
          </p:nvSpPr>
          <p:spPr bwMode="auto">
            <a:xfrm>
              <a:off x="2022" y="1623"/>
              <a:ext cx="356" cy="81"/>
            </a:xfrm>
            <a:prstGeom prst="hexagon">
              <a:avLst>
                <a:gd name="adj" fmla="val 109877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60" name="Oval 160"/>
            <p:cNvSpPr>
              <a:spLocks noChangeAspect="1" noChangeArrowheads="1"/>
            </p:cNvSpPr>
            <p:nvPr/>
          </p:nvSpPr>
          <p:spPr bwMode="auto">
            <a:xfrm>
              <a:off x="3255" y="1757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61" name="Oval 161"/>
            <p:cNvSpPr>
              <a:spLocks noChangeAspect="1" noChangeArrowheads="1"/>
            </p:cNvSpPr>
            <p:nvPr/>
          </p:nvSpPr>
          <p:spPr bwMode="auto">
            <a:xfrm>
              <a:off x="3556" y="1757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62" name="Oval 162"/>
            <p:cNvSpPr>
              <a:spLocks noChangeAspect="1" noChangeArrowheads="1"/>
            </p:cNvSpPr>
            <p:nvPr/>
          </p:nvSpPr>
          <p:spPr bwMode="auto">
            <a:xfrm rot="1716035">
              <a:off x="2609" y="1555"/>
              <a:ext cx="129" cy="121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65" name="Oval 165"/>
            <p:cNvSpPr>
              <a:spLocks noChangeAspect="1" noChangeArrowheads="1"/>
            </p:cNvSpPr>
            <p:nvPr/>
          </p:nvSpPr>
          <p:spPr bwMode="auto">
            <a:xfrm>
              <a:off x="2608" y="1117"/>
              <a:ext cx="173" cy="162"/>
            </a:xfrm>
            <a:prstGeom prst="ellipse">
              <a:avLst/>
            </a:prstGeom>
            <a:solidFill>
              <a:srgbClr val="FF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66" name="Oval 166"/>
            <p:cNvSpPr>
              <a:spLocks noChangeAspect="1" noChangeArrowheads="1"/>
            </p:cNvSpPr>
            <p:nvPr/>
          </p:nvSpPr>
          <p:spPr bwMode="auto">
            <a:xfrm>
              <a:off x="2651" y="996"/>
              <a:ext cx="86" cy="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371" name="Oval 171"/>
          <p:cNvSpPr>
            <a:spLocks noChangeAspect="1" noChangeArrowheads="1"/>
          </p:cNvSpPr>
          <p:nvPr/>
        </p:nvSpPr>
        <p:spPr bwMode="auto">
          <a:xfrm rot="3170955">
            <a:off x="8105775" y="2789242"/>
            <a:ext cx="144463" cy="153987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72" name="Text Box 172"/>
          <p:cNvSpPr txBox="1">
            <a:spLocks noChangeArrowheads="1"/>
          </p:cNvSpPr>
          <p:nvPr/>
        </p:nvSpPr>
        <p:spPr bwMode="auto">
          <a:xfrm>
            <a:off x="7812088" y="2865442"/>
            <a:ext cx="882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carbon</a:t>
            </a:r>
          </a:p>
        </p:txBody>
      </p:sp>
      <p:sp>
        <p:nvSpPr>
          <p:cNvPr id="51373" name="Oval 173"/>
          <p:cNvSpPr>
            <a:spLocks noChangeAspect="1" noChangeArrowheads="1"/>
          </p:cNvSpPr>
          <p:nvPr/>
        </p:nvSpPr>
        <p:spPr bwMode="auto">
          <a:xfrm>
            <a:off x="8172450" y="2289179"/>
            <a:ext cx="101600" cy="968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74" name="Text Box 174"/>
          <p:cNvSpPr txBox="1">
            <a:spLocks noChangeArrowheads="1"/>
          </p:cNvSpPr>
          <p:nvPr/>
        </p:nvSpPr>
        <p:spPr bwMode="auto">
          <a:xfrm>
            <a:off x="7667625" y="2362204"/>
            <a:ext cx="1136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hydrogen</a:t>
            </a:r>
          </a:p>
        </p:txBody>
      </p:sp>
      <p:sp>
        <p:nvSpPr>
          <p:cNvPr id="51375" name="Oval 175"/>
          <p:cNvSpPr>
            <a:spLocks noChangeAspect="1" noChangeArrowheads="1"/>
          </p:cNvSpPr>
          <p:nvPr/>
        </p:nvSpPr>
        <p:spPr bwMode="auto">
          <a:xfrm>
            <a:off x="971550" y="2720979"/>
            <a:ext cx="204788" cy="193675"/>
          </a:xfrm>
          <a:prstGeom prst="ellipse">
            <a:avLst/>
          </a:pr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76" name="Text Box 176"/>
          <p:cNvSpPr txBox="1">
            <a:spLocks noChangeArrowheads="1"/>
          </p:cNvSpPr>
          <p:nvPr/>
        </p:nvSpPr>
        <p:spPr bwMode="auto">
          <a:xfrm>
            <a:off x="684213" y="2865442"/>
            <a:ext cx="920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oxygen</a:t>
            </a:r>
          </a:p>
        </p:txBody>
      </p:sp>
      <p:sp>
        <p:nvSpPr>
          <p:cNvPr id="51377" name="Text Box 177"/>
          <p:cNvSpPr txBox="1">
            <a:spLocks noChangeArrowheads="1"/>
          </p:cNvSpPr>
          <p:nvPr/>
        </p:nvSpPr>
        <p:spPr bwMode="auto">
          <a:xfrm>
            <a:off x="1476375" y="3297242"/>
            <a:ext cx="806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metal </a:t>
            </a:r>
          </a:p>
        </p:txBody>
      </p:sp>
      <p:sp>
        <p:nvSpPr>
          <p:cNvPr id="51378" name="Text Box 178"/>
          <p:cNvSpPr txBox="1">
            <a:spLocks noChangeArrowheads="1"/>
          </p:cNvSpPr>
          <p:nvPr/>
        </p:nvSpPr>
        <p:spPr bwMode="auto">
          <a:xfrm>
            <a:off x="5940425" y="5830892"/>
            <a:ext cx="15081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sz="1200"/>
              <a:t>binding energy (eV)</a:t>
            </a:r>
          </a:p>
        </p:txBody>
      </p:sp>
      <p:sp>
        <p:nvSpPr>
          <p:cNvPr id="51382" name="Text Box 182"/>
          <p:cNvSpPr txBox="1">
            <a:spLocks noChangeArrowheads="1"/>
          </p:cNvSpPr>
          <p:nvPr/>
        </p:nvSpPr>
        <p:spPr bwMode="auto">
          <a:xfrm>
            <a:off x="1116013" y="5830892"/>
            <a:ext cx="15081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sz="1200"/>
              <a:t>binding energy (eV)</a:t>
            </a:r>
          </a:p>
        </p:txBody>
      </p:sp>
      <p:sp>
        <p:nvSpPr>
          <p:cNvPr id="51383" name="Text Box 183"/>
          <p:cNvSpPr txBox="1">
            <a:spLocks noChangeArrowheads="1"/>
          </p:cNvSpPr>
          <p:nvPr/>
        </p:nvSpPr>
        <p:spPr bwMode="auto">
          <a:xfrm>
            <a:off x="2411413" y="4162429"/>
            <a:ext cx="374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M</a:t>
            </a:r>
          </a:p>
        </p:txBody>
      </p:sp>
      <p:sp>
        <p:nvSpPr>
          <p:cNvPr id="51384" name="Text Box 184"/>
          <p:cNvSpPr txBox="1">
            <a:spLocks noChangeArrowheads="1"/>
          </p:cNvSpPr>
          <p:nvPr/>
        </p:nvSpPr>
        <p:spPr bwMode="auto">
          <a:xfrm>
            <a:off x="1187450" y="4738692"/>
            <a:ext cx="62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M-O</a:t>
            </a:r>
          </a:p>
        </p:txBody>
      </p:sp>
      <p:sp>
        <p:nvSpPr>
          <p:cNvPr id="51385" name="Text Box 185"/>
          <p:cNvSpPr txBox="1">
            <a:spLocks noChangeArrowheads="1"/>
          </p:cNvSpPr>
          <p:nvPr/>
        </p:nvSpPr>
        <p:spPr bwMode="auto">
          <a:xfrm>
            <a:off x="7380288" y="4089404"/>
            <a:ext cx="590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C1s</a:t>
            </a:r>
          </a:p>
        </p:txBody>
      </p:sp>
      <p:sp>
        <p:nvSpPr>
          <p:cNvPr id="51394" name="Text Box 194"/>
          <p:cNvSpPr txBox="1">
            <a:spLocks noChangeArrowheads="1"/>
          </p:cNvSpPr>
          <p:nvPr/>
        </p:nvSpPr>
        <p:spPr bwMode="auto">
          <a:xfrm>
            <a:off x="5508625" y="4954592"/>
            <a:ext cx="660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C=O</a:t>
            </a:r>
          </a:p>
        </p:txBody>
      </p:sp>
      <p:sp>
        <p:nvSpPr>
          <p:cNvPr id="51395" name="Line 195"/>
          <p:cNvSpPr>
            <a:spLocks noChangeShapeType="1"/>
          </p:cNvSpPr>
          <p:nvPr/>
        </p:nvSpPr>
        <p:spPr bwMode="auto">
          <a:xfrm>
            <a:off x="6011863" y="5241929"/>
            <a:ext cx="2889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96" name="Text Box 196"/>
          <p:cNvSpPr txBox="1">
            <a:spLocks noChangeArrowheads="1"/>
          </p:cNvSpPr>
          <p:nvPr/>
        </p:nvSpPr>
        <p:spPr bwMode="auto">
          <a:xfrm>
            <a:off x="7380288" y="4089404"/>
            <a:ext cx="590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C1s</a:t>
            </a:r>
          </a:p>
        </p:txBody>
      </p:sp>
      <p:sp>
        <p:nvSpPr>
          <p:cNvPr id="51397" name="Text Box 197"/>
          <p:cNvSpPr txBox="1">
            <a:spLocks noChangeArrowheads="1"/>
          </p:cNvSpPr>
          <p:nvPr/>
        </p:nvSpPr>
        <p:spPr bwMode="auto">
          <a:xfrm>
            <a:off x="6227763" y="3802067"/>
            <a:ext cx="14398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it-IT" dirty="0"/>
              <a:t>C-C sp</a:t>
            </a:r>
            <a:r>
              <a:rPr lang="it-IT" baseline="30000" dirty="0"/>
              <a:t>3</a:t>
            </a:r>
          </a:p>
        </p:txBody>
      </p:sp>
      <p:sp>
        <p:nvSpPr>
          <p:cNvPr id="51398" name="Text Box 198"/>
          <p:cNvSpPr txBox="1">
            <a:spLocks noChangeArrowheads="1"/>
          </p:cNvSpPr>
          <p:nvPr/>
        </p:nvSpPr>
        <p:spPr bwMode="auto">
          <a:xfrm>
            <a:off x="6516688" y="4065592"/>
            <a:ext cx="590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C-H</a:t>
            </a:r>
          </a:p>
        </p:txBody>
      </p:sp>
      <p:sp>
        <p:nvSpPr>
          <p:cNvPr id="51399" name="Line 199"/>
          <p:cNvSpPr>
            <a:spLocks noChangeShapeType="1"/>
          </p:cNvSpPr>
          <p:nvPr/>
        </p:nvSpPr>
        <p:spPr bwMode="auto">
          <a:xfrm flipV="1">
            <a:off x="6877050" y="4449767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00" name="Rectangle 200"/>
          <p:cNvSpPr>
            <a:spLocks noChangeArrowheads="1"/>
          </p:cNvSpPr>
          <p:nvPr/>
        </p:nvSpPr>
        <p:spPr bwMode="auto">
          <a:xfrm>
            <a:off x="7667625" y="4594229"/>
            <a:ext cx="9794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C-C sp</a:t>
            </a:r>
            <a:r>
              <a:rPr lang="it-IT" baseline="30000"/>
              <a:t>2</a:t>
            </a:r>
          </a:p>
        </p:txBody>
      </p:sp>
      <p:sp>
        <p:nvSpPr>
          <p:cNvPr id="51401" name="Line 201"/>
          <p:cNvSpPr>
            <a:spLocks noChangeShapeType="1"/>
          </p:cNvSpPr>
          <p:nvPr/>
        </p:nvSpPr>
        <p:spPr bwMode="auto">
          <a:xfrm flipH="1">
            <a:off x="7164388" y="4881567"/>
            <a:ext cx="792162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02" name="Text Box 202"/>
          <p:cNvSpPr txBox="1">
            <a:spLocks noChangeArrowheads="1"/>
          </p:cNvSpPr>
          <p:nvPr/>
        </p:nvSpPr>
        <p:spPr bwMode="auto">
          <a:xfrm>
            <a:off x="5724525" y="4521204"/>
            <a:ext cx="844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C-O-C</a:t>
            </a:r>
          </a:p>
        </p:txBody>
      </p:sp>
      <p:sp>
        <p:nvSpPr>
          <p:cNvPr id="51403" name="Line 203"/>
          <p:cNvSpPr>
            <a:spLocks noChangeShapeType="1"/>
          </p:cNvSpPr>
          <p:nvPr/>
        </p:nvSpPr>
        <p:spPr bwMode="auto">
          <a:xfrm>
            <a:off x="6300788" y="4810129"/>
            <a:ext cx="35877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04" name="Line 204"/>
          <p:cNvSpPr>
            <a:spLocks noChangeShapeType="1"/>
          </p:cNvSpPr>
          <p:nvPr/>
        </p:nvSpPr>
        <p:spPr bwMode="auto">
          <a:xfrm>
            <a:off x="6156325" y="4881567"/>
            <a:ext cx="576263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05" name="Text Box 205"/>
          <p:cNvSpPr txBox="1">
            <a:spLocks noChangeArrowheads="1"/>
          </p:cNvSpPr>
          <p:nvPr/>
        </p:nvSpPr>
        <p:spPr bwMode="auto">
          <a:xfrm>
            <a:off x="4500563" y="5026029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/>
              <a:t>O-C=O</a:t>
            </a:r>
          </a:p>
        </p:txBody>
      </p:sp>
      <p:sp>
        <p:nvSpPr>
          <p:cNvPr id="51406" name="Line 206"/>
          <p:cNvSpPr>
            <a:spLocks noChangeShapeType="1"/>
          </p:cNvSpPr>
          <p:nvPr/>
        </p:nvSpPr>
        <p:spPr bwMode="auto">
          <a:xfrm>
            <a:off x="5076825" y="5313367"/>
            <a:ext cx="790575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07" name="Rectangle 207"/>
          <p:cNvSpPr>
            <a:spLocks noChangeArrowheads="1"/>
          </p:cNvSpPr>
          <p:nvPr/>
        </p:nvSpPr>
        <p:spPr bwMode="auto">
          <a:xfrm>
            <a:off x="7380288" y="4089404"/>
            <a:ext cx="576262" cy="360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1410" name="Picture 2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73504"/>
            <a:ext cx="3670300" cy="211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99" name="Immagine 7" descr="moirè_blugray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8466"/>
            <a:ext cx="914400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" name="Text Box 7"/>
          <p:cNvSpPr txBox="1">
            <a:spLocks noChangeArrowheads="1"/>
          </p:cNvSpPr>
          <p:nvPr/>
        </p:nvSpPr>
        <p:spPr bwMode="auto">
          <a:xfrm>
            <a:off x="1051455" y="123828"/>
            <a:ext cx="74062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XPS 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spectroscopy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of 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technical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samples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874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Immagine 7" descr="moirè_blugray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Text Box 7"/>
          <p:cNvSpPr txBox="1">
            <a:spLocks noChangeArrowheads="1"/>
          </p:cNvSpPr>
          <p:nvPr/>
        </p:nvSpPr>
        <p:spPr bwMode="auto">
          <a:xfrm>
            <a:off x="1134693" y="88907"/>
            <a:ext cx="745295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co-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laminated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Cu for LHC </a:t>
            </a:r>
            <a:r>
              <a:rPr lang="it-IT" sz="3600" dirty="0" err="1">
                <a:solidFill>
                  <a:schemeClr val="bg1"/>
                </a:solidFill>
                <a:latin typeface="+mj-lt"/>
                <a:cs typeface="Monotype Corsiva"/>
              </a:rPr>
              <a:t>beam</a:t>
            </a:r>
            <a:r>
              <a:rPr lang="it-IT" sz="3600" dirty="0">
                <a:solidFill>
                  <a:schemeClr val="bg1"/>
                </a:solidFill>
                <a:latin typeface="+mj-lt"/>
                <a:cs typeface="Monotype Corsiva"/>
              </a:rPr>
              <a:t> screen</a:t>
            </a:r>
          </a:p>
        </p:txBody>
      </p:sp>
      <p:sp>
        <p:nvSpPr>
          <p:cNvPr id="7189" name="AutoShape 21"/>
          <p:cNvSpPr>
            <a:spLocks noChangeArrowheads="1"/>
          </p:cNvSpPr>
          <p:nvPr/>
        </p:nvSpPr>
        <p:spPr bwMode="auto">
          <a:xfrm>
            <a:off x="3203575" y="2719388"/>
            <a:ext cx="2520950" cy="660400"/>
          </a:xfrm>
          <a:prstGeom prst="parallelogram">
            <a:avLst>
              <a:gd name="adj" fmla="val 95433"/>
            </a:avLst>
          </a:prstGeom>
          <a:gradFill rotWithShape="1">
            <a:gsLst>
              <a:gs pos="0">
                <a:srgbClr val="DDDDDD"/>
              </a:gs>
              <a:gs pos="100000">
                <a:srgbClr val="969696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0" name="Rectangle 22"/>
          <p:cNvSpPr>
            <a:spLocks noChangeArrowheads="1"/>
          </p:cNvSpPr>
          <p:nvPr/>
        </p:nvSpPr>
        <p:spPr bwMode="auto">
          <a:xfrm>
            <a:off x="3203575" y="3379788"/>
            <a:ext cx="1906588" cy="120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C0C0C0"/>
                    </a:gs>
                    <a:gs pos="100000">
                      <a:srgbClr val="C0C0C0">
                        <a:gamma/>
                        <a:tint val="69804"/>
                        <a:invGamma/>
                      </a:srgbClr>
                    </a:gs>
                  </a:gsLst>
                  <a:lin ang="27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3" name="Line 25"/>
          <p:cNvSpPr>
            <a:spLocks noChangeShapeType="1"/>
          </p:cNvSpPr>
          <p:nvPr/>
        </p:nvSpPr>
        <p:spPr bwMode="auto">
          <a:xfrm>
            <a:off x="5724525" y="2719388"/>
            <a:ext cx="0" cy="12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4" name="Line 26"/>
          <p:cNvSpPr>
            <a:spLocks noChangeShapeType="1"/>
          </p:cNvSpPr>
          <p:nvPr/>
        </p:nvSpPr>
        <p:spPr bwMode="auto">
          <a:xfrm flipH="1">
            <a:off x="5110163" y="2840038"/>
            <a:ext cx="614362" cy="66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201" name="Picture 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0975" y="1844675"/>
            <a:ext cx="3313113" cy="188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202" name="Picture 3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5963" y="2060575"/>
            <a:ext cx="3167062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210" name="Text Box 42"/>
          <p:cNvSpPr txBox="1">
            <a:spLocks noChangeArrowheads="1"/>
          </p:cNvSpPr>
          <p:nvPr/>
        </p:nvSpPr>
        <p:spPr bwMode="auto">
          <a:xfrm>
            <a:off x="2970213" y="3534417"/>
            <a:ext cx="316404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600" dirty="0" smtClean="0">
                <a:cs typeface="Monotype Corsiva"/>
              </a:rPr>
              <a:t>Cu – ‘</a:t>
            </a:r>
            <a:r>
              <a:rPr lang="it-IT" sz="1600" dirty="0" err="1" smtClean="0">
                <a:cs typeface="Monotype Corsiva"/>
              </a:rPr>
              <a:t>As</a:t>
            </a:r>
            <a:r>
              <a:rPr lang="it-IT" sz="1600" dirty="0" smtClean="0">
                <a:cs typeface="Monotype Corsiva"/>
              </a:rPr>
              <a:t> </a:t>
            </a:r>
            <a:r>
              <a:rPr lang="it-IT" sz="1600" dirty="0" err="1" smtClean="0">
                <a:cs typeface="Monotype Corsiva"/>
              </a:rPr>
              <a:t>received</a:t>
            </a:r>
            <a:r>
              <a:rPr lang="it-IT" sz="1600" dirty="0" smtClean="0">
                <a:cs typeface="Monotype Corsiva"/>
              </a:rPr>
              <a:t>” </a:t>
            </a:r>
            <a:r>
              <a:rPr lang="it-IT" sz="1600" dirty="0" err="1" smtClean="0">
                <a:cs typeface="Monotype Corsiva"/>
              </a:rPr>
              <a:t>technical</a:t>
            </a:r>
            <a:r>
              <a:rPr lang="it-IT" sz="1600" dirty="0" smtClean="0">
                <a:cs typeface="Monotype Corsiva"/>
              </a:rPr>
              <a:t> </a:t>
            </a:r>
            <a:r>
              <a:rPr lang="it-IT" sz="1600" dirty="0" err="1" smtClean="0">
                <a:cs typeface="Monotype Corsiva"/>
              </a:rPr>
              <a:t>surface</a:t>
            </a:r>
            <a:endParaRPr lang="it-IT" sz="1600" dirty="0">
              <a:cs typeface="Monotype Corsiva"/>
            </a:endParaRPr>
          </a:p>
        </p:txBody>
      </p:sp>
      <p:sp>
        <p:nvSpPr>
          <p:cNvPr id="7211" name="Text Box 43"/>
          <p:cNvSpPr txBox="1">
            <a:spLocks noChangeArrowheads="1"/>
          </p:cNvSpPr>
          <p:nvPr/>
        </p:nvSpPr>
        <p:spPr bwMode="auto">
          <a:xfrm>
            <a:off x="2124075" y="2852738"/>
            <a:ext cx="4095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000"/>
              <a:t>C1s</a:t>
            </a:r>
          </a:p>
        </p:txBody>
      </p:sp>
      <p:sp>
        <p:nvSpPr>
          <p:cNvPr id="7212" name="Text Box 44"/>
          <p:cNvSpPr txBox="1">
            <a:spLocks noChangeArrowheads="1"/>
          </p:cNvSpPr>
          <p:nvPr/>
        </p:nvSpPr>
        <p:spPr bwMode="auto">
          <a:xfrm>
            <a:off x="1476375" y="2349500"/>
            <a:ext cx="4159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000"/>
              <a:t>O1s</a:t>
            </a:r>
          </a:p>
        </p:txBody>
      </p:sp>
      <p:sp>
        <p:nvSpPr>
          <p:cNvPr id="7214" name="Text Box 46"/>
          <p:cNvSpPr txBox="1">
            <a:spLocks noChangeArrowheads="1"/>
          </p:cNvSpPr>
          <p:nvPr/>
        </p:nvSpPr>
        <p:spPr bwMode="auto">
          <a:xfrm>
            <a:off x="539750" y="2205038"/>
            <a:ext cx="4857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000"/>
              <a:t>Cu3p</a:t>
            </a:r>
          </a:p>
        </p:txBody>
      </p:sp>
      <p:sp>
        <p:nvSpPr>
          <p:cNvPr id="7215" name="Text Box 47"/>
          <p:cNvSpPr txBox="1">
            <a:spLocks noChangeArrowheads="1"/>
          </p:cNvSpPr>
          <p:nvPr/>
        </p:nvSpPr>
        <p:spPr bwMode="auto">
          <a:xfrm>
            <a:off x="2484438" y="2997200"/>
            <a:ext cx="4857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sz="1000"/>
              <a:t>Cu2p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70459" y="4825999"/>
            <a:ext cx="6879407" cy="58477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>
                <a:latin typeface="+mj-lt"/>
                <a:cs typeface="Monotype Corsiva"/>
              </a:rPr>
              <a:t>Understanding chemistry (XPS) and SEY</a:t>
            </a:r>
            <a:endParaRPr lang="en-US" sz="3200" dirty="0">
              <a:latin typeface="+mj-lt"/>
              <a:cs typeface="Monotype Corsiva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1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3" name="Immagine 7" descr="moirè_blugray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97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80" name="Text Box 7"/>
          <p:cNvSpPr txBox="1">
            <a:spLocks noChangeArrowheads="1"/>
          </p:cNvSpPr>
          <p:nvPr/>
        </p:nvSpPr>
        <p:spPr bwMode="auto">
          <a:xfrm>
            <a:off x="312451" y="99419"/>
            <a:ext cx="77345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3600" dirty="0">
                <a:solidFill>
                  <a:schemeClr val="bg1"/>
                </a:solidFill>
                <a:latin typeface="+mn-lt"/>
                <a:cs typeface="Monotype Corsiva"/>
              </a:rPr>
              <a:t>co-</a:t>
            </a:r>
            <a:r>
              <a:rPr lang="it-IT" sz="3600" dirty="0" err="1">
                <a:solidFill>
                  <a:schemeClr val="bg1"/>
                </a:solidFill>
                <a:latin typeface="+mn-lt"/>
                <a:cs typeface="Monotype Corsiva"/>
              </a:rPr>
              <a:t>laminated</a:t>
            </a:r>
            <a:r>
              <a:rPr lang="it-IT" sz="3600" dirty="0">
                <a:solidFill>
                  <a:schemeClr val="bg1"/>
                </a:solidFill>
                <a:latin typeface="+mn-lt"/>
                <a:cs typeface="Monotype Corsiva"/>
              </a:rPr>
              <a:t> Cu for </a:t>
            </a:r>
            <a:r>
              <a:rPr lang="it-IT" sz="3600" dirty="0" smtClean="0">
                <a:solidFill>
                  <a:schemeClr val="bg1"/>
                </a:solidFill>
                <a:latin typeface="+mn-lt"/>
                <a:cs typeface="Monotype Corsiva"/>
              </a:rPr>
              <a:t>LHC: </a:t>
            </a:r>
            <a:r>
              <a:rPr lang="it-IT" sz="3600" dirty="0" err="1" smtClean="0">
                <a:solidFill>
                  <a:schemeClr val="bg1"/>
                </a:solidFill>
                <a:latin typeface="+mn-lt"/>
                <a:cs typeface="Monotype Corsiva"/>
              </a:rPr>
              <a:t>fully</a:t>
            </a:r>
            <a:r>
              <a:rPr lang="it-IT" sz="3600" dirty="0" smtClean="0">
                <a:solidFill>
                  <a:schemeClr val="bg1"/>
                </a:solidFill>
                <a:latin typeface="+mn-lt"/>
                <a:cs typeface="Monotype Corsiva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+mn-lt"/>
                <a:cs typeface="Monotype Corsiva"/>
              </a:rPr>
              <a:t>scrubbed</a:t>
            </a:r>
            <a:endParaRPr lang="it-IT" sz="3600" dirty="0">
              <a:solidFill>
                <a:schemeClr val="bg1"/>
              </a:solidFill>
              <a:latin typeface="+mn-lt"/>
              <a:cs typeface="Monotype Corsiva"/>
            </a:endParaRPr>
          </a:p>
        </p:txBody>
      </p:sp>
      <p:pic>
        <p:nvPicPr>
          <p:cNvPr id="16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586" y="886884"/>
            <a:ext cx="2741860" cy="4192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4063021" y="886884"/>
            <a:ext cx="2593043" cy="4256081"/>
            <a:chOff x="2037257" y="1268414"/>
            <a:chExt cx="3582937" cy="4963054"/>
          </a:xfrm>
        </p:grpSpPr>
        <p:pic>
          <p:nvPicPr>
            <p:cNvPr id="1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7257" y="1268414"/>
              <a:ext cx="3582937" cy="49630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9" name="Text Box 13"/>
            <p:cNvSpPr txBox="1">
              <a:spLocks noChangeArrowheads="1"/>
            </p:cNvSpPr>
            <p:nvPr/>
          </p:nvSpPr>
          <p:spPr bwMode="auto">
            <a:xfrm>
              <a:off x="4551807" y="3008313"/>
              <a:ext cx="535757" cy="3409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sz="1300"/>
                <a:t>sp</a:t>
              </a:r>
              <a:r>
                <a:rPr lang="it-IT" sz="1300" baseline="30000"/>
                <a:t>2</a:t>
              </a: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3604070" y="4365625"/>
              <a:ext cx="538675" cy="3409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sz="1300" dirty="0"/>
                <a:t>sp</a:t>
              </a:r>
              <a:r>
                <a:rPr lang="it-IT" sz="1300" baseline="30000" dirty="0"/>
                <a:t>3</a:t>
              </a:r>
            </a:p>
          </p:txBody>
        </p:sp>
        <p:sp>
          <p:nvSpPr>
            <p:cNvPr id="21" name="Text Box 15"/>
            <p:cNvSpPr txBox="1">
              <a:spLocks noChangeArrowheads="1"/>
            </p:cNvSpPr>
            <p:nvPr/>
          </p:nvSpPr>
          <p:spPr bwMode="auto">
            <a:xfrm>
              <a:off x="4323208" y="1484313"/>
              <a:ext cx="538675" cy="3409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sz="1300"/>
                <a:t>sp</a:t>
              </a:r>
              <a:r>
                <a:rPr lang="it-IT" sz="1300" baseline="30000"/>
                <a:t>3</a:t>
              </a:r>
            </a:p>
          </p:txBody>
        </p:sp>
        <p:sp>
          <p:nvSpPr>
            <p:cNvPr id="22" name="Text Box 16"/>
            <p:cNvSpPr txBox="1">
              <a:spLocks noChangeArrowheads="1"/>
            </p:cNvSpPr>
            <p:nvPr/>
          </p:nvSpPr>
          <p:spPr bwMode="auto">
            <a:xfrm>
              <a:off x="4539107" y="3860800"/>
              <a:ext cx="535757" cy="3409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sz="1300"/>
                <a:t>sp</a:t>
              </a:r>
              <a:r>
                <a:rPr lang="it-IT" sz="1300" baseline="30000"/>
                <a:t>2</a:t>
              </a:r>
            </a:p>
          </p:txBody>
        </p:sp>
        <p:sp>
          <p:nvSpPr>
            <p:cNvPr id="23" name="Text Box 17"/>
            <p:cNvSpPr txBox="1">
              <a:spLocks noChangeArrowheads="1"/>
            </p:cNvSpPr>
            <p:nvPr/>
          </p:nvSpPr>
          <p:spPr bwMode="auto">
            <a:xfrm>
              <a:off x="3675507" y="2781300"/>
              <a:ext cx="538675" cy="3409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sz="1300"/>
                <a:t>sp</a:t>
              </a:r>
              <a:r>
                <a:rPr lang="it-IT" sz="1300" baseline="30000"/>
                <a:t>3</a:t>
              </a:r>
            </a:p>
          </p:txBody>
        </p:sp>
        <p:sp>
          <p:nvSpPr>
            <p:cNvPr id="24" name="Text Box 18"/>
            <p:cNvSpPr txBox="1">
              <a:spLocks noChangeArrowheads="1"/>
            </p:cNvSpPr>
            <p:nvPr/>
          </p:nvSpPr>
          <p:spPr bwMode="auto">
            <a:xfrm>
              <a:off x="3531045" y="1700212"/>
              <a:ext cx="660645" cy="3409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sz="1300"/>
                <a:t>C-H</a:t>
              </a:r>
            </a:p>
          </p:txBody>
        </p:sp>
        <p:sp>
          <p:nvSpPr>
            <p:cNvPr id="25" name="Text Box 19"/>
            <p:cNvSpPr txBox="1">
              <a:spLocks noChangeArrowheads="1"/>
            </p:cNvSpPr>
            <p:nvPr/>
          </p:nvSpPr>
          <p:spPr bwMode="auto">
            <a:xfrm>
              <a:off x="3243707" y="2133600"/>
              <a:ext cx="682354" cy="3409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sz="1300"/>
                <a:t>C-O</a:t>
              </a:r>
            </a:p>
          </p:txBody>
        </p:sp>
        <p:sp>
          <p:nvSpPr>
            <p:cNvPr id="26" name="Text Box 20"/>
            <p:cNvSpPr txBox="1">
              <a:spLocks noChangeArrowheads="1"/>
            </p:cNvSpPr>
            <p:nvPr/>
          </p:nvSpPr>
          <p:spPr bwMode="auto">
            <a:xfrm>
              <a:off x="2556320" y="2205039"/>
              <a:ext cx="1006515" cy="3409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sz="1300"/>
                <a:t>O-C=O</a:t>
              </a:r>
            </a:p>
          </p:txBody>
        </p:sp>
      </p:grpSp>
      <p:sp>
        <p:nvSpPr>
          <p:cNvPr id="27" name="Text Box 21"/>
          <p:cNvSpPr txBox="1">
            <a:spLocks noChangeArrowheads="1"/>
          </p:cNvSpPr>
          <p:nvPr/>
        </p:nvSpPr>
        <p:spPr bwMode="auto">
          <a:xfrm>
            <a:off x="1159933" y="982203"/>
            <a:ext cx="243550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000" dirty="0" err="1">
                <a:cs typeface="Monotype Corsiva"/>
              </a:rPr>
              <a:t>R</a:t>
            </a:r>
            <a:r>
              <a:rPr lang="it-IT" sz="2000" dirty="0">
                <a:cs typeface="Monotype Corsiva"/>
              </a:rPr>
              <a:t>. Cimino et al. </a:t>
            </a:r>
            <a:r>
              <a:rPr lang="it-IT" sz="2000" dirty="0" smtClean="0">
                <a:cs typeface="Monotype Corsiva"/>
              </a:rPr>
              <a:t>PRL</a:t>
            </a:r>
          </a:p>
          <a:p>
            <a:r>
              <a:rPr lang="it-IT" sz="2000" dirty="0" smtClean="0">
                <a:cs typeface="Monotype Corsiva"/>
              </a:rPr>
              <a:t> </a:t>
            </a:r>
            <a:r>
              <a:rPr lang="it-IT" sz="2000" b="1" dirty="0" smtClean="0">
                <a:cs typeface="Monotype Corsiva"/>
              </a:rPr>
              <a:t>109 064801 (2012) </a:t>
            </a:r>
            <a:endParaRPr lang="it-IT" sz="2000" b="1" dirty="0">
              <a:cs typeface="Monotype Corsiva"/>
            </a:endParaRPr>
          </a:p>
        </p:txBody>
      </p:sp>
      <p:pic>
        <p:nvPicPr>
          <p:cNvPr id="28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6532"/>
            <a:ext cx="4215446" cy="3264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65867" y="5365944"/>
            <a:ext cx="69405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90"/>
                </a:solidFill>
                <a:cs typeface="Monotype Corsiva"/>
              </a:rPr>
              <a:t>SEY and XPS are directly related</a:t>
            </a:r>
            <a:endParaRPr lang="en-US" sz="4000" dirty="0">
              <a:solidFill>
                <a:srgbClr val="000090"/>
              </a:solidFill>
              <a:cs typeface="Monotype Corsiva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5707082" y="1195664"/>
            <a:ext cx="0" cy="26910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861794" y="2234818"/>
            <a:ext cx="0" cy="227701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626533" y="1506303"/>
            <a:ext cx="3436488" cy="7285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3425861" y="3542906"/>
            <a:ext cx="789585" cy="249131"/>
          </a:xfrm>
          <a:prstGeom prst="straightConnector1">
            <a:avLst/>
          </a:prstGeom>
          <a:ln>
            <a:solidFill>
              <a:srgbClr val="7F7F7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221877" y="6309946"/>
            <a:ext cx="684055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184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62" name="Picture 134" descr="amsci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37577" y="3428983"/>
            <a:ext cx="1338111" cy="109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46" name="Freeform 18"/>
          <p:cNvSpPr>
            <a:spLocks noChangeAspect="1"/>
          </p:cNvSpPr>
          <p:nvPr/>
        </p:nvSpPr>
        <p:spPr bwMode="auto">
          <a:xfrm>
            <a:off x="2160069" y="4627094"/>
            <a:ext cx="4907519" cy="587297"/>
          </a:xfrm>
          <a:custGeom>
            <a:avLst/>
            <a:gdLst>
              <a:gd name="T0" fmla="*/ 48 w 2460"/>
              <a:gd name="T1" fmla="*/ 227 h 337"/>
              <a:gd name="T2" fmla="*/ 12 w 2460"/>
              <a:gd name="T3" fmla="*/ 143 h 337"/>
              <a:gd name="T4" fmla="*/ 0 w 2460"/>
              <a:gd name="T5" fmla="*/ 107 h 337"/>
              <a:gd name="T6" fmla="*/ 18 w 2460"/>
              <a:gd name="T7" fmla="*/ 71 h 337"/>
              <a:gd name="T8" fmla="*/ 54 w 2460"/>
              <a:gd name="T9" fmla="*/ 47 h 337"/>
              <a:gd name="T10" fmla="*/ 264 w 2460"/>
              <a:gd name="T11" fmla="*/ 161 h 337"/>
              <a:gd name="T12" fmla="*/ 402 w 2460"/>
              <a:gd name="T13" fmla="*/ 149 h 337"/>
              <a:gd name="T14" fmla="*/ 438 w 2460"/>
              <a:gd name="T15" fmla="*/ 179 h 337"/>
              <a:gd name="T16" fmla="*/ 570 w 2460"/>
              <a:gd name="T17" fmla="*/ 161 h 337"/>
              <a:gd name="T18" fmla="*/ 624 w 2460"/>
              <a:gd name="T19" fmla="*/ 191 h 337"/>
              <a:gd name="T20" fmla="*/ 732 w 2460"/>
              <a:gd name="T21" fmla="*/ 119 h 337"/>
              <a:gd name="T22" fmla="*/ 846 w 2460"/>
              <a:gd name="T23" fmla="*/ 125 h 337"/>
              <a:gd name="T24" fmla="*/ 882 w 2460"/>
              <a:gd name="T25" fmla="*/ 149 h 337"/>
              <a:gd name="T26" fmla="*/ 918 w 2460"/>
              <a:gd name="T27" fmla="*/ 161 h 337"/>
              <a:gd name="T28" fmla="*/ 996 w 2460"/>
              <a:gd name="T29" fmla="*/ 125 h 337"/>
              <a:gd name="T30" fmla="*/ 1044 w 2460"/>
              <a:gd name="T31" fmla="*/ 131 h 337"/>
              <a:gd name="T32" fmla="*/ 1080 w 2460"/>
              <a:gd name="T33" fmla="*/ 155 h 337"/>
              <a:gd name="T34" fmla="*/ 1098 w 2460"/>
              <a:gd name="T35" fmla="*/ 161 h 337"/>
              <a:gd name="T36" fmla="*/ 1224 w 2460"/>
              <a:gd name="T37" fmla="*/ 155 h 337"/>
              <a:gd name="T38" fmla="*/ 1248 w 2460"/>
              <a:gd name="T39" fmla="*/ 119 h 337"/>
              <a:gd name="T40" fmla="*/ 1302 w 2460"/>
              <a:gd name="T41" fmla="*/ 71 h 337"/>
              <a:gd name="T42" fmla="*/ 1392 w 2460"/>
              <a:gd name="T43" fmla="*/ 77 h 337"/>
              <a:gd name="T44" fmla="*/ 1410 w 2460"/>
              <a:gd name="T45" fmla="*/ 89 h 337"/>
              <a:gd name="T46" fmla="*/ 1386 w 2460"/>
              <a:gd name="T47" fmla="*/ 77 h 337"/>
              <a:gd name="T48" fmla="*/ 1548 w 2460"/>
              <a:gd name="T49" fmla="*/ 119 h 337"/>
              <a:gd name="T50" fmla="*/ 1680 w 2460"/>
              <a:gd name="T51" fmla="*/ 149 h 337"/>
              <a:gd name="T52" fmla="*/ 1788 w 2460"/>
              <a:gd name="T53" fmla="*/ 113 h 337"/>
              <a:gd name="T54" fmla="*/ 1800 w 2460"/>
              <a:gd name="T55" fmla="*/ 95 h 337"/>
              <a:gd name="T56" fmla="*/ 1836 w 2460"/>
              <a:gd name="T57" fmla="*/ 71 h 337"/>
              <a:gd name="T58" fmla="*/ 1908 w 2460"/>
              <a:gd name="T59" fmla="*/ 77 h 337"/>
              <a:gd name="T60" fmla="*/ 1926 w 2460"/>
              <a:gd name="T61" fmla="*/ 95 h 337"/>
              <a:gd name="T62" fmla="*/ 1986 w 2460"/>
              <a:gd name="T63" fmla="*/ 89 h 337"/>
              <a:gd name="T64" fmla="*/ 2046 w 2460"/>
              <a:gd name="T65" fmla="*/ 71 h 337"/>
              <a:gd name="T66" fmla="*/ 2100 w 2460"/>
              <a:gd name="T67" fmla="*/ 77 h 337"/>
              <a:gd name="T68" fmla="*/ 2142 w 2460"/>
              <a:gd name="T69" fmla="*/ 143 h 337"/>
              <a:gd name="T70" fmla="*/ 2256 w 2460"/>
              <a:gd name="T71" fmla="*/ 149 h 337"/>
              <a:gd name="T72" fmla="*/ 2304 w 2460"/>
              <a:gd name="T73" fmla="*/ 155 h 337"/>
              <a:gd name="T74" fmla="*/ 2340 w 2460"/>
              <a:gd name="T75" fmla="*/ 167 h 337"/>
              <a:gd name="T76" fmla="*/ 2418 w 2460"/>
              <a:gd name="T77" fmla="*/ 203 h 337"/>
              <a:gd name="T78" fmla="*/ 2142 w 2460"/>
              <a:gd name="T79" fmla="*/ 251 h 337"/>
              <a:gd name="T80" fmla="*/ 312 w 2460"/>
              <a:gd name="T81" fmla="*/ 245 h 337"/>
              <a:gd name="T82" fmla="*/ 282 w 2460"/>
              <a:gd name="T83" fmla="*/ 203 h 337"/>
              <a:gd name="T84" fmla="*/ 204 w 2460"/>
              <a:gd name="T85" fmla="*/ 209 h 337"/>
              <a:gd name="T86" fmla="*/ 84 w 2460"/>
              <a:gd name="T87" fmla="*/ 221 h 337"/>
              <a:gd name="T88" fmla="*/ 48 w 2460"/>
              <a:gd name="T89" fmla="*/ 227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460" h="337">
                <a:moveTo>
                  <a:pt x="48" y="227"/>
                </a:moveTo>
                <a:cubicBezTo>
                  <a:pt x="35" y="200"/>
                  <a:pt x="23" y="171"/>
                  <a:pt x="12" y="143"/>
                </a:cubicBezTo>
                <a:cubicBezTo>
                  <a:pt x="7" y="131"/>
                  <a:pt x="0" y="107"/>
                  <a:pt x="0" y="107"/>
                </a:cubicBezTo>
                <a:cubicBezTo>
                  <a:pt x="4" y="94"/>
                  <a:pt x="7" y="81"/>
                  <a:pt x="18" y="71"/>
                </a:cubicBezTo>
                <a:cubicBezTo>
                  <a:pt x="29" y="62"/>
                  <a:pt x="54" y="47"/>
                  <a:pt x="54" y="47"/>
                </a:cubicBezTo>
                <a:cubicBezTo>
                  <a:pt x="265" y="54"/>
                  <a:pt x="253" y="0"/>
                  <a:pt x="264" y="161"/>
                </a:cubicBezTo>
                <a:cubicBezTo>
                  <a:pt x="314" y="136"/>
                  <a:pt x="340" y="145"/>
                  <a:pt x="402" y="149"/>
                </a:cubicBezTo>
                <a:cubicBezTo>
                  <a:pt x="419" y="175"/>
                  <a:pt x="407" y="189"/>
                  <a:pt x="438" y="179"/>
                </a:cubicBezTo>
                <a:cubicBezTo>
                  <a:pt x="480" y="137"/>
                  <a:pt x="498" y="156"/>
                  <a:pt x="570" y="161"/>
                </a:cubicBezTo>
                <a:cubicBezTo>
                  <a:pt x="611" y="189"/>
                  <a:pt x="592" y="180"/>
                  <a:pt x="624" y="191"/>
                </a:cubicBezTo>
                <a:cubicBezTo>
                  <a:pt x="665" y="171"/>
                  <a:pt x="688" y="134"/>
                  <a:pt x="732" y="119"/>
                </a:cubicBezTo>
                <a:cubicBezTo>
                  <a:pt x="770" y="121"/>
                  <a:pt x="809" y="118"/>
                  <a:pt x="846" y="125"/>
                </a:cubicBezTo>
                <a:cubicBezTo>
                  <a:pt x="860" y="128"/>
                  <a:pt x="868" y="144"/>
                  <a:pt x="882" y="149"/>
                </a:cubicBezTo>
                <a:cubicBezTo>
                  <a:pt x="894" y="153"/>
                  <a:pt x="918" y="161"/>
                  <a:pt x="918" y="161"/>
                </a:cubicBezTo>
                <a:cubicBezTo>
                  <a:pt x="948" y="154"/>
                  <a:pt x="968" y="134"/>
                  <a:pt x="996" y="125"/>
                </a:cubicBezTo>
                <a:cubicBezTo>
                  <a:pt x="1012" y="127"/>
                  <a:pt x="1029" y="126"/>
                  <a:pt x="1044" y="131"/>
                </a:cubicBezTo>
                <a:cubicBezTo>
                  <a:pt x="1058" y="136"/>
                  <a:pt x="1066" y="150"/>
                  <a:pt x="1080" y="155"/>
                </a:cubicBezTo>
                <a:cubicBezTo>
                  <a:pt x="1086" y="157"/>
                  <a:pt x="1092" y="159"/>
                  <a:pt x="1098" y="161"/>
                </a:cubicBezTo>
                <a:cubicBezTo>
                  <a:pt x="1140" y="159"/>
                  <a:pt x="1184" y="166"/>
                  <a:pt x="1224" y="155"/>
                </a:cubicBezTo>
                <a:cubicBezTo>
                  <a:pt x="1238" y="151"/>
                  <a:pt x="1240" y="131"/>
                  <a:pt x="1248" y="119"/>
                </a:cubicBezTo>
                <a:cubicBezTo>
                  <a:pt x="1264" y="94"/>
                  <a:pt x="1280" y="85"/>
                  <a:pt x="1302" y="71"/>
                </a:cubicBezTo>
                <a:cubicBezTo>
                  <a:pt x="1332" y="73"/>
                  <a:pt x="1362" y="72"/>
                  <a:pt x="1392" y="77"/>
                </a:cubicBezTo>
                <a:cubicBezTo>
                  <a:pt x="1399" y="78"/>
                  <a:pt x="1417" y="89"/>
                  <a:pt x="1410" y="89"/>
                </a:cubicBezTo>
                <a:cubicBezTo>
                  <a:pt x="1401" y="89"/>
                  <a:pt x="1394" y="81"/>
                  <a:pt x="1386" y="77"/>
                </a:cubicBezTo>
                <a:cubicBezTo>
                  <a:pt x="1432" y="139"/>
                  <a:pt x="1445" y="114"/>
                  <a:pt x="1548" y="119"/>
                </a:cubicBezTo>
                <a:cubicBezTo>
                  <a:pt x="1592" y="130"/>
                  <a:pt x="1636" y="138"/>
                  <a:pt x="1680" y="149"/>
                </a:cubicBezTo>
                <a:cubicBezTo>
                  <a:pt x="1821" y="139"/>
                  <a:pt x="1727" y="154"/>
                  <a:pt x="1788" y="113"/>
                </a:cubicBezTo>
                <a:cubicBezTo>
                  <a:pt x="1792" y="107"/>
                  <a:pt x="1795" y="100"/>
                  <a:pt x="1800" y="95"/>
                </a:cubicBezTo>
                <a:cubicBezTo>
                  <a:pt x="1811" y="86"/>
                  <a:pt x="1836" y="71"/>
                  <a:pt x="1836" y="71"/>
                </a:cubicBezTo>
                <a:cubicBezTo>
                  <a:pt x="1860" y="73"/>
                  <a:pt x="1885" y="71"/>
                  <a:pt x="1908" y="77"/>
                </a:cubicBezTo>
                <a:cubicBezTo>
                  <a:pt x="1916" y="79"/>
                  <a:pt x="1918" y="94"/>
                  <a:pt x="1926" y="95"/>
                </a:cubicBezTo>
                <a:cubicBezTo>
                  <a:pt x="1946" y="98"/>
                  <a:pt x="1966" y="91"/>
                  <a:pt x="1986" y="89"/>
                </a:cubicBezTo>
                <a:cubicBezTo>
                  <a:pt x="2030" y="74"/>
                  <a:pt x="2010" y="80"/>
                  <a:pt x="2046" y="71"/>
                </a:cubicBezTo>
                <a:cubicBezTo>
                  <a:pt x="2064" y="73"/>
                  <a:pt x="2083" y="71"/>
                  <a:pt x="2100" y="77"/>
                </a:cubicBezTo>
                <a:cubicBezTo>
                  <a:pt x="2126" y="87"/>
                  <a:pt x="2107" y="138"/>
                  <a:pt x="2142" y="143"/>
                </a:cubicBezTo>
                <a:cubicBezTo>
                  <a:pt x="2180" y="148"/>
                  <a:pt x="2218" y="147"/>
                  <a:pt x="2256" y="149"/>
                </a:cubicBezTo>
                <a:cubicBezTo>
                  <a:pt x="2272" y="151"/>
                  <a:pt x="2288" y="152"/>
                  <a:pt x="2304" y="155"/>
                </a:cubicBezTo>
                <a:cubicBezTo>
                  <a:pt x="2316" y="158"/>
                  <a:pt x="2340" y="167"/>
                  <a:pt x="2340" y="167"/>
                </a:cubicBezTo>
                <a:cubicBezTo>
                  <a:pt x="2364" y="191"/>
                  <a:pt x="2387" y="193"/>
                  <a:pt x="2418" y="203"/>
                </a:cubicBezTo>
                <a:cubicBezTo>
                  <a:pt x="2460" y="329"/>
                  <a:pt x="2175" y="250"/>
                  <a:pt x="2142" y="251"/>
                </a:cubicBezTo>
                <a:cubicBezTo>
                  <a:pt x="1538" y="337"/>
                  <a:pt x="922" y="261"/>
                  <a:pt x="312" y="245"/>
                </a:cubicBezTo>
                <a:cubicBezTo>
                  <a:pt x="295" y="245"/>
                  <a:pt x="298" y="208"/>
                  <a:pt x="282" y="203"/>
                </a:cubicBezTo>
                <a:cubicBezTo>
                  <a:pt x="256" y="205"/>
                  <a:pt x="230" y="207"/>
                  <a:pt x="204" y="209"/>
                </a:cubicBezTo>
                <a:cubicBezTo>
                  <a:pt x="164" y="213"/>
                  <a:pt x="84" y="221"/>
                  <a:pt x="84" y="221"/>
                </a:cubicBezTo>
                <a:cubicBezTo>
                  <a:pt x="67" y="246"/>
                  <a:pt x="59" y="273"/>
                  <a:pt x="48" y="227"/>
                </a:cubicBezTo>
                <a:close/>
              </a:path>
            </a:pathLst>
          </a:cu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>
              <a:cs typeface="Monotype Corsiva"/>
            </a:endParaRPr>
          </a:p>
        </p:txBody>
      </p:sp>
      <p:sp>
        <p:nvSpPr>
          <p:cNvPr id="73840" name="Rectangle 112"/>
          <p:cNvSpPr>
            <a:spLocks noChangeAspect="1" noChangeArrowheads="1"/>
          </p:cNvSpPr>
          <p:nvPr/>
        </p:nvSpPr>
        <p:spPr bwMode="auto">
          <a:xfrm>
            <a:off x="2058470" y="4888581"/>
            <a:ext cx="5248438" cy="392486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cs typeface="Monotype Corsiva"/>
            </a:endParaRPr>
          </a:p>
        </p:txBody>
      </p:sp>
      <p:sp>
        <p:nvSpPr>
          <p:cNvPr id="73739" name="Text Box 11"/>
          <p:cNvSpPr txBox="1">
            <a:spLocks noChangeAspect="1" noChangeArrowheads="1"/>
          </p:cNvSpPr>
          <p:nvPr/>
        </p:nvSpPr>
        <p:spPr bwMode="auto">
          <a:xfrm>
            <a:off x="1569328" y="3975639"/>
            <a:ext cx="8798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sz="2400" dirty="0">
                <a:cs typeface="Monotype Corsiva"/>
              </a:rPr>
              <a:t>C-O</a:t>
            </a:r>
          </a:p>
        </p:txBody>
      </p:sp>
      <p:sp>
        <p:nvSpPr>
          <p:cNvPr id="73757" name="Text Box 29"/>
          <p:cNvSpPr txBox="1">
            <a:spLocks noChangeAspect="1" noChangeArrowheads="1"/>
          </p:cNvSpPr>
          <p:nvPr/>
        </p:nvSpPr>
        <p:spPr bwMode="auto">
          <a:xfrm>
            <a:off x="2683944" y="4444136"/>
            <a:ext cx="5947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sz="2400">
                <a:cs typeface="Monotype Corsiva"/>
              </a:rPr>
              <a:t>C </a:t>
            </a:r>
          </a:p>
        </p:txBody>
      </p:sp>
      <p:sp>
        <p:nvSpPr>
          <p:cNvPr id="73758" name="Text Box 30"/>
          <p:cNvSpPr txBox="1">
            <a:spLocks noChangeAspect="1" noChangeArrowheads="1"/>
          </p:cNvSpPr>
          <p:nvPr/>
        </p:nvSpPr>
        <p:spPr bwMode="auto">
          <a:xfrm>
            <a:off x="3142297" y="4487117"/>
            <a:ext cx="62072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sz="2400" dirty="0">
                <a:cs typeface="Monotype Corsiva"/>
              </a:rPr>
              <a:t>O </a:t>
            </a:r>
          </a:p>
        </p:txBody>
      </p:sp>
      <p:sp>
        <p:nvSpPr>
          <p:cNvPr id="73747" name="Text Box 19"/>
          <p:cNvSpPr txBox="1">
            <a:spLocks noChangeAspect="1" noChangeArrowheads="1"/>
          </p:cNvSpPr>
          <p:nvPr/>
        </p:nvSpPr>
        <p:spPr bwMode="auto">
          <a:xfrm>
            <a:off x="2009257" y="4789601"/>
            <a:ext cx="7992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sz="2400" dirty="0">
                <a:cs typeface="Monotype Corsiva"/>
              </a:rPr>
              <a:t>Cu</a:t>
            </a:r>
          </a:p>
        </p:txBody>
      </p:sp>
      <p:sp>
        <p:nvSpPr>
          <p:cNvPr id="73759" name="Text Box 31"/>
          <p:cNvSpPr txBox="1">
            <a:spLocks noChangeAspect="1" noChangeArrowheads="1"/>
          </p:cNvSpPr>
          <p:nvPr/>
        </p:nvSpPr>
        <p:spPr bwMode="auto">
          <a:xfrm>
            <a:off x="3715811" y="4499767"/>
            <a:ext cx="4383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sz="2400" dirty="0">
                <a:cs typeface="Monotype Corsiva"/>
              </a:rPr>
              <a:t>H</a:t>
            </a:r>
          </a:p>
        </p:txBody>
      </p:sp>
      <p:sp>
        <p:nvSpPr>
          <p:cNvPr id="73760" name="Line 32"/>
          <p:cNvSpPr>
            <a:spLocks noChangeAspect="1" noChangeShapeType="1"/>
          </p:cNvSpPr>
          <p:nvPr/>
        </p:nvSpPr>
        <p:spPr bwMode="auto">
          <a:xfrm>
            <a:off x="985293" y="3785533"/>
            <a:ext cx="547189" cy="3294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>
              <a:cs typeface="Monotype Corsiva"/>
            </a:endParaRPr>
          </a:p>
        </p:txBody>
      </p:sp>
      <p:sp>
        <p:nvSpPr>
          <p:cNvPr id="73762" name="Text Box 34"/>
          <p:cNvSpPr txBox="1">
            <a:spLocks noChangeAspect="1" noChangeArrowheads="1"/>
          </p:cNvSpPr>
          <p:nvPr/>
        </p:nvSpPr>
        <p:spPr bwMode="auto">
          <a:xfrm>
            <a:off x="2195513" y="3975639"/>
            <a:ext cx="17670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sz="2400" dirty="0" err="1">
                <a:cs typeface="Monotype Corsiva"/>
              </a:rPr>
              <a:t>dissociation</a:t>
            </a:r>
            <a:r>
              <a:rPr lang="it-IT" sz="2400" dirty="0">
                <a:cs typeface="Monotype Corsiva"/>
              </a:rPr>
              <a:t> </a:t>
            </a:r>
          </a:p>
        </p:txBody>
      </p:sp>
      <p:sp>
        <p:nvSpPr>
          <p:cNvPr id="73764" name="Line 36"/>
          <p:cNvSpPr>
            <a:spLocks noChangeAspect="1" noChangeShapeType="1"/>
          </p:cNvSpPr>
          <p:nvPr/>
        </p:nvSpPr>
        <p:spPr bwMode="auto">
          <a:xfrm>
            <a:off x="3690408" y="4238040"/>
            <a:ext cx="544325" cy="3294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>
              <a:cs typeface="Monotype Corsiva"/>
            </a:endParaRPr>
          </a:p>
        </p:txBody>
      </p:sp>
      <p:sp>
        <p:nvSpPr>
          <p:cNvPr id="73765" name="Text Box 37"/>
          <p:cNvSpPr txBox="1">
            <a:spLocks noChangeAspect="1" noChangeArrowheads="1"/>
          </p:cNvSpPr>
          <p:nvPr/>
        </p:nvSpPr>
        <p:spPr bwMode="auto">
          <a:xfrm>
            <a:off x="4368984" y="4263109"/>
            <a:ext cx="20198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sz="2400" dirty="0">
                <a:cs typeface="Monotype Corsiva"/>
              </a:rPr>
              <a:t>C film </a:t>
            </a:r>
            <a:r>
              <a:rPr lang="it-IT" sz="2400" dirty="0" err="1">
                <a:cs typeface="Monotype Corsiva"/>
              </a:rPr>
              <a:t>growth</a:t>
            </a:r>
            <a:endParaRPr lang="it-IT" sz="2400" dirty="0">
              <a:cs typeface="Monotype Corsiva"/>
            </a:endParaRPr>
          </a:p>
        </p:txBody>
      </p:sp>
      <p:sp>
        <p:nvSpPr>
          <p:cNvPr id="73766" name="Line 38"/>
          <p:cNvSpPr>
            <a:spLocks noChangeAspect="1" noChangeShapeType="1"/>
          </p:cNvSpPr>
          <p:nvPr/>
        </p:nvSpPr>
        <p:spPr bwMode="auto">
          <a:xfrm flipV="1">
            <a:off x="3763020" y="3812341"/>
            <a:ext cx="656054" cy="3265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>
              <a:cs typeface="Monotype Corsiva"/>
            </a:endParaRPr>
          </a:p>
        </p:txBody>
      </p:sp>
      <p:sp>
        <p:nvSpPr>
          <p:cNvPr id="73767" name="Text Box 39"/>
          <p:cNvSpPr txBox="1">
            <a:spLocks noChangeAspect="1" noChangeArrowheads="1"/>
          </p:cNvSpPr>
          <p:nvPr/>
        </p:nvSpPr>
        <p:spPr bwMode="auto">
          <a:xfrm>
            <a:off x="4503739" y="3550731"/>
            <a:ext cx="5999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800" dirty="0">
                <a:cs typeface="Monotype Corsiva"/>
              </a:rPr>
              <a:t>O</a:t>
            </a:r>
            <a:r>
              <a:rPr lang="it-IT" sz="2800" baseline="-25000" dirty="0">
                <a:cs typeface="Monotype Corsiva"/>
              </a:rPr>
              <a:t>2</a:t>
            </a:r>
          </a:p>
        </p:txBody>
      </p:sp>
      <p:sp>
        <p:nvSpPr>
          <p:cNvPr id="73789" name="Text Box 61"/>
          <p:cNvSpPr txBox="1">
            <a:spLocks noChangeAspect="1" noChangeArrowheads="1"/>
          </p:cNvSpPr>
          <p:nvPr/>
        </p:nvSpPr>
        <p:spPr bwMode="auto">
          <a:xfrm>
            <a:off x="3246435" y="2335229"/>
            <a:ext cx="120763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400" dirty="0" err="1">
                <a:solidFill>
                  <a:srgbClr val="0066FF"/>
                </a:solidFill>
                <a:cs typeface="Monotype Corsiva"/>
              </a:rPr>
              <a:t>reaction</a:t>
            </a:r>
            <a:endParaRPr lang="it-IT" sz="2400" dirty="0">
              <a:solidFill>
                <a:srgbClr val="0066FF"/>
              </a:solidFill>
              <a:cs typeface="Monotype Corsiva"/>
            </a:endParaRPr>
          </a:p>
        </p:txBody>
      </p:sp>
      <p:sp>
        <p:nvSpPr>
          <p:cNvPr id="73770" name="Text Box 42"/>
          <p:cNvSpPr txBox="1">
            <a:spLocks noChangeAspect="1" noChangeArrowheads="1"/>
          </p:cNvSpPr>
          <p:nvPr/>
        </p:nvSpPr>
        <p:spPr bwMode="auto">
          <a:xfrm>
            <a:off x="4931303" y="2095248"/>
            <a:ext cx="75854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400" dirty="0">
                <a:solidFill>
                  <a:srgbClr val="0066FF"/>
                </a:solidFill>
                <a:cs typeface="Monotype Corsiva"/>
              </a:rPr>
              <a:t>CO</a:t>
            </a:r>
            <a:r>
              <a:rPr lang="it-IT" sz="2400" baseline="-25000" dirty="0">
                <a:solidFill>
                  <a:srgbClr val="0066FF"/>
                </a:solidFill>
                <a:cs typeface="Monotype Corsiva"/>
              </a:rPr>
              <a:t>2</a:t>
            </a:r>
          </a:p>
        </p:txBody>
      </p:sp>
      <p:sp>
        <p:nvSpPr>
          <p:cNvPr id="73772" name="Text Box 44"/>
          <p:cNvSpPr txBox="1">
            <a:spLocks noChangeAspect="1" noChangeArrowheads="1"/>
          </p:cNvSpPr>
          <p:nvPr/>
        </p:nvSpPr>
        <p:spPr bwMode="auto">
          <a:xfrm>
            <a:off x="2009257" y="2046830"/>
            <a:ext cx="6559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400" dirty="0">
                <a:solidFill>
                  <a:srgbClr val="0066FF"/>
                </a:solidFill>
                <a:cs typeface="Monotype Corsiva"/>
              </a:rPr>
              <a:t>CO</a:t>
            </a:r>
          </a:p>
        </p:txBody>
      </p:sp>
      <p:sp>
        <p:nvSpPr>
          <p:cNvPr id="73773" name="Line 45"/>
          <p:cNvSpPr>
            <a:spLocks noChangeAspect="1" noChangeShapeType="1"/>
          </p:cNvSpPr>
          <p:nvPr/>
        </p:nvSpPr>
        <p:spPr bwMode="auto">
          <a:xfrm>
            <a:off x="2808554" y="2326231"/>
            <a:ext cx="303213" cy="182564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3200">
              <a:cs typeface="Monotype Corsiva"/>
            </a:endParaRPr>
          </a:p>
        </p:txBody>
      </p:sp>
      <p:sp>
        <p:nvSpPr>
          <p:cNvPr id="73781" name="Line 53"/>
          <p:cNvSpPr>
            <a:spLocks noChangeAspect="1" noChangeShapeType="1"/>
          </p:cNvSpPr>
          <p:nvPr/>
        </p:nvSpPr>
        <p:spPr bwMode="auto">
          <a:xfrm flipV="1">
            <a:off x="4492633" y="2427829"/>
            <a:ext cx="242888" cy="184151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3200">
              <a:cs typeface="Monotype Corsiva"/>
            </a:endParaRPr>
          </a:p>
        </p:txBody>
      </p:sp>
      <p:sp>
        <p:nvSpPr>
          <p:cNvPr id="73788" name="Text Box 60"/>
          <p:cNvSpPr txBox="1">
            <a:spLocks noChangeAspect="1" noChangeArrowheads="1"/>
          </p:cNvSpPr>
          <p:nvPr/>
        </p:nvSpPr>
        <p:spPr bwMode="auto">
          <a:xfrm>
            <a:off x="159293" y="3454266"/>
            <a:ext cx="73449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800" dirty="0">
                <a:cs typeface="Monotype Corsiva"/>
              </a:rPr>
              <a:t>CO</a:t>
            </a:r>
          </a:p>
        </p:txBody>
      </p:sp>
      <p:sp>
        <p:nvSpPr>
          <p:cNvPr id="73738" name="Line 10"/>
          <p:cNvSpPr>
            <a:spLocks noChangeAspect="1" noChangeShapeType="1"/>
          </p:cNvSpPr>
          <p:nvPr/>
        </p:nvSpPr>
        <p:spPr bwMode="auto">
          <a:xfrm flipV="1">
            <a:off x="4660900" y="1479546"/>
            <a:ext cx="425450" cy="182562"/>
          </a:xfrm>
          <a:prstGeom prst="line">
            <a:avLst/>
          </a:prstGeom>
          <a:noFill/>
          <a:ln w="9525">
            <a:solidFill>
              <a:srgbClr val="99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3200">
              <a:cs typeface="Monotype Corsiva"/>
            </a:endParaRPr>
          </a:p>
        </p:txBody>
      </p:sp>
      <p:sp>
        <p:nvSpPr>
          <p:cNvPr id="73749" name="Text Box 21"/>
          <p:cNvSpPr txBox="1">
            <a:spLocks noChangeAspect="1" noChangeArrowheads="1"/>
          </p:cNvSpPr>
          <p:nvPr/>
        </p:nvSpPr>
        <p:spPr bwMode="auto">
          <a:xfrm>
            <a:off x="2408248" y="1412875"/>
            <a:ext cx="24531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400" dirty="0">
                <a:solidFill>
                  <a:srgbClr val="990099"/>
                </a:solidFill>
                <a:cs typeface="Monotype Corsiva"/>
              </a:rPr>
              <a:t>Cu-O </a:t>
            </a:r>
            <a:r>
              <a:rPr lang="it-IT" sz="2400" dirty="0" err="1">
                <a:solidFill>
                  <a:srgbClr val="990099"/>
                </a:solidFill>
                <a:cs typeface="Monotype Corsiva"/>
              </a:rPr>
              <a:t>dissociation</a:t>
            </a:r>
            <a:r>
              <a:rPr lang="it-IT" sz="2400" dirty="0">
                <a:cs typeface="Monotype Corsiva"/>
              </a:rPr>
              <a:t> </a:t>
            </a:r>
          </a:p>
        </p:txBody>
      </p:sp>
      <p:sp>
        <p:nvSpPr>
          <p:cNvPr id="73750" name="Text Box 22"/>
          <p:cNvSpPr txBox="1">
            <a:spLocks noChangeAspect="1" noChangeArrowheads="1"/>
          </p:cNvSpPr>
          <p:nvPr/>
        </p:nvSpPr>
        <p:spPr bwMode="auto">
          <a:xfrm>
            <a:off x="5119688" y="1341434"/>
            <a:ext cx="54063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400">
                <a:solidFill>
                  <a:srgbClr val="990099"/>
                </a:solidFill>
                <a:cs typeface="Monotype Corsiva"/>
              </a:rPr>
              <a:t>O</a:t>
            </a:r>
            <a:r>
              <a:rPr lang="it-IT" sz="2400" baseline="-25000">
                <a:solidFill>
                  <a:srgbClr val="990099"/>
                </a:solidFill>
                <a:cs typeface="Monotype Corsiva"/>
              </a:rPr>
              <a:t>2</a:t>
            </a:r>
          </a:p>
        </p:txBody>
      </p:sp>
      <p:sp>
        <p:nvSpPr>
          <p:cNvPr id="73752" name="Text Box 24"/>
          <p:cNvSpPr txBox="1">
            <a:spLocks noChangeAspect="1" noChangeArrowheads="1"/>
          </p:cNvSpPr>
          <p:nvPr/>
        </p:nvSpPr>
        <p:spPr bwMode="auto">
          <a:xfrm>
            <a:off x="4386263" y="1523996"/>
            <a:ext cx="184150" cy="461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400">
                <a:cs typeface="Monotype Corsiva"/>
              </a:rPr>
              <a:t>  </a:t>
            </a:r>
          </a:p>
        </p:txBody>
      </p:sp>
      <p:sp>
        <p:nvSpPr>
          <p:cNvPr id="73791" name="Text Box 63"/>
          <p:cNvSpPr txBox="1">
            <a:spLocks noChangeAspect="1" noChangeArrowheads="1"/>
          </p:cNvSpPr>
          <p:nvPr/>
        </p:nvSpPr>
        <p:spPr bwMode="auto">
          <a:xfrm>
            <a:off x="6518275" y="1560508"/>
            <a:ext cx="184150" cy="584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3200">
              <a:cs typeface="Monotype Corsiva"/>
            </a:endParaRPr>
          </a:p>
        </p:txBody>
      </p:sp>
      <p:sp>
        <p:nvSpPr>
          <p:cNvPr id="73751" name="Text Box 23"/>
          <p:cNvSpPr txBox="1">
            <a:spLocks noChangeAspect="1" noChangeArrowheads="1"/>
          </p:cNvSpPr>
          <p:nvPr/>
        </p:nvSpPr>
        <p:spPr bwMode="auto">
          <a:xfrm>
            <a:off x="1585427" y="3006147"/>
            <a:ext cx="21443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000" dirty="0">
                <a:solidFill>
                  <a:srgbClr val="009900"/>
                </a:solidFill>
                <a:cs typeface="Monotype Corsiva"/>
              </a:rPr>
              <a:t>C-H</a:t>
            </a:r>
            <a:r>
              <a:rPr lang="it-IT" sz="1400" dirty="0">
                <a:solidFill>
                  <a:srgbClr val="009900"/>
                </a:solidFill>
                <a:cs typeface="Monotype Corsiva"/>
              </a:rPr>
              <a:t> </a:t>
            </a:r>
            <a:r>
              <a:rPr lang="it-IT" sz="2400" dirty="0" err="1">
                <a:solidFill>
                  <a:srgbClr val="009900"/>
                </a:solidFill>
                <a:cs typeface="Monotype Corsiva"/>
              </a:rPr>
              <a:t>dissociation</a:t>
            </a:r>
            <a:endParaRPr lang="it-IT" sz="1400" dirty="0">
              <a:solidFill>
                <a:srgbClr val="009900"/>
              </a:solidFill>
              <a:cs typeface="Monotype Corsiva"/>
            </a:endParaRPr>
          </a:p>
        </p:txBody>
      </p:sp>
      <p:sp>
        <p:nvSpPr>
          <p:cNvPr id="73754" name="Line 26"/>
          <p:cNvSpPr>
            <a:spLocks noChangeAspect="1" noChangeShapeType="1"/>
          </p:cNvSpPr>
          <p:nvPr/>
        </p:nvSpPr>
        <p:spPr bwMode="auto">
          <a:xfrm flipV="1">
            <a:off x="3617959" y="3212518"/>
            <a:ext cx="425450" cy="180976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cs typeface="Monotype Corsiva"/>
            </a:endParaRPr>
          </a:p>
        </p:txBody>
      </p:sp>
      <p:sp>
        <p:nvSpPr>
          <p:cNvPr id="73755" name="Text Box 27"/>
          <p:cNvSpPr txBox="1">
            <a:spLocks noChangeAspect="1" noChangeArrowheads="1"/>
          </p:cNvSpPr>
          <p:nvPr/>
        </p:nvSpPr>
        <p:spPr bwMode="auto">
          <a:xfrm>
            <a:off x="4098441" y="2929947"/>
            <a:ext cx="51162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400" dirty="0">
                <a:solidFill>
                  <a:srgbClr val="009900"/>
                </a:solidFill>
                <a:cs typeface="Monotype Corsiva"/>
              </a:rPr>
              <a:t>H</a:t>
            </a:r>
            <a:r>
              <a:rPr lang="it-IT" sz="2400" baseline="-25000" dirty="0">
                <a:solidFill>
                  <a:srgbClr val="009900"/>
                </a:solidFill>
                <a:cs typeface="Monotype Corsiva"/>
              </a:rPr>
              <a:t>2</a:t>
            </a:r>
          </a:p>
        </p:txBody>
      </p:sp>
      <p:sp>
        <p:nvSpPr>
          <p:cNvPr id="73836" name="Text Box 108"/>
          <p:cNvSpPr txBox="1">
            <a:spLocks noChangeAspect="1" noChangeArrowheads="1"/>
          </p:cNvSpPr>
          <p:nvPr/>
        </p:nvSpPr>
        <p:spPr bwMode="auto">
          <a:xfrm>
            <a:off x="6028842" y="2666421"/>
            <a:ext cx="31018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800" dirty="0">
                <a:solidFill>
                  <a:srgbClr val="009900"/>
                </a:solidFill>
                <a:cs typeface="Monotype Corsiva"/>
              </a:rPr>
              <a:t>sp</a:t>
            </a:r>
            <a:r>
              <a:rPr lang="it-IT" sz="2800" baseline="30000" dirty="0">
                <a:solidFill>
                  <a:srgbClr val="009900"/>
                </a:solidFill>
                <a:cs typeface="Monotype Corsiva"/>
              </a:rPr>
              <a:t>3</a:t>
            </a:r>
            <a:r>
              <a:rPr lang="it-IT" sz="2800" dirty="0">
                <a:solidFill>
                  <a:srgbClr val="009900"/>
                </a:solidFill>
                <a:cs typeface="Monotype Corsiva"/>
                <a:sym typeface="Symbol" charset="0"/>
              </a:rPr>
              <a:t>sp</a:t>
            </a:r>
            <a:r>
              <a:rPr lang="it-IT" sz="2800" baseline="30000" dirty="0">
                <a:solidFill>
                  <a:srgbClr val="009900"/>
                </a:solidFill>
                <a:cs typeface="Monotype Corsiva"/>
                <a:sym typeface="Symbol" charset="0"/>
              </a:rPr>
              <a:t>2</a:t>
            </a:r>
            <a:r>
              <a:rPr lang="it-IT" sz="2800" dirty="0">
                <a:solidFill>
                  <a:srgbClr val="009900"/>
                </a:solidFill>
                <a:cs typeface="Monotype Corsiva"/>
                <a:sym typeface="Symbol" charset="0"/>
              </a:rPr>
              <a:t> </a:t>
            </a:r>
            <a:r>
              <a:rPr lang="it-IT" sz="2800" dirty="0" err="1">
                <a:solidFill>
                  <a:srgbClr val="009900"/>
                </a:solidFill>
                <a:cs typeface="Monotype Corsiva"/>
                <a:sym typeface="Symbol" charset="0"/>
              </a:rPr>
              <a:t>conversion</a:t>
            </a:r>
            <a:endParaRPr lang="it-IT" sz="2800" dirty="0">
              <a:solidFill>
                <a:srgbClr val="009900"/>
              </a:solidFill>
              <a:cs typeface="Monotype Corsiva"/>
              <a:sym typeface="Symbol" charset="0"/>
            </a:endParaRPr>
          </a:p>
        </p:txBody>
      </p:sp>
      <p:pic>
        <p:nvPicPr>
          <p:cNvPr id="73838" name="Immagine 7" descr="moirè_blugray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839" name="Text Box 7"/>
          <p:cNvSpPr txBox="1">
            <a:spLocks noChangeArrowheads="1"/>
          </p:cNvSpPr>
          <p:nvPr/>
        </p:nvSpPr>
        <p:spPr bwMode="auto">
          <a:xfrm>
            <a:off x="772003" y="133350"/>
            <a:ext cx="792703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4400" dirty="0">
                <a:solidFill>
                  <a:schemeClr val="bg1"/>
                </a:solidFill>
                <a:latin typeface="+mn-lt"/>
                <a:cs typeface="Monotype Corsiva"/>
              </a:rPr>
              <a:t>e</a:t>
            </a:r>
            <a:r>
              <a:rPr lang="it-IT" sz="4400" baseline="30000" dirty="0">
                <a:solidFill>
                  <a:schemeClr val="bg1"/>
                </a:solidFill>
                <a:latin typeface="+mn-lt"/>
                <a:cs typeface="Monotype Corsiva"/>
              </a:rPr>
              <a:t>-</a:t>
            </a:r>
            <a:r>
              <a:rPr lang="it-IT" sz="4400" dirty="0">
                <a:solidFill>
                  <a:schemeClr val="bg1"/>
                </a:solidFill>
                <a:latin typeface="+mn-lt"/>
                <a:cs typeface="Monotype Corsiva"/>
              </a:rPr>
              <a:t> </a:t>
            </a:r>
            <a:r>
              <a:rPr lang="it-IT" sz="4400" dirty="0" err="1">
                <a:solidFill>
                  <a:schemeClr val="bg1"/>
                </a:solidFill>
                <a:latin typeface="+mn-lt"/>
                <a:cs typeface="Monotype Corsiva"/>
              </a:rPr>
              <a:t>beam</a:t>
            </a:r>
            <a:r>
              <a:rPr lang="it-IT" sz="4400" dirty="0">
                <a:solidFill>
                  <a:schemeClr val="bg1"/>
                </a:solidFill>
                <a:latin typeface="+mn-lt"/>
                <a:cs typeface="Monotype Corsiva"/>
              </a:rPr>
              <a:t> </a:t>
            </a:r>
            <a:r>
              <a:rPr lang="it-IT" sz="4400" dirty="0" err="1">
                <a:solidFill>
                  <a:schemeClr val="bg1"/>
                </a:solidFill>
                <a:latin typeface="+mn-lt"/>
                <a:cs typeface="Monotype Corsiva"/>
              </a:rPr>
              <a:t>induced</a:t>
            </a:r>
            <a:r>
              <a:rPr lang="it-IT" sz="4400" dirty="0">
                <a:solidFill>
                  <a:schemeClr val="bg1"/>
                </a:solidFill>
                <a:latin typeface="+mn-lt"/>
                <a:cs typeface="Monotype Corsiva"/>
              </a:rPr>
              <a:t> </a:t>
            </a:r>
            <a:r>
              <a:rPr lang="it-IT" sz="4400" dirty="0" err="1">
                <a:solidFill>
                  <a:schemeClr val="bg1"/>
                </a:solidFill>
                <a:latin typeface="+mn-lt"/>
                <a:cs typeface="Monotype Corsiva"/>
              </a:rPr>
              <a:t>surface</a:t>
            </a:r>
            <a:r>
              <a:rPr lang="it-IT" sz="4400" dirty="0">
                <a:solidFill>
                  <a:schemeClr val="bg1"/>
                </a:solidFill>
                <a:latin typeface="+mn-lt"/>
                <a:cs typeface="Monotype Corsiva"/>
              </a:rPr>
              <a:t> </a:t>
            </a:r>
            <a:r>
              <a:rPr lang="it-IT" sz="4400" dirty="0" err="1">
                <a:solidFill>
                  <a:schemeClr val="bg1"/>
                </a:solidFill>
                <a:latin typeface="+mn-lt"/>
                <a:cs typeface="Monotype Corsiva"/>
              </a:rPr>
              <a:t>reactions</a:t>
            </a:r>
            <a:r>
              <a:rPr lang="it-IT" sz="4400" dirty="0">
                <a:solidFill>
                  <a:schemeClr val="bg1"/>
                </a:solidFill>
                <a:latin typeface="+mn-lt"/>
                <a:cs typeface="Monotype Corsiva"/>
              </a:rPr>
              <a:t> </a:t>
            </a:r>
          </a:p>
        </p:txBody>
      </p:sp>
      <p:sp>
        <p:nvSpPr>
          <p:cNvPr id="73843" name="Text Box 115"/>
          <p:cNvSpPr txBox="1">
            <a:spLocks noChangeArrowheads="1"/>
          </p:cNvSpPr>
          <p:nvPr/>
        </p:nvSpPr>
        <p:spPr bwMode="auto">
          <a:xfrm>
            <a:off x="915066" y="5356899"/>
            <a:ext cx="749166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it-IT" sz="2800" dirty="0">
                <a:solidFill>
                  <a:srgbClr val="FF3300"/>
                </a:solidFill>
                <a:cs typeface="Monotype Corsiva"/>
              </a:rPr>
              <a:t>the </a:t>
            </a:r>
            <a:r>
              <a:rPr lang="it-IT" sz="2800" dirty="0" err="1">
                <a:solidFill>
                  <a:srgbClr val="FF3300"/>
                </a:solidFill>
                <a:cs typeface="Monotype Corsiva"/>
              </a:rPr>
              <a:t>contribution</a:t>
            </a:r>
            <a:r>
              <a:rPr lang="it-IT" sz="2800" dirty="0">
                <a:solidFill>
                  <a:srgbClr val="FF3300"/>
                </a:solidFill>
                <a:cs typeface="Monotype Corsiva"/>
              </a:rPr>
              <a:t> of </a:t>
            </a:r>
            <a:r>
              <a:rPr lang="it-IT" sz="2800" dirty="0" err="1">
                <a:solidFill>
                  <a:srgbClr val="FF3300"/>
                </a:solidFill>
                <a:cs typeface="Monotype Corsiva"/>
              </a:rPr>
              <a:t>all</a:t>
            </a:r>
            <a:r>
              <a:rPr lang="it-IT" sz="2800" dirty="0">
                <a:solidFill>
                  <a:srgbClr val="FF3300"/>
                </a:solidFill>
                <a:cs typeface="Monotype Corsiva"/>
              </a:rPr>
              <a:t> electron-</a:t>
            </a:r>
            <a:r>
              <a:rPr lang="it-IT" sz="2800" dirty="0" err="1">
                <a:solidFill>
                  <a:srgbClr val="FF3300"/>
                </a:solidFill>
                <a:cs typeface="Monotype Corsiva"/>
              </a:rPr>
              <a:t>induced</a:t>
            </a:r>
            <a:r>
              <a:rPr lang="it-IT" sz="2800" dirty="0">
                <a:solidFill>
                  <a:srgbClr val="FF3300"/>
                </a:solidFill>
                <a:cs typeface="Monotype Corsiva"/>
              </a:rPr>
              <a:t> </a:t>
            </a:r>
            <a:r>
              <a:rPr lang="it-IT" sz="2800" dirty="0" err="1">
                <a:solidFill>
                  <a:srgbClr val="FF3300"/>
                </a:solidFill>
                <a:cs typeface="Monotype Corsiva"/>
              </a:rPr>
              <a:t>surface</a:t>
            </a:r>
            <a:r>
              <a:rPr lang="it-IT" sz="2800" dirty="0">
                <a:solidFill>
                  <a:srgbClr val="FF3300"/>
                </a:solidFill>
                <a:cs typeface="Monotype Corsiva"/>
              </a:rPr>
              <a:t> </a:t>
            </a:r>
            <a:r>
              <a:rPr lang="it-IT" sz="2800" dirty="0" err="1" smtClean="0">
                <a:solidFill>
                  <a:srgbClr val="FF3300"/>
                </a:solidFill>
                <a:cs typeface="Monotype Corsiva"/>
              </a:rPr>
              <a:t>reaction</a:t>
            </a:r>
            <a:r>
              <a:rPr lang="it-IT" sz="2800" dirty="0" smtClean="0">
                <a:solidFill>
                  <a:srgbClr val="FF3300"/>
                </a:solidFill>
                <a:cs typeface="Monotype Corsiva"/>
              </a:rPr>
              <a:t> </a:t>
            </a:r>
            <a:r>
              <a:rPr lang="it-IT" sz="2800" dirty="0" err="1" smtClean="0">
                <a:solidFill>
                  <a:srgbClr val="FF3300"/>
                </a:solidFill>
                <a:cs typeface="Monotype Corsiva"/>
              </a:rPr>
              <a:t>reduces</a:t>
            </a:r>
            <a:r>
              <a:rPr lang="it-IT" sz="2800" dirty="0" smtClean="0">
                <a:solidFill>
                  <a:srgbClr val="FF3300"/>
                </a:solidFill>
                <a:cs typeface="Monotype Corsiva"/>
              </a:rPr>
              <a:t> </a:t>
            </a:r>
            <a:r>
              <a:rPr lang="it-IT" sz="2800" dirty="0">
                <a:solidFill>
                  <a:srgbClr val="FF3300"/>
                </a:solidFill>
                <a:cs typeface="Monotype Corsiva"/>
                <a:sym typeface="Symbol" charset="0"/>
              </a:rPr>
              <a:t></a:t>
            </a:r>
            <a:r>
              <a:rPr lang="it-IT" sz="2800" baseline="-25000" dirty="0" err="1">
                <a:solidFill>
                  <a:srgbClr val="FF3300"/>
                </a:solidFill>
                <a:cs typeface="Monotype Corsiva"/>
                <a:sym typeface="Symbol" charset="0"/>
              </a:rPr>
              <a:t>max</a:t>
            </a:r>
            <a:r>
              <a:rPr lang="it-IT" sz="2800" dirty="0">
                <a:solidFill>
                  <a:srgbClr val="FF3300"/>
                </a:solidFill>
                <a:cs typeface="Monotype Corsiva"/>
                <a:sym typeface="Symbol" charset="0"/>
              </a:rPr>
              <a:t> from 2.2 </a:t>
            </a:r>
            <a:r>
              <a:rPr lang="it-IT" sz="2800" dirty="0">
                <a:solidFill>
                  <a:srgbClr val="FF3300"/>
                </a:solidFill>
                <a:cs typeface="Monotype Corsiva"/>
              </a:rPr>
              <a:t> to 1.1</a:t>
            </a:r>
            <a:r>
              <a:rPr lang="it-IT" sz="2800" dirty="0">
                <a:cs typeface="Monotype Corsiva"/>
              </a:rPr>
              <a:t> </a:t>
            </a:r>
          </a:p>
        </p:txBody>
      </p:sp>
      <p:grpSp>
        <p:nvGrpSpPr>
          <p:cNvPr id="73846" name="Group 118"/>
          <p:cNvGrpSpPr>
            <a:grpSpLocks/>
          </p:cNvGrpSpPr>
          <p:nvPr/>
        </p:nvGrpSpPr>
        <p:grpSpPr bwMode="auto">
          <a:xfrm>
            <a:off x="5119688" y="3288226"/>
            <a:ext cx="1570302" cy="1429724"/>
            <a:chOff x="1565" y="3521"/>
            <a:chExt cx="635" cy="612"/>
          </a:xfrm>
        </p:grpSpPr>
        <p:pic>
          <p:nvPicPr>
            <p:cNvPr id="73847" name="Picture 119" descr="thumbnail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" y="3521"/>
              <a:ext cx="635" cy="6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848" name="Rectangle 120"/>
            <p:cNvSpPr>
              <a:spLocks noChangeArrowheads="1"/>
            </p:cNvSpPr>
            <p:nvPr/>
          </p:nvSpPr>
          <p:spPr bwMode="auto">
            <a:xfrm>
              <a:off x="1967" y="3566"/>
              <a:ext cx="181" cy="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>
                <a:cs typeface="Monotype Corsiva"/>
              </a:endParaRPr>
            </a:p>
          </p:txBody>
        </p:sp>
        <p:sp>
          <p:nvSpPr>
            <p:cNvPr id="73849" name="Rectangle 121"/>
            <p:cNvSpPr>
              <a:spLocks noChangeArrowheads="1"/>
            </p:cNvSpPr>
            <p:nvPr/>
          </p:nvSpPr>
          <p:spPr bwMode="auto">
            <a:xfrm>
              <a:off x="2018" y="3657"/>
              <a:ext cx="182" cy="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>
                <a:cs typeface="Monotype Corsiva"/>
              </a:endParaRPr>
            </a:p>
          </p:txBody>
        </p:sp>
        <p:sp>
          <p:nvSpPr>
            <p:cNvPr id="73850" name="Rectangle 122"/>
            <p:cNvSpPr>
              <a:spLocks noChangeArrowheads="1"/>
            </p:cNvSpPr>
            <p:nvPr/>
          </p:nvSpPr>
          <p:spPr bwMode="auto">
            <a:xfrm>
              <a:off x="2064" y="3702"/>
              <a:ext cx="90" cy="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>
                <a:cs typeface="Monotype Corsiva"/>
              </a:endParaRPr>
            </a:p>
          </p:txBody>
        </p:sp>
        <p:sp>
          <p:nvSpPr>
            <p:cNvPr id="73851" name="Rectangle 123"/>
            <p:cNvSpPr>
              <a:spLocks noChangeArrowheads="1"/>
            </p:cNvSpPr>
            <p:nvPr/>
          </p:nvSpPr>
          <p:spPr bwMode="auto">
            <a:xfrm>
              <a:off x="1610" y="3566"/>
              <a:ext cx="229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>
                <a:cs typeface="Monotype Corsiva"/>
              </a:endParaRPr>
            </a:p>
          </p:txBody>
        </p:sp>
        <p:sp>
          <p:nvSpPr>
            <p:cNvPr id="73852" name="Rectangle 124"/>
            <p:cNvSpPr>
              <a:spLocks noChangeArrowheads="1"/>
            </p:cNvSpPr>
            <p:nvPr/>
          </p:nvSpPr>
          <p:spPr bwMode="auto">
            <a:xfrm>
              <a:off x="1565" y="3702"/>
              <a:ext cx="112" cy="1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>
                <a:cs typeface="Monotype Corsiva"/>
              </a:endParaRPr>
            </a:p>
          </p:txBody>
        </p:sp>
        <p:sp>
          <p:nvSpPr>
            <p:cNvPr id="73853" name="Rectangle 125"/>
            <p:cNvSpPr>
              <a:spLocks noChangeArrowheads="1"/>
            </p:cNvSpPr>
            <p:nvPr/>
          </p:nvSpPr>
          <p:spPr bwMode="auto">
            <a:xfrm>
              <a:off x="1610" y="3657"/>
              <a:ext cx="136" cy="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>
                <a:cs typeface="Monotype Corsiva"/>
              </a:endParaRPr>
            </a:p>
          </p:txBody>
        </p:sp>
        <p:sp>
          <p:nvSpPr>
            <p:cNvPr id="73854" name="Rectangle 126"/>
            <p:cNvSpPr>
              <a:spLocks noChangeArrowheads="1"/>
            </p:cNvSpPr>
            <p:nvPr/>
          </p:nvSpPr>
          <p:spPr bwMode="auto">
            <a:xfrm>
              <a:off x="1655" y="3996"/>
              <a:ext cx="193" cy="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>
                <a:cs typeface="Monotype Corsiva"/>
              </a:endParaRPr>
            </a:p>
          </p:txBody>
        </p:sp>
        <p:sp>
          <p:nvSpPr>
            <p:cNvPr id="73855" name="Rectangle 127"/>
            <p:cNvSpPr>
              <a:spLocks noChangeArrowheads="1"/>
            </p:cNvSpPr>
            <p:nvPr/>
          </p:nvSpPr>
          <p:spPr bwMode="auto">
            <a:xfrm>
              <a:off x="1837" y="4020"/>
              <a:ext cx="90" cy="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>
                <a:cs typeface="Monotype Corsiva"/>
              </a:endParaRPr>
            </a:p>
          </p:txBody>
        </p:sp>
        <p:sp>
          <p:nvSpPr>
            <p:cNvPr id="73856" name="Rectangle 128"/>
            <p:cNvSpPr>
              <a:spLocks noChangeArrowheads="1"/>
            </p:cNvSpPr>
            <p:nvPr/>
          </p:nvSpPr>
          <p:spPr bwMode="auto">
            <a:xfrm>
              <a:off x="1882" y="4065"/>
              <a:ext cx="102" cy="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>
                <a:cs typeface="Monotype Corsiva"/>
              </a:endParaRPr>
            </a:p>
          </p:txBody>
        </p:sp>
      </p:grpSp>
      <p:sp>
        <p:nvSpPr>
          <p:cNvPr id="73857" name="Text Box 129"/>
          <p:cNvSpPr txBox="1">
            <a:spLocks noChangeArrowheads="1"/>
          </p:cNvSpPr>
          <p:nvPr/>
        </p:nvSpPr>
        <p:spPr bwMode="auto">
          <a:xfrm>
            <a:off x="6328944" y="3468110"/>
            <a:ext cx="6220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800">
                <a:cs typeface="Monotype Corsiva"/>
              </a:rPr>
              <a:t>sp</a:t>
            </a:r>
            <a:r>
              <a:rPr lang="it-IT" sz="2800" baseline="30000">
                <a:cs typeface="Monotype Corsiva"/>
              </a:rPr>
              <a:t>3</a:t>
            </a:r>
          </a:p>
        </p:txBody>
      </p:sp>
      <p:sp>
        <p:nvSpPr>
          <p:cNvPr id="73858" name="Text Box 130"/>
          <p:cNvSpPr txBox="1">
            <a:spLocks noChangeArrowheads="1"/>
          </p:cNvSpPr>
          <p:nvPr/>
        </p:nvSpPr>
        <p:spPr bwMode="auto">
          <a:xfrm>
            <a:off x="8566934" y="3393353"/>
            <a:ext cx="6220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800">
                <a:cs typeface="Monotype Corsiva"/>
              </a:rPr>
              <a:t>sp</a:t>
            </a:r>
            <a:r>
              <a:rPr lang="it-IT" sz="2800" baseline="30000">
                <a:cs typeface="Monotype Corsiva"/>
              </a:rPr>
              <a:t>2</a:t>
            </a:r>
          </a:p>
        </p:txBody>
      </p:sp>
      <p:sp>
        <p:nvSpPr>
          <p:cNvPr id="73859" name="Text Box 131"/>
          <p:cNvSpPr txBox="1">
            <a:spLocks noChangeArrowheads="1"/>
          </p:cNvSpPr>
          <p:nvPr/>
        </p:nvSpPr>
        <p:spPr bwMode="auto">
          <a:xfrm>
            <a:off x="5344723" y="4243711"/>
            <a:ext cx="43889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800">
                <a:cs typeface="Monotype Corsiva"/>
              </a:rPr>
              <a:t>C</a:t>
            </a:r>
          </a:p>
        </p:txBody>
      </p:sp>
      <p:sp>
        <p:nvSpPr>
          <p:cNvPr id="73860" name="Text Box 132"/>
          <p:cNvSpPr txBox="1">
            <a:spLocks noChangeArrowheads="1"/>
          </p:cNvSpPr>
          <p:nvPr/>
        </p:nvSpPr>
        <p:spPr bwMode="auto">
          <a:xfrm>
            <a:off x="7812694" y="4136248"/>
            <a:ext cx="43889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800">
                <a:cs typeface="Monotype Corsiva"/>
              </a:rPr>
              <a:t>C</a:t>
            </a:r>
          </a:p>
        </p:txBody>
      </p:sp>
      <p:sp>
        <p:nvSpPr>
          <p:cNvPr id="73861" name="Line 133"/>
          <p:cNvSpPr>
            <a:spLocks noChangeShapeType="1"/>
          </p:cNvSpPr>
          <p:nvPr/>
        </p:nvSpPr>
        <p:spPr bwMode="auto">
          <a:xfrm>
            <a:off x="6699673" y="4028786"/>
            <a:ext cx="672633" cy="0"/>
          </a:xfrm>
          <a:prstGeom prst="line">
            <a:avLst/>
          </a:prstGeom>
          <a:noFill/>
          <a:ln w="57150" cmpd="sng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>
              <a:ln>
                <a:solidFill>
                  <a:srgbClr val="FF0000"/>
                </a:solidFill>
              </a:ln>
              <a:cs typeface="Monotype Corsiva"/>
            </a:endParaRPr>
          </a:p>
        </p:txBody>
      </p:sp>
      <p:sp>
        <p:nvSpPr>
          <p:cNvPr id="73867" name="AutoShape 139"/>
          <p:cNvSpPr>
            <a:spLocks/>
          </p:cNvSpPr>
          <p:nvPr/>
        </p:nvSpPr>
        <p:spPr bwMode="auto">
          <a:xfrm>
            <a:off x="5645150" y="1412875"/>
            <a:ext cx="222250" cy="1295400"/>
          </a:xfrm>
          <a:prstGeom prst="rightBrace">
            <a:avLst>
              <a:gd name="adj1" fmla="val 2923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3200">
              <a:cs typeface="Monotype Corsiva"/>
            </a:endParaRPr>
          </a:p>
        </p:txBody>
      </p:sp>
      <p:sp>
        <p:nvSpPr>
          <p:cNvPr id="73868" name="Rectangle 140"/>
          <p:cNvSpPr>
            <a:spLocks noChangeArrowheads="1"/>
          </p:cNvSpPr>
          <p:nvPr/>
        </p:nvSpPr>
        <p:spPr bwMode="auto">
          <a:xfrm>
            <a:off x="6233362" y="1630883"/>
            <a:ext cx="249321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800" dirty="0" err="1">
                <a:cs typeface="Monotype Corsiva"/>
              </a:rPr>
              <a:t>oxide</a:t>
            </a:r>
            <a:r>
              <a:rPr lang="it-IT" sz="2800" dirty="0">
                <a:cs typeface="Monotype Corsiva"/>
              </a:rPr>
              <a:t> </a:t>
            </a:r>
            <a:r>
              <a:rPr lang="it-IT" sz="2800" dirty="0" err="1">
                <a:cs typeface="Monotype Corsiva"/>
              </a:rPr>
              <a:t>reduction</a:t>
            </a:r>
            <a:r>
              <a:rPr lang="it-IT" sz="3600" dirty="0">
                <a:cs typeface="Monotype Corsiva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93</a:t>
            </a:fld>
            <a:endParaRPr lang="en-US"/>
          </a:p>
        </p:txBody>
      </p:sp>
      <p:sp>
        <p:nvSpPr>
          <p:cNvPr id="54" name="Text Box 21"/>
          <p:cNvSpPr txBox="1">
            <a:spLocks noChangeArrowheads="1"/>
          </p:cNvSpPr>
          <p:nvPr/>
        </p:nvSpPr>
        <p:spPr bwMode="auto">
          <a:xfrm>
            <a:off x="985293" y="1016469"/>
            <a:ext cx="81453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dirty="0" err="1">
                <a:cs typeface="Monotype Corsiva"/>
              </a:rPr>
              <a:t>R</a:t>
            </a:r>
            <a:r>
              <a:rPr lang="it-IT" dirty="0">
                <a:cs typeface="Monotype Corsiva"/>
              </a:rPr>
              <a:t>. Cimino et al. </a:t>
            </a:r>
            <a:r>
              <a:rPr lang="it-IT" dirty="0" smtClean="0">
                <a:cs typeface="Monotype Corsiva"/>
              </a:rPr>
              <a:t>PRL (2012) &amp; </a:t>
            </a:r>
            <a:r>
              <a:rPr lang="it-IT" dirty="0" err="1">
                <a:cs typeface="Monotype Corsiva"/>
              </a:rPr>
              <a:t>R</a:t>
            </a:r>
            <a:r>
              <a:rPr lang="it-IT" dirty="0">
                <a:cs typeface="Monotype Corsiva"/>
              </a:rPr>
              <a:t>. </a:t>
            </a:r>
            <a:r>
              <a:rPr lang="it-IT" dirty="0" err="1">
                <a:cs typeface="Monotype Corsiva"/>
              </a:rPr>
              <a:t>Larciprete</a:t>
            </a:r>
            <a:r>
              <a:rPr lang="it-IT" dirty="0">
                <a:cs typeface="Monotype Corsiva"/>
              </a:rPr>
              <a:t> </a:t>
            </a:r>
            <a:r>
              <a:rPr lang="it-IT" dirty="0" smtClean="0">
                <a:cs typeface="Monotype Corsiva"/>
              </a:rPr>
              <a:t>PR ST </a:t>
            </a:r>
            <a:r>
              <a:rPr lang="en-US" dirty="0" smtClean="0">
                <a:cs typeface="Monotype Corsiva"/>
              </a:rPr>
              <a:t>(</a:t>
            </a:r>
            <a:r>
              <a:rPr lang="en-US" dirty="0">
                <a:cs typeface="Monotype Corsiva"/>
              </a:rPr>
              <a:t>2013</a:t>
            </a:r>
            <a:r>
              <a:rPr lang="en-US" dirty="0" smtClean="0">
                <a:cs typeface="Monotype Corsiva"/>
              </a:rPr>
              <a:t>)</a:t>
            </a:r>
            <a:endParaRPr lang="it-IT" dirty="0">
              <a:cs typeface="Monotype Corsiva"/>
            </a:endParaRPr>
          </a:p>
        </p:txBody>
      </p:sp>
    </p:spTree>
    <p:extLst>
      <p:ext uri="{BB962C8B-B14F-4D97-AF65-F5344CB8AC3E}">
        <p14:creationId xmlns:p14="http://schemas.microsoft.com/office/powerpoint/2010/main" val="4148822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77" name="Text Box 7"/>
          <p:cNvSpPr txBox="1">
            <a:spLocks noChangeArrowheads="1"/>
          </p:cNvSpPr>
          <p:nvPr/>
        </p:nvSpPr>
        <p:spPr bwMode="auto">
          <a:xfrm>
            <a:off x="1100667" y="188913"/>
            <a:ext cx="7687733" cy="5078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571500" indent="-571500" algn="just">
              <a:buFont typeface="Wingdings" charset="2"/>
              <a:buChar char="Ø"/>
            </a:pPr>
            <a:r>
              <a:rPr lang="en-GB" sz="36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+mn-lt"/>
                <a:cs typeface="Monotype Corsiva"/>
              </a:rPr>
              <a:t>The chemical origin of the scrubbing is now clear: it is due to Electron induced surface graphitization!</a:t>
            </a:r>
          </a:p>
          <a:p>
            <a:pPr marL="571500" indent="-571500" algn="just">
              <a:buFont typeface="Wingdings" charset="2"/>
              <a:buChar char="Ø"/>
            </a:pPr>
            <a:r>
              <a:rPr lang="en-GB" sz="3600" dirty="0" smtClean="0">
                <a:solidFill>
                  <a:srgbClr val="0000FF"/>
                </a:solidFill>
                <a:latin typeface="+mn-lt"/>
                <a:cs typeface="Monotype Corsiva"/>
              </a:rPr>
              <a:t>It occurs (with small differences) for many technical surface like Cu, SS, </a:t>
            </a:r>
            <a:r>
              <a:rPr lang="en-GB" sz="3600" dirty="0" err="1" smtClean="0">
                <a:solidFill>
                  <a:srgbClr val="0000FF"/>
                </a:solidFill>
                <a:latin typeface="+mn-lt"/>
                <a:cs typeface="Monotype Corsiva"/>
              </a:rPr>
              <a:t>TiN</a:t>
            </a:r>
            <a:r>
              <a:rPr lang="en-GB" sz="3600" dirty="0" smtClean="0">
                <a:solidFill>
                  <a:srgbClr val="0000FF"/>
                </a:solidFill>
                <a:latin typeface="+mn-lt"/>
                <a:cs typeface="Monotype Corsiva"/>
              </a:rPr>
              <a:t> etc. (noticeably  not for Al)</a:t>
            </a:r>
          </a:p>
          <a:p>
            <a:pPr marL="571500" indent="-571500" algn="just">
              <a:buFont typeface="Wingdings" charset="2"/>
              <a:buChar char="Ø"/>
            </a:pPr>
            <a:r>
              <a:rPr lang="en-GB" sz="3600" b="1" dirty="0" smtClean="0">
                <a:solidFill>
                  <a:srgbClr val="008000"/>
                </a:solidFill>
                <a:latin typeface="+mn-lt"/>
                <a:cs typeface="Monotype Corsiva"/>
              </a:rPr>
              <a:t>BUT: it is a phenomenon which intrinsically need energy to occur: do all electrons induce it?</a:t>
            </a:r>
            <a:endParaRPr lang="en-GB" sz="3600" b="1" dirty="0">
              <a:solidFill>
                <a:srgbClr val="008000"/>
              </a:solidFill>
              <a:latin typeface="+mn-lt"/>
              <a:cs typeface="Monotype Corsiv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21877" y="6309946"/>
            <a:ext cx="658655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720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4743"/>
            <a:ext cx="9144000" cy="5467786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 bwMode="auto">
          <a:xfrm>
            <a:off x="830173" y="3849205"/>
            <a:ext cx="3555471" cy="0"/>
          </a:xfrm>
          <a:prstGeom prst="line">
            <a:avLst/>
          </a:prstGeom>
          <a:ln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>
            <a:off x="4718605" y="3849205"/>
            <a:ext cx="3555471" cy="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 bwMode="auto">
          <a:xfrm>
            <a:off x="951417" y="4065229"/>
            <a:ext cx="4226315" cy="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auto">
          <a:xfrm>
            <a:off x="2774389" y="2913101"/>
            <a:ext cx="3555471" cy="0"/>
          </a:xfrm>
          <a:prstGeom prst="line">
            <a:avLst/>
          </a:prstGeom>
          <a:ln>
            <a:solidFill>
              <a:srgbClr val="0080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 bwMode="auto">
          <a:xfrm>
            <a:off x="2827867" y="169352"/>
            <a:ext cx="3622556" cy="335210"/>
          </a:xfrm>
          <a:prstGeom prst="roundRect">
            <a:avLst/>
          </a:prstGeom>
          <a:solidFill>
            <a:srgbClr val="FFFDB6">
              <a:alpha val="2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Monotype Corsiva"/>
              <a:cs typeface="Monotype Corsiv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21877" y="6309946"/>
            <a:ext cx="608295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461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7" descr="moirè_blugray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88" y="981075"/>
            <a:ext cx="6680200" cy="538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258888" y="141819"/>
            <a:ext cx="745295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3600" dirty="0">
                <a:solidFill>
                  <a:schemeClr val="bg1"/>
                </a:solidFill>
                <a:latin typeface="+mn-lt"/>
                <a:cs typeface="Monotype Corsiva"/>
              </a:rPr>
              <a:t>co-</a:t>
            </a:r>
            <a:r>
              <a:rPr lang="it-IT" sz="3600" dirty="0" err="1">
                <a:solidFill>
                  <a:schemeClr val="bg1"/>
                </a:solidFill>
                <a:latin typeface="+mn-lt"/>
                <a:cs typeface="Monotype Corsiva"/>
              </a:rPr>
              <a:t>laminated</a:t>
            </a:r>
            <a:r>
              <a:rPr lang="it-IT" sz="3600" dirty="0">
                <a:solidFill>
                  <a:schemeClr val="bg1"/>
                </a:solidFill>
                <a:latin typeface="+mn-lt"/>
                <a:cs typeface="Monotype Corsiva"/>
              </a:rPr>
              <a:t> Cu for LHC </a:t>
            </a:r>
            <a:r>
              <a:rPr lang="it-IT" sz="3600" dirty="0" err="1">
                <a:solidFill>
                  <a:schemeClr val="bg1"/>
                </a:solidFill>
                <a:latin typeface="+mn-lt"/>
                <a:cs typeface="Monotype Corsiva"/>
              </a:rPr>
              <a:t>beam</a:t>
            </a:r>
            <a:r>
              <a:rPr lang="it-IT" sz="3600" dirty="0">
                <a:solidFill>
                  <a:schemeClr val="bg1"/>
                </a:solidFill>
                <a:latin typeface="+mn-lt"/>
                <a:cs typeface="Monotype Corsiva"/>
              </a:rPr>
              <a:t> screen</a:t>
            </a:r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1134533" y="1071563"/>
            <a:ext cx="448346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000" dirty="0" err="1">
                <a:cs typeface="Monotype Corsiva"/>
              </a:rPr>
              <a:t>R</a:t>
            </a:r>
            <a:r>
              <a:rPr lang="it-IT" sz="2000" dirty="0">
                <a:cs typeface="Monotype Corsiva"/>
              </a:rPr>
              <a:t>. Cimino et al. </a:t>
            </a:r>
            <a:r>
              <a:rPr lang="it-IT" sz="2000" dirty="0" smtClean="0">
                <a:cs typeface="Monotype Corsiva"/>
              </a:rPr>
              <a:t>PRL </a:t>
            </a:r>
            <a:r>
              <a:rPr lang="it-IT" sz="2000" b="1" dirty="0" smtClean="0">
                <a:cs typeface="Monotype Corsiva"/>
              </a:rPr>
              <a:t>109 064801 (2012) </a:t>
            </a:r>
            <a:endParaRPr lang="it-IT" sz="2000" b="1" dirty="0">
              <a:cs typeface="Monotype Corsiv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89313" y="6337300"/>
            <a:ext cx="708153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14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3" name="Immagine 7" descr="moirè_blugray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4794" y="1128719"/>
            <a:ext cx="3333635" cy="5097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2780" name="Text Box 7"/>
          <p:cNvSpPr txBox="1">
            <a:spLocks noChangeArrowheads="1"/>
          </p:cNvSpPr>
          <p:nvPr/>
        </p:nvSpPr>
        <p:spPr bwMode="auto">
          <a:xfrm>
            <a:off x="1062645" y="124886"/>
            <a:ext cx="745295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3600" dirty="0">
                <a:solidFill>
                  <a:schemeClr val="bg1"/>
                </a:solidFill>
                <a:latin typeface="+mn-lt"/>
                <a:cs typeface="Monotype Corsiva"/>
              </a:rPr>
              <a:t>co-</a:t>
            </a:r>
            <a:r>
              <a:rPr lang="it-IT" sz="3600" dirty="0" err="1">
                <a:solidFill>
                  <a:schemeClr val="bg1"/>
                </a:solidFill>
                <a:latin typeface="+mn-lt"/>
                <a:cs typeface="Monotype Corsiva"/>
              </a:rPr>
              <a:t>laminated</a:t>
            </a:r>
            <a:r>
              <a:rPr lang="it-IT" sz="3600" dirty="0">
                <a:solidFill>
                  <a:schemeClr val="bg1"/>
                </a:solidFill>
                <a:latin typeface="+mn-lt"/>
                <a:cs typeface="Monotype Corsiva"/>
              </a:rPr>
              <a:t> Cu for LHC </a:t>
            </a:r>
            <a:r>
              <a:rPr lang="it-IT" sz="3600" dirty="0" err="1">
                <a:solidFill>
                  <a:schemeClr val="bg1"/>
                </a:solidFill>
                <a:latin typeface="+mn-lt"/>
                <a:cs typeface="Monotype Corsiva"/>
              </a:rPr>
              <a:t>beam</a:t>
            </a:r>
            <a:r>
              <a:rPr lang="it-IT" sz="3600" dirty="0">
                <a:solidFill>
                  <a:schemeClr val="bg1"/>
                </a:solidFill>
                <a:latin typeface="+mn-lt"/>
                <a:cs typeface="Monotype Corsiva"/>
              </a:rPr>
              <a:t> screen</a:t>
            </a:r>
          </a:p>
        </p:txBody>
      </p:sp>
      <p:pic>
        <p:nvPicPr>
          <p:cNvPr id="3277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436" y="1135277"/>
            <a:ext cx="3565871" cy="5174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3564310" y="2818070"/>
            <a:ext cx="387738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300" dirty="0"/>
              <a:t>sp</a:t>
            </a:r>
            <a:r>
              <a:rPr lang="it-IT" sz="1300" baseline="30000" dirty="0"/>
              <a:t>2</a:t>
            </a: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2562825" y="4129402"/>
            <a:ext cx="38985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300" dirty="0"/>
              <a:t>sp</a:t>
            </a:r>
            <a:r>
              <a:rPr lang="it-IT" sz="1300" baseline="30000" dirty="0"/>
              <a:t>3</a:t>
            </a:r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2606496" y="1374570"/>
            <a:ext cx="38985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300" dirty="0"/>
              <a:t>sp</a:t>
            </a:r>
            <a:r>
              <a:rPr lang="it-IT" sz="1300" baseline="30000" dirty="0"/>
              <a:t>3</a:t>
            </a:r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3024172" y="3577644"/>
            <a:ext cx="387738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300" dirty="0"/>
              <a:t>sp</a:t>
            </a:r>
            <a:r>
              <a:rPr lang="it-IT" sz="1300" baseline="30000" dirty="0"/>
              <a:t>2</a:t>
            </a:r>
          </a:p>
        </p:txBody>
      </p:sp>
      <p:sp>
        <p:nvSpPr>
          <p:cNvPr id="32785" name="Text Box 17"/>
          <p:cNvSpPr txBox="1">
            <a:spLocks noChangeArrowheads="1"/>
          </p:cNvSpPr>
          <p:nvPr/>
        </p:nvSpPr>
        <p:spPr bwMode="auto">
          <a:xfrm>
            <a:off x="2606496" y="2852306"/>
            <a:ext cx="38985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300" dirty="0"/>
              <a:t>sp</a:t>
            </a:r>
            <a:r>
              <a:rPr lang="it-IT" sz="1300" baseline="30000" dirty="0"/>
              <a:t>3</a:t>
            </a:r>
          </a:p>
        </p:txBody>
      </p:sp>
      <p:sp>
        <p:nvSpPr>
          <p:cNvPr id="32786" name="Text Box 18"/>
          <p:cNvSpPr txBox="1">
            <a:spLocks noChangeArrowheads="1"/>
          </p:cNvSpPr>
          <p:nvPr/>
        </p:nvSpPr>
        <p:spPr bwMode="auto">
          <a:xfrm>
            <a:off x="2562825" y="1666958"/>
            <a:ext cx="475561" cy="302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300" dirty="0"/>
              <a:t>C-H</a:t>
            </a:r>
          </a:p>
        </p:txBody>
      </p: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1734943" y="2030795"/>
            <a:ext cx="493833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300" dirty="0"/>
              <a:t>C-O</a:t>
            </a:r>
          </a:p>
        </p:txBody>
      </p:sp>
      <p:sp>
        <p:nvSpPr>
          <p:cNvPr id="32788" name="Text Box 20"/>
          <p:cNvSpPr txBox="1">
            <a:spLocks noChangeArrowheads="1"/>
          </p:cNvSpPr>
          <p:nvPr/>
        </p:nvSpPr>
        <p:spPr bwMode="auto">
          <a:xfrm>
            <a:off x="1050830" y="2105279"/>
            <a:ext cx="72843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300" dirty="0"/>
              <a:t>O-C=O</a:t>
            </a:r>
          </a:p>
        </p:txBody>
      </p:sp>
      <p:sp>
        <p:nvSpPr>
          <p:cNvPr id="15" name="Text Box 21"/>
          <p:cNvSpPr txBox="1">
            <a:spLocks noChangeArrowheads="1"/>
          </p:cNvSpPr>
          <p:nvPr/>
        </p:nvSpPr>
        <p:spPr bwMode="auto">
          <a:xfrm>
            <a:off x="7196683" y="1258403"/>
            <a:ext cx="208288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dirty="0" err="1">
                <a:cs typeface="Monotype Corsiva"/>
              </a:rPr>
              <a:t>R</a:t>
            </a:r>
            <a:r>
              <a:rPr lang="it-IT" dirty="0">
                <a:cs typeface="Monotype Corsiva"/>
              </a:rPr>
              <a:t>. Cimino et al. </a:t>
            </a:r>
            <a:r>
              <a:rPr lang="it-IT" dirty="0" smtClean="0">
                <a:cs typeface="Monotype Corsiva"/>
              </a:rPr>
              <a:t>PRL</a:t>
            </a:r>
          </a:p>
          <a:p>
            <a:pPr algn="ctr"/>
            <a:r>
              <a:rPr lang="it-IT" dirty="0" smtClean="0">
                <a:cs typeface="Monotype Corsiva"/>
              </a:rPr>
              <a:t> </a:t>
            </a:r>
            <a:r>
              <a:rPr lang="it-IT" b="1" dirty="0" smtClean="0">
                <a:cs typeface="Monotype Corsiva"/>
              </a:rPr>
              <a:t>109 064801 (2012) </a:t>
            </a:r>
            <a:endParaRPr lang="it-IT" b="1" dirty="0">
              <a:cs typeface="Monotype Corsiva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3176572" y="1880814"/>
            <a:ext cx="0" cy="26910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429294" y="2731522"/>
            <a:ext cx="0" cy="227701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3513804" y="4881488"/>
            <a:ext cx="387738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300" dirty="0"/>
              <a:t>sp</a:t>
            </a:r>
            <a:r>
              <a:rPr lang="it-IT" sz="1300" baseline="30000" dirty="0"/>
              <a:t>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42EC-AC2B-494B-940A-3A868054EC65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441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21"/>
          <p:cNvSpPr txBox="1">
            <a:spLocks noChangeArrowheads="1"/>
          </p:cNvSpPr>
          <p:nvPr/>
        </p:nvSpPr>
        <p:spPr bwMode="auto">
          <a:xfrm>
            <a:off x="1400864" y="6053667"/>
            <a:ext cx="448346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000" dirty="0" err="1">
                <a:latin typeface="+mj-lt"/>
                <a:cs typeface="Monotype Corsiva"/>
              </a:rPr>
              <a:t>R</a:t>
            </a:r>
            <a:r>
              <a:rPr lang="it-IT" sz="2000" dirty="0">
                <a:latin typeface="+mj-lt"/>
                <a:cs typeface="Monotype Corsiva"/>
              </a:rPr>
              <a:t>. Cimino et al. </a:t>
            </a:r>
            <a:r>
              <a:rPr lang="it-IT" sz="2000" dirty="0" smtClean="0">
                <a:latin typeface="+mj-lt"/>
                <a:cs typeface="Monotype Corsiva"/>
              </a:rPr>
              <a:t>PRL </a:t>
            </a:r>
            <a:r>
              <a:rPr lang="it-IT" sz="2000" b="1" dirty="0" smtClean="0">
                <a:latin typeface="+mj-lt"/>
                <a:cs typeface="Monotype Corsiva"/>
              </a:rPr>
              <a:t>109 064801 (2012) </a:t>
            </a:r>
            <a:endParaRPr lang="it-IT" sz="2000" b="1" dirty="0">
              <a:latin typeface="+mj-lt"/>
              <a:cs typeface="Monotype Corsiva"/>
            </a:endParaRPr>
          </a:p>
        </p:txBody>
      </p:sp>
      <p:pic>
        <p:nvPicPr>
          <p:cNvPr id="16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100" y="193230"/>
            <a:ext cx="3734470" cy="2738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66" y="3852333"/>
            <a:ext cx="2203790" cy="1851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332" y="581543"/>
            <a:ext cx="3697111" cy="283898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953087" y="3547522"/>
            <a:ext cx="61608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charset="2"/>
              <a:buChar char="Ø"/>
              <a:defRPr/>
            </a:pPr>
            <a:r>
              <a:rPr lang="en-US" sz="2400" b="1" dirty="0">
                <a:solidFill>
                  <a:srgbClr val="0000FF"/>
                </a:solidFill>
                <a:latin typeface="+mj-lt"/>
              </a:rPr>
              <a:t>optimize the “scrubbing” process 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</a:rPr>
              <a:t>@ LHC </a:t>
            </a:r>
            <a:r>
              <a:rPr lang="en-US" sz="2400" b="1" dirty="0">
                <a:solidFill>
                  <a:srgbClr val="0000FF"/>
                </a:solidFill>
                <a:latin typeface="+mj-lt"/>
              </a:rPr>
              <a:t>with beam parameters enhancing the presence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</a:rPr>
              <a:t>, in </a:t>
            </a:r>
            <a:r>
              <a:rPr lang="en-US" sz="2400" b="1" dirty="0">
                <a:solidFill>
                  <a:srgbClr val="0000FF"/>
                </a:solidFill>
                <a:latin typeface="+mj-lt"/>
              </a:rPr>
              <a:t>the cloud, of 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</a:rPr>
              <a:t>higher </a:t>
            </a:r>
            <a:r>
              <a:rPr lang="en-US" sz="2400" b="1" dirty="0">
                <a:solidFill>
                  <a:srgbClr val="0000FF"/>
                </a:solidFill>
                <a:latin typeface="+mj-lt"/>
              </a:rPr>
              <a:t>energy </a:t>
            </a:r>
            <a:r>
              <a:rPr lang="en-US" sz="2400" b="1" dirty="0" smtClean="0">
                <a:solidFill>
                  <a:srgbClr val="0000FF"/>
                </a:solidFill>
                <a:latin typeface="+mj-lt"/>
              </a:rPr>
              <a:t>el.</a:t>
            </a:r>
            <a:endParaRPr lang="en-US" sz="2400" b="1" dirty="0">
              <a:solidFill>
                <a:srgbClr val="0000FF"/>
              </a:solidFill>
              <a:latin typeface="+mj-lt"/>
            </a:endParaRPr>
          </a:p>
          <a:p>
            <a:pPr marL="457200" indent="-457200" algn="just">
              <a:buFont typeface="Wingdings" charset="2"/>
              <a:buChar char="Ø"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Give a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more reliable estimate of the needed </a:t>
            </a: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scrubbing time. 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37371" y="6269824"/>
            <a:ext cx="539146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96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2233129" y="3823159"/>
            <a:ext cx="10861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1350770" y="2742630"/>
            <a:ext cx="2560623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Scrubbing </a:t>
            </a:r>
          </a:p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(or conditioning)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1310866" y="4094847"/>
            <a:ext cx="2605380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>
                <a:solidFill>
                  <a:schemeClr val="bg1"/>
                </a:solidFill>
                <a:latin typeface="+mj-lt"/>
                <a:cs typeface="Monotype Corsiva" charset="0"/>
              </a:rPr>
              <a:t>Intrinsically low </a:t>
            </a:r>
          </a:p>
          <a:p>
            <a:pPr algn="ctr">
              <a:lnSpc>
                <a:spcPct val="80000"/>
              </a:lnSpc>
            </a:pPr>
            <a:r>
              <a:rPr lang="en-US" sz="2400">
                <a:solidFill>
                  <a:schemeClr val="bg1"/>
                </a:solidFill>
                <a:latin typeface="+mj-lt"/>
                <a:cs typeface="Monotype Corsiva" charset="0"/>
              </a:rPr>
              <a:t>SEY material</a:t>
            </a:r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1301983" y="5297558"/>
            <a:ext cx="2560623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Geometrical modifications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23559" name="Rectangle 5"/>
          <p:cNvSpPr>
            <a:spLocks noChangeArrowheads="1"/>
          </p:cNvSpPr>
          <p:nvPr/>
        </p:nvSpPr>
        <p:spPr bwMode="auto">
          <a:xfrm>
            <a:off x="1310866" y="1548612"/>
            <a:ext cx="2605380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Electrodes in the lattice. 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5488789" y="2742630"/>
            <a:ext cx="2900428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buFontTx/>
              <a:buChar char="-"/>
            </a:pPr>
            <a:r>
              <a:rPr lang="en-US" sz="2400" dirty="0">
                <a:solidFill>
                  <a:srgbClr val="FFFF00"/>
                </a:solidFill>
                <a:latin typeface="+mj-lt"/>
                <a:ea typeface="ＭＳ Ｐゴシック" charset="0"/>
                <a:cs typeface="Monotype Corsiva" charset="0"/>
              </a:rPr>
              <a:t>Efficiency  </a:t>
            </a:r>
          </a:p>
          <a:p>
            <a:pPr algn="ctr">
              <a:lnSpc>
                <a:spcPct val="80000"/>
              </a:lnSpc>
            </a:pPr>
            <a:r>
              <a:rPr lang="en-US" sz="2400" dirty="0">
                <a:solidFill>
                  <a:srgbClr val="FFFF00"/>
                </a:solidFill>
                <a:latin typeface="+mj-lt"/>
                <a:ea typeface="ＭＳ Ｐゴシック" charset="0"/>
                <a:cs typeface="Monotype Corsiva" charset="0"/>
              </a:rPr>
              <a:t>(time &amp; final SEY)…</a:t>
            </a: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5487323" y="4094847"/>
            <a:ext cx="2951124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cs typeface="Monotype Corsiva"/>
              </a:rPr>
              <a:t>Stability and material choice…  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5478442" y="5297558"/>
            <a:ext cx="2900428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Impedance</a:t>
            </a:r>
            <a:r>
              <a:rPr lang="en-US" sz="2400" dirty="0" smtClean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. Space,</a:t>
            </a:r>
            <a:endParaRPr lang="en-US" sz="2400" dirty="0">
              <a:solidFill>
                <a:srgbClr val="FFFF00"/>
              </a:solidFill>
              <a:latin typeface="+mj-lt"/>
              <a:ea typeface="Monotype Corsiva" pitchFamily="-109" charset="0"/>
              <a:cs typeface="Monotype Corsiva" pitchFamily="-109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Machining costs.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5487323" y="1548612"/>
            <a:ext cx="2951124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If possible…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(Impedance, costs.) </a:t>
            </a:r>
          </a:p>
        </p:txBody>
      </p:sp>
      <p:sp>
        <p:nvSpPr>
          <p:cNvPr id="23564" name="Right Arrow 17"/>
          <p:cNvSpPr>
            <a:spLocks noChangeArrowheads="1"/>
          </p:cNvSpPr>
          <p:nvPr/>
        </p:nvSpPr>
        <p:spPr bwMode="auto">
          <a:xfrm>
            <a:off x="4430136" y="3031665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5" name="Right Arrow 18"/>
          <p:cNvSpPr>
            <a:spLocks noChangeArrowheads="1"/>
          </p:cNvSpPr>
          <p:nvPr/>
        </p:nvSpPr>
        <p:spPr bwMode="auto">
          <a:xfrm>
            <a:off x="4450438" y="4409280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6" name="Right Arrow 19"/>
          <p:cNvSpPr>
            <a:spLocks noChangeArrowheads="1"/>
          </p:cNvSpPr>
          <p:nvPr/>
        </p:nvSpPr>
        <p:spPr bwMode="auto">
          <a:xfrm>
            <a:off x="4451904" y="5527323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7" name="Right Arrow 20"/>
          <p:cNvSpPr>
            <a:spLocks noChangeArrowheads="1"/>
          </p:cNvSpPr>
          <p:nvPr/>
        </p:nvSpPr>
        <p:spPr bwMode="auto">
          <a:xfrm>
            <a:off x="4450438" y="1786845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8" name="Rectangle 5"/>
          <p:cNvSpPr>
            <a:spLocks noChangeArrowheads="1"/>
          </p:cNvSpPr>
          <p:nvPr/>
        </p:nvSpPr>
        <p:spPr bwMode="auto">
          <a:xfrm>
            <a:off x="1312332" y="377388"/>
            <a:ext cx="2605380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External solenoid field. 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5488789" y="377388"/>
            <a:ext cx="2951124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>
                <a:solidFill>
                  <a:srgbClr val="FFFF00"/>
                </a:solidFill>
                <a:latin typeface="+mj-lt"/>
                <a:ea typeface="ＭＳ Ｐゴシック" charset="0"/>
                <a:cs typeface="Monotype Corsiva" charset="0"/>
              </a:rPr>
              <a:t>Not always possible…</a:t>
            </a:r>
          </a:p>
        </p:txBody>
      </p:sp>
      <p:sp>
        <p:nvSpPr>
          <p:cNvPr id="23570" name="Right Arrow 20"/>
          <p:cNvSpPr>
            <a:spLocks noChangeArrowheads="1"/>
          </p:cNvSpPr>
          <p:nvPr/>
        </p:nvSpPr>
        <p:spPr bwMode="auto">
          <a:xfrm>
            <a:off x="4451904" y="615621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199444" y="5006719"/>
            <a:ext cx="7784503" cy="118607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100000"/>
                  <a:satMod val="120000"/>
                  <a:alpha val="84000"/>
                </a:schemeClr>
              </a:gs>
              <a:gs pos="69000">
                <a:schemeClr val="accent1">
                  <a:tint val="80000"/>
                  <a:shade val="100000"/>
                  <a:satMod val="150000"/>
                  <a:alpha val="84000"/>
                </a:schemeClr>
              </a:gs>
              <a:gs pos="100000">
                <a:schemeClr val="accent1">
                  <a:tint val="50000"/>
                  <a:shade val="100000"/>
                  <a:satMod val="150000"/>
                  <a:alpha val="84000"/>
                </a:schemeClr>
              </a:gs>
            </a:gsLst>
            <a:path path="circle">
              <a:fillToRect l="100000" t="100000" r="100000" b="10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1199444" y="196902"/>
            <a:ext cx="7784503" cy="349778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100000"/>
                  <a:satMod val="120000"/>
                  <a:alpha val="84000"/>
                </a:schemeClr>
              </a:gs>
              <a:gs pos="69000">
                <a:schemeClr val="accent1">
                  <a:tint val="80000"/>
                  <a:shade val="100000"/>
                  <a:satMod val="150000"/>
                  <a:alpha val="84000"/>
                </a:schemeClr>
              </a:gs>
              <a:gs pos="100000">
                <a:schemeClr val="accent1">
                  <a:tint val="50000"/>
                  <a:shade val="100000"/>
                  <a:satMod val="150000"/>
                  <a:alpha val="84000"/>
                </a:schemeClr>
              </a:gs>
            </a:gsLst>
            <a:path path="circle">
              <a:fillToRect l="100000" t="100000" r="100000" b="10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8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8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37" y="2540002"/>
            <a:ext cx="4364806" cy="3287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5373158" y="1632681"/>
            <a:ext cx="362846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2800" dirty="0">
                <a:latin typeface="+mj-lt"/>
                <a:cs typeface="Monotype Corsiva"/>
              </a:rPr>
              <a:t>C film </a:t>
            </a:r>
            <a:r>
              <a:rPr lang="it-IT" sz="2800" dirty="0" err="1">
                <a:latin typeface="+mj-lt"/>
                <a:cs typeface="Monotype Corsiva"/>
              </a:rPr>
              <a:t>thickness</a:t>
            </a:r>
            <a:r>
              <a:rPr lang="it-IT" sz="2800" dirty="0">
                <a:latin typeface="+mj-lt"/>
                <a:cs typeface="Monotype Corsiva"/>
              </a:rPr>
              <a:t> 2-3 nm</a:t>
            </a:r>
            <a:endParaRPr lang="en-US" sz="2800" dirty="0">
              <a:latin typeface="+mj-lt"/>
              <a:cs typeface="Monotype Corsiva"/>
            </a:endParaRPr>
          </a:p>
        </p:txBody>
      </p:sp>
      <p:pic>
        <p:nvPicPr>
          <p:cNvPr id="29712" name="Picture 1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443" y="2540002"/>
            <a:ext cx="4530195" cy="336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9713" name="Text Box 17"/>
          <p:cNvSpPr txBox="1">
            <a:spLocks noChangeArrowheads="1"/>
          </p:cNvSpPr>
          <p:nvPr/>
        </p:nvSpPr>
        <p:spPr bwMode="auto">
          <a:xfrm>
            <a:off x="1075268" y="1173694"/>
            <a:ext cx="4089400" cy="120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it-IT" sz="2400" dirty="0">
                <a:latin typeface="+mj-lt"/>
                <a:cs typeface="Monotype Corsiva"/>
              </a:rPr>
              <a:t>a-C </a:t>
            </a:r>
            <a:r>
              <a:rPr lang="it-IT" sz="2400" dirty="0" err="1">
                <a:latin typeface="+mj-lt"/>
                <a:cs typeface="Monotype Corsiva"/>
              </a:rPr>
              <a:t>films</a:t>
            </a:r>
            <a:endParaRPr lang="it-IT" sz="2400" dirty="0">
              <a:latin typeface="+mj-lt"/>
              <a:cs typeface="Monotype Corsiva"/>
            </a:endParaRPr>
          </a:p>
          <a:p>
            <a:pPr algn="l"/>
            <a:r>
              <a:rPr lang="it-IT" sz="2400" dirty="0">
                <a:latin typeface="+mj-lt"/>
                <a:cs typeface="Monotype Corsiva"/>
              </a:rPr>
              <a:t>magnetron </a:t>
            </a:r>
            <a:r>
              <a:rPr lang="it-IT" sz="2400" dirty="0" err="1">
                <a:latin typeface="+mj-lt"/>
                <a:cs typeface="Monotype Corsiva"/>
              </a:rPr>
              <a:t>sputtering</a:t>
            </a:r>
            <a:r>
              <a:rPr lang="it-IT" sz="2400" dirty="0">
                <a:latin typeface="+mj-lt"/>
                <a:cs typeface="Monotype Corsiva"/>
              </a:rPr>
              <a:t> @ RT</a:t>
            </a:r>
          </a:p>
          <a:p>
            <a:pPr algn="l"/>
            <a:r>
              <a:rPr lang="it-IT" sz="2400" dirty="0" err="1">
                <a:latin typeface="+mj-lt"/>
                <a:cs typeface="Monotype Corsiva"/>
              </a:rPr>
              <a:t>p</a:t>
            </a:r>
            <a:r>
              <a:rPr lang="it-IT" sz="2400" dirty="0">
                <a:latin typeface="+mj-lt"/>
                <a:cs typeface="Monotype Corsiva"/>
              </a:rPr>
              <a:t>(</a:t>
            </a:r>
            <a:r>
              <a:rPr lang="it-IT" sz="2400" dirty="0" err="1">
                <a:latin typeface="+mj-lt"/>
                <a:cs typeface="Monotype Corsiva"/>
              </a:rPr>
              <a:t>Ar</a:t>
            </a:r>
            <a:r>
              <a:rPr lang="it-IT" sz="2400" dirty="0">
                <a:latin typeface="+mj-lt"/>
                <a:cs typeface="Monotype Corsiva"/>
              </a:rPr>
              <a:t>)= 10</a:t>
            </a:r>
            <a:r>
              <a:rPr lang="it-IT" sz="2400" baseline="30000" dirty="0">
                <a:latin typeface="+mj-lt"/>
                <a:cs typeface="Monotype Corsiva"/>
              </a:rPr>
              <a:t>-2</a:t>
            </a:r>
            <a:r>
              <a:rPr lang="it-IT" sz="2400" dirty="0">
                <a:latin typeface="+mj-lt"/>
                <a:cs typeface="Monotype Corsiva"/>
              </a:rPr>
              <a:t> </a:t>
            </a:r>
            <a:r>
              <a:rPr lang="it-IT" sz="2400" dirty="0" err="1" smtClean="0">
                <a:latin typeface="+mj-lt"/>
                <a:cs typeface="Monotype Corsiva"/>
              </a:rPr>
              <a:t>mbar</a:t>
            </a:r>
            <a:r>
              <a:rPr lang="it-IT" sz="2400" dirty="0">
                <a:latin typeface="+mj-lt"/>
                <a:cs typeface="Monotype Corsiva"/>
              </a:rPr>
              <a:t> </a:t>
            </a:r>
            <a:r>
              <a:rPr lang="it-IT" sz="2400" dirty="0" smtClean="0">
                <a:latin typeface="+mj-lt"/>
                <a:cs typeface="Monotype Corsiva"/>
              </a:rPr>
              <a:t>  </a:t>
            </a:r>
            <a:r>
              <a:rPr lang="it-IT" sz="2400" dirty="0" smtClean="0">
                <a:latin typeface="+mj-lt"/>
                <a:cs typeface="Monotype Corsiva"/>
                <a:sym typeface="Symbol" charset="0"/>
              </a:rPr>
              <a:t></a:t>
            </a:r>
            <a:r>
              <a:rPr lang="it-IT" sz="2400" dirty="0">
                <a:latin typeface="+mj-lt"/>
                <a:cs typeface="Monotype Corsiva"/>
              </a:rPr>
              <a:t>t = 2min </a:t>
            </a:r>
          </a:p>
        </p:txBody>
      </p:sp>
      <p:sp>
        <p:nvSpPr>
          <p:cNvPr id="2" name="Rectangle 1"/>
          <p:cNvSpPr/>
          <p:nvPr/>
        </p:nvSpPr>
        <p:spPr>
          <a:xfrm>
            <a:off x="1075268" y="6043152"/>
            <a:ext cx="66209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+mj-lt"/>
                <a:cs typeface="Monotype Corsiva" charset="0"/>
              </a:rPr>
              <a:t>R</a:t>
            </a:r>
            <a:r>
              <a:rPr lang="en-US" sz="1600" dirty="0">
                <a:latin typeface="+mj-lt"/>
                <a:cs typeface="Monotype Corsiva" charset="0"/>
              </a:rPr>
              <a:t>. </a:t>
            </a:r>
            <a:r>
              <a:rPr lang="en-US" sz="1600" dirty="0" err="1" smtClean="0">
                <a:latin typeface="+mj-lt"/>
                <a:cs typeface="Monotype Corsiva" charset="0"/>
              </a:rPr>
              <a:t>Larciprete</a:t>
            </a:r>
            <a:r>
              <a:rPr lang="en-US" sz="1600" dirty="0" smtClean="0">
                <a:latin typeface="+mj-lt"/>
                <a:cs typeface="Monotype Corsiva" charset="0"/>
              </a:rPr>
              <a:t>  </a:t>
            </a:r>
            <a:r>
              <a:rPr lang="en-GB" sz="1600" dirty="0" smtClean="0">
                <a:latin typeface="+mj-lt"/>
                <a:cs typeface="Monotype Corsiva" charset="0"/>
              </a:rPr>
              <a:t>et al,  App. Surf. Science 2015</a:t>
            </a:r>
            <a:endParaRPr lang="en-US" sz="1600" dirty="0">
              <a:latin typeface="+mj-lt"/>
              <a:cs typeface="Monotype Corsiva" charset="0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860549" y="174626"/>
            <a:ext cx="606167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4000" dirty="0">
                <a:solidFill>
                  <a:srgbClr val="000000"/>
                </a:solidFill>
                <a:latin typeface="+mj-lt"/>
                <a:cs typeface="Monotype Corsiva"/>
              </a:rPr>
              <a:t>C </a:t>
            </a:r>
            <a:r>
              <a:rPr lang="it-IT" sz="4000" dirty="0" err="1">
                <a:solidFill>
                  <a:srgbClr val="000000"/>
                </a:solidFill>
                <a:latin typeface="+mj-lt"/>
                <a:cs typeface="Monotype Corsiva"/>
              </a:rPr>
              <a:t>films</a:t>
            </a:r>
            <a:r>
              <a:rPr lang="it-IT" sz="4000" dirty="0">
                <a:solidFill>
                  <a:srgbClr val="000000"/>
                </a:solidFill>
                <a:latin typeface="+mj-lt"/>
                <a:cs typeface="Monotype Corsiva"/>
              </a:rPr>
              <a:t> on </a:t>
            </a:r>
            <a:r>
              <a:rPr lang="it-IT" sz="4000" dirty="0" err="1">
                <a:solidFill>
                  <a:srgbClr val="000000"/>
                </a:solidFill>
                <a:latin typeface="+mj-lt"/>
                <a:cs typeface="Monotype Corsiva"/>
              </a:rPr>
              <a:t>polycristalline</a:t>
            </a:r>
            <a:r>
              <a:rPr lang="it-IT" sz="4000" dirty="0">
                <a:solidFill>
                  <a:srgbClr val="000000"/>
                </a:solidFill>
                <a:latin typeface="+mj-lt"/>
                <a:cs typeface="Monotype Corsiva"/>
              </a:rPr>
              <a:t> Cu</a:t>
            </a:r>
          </a:p>
        </p:txBody>
      </p:sp>
    </p:spTree>
    <p:extLst>
      <p:ext uri="{BB962C8B-B14F-4D97-AF65-F5344CB8AC3E}">
        <p14:creationId xmlns:p14="http://schemas.microsoft.com/office/powerpoint/2010/main" val="3916202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174" y="2118622"/>
            <a:ext cx="2801057" cy="2893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144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112" y="2121591"/>
            <a:ext cx="3019249" cy="284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1449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987" y="2121591"/>
            <a:ext cx="3151013" cy="2891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1715131" y="89779"/>
            <a:ext cx="606167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4000" dirty="0">
                <a:solidFill>
                  <a:srgbClr val="000000"/>
                </a:solidFill>
                <a:latin typeface="+mj-lt"/>
                <a:cs typeface="Monotype Corsiva"/>
              </a:rPr>
              <a:t>C </a:t>
            </a:r>
            <a:r>
              <a:rPr lang="it-IT" sz="4000" dirty="0" err="1">
                <a:solidFill>
                  <a:srgbClr val="000000"/>
                </a:solidFill>
                <a:latin typeface="+mj-lt"/>
                <a:cs typeface="Monotype Corsiva"/>
              </a:rPr>
              <a:t>films</a:t>
            </a:r>
            <a:r>
              <a:rPr lang="it-IT" sz="4000" dirty="0">
                <a:solidFill>
                  <a:srgbClr val="000000"/>
                </a:solidFill>
                <a:latin typeface="+mj-lt"/>
                <a:cs typeface="Monotype Corsiva"/>
              </a:rPr>
              <a:t> on </a:t>
            </a:r>
            <a:r>
              <a:rPr lang="it-IT" sz="4000" dirty="0" err="1">
                <a:solidFill>
                  <a:srgbClr val="000000"/>
                </a:solidFill>
                <a:latin typeface="+mj-lt"/>
                <a:cs typeface="Monotype Corsiva"/>
              </a:rPr>
              <a:t>polycristalline</a:t>
            </a:r>
            <a:r>
              <a:rPr lang="it-IT" sz="4000" dirty="0">
                <a:solidFill>
                  <a:srgbClr val="000000"/>
                </a:solidFill>
                <a:latin typeface="+mj-lt"/>
                <a:cs typeface="Monotype Corsiva"/>
              </a:rPr>
              <a:t> Cu</a:t>
            </a:r>
          </a:p>
        </p:txBody>
      </p:sp>
      <p:sp>
        <p:nvSpPr>
          <p:cNvPr id="3" name="Rectangle 2"/>
          <p:cNvSpPr/>
          <p:nvPr/>
        </p:nvSpPr>
        <p:spPr>
          <a:xfrm>
            <a:off x="1144805" y="5894401"/>
            <a:ext cx="417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cs typeface="Monotype Corsiva" charset="0"/>
              </a:rPr>
              <a:t>R. </a:t>
            </a:r>
            <a:r>
              <a:rPr lang="en-US" dirty="0" err="1">
                <a:cs typeface="Monotype Corsiva" charset="0"/>
              </a:rPr>
              <a:t>Larciprete</a:t>
            </a:r>
            <a:r>
              <a:rPr lang="en-US" dirty="0">
                <a:cs typeface="Monotype Corsiva" charset="0"/>
              </a:rPr>
              <a:t>  </a:t>
            </a:r>
            <a:r>
              <a:rPr lang="en-GB" dirty="0">
                <a:cs typeface="Monotype Corsiva" charset="0"/>
              </a:rPr>
              <a:t>et al,  App. Surf. Science 2015</a:t>
            </a:r>
            <a:endParaRPr lang="en-US" dirty="0">
              <a:cs typeface="Monotype Corsi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518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1715131" y="89779"/>
            <a:ext cx="606167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4000" dirty="0">
                <a:solidFill>
                  <a:srgbClr val="000000"/>
                </a:solidFill>
                <a:latin typeface="+mj-lt"/>
                <a:cs typeface="Monotype Corsiva"/>
              </a:rPr>
              <a:t>C </a:t>
            </a:r>
            <a:r>
              <a:rPr lang="it-IT" sz="4000" dirty="0" err="1">
                <a:solidFill>
                  <a:srgbClr val="000000"/>
                </a:solidFill>
                <a:latin typeface="+mj-lt"/>
                <a:cs typeface="Monotype Corsiva"/>
              </a:rPr>
              <a:t>films</a:t>
            </a:r>
            <a:r>
              <a:rPr lang="it-IT" sz="4000" dirty="0">
                <a:solidFill>
                  <a:srgbClr val="000000"/>
                </a:solidFill>
                <a:latin typeface="+mj-lt"/>
                <a:cs typeface="Monotype Corsiva"/>
              </a:rPr>
              <a:t> on </a:t>
            </a:r>
            <a:r>
              <a:rPr lang="it-IT" sz="4000" dirty="0" err="1">
                <a:solidFill>
                  <a:srgbClr val="000000"/>
                </a:solidFill>
                <a:latin typeface="+mj-lt"/>
                <a:cs typeface="Monotype Corsiva"/>
              </a:rPr>
              <a:t>polycristalline</a:t>
            </a:r>
            <a:r>
              <a:rPr lang="it-IT" sz="4000" dirty="0">
                <a:solidFill>
                  <a:srgbClr val="000000"/>
                </a:solidFill>
                <a:latin typeface="+mj-lt"/>
                <a:cs typeface="Monotype Corsiva"/>
              </a:rPr>
              <a:t> Cu</a:t>
            </a:r>
          </a:p>
        </p:txBody>
      </p:sp>
      <p:grpSp>
        <p:nvGrpSpPr>
          <p:cNvPr id="8" name="Group 21"/>
          <p:cNvGrpSpPr>
            <a:grpSpLocks/>
          </p:cNvGrpSpPr>
          <p:nvPr/>
        </p:nvGrpSpPr>
        <p:grpSpPr bwMode="auto">
          <a:xfrm>
            <a:off x="5220066" y="2005344"/>
            <a:ext cx="419548" cy="514624"/>
            <a:chOff x="1565" y="3521"/>
            <a:chExt cx="635" cy="612"/>
          </a:xfrm>
        </p:grpSpPr>
        <p:pic>
          <p:nvPicPr>
            <p:cNvPr id="9" name="Picture 22" descr="thumbnail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" y="3521"/>
              <a:ext cx="635" cy="6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23"/>
            <p:cNvSpPr>
              <a:spLocks noChangeArrowheads="1"/>
            </p:cNvSpPr>
            <p:nvPr/>
          </p:nvSpPr>
          <p:spPr bwMode="auto">
            <a:xfrm>
              <a:off x="1967" y="3566"/>
              <a:ext cx="181" cy="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24"/>
            <p:cNvSpPr>
              <a:spLocks noChangeArrowheads="1"/>
            </p:cNvSpPr>
            <p:nvPr/>
          </p:nvSpPr>
          <p:spPr bwMode="auto">
            <a:xfrm>
              <a:off x="2018" y="3657"/>
              <a:ext cx="182" cy="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Rectangle 25"/>
            <p:cNvSpPr>
              <a:spLocks noChangeArrowheads="1"/>
            </p:cNvSpPr>
            <p:nvPr/>
          </p:nvSpPr>
          <p:spPr bwMode="auto">
            <a:xfrm>
              <a:off x="2064" y="3702"/>
              <a:ext cx="90" cy="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Rectangle 26"/>
            <p:cNvSpPr>
              <a:spLocks noChangeArrowheads="1"/>
            </p:cNvSpPr>
            <p:nvPr/>
          </p:nvSpPr>
          <p:spPr bwMode="auto">
            <a:xfrm>
              <a:off x="1610" y="3566"/>
              <a:ext cx="229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Rectangle 27"/>
            <p:cNvSpPr>
              <a:spLocks noChangeArrowheads="1"/>
            </p:cNvSpPr>
            <p:nvPr/>
          </p:nvSpPr>
          <p:spPr bwMode="auto">
            <a:xfrm>
              <a:off x="1565" y="3702"/>
              <a:ext cx="112" cy="1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28"/>
            <p:cNvSpPr>
              <a:spLocks noChangeArrowheads="1"/>
            </p:cNvSpPr>
            <p:nvPr/>
          </p:nvSpPr>
          <p:spPr bwMode="auto">
            <a:xfrm>
              <a:off x="1610" y="3657"/>
              <a:ext cx="136" cy="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29"/>
            <p:cNvSpPr>
              <a:spLocks noChangeArrowheads="1"/>
            </p:cNvSpPr>
            <p:nvPr/>
          </p:nvSpPr>
          <p:spPr bwMode="auto">
            <a:xfrm>
              <a:off x="1655" y="3996"/>
              <a:ext cx="193" cy="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Rectangle 30"/>
            <p:cNvSpPr>
              <a:spLocks noChangeArrowheads="1"/>
            </p:cNvSpPr>
            <p:nvPr/>
          </p:nvSpPr>
          <p:spPr bwMode="auto">
            <a:xfrm>
              <a:off x="1837" y="4020"/>
              <a:ext cx="90" cy="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Rectangle 31"/>
            <p:cNvSpPr>
              <a:spLocks noChangeArrowheads="1"/>
            </p:cNvSpPr>
            <p:nvPr/>
          </p:nvSpPr>
          <p:spPr bwMode="auto">
            <a:xfrm>
              <a:off x="1882" y="4065"/>
              <a:ext cx="102" cy="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19" name="Picture 20" descr="amsci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11" t="66464" r="2966" b="2890"/>
          <a:stretch>
            <a:fillRect/>
          </a:stretch>
        </p:blipFill>
        <p:spPr bwMode="auto">
          <a:xfrm>
            <a:off x="4918317" y="3656012"/>
            <a:ext cx="578421" cy="47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242" y="1858471"/>
            <a:ext cx="2801372" cy="2893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3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43" y="1857290"/>
            <a:ext cx="3022534" cy="2843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4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313" y="1858471"/>
            <a:ext cx="3152961" cy="2893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5" name="Text Box 16"/>
          <p:cNvSpPr txBox="1">
            <a:spLocks noChangeArrowheads="1"/>
          </p:cNvSpPr>
          <p:nvPr/>
        </p:nvSpPr>
        <p:spPr bwMode="auto">
          <a:xfrm>
            <a:off x="5650813" y="2404882"/>
            <a:ext cx="40631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sz="1200"/>
              <a:t>2p-</a:t>
            </a:r>
            <a:r>
              <a:rPr lang="it-IT" sz="1200">
                <a:sym typeface="Symbol" charset="0"/>
              </a:rPr>
              <a:t></a:t>
            </a:r>
          </a:p>
        </p:txBody>
      </p:sp>
      <p:sp>
        <p:nvSpPr>
          <p:cNvPr id="26" name="Text Box 17"/>
          <p:cNvSpPr txBox="1">
            <a:spLocks noChangeArrowheads="1"/>
          </p:cNvSpPr>
          <p:nvPr/>
        </p:nvSpPr>
        <p:spPr bwMode="auto">
          <a:xfrm>
            <a:off x="4889538" y="2026066"/>
            <a:ext cx="58795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sz="1200" dirty="0"/>
              <a:t>2p-</a:t>
            </a:r>
            <a:r>
              <a:rPr lang="it-IT" sz="1200" dirty="0">
                <a:sym typeface="Symbol" charset="0"/>
              </a:rPr>
              <a:t></a:t>
            </a:r>
          </a:p>
          <a:p>
            <a:endParaRPr lang="it-IT" dirty="0"/>
          </a:p>
        </p:txBody>
      </p:sp>
      <p:sp>
        <p:nvSpPr>
          <p:cNvPr id="27" name="Line 18"/>
          <p:cNvSpPr>
            <a:spLocks noChangeShapeType="1"/>
          </p:cNvSpPr>
          <p:nvPr/>
        </p:nvSpPr>
        <p:spPr bwMode="auto">
          <a:xfrm flipH="1">
            <a:off x="5520762" y="2716840"/>
            <a:ext cx="120439" cy="4508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Text Box 19"/>
          <p:cNvSpPr txBox="1">
            <a:spLocks noChangeArrowheads="1"/>
          </p:cNvSpPr>
          <p:nvPr/>
        </p:nvSpPr>
        <p:spPr bwMode="auto">
          <a:xfrm>
            <a:off x="1218779" y="5164936"/>
            <a:ext cx="800257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sz="2400" dirty="0">
                <a:solidFill>
                  <a:srgbClr val="FF0000"/>
                </a:solidFill>
                <a:latin typeface="+mj-lt"/>
                <a:cs typeface="Monotype Corsiva"/>
              </a:rPr>
              <a:t>the </a:t>
            </a:r>
            <a:r>
              <a:rPr lang="it-IT" sz="2400" dirty="0" err="1">
                <a:solidFill>
                  <a:srgbClr val="FF0000"/>
                </a:solidFill>
                <a:latin typeface="+mj-lt"/>
                <a:cs typeface="Monotype Corsiva"/>
              </a:rPr>
              <a:t>graphitization</a:t>
            </a:r>
            <a:r>
              <a:rPr lang="it-IT" sz="2400" dirty="0">
                <a:solidFill>
                  <a:srgbClr val="FF0000"/>
                </a:solidFill>
                <a:latin typeface="+mj-lt"/>
                <a:cs typeface="Monotype Corsiva"/>
              </a:rPr>
              <a:t> of the C </a:t>
            </a:r>
            <a:r>
              <a:rPr lang="it-IT" sz="2400" dirty="0" err="1">
                <a:solidFill>
                  <a:srgbClr val="FF0000"/>
                </a:solidFill>
                <a:latin typeface="+mj-lt"/>
                <a:cs typeface="Monotype Corsiva"/>
              </a:rPr>
              <a:t>films</a:t>
            </a:r>
            <a:r>
              <a:rPr lang="it-IT" sz="2400" dirty="0">
                <a:solidFill>
                  <a:srgbClr val="FF0000"/>
                </a:solidFill>
                <a:latin typeface="+mj-lt"/>
                <a:cs typeface="Monotype Corsiva"/>
              </a:rPr>
              <a:t> </a:t>
            </a:r>
            <a:r>
              <a:rPr lang="it-IT" sz="2400" dirty="0" err="1">
                <a:solidFill>
                  <a:srgbClr val="FF0000"/>
                </a:solidFill>
                <a:latin typeface="+mj-lt"/>
                <a:cs typeface="Monotype Corsiva"/>
              </a:rPr>
              <a:t>corresponds</a:t>
            </a:r>
            <a:r>
              <a:rPr lang="it-IT" sz="2400" dirty="0">
                <a:solidFill>
                  <a:srgbClr val="FF0000"/>
                </a:solidFill>
                <a:latin typeface="+mj-lt"/>
                <a:cs typeface="Monotype Corsiva"/>
              </a:rPr>
              <a:t> to a </a:t>
            </a:r>
            <a:r>
              <a:rPr lang="it-IT" sz="2400" dirty="0" err="1">
                <a:solidFill>
                  <a:srgbClr val="FF0000"/>
                </a:solidFill>
                <a:latin typeface="+mj-lt"/>
                <a:cs typeface="Monotype Corsiva"/>
              </a:rPr>
              <a:t>lower</a:t>
            </a:r>
            <a:r>
              <a:rPr lang="it-IT" sz="2400" dirty="0">
                <a:solidFill>
                  <a:srgbClr val="FF0000"/>
                </a:solidFill>
                <a:latin typeface="+mj-lt"/>
                <a:cs typeface="Monotype Corsiva"/>
              </a:rPr>
              <a:t> SEY </a:t>
            </a:r>
          </a:p>
        </p:txBody>
      </p:sp>
      <p:sp>
        <p:nvSpPr>
          <p:cNvPr id="3" name="Rectangle 2"/>
          <p:cNvSpPr/>
          <p:nvPr/>
        </p:nvSpPr>
        <p:spPr>
          <a:xfrm>
            <a:off x="1160731" y="5979068"/>
            <a:ext cx="417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cs typeface="Monotype Corsiva" charset="0"/>
              </a:rPr>
              <a:t>R. </a:t>
            </a:r>
            <a:r>
              <a:rPr lang="en-US" dirty="0" err="1">
                <a:cs typeface="Monotype Corsiva" charset="0"/>
              </a:rPr>
              <a:t>Larciprete</a:t>
            </a:r>
            <a:r>
              <a:rPr lang="en-US" dirty="0">
                <a:cs typeface="Monotype Corsiva" charset="0"/>
              </a:rPr>
              <a:t>  </a:t>
            </a:r>
            <a:r>
              <a:rPr lang="en-GB" dirty="0">
                <a:cs typeface="Monotype Corsiva" charset="0"/>
              </a:rPr>
              <a:t>et al,  App. Surf. Science 2015</a:t>
            </a:r>
            <a:endParaRPr lang="en-US" dirty="0">
              <a:cs typeface="Monotype Corsi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478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232834" y="3912431"/>
            <a:ext cx="4054923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Times New Roman"/>
                <a:cs typeface="Times New Roman"/>
              </a:rPr>
              <a:t> at LT: </a:t>
            </a:r>
            <a:r>
              <a:rPr lang="en-US" sz="1600" dirty="0" err="1" smtClean="0">
                <a:latin typeface="Times New Roman"/>
                <a:cs typeface="Times New Roman"/>
              </a:rPr>
              <a:t>Kuzucan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smtClean="0">
                <a:latin typeface="Times New Roman"/>
                <a:cs typeface="Times New Roman"/>
              </a:rPr>
              <a:t>et al JVSTA  </a:t>
            </a:r>
            <a:r>
              <a:rPr lang="en-US" sz="1600" dirty="0">
                <a:latin typeface="Times New Roman"/>
                <a:cs typeface="Times New Roman"/>
              </a:rPr>
              <a:t>30, 051401 (2012</a:t>
            </a:r>
            <a:r>
              <a:rPr lang="en-US" sz="1600" dirty="0" smtClean="0">
                <a:latin typeface="Times New Roman"/>
                <a:cs typeface="Times New Roman"/>
              </a:rPr>
              <a:t>)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42999" y="59097"/>
            <a:ext cx="7887681" cy="52322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lvl="0" algn="ctr" defTabSz="914400">
              <a:spcBef>
                <a:spcPct val="0"/>
              </a:spcBef>
              <a:defRPr/>
            </a:pPr>
            <a:r>
              <a:rPr lang="en-US" sz="2800" dirty="0">
                <a:solidFill>
                  <a:srgbClr val="FF0000"/>
                </a:solidFill>
                <a:latin typeface="+mj-lt"/>
                <a:cs typeface="Arial Black"/>
              </a:rPr>
              <a:t>a-C bases its stability on its low reactivity</a:t>
            </a:r>
          </a:p>
        </p:txBody>
      </p:sp>
      <p:sp>
        <p:nvSpPr>
          <p:cNvPr id="29" name="Rectangle 4"/>
          <p:cNvSpPr>
            <a:spLocks noChangeArrowheads="1"/>
          </p:cNvSpPr>
          <p:nvPr/>
        </p:nvSpPr>
        <p:spPr bwMode="auto">
          <a:xfrm>
            <a:off x="4811889" y="640936"/>
            <a:ext cx="4190569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/>
            <a:r>
              <a:rPr lang="en-US" sz="2800" dirty="0">
                <a:solidFill>
                  <a:schemeClr val="accent2">
                    <a:lumMod val="75000"/>
                  </a:schemeClr>
                </a:solidFill>
                <a:cs typeface="Times New Roman"/>
              </a:rPr>
              <a:t>If, on any surface, condensed gas is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cs typeface="Times New Roman"/>
              </a:rPr>
              <a:t>chemi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cs typeface="Times New Roman"/>
              </a:rPr>
              <a:t> or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cs typeface="Times New Roman"/>
              </a:rPr>
              <a:t>physi-sorbed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cs typeface="Times New Roman"/>
              </a:rPr>
              <a:t>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cs typeface="Times New Roman"/>
              </a:rPr>
              <a:t>the resulting SEY will be the one of the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cs typeface="Times New Roman"/>
              </a:rPr>
              <a:t>contaminant layer.</a:t>
            </a:r>
            <a:endParaRPr lang="en-US" sz="2800" dirty="0">
              <a:solidFill>
                <a:schemeClr val="accent2">
                  <a:lumMod val="75000"/>
                </a:schemeClr>
              </a:solidFill>
              <a:cs typeface="Times New Roman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99" y="683269"/>
            <a:ext cx="3323090" cy="253043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39" y="3411626"/>
            <a:ext cx="3345852" cy="251249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3841" y="2930038"/>
            <a:ext cx="4496839" cy="3266779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1006439" y="6093456"/>
            <a:ext cx="42005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>
                <a:latin typeface="Times New Roman"/>
                <a:cs typeface="Times New Roman"/>
              </a:rPr>
              <a:t>Kuzucan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smtClean="0">
                <a:latin typeface="Times New Roman"/>
                <a:cs typeface="Times New Roman"/>
              </a:rPr>
              <a:t>et al JVSTA  </a:t>
            </a:r>
            <a:r>
              <a:rPr lang="en-US" sz="1600" dirty="0">
                <a:latin typeface="Times New Roman"/>
                <a:cs typeface="Times New Roman"/>
              </a:rPr>
              <a:t>30, 051401 (2012</a:t>
            </a:r>
            <a:r>
              <a:rPr lang="en-US" sz="1600" dirty="0" smtClean="0">
                <a:latin typeface="Times New Roman"/>
                <a:cs typeface="Times New Roman"/>
              </a:rPr>
              <a:t>)</a:t>
            </a:r>
            <a:endParaRPr lang="en-US" sz="16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69658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058333" y="59097"/>
            <a:ext cx="7972348" cy="46166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lvl="0" algn="ctr" defTabSz="914400">
              <a:spcBef>
                <a:spcPct val="0"/>
              </a:spcBef>
              <a:defRPr/>
            </a:pPr>
            <a:r>
              <a:rPr lang="en-US" sz="2400" b="1" i="1" dirty="0" smtClean="0">
                <a:solidFill>
                  <a:srgbClr val="FF0000"/>
                </a:solidFill>
                <a:latin typeface="Arial Black"/>
                <a:cs typeface="Arial Black"/>
              </a:rPr>
              <a:t>If annealing (@ ~ 200 °C) is possible: </a:t>
            </a:r>
            <a:r>
              <a:rPr lang="en-US" sz="2400" b="1" i="1" dirty="0" err="1" smtClean="0">
                <a:solidFill>
                  <a:srgbClr val="FF0000"/>
                </a:solidFill>
                <a:latin typeface="Arial Black"/>
                <a:cs typeface="Arial Black"/>
              </a:rPr>
              <a:t>TiZrV</a:t>
            </a:r>
            <a:r>
              <a:rPr lang="en-US" sz="2400" b="1" i="1" dirty="0" smtClean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endParaRPr lang="en-US" sz="2400" b="1" i="1" dirty="0">
              <a:solidFill>
                <a:srgbClr val="FF0000"/>
              </a:solidFill>
              <a:latin typeface="Arial Black"/>
              <a:cs typeface="Arial Black"/>
            </a:endParaRPr>
          </a:p>
        </p:txBody>
      </p:sp>
      <p:sp>
        <p:nvSpPr>
          <p:cNvPr id="29" name="Rectangle 4"/>
          <p:cNvSpPr>
            <a:spLocks noChangeArrowheads="1"/>
          </p:cNvSpPr>
          <p:nvPr/>
        </p:nvSpPr>
        <p:spPr bwMode="auto">
          <a:xfrm>
            <a:off x="1157111" y="5642854"/>
            <a:ext cx="787357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/>
            <a:r>
              <a:rPr lang="en-US" sz="24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Activated NEG: it pumps, low SEY, stable: ideal </a:t>
            </a:r>
            <a:r>
              <a:rPr lang="en-US" sz="2400" b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mitigator</a:t>
            </a:r>
            <a:endParaRPr lang="en-US" sz="2400" b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777070" y="2930038"/>
            <a:ext cx="363879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>
                <a:latin typeface="Times New Roman"/>
                <a:cs typeface="Times New Roman"/>
              </a:rPr>
              <a:t>Kuzucan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smtClean="0">
                <a:latin typeface="Times New Roman"/>
                <a:cs typeface="Times New Roman"/>
              </a:rPr>
              <a:t>et al JVSTA  </a:t>
            </a:r>
            <a:r>
              <a:rPr lang="en-US" sz="1600" dirty="0">
                <a:latin typeface="Times New Roman"/>
                <a:cs typeface="Times New Roman"/>
              </a:rPr>
              <a:t>30, 051401 (2012</a:t>
            </a:r>
            <a:r>
              <a:rPr lang="en-US" sz="1600" dirty="0" smtClean="0">
                <a:latin typeface="Times New Roman"/>
                <a:cs typeface="Times New Roman"/>
              </a:rPr>
              <a:t>)</a:t>
            </a:r>
            <a:endParaRPr lang="en-US" sz="1600" dirty="0">
              <a:latin typeface="Times New Roman"/>
              <a:cs typeface="Times New Roman"/>
            </a:endParaRPr>
          </a:p>
        </p:txBody>
      </p:sp>
      <p:pic>
        <p:nvPicPr>
          <p:cNvPr id="4" name="Picture 3" descr="TiZVSEY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11" y="712647"/>
            <a:ext cx="7578000" cy="49302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0373" y="582317"/>
            <a:ext cx="5870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Scheuerlein</a:t>
            </a:r>
            <a:r>
              <a:rPr lang="en-US" dirty="0"/>
              <a:t> </a:t>
            </a:r>
            <a:r>
              <a:rPr lang="en-US" dirty="0" smtClean="0"/>
              <a:t>et al. </a:t>
            </a:r>
            <a:r>
              <a:rPr lang="en-US" i="1" dirty="0" smtClean="0">
                <a:hlinkClick r:id="rId3"/>
              </a:rPr>
              <a:t>Appl</a:t>
            </a:r>
            <a:r>
              <a:rPr lang="en-US" i="1" dirty="0">
                <a:hlinkClick r:id="rId3"/>
              </a:rPr>
              <a:t>. Surf. Sci.</a:t>
            </a:r>
            <a:r>
              <a:rPr lang="en-US" dirty="0">
                <a:hlinkClick r:id="rId3"/>
              </a:rPr>
              <a:t> 172 (2001) 95-102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62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2233129" y="3823159"/>
            <a:ext cx="10861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1350770" y="2742630"/>
            <a:ext cx="2560623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Scrubbing </a:t>
            </a:r>
          </a:p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(or conditioning)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1310866" y="4094847"/>
            <a:ext cx="2605380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>
                <a:solidFill>
                  <a:schemeClr val="bg1"/>
                </a:solidFill>
                <a:latin typeface="+mj-lt"/>
                <a:cs typeface="Monotype Corsiva" charset="0"/>
              </a:rPr>
              <a:t>Intrinsically low </a:t>
            </a:r>
          </a:p>
          <a:p>
            <a:pPr algn="ctr">
              <a:lnSpc>
                <a:spcPct val="80000"/>
              </a:lnSpc>
            </a:pPr>
            <a:r>
              <a:rPr lang="en-US" sz="2400">
                <a:solidFill>
                  <a:schemeClr val="bg1"/>
                </a:solidFill>
                <a:latin typeface="+mj-lt"/>
                <a:cs typeface="Monotype Corsiva" charset="0"/>
              </a:rPr>
              <a:t>SEY material</a:t>
            </a:r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1301983" y="5297558"/>
            <a:ext cx="2560623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Geometrical modifications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23559" name="Rectangle 5"/>
          <p:cNvSpPr>
            <a:spLocks noChangeArrowheads="1"/>
          </p:cNvSpPr>
          <p:nvPr/>
        </p:nvSpPr>
        <p:spPr bwMode="auto">
          <a:xfrm>
            <a:off x="1310866" y="1548612"/>
            <a:ext cx="2605380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Electrodes in the lattice. 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5488789" y="2742630"/>
            <a:ext cx="2900428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buFontTx/>
              <a:buChar char="-"/>
            </a:pPr>
            <a:r>
              <a:rPr lang="en-US" sz="2400" dirty="0">
                <a:solidFill>
                  <a:srgbClr val="FFFF00"/>
                </a:solidFill>
                <a:latin typeface="+mj-lt"/>
                <a:ea typeface="ＭＳ Ｐゴシック" charset="0"/>
                <a:cs typeface="Monotype Corsiva" charset="0"/>
              </a:rPr>
              <a:t>Efficiency  </a:t>
            </a:r>
          </a:p>
          <a:p>
            <a:pPr algn="ctr">
              <a:lnSpc>
                <a:spcPct val="80000"/>
              </a:lnSpc>
            </a:pPr>
            <a:r>
              <a:rPr lang="en-US" sz="2400" dirty="0">
                <a:solidFill>
                  <a:srgbClr val="FFFF00"/>
                </a:solidFill>
                <a:latin typeface="+mj-lt"/>
                <a:ea typeface="ＭＳ Ｐゴシック" charset="0"/>
                <a:cs typeface="Monotype Corsiva" charset="0"/>
              </a:rPr>
              <a:t>(time &amp; final SEY)…</a:t>
            </a: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5487323" y="4094847"/>
            <a:ext cx="2951124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cs typeface="Monotype Corsiva"/>
              </a:rPr>
              <a:t>Stability and material choice…  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5478442" y="5297558"/>
            <a:ext cx="2900428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Impedance</a:t>
            </a:r>
            <a:r>
              <a:rPr lang="en-US" sz="2400" dirty="0" smtClean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. Space,</a:t>
            </a:r>
            <a:endParaRPr lang="en-US" sz="2400" dirty="0">
              <a:solidFill>
                <a:srgbClr val="FFFF00"/>
              </a:solidFill>
              <a:latin typeface="+mj-lt"/>
              <a:ea typeface="Monotype Corsiva" pitchFamily="-109" charset="0"/>
              <a:cs typeface="Monotype Corsiva" pitchFamily="-109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Machining costs.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5487323" y="1548612"/>
            <a:ext cx="2951124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If possible…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2400" dirty="0">
                <a:solidFill>
                  <a:srgbClr val="FFFF00"/>
                </a:solidFill>
                <a:latin typeface="+mj-lt"/>
                <a:ea typeface="Monotype Corsiva" pitchFamily="-109" charset="0"/>
                <a:cs typeface="Monotype Corsiva" pitchFamily="-109" charset="0"/>
              </a:rPr>
              <a:t>(Impedance, costs.) </a:t>
            </a:r>
          </a:p>
        </p:txBody>
      </p:sp>
      <p:sp>
        <p:nvSpPr>
          <p:cNvPr id="23564" name="Right Arrow 17"/>
          <p:cNvSpPr>
            <a:spLocks noChangeArrowheads="1"/>
          </p:cNvSpPr>
          <p:nvPr/>
        </p:nvSpPr>
        <p:spPr bwMode="auto">
          <a:xfrm>
            <a:off x="4430136" y="3031665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5" name="Right Arrow 18"/>
          <p:cNvSpPr>
            <a:spLocks noChangeArrowheads="1"/>
          </p:cNvSpPr>
          <p:nvPr/>
        </p:nvSpPr>
        <p:spPr bwMode="auto">
          <a:xfrm>
            <a:off x="4450438" y="4409280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6" name="Right Arrow 19"/>
          <p:cNvSpPr>
            <a:spLocks noChangeArrowheads="1"/>
          </p:cNvSpPr>
          <p:nvPr/>
        </p:nvSpPr>
        <p:spPr bwMode="auto">
          <a:xfrm>
            <a:off x="4451904" y="5527323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7" name="Right Arrow 20"/>
          <p:cNvSpPr>
            <a:spLocks noChangeArrowheads="1"/>
          </p:cNvSpPr>
          <p:nvPr/>
        </p:nvSpPr>
        <p:spPr bwMode="auto">
          <a:xfrm>
            <a:off x="4450438" y="1786845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23568" name="Rectangle 5"/>
          <p:cNvSpPr>
            <a:spLocks noChangeArrowheads="1"/>
          </p:cNvSpPr>
          <p:nvPr/>
        </p:nvSpPr>
        <p:spPr bwMode="auto">
          <a:xfrm>
            <a:off x="1312332" y="377388"/>
            <a:ext cx="2605380" cy="711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  <a:latin typeface="+mj-lt"/>
                <a:cs typeface="Monotype Corsiva" charset="0"/>
              </a:rPr>
              <a:t>External solenoid field. </a:t>
            </a:r>
            <a:endParaRPr lang="en-US" sz="2400" dirty="0">
              <a:solidFill>
                <a:schemeClr val="bg1"/>
              </a:solidFill>
              <a:latin typeface="+mj-lt"/>
              <a:cs typeface="Monotype Corsiva" charset="0"/>
            </a:endParaRP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5488789" y="377388"/>
            <a:ext cx="2951124" cy="7112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2400">
                <a:solidFill>
                  <a:srgbClr val="FFFF00"/>
                </a:solidFill>
                <a:latin typeface="+mj-lt"/>
                <a:ea typeface="ＭＳ Ｐゴシック" charset="0"/>
                <a:cs typeface="Monotype Corsiva" charset="0"/>
              </a:rPr>
              <a:t>Not always possible…</a:t>
            </a:r>
          </a:p>
        </p:txBody>
      </p:sp>
      <p:sp>
        <p:nvSpPr>
          <p:cNvPr id="23570" name="Right Arrow 20"/>
          <p:cNvSpPr>
            <a:spLocks noChangeArrowheads="1"/>
          </p:cNvSpPr>
          <p:nvPr/>
        </p:nvSpPr>
        <p:spPr bwMode="auto">
          <a:xfrm>
            <a:off x="4451904" y="615621"/>
            <a:ext cx="203860" cy="20940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</a:pPr>
            <a:endParaRPr lang="en-US" sz="2400">
              <a:latin typeface="+mj-lt"/>
              <a:cs typeface="Monotype Corsiva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072444" y="196902"/>
            <a:ext cx="7577667" cy="487279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100000"/>
                  <a:satMod val="120000"/>
                  <a:alpha val="84000"/>
                </a:schemeClr>
              </a:gs>
              <a:gs pos="69000">
                <a:schemeClr val="accent1">
                  <a:tint val="80000"/>
                  <a:shade val="100000"/>
                  <a:satMod val="150000"/>
                  <a:alpha val="84000"/>
                </a:schemeClr>
              </a:gs>
              <a:gs pos="100000">
                <a:schemeClr val="accent1">
                  <a:tint val="50000"/>
                  <a:shade val="100000"/>
                  <a:satMod val="150000"/>
                  <a:alpha val="84000"/>
                </a:schemeClr>
              </a:gs>
            </a:gsLst>
            <a:path path="circle">
              <a:fillToRect l="100000" t="100000" r="100000" b="10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1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333" y="1258712"/>
            <a:ext cx="3259666" cy="4605867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20987"/>
          <a:stretch/>
        </p:blipFill>
        <p:spPr>
          <a:xfrm>
            <a:off x="4317999" y="175309"/>
            <a:ext cx="5838859" cy="3717438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2472267" y="1540933"/>
            <a:ext cx="3454400" cy="2861734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9465" y="3736507"/>
            <a:ext cx="3471446" cy="26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7111" y="107576"/>
            <a:ext cx="5009445" cy="75602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latin typeface="+mj-lt"/>
                <a:cs typeface="Monotype Corsiva"/>
              </a:rPr>
              <a:t>Geometrical Mitigation:</a:t>
            </a:r>
            <a:endParaRPr lang="en-US" dirty="0">
              <a:latin typeface="+mj-lt"/>
              <a:cs typeface="Monotype Corsiva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570133" y="3979337"/>
            <a:ext cx="2455334" cy="106487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err="1" smtClean="0">
                <a:latin typeface="+mj-lt"/>
                <a:cs typeface="Symbol" charset="2"/>
              </a:rPr>
              <a:t>d</a:t>
            </a:r>
            <a:r>
              <a:rPr lang="en-US" sz="3200" dirty="0" err="1" smtClean="0">
                <a:latin typeface="+mj-lt"/>
                <a:cs typeface="Monotype Corsiva"/>
              </a:rPr>
              <a:t>max</a:t>
            </a:r>
            <a:r>
              <a:rPr lang="en-US" sz="3200" dirty="0" smtClean="0">
                <a:latin typeface="+mj-lt"/>
                <a:cs typeface="Monotype Corsiva"/>
              </a:rPr>
              <a:t>,&lt; .8 …</a:t>
            </a:r>
          </a:p>
          <a:p>
            <a:r>
              <a:rPr lang="en-US" sz="3200" dirty="0" err="1" smtClean="0">
                <a:latin typeface="+mj-lt"/>
                <a:cs typeface="Monotype Corsiva"/>
              </a:rPr>
              <a:t>Impedence</a:t>
            </a:r>
            <a:r>
              <a:rPr lang="en-US" sz="3200" dirty="0" smtClean="0">
                <a:latin typeface="+mj-lt"/>
                <a:cs typeface="Monotype Corsiva"/>
              </a:rPr>
              <a:t>?</a:t>
            </a:r>
            <a:endParaRPr lang="en-US" sz="3200" dirty="0">
              <a:latin typeface="+mj-lt"/>
              <a:cs typeface="Monotype Corsiva"/>
            </a:endParaRPr>
          </a:p>
        </p:txBody>
      </p:sp>
    </p:spTree>
    <p:extLst>
      <p:ext uri="{BB962C8B-B14F-4D97-AF65-F5344CB8AC3E}">
        <p14:creationId xmlns:p14="http://schemas.microsoft.com/office/powerpoint/2010/main" val="645683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714" y="107576"/>
            <a:ext cx="8042276" cy="806824"/>
          </a:xfrm>
        </p:spPr>
        <p:txBody>
          <a:bodyPr/>
          <a:lstStyle/>
          <a:p>
            <a:r>
              <a:rPr lang="en-US" dirty="0"/>
              <a:t>Impedance enhancement factor</a:t>
            </a:r>
          </a:p>
        </p:txBody>
      </p:sp>
      <p:sp>
        <p:nvSpPr>
          <p:cNvPr id="4" name="TextBox 14"/>
          <p:cNvSpPr txBox="1">
            <a:spLocks noChangeArrowheads="1"/>
          </p:cNvSpPr>
          <p:nvPr/>
        </p:nvSpPr>
        <p:spPr bwMode="auto">
          <a:xfrm>
            <a:off x="1377239" y="889000"/>
            <a:ext cx="6858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(Code : Finite Element Method, PAC07 THPAS067, L Wang)</a:t>
            </a: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3125198"/>
              </p:ext>
            </p:extLst>
          </p:nvPr>
        </p:nvGraphicFramePr>
        <p:xfrm>
          <a:off x="1351841" y="1524000"/>
          <a:ext cx="2794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Equation" r:id="rId3" imgW="1587896" imgH="521097" progId="Equation.3">
                  <p:embed/>
                </p:oleObj>
              </mc:Choice>
              <mc:Fallback>
                <p:oleObj name="Equation" r:id="rId3" imgW="1587896" imgH="52109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1841" y="1524000"/>
                        <a:ext cx="27940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1" r="3185" b="8533"/>
          <a:stretch>
            <a:fillRect/>
          </a:stretch>
        </p:blipFill>
        <p:spPr bwMode="auto">
          <a:xfrm>
            <a:off x="4264379" y="1447800"/>
            <a:ext cx="29845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3" t="16551" r="3058" b="19861"/>
          <a:stretch>
            <a:fillRect/>
          </a:stretch>
        </p:blipFill>
        <p:spPr bwMode="auto">
          <a:xfrm>
            <a:off x="6931379" y="1295400"/>
            <a:ext cx="2108200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199441" y="2667000"/>
            <a:ext cx="8077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FF0000"/>
                </a:solidFill>
                <a:latin typeface="Monotype Corsiva"/>
                <a:cs typeface="Monotype Corsiva"/>
              </a:rPr>
              <a:t>The total impedance enhancement</a:t>
            </a:r>
            <a:r>
              <a:rPr lang="en-US" sz="2400" dirty="0">
                <a:latin typeface="Monotype Corsiva"/>
                <a:cs typeface="Monotype Corsiva"/>
              </a:rPr>
              <a:t>=  </a:t>
            </a:r>
            <a:r>
              <a:rPr lang="en-US" b="1" dirty="0">
                <a:solidFill>
                  <a:srgbClr val="00B0F0"/>
                </a:solidFill>
                <a:sym typeface="Symbol" charset="0"/>
              </a:rPr>
              <a:t></a:t>
            </a:r>
            <a:r>
              <a:rPr lang="en-US" dirty="0">
                <a:sym typeface="Symbol" charset="0"/>
              </a:rPr>
              <a:t> </a:t>
            </a:r>
            <a:r>
              <a:rPr lang="en-US" sz="2400" dirty="0">
                <a:latin typeface="Monotype Corsiva"/>
                <a:cs typeface="Monotype Corsiva"/>
                <a:sym typeface="Symbol" charset="0"/>
              </a:rPr>
              <a:t>*  </a:t>
            </a:r>
            <a:r>
              <a:rPr lang="en-US" sz="2400" dirty="0">
                <a:solidFill>
                  <a:srgbClr val="7030A0"/>
                </a:solidFill>
                <a:latin typeface="Monotype Corsiva"/>
                <a:cs typeface="Monotype Corsiva"/>
                <a:sym typeface="Symbol" charset="0"/>
              </a:rPr>
              <a:t>percentage of grooved </a:t>
            </a:r>
            <a:r>
              <a:rPr lang="en-US" sz="2400" dirty="0" smtClean="0">
                <a:solidFill>
                  <a:srgbClr val="7030A0"/>
                </a:solidFill>
                <a:latin typeface="Monotype Corsiva"/>
                <a:cs typeface="Monotype Corsiva"/>
                <a:sym typeface="Symbol" charset="0"/>
              </a:rPr>
              <a:t>surface</a:t>
            </a:r>
            <a:endParaRPr lang="en-US" sz="2400" dirty="0">
              <a:solidFill>
                <a:srgbClr val="7030A0"/>
              </a:solidFill>
              <a:latin typeface="Monotype Corsiva"/>
              <a:cs typeface="Monotype Corsiva"/>
              <a:sym typeface="Symbol" charset="0"/>
            </a:endParaRPr>
          </a:p>
        </p:txBody>
      </p:sp>
      <p:sp>
        <p:nvSpPr>
          <p:cNvPr id="24" name="Text Box 22"/>
          <p:cNvSpPr txBox="1">
            <a:spLocks noChangeArrowheads="1"/>
          </p:cNvSpPr>
          <p:nvPr/>
        </p:nvSpPr>
        <p:spPr bwMode="auto">
          <a:xfrm>
            <a:off x="983539" y="3287020"/>
            <a:ext cx="3416300" cy="12017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kern="1200" dirty="0"/>
              <a:t>p=1.25mm (period)</a:t>
            </a:r>
          </a:p>
          <a:p>
            <a:pPr eaLnBrk="1" hangingPunct="1">
              <a:spcBef>
                <a:spcPct val="50000"/>
              </a:spcBef>
            </a:pPr>
            <a:r>
              <a:rPr lang="en-US" kern="1200" dirty="0"/>
              <a:t>d=2.5mm     (depth)</a:t>
            </a:r>
          </a:p>
          <a:p>
            <a:pPr eaLnBrk="1" hangingPunct="1">
              <a:spcBef>
                <a:spcPct val="50000"/>
              </a:spcBef>
            </a:pPr>
            <a:r>
              <a:rPr lang="en-US" kern="1200" dirty="0"/>
              <a:t>t=0.125mm   (thickness)</a:t>
            </a:r>
          </a:p>
        </p:txBody>
      </p:sp>
      <p:graphicFrame>
        <p:nvGraphicFramePr>
          <p:cNvPr id="26" name="Object 6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37547224"/>
              </p:ext>
            </p:extLst>
          </p:nvPr>
        </p:nvGraphicFramePr>
        <p:xfrm>
          <a:off x="4535308" y="3416315"/>
          <a:ext cx="21336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Equation" r:id="rId7" imgW="533565" imgH="203508" progId="Equation.3">
                  <p:embed/>
                </p:oleObj>
              </mc:Choice>
              <mc:Fallback>
                <p:oleObj name="Equation" r:id="rId7" imgW="533565" imgH="20350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5308" y="3416315"/>
                        <a:ext cx="2133600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" name="Picture 2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70"/>
          <a:stretch>
            <a:fillRect/>
          </a:stretch>
        </p:blipFill>
        <p:spPr bwMode="auto">
          <a:xfrm>
            <a:off x="5634276" y="4083443"/>
            <a:ext cx="3028816" cy="2201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 Box 21"/>
          <p:cNvSpPr txBox="1">
            <a:spLocks noChangeArrowheads="1"/>
          </p:cNvSpPr>
          <p:nvPr/>
        </p:nvSpPr>
        <p:spPr bwMode="auto">
          <a:xfrm>
            <a:off x="983539" y="4973028"/>
            <a:ext cx="1752600" cy="1201738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kern="1200"/>
              <a:t>p=1.25mm</a:t>
            </a:r>
          </a:p>
          <a:p>
            <a:pPr eaLnBrk="1" hangingPunct="1">
              <a:spcBef>
                <a:spcPct val="50000"/>
              </a:spcBef>
            </a:pPr>
            <a:r>
              <a:rPr lang="en-US" kern="1200"/>
              <a:t>d=2.5mm</a:t>
            </a:r>
          </a:p>
          <a:p>
            <a:pPr eaLnBrk="1" hangingPunct="1">
              <a:spcBef>
                <a:spcPct val="50000"/>
              </a:spcBef>
            </a:pPr>
            <a:r>
              <a:rPr lang="en-US" kern="1200">
                <a:solidFill>
                  <a:schemeClr val="hlink"/>
                </a:solidFill>
              </a:rPr>
              <a:t>t=0.25mm</a:t>
            </a:r>
          </a:p>
        </p:txBody>
      </p:sp>
      <p:graphicFrame>
        <p:nvGraphicFramePr>
          <p:cNvPr id="29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568305"/>
              </p:ext>
            </p:extLst>
          </p:nvPr>
        </p:nvGraphicFramePr>
        <p:xfrm>
          <a:off x="2918175" y="5122877"/>
          <a:ext cx="2286000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Equation" r:id="rId10" imgW="533400" imgH="190500" progId="Equation.3">
                  <p:embed/>
                </p:oleObj>
              </mc:Choice>
              <mc:Fallback>
                <p:oleObj name="Equation" r:id="rId10" imgW="5334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8175" y="5122877"/>
                        <a:ext cx="2286000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5698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343992" y="-471455"/>
            <a:ext cx="5340607" cy="77425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7742592" cy="105377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3200" dirty="0" smtClean="0">
                <a:latin typeface="Times New Roman"/>
                <a:cs typeface="Times New Roman"/>
              </a:rPr>
              <a:t>Sponge materials:</a:t>
            </a:r>
            <a:br>
              <a:rPr lang="en-US" sz="3200" dirty="0" smtClean="0">
                <a:latin typeface="Times New Roman"/>
                <a:cs typeface="Times New Roman"/>
              </a:rPr>
            </a:br>
            <a:r>
              <a:rPr lang="en-US" sz="1800" dirty="0">
                <a:latin typeface="Times New Roman"/>
                <a:cs typeface="Times New Roman"/>
              </a:rPr>
              <a:t>R. Cimino, A. Romano</a:t>
            </a:r>
            <a:r>
              <a:rPr lang="en-US" sz="1800" dirty="0" smtClean="0">
                <a:latin typeface="Times New Roman"/>
                <a:cs typeface="Times New Roman"/>
              </a:rPr>
              <a:t>, S</a:t>
            </a:r>
            <a:r>
              <a:rPr lang="en-US" sz="1800" dirty="0">
                <a:latin typeface="Times New Roman"/>
                <a:cs typeface="Times New Roman"/>
              </a:rPr>
              <a:t>. </a:t>
            </a:r>
            <a:r>
              <a:rPr lang="en-US" sz="1800" dirty="0" err="1">
                <a:latin typeface="Times New Roman"/>
                <a:cs typeface="Times New Roman"/>
              </a:rPr>
              <a:t>Petracca</a:t>
            </a:r>
            <a:r>
              <a:rPr lang="en-US" sz="1800" dirty="0">
                <a:latin typeface="Times New Roman"/>
                <a:cs typeface="Times New Roman"/>
              </a:rPr>
              <a:t>, I. </a:t>
            </a:r>
            <a:r>
              <a:rPr lang="en-US" sz="1800" dirty="0" err="1">
                <a:latin typeface="Times New Roman"/>
                <a:cs typeface="Times New Roman"/>
              </a:rPr>
              <a:t>Masullo</a:t>
            </a:r>
            <a:r>
              <a:rPr lang="en-US" sz="1800" dirty="0">
                <a:latin typeface="Times New Roman"/>
                <a:cs typeface="Times New Roman"/>
              </a:rPr>
              <a:t>, M. </a:t>
            </a:r>
            <a:r>
              <a:rPr lang="en-US" sz="1800" dirty="0" err="1">
                <a:latin typeface="Times New Roman"/>
                <a:cs typeface="Times New Roman"/>
              </a:rPr>
              <a:t>Taborelli</a:t>
            </a:r>
            <a:r>
              <a:rPr lang="en-US" sz="1800" dirty="0">
                <a:latin typeface="Times New Roman"/>
                <a:cs typeface="Times New Roman"/>
              </a:rPr>
              <a:t> </a:t>
            </a:r>
            <a:r>
              <a:rPr lang="en-US" sz="1800" dirty="0" err="1" smtClean="0">
                <a:latin typeface="Times New Roman"/>
                <a:cs typeface="Times New Roman"/>
              </a:rPr>
              <a:t>etc</a:t>
            </a:r>
            <a:r>
              <a:rPr lang="en-US" sz="1800" dirty="0" smtClean="0">
                <a:latin typeface="Times New Roman"/>
                <a:cs typeface="Times New Roman"/>
              </a:rPr>
              <a:t>: (IPAC </a:t>
            </a:r>
            <a:r>
              <a:rPr lang="en-US" sz="1800" dirty="0">
                <a:latin typeface="Times New Roman"/>
                <a:cs typeface="Times New Roman"/>
              </a:rPr>
              <a:t>2014)</a:t>
            </a:r>
          </a:p>
        </p:txBody>
      </p:sp>
    </p:spTree>
    <p:extLst>
      <p:ext uri="{BB962C8B-B14F-4D97-AF65-F5344CB8AC3E}">
        <p14:creationId xmlns:p14="http://schemas.microsoft.com/office/powerpoint/2010/main" val="969649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343992" y="-471455"/>
            <a:ext cx="5340607" cy="77425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1539"/>
            <a:ext cx="7742592" cy="105377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3200" dirty="0" smtClean="0">
                <a:latin typeface="Times New Roman"/>
                <a:cs typeface="Times New Roman"/>
              </a:rPr>
              <a:t>Sponge materials:</a:t>
            </a:r>
            <a:br>
              <a:rPr lang="en-US" sz="3200" dirty="0" smtClean="0">
                <a:latin typeface="Times New Roman"/>
                <a:cs typeface="Times New Roman"/>
              </a:rPr>
            </a:br>
            <a:r>
              <a:rPr lang="en-US" sz="1800" dirty="0">
                <a:latin typeface="Times New Roman"/>
                <a:cs typeface="Times New Roman"/>
              </a:rPr>
              <a:t>R. Cimino, A. </a:t>
            </a:r>
            <a:r>
              <a:rPr lang="en-US" sz="1800" dirty="0" err="1">
                <a:latin typeface="Times New Roman"/>
                <a:cs typeface="Times New Roman"/>
              </a:rPr>
              <a:t>Romano,S</a:t>
            </a:r>
            <a:r>
              <a:rPr lang="en-US" sz="1800" dirty="0">
                <a:latin typeface="Times New Roman"/>
                <a:cs typeface="Times New Roman"/>
              </a:rPr>
              <a:t>. </a:t>
            </a:r>
            <a:r>
              <a:rPr lang="en-US" sz="1800" dirty="0" err="1">
                <a:latin typeface="Times New Roman"/>
                <a:cs typeface="Times New Roman"/>
              </a:rPr>
              <a:t>Petracca</a:t>
            </a:r>
            <a:r>
              <a:rPr lang="en-US" sz="1800" dirty="0">
                <a:latin typeface="Times New Roman"/>
                <a:cs typeface="Times New Roman"/>
              </a:rPr>
              <a:t>, I. </a:t>
            </a:r>
            <a:r>
              <a:rPr lang="en-US" sz="1800" dirty="0" err="1">
                <a:latin typeface="Times New Roman"/>
                <a:cs typeface="Times New Roman"/>
              </a:rPr>
              <a:t>Masullo</a:t>
            </a:r>
            <a:r>
              <a:rPr lang="en-US" sz="1800" dirty="0">
                <a:latin typeface="Times New Roman"/>
                <a:cs typeface="Times New Roman"/>
              </a:rPr>
              <a:t>, M. </a:t>
            </a:r>
            <a:r>
              <a:rPr lang="en-US" sz="1800" dirty="0" err="1">
                <a:latin typeface="Times New Roman"/>
                <a:cs typeface="Times New Roman"/>
              </a:rPr>
              <a:t>Taborelli</a:t>
            </a:r>
            <a:r>
              <a:rPr lang="en-US" sz="1800" dirty="0">
                <a:latin typeface="Times New Roman"/>
                <a:cs typeface="Times New Roman"/>
              </a:rPr>
              <a:t> </a:t>
            </a:r>
            <a:r>
              <a:rPr lang="en-US" sz="1800" dirty="0" err="1">
                <a:latin typeface="Times New Roman"/>
                <a:cs typeface="Times New Roman"/>
              </a:rPr>
              <a:t>etc</a:t>
            </a:r>
            <a:r>
              <a:rPr lang="en-US" sz="1800" dirty="0" smtClean="0">
                <a:latin typeface="Times New Roman"/>
                <a:cs typeface="Times New Roman"/>
              </a:rPr>
              <a:t>: IPAC 2014</a:t>
            </a:r>
            <a:r>
              <a:rPr lang="en-US" sz="1800" dirty="0">
                <a:latin typeface="Times New Roman"/>
                <a:cs typeface="Times New Roman"/>
              </a:rPr>
              <a:t>)</a:t>
            </a:r>
          </a:p>
        </p:txBody>
      </p:sp>
      <p:pic>
        <p:nvPicPr>
          <p:cNvPr id="3" name="Picture 2" descr="figsponge8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805" y="1228205"/>
            <a:ext cx="5700522" cy="471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3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343992" y="-471455"/>
            <a:ext cx="5340607" cy="77425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1539"/>
            <a:ext cx="7742592" cy="105377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3200" dirty="0" smtClean="0">
                <a:latin typeface="Times New Roman"/>
                <a:cs typeface="Times New Roman"/>
              </a:rPr>
              <a:t>Sponge materials:</a:t>
            </a:r>
            <a:br>
              <a:rPr lang="en-US" sz="3200" dirty="0" smtClean="0">
                <a:latin typeface="Times New Roman"/>
                <a:cs typeface="Times New Roman"/>
              </a:rPr>
            </a:br>
            <a:r>
              <a:rPr lang="en-US" sz="1800" dirty="0">
                <a:latin typeface="Times New Roman"/>
                <a:cs typeface="Times New Roman"/>
              </a:rPr>
              <a:t>R. Cimino, A. </a:t>
            </a:r>
            <a:r>
              <a:rPr lang="en-US" sz="1800" dirty="0" err="1">
                <a:latin typeface="Times New Roman"/>
                <a:cs typeface="Times New Roman"/>
              </a:rPr>
              <a:t>Romano,S</a:t>
            </a:r>
            <a:r>
              <a:rPr lang="en-US" sz="1800" dirty="0">
                <a:latin typeface="Times New Roman"/>
                <a:cs typeface="Times New Roman"/>
              </a:rPr>
              <a:t>. </a:t>
            </a:r>
            <a:r>
              <a:rPr lang="en-US" sz="1800" dirty="0" err="1">
                <a:latin typeface="Times New Roman"/>
                <a:cs typeface="Times New Roman"/>
              </a:rPr>
              <a:t>Petracca</a:t>
            </a:r>
            <a:r>
              <a:rPr lang="en-US" sz="1800" dirty="0">
                <a:latin typeface="Times New Roman"/>
                <a:cs typeface="Times New Roman"/>
              </a:rPr>
              <a:t>, I. </a:t>
            </a:r>
            <a:r>
              <a:rPr lang="en-US" sz="1800" dirty="0" err="1">
                <a:latin typeface="Times New Roman"/>
                <a:cs typeface="Times New Roman"/>
              </a:rPr>
              <a:t>Masullo</a:t>
            </a:r>
            <a:r>
              <a:rPr lang="en-US" sz="1800" dirty="0">
                <a:latin typeface="Times New Roman"/>
                <a:cs typeface="Times New Roman"/>
              </a:rPr>
              <a:t>, M. </a:t>
            </a:r>
            <a:r>
              <a:rPr lang="en-US" sz="1800" dirty="0" err="1">
                <a:latin typeface="Times New Roman"/>
                <a:cs typeface="Times New Roman"/>
              </a:rPr>
              <a:t>Taborelli</a:t>
            </a:r>
            <a:r>
              <a:rPr lang="en-US" sz="1800" dirty="0">
                <a:latin typeface="Times New Roman"/>
                <a:cs typeface="Times New Roman"/>
              </a:rPr>
              <a:t> </a:t>
            </a:r>
            <a:r>
              <a:rPr lang="en-US" sz="1800" dirty="0" smtClean="0">
                <a:latin typeface="Times New Roman"/>
                <a:cs typeface="Times New Roman"/>
              </a:rPr>
              <a:t>etc. (IPAC 2014)</a:t>
            </a:r>
            <a:endParaRPr lang="en-US" sz="1800" dirty="0">
              <a:latin typeface="Times New Roman"/>
              <a:cs typeface="Times New Roman"/>
            </a:endParaRPr>
          </a:p>
        </p:txBody>
      </p:sp>
      <p:pic>
        <p:nvPicPr>
          <p:cNvPr id="3" name="Picture 2" descr="comparison_complet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446" y="1258447"/>
            <a:ext cx="4567765" cy="454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20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343992" y="-471455"/>
            <a:ext cx="5340607" cy="77425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1539"/>
            <a:ext cx="7742592" cy="105377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3200" dirty="0" smtClean="0">
                <a:latin typeface="Times New Roman"/>
                <a:cs typeface="Times New Roman"/>
              </a:rPr>
              <a:t>Sponge materials:</a:t>
            </a:r>
            <a:br>
              <a:rPr lang="en-US" sz="3200" dirty="0" smtClean="0">
                <a:latin typeface="Times New Roman"/>
                <a:cs typeface="Times New Roman"/>
              </a:rPr>
            </a:br>
            <a:r>
              <a:rPr lang="en-US" sz="1800" dirty="0">
                <a:latin typeface="Times New Roman"/>
                <a:cs typeface="Times New Roman"/>
              </a:rPr>
              <a:t>R. Cimino, A. </a:t>
            </a:r>
            <a:r>
              <a:rPr lang="en-US" sz="1800" dirty="0" err="1">
                <a:latin typeface="Times New Roman"/>
                <a:cs typeface="Times New Roman"/>
              </a:rPr>
              <a:t>Romano,S</a:t>
            </a:r>
            <a:r>
              <a:rPr lang="en-US" sz="1800" dirty="0">
                <a:latin typeface="Times New Roman"/>
                <a:cs typeface="Times New Roman"/>
              </a:rPr>
              <a:t>. </a:t>
            </a:r>
            <a:r>
              <a:rPr lang="en-US" sz="1800" dirty="0" err="1">
                <a:latin typeface="Times New Roman"/>
                <a:cs typeface="Times New Roman"/>
              </a:rPr>
              <a:t>Petracca</a:t>
            </a:r>
            <a:r>
              <a:rPr lang="en-US" sz="1800" dirty="0">
                <a:latin typeface="Times New Roman"/>
                <a:cs typeface="Times New Roman"/>
              </a:rPr>
              <a:t>, I. </a:t>
            </a:r>
            <a:r>
              <a:rPr lang="en-US" sz="1800" dirty="0" err="1">
                <a:latin typeface="Times New Roman"/>
                <a:cs typeface="Times New Roman"/>
              </a:rPr>
              <a:t>Masullo</a:t>
            </a:r>
            <a:r>
              <a:rPr lang="en-US" sz="1800" dirty="0">
                <a:latin typeface="Times New Roman"/>
                <a:cs typeface="Times New Roman"/>
              </a:rPr>
              <a:t>, M. </a:t>
            </a:r>
            <a:r>
              <a:rPr lang="en-US" sz="1800" dirty="0" err="1">
                <a:latin typeface="Times New Roman"/>
                <a:cs typeface="Times New Roman"/>
              </a:rPr>
              <a:t>Taborelli</a:t>
            </a:r>
            <a:r>
              <a:rPr lang="en-US" sz="1800" dirty="0">
                <a:latin typeface="Times New Roman"/>
                <a:cs typeface="Times New Roman"/>
              </a:rPr>
              <a:t> </a:t>
            </a:r>
            <a:r>
              <a:rPr lang="en-US" sz="1800" dirty="0" smtClean="0">
                <a:latin typeface="Times New Roman"/>
                <a:cs typeface="Times New Roman"/>
              </a:rPr>
              <a:t>etc. (IPAC 2014)</a:t>
            </a:r>
            <a:endParaRPr lang="en-US" sz="1800" dirty="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55025" y="1890701"/>
            <a:ext cx="7202292" cy="2554545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Impedance, vacuum behaviour, desorption properties</a:t>
            </a:r>
          </a:p>
          <a:p>
            <a:r>
              <a:rPr lang="en-GB" sz="4000" dirty="0" smtClean="0">
                <a:latin typeface="Times New Roman"/>
                <a:cs typeface="Times New Roman"/>
              </a:rPr>
              <a:t>are still under study </a:t>
            </a:r>
          </a:p>
          <a:p>
            <a:r>
              <a:rPr lang="en-GB" sz="4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but seems very promising.</a:t>
            </a:r>
            <a:endParaRPr lang="en-GB" sz="40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889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058334" y="0"/>
            <a:ext cx="7873999" cy="831016"/>
          </a:xfrm>
          <a:prstGeom prst="rect">
            <a:avLst/>
          </a:prstGeom>
          <a:solidFill>
            <a:srgbClr val="FFFFFF"/>
          </a:solidFill>
          <a:ln>
            <a:noFill/>
            <a:headEnd/>
            <a:tailEnd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smtClean="0"/>
              <a:t>Not only low SEY, PY and R</a:t>
            </a:r>
            <a:endParaRPr lang="en-US" sz="3200" dirty="0">
              <a:solidFill>
                <a:schemeClr val="tx1"/>
              </a:solidFill>
              <a:latin typeface="+mj-lt"/>
              <a:cs typeface="Monotype Corsiva"/>
            </a:endParaRPr>
          </a:p>
        </p:txBody>
      </p:sp>
      <p:pic>
        <p:nvPicPr>
          <p:cNvPr id="4" name="Picture 3" descr="BeamScreenLHC2.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4" y="1298222"/>
            <a:ext cx="9163011" cy="500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76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8475" y="0"/>
            <a:ext cx="4022725" cy="772957"/>
          </a:xfrm>
        </p:spPr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1724" y="990601"/>
            <a:ext cx="7339543" cy="4809066"/>
          </a:xfrm>
        </p:spPr>
        <p:txBody>
          <a:bodyPr>
            <a:normAutofit lnSpcReduction="10000"/>
          </a:bodyPr>
          <a:lstStyle/>
          <a:p>
            <a:pPr algn="just">
              <a:buFont typeface="Wingdings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Electron-Cloud </a:t>
            </a:r>
            <a:r>
              <a:rPr lang="en-US" dirty="0" smtClean="0">
                <a:solidFill>
                  <a:srgbClr val="FF0000"/>
                </a:solidFill>
              </a:rPr>
              <a:t>is and will be an important issue in circular accelerators in years to come!</a:t>
            </a:r>
          </a:p>
          <a:p>
            <a:pPr algn="just">
              <a:buFont typeface="Wingdings" charset="2"/>
              <a:buChar char="Ø"/>
            </a:pPr>
            <a:r>
              <a:rPr lang="en-US" dirty="0" smtClean="0">
                <a:solidFill>
                  <a:srgbClr val="008000"/>
                </a:solidFill>
              </a:rPr>
              <a:t>Numerical simulations are able to predict observed effects.</a:t>
            </a:r>
          </a:p>
          <a:p>
            <a:pPr algn="just">
              <a:buFont typeface="Wingdings" charset="2"/>
              <a:buChar char="Ø"/>
            </a:pPr>
            <a:r>
              <a:rPr lang="en-US" dirty="0" smtClean="0">
                <a:solidFill>
                  <a:srgbClr val="0000FF"/>
                </a:solidFill>
              </a:rPr>
              <a:t>Mitigation techniques are developing.</a:t>
            </a:r>
          </a:p>
          <a:p>
            <a:pPr algn="just">
              <a:buFont typeface="Wingdings" charset="2"/>
              <a:buChar char="Ø"/>
            </a:pPr>
            <a:r>
              <a:rPr lang="en-US" b="1" dirty="0" smtClean="0"/>
              <a:t>Synergic efforts, dedicated Surface, Material and Vacuum science laboratories are required to reach desired performances.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1877" y="6309946"/>
            <a:ext cx="658655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113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40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0058" y="0"/>
            <a:ext cx="8163942" cy="857624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it-IT" sz="2800" dirty="0" err="1">
                <a:solidFill>
                  <a:srgbClr val="FF0000"/>
                </a:solidFill>
                <a:latin typeface="+mn-lt"/>
              </a:rPr>
              <a:t>Acknowledgements</a:t>
            </a:r>
            <a:r>
              <a:rPr lang="it-IT" sz="2800" dirty="0">
                <a:solidFill>
                  <a:srgbClr val="FF0000"/>
                </a:solidFill>
                <a:latin typeface="+mn-lt"/>
              </a:rPr>
              <a:t> </a:t>
            </a:r>
            <a:endParaRPr lang="en-U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780283" y="756194"/>
            <a:ext cx="6442075" cy="766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it-IT" dirty="0" smtClean="0">
                <a:cs typeface="Monotype Corsiva"/>
              </a:rPr>
              <a:t>Davide </a:t>
            </a:r>
            <a:r>
              <a:rPr lang="it-IT" dirty="0">
                <a:cs typeface="Monotype Corsiva"/>
              </a:rPr>
              <a:t>Remo Grosso, </a:t>
            </a:r>
            <a:r>
              <a:rPr lang="it-IT" i="1" dirty="0">
                <a:cs typeface="Monotype Corsiva"/>
              </a:rPr>
              <a:t>INFN-LNF, Frascati (RM), </a:t>
            </a:r>
            <a:r>
              <a:rPr lang="it-IT" i="1" dirty="0" err="1">
                <a:cs typeface="Monotype Corsiva"/>
              </a:rPr>
              <a:t>Italy</a:t>
            </a:r>
            <a:endParaRPr lang="it-IT" dirty="0">
              <a:cs typeface="Monotype Corsiva"/>
            </a:endParaRPr>
          </a:p>
          <a:p>
            <a:pPr algn="l">
              <a:lnSpc>
                <a:spcPct val="80000"/>
              </a:lnSpc>
            </a:pPr>
            <a:r>
              <a:rPr lang="it-IT" dirty="0">
                <a:cs typeface="Monotype Corsiva"/>
              </a:rPr>
              <a:t>Mario </a:t>
            </a:r>
            <a:r>
              <a:rPr lang="it-IT" dirty="0" err="1">
                <a:cs typeface="Monotype Corsiva"/>
              </a:rPr>
              <a:t>Commisso</a:t>
            </a:r>
            <a:r>
              <a:rPr lang="it-IT" dirty="0">
                <a:cs typeface="Monotype Corsiva"/>
              </a:rPr>
              <a:t>, </a:t>
            </a:r>
            <a:r>
              <a:rPr lang="it-IT" i="1" dirty="0">
                <a:cs typeface="Monotype Corsiva"/>
              </a:rPr>
              <a:t>INFN-LNF, Frascati (RM), </a:t>
            </a:r>
            <a:r>
              <a:rPr lang="it-IT" i="1" dirty="0" err="1">
                <a:cs typeface="Monotype Corsiva"/>
              </a:rPr>
              <a:t>Italy</a:t>
            </a:r>
            <a:endParaRPr lang="it-IT" dirty="0">
              <a:cs typeface="Monotype Corsiva"/>
            </a:endParaRPr>
          </a:p>
          <a:p>
            <a:pPr algn="l">
              <a:lnSpc>
                <a:spcPct val="80000"/>
              </a:lnSpc>
            </a:pPr>
            <a:r>
              <a:rPr lang="it-IT" dirty="0" smtClean="0">
                <a:cs typeface="Monotype Corsiva"/>
              </a:rPr>
              <a:t>Dafne-L and Dafne Accelerator </a:t>
            </a:r>
            <a:r>
              <a:rPr lang="it-IT" dirty="0" err="1" smtClean="0">
                <a:cs typeface="Monotype Corsiva"/>
              </a:rPr>
              <a:t>group</a:t>
            </a:r>
            <a:r>
              <a:rPr lang="it-IT" dirty="0" smtClean="0">
                <a:cs typeface="Monotype Corsiva"/>
              </a:rPr>
              <a:t>.</a:t>
            </a:r>
            <a:endParaRPr lang="it-IT" i="1" dirty="0">
              <a:cs typeface="Monotype Corsiva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780283" y="2048858"/>
            <a:ext cx="4985239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it-IT" dirty="0">
                <a:cs typeface="Monotype Corsiva"/>
              </a:rPr>
              <a:t>Roberto </a:t>
            </a:r>
            <a:r>
              <a:rPr lang="it-IT" dirty="0" err="1">
                <a:cs typeface="Monotype Corsiva"/>
              </a:rPr>
              <a:t>Flammini</a:t>
            </a:r>
            <a:r>
              <a:rPr lang="it-IT" dirty="0">
                <a:cs typeface="Monotype Corsiva"/>
              </a:rPr>
              <a:t>, </a:t>
            </a:r>
            <a:r>
              <a:rPr lang="it-IT" i="1" dirty="0">
                <a:cs typeface="Monotype Corsiva"/>
              </a:rPr>
              <a:t>CNR-IMIP, Montelibretti (RM), </a:t>
            </a:r>
            <a:r>
              <a:rPr lang="it-IT" i="1" dirty="0" err="1" smtClean="0">
                <a:cs typeface="Monotype Corsiva"/>
              </a:rPr>
              <a:t>Italy</a:t>
            </a:r>
            <a:endParaRPr lang="it-IT" i="1" dirty="0">
              <a:cs typeface="Monotype Corsiva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778696" y="3431017"/>
            <a:ext cx="4340982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it-IT" dirty="0" err="1">
                <a:cs typeface="Monotype Corsiva"/>
              </a:rPr>
              <a:t>Reiner</a:t>
            </a:r>
            <a:r>
              <a:rPr lang="it-IT" dirty="0">
                <a:cs typeface="Monotype Corsiva"/>
              </a:rPr>
              <a:t> </a:t>
            </a:r>
            <a:r>
              <a:rPr lang="it-IT" dirty="0" err="1">
                <a:cs typeface="Monotype Corsiva"/>
              </a:rPr>
              <a:t>Wanzenberg</a:t>
            </a:r>
            <a:r>
              <a:rPr lang="it-IT" dirty="0">
                <a:cs typeface="Monotype Corsiva"/>
              </a:rPr>
              <a:t>, </a:t>
            </a:r>
            <a:r>
              <a:rPr lang="it-IT" i="1" dirty="0">
                <a:cs typeface="Monotype Corsiva"/>
              </a:rPr>
              <a:t>Desy, Hamburg, Germany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778696" y="4005825"/>
            <a:ext cx="6443662" cy="54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</a:pPr>
            <a:r>
              <a:rPr lang="it-IT" dirty="0" smtClean="0">
                <a:cs typeface="Monotype Corsiva"/>
              </a:rPr>
              <a:t>V.  </a:t>
            </a:r>
            <a:r>
              <a:rPr lang="it-IT" dirty="0" err="1">
                <a:cs typeface="Monotype Corsiva"/>
              </a:rPr>
              <a:t>Baglin</a:t>
            </a:r>
            <a:r>
              <a:rPr lang="it-IT" dirty="0" smtClean="0">
                <a:cs typeface="Monotype Corsiva"/>
              </a:rPr>
              <a:t>, M. </a:t>
            </a:r>
            <a:r>
              <a:rPr lang="it-IT" dirty="0" err="1" smtClean="0">
                <a:cs typeface="Monotype Corsiva"/>
              </a:rPr>
              <a:t>Jimenes</a:t>
            </a:r>
            <a:r>
              <a:rPr lang="it-IT" dirty="0" smtClean="0">
                <a:cs typeface="Monotype Corsiva"/>
              </a:rPr>
              <a:t>, M. </a:t>
            </a:r>
            <a:r>
              <a:rPr lang="it-IT" dirty="0" err="1" smtClean="0">
                <a:cs typeface="Monotype Corsiva"/>
              </a:rPr>
              <a:t>Taborelli</a:t>
            </a:r>
            <a:r>
              <a:rPr lang="it-IT" dirty="0" smtClean="0">
                <a:cs typeface="Monotype Corsiva"/>
              </a:rPr>
              <a:t>, </a:t>
            </a:r>
            <a:r>
              <a:rPr lang="it-IT" dirty="0" err="1" smtClean="0">
                <a:cs typeface="Monotype Corsiva"/>
              </a:rPr>
              <a:t>P</a:t>
            </a:r>
            <a:r>
              <a:rPr lang="it-IT" dirty="0" smtClean="0">
                <a:cs typeface="Monotype Corsiva"/>
              </a:rPr>
              <a:t>, </a:t>
            </a:r>
            <a:r>
              <a:rPr lang="it-IT" dirty="0" err="1" smtClean="0">
                <a:cs typeface="Monotype Corsiva"/>
              </a:rPr>
              <a:t>Chiggiato</a:t>
            </a:r>
            <a:r>
              <a:rPr lang="it-IT" dirty="0" smtClean="0">
                <a:cs typeface="Monotype Corsiva"/>
              </a:rPr>
              <a:t>, G. </a:t>
            </a:r>
            <a:r>
              <a:rPr lang="it-IT" dirty="0" err="1" smtClean="0">
                <a:cs typeface="Monotype Corsiva"/>
              </a:rPr>
              <a:t>Rumolo</a:t>
            </a:r>
            <a:r>
              <a:rPr lang="it-IT" dirty="0" smtClean="0">
                <a:cs typeface="Monotype Corsiva"/>
              </a:rPr>
              <a:t>, G. </a:t>
            </a:r>
            <a:r>
              <a:rPr lang="it-IT" dirty="0" err="1" smtClean="0">
                <a:cs typeface="Monotype Corsiva"/>
              </a:rPr>
              <a:t>Iadarola</a:t>
            </a:r>
            <a:r>
              <a:rPr lang="it-IT" dirty="0" smtClean="0">
                <a:cs typeface="Monotype Corsiva"/>
              </a:rPr>
              <a:t>, </a:t>
            </a:r>
            <a:r>
              <a:rPr lang="it-IT" dirty="0" err="1" smtClean="0">
                <a:cs typeface="Monotype Corsiva"/>
              </a:rPr>
              <a:t>etc</a:t>
            </a:r>
            <a:r>
              <a:rPr lang="it-IT" dirty="0" smtClean="0">
                <a:cs typeface="Monotype Corsiva"/>
              </a:rPr>
              <a:t>…  </a:t>
            </a:r>
            <a:r>
              <a:rPr lang="it-IT" i="1" dirty="0">
                <a:cs typeface="Monotype Corsiva"/>
              </a:rPr>
              <a:t>CERN, Geneva, </a:t>
            </a:r>
            <a:r>
              <a:rPr lang="it-IT" i="1" dirty="0" err="1">
                <a:cs typeface="Monotype Corsiva"/>
              </a:rPr>
              <a:t>Switzerland</a:t>
            </a:r>
            <a:r>
              <a:rPr lang="it-IT" dirty="0">
                <a:cs typeface="Monotype Corsiva"/>
              </a:rPr>
              <a:t> 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778696" y="4830779"/>
            <a:ext cx="4455066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it-IT" dirty="0">
                <a:cs typeface="Monotype Corsiva"/>
              </a:rPr>
              <a:t>Wolfram Fischer,  </a:t>
            </a:r>
            <a:r>
              <a:rPr lang="it-IT" dirty="0" err="1">
                <a:cs typeface="Monotype Corsiva"/>
              </a:rPr>
              <a:t>Brookhaven</a:t>
            </a:r>
            <a:r>
              <a:rPr lang="it-IT" dirty="0">
                <a:cs typeface="Monotype Corsiva"/>
              </a:rPr>
              <a:t> </a:t>
            </a:r>
            <a:r>
              <a:rPr lang="it-IT" dirty="0" err="1">
                <a:cs typeface="Monotype Corsiva"/>
              </a:rPr>
              <a:t>Nat</a:t>
            </a:r>
            <a:r>
              <a:rPr lang="it-IT" dirty="0">
                <a:cs typeface="Monotype Corsiva"/>
              </a:rPr>
              <a:t>. Lab.,  USA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2780283" y="2763945"/>
            <a:ext cx="4095993" cy="54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it-IT" dirty="0" smtClean="0">
                <a:cs typeface="Monotype Corsiva"/>
              </a:rPr>
              <a:t>Rosanna </a:t>
            </a:r>
            <a:r>
              <a:rPr lang="it-IT" dirty="0" err="1" smtClean="0">
                <a:cs typeface="Monotype Corsiva"/>
              </a:rPr>
              <a:t>Larciprete</a:t>
            </a:r>
            <a:r>
              <a:rPr lang="it-IT" dirty="0" smtClean="0">
                <a:cs typeface="Monotype Corsiva"/>
              </a:rPr>
              <a:t> and Antonio </a:t>
            </a:r>
            <a:r>
              <a:rPr lang="it-IT" dirty="0">
                <a:cs typeface="Monotype Corsiva"/>
              </a:rPr>
              <a:t>Di </a:t>
            </a:r>
            <a:r>
              <a:rPr lang="it-IT" dirty="0" err="1">
                <a:cs typeface="Monotype Corsiva"/>
              </a:rPr>
              <a:t>Trolio</a:t>
            </a:r>
            <a:r>
              <a:rPr lang="it-IT" dirty="0" smtClean="0">
                <a:cs typeface="Monotype Corsiva"/>
              </a:rPr>
              <a:t>,</a:t>
            </a:r>
          </a:p>
          <a:p>
            <a:pPr>
              <a:lnSpc>
                <a:spcPct val="80000"/>
              </a:lnSpc>
            </a:pPr>
            <a:r>
              <a:rPr lang="it-IT" dirty="0" smtClean="0">
                <a:cs typeface="Monotype Corsiva"/>
              </a:rPr>
              <a:t> </a:t>
            </a:r>
            <a:r>
              <a:rPr lang="it-IT" i="1" dirty="0">
                <a:cs typeface="Monotype Corsiva"/>
              </a:rPr>
              <a:t>CNR-ISC, Roma, </a:t>
            </a:r>
            <a:r>
              <a:rPr lang="it-IT" i="1" dirty="0" err="1">
                <a:cs typeface="Monotype Corsiva"/>
              </a:rPr>
              <a:t>Italy</a:t>
            </a:r>
            <a:endParaRPr lang="it-IT" i="1" dirty="0">
              <a:cs typeface="Monotype Corsiva"/>
            </a:endParaRPr>
          </a:p>
        </p:txBody>
      </p:sp>
      <p:sp>
        <p:nvSpPr>
          <p:cNvPr id="10" name="AutoShape 10" descr="9k="/>
          <p:cNvSpPr>
            <a:spLocks noChangeAspect="1" noChangeArrowheads="1"/>
          </p:cNvSpPr>
          <p:nvPr/>
        </p:nvSpPr>
        <p:spPr bwMode="auto">
          <a:xfrm>
            <a:off x="4428108" y="23622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endParaRPr lang="en-US">
              <a:cs typeface="Monotype Corsiva"/>
            </a:endParaRPr>
          </a:p>
        </p:txBody>
      </p:sp>
      <p:pic>
        <p:nvPicPr>
          <p:cNvPr id="11" name="Picture 11" descr="image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4521" y="829219"/>
            <a:ext cx="1511300" cy="95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RHIC-bo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1496" y="4921266"/>
            <a:ext cx="209550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 descr="220px-CERN_logo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2583" y="4034917"/>
            <a:ext cx="576263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214_isc-logo-bw-it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1858" y="2659081"/>
            <a:ext cx="1366838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5" descr="cnr_transp_blu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0058" y="2874981"/>
            <a:ext cx="360363" cy="34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6" descr="cnr_transp_blu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0783" y="2082818"/>
            <a:ext cx="360363" cy="34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7" descr="logo_desy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2583" y="3451243"/>
            <a:ext cx="576263" cy="56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IMIP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2583" y="2009793"/>
            <a:ext cx="576263" cy="53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834" y="5394041"/>
            <a:ext cx="1477289" cy="750655"/>
          </a:xfrm>
          <a:prstGeom prst="rect">
            <a:avLst/>
          </a:prstGeom>
        </p:spPr>
      </p:pic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2804137" y="5558585"/>
            <a:ext cx="4660989" cy="54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cs typeface="Monotype Corsiva"/>
              </a:rPr>
              <a:t> </a:t>
            </a:r>
            <a:r>
              <a:rPr lang="en-US" dirty="0">
                <a:cs typeface="Monotype Corsiva"/>
              </a:rPr>
              <a:t>Franz </a:t>
            </a:r>
            <a:r>
              <a:rPr lang="en-US" dirty="0" err="1" smtClean="0">
                <a:cs typeface="Monotype Corsiva"/>
              </a:rPr>
              <a:t>Schäfers</a:t>
            </a:r>
            <a:r>
              <a:rPr lang="en-US" dirty="0">
                <a:cs typeface="Monotype Corsiva"/>
              </a:rPr>
              <a:t> </a:t>
            </a:r>
            <a:r>
              <a:rPr lang="en-US" dirty="0" smtClean="0">
                <a:cs typeface="Monotype Corsiva"/>
              </a:rPr>
              <a:t> Institute </a:t>
            </a:r>
            <a:r>
              <a:rPr lang="en-US" dirty="0">
                <a:cs typeface="Monotype Corsiva"/>
              </a:rPr>
              <a:t>for </a:t>
            </a:r>
            <a:r>
              <a:rPr lang="en-US" dirty="0" err="1">
                <a:cs typeface="Monotype Corsiva"/>
              </a:rPr>
              <a:t>Nanometre</a:t>
            </a:r>
            <a:r>
              <a:rPr lang="en-US" dirty="0">
                <a:cs typeface="Monotype Corsiva"/>
              </a:rPr>
              <a:t> Optics </a:t>
            </a:r>
            <a:endParaRPr lang="en-US" dirty="0" smtClean="0">
              <a:cs typeface="Monotype Corsiva"/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cs typeface="Monotype Corsiva"/>
              </a:rPr>
              <a:t>and </a:t>
            </a:r>
            <a:r>
              <a:rPr lang="en-US" dirty="0">
                <a:cs typeface="Monotype Corsiva"/>
              </a:rPr>
              <a:t>Technology (INT</a:t>
            </a:r>
            <a:r>
              <a:rPr lang="en-US" dirty="0" smtClean="0">
                <a:cs typeface="Monotype Corsiva"/>
              </a:rPr>
              <a:t>) Berlin</a:t>
            </a:r>
            <a:endParaRPr lang="it-IT" dirty="0">
              <a:cs typeface="Monotype Corsiva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238839" y="6329159"/>
            <a:ext cx="641694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442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496" y="2493"/>
            <a:ext cx="8042276" cy="857624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it-IT" sz="2800" dirty="0" err="1">
                <a:solidFill>
                  <a:srgbClr val="FF0000"/>
                </a:solidFill>
                <a:latin typeface="+mn-lt"/>
              </a:rPr>
              <a:t>Acknowledgements</a:t>
            </a:r>
            <a:r>
              <a:rPr lang="it-IT" sz="2800" dirty="0">
                <a:solidFill>
                  <a:srgbClr val="FF0000"/>
                </a:solidFill>
                <a:latin typeface="+mn-lt"/>
              </a:rPr>
              <a:t> </a:t>
            </a:r>
            <a:endParaRPr lang="en-U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780283" y="756194"/>
            <a:ext cx="6442075" cy="766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it-IT" dirty="0" smtClean="0">
                <a:cs typeface="Monotype Corsiva"/>
              </a:rPr>
              <a:t>Davide </a:t>
            </a:r>
            <a:r>
              <a:rPr lang="it-IT" dirty="0">
                <a:cs typeface="Monotype Corsiva"/>
              </a:rPr>
              <a:t>Remo Grosso, </a:t>
            </a:r>
            <a:r>
              <a:rPr lang="it-IT" i="1" dirty="0">
                <a:cs typeface="Monotype Corsiva"/>
              </a:rPr>
              <a:t>INFN-LNF, Frascati (RM), </a:t>
            </a:r>
            <a:r>
              <a:rPr lang="it-IT" i="1" dirty="0" err="1">
                <a:cs typeface="Monotype Corsiva"/>
              </a:rPr>
              <a:t>Italy</a:t>
            </a:r>
            <a:endParaRPr lang="it-IT" dirty="0">
              <a:cs typeface="Monotype Corsiva"/>
            </a:endParaRPr>
          </a:p>
          <a:p>
            <a:pPr algn="l">
              <a:lnSpc>
                <a:spcPct val="80000"/>
              </a:lnSpc>
            </a:pPr>
            <a:r>
              <a:rPr lang="it-IT" dirty="0">
                <a:cs typeface="Monotype Corsiva"/>
              </a:rPr>
              <a:t>Mario </a:t>
            </a:r>
            <a:r>
              <a:rPr lang="it-IT" dirty="0" err="1">
                <a:cs typeface="Monotype Corsiva"/>
              </a:rPr>
              <a:t>Commisso</a:t>
            </a:r>
            <a:r>
              <a:rPr lang="it-IT" dirty="0">
                <a:cs typeface="Monotype Corsiva"/>
              </a:rPr>
              <a:t>, </a:t>
            </a:r>
            <a:r>
              <a:rPr lang="it-IT" i="1" dirty="0">
                <a:cs typeface="Monotype Corsiva"/>
              </a:rPr>
              <a:t>INFN-LNF, Frascati (RM), </a:t>
            </a:r>
            <a:r>
              <a:rPr lang="it-IT" i="1" dirty="0" err="1">
                <a:cs typeface="Monotype Corsiva"/>
              </a:rPr>
              <a:t>Italy</a:t>
            </a:r>
            <a:endParaRPr lang="it-IT" dirty="0">
              <a:cs typeface="Monotype Corsiva"/>
            </a:endParaRPr>
          </a:p>
          <a:p>
            <a:pPr algn="l">
              <a:lnSpc>
                <a:spcPct val="80000"/>
              </a:lnSpc>
            </a:pPr>
            <a:r>
              <a:rPr lang="it-IT" dirty="0" smtClean="0">
                <a:cs typeface="Monotype Corsiva"/>
              </a:rPr>
              <a:t>Dafne-L and Dafne Accelerator </a:t>
            </a:r>
            <a:r>
              <a:rPr lang="it-IT" dirty="0" err="1" smtClean="0">
                <a:cs typeface="Monotype Corsiva"/>
              </a:rPr>
              <a:t>group</a:t>
            </a:r>
            <a:r>
              <a:rPr lang="it-IT" dirty="0" smtClean="0">
                <a:cs typeface="Monotype Corsiva"/>
              </a:rPr>
              <a:t>.</a:t>
            </a:r>
            <a:endParaRPr lang="it-IT" i="1" dirty="0">
              <a:cs typeface="Monotype Corsiva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780283" y="2048858"/>
            <a:ext cx="4985239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it-IT" dirty="0">
                <a:cs typeface="Monotype Corsiva"/>
              </a:rPr>
              <a:t>Roberto </a:t>
            </a:r>
            <a:r>
              <a:rPr lang="it-IT" dirty="0" err="1">
                <a:cs typeface="Monotype Corsiva"/>
              </a:rPr>
              <a:t>Flammini</a:t>
            </a:r>
            <a:r>
              <a:rPr lang="it-IT" dirty="0">
                <a:cs typeface="Monotype Corsiva"/>
              </a:rPr>
              <a:t>, </a:t>
            </a:r>
            <a:r>
              <a:rPr lang="it-IT" i="1" dirty="0">
                <a:cs typeface="Monotype Corsiva"/>
              </a:rPr>
              <a:t>CNR-IMIP, Montelibretti (RM), </a:t>
            </a:r>
            <a:r>
              <a:rPr lang="it-IT" i="1" dirty="0" err="1" smtClean="0">
                <a:cs typeface="Monotype Corsiva"/>
              </a:rPr>
              <a:t>Italy</a:t>
            </a:r>
            <a:endParaRPr lang="it-IT" i="1" dirty="0">
              <a:cs typeface="Monotype Corsiva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778696" y="3431017"/>
            <a:ext cx="4340982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it-IT" dirty="0" err="1">
                <a:cs typeface="Monotype Corsiva"/>
              </a:rPr>
              <a:t>Reiner</a:t>
            </a:r>
            <a:r>
              <a:rPr lang="it-IT" dirty="0">
                <a:cs typeface="Monotype Corsiva"/>
              </a:rPr>
              <a:t> </a:t>
            </a:r>
            <a:r>
              <a:rPr lang="it-IT" dirty="0" err="1">
                <a:cs typeface="Monotype Corsiva"/>
              </a:rPr>
              <a:t>Wanzenberg</a:t>
            </a:r>
            <a:r>
              <a:rPr lang="it-IT" dirty="0">
                <a:cs typeface="Monotype Corsiva"/>
              </a:rPr>
              <a:t>, </a:t>
            </a:r>
            <a:r>
              <a:rPr lang="it-IT" i="1" dirty="0">
                <a:cs typeface="Monotype Corsiva"/>
              </a:rPr>
              <a:t>Desy, Hamburg, Germany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778696" y="4005825"/>
            <a:ext cx="6443662" cy="54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80000"/>
              </a:lnSpc>
            </a:pPr>
            <a:r>
              <a:rPr lang="it-IT" dirty="0" smtClean="0">
                <a:cs typeface="Monotype Corsiva"/>
              </a:rPr>
              <a:t>V.  </a:t>
            </a:r>
            <a:r>
              <a:rPr lang="it-IT" dirty="0" err="1">
                <a:cs typeface="Monotype Corsiva"/>
              </a:rPr>
              <a:t>Baglin</a:t>
            </a:r>
            <a:r>
              <a:rPr lang="it-IT" dirty="0" smtClean="0">
                <a:cs typeface="Monotype Corsiva"/>
              </a:rPr>
              <a:t>, M. </a:t>
            </a:r>
            <a:r>
              <a:rPr lang="it-IT" dirty="0" err="1" smtClean="0">
                <a:cs typeface="Monotype Corsiva"/>
              </a:rPr>
              <a:t>Jimenes</a:t>
            </a:r>
            <a:r>
              <a:rPr lang="it-IT" dirty="0" smtClean="0">
                <a:cs typeface="Monotype Corsiva"/>
              </a:rPr>
              <a:t>, M. </a:t>
            </a:r>
            <a:r>
              <a:rPr lang="it-IT" dirty="0" err="1" smtClean="0">
                <a:cs typeface="Monotype Corsiva"/>
              </a:rPr>
              <a:t>Taborelli</a:t>
            </a:r>
            <a:r>
              <a:rPr lang="it-IT" dirty="0" smtClean="0">
                <a:cs typeface="Monotype Corsiva"/>
              </a:rPr>
              <a:t>, </a:t>
            </a:r>
            <a:r>
              <a:rPr lang="it-IT" dirty="0" err="1" smtClean="0">
                <a:cs typeface="Monotype Corsiva"/>
              </a:rPr>
              <a:t>P</a:t>
            </a:r>
            <a:r>
              <a:rPr lang="it-IT" dirty="0" smtClean="0">
                <a:cs typeface="Monotype Corsiva"/>
              </a:rPr>
              <a:t>, </a:t>
            </a:r>
            <a:r>
              <a:rPr lang="it-IT" dirty="0" err="1" smtClean="0">
                <a:cs typeface="Monotype Corsiva"/>
              </a:rPr>
              <a:t>Chiggiato</a:t>
            </a:r>
            <a:r>
              <a:rPr lang="it-IT" dirty="0" smtClean="0">
                <a:cs typeface="Monotype Corsiva"/>
              </a:rPr>
              <a:t>, G. </a:t>
            </a:r>
            <a:r>
              <a:rPr lang="it-IT" dirty="0" err="1" smtClean="0">
                <a:cs typeface="Monotype Corsiva"/>
              </a:rPr>
              <a:t>Rumolo</a:t>
            </a:r>
            <a:r>
              <a:rPr lang="it-IT" dirty="0" smtClean="0">
                <a:cs typeface="Monotype Corsiva"/>
              </a:rPr>
              <a:t>, G. </a:t>
            </a:r>
            <a:r>
              <a:rPr lang="it-IT" dirty="0" err="1" smtClean="0">
                <a:cs typeface="Monotype Corsiva"/>
              </a:rPr>
              <a:t>Iadarola</a:t>
            </a:r>
            <a:r>
              <a:rPr lang="it-IT" dirty="0" smtClean="0">
                <a:cs typeface="Monotype Corsiva"/>
              </a:rPr>
              <a:t>, </a:t>
            </a:r>
            <a:r>
              <a:rPr lang="it-IT" dirty="0" err="1" smtClean="0">
                <a:cs typeface="Monotype Corsiva"/>
              </a:rPr>
              <a:t>etc</a:t>
            </a:r>
            <a:r>
              <a:rPr lang="it-IT" dirty="0" smtClean="0">
                <a:cs typeface="Monotype Corsiva"/>
              </a:rPr>
              <a:t>…  </a:t>
            </a:r>
            <a:r>
              <a:rPr lang="it-IT" i="1" dirty="0">
                <a:cs typeface="Monotype Corsiva"/>
              </a:rPr>
              <a:t>CERN, Geneva, </a:t>
            </a:r>
            <a:r>
              <a:rPr lang="it-IT" i="1" dirty="0" err="1">
                <a:cs typeface="Monotype Corsiva"/>
              </a:rPr>
              <a:t>Switzerland</a:t>
            </a:r>
            <a:r>
              <a:rPr lang="it-IT" dirty="0">
                <a:cs typeface="Monotype Corsiva"/>
              </a:rPr>
              <a:t> 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778696" y="4830779"/>
            <a:ext cx="4455066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it-IT" dirty="0">
                <a:cs typeface="Monotype Corsiva"/>
              </a:rPr>
              <a:t>Wolfram Fischer,  </a:t>
            </a:r>
            <a:r>
              <a:rPr lang="it-IT" dirty="0" err="1">
                <a:cs typeface="Monotype Corsiva"/>
              </a:rPr>
              <a:t>Brookhaven</a:t>
            </a:r>
            <a:r>
              <a:rPr lang="it-IT" dirty="0">
                <a:cs typeface="Monotype Corsiva"/>
              </a:rPr>
              <a:t> </a:t>
            </a:r>
            <a:r>
              <a:rPr lang="it-IT" dirty="0" err="1">
                <a:cs typeface="Monotype Corsiva"/>
              </a:rPr>
              <a:t>Nat</a:t>
            </a:r>
            <a:r>
              <a:rPr lang="it-IT" dirty="0">
                <a:cs typeface="Monotype Corsiva"/>
              </a:rPr>
              <a:t>. Lab.,  USA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2780283" y="2763945"/>
            <a:ext cx="4095993" cy="54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it-IT" dirty="0" smtClean="0">
                <a:cs typeface="Monotype Corsiva"/>
              </a:rPr>
              <a:t>Rosanna </a:t>
            </a:r>
            <a:r>
              <a:rPr lang="it-IT" dirty="0" err="1" smtClean="0">
                <a:cs typeface="Monotype Corsiva"/>
              </a:rPr>
              <a:t>Larciprete</a:t>
            </a:r>
            <a:r>
              <a:rPr lang="it-IT" dirty="0" smtClean="0">
                <a:cs typeface="Monotype Corsiva"/>
              </a:rPr>
              <a:t> and Antonio </a:t>
            </a:r>
            <a:r>
              <a:rPr lang="it-IT" dirty="0">
                <a:cs typeface="Monotype Corsiva"/>
              </a:rPr>
              <a:t>Di </a:t>
            </a:r>
            <a:r>
              <a:rPr lang="it-IT" dirty="0" err="1">
                <a:cs typeface="Monotype Corsiva"/>
              </a:rPr>
              <a:t>Trolio</a:t>
            </a:r>
            <a:r>
              <a:rPr lang="it-IT" dirty="0" smtClean="0">
                <a:cs typeface="Monotype Corsiva"/>
              </a:rPr>
              <a:t>,</a:t>
            </a:r>
          </a:p>
          <a:p>
            <a:pPr>
              <a:lnSpc>
                <a:spcPct val="80000"/>
              </a:lnSpc>
            </a:pPr>
            <a:r>
              <a:rPr lang="it-IT" dirty="0" smtClean="0">
                <a:cs typeface="Monotype Corsiva"/>
              </a:rPr>
              <a:t> </a:t>
            </a:r>
            <a:r>
              <a:rPr lang="it-IT" i="1" dirty="0">
                <a:cs typeface="Monotype Corsiva"/>
              </a:rPr>
              <a:t>CNR-ISC, Roma, </a:t>
            </a:r>
            <a:r>
              <a:rPr lang="it-IT" i="1" dirty="0" err="1">
                <a:cs typeface="Monotype Corsiva"/>
              </a:rPr>
              <a:t>Italy</a:t>
            </a:r>
            <a:endParaRPr lang="it-IT" i="1" dirty="0">
              <a:cs typeface="Monotype Corsiva"/>
            </a:endParaRPr>
          </a:p>
        </p:txBody>
      </p:sp>
      <p:sp>
        <p:nvSpPr>
          <p:cNvPr id="10" name="AutoShape 10" descr="9k="/>
          <p:cNvSpPr>
            <a:spLocks noChangeAspect="1" noChangeArrowheads="1"/>
          </p:cNvSpPr>
          <p:nvPr/>
        </p:nvSpPr>
        <p:spPr bwMode="auto">
          <a:xfrm>
            <a:off x="4428108" y="23622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endParaRPr lang="en-US">
              <a:cs typeface="Monotype Corsiva"/>
            </a:endParaRPr>
          </a:p>
        </p:txBody>
      </p:sp>
      <p:pic>
        <p:nvPicPr>
          <p:cNvPr id="11" name="Picture 11" descr="image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4521" y="829219"/>
            <a:ext cx="1511300" cy="95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RHIC-bo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1496" y="4921266"/>
            <a:ext cx="209550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 descr="220px-CERN_logo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2583" y="4034917"/>
            <a:ext cx="576263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214_isc-logo-bw-it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1858" y="2659081"/>
            <a:ext cx="1366838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5" descr="cnr_transp_blu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0058" y="2874981"/>
            <a:ext cx="360363" cy="34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6" descr="cnr_transp_blu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0783" y="2082818"/>
            <a:ext cx="360363" cy="34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7" descr="logo_desy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2583" y="3451243"/>
            <a:ext cx="576263" cy="56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IMIP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2583" y="2009793"/>
            <a:ext cx="576263" cy="53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834" y="5394041"/>
            <a:ext cx="1477289" cy="750655"/>
          </a:xfrm>
          <a:prstGeom prst="rect">
            <a:avLst/>
          </a:prstGeom>
        </p:spPr>
      </p:pic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2804137" y="5558585"/>
            <a:ext cx="4660989" cy="54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cs typeface="Monotype Corsiva"/>
              </a:rPr>
              <a:t> </a:t>
            </a:r>
            <a:r>
              <a:rPr lang="en-US" dirty="0">
                <a:cs typeface="Monotype Corsiva"/>
              </a:rPr>
              <a:t>Franz </a:t>
            </a:r>
            <a:r>
              <a:rPr lang="en-US" dirty="0" err="1" smtClean="0">
                <a:cs typeface="Monotype Corsiva"/>
              </a:rPr>
              <a:t>Schäfers</a:t>
            </a:r>
            <a:r>
              <a:rPr lang="en-US" dirty="0">
                <a:cs typeface="Monotype Corsiva"/>
              </a:rPr>
              <a:t> </a:t>
            </a:r>
            <a:r>
              <a:rPr lang="en-US" dirty="0" smtClean="0">
                <a:cs typeface="Monotype Corsiva"/>
              </a:rPr>
              <a:t> Institute </a:t>
            </a:r>
            <a:r>
              <a:rPr lang="en-US" dirty="0">
                <a:cs typeface="Monotype Corsiva"/>
              </a:rPr>
              <a:t>for </a:t>
            </a:r>
            <a:r>
              <a:rPr lang="en-US" dirty="0" err="1">
                <a:cs typeface="Monotype Corsiva"/>
              </a:rPr>
              <a:t>Nanometre</a:t>
            </a:r>
            <a:r>
              <a:rPr lang="en-US" dirty="0">
                <a:cs typeface="Monotype Corsiva"/>
              </a:rPr>
              <a:t> Optics </a:t>
            </a:r>
            <a:endParaRPr lang="en-US" dirty="0" smtClean="0">
              <a:cs typeface="Monotype Corsiva"/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cs typeface="Monotype Corsiva"/>
              </a:rPr>
              <a:t>and </a:t>
            </a:r>
            <a:r>
              <a:rPr lang="en-US" dirty="0">
                <a:cs typeface="Monotype Corsiva"/>
              </a:rPr>
              <a:t>Technology (INT</a:t>
            </a:r>
            <a:r>
              <a:rPr lang="en-US" dirty="0" smtClean="0">
                <a:cs typeface="Monotype Corsiva"/>
              </a:rPr>
              <a:t>) Berlin</a:t>
            </a:r>
            <a:endParaRPr lang="it-IT" dirty="0">
              <a:cs typeface="Monotype Corsiva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238839" y="6329159"/>
            <a:ext cx="641694" cy="476250"/>
          </a:xfrm>
        </p:spPr>
        <p:txBody>
          <a:bodyPr/>
          <a:lstStyle/>
          <a:p>
            <a:fld id="{E6F042EC-AC2B-494B-940A-3A868054EC65}" type="slidenum">
              <a:rPr lang="en-US" smtClean="0"/>
              <a:t>115</a:t>
            </a:fld>
            <a:endParaRPr lang="en-US"/>
          </a:p>
        </p:txBody>
      </p:sp>
      <p:pic>
        <p:nvPicPr>
          <p:cNvPr id="21" name="Picture 20" descr="eCloudGroupPhoto.jpg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6773">
            <a:off x="748370" y="1675289"/>
            <a:ext cx="8144326" cy="335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75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8357</TotalTime>
  <Words>6271</Words>
  <Application>Microsoft Macintosh PowerPoint</Application>
  <PresentationFormat>On-screen Show (4:3)</PresentationFormat>
  <Paragraphs>1174</Paragraphs>
  <Slides>115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115</vt:i4>
      </vt:variant>
    </vt:vector>
  </HeadingPairs>
  <TitlesOfParts>
    <vt:vector size="118" baseType="lpstr">
      <vt:lpstr>Solstice</vt:lpstr>
      <vt:lpstr>Graph</vt:lpstr>
      <vt:lpstr>Equation</vt:lpstr>
      <vt:lpstr>PowerPoint Presentation</vt:lpstr>
      <vt:lpstr>Electron cloud in accelerators</vt:lpstr>
      <vt:lpstr>Electron cloud in accelerators</vt:lpstr>
      <vt:lpstr>But: Vacuum interact with the beam!</vt:lpstr>
      <vt:lpstr>One real example to see it:</vt:lpstr>
      <vt:lpstr>Exotic Vacuum behavior @ LHC:</vt:lpstr>
      <vt:lpstr>Easily solved: Installation of Solenoids</vt:lpstr>
      <vt:lpstr>Solenoids have effect on pressure!!!</vt:lpstr>
      <vt:lpstr>Solenoids have effect on pressure!!!</vt:lpstr>
      <vt:lpstr>Electron-cloud history</vt:lpstr>
      <vt:lpstr>Vacuum  in new generation accelerators is much “more” than a technical issue! </vt:lpstr>
      <vt:lpstr>Static</vt:lpstr>
      <vt:lpstr>Static</vt:lpstr>
      <vt:lpstr>Static</vt:lpstr>
      <vt:lpstr>calculation</vt:lpstr>
      <vt:lpstr>PowerPoint Presentation</vt:lpstr>
      <vt:lpstr>PowerPoint Presentation</vt:lpstr>
      <vt:lpstr>Observation</vt:lpstr>
      <vt:lpstr>simulation</vt:lpstr>
      <vt:lpstr>PowerPoint Presentation</vt:lpstr>
      <vt:lpstr>PowerPoint Presentation</vt:lpstr>
      <vt:lpstr>E- cloud simulation</vt:lpstr>
      <vt:lpstr>PowerPoint Presentation</vt:lpstr>
      <vt:lpstr>PowerPoint Presentation</vt:lpstr>
      <vt:lpstr>E- cloud simulation</vt:lpstr>
      <vt:lpstr>Electron cloud in accelerators</vt:lpstr>
      <vt:lpstr>Numerical model of electron cloud effects</vt:lpstr>
      <vt:lpstr>Numerical model of electron cloud effects</vt:lpstr>
      <vt:lpstr>Numerical modeling: e- cloud build up</vt:lpstr>
      <vt:lpstr>PowerPoint Presentation</vt:lpstr>
      <vt:lpstr>Numerical modeling: e- cloud build up</vt:lpstr>
      <vt:lpstr>Numerical modeling: e- cloud build up</vt:lpstr>
      <vt:lpstr>Numerical modeling: e- cloud build up</vt:lpstr>
      <vt:lpstr>Numerical modeling: e- cloud build up</vt:lpstr>
      <vt:lpstr>Numerical modeling: e- cloud build up</vt:lpstr>
      <vt:lpstr>Numerical modeling: electron cloud instability</vt:lpstr>
      <vt:lpstr>PowerPoint Presentation</vt:lpstr>
      <vt:lpstr>Numerical modeling: electron cloud instability</vt:lpstr>
      <vt:lpstr>Electron cloud in accelerators</vt:lpstr>
      <vt:lpstr>PowerPoint Presentation</vt:lpstr>
      <vt:lpstr>Need of “state of the art” Surface Science systems to study SEY</vt:lpstr>
      <vt:lpstr>Measure of Secondary e- Yield: 2 methods</vt:lpstr>
      <vt:lpstr>2nd method: Measure of Secondary e- Yield</vt:lpstr>
      <vt:lpstr>Measure of Secondary e- Yield: 2 methods</vt:lpstr>
      <vt:lpstr>Measure of Secondary e- Yield</vt:lpstr>
      <vt:lpstr>SEY of LHC Cu @ Low energy</vt:lpstr>
      <vt:lpstr>PowerPoint Presentation</vt:lpstr>
      <vt:lpstr>While I will leave the theoretical aspects to others….</vt:lpstr>
      <vt:lpstr>Previous careful measurements showing contrary observation </vt:lpstr>
      <vt:lpstr>Previous careful measurements showing contrary observation </vt:lpstr>
      <vt:lpstr>Thanks to this contribution we decided to address in details the capability of our setup to study LE-SEY.</vt:lpstr>
      <vt:lpstr>Setting the energy scale for metals</vt:lpstr>
      <vt:lpstr>Expected Setup limitations @ low energy</vt:lpstr>
      <vt:lpstr>Clean (Ar+ Sputtered) Polycrystalline Cu</vt:lpstr>
      <vt:lpstr>Clean (Ar+ Sputtered) Polycrystalline Cu</vt:lpstr>
      <vt:lpstr>“As received” vs. Clean Cu</vt:lpstr>
      <vt:lpstr>“As received” vs. Clean Cu</vt:lpstr>
      <vt:lpstr>For the LHC: test HL simulations.</vt:lpstr>
      <vt:lpstr>For the LHC: test HL simulations.</vt:lpstr>
      <vt:lpstr>For the LHC: test HL simulations.</vt:lpstr>
      <vt:lpstr>Electron cloud in accelerators</vt:lpstr>
      <vt:lpstr>Why?</vt:lpstr>
      <vt:lpstr>PowerPoint Presentation</vt:lpstr>
      <vt:lpstr>PowerPoint Presentation</vt:lpstr>
      <vt:lpstr>Reflectometer at BESSY II</vt:lpstr>
      <vt:lpstr>Samples and Sample holder</vt:lpstr>
      <vt:lpstr>PowerPoint Presentation</vt:lpstr>
      <vt:lpstr>Roughness produce scatter light </vt:lpstr>
      <vt:lpstr>Photo Yield</vt:lpstr>
      <vt:lpstr>Electron cloud in accelerators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Electrodes at DAFNE</vt:lpstr>
      <vt:lpstr>Electrodes at DAFNE</vt:lpstr>
      <vt:lpstr>PowerPoint Presentation</vt:lpstr>
      <vt:lpstr>PowerPoint Presentation</vt:lpstr>
      <vt:lpstr>PowerPoint Presentation</vt:lpstr>
      <vt:lpstr>Study the Chemistry governing the SEY reduction (scrubbing) with X ray photoelectron spectroscopy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Geometrical Mitigation:</vt:lpstr>
      <vt:lpstr>Impedance enhancement factor</vt:lpstr>
      <vt:lpstr>Sponge materials: R. Cimino, A. Romano, S. Petracca, I. Masullo, M. Taborelli etc: (IPAC 2014)</vt:lpstr>
      <vt:lpstr>Sponge materials: R. Cimino, A. Romano,S. Petracca, I. Masullo, M. Taborelli etc: IPAC 2014)</vt:lpstr>
      <vt:lpstr>Sponge materials: R. Cimino, A. Romano,S. Petracca, I. Masullo, M. Taborelli etc. (IPAC 2014)</vt:lpstr>
      <vt:lpstr>Sponge materials: R. Cimino, A. Romano,S. Petracca, I. Masullo, M. Taborelli etc. (IPAC 2014)</vt:lpstr>
      <vt:lpstr>PowerPoint Presentation</vt:lpstr>
      <vt:lpstr>Conclusion</vt:lpstr>
      <vt:lpstr>Acknowledgements </vt:lpstr>
      <vt:lpstr>Acknowledgements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IMCA- NTA  (Innovative Material and Coatings for Accelerators) Developement and Characterization of Accelerator’s new Material and Coatings for  e-cloud and single beam instabilities mitigation  @ LNF.</dc:title>
  <dc:creator>roberto cimino</dc:creator>
  <cp:lastModifiedBy>roberto cimino</cp:lastModifiedBy>
  <cp:revision>166</cp:revision>
  <dcterms:created xsi:type="dcterms:W3CDTF">2012-11-13T08:53:23Z</dcterms:created>
  <dcterms:modified xsi:type="dcterms:W3CDTF">2015-10-02T12:27:42Z</dcterms:modified>
</cp:coreProperties>
</file>