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8" r:id="rId1"/>
  </p:sldMasterIdLst>
  <p:notesMasterIdLst>
    <p:notesMasterId r:id="rId61"/>
  </p:notesMasterIdLst>
  <p:handoutMasterIdLst>
    <p:handoutMasterId r:id="rId62"/>
  </p:handoutMasterIdLst>
  <p:sldIdLst>
    <p:sldId id="256" r:id="rId2"/>
    <p:sldId id="257" r:id="rId3"/>
    <p:sldId id="259" r:id="rId4"/>
    <p:sldId id="258" r:id="rId5"/>
    <p:sldId id="327" r:id="rId6"/>
    <p:sldId id="268" r:id="rId7"/>
    <p:sldId id="261" r:id="rId8"/>
    <p:sldId id="269" r:id="rId9"/>
    <p:sldId id="266" r:id="rId10"/>
    <p:sldId id="324" r:id="rId11"/>
    <p:sldId id="322" r:id="rId12"/>
    <p:sldId id="323" r:id="rId13"/>
    <p:sldId id="279" r:id="rId14"/>
    <p:sldId id="325" r:id="rId15"/>
    <p:sldId id="296" r:id="rId16"/>
    <p:sldId id="267" r:id="rId17"/>
    <p:sldId id="326" r:id="rId18"/>
    <p:sldId id="264" r:id="rId19"/>
    <p:sldId id="263" r:id="rId20"/>
    <p:sldId id="265" r:id="rId21"/>
    <p:sldId id="286" r:id="rId22"/>
    <p:sldId id="287" r:id="rId23"/>
    <p:sldId id="277" r:id="rId24"/>
    <p:sldId id="285" r:id="rId25"/>
    <p:sldId id="278" r:id="rId26"/>
    <p:sldId id="288" r:id="rId27"/>
    <p:sldId id="293" r:id="rId28"/>
    <p:sldId id="314" r:id="rId29"/>
    <p:sldId id="294" r:id="rId30"/>
    <p:sldId id="292" r:id="rId31"/>
    <p:sldId id="270" r:id="rId32"/>
    <p:sldId id="280" r:id="rId33"/>
    <p:sldId id="289" r:id="rId34"/>
    <p:sldId id="271" r:id="rId35"/>
    <p:sldId id="290" r:id="rId36"/>
    <p:sldId id="333" r:id="rId37"/>
    <p:sldId id="334" r:id="rId38"/>
    <p:sldId id="335" r:id="rId39"/>
    <p:sldId id="305" r:id="rId40"/>
    <p:sldId id="281" r:id="rId41"/>
    <p:sldId id="299" r:id="rId42"/>
    <p:sldId id="297" r:id="rId43"/>
    <p:sldId id="300" r:id="rId44"/>
    <p:sldId id="330" r:id="rId45"/>
    <p:sldId id="331" r:id="rId46"/>
    <p:sldId id="308" r:id="rId47"/>
    <p:sldId id="309" r:id="rId48"/>
    <p:sldId id="311" r:id="rId49"/>
    <p:sldId id="312" r:id="rId50"/>
    <p:sldId id="313" r:id="rId51"/>
    <p:sldId id="310" r:id="rId52"/>
    <p:sldId id="329" r:id="rId53"/>
    <p:sldId id="272" r:id="rId54"/>
    <p:sldId id="306" r:id="rId55"/>
    <p:sldId id="274" r:id="rId56"/>
    <p:sldId id="328" r:id="rId57"/>
    <p:sldId id="332" r:id="rId58"/>
    <p:sldId id="283" r:id="rId59"/>
    <p:sldId id="316" r:id="rId60"/>
  </p:sldIdLst>
  <p:sldSz cx="9144000" cy="6858000" type="screen4x3"/>
  <p:notesSz cx="7099300" cy="10234613"/>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a:srgbClr val="008000"/>
    <a:srgbClr val="CC33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77245" autoAdjust="0"/>
  </p:normalViewPr>
  <p:slideViewPr>
    <p:cSldViewPr>
      <p:cViewPr varScale="1">
        <p:scale>
          <a:sx n="50" d="100"/>
          <a:sy n="50" d="100"/>
        </p:scale>
        <p:origin x="1104" y="4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image" Target="../media/image6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1" y="0"/>
            <a:ext cx="3076575" cy="511176"/>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US"/>
          </a:p>
        </p:txBody>
      </p:sp>
      <p:sp>
        <p:nvSpPr>
          <p:cNvPr id="49155" name="Rectangle 3"/>
          <p:cNvSpPr>
            <a:spLocks noGrp="1" noChangeArrowheads="1"/>
          </p:cNvSpPr>
          <p:nvPr>
            <p:ph type="dt" sz="quarter" idx="1"/>
          </p:nvPr>
        </p:nvSpPr>
        <p:spPr bwMode="auto">
          <a:xfrm>
            <a:off x="4021139" y="0"/>
            <a:ext cx="3076575" cy="511176"/>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US"/>
          </a:p>
        </p:txBody>
      </p:sp>
      <p:sp>
        <p:nvSpPr>
          <p:cNvPr id="49156" name="Rectangle 4"/>
          <p:cNvSpPr>
            <a:spLocks noGrp="1" noChangeArrowheads="1"/>
          </p:cNvSpPr>
          <p:nvPr>
            <p:ph type="ftr" sz="quarter" idx="2"/>
          </p:nvPr>
        </p:nvSpPr>
        <p:spPr bwMode="auto">
          <a:xfrm>
            <a:off x="1" y="9721850"/>
            <a:ext cx="3076575" cy="511176"/>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US"/>
          </a:p>
        </p:txBody>
      </p:sp>
      <p:sp>
        <p:nvSpPr>
          <p:cNvPr id="49157" name="Rectangle 5"/>
          <p:cNvSpPr>
            <a:spLocks noGrp="1" noChangeArrowheads="1"/>
          </p:cNvSpPr>
          <p:nvPr>
            <p:ph type="sldNum" sz="quarter" idx="3"/>
          </p:nvPr>
        </p:nvSpPr>
        <p:spPr bwMode="auto">
          <a:xfrm>
            <a:off x="4021139" y="9721850"/>
            <a:ext cx="3076575" cy="511176"/>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atin typeface="Arial" pitchFamily="34" charset="0"/>
              </a:defRPr>
            </a:lvl1pPr>
          </a:lstStyle>
          <a:p>
            <a:pPr>
              <a:defRPr/>
            </a:pPr>
            <a:fld id="{937EE283-CC70-4BA0-85F3-E469635A2D4F}" type="slidenum">
              <a:rPr lang="en-US"/>
              <a:pPr>
                <a:defRPr/>
              </a:pPr>
              <a:t>‹N›</a:t>
            </a:fld>
            <a:endParaRPr lang="en-US"/>
          </a:p>
        </p:txBody>
      </p:sp>
    </p:spTree>
    <p:extLst>
      <p:ext uri="{BB962C8B-B14F-4D97-AF65-F5344CB8AC3E}">
        <p14:creationId xmlns:p14="http://schemas.microsoft.com/office/powerpoint/2010/main" val="1308854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1" y="0"/>
            <a:ext cx="3076575" cy="511176"/>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it-IT"/>
          </a:p>
        </p:txBody>
      </p:sp>
      <p:sp>
        <p:nvSpPr>
          <p:cNvPr id="15363" name="Rectangle 3"/>
          <p:cNvSpPr>
            <a:spLocks noGrp="1" noChangeArrowheads="1"/>
          </p:cNvSpPr>
          <p:nvPr>
            <p:ph type="dt" idx="1"/>
          </p:nvPr>
        </p:nvSpPr>
        <p:spPr bwMode="auto">
          <a:xfrm>
            <a:off x="4021139" y="0"/>
            <a:ext cx="3076575" cy="511176"/>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it-IT"/>
          </a:p>
        </p:txBody>
      </p:sp>
      <p:sp>
        <p:nvSpPr>
          <p:cNvPr id="51204" name="Rectangle 4"/>
          <p:cNvSpPr>
            <a:spLocks noGrp="1" noRot="1" noChangeAspect="1" noChangeArrowheads="1" noTextEdit="1"/>
          </p:cNvSpPr>
          <p:nvPr>
            <p:ph type="sldImg" idx="2"/>
          </p:nvPr>
        </p:nvSpPr>
        <p:spPr bwMode="auto">
          <a:xfrm>
            <a:off x="992188" y="768350"/>
            <a:ext cx="5114925" cy="3836988"/>
          </a:xfrm>
          <a:prstGeom prst="rect">
            <a:avLst/>
          </a:prstGeom>
          <a:noFill/>
          <a:ln w="9525">
            <a:solidFill>
              <a:srgbClr val="000000"/>
            </a:solidFill>
            <a:miter lim="800000"/>
            <a:headEnd/>
            <a:tailEnd/>
          </a:ln>
        </p:spPr>
      </p:sp>
      <p:sp>
        <p:nvSpPr>
          <p:cNvPr id="15365" name="Rectangle 5"/>
          <p:cNvSpPr>
            <a:spLocks noGrp="1" noChangeArrowheads="1"/>
          </p:cNvSpPr>
          <p:nvPr>
            <p:ph type="body" sz="quarter" idx="3"/>
          </p:nvPr>
        </p:nvSpPr>
        <p:spPr bwMode="auto">
          <a:xfrm>
            <a:off x="709614" y="4860924"/>
            <a:ext cx="5680075"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it-IT" noProof="0" smtClean="0"/>
              <a:t>Click to edit Master text styles</a:t>
            </a:r>
          </a:p>
          <a:p>
            <a:pPr lvl="1"/>
            <a:r>
              <a:rPr lang="it-IT" noProof="0" smtClean="0"/>
              <a:t>Second level</a:t>
            </a:r>
          </a:p>
          <a:p>
            <a:pPr lvl="2"/>
            <a:r>
              <a:rPr lang="it-IT" noProof="0" smtClean="0"/>
              <a:t>Third level</a:t>
            </a:r>
          </a:p>
          <a:p>
            <a:pPr lvl="3"/>
            <a:r>
              <a:rPr lang="it-IT" noProof="0" smtClean="0"/>
              <a:t>Fourth level</a:t>
            </a:r>
          </a:p>
          <a:p>
            <a:pPr lvl="4"/>
            <a:r>
              <a:rPr lang="it-IT" noProof="0" smtClean="0"/>
              <a:t>Fifth level</a:t>
            </a:r>
          </a:p>
        </p:txBody>
      </p:sp>
      <p:sp>
        <p:nvSpPr>
          <p:cNvPr id="15366" name="Rectangle 6"/>
          <p:cNvSpPr>
            <a:spLocks noGrp="1" noChangeArrowheads="1"/>
          </p:cNvSpPr>
          <p:nvPr>
            <p:ph type="ftr" sz="quarter" idx="4"/>
          </p:nvPr>
        </p:nvSpPr>
        <p:spPr bwMode="auto">
          <a:xfrm>
            <a:off x="1" y="9721850"/>
            <a:ext cx="3076575" cy="511176"/>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it-IT"/>
          </a:p>
        </p:txBody>
      </p:sp>
      <p:sp>
        <p:nvSpPr>
          <p:cNvPr id="15367" name="Rectangle 7"/>
          <p:cNvSpPr>
            <a:spLocks noGrp="1" noChangeArrowheads="1"/>
          </p:cNvSpPr>
          <p:nvPr>
            <p:ph type="sldNum" sz="quarter" idx="5"/>
          </p:nvPr>
        </p:nvSpPr>
        <p:spPr bwMode="auto">
          <a:xfrm>
            <a:off x="4021139" y="9721850"/>
            <a:ext cx="3076575" cy="511176"/>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atin typeface="Arial" pitchFamily="34" charset="0"/>
              </a:defRPr>
            </a:lvl1pPr>
          </a:lstStyle>
          <a:p>
            <a:pPr>
              <a:defRPr/>
            </a:pPr>
            <a:fld id="{9C1B9B88-7A0D-4E9A-9D7C-74F6A4755E9D}" type="slidenum">
              <a:rPr lang="it-IT"/>
              <a:pPr>
                <a:defRPr/>
              </a:pPr>
              <a:t>‹N›</a:t>
            </a:fld>
            <a:endParaRPr lang="it-IT"/>
          </a:p>
        </p:txBody>
      </p:sp>
    </p:spTree>
    <p:extLst>
      <p:ext uri="{BB962C8B-B14F-4D97-AF65-F5344CB8AC3E}">
        <p14:creationId xmlns:p14="http://schemas.microsoft.com/office/powerpoint/2010/main" val="27001140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A0A8996-6217-4C5E-8420-049C52B8229C}" type="slidenum">
              <a:rPr lang="it-IT" smtClean="0">
                <a:latin typeface="Arial" charset="0"/>
              </a:rPr>
              <a:pPr/>
              <a:t>1</a:t>
            </a:fld>
            <a:endParaRPr lang="it-IT" smtClean="0">
              <a:latin typeface="Arial" charset="0"/>
            </a:endParaRPr>
          </a:p>
        </p:txBody>
      </p:sp>
      <p:sp>
        <p:nvSpPr>
          <p:cNvPr id="52227" name="Rectangle 2"/>
          <p:cNvSpPr>
            <a:spLocks noGrp="1" noRot="1" noChangeAspect="1" noChangeArrowheads="1" noTextEdit="1"/>
          </p:cNvSpPr>
          <p:nvPr>
            <p:ph type="sldImg"/>
          </p:nvPr>
        </p:nvSpPr>
        <p:spPr>
          <a:xfrm>
            <a:off x="992188" y="768350"/>
            <a:ext cx="5114925" cy="3836988"/>
          </a:xfrm>
          <a:ln/>
        </p:spPr>
      </p:sp>
      <p:sp>
        <p:nvSpPr>
          <p:cNvPr id="52228"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3831306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A71CA5E6-FA39-4B95-BF4D-082EDB865BC3}" type="slidenum">
              <a:rPr lang="it-IT" smtClean="0">
                <a:latin typeface="Arial" charset="0"/>
              </a:rPr>
              <a:pPr/>
              <a:t>2</a:t>
            </a:fld>
            <a:endParaRPr lang="it-IT" smtClean="0">
              <a:latin typeface="Arial" charset="0"/>
            </a:endParaRPr>
          </a:p>
        </p:txBody>
      </p:sp>
      <p:sp>
        <p:nvSpPr>
          <p:cNvPr id="53251" name="Rectangle 2"/>
          <p:cNvSpPr>
            <a:spLocks noGrp="1" noRot="1" noChangeAspect="1" noChangeArrowheads="1" noTextEdit="1"/>
          </p:cNvSpPr>
          <p:nvPr>
            <p:ph type="sldImg"/>
          </p:nvPr>
        </p:nvSpPr>
        <p:spPr>
          <a:xfrm>
            <a:off x="992188" y="768350"/>
            <a:ext cx="5114925" cy="3836988"/>
          </a:xfrm>
          <a:ln/>
        </p:spPr>
      </p:sp>
      <p:sp>
        <p:nvSpPr>
          <p:cNvPr id="53252"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4288502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9BDDF871-B71F-455C-B7C4-DAA2EA5A4055}" type="slidenum">
              <a:rPr lang="it-IT" smtClean="0">
                <a:latin typeface="Arial" charset="0"/>
              </a:rPr>
              <a:pPr/>
              <a:t>3</a:t>
            </a:fld>
            <a:endParaRPr lang="it-IT" smtClean="0">
              <a:latin typeface="Arial" charset="0"/>
            </a:endParaRPr>
          </a:p>
        </p:txBody>
      </p:sp>
      <p:sp>
        <p:nvSpPr>
          <p:cNvPr id="55299" name="Rectangle 2"/>
          <p:cNvSpPr>
            <a:spLocks noGrp="1" noRot="1" noChangeAspect="1" noChangeArrowheads="1" noTextEdit="1"/>
          </p:cNvSpPr>
          <p:nvPr>
            <p:ph type="sldImg"/>
          </p:nvPr>
        </p:nvSpPr>
        <p:spPr>
          <a:xfrm>
            <a:off x="992188" y="768350"/>
            <a:ext cx="5114925" cy="3836988"/>
          </a:xfrm>
          <a:ln/>
        </p:spPr>
      </p:sp>
      <p:sp>
        <p:nvSpPr>
          <p:cNvPr id="55300"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24702470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D0E01D07-2DD3-4338-AE6E-8DA0B4FCDDA6}" type="slidenum">
              <a:rPr lang="it-IT" smtClean="0">
                <a:latin typeface="Arial" charset="0"/>
              </a:rPr>
              <a:pPr/>
              <a:t>4</a:t>
            </a:fld>
            <a:endParaRPr lang="it-IT" smtClean="0">
              <a:latin typeface="Arial" charset="0"/>
            </a:endParaRPr>
          </a:p>
        </p:txBody>
      </p:sp>
      <p:sp>
        <p:nvSpPr>
          <p:cNvPr id="54275" name="Rectangle 2"/>
          <p:cNvSpPr>
            <a:spLocks noGrp="1" noRot="1" noChangeAspect="1" noChangeArrowheads="1" noTextEdit="1"/>
          </p:cNvSpPr>
          <p:nvPr>
            <p:ph type="sldImg"/>
          </p:nvPr>
        </p:nvSpPr>
        <p:spPr>
          <a:xfrm>
            <a:off x="992188" y="768350"/>
            <a:ext cx="5114925" cy="3836988"/>
          </a:xfrm>
          <a:ln/>
        </p:spPr>
      </p:sp>
      <p:sp>
        <p:nvSpPr>
          <p:cNvPr id="54276"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9758228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panose="020B0604020202020204" pitchFamily="34" charset="0"/>
              </a:defRPr>
            </a:lvl1pPr>
            <a:lvl2pPr marL="742950" indent="-285750" defTabSz="990600" eaLnBrk="0" hangingPunct="0">
              <a:defRPr>
                <a:solidFill>
                  <a:schemeClr val="tx1"/>
                </a:solidFill>
                <a:latin typeface="Arial" panose="020B0604020202020204" pitchFamily="34" charset="0"/>
              </a:defRPr>
            </a:lvl2pPr>
            <a:lvl3pPr marL="1143000" indent="-228600" defTabSz="990600" eaLnBrk="0" hangingPunct="0">
              <a:defRPr>
                <a:solidFill>
                  <a:schemeClr val="tx1"/>
                </a:solidFill>
                <a:latin typeface="Arial" panose="020B0604020202020204" pitchFamily="34" charset="0"/>
              </a:defRPr>
            </a:lvl3pPr>
            <a:lvl4pPr marL="1600200" indent="-228600" defTabSz="990600" eaLnBrk="0" hangingPunct="0">
              <a:defRPr>
                <a:solidFill>
                  <a:schemeClr val="tx1"/>
                </a:solidFill>
                <a:latin typeface="Arial" panose="020B0604020202020204" pitchFamily="34" charset="0"/>
              </a:defRPr>
            </a:lvl4pPr>
            <a:lvl5pPr marL="2057400" indent="-228600" defTabSz="990600" eaLnBrk="0" hangingPunct="0">
              <a:defRPr>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8CB0AB37-FEC5-4FEF-BEFD-A902F57AA8C3}" type="slidenum">
              <a:rPr lang="it-IT" altLang="it-IT"/>
              <a:pPr eaLnBrk="1" hangingPunct="1"/>
              <a:t>5</a:t>
            </a:fld>
            <a:endParaRPr lang="it-IT" altLang="it-IT"/>
          </a:p>
        </p:txBody>
      </p:sp>
      <p:sp>
        <p:nvSpPr>
          <p:cNvPr id="56323" name="Rectangle 2"/>
          <p:cNvSpPr>
            <a:spLocks noGrp="1" noRot="1" noChangeAspect="1" noChangeArrowheads="1" noTextEdit="1"/>
          </p:cNvSpPr>
          <p:nvPr>
            <p:ph type="sldImg"/>
          </p:nvPr>
        </p:nvSpPr>
        <p:spPr>
          <a:xfrm>
            <a:off x="-1223963" y="1108075"/>
            <a:ext cx="7372351" cy="5530850"/>
          </a:xfrm>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it-IT" dirty="0" err="1" smtClean="0"/>
              <a:t>Microscopia</a:t>
            </a:r>
            <a:r>
              <a:rPr lang="en-US" altLang="it-IT" dirty="0" smtClean="0"/>
              <a:t> </a:t>
            </a:r>
            <a:r>
              <a:rPr lang="en-US" altLang="it-IT" dirty="0" err="1" smtClean="0"/>
              <a:t>elettronica</a:t>
            </a:r>
            <a:r>
              <a:rPr lang="en-US" altLang="it-IT" dirty="0" smtClean="0"/>
              <a:t>, FEL, 6D brightness</a:t>
            </a:r>
          </a:p>
        </p:txBody>
      </p:sp>
    </p:spTree>
    <p:extLst>
      <p:ext uri="{BB962C8B-B14F-4D97-AF65-F5344CB8AC3E}">
        <p14:creationId xmlns:p14="http://schemas.microsoft.com/office/powerpoint/2010/main" val="3587070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7DFC0D7B-84A0-4017-AAA8-652B1FE6951F}" type="slidenum">
              <a:rPr lang="it-IT" smtClean="0">
                <a:latin typeface="Arial" charset="0"/>
              </a:rPr>
              <a:pPr/>
              <a:t>6</a:t>
            </a:fld>
            <a:endParaRPr lang="it-IT" smtClean="0">
              <a:latin typeface="Arial" charset="0"/>
            </a:endParaRPr>
          </a:p>
        </p:txBody>
      </p:sp>
      <p:sp>
        <p:nvSpPr>
          <p:cNvPr id="57347" name="Rectangle 2"/>
          <p:cNvSpPr>
            <a:spLocks noGrp="1" noRot="1" noChangeAspect="1" noChangeArrowheads="1" noTextEdit="1"/>
          </p:cNvSpPr>
          <p:nvPr>
            <p:ph type="sldImg"/>
          </p:nvPr>
        </p:nvSpPr>
        <p:spPr>
          <a:xfrm>
            <a:off x="992188" y="768350"/>
            <a:ext cx="5114925" cy="3836988"/>
          </a:xfrm>
          <a:ln/>
        </p:spPr>
      </p:sp>
      <p:sp>
        <p:nvSpPr>
          <p:cNvPr id="57348"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62004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DDE91955-7314-4B19-93C5-D02103B2343E}" type="slidenum">
              <a:rPr lang="it-IT" smtClean="0">
                <a:latin typeface="Arial" charset="0"/>
              </a:rPr>
              <a:pPr/>
              <a:t>7</a:t>
            </a:fld>
            <a:endParaRPr lang="it-IT" smtClean="0">
              <a:latin typeface="Arial" charset="0"/>
            </a:endParaRPr>
          </a:p>
        </p:txBody>
      </p:sp>
      <p:sp>
        <p:nvSpPr>
          <p:cNvPr id="59395" name="Rectangle 2"/>
          <p:cNvSpPr>
            <a:spLocks noGrp="1" noRot="1" noChangeAspect="1" noChangeArrowheads="1" noTextEdit="1"/>
          </p:cNvSpPr>
          <p:nvPr>
            <p:ph type="sldImg"/>
          </p:nvPr>
        </p:nvSpPr>
        <p:spPr>
          <a:xfrm>
            <a:off x="992188" y="768350"/>
            <a:ext cx="5114925" cy="3836988"/>
          </a:xfrm>
          <a:ln/>
        </p:spPr>
      </p:sp>
      <p:sp>
        <p:nvSpPr>
          <p:cNvPr id="59396"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21501491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6A87D7F1-983D-4FD8-9986-5B2EB40F7EC3}" type="slidenum">
              <a:rPr lang="it-IT" smtClean="0">
                <a:latin typeface="Arial" charset="0"/>
              </a:rPr>
              <a:pPr/>
              <a:t>8</a:t>
            </a:fld>
            <a:endParaRPr lang="it-IT" smtClean="0">
              <a:latin typeface="Arial" charset="0"/>
            </a:endParaRPr>
          </a:p>
        </p:txBody>
      </p:sp>
      <p:sp>
        <p:nvSpPr>
          <p:cNvPr id="58371" name="Rectangle 2"/>
          <p:cNvSpPr>
            <a:spLocks noGrp="1" noRot="1" noChangeAspect="1" noChangeArrowheads="1" noTextEdit="1"/>
          </p:cNvSpPr>
          <p:nvPr>
            <p:ph type="sldImg"/>
          </p:nvPr>
        </p:nvSpPr>
        <p:spPr>
          <a:xfrm>
            <a:off x="992188" y="768350"/>
            <a:ext cx="5114925" cy="3836988"/>
          </a:xfrm>
          <a:ln/>
        </p:spPr>
      </p:sp>
      <p:sp>
        <p:nvSpPr>
          <p:cNvPr id="58372"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637067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4515728C-0BE6-4FE8-BD35-54A0E922107A}" type="slidenum">
              <a:rPr lang="it-IT" smtClean="0">
                <a:latin typeface="Arial" charset="0"/>
              </a:rPr>
              <a:pPr/>
              <a:t>9</a:t>
            </a:fld>
            <a:endParaRPr lang="it-IT" smtClean="0">
              <a:latin typeface="Arial" charset="0"/>
            </a:endParaRPr>
          </a:p>
        </p:txBody>
      </p:sp>
      <p:sp>
        <p:nvSpPr>
          <p:cNvPr id="60419" name="Rectangle 2"/>
          <p:cNvSpPr>
            <a:spLocks noGrp="1" noRot="1" noChangeAspect="1" noChangeArrowheads="1" noTextEdit="1"/>
          </p:cNvSpPr>
          <p:nvPr>
            <p:ph type="sldImg"/>
          </p:nvPr>
        </p:nvSpPr>
        <p:spPr>
          <a:xfrm>
            <a:off x="992188" y="768350"/>
            <a:ext cx="5114925" cy="3836988"/>
          </a:xfrm>
          <a:ln/>
        </p:spPr>
      </p:sp>
      <p:sp>
        <p:nvSpPr>
          <p:cNvPr id="60420"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242773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err="1" smtClean="0"/>
              <a:t>Correlazione</a:t>
            </a:r>
            <a:r>
              <a:rPr lang="en-US" dirty="0" smtClean="0"/>
              <a:t> </a:t>
            </a:r>
            <a:r>
              <a:rPr lang="en-US" dirty="0" err="1" smtClean="0"/>
              <a:t>tra</a:t>
            </a:r>
            <a:r>
              <a:rPr lang="en-US" dirty="0" smtClean="0"/>
              <a:t> </a:t>
            </a:r>
            <a:r>
              <a:rPr lang="en-US" dirty="0" err="1" smtClean="0"/>
              <a:t>energia</a:t>
            </a:r>
            <a:r>
              <a:rPr lang="en-US" dirty="0" smtClean="0"/>
              <a:t> e </a:t>
            </a:r>
            <a:r>
              <a:rPr lang="en-US" dirty="0" err="1" smtClean="0"/>
              <a:t>posizione</a:t>
            </a:r>
            <a:r>
              <a:rPr lang="en-US" dirty="0" smtClean="0"/>
              <a:t> </a:t>
            </a:r>
            <a:r>
              <a:rPr lang="en-US" dirty="0" err="1" smtClean="0"/>
              <a:t>trasversa</a:t>
            </a:r>
            <a:r>
              <a:rPr lang="en-US" baseline="0" dirty="0" smtClean="0"/>
              <a:t> </a:t>
            </a:r>
            <a:r>
              <a:rPr lang="en-US" baseline="0" dirty="0" err="1" smtClean="0"/>
              <a:t>trascurabile</a:t>
            </a:r>
            <a:endParaRPr lang="en-US" dirty="0"/>
          </a:p>
        </p:txBody>
      </p:sp>
      <p:sp>
        <p:nvSpPr>
          <p:cNvPr id="4" name="Segnaposto numero diapositiva 3"/>
          <p:cNvSpPr>
            <a:spLocks noGrp="1"/>
          </p:cNvSpPr>
          <p:nvPr>
            <p:ph type="sldNum" sz="quarter" idx="10"/>
          </p:nvPr>
        </p:nvSpPr>
        <p:spPr/>
        <p:txBody>
          <a:bodyPr/>
          <a:lstStyle/>
          <a:p>
            <a:fld id="{C565B6B9-2DDA-4D48-BDAE-9A5C8445B2EB}" type="slidenum">
              <a:rPr lang="en-US" smtClean="0"/>
              <a:t>11</a:t>
            </a:fld>
            <a:endParaRPr lang="en-US"/>
          </a:p>
        </p:txBody>
      </p:sp>
    </p:spTree>
    <p:extLst>
      <p:ext uri="{BB962C8B-B14F-4D97-AF65-F5344CB8AC3E}">
        <p14:creationId xmlns:p14="http://schemas.microsoft.com/office/powerpoint/2010/main" val="4105632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smtClean="0"/>
              <a:t>Beta=1 bene solo per </a:t>
            </a:r>
            <a:r>
              <a:rPr lang="en-US" dirty="0" err="1" smtClean="0"/>
              <a:t>gli</a:t>
            </a:r>
            <a:r>
              <a:rPr lang="en-US" dirty="0" smtClean="0"/>
              <a:t> </a:t>
            </a:r>
            <a:r>
              <a:rPr lang="en-US" dirty="0" err="1" smtClean="0"/>
              <a:t>elettroni</a:t>
            </a:r>
            <a:r>
              <a:rPr lang="en-US" dirty="0" smtClean="0"/>
              <a:t>, per </a:t>
            </a:r>
            <a:r>
              <a:rPr lang="en-US" dirty="0" err="1" smtClean="0"/>
              <a:t>particelle</a:t>
            </a:r>
            <a:r>
              <a:rPr lang="en-US" dirty="0" smtClean="0"/>
              <a:t> </a:t>
            </a:r>
            <a:r>
              <a:rPr lang="en-US" dirty="0" err="1" smtClean="0"/>
              <a:t>più</a:t>
            </a:r>
            <a:r>
              <a:rPr lang="en-US" dirty="0" smtClean="0"/>
              <a:t> </a:t>
            </a:r>
            <a:r>
              <a:rPr lang="en-US" dirty="0" err="1" smtClean="0"/>
              <a:t>pesanti</a:t>
            </a:r>
            <a:r>
              <a:rPr lang="en-US" dirty="0" smtClean="0"/>
              <a:t> è </a:t>
            </a:r>
            <a:r>
              <a:rPr lang="en-US" dirty="0" err="1" smtClean="0"/>
              <a:t>ancora</a:t>
            </a:r>
            <a:r>
              <a:rPr lang="en-US" dirty="0" smtClean="0"/>
              <a:t> </a:t>
            </a:r>
            <a:r>
              <a:rPr lang="en-US" dirty="0" err="1" smtClean="0"/>
              <a:t>peggio</a:t>
            </a:r>
            <a:r>
              <a:rPr lang="en-US" dirty="0" smtClean="0"/>
              <a:t>.</a:t>
            </a:r>
          </a:p>
          <a:p>
            <a:r>
              <a:rPr lang="en-US" dirty="0" smtClean="0"/>
              <a:t>Si </a:t>
            </a:r>
            <a:r>
              <a:rPr lang="en-US" dirty="0" err="1" smtClean="0"/>
              <a:t>può</a:t>
            </a:r>
            <a:r>
              <a:rPr lang="en-US" dirty="0" smtClean="0"/>
              <a:t> </a:t>
            </a:r>
            <a:r>
              <a:rPr lang="en-US" dirty="0" err="1" smtClean="0"/>
              <a:t>mitigare</a:t>
            </a:r>
            <a:r>
              <a:rPr lang="en-US" dirty="0" smtClean="0"/>
              <a:t> tailoring plasma density at </a:t>
            </a:r>
            <a:r>
              <a:rPr lang="en-US" smtClean="0"/>
              <a:t>the exit…</a:t>
            </a:r>
            <a:endParaRPr lang="en-US" dirty="0"/>
          </a:p>
        </p:txBody>
      </p:sp>
      <p:sp>
        <p:nvSpPr>
          <p:cNvPr id="4" name="Segnaposto numero diapositiva 3"/>
          <p:cNvSpPr>
            <a:spLocks noGrp="1"/>
          </p:cNvSpPr>
          <p:nvPr>
            <p:ph type="sldNum" sz="quarter" idx="10"/>
          </p:nvPr>
        </p:nvSpPr>
        <p:spPr/>
        <p:txBody>
          <a:bodyPr/>
          <a:lstStyle/>
          <a:p>
            <a:fld id="{C565B6B9-2DDA-4D48-BDAE-9A5C8445B2EB}" type="slidenum">
              <a:rPr lang="en-US" smtClean="0"/>
              <a:t>12</a:t>
            </a:fld>
            <a:endParaRPr lang="en-US"/>
          </a:p>
        </p:txBody>
      </p:sp>
    </p:spTree>
    <p:extLst>
      <p:ext uri="{BB962C8B-B14F-4D97-AF65-F5344CB8AC3E}">
        <p14:creationId xmlns:p14="http://schemas.microsoft.com/office/powerpoint/2010/main" val="2413450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819A3758-87B5-47C8-B7DE-E5CD6A89A3CA}" type="slidenum">
              <a:rPr lang="it-IT" smtClean="0">
                <a:latin typeface="Arial" charset="0"/>
              </a:rPr>
              <a:pPr/>
              <a:t>13</a:t>
            </a:fld>
            <a:endParaRPr lang="it-IT" smtClean="0">
              <a:latin typeface="Arial" charset="0"/>
            </a:endParaRPr>
          </a:p>
        </p:txBody>
      </p:sp>
      <p:sp>
        <p:nvSpPr>
          <p:cNvPr id="61443" name="Rectangle 2"/>
          <p:cNvSpPr>
            <a:spLocks noGrp="1" noRot="1" noChangeAspect="1" noChangeArrowheads="1" noTextEdit="1"/>
          </p:cNvSpPr>
          <p:nvPr>
            <p:ph type="sldImg"/>
          </p:nvPr>
        </p:nvSpPr>
        <p:spPr>
          <a:xfrm>
            <a:off x="992188" y="768350"/>
            <a:ext cx="5114925" cy="3836988"/>
          </a:xfrm>
          <a:ln/>
        </p:spPr>
      </p:sp>
      <p:sp>
        <p:nvSpPr>
          <p:cNvPr id="61444"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579358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CDAD25-6B21-4E3C-A350-D090C86B06DE}" type="slidenum">
              <a:rPr lang="en-US"/>
              <a:pPr/>
              <a:t>14</a:t>
            </a:fld>
            <a:endParaRPr lang="en-US"/>
          </a:p>
        </p:txBody>
      </p:sp>
      <p:sp>
        <p:nvSpPr>
          <p:cNvPr id="5122" name="Rectangle 2"/>
          <p:cNvSpPr>
            <a:spLocks noGrp="1" noRot="1" noChangeAspect="1" noChangeArrowheads="1" noTextEdit="1"/>
          </p:cNvSpPr>
          <p:nvPr>
            <p:ph type="sldImg"/>
          </p:nvPr>
        </p:nvSpPr>
        <p:spPr>
          <a:ln/>
        </p:spPr>
      </p:sp>
      <p:sp>
        <p:nvSpPr>
          <p:cNvPr id="5123" name="Rectangle 3"/>
          <p:cNvSpPr>
            <a:spLocks noGrp="1" noChangeArrowheads="1"/>
          </p:cNvSpPr>
          <p:nvPr>
            <p:ph type="body" idx="1"/>
          </p:nvPr>
        </p:nvSpPr>
        <p:spPr>
          <a:xfrm>
            <a:off x="634279" y="6261606"/>
            <a:ext cx="3488534" cy="5932048"/>
          </a:xfrm>
        </p:spPr>
        <p:txBody>
          <a:bodyPr/>
          <a:lstStyle/>
          <a:p>
            <a:r>
              <a:rPr lang="en-GB" dirty="0" smtClean="0"/>
              <a:t>Non </a:t>
            </a:r>
            <a:r>
              <a:rPr lang="en-GB" dirty="0" err="1" smtClean="0"/>
              <a:t>si</a:t>
            </a:r>
            <a:r>
              <a:rPr lang="en-GB" dirty="0" smtClean="0"/>
              <a:t> </a:t>
            </a:r>
            <a:r>
              <a:rPr lang="en-GB" dirty="0" err="1" smtClean="0"/>
              <a:t>può</a:t>
            </a:r>
            <a:r>
              <a:rPr lang="en-GB" dirty="0" smtClean="0"/>
              <a:t> </a:t>
            </a:r>
            <a:r>
              <a:rPr lang="en-GB" dirty="0" err="1" smtClean="0"/>
              <a:t>misurare</a:t>
            </a:r>
            <a:r>
              <a:rPr lang="en-GB" dirty="0" smtClean="0"/>
              <a:t> </a:t>
            </a:r>
            <a:r>
              <a:rPr lang="en-GB" dirty="0" err="1" smtClean="0"/>
              <a:t>l’energia</a:t>
            </a:r>
            <a:r>
              <a:rPr lang="en-GB" dirty="0" smtClean="0"/>
              <a:t> </a:t>
            </a:r>
            <a:r>
              <a:rPr lang="en-GB" dirty="0" err="1" smtClean="0"/>
              <a:t>nello</a:t>
            </a:r>
            <a:r>
              <a:rPr lang="en-GB" dirty="0" smtClean="0"/>
              <a:t> </a:t>
            </a:r>
            <a:r>
              <a:rPr lang="en-GB" dirty="0" err="1" smtClean="0"/>
              <a:t>stesso</a:t>
            </a:r>
            <a:r>
              <a:rPr lang="en-GB" dirty="0" smtClean="0"/>
              <a:t> shot.</a:t>
            </a:r>
            <a:endParaRPr lang="en-GB" dirty="0"/>
          </a:p>
        </p:txBody>
      </p:sp>
    </p:spTree>
    <p:extLst>
      <p:ext uri="{BB962C8B-B14F-4D97-AF65-F5344CB8AC3E}">
        <p14:creationId xmlns:p14="http://schemas.microsoft.com/office/powerpoint/2010/main" val="38014274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B01C3C4A-6FF9-44AB-82D4-174746F59C5A}" type="slidenum">
              <a:rPr lang="it-IT" smtClean="0">
                <a:latin typeface="Arial" charset="0"/>
              </a:rPr>
              <a:pPr/>
              <a:t>15</a:t>
            </a:fld>
            <a:endParaRPr lang="it-IT" smtClean="0">
              <a:latin typeface="Arial" charset="0"/>
            </a:endParaRPr>
          </a:p>
        </p:txBody>
      </p:sp>
      <p:sp>
        <p:nvSpPr>
          <p:cNvPr id="63491" name="Rectangle 2"/>
          <p:cNvSpPr>
            <a:spLocks noGrp="1" noRot="1" noChangeAspect="1" noChangeArrowheads="1" noTextEdit="1"/>
          </p:cNvSpPr>
          <p:nvPr>
            <p:ph type="sldImg"/>
          </p:nvPr>
        </p:nvSpPr>
        <p:spPr>
          <a:xfrm>
            <a:off x="992188" y="768350"/>
            <a:ext cx="5114925" cy="3836988"/>
          </a:xfrm>
          <a:ln/>
        </p:spPr>
      </p:sp>
      <p:sp>
        <p:nvSpPr>
          <p:cNvPr id="63492"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3156953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A61C509A-A806-410A-984C-80F84291E411}" type="slidenum">
              <a:rPr lang="it-IT" smtClean="0">
                <a:latin typeface="Arial" charset="0"/>
              </a:rPr>
              <a:pPr/>
              <a:t>16</a:t>
            </a:fld>
            <a:endParaRPr lang="it-IT" smtClean="0">
              <a:latin typeface="Arial" charset="0"/>
            </a:endParaRPr>
          </a:p>
        </p:txBody>
      </p:sp>
      <p:sp>
        <p:nvSpPr>
          <p:cNvPr id="64515" name="Rectangle 2"/>
          <p:cNvSpPr>
            <a:spLocks noGrp="1" noRot="1" noChangeAspect="1" noChangeArrowheads="1" noTextEdit="1"/>
          </p:cNvSpPr>
          <p:nvPr>
            <p:ph type="sldImg"/>
          </p:nvPr>
        </p:nvSpPr>
        <p:spPr>
          <a:xfrm>
            <a:off x="992188" y="768350"/>
            <a:ext cx="5114925" cy="3836988"/>
          </a:xfrm>
          <a:ln/>
        </p:spPr>
      </p:sp>
      <p:sp>
        <p:nvSpPr>
          <p:cNvPr id="64516"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428340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2BBB61-92D0-4FF8-A5C1-8753C491B44F}" type="slidenum">
              <a:rPr lang="en-US"/>
              <a:pPr/>
              <a:t>17</a:t>
            </a:fld>
            <a:endParaRPr lang="en-US"/>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endParaRPr lang="it-IT"/>
          </a:p>
        </p:txBody>
      </p:sp>
    </p:spTree>
    <p:extLst>
      <p:ext uri="{BB962C8B-B14F-4D97-AF65-F5344CB8AC3E}">
        <p14:creationId xmlns:p14="http://schemas.microsoft.com/office/powerpoint/2010/main" val="4200444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FD53B1F2-F5AB-423A-9FEC-AA5C7390322C}" type="slidenum">
              <a:rPr lang="it-IT" smtClean="0">
                <a:latin typeface="Arial" charset="0"/>
              </a:rPr>
              <a:pPr/>
              <a:t>18</a:t>
            </a:fld>
            <a:endParaRPr lang="it-IT" smtClean="0">
              <a:latin typeface="Arial" charset="0"/>
            </a:endParaRPr>
          </a:p>
        </p:txBody>
      </p:sp>
      <p:sp>
        <p:nvSpPr>
          <p:cNvPr id="66563" name="Rectangle 2"/>
          <p:cNvSpPr>
            <a:spLocks noGrp="1" noRot="1" noChangeAspect="1" noChangeArrowheads="1" noTextEdit="1"/>
          </p:cNvSpPr>
          <p:nvPr>
            <p:ph type="sldImg"/>
          </p:nvPr>
        </p:nvSpPr>
        <p:spPr>
          <a:xfrm>
            <a:off x="992188" y="768350"/>
            <a:ext cx="5114925" cy="3836988"/>
          </a:xfrm>
          <a:ln/>
        </p:spPr>
      </p:sp>
      <p:sp>
        <p:nvSpPr>
          <p:cNvPr id="66564"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23280146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150B0D43-66D5-4B34-A221-0923B6E53307}" type="slidenum">
              <a:rPr lang="it-IT" smtClean="0">
                <a:latin typeface="Arial" charset="0"/>
              </a:rPr>
              <a:pPr/>
              <a:t>19</a:t>
            </a:fld>
            <a:endParaRPr lang="it-IT" smtClean="0">
              <a:latin typeface="Arial" charset="0"/>
            </a:endParaRPr>
          </a:p>
        </p:txBody>
      </p:sp>
      <p:sp>
        <p:nvSpPr>
          <p:cNvPr id="67587" name="Rectangle 2"/>
          <p:cNvSpPr>
            <a:spLocks noGrp="1" noRot="1" noChangeAspect="1" noChangeArrowheads="1" noTextEdit="1"/>
          </p:cNvSpPr>
          <p:nvPr>
            <p:ph type="sldImg"/>
          </p:nvPr>
        </p:nvSpPr>
        <p:spPr>
          <a:xfrm>
            <a:off x="992188" y="768350"/>
            <a:ext cx="5114925" cy="3836988"/>
          </a:xfrm>
          <a:ln/>
        </p:spPr>
      </p:sp>
      <p:sp>
        <p:nvSpPr>
          <p:cNvPr id="67588"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2914535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0297BDF-6E70-473E-8D40-1B18EE07DBD5}" type="slidenum">
              <a:rPr lang="it-IT" smtClean="0">
                <a:latin typeface="Arial" charset="0"/>
              </a:rPr>
              <a:pPr/>
              <a:t>20</a:t>
            </a:fld>
            <a:endParaRPr lang="it-IT" smtClean="0">
              <a:latin typeface="Arial" charset="0"/>
            </a:endParaRPr>
          </a:p>
        </p:txBody>
      </p:sp>
      <p:sp>
        <p:nvSpPr>
          <p:cNvPr id="68611" name="Rectangle 2"/>
          <p:cNvSpPr>
            <a:spLocks noGrp="1" noRot="1" noChangeAspect="1" noChangeArrowheads="1" noTextEdit="1"/>
          </p:cNvSpPr>
          <p:nvPr>
            <p:ph type="sldImg"/>
          </p:nvPr>
        </p:nvSpPr>
        <p:spPr>
          <a:xfrm>
            <a:off x="992188" y="768350"/>
            <a:ext cx="5114925" cy="3836988"/>
          </a:xfrm>
          <a:ln/>
        </p:spPr>
      </p:sp>
      <p:sp>
        <p:nvSpPr>
          <p:cNvPr id="68612" name="Rectangle 3"/>
          <p:cNvSpPr>
            <a:spLocks noGrp="1" noChangeArrowheads="1"/>
          </p:cNvSpPr>
          <p:nvPr>
            <p:ph type="body" idx="1"/>
          </p:nvPr>
        </p:nvSpPr>
        <p:spPr>
          <a:noFill/>
          <a:ln/>
        </p:spPr>
        <p:txBody>
          <a:bodyPr/>
          <a:lstStyle/>
          <a:p>
            <a:pPr eaLnBrk="1" hangingPunct="1"/>
            <a:r>
              <a:rPr lang="en-US" dirty="0" smtClean="0">
                <a:latin typeface="Arial" charset="0"/>
              </a:rPr>
              <a:t>21 </a:t>
            </a:r>
            <a:r>
              <a:rPr lang="en-US" dirty="0" err="1" smtClean="0">
                <a:latin typeface="Arial" charset="0"/>
              </a:rPr>
              <a:t>minuti</a:t>
            </a:r>
            <a:r>
              <a:rPr lang="en-US" dirty="0" smtClean="0">
                <a:latin typeface="Arial" charset="0"/>
              </a:rPr>
              <a:t> </a:t>
            </a:r>
            <a:r>
              <a:rPr lang="en-US" dirty="0" err="1" smtClean="0">
                <a:latin typeface="Arial" charset="0"/>
              </a:rPr>
              <a:t>all’inizio</a:t>
            </a:r>
            <a:r>
              <a:rPr lang="en-US" dirty="0" smtClean="0">
                <a:latin typeface="Arial" charset="0"/>
              </a:rPr>
              <a:t> </a:t>
            </a:r>
            <a:r>
              <a:rPr lang="en-US" dirty="0" err="1" smtClean="0">
                <a:latin typeface="Arial" charset="0"/>
              </a:rPr>
              <a:t>della</a:t>
            </a:r>
            <a:r>
              <a:rPr lang="en-US" dirty="0" smtClean="0">
                <a:latin typeface="Arial" charset="0"/>
              </a:rPr>
              <a:t> slide</a:t>
            </a:r>
          </a:p>
        </p:txBody>
      </p:sp>
    </p:spTree>
    <p:extLst>
      <p:ext uri="{BB962C8B-B14F-4D97-AF65-F5344CB8AC3E}">
        <p14:creationId xmlns:p14="http://schemas.microsoft.com/office/powerpoint/2010/main" val="3759336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E6B565AC-6BFF-4854-9CAA-F6BC3A26C26D}" type="slidenum">
              <a:rPr lang="it-IT" smtClean="0">
                <a:latin typeface="Arial" charset="0"/>
              </a:rPr>
              <a:pPr/>
              <a:t>21</a:t>
            </a:fld>
            <a:endParaRPr lang="it-IT" smtClean="0">
              <a:latin typeface="Arial" charset="0"/>
            </a:endParaRPr>
          </a:p>
        </p:txBody>
      </p:sp>
      <p:sp>
        <p:nvSpPr>
          <p:cNvPr id="69635" name="Rectangle 2"/>
          <p:cNvSpPr>
            <a:spLocks noGrp="1" noRot="1" noChangeAspect="1" noChangeArrowheads="1" noTextEdit="1"/>
          </p:cNvSpPr>
          <p:nvPr>
            <p:ph type="sldImg"/>
          </p:nvPr>
        </p:nvSpPr>
        <p:spPr>
          <a:xfrm>
            <a:off x="992188" y="768350"/>
            <a:ext cx="5114925" cy="3836988"/>
          </a:xfrm>
          <a:ln/>
        </p:spPr>
      </p:sp>
      <p:sp>
        <p:nvSpPr>
          <p:cNvPr id="69636"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445822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9760545E-A695-44B0-B802-F9BBC3A2EBAB}" type="slidenum">
              <a:rPr lang="it-IT" smtClean="0">
                <a:latin typeface="Arial" charset="0"/>
              </a:rPr>
              <a:pPr/>
              <a:t>22</a:t>
            </a:fld>
            <a:endParaRPr lang="it-IT" smtClean="0">
              <a:latin typeface="Arial" charset="0"/>
            </a:endParaRPr>
          </a:p>
        </p:txBody>
      </p:sp>
      <p:sp>
        <p:nvSpPr>
          <p:cNvPr id="70659" name="Rectangle 2"/>
          <p:cNvSpPr>
            <a:spLocks noGrp="1" noRot="1" noChangeAspect="1" noChangeArrowheads="1" noTextEdit="1"/>
          </p:cNvSpPr>
          <p:nvPr>
            <p:ph type="sldImg"/>
          </p:nvPr>
        </p:nvSpPr>
        <p:spPr>
          <a:xfrm>
            <a:off x="992188" y="768350"/>
            <a:ext cx="5114925" cy="3836988"/>
          </a:xfrm>
          <a:ln/>
        </p:spPr>
      </p:sp>
      <p:sp>
        <p:nvSpPr>
          <p:cNvPr id="70660"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5979503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E7222BA4-E53F-4163-8248-36032A8216B1}" type="slidenum">
              <a:rPr lang="it-IT" smtClean="0">
                <a:latin typeface="Arial" charset="0"/>
              </a:rPr>
              <a:pPr/>
              <a:t>23</a:t>
            </a:fld>
            <a:endParaRPr lang="it-IT" smtClean="0">
              <a:latin typeface="Arial" charset="0"/>
            </a:endParaRPr>
          </a:p>
        </p:txBody>
      </p:sp>
      <p:sp>
        <p:nvSpPr>
          <p:cNvPr id="71683" name="Rectangle 2"/>
          <p:cNvSpPr>
            <a:spLocks noGrp="1" noRot="1" noChangeAspect="1" noChangeArrowheads="1" noTextEdit="1"/>
          </p:cNvSpPr>
          <p:nvPr>
            <p:ph type="sldImg"/>
          </p:nvPr>
        </p:nvSpPr>
        <p:spPr>
          <a:xfrm>
            <a:off x="992188" y="768350"/>
            <a:ext cx="5114925" cy="3836988"/>
          </a:xfrm>
          <a:ln/>
        </p:spPr>
      </p:sp>
      <p:sp>
        <p:nvSpPr>
          <p:cNvPr id="71684"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8374159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11A94DB2-6A3D-4B90-BD6C-128F5AE22850}" type="slidenum">
              <a:rPr lang="it-IT" smtClean="0">
                <a:latin typeface="Arial" charset="0"/>
              </a:rPr>
              <a:pPr/>
              <a:t>24</a:t>
            </a:fld>
            <a:endParaRPr lang="it-IT" smtClean="0">
              <a:latin typeface="Arial" charset="0"/>
            </a:endParaRPr>
          </a:p>
        </p:txBody>
      </p:sp>
      <p:sp>
        <p:nvSpPr>
          <p:cNvPr id="72707" name="Rectangle 2"/>
          <p:cNvSpPr>
            <a:spLocks noGrp="1" noRot="1" noChangeAspect="1" noChangeArrowheads="1" noTextEdit="1"/>
          </p:cNvSpPr>
          <p:nvPr>
            <p:ph type="sldImg"/>
          </p:nvPr>
        </p:nvSpPr>
        <p:spPr>
          <a:xfrm>
            <a:off x="992188" y="768350"/>
            <a:ext cx="5114925" cy="3836988"/>
          </a:xfrm>
          <a:ln/>
        </p:spPr>
      </p:sp>
      <p:sp>
        <p:nvSpPr>
          <p:cNvPr id="72708"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5125429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1B0A4EDA-EB45-4E9D-808B-0225100A79AB}" type="slidenum">
              <a:rPr lang="it-IT" smtClean="0">
                <a:latin typeface="Arial" charset="0"/>
              </a:rPr>
              <a:pPr/>
              <a:t>25</a:t>
            </a:fld>
            <a:endParaRPr lang="it-IT" smtClean="0">
              <a:latin typeface="Arial" charset="0"/>
            </a:endParaRPr>
          </a:p>
        </p:txBody>
      </p:sp>
      <p:sp>
        <p:nvSpPr>
          <p:cNvPr id="73731" name="Rectangle 2"/>
          <p:cNvSpPr>
            <a:spLocks noGrp="1" noRot="1" noChangeAspect="1" noChangeArrowheads="1" noTextEdit="1"/>
          </p:cNvSpPr>
          <p:nvPr>
            <p:ph type="sldImg"/>
          </p:nvPr>
        </p:nvSpPr>
        <p:spPr>
          <a:xfrm>
            <a:off x="992188" y="768350"/>
            <a:ext cx="5114925" cy="3836988"/>
          </a:xfrm>
          <a:ln/>
        </p:spPr>
      </p:sp>
      <p:sp>
        <p:nvSpPr>
          <p:cNvPr id="73732"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99435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CC6F8324-ABC7-448D-9266-66DC8C91E683}" type="slidenum">
              <a:rPr lang="it-IT" smtClean="0">
                <a:latin typeface="Arial" charset="0"/>
              </a:rPr>
              <a:pPr/>
              <a:t>26</a:t>
            </a:fld>
            <a:endParaRPr lang="it-IT" smtClean="0">
              <a:latin typeface="Arial" charset="0"/>
            </a:endParaRPr>
          </a:p>
        </p:txBody>
      </p:sp>
      <p:sp>
        <p:nvSpPr>
          <p:cNvPr id="74755" name="Rectangle 2"/>
          <p:cNvSpPr>
            <a:spLocks noGrp="1" noRot="1" noChangeAspect="1" noChangeArrowheads="1" noTextEdit="1"/>
          </p:cNvSpPr>
          <p:nvPr>
            <p:ph type="sldImg"/>
          </p:nvPr>
        </p:nvSpPr>
        <p:spPr>
          <a:xfrm>
            <a:off x="992188" y="768350"/>
            <a:ext cx="5114925" cy="3836988"/>
          </a:xfrm>
          <a:ln/>
        </p:spPr>
      </p:sp>
      <p:sp>
        <p:nvSpPr>
          <p:cNvPr id="74756"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7339664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8BB66BB0-7405-4747-9D27-D18E8F4A65FB}" type="slidenum">
              <a:rPr lang="it-IT" smtClean="0">
                <a:latin typeface="Arial" charset="0"/>
              </a:rPr>
              <a:pPr/>
              <a:t>27</a:t>
            </a:fld>
            <a:endParaRPr lang="it-IT" smtClean="0">
              <a:latin typeface="Arial" charset="0"/>
            </a:endParaRPr>
          </a:p>
        </p:txBody>
      </p:sp>
      <p:sp>
        <p:nvSpPr>
          <p:cNvPr id="75779" name="Rectangle 2"/>
          <p:cNvSpPr>
            <a:spLocks noGrp="1" noRot="1" noChangeAspect="1" noChangeArrowheads="1" noTextEdit="1"/>
          </p:cNvSpPr>
          <p:nvPr>
            <p:ph type="sldImg"/>
          </p:nvPr>
        </p:nvSpPr>
        <p:spPr>
          <a:xfrm>
            <a:off x="992188" y="768350"/>
            <a:ext cx="5114925" cy="3836988"/>
          </a:xfrm>
          <a:ln/>
        </p:spPr>
      </p:sp>
      <p:sp>
        <p:nvSpPr>
          <p:cNvPr id="75780"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037455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D00B4525-1B31-4F94-8306-7904F22BBF1B}" type="slidenum">
              <a:rPr lang="it-IT" smtClean="0">
                <a:latin typeface="Arial" charset="0"/>
              </a:rPr>
              <a:pPr/>
              <a:t>29</a:t>
            </a:fld>
            <a:endParaRPr lang="it-IT" smtClean="0">
              <a:latin typeface="Arial" charset="0"/>
            </a:endParaRPr>
          </a:p>
        </p:txBody>
      </p:sp>
      <p:sp>
        <p:nvSpPr>
          <p:cNvPr id="76803" name="Rectangle 2"/>
          <p:cNvSpPr>
            <a:spLocks noGrp="1" noRot="1" noChangeAspect="1" noChangeArrowheads="1" noTextEdit="1"/>
          </p:cNvSpPr>
          <p:nvPr>
            <p:ph type="sldImg"/>
          </p:nvPr>
        </p:nvSpPr>
        <p:spPr>
          <a:xfrm>
            <a:off x="992188" y="768350"/>
            <a:ext cx="5114925" cy="3836988"/>
          </a:xfrm>
          <a:ln/>
        </p:spPr>
      </p:sp>
      <p:sp>
        <p:nvSpPr>
          <p:cNvPr id="76804"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3763295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F5EB578C-888D-4F7A-AB31-93E7B7DAECEB}" type="slidenum">
              <a:rPr lang="it-IT" smtClean="0">
                <a:latin typeface="Arial" charset="0"/>
              </a:rPr>
              <a:pPr/>
              <a:t>30</a:t>
            </a:fld>
            <a:endParaRPr lang="it-IT" smtClean="0">
              <a:latin typeface="Arial" charset="0"/>
            </a:endParaRPr>
          </a:p>
        </p:txBody>
      </p:sp>
      <p:sp>
        <p:nvSpPr>
          <p:cNvPr id="77827" name="Rectangle 2"/>
          <p:cNvSpPr>
            <a:spLocks noGrp="1" noRot="1" noChangeAspect="1" noChangeArrowheads="1" noTextEdit="1"/>
          </p:cNvSpPr>
          <p:nvPr>
            <p:ph type="sldImg"/>
          </p:nvPr>
        </p:nvSpPr>
        <p:spPr>
          <a:xfrm>
            <a:off x="992188" y="768350"/>
            <a:ext cx="5114925" cy="3836988"/>
          </a:xfrm>
          <a:ln/>
        </p:spPr>
      </p:sp>
      <p:sp>
        <p:nvSpPr>
          <p:cNvPr id="77828"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6978354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4FCE893F-759D-434C-9255-D2E973227920}" type="slidenum">
              <a:rPr lang="it-IT" smtClean="0">
                <a:latin typeface="Arial" charset="0"/>
              </a:rPr>
              <a:pPr/>
              <a:t>31</a:t>
            </a:fld>
            <a:endParaRPr lang="it-IT" smtClean="0">
              <a:latin typeface="Arial" charset="0"/>
            </a:endParaRPr>
          </a:p>
        </p:txBody>
      </p:sp>
      <p:sp>
        <p:nvSpPr>
          <p:cNvPr id="78851" name="Rectangle 2"/>
          <p:cNvSpPr>
            <a:spLocks noGrp="1" noRot="1" noChangeAspect="1" noChangeArrowheads="1" noTextEdit="1"/>
          </p:cNvSpPr>
          <p:nvPr>
            <p:ph type="sldImg"/>
          </p:nvPr>
        </p:nvSpPr>
        <p:spPr>
          <a:xfrm>
            <a:off x="992188" y="768350"/>
            <a:ext cx="5114925" cy="3836988"/>
          </a:xfrm>
          <a:ln/>
        </p:spPr>
      </p:sp>
      <p:sp>
        <p:nvSpPr>
          <p:cNvPr id="78852"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11041648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03088A61-48AD-4F86-9D0C-C18D5E225E2A}" type="slidenum">
              <a:rPr lang="it-IT" smtClean="0">
                <a:latin typeface="Arial" charset="0"/>
              </a:rPr>
              <a:pPr/>
              <a:t>32</a:t>
            </a:fld>
            <a:endParaRPr lang="it-IT" smtClean="0">
              <a:latin typeface="Arial" charset="0"/>
            </a:endParaRPr>
          </a:p>
        </p:txBody>
      </p:sp>
      <p:sp>
        <p:nvSpPr>
          <p:cNvPr id="79875" name="Rectangle 2"/>
          <p:cNvSpPr>
            <a:spLocks noGrp="1" noRot="1" noChangeAspect="1" noChangeArrowheads="1" noTextEdit="1"/>
          </p:cNvSpPr>
          <p:nvPr>
            <p:ph type="sldImg"/>
          </p:nvPr>
        </p:nvSpPr>
        <p:spPr>
          <a:xfrm>
            <a:off x="992188" y="768350"/>
            <a:ext cx="5114925" cy="3836988"/>
          </a:xfrm>
          <a:ln/>
        </p:spPr>
      </p:sp>
      <p:sp>
        <p:nvSpPr>
          <p:cNvPr id="79876"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35780069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1ADB663C-6CEB-442D-AACF-3B5A4D8CA6DE}" type="slidenum">
              <a:rPr lang="it-IT" smtClean="0">
                <a:latin typeface="Arial" charset="0"/>
              </a:rPr>
              <a:pPr/>
              <a:t>33</a:t>
            </a:fld>
            <a:endParaRPr lang="it-IT" smtClean="0">
              <a:latin typeface="Arial" charset="0"/>
            </a:endParaRPr>
          </a:p>
        </p:txBody>
      </p:sp>
      <p:sp>
        <p:nvSpPr>
          <p:cNvPr id="80899" name="Rectangle 2"/>
          <p:cNvSpPr>
            <a:spLocks noGrp="1" noRot="1" noChangeAspect="1" noChangeArrowheads="1" noTextEdit="1"/>
          </p:cNvSpPr>
          <p:nvPr>
            <p:ph type="sldImg"/>
          </p:nvPr>
        </p:nvSpPr>
        <p:spPr>
          <a:xfrm>
            <a:off x="992188" y="768350"/>
            <a:ext cx="5114925" cy="3836988"/>
          </a:xfrm>
          <a:ln/>
        </p:spPr>
      </p:sp>
      <p:sp>
        <p:nvSpPr>
          <p:cNvPr id="80900"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6119697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1782C78B-9B5C-418E-99A3-546821E5E452}" type="slidenum">
              <a:rPr lang="it-IT" smtClean="0">
                <a:latin typeface="Arial" charset="0"/>
              </a:rPr>
              <a:pPr/>
              <a:t>34</a:t>
            </a:fld>
            <a:endParaRPr lang="it-IT" smtClean="0">
              <a:latin typeface="Arial" charset="0"/>
            </a:endParaRPr>
          </a:p>
        </p:txBody>
      </p:sp>
      <p:sp>
        <p:nvSpPr>
          <p:cNvPr id="81923" name="Rectangle 2"/>
          <p:cNvSpPr>
            <a:spLocks noGrp="1" noRot="1" noChangeAspect="1" noChangeArrowheads="1" noTextEdit="1"/>
          </p:cNvSpPr>
          <p:nvPr>
            <p:ph type="sldImg"/>
          </p:nvPr>
        </p:nvSpPr>
        <p:spPr>
          <a:xfrm>
            <a:off x="992188" y="768350"/>
            <a:ext cx="5114925" cy="3836988"/>
          </a:xfrm>
          <a:ln/>
        </p:spPr>
      </p:sp>
      <p:sp>
        <p:nvSpPr>
          <p:cNvPr id="81924"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6605039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F9FA8869-22DE-4C28-91B1-E12A945A10E3}" type="slidenum">
              <a:rPr lang="it-IT" smtClean="0">
                <a:latin typeface="Arial" charset="0"/>
              </a:rPr>
              <a:pPr/>
              <a:t>35</a:t>
            </a:fld>
            <a:endParaRPr lang="it-IT" smtClean="0">
              <a:latin typeface="Arial" charset="0"/>
            </a:endParaRPr>
          </a:p>
        </p:txBody>
      </p:sp>
      <p:sp>
        <p:nvSpPr>
          <p:cNvPr id="82947" name="Rectangle 2"/>
          <p:cNvSpPr>
            <a:spLocks noGrp="1" noRot="1" noChangeAspect="1" noChangeArrowheads="1" noTextEdit="1"/>
          </p:cNvSpPr>
          <p:nvPr>
            <p:ph type="sldImg"/>
          </p:nvPr>
        </p:nvSpPr>
        <p:spPr>
          <a:xfrm>
            <a:off x="992188" y="768350"/>
            <a:ext cx="5114925" cy="3836988"/>
          </a:xfrm>
          <a:ln/>
        </p:spPr>
      </p:sp>
      <p:sp>
        <p:nvSpPr>
          <p:cNvPr id="82948"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0447603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smtClean="0"/>
              <a:t>Misuri solo quella orizzontale</a:t>
            </a:r>
            <a:endParaRPr lang="it-IT" dirty="0"/>
          </a:p>
        </p:txBody>
      </p:sp>
      <p:sp>
        <p:nvSpPr>
          <p:cNvPr id="4" name="Segnaposto numero diapositiva 3"/>
          <p:cNvSpPr>
            <a:spLocks noGrp="1"/>
          </p:cNvSpPr>
          <p:nvPr>
            <p:ph type="sldNum" sz="quarter" idx="10"/>
          </p:nvPr>
        </p:nvSpPr>
        <p:spPr/>
        <p:txBody>
          <a:bodyPr/>
          <a:lstStyle/>
          <a:p>
            <a:fld id="{17E33CFA-6750-402F-A2FC-87333352933D}" type="slidenum">
              <a:rPr lang="it-IT" smtClean="0"/>
              <a:t>37</a:t>
            </a:fld>
            <a:endParaRPr lang="it-IT"/>
          </a:p>
        </p:txBody>
      </p:sp>
    </p:spTree>
    <p:extLst>
      <p:ext uri="{BB962C8B-B14F-4D97-AF65-F5344CB8AC3E}">
        <p14:creationId xmlns:p14="http://schemas.microsoft.com/office/powerpoint/2010/main" val="41989384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4217CCA4-7E5A-41A1-B259-FC4042505C45}" type="slidenum">
              <a:rPr lang="it-IT" smtClean="0">
                <a:latin typeface="Arial" charset="0"/>
              </a:rPr>
              <a:pPr/>
              <a:t>39</a:t>
            </a:fld>
            <a:endParaRPr lang="it-IT" smtClean="0">
              <a:latin typeface="Arial" charset="0"/>
            </a:endParaRPr>
          </a:p>
        </p:txBody>
      </p:sp>
      <p:sp>
        <p:nvSpPr>
          <p:cNvPr id="83971" name="Rectangle 2"/>
          <p:cNvSpPr>
            <a:spLocks noGrp="1" noRot="1" noChangeAspect="1" noChangeArrowheads="1" noTextEdit="1"/>
          </p:cNvSpPr>
          <p:nvPr>
            <p:ph type="sldImg"/>
          </p:nvPr>
        </p:nvSpPr>
        <p:spPr>
          <a:xfrm>
            <a:off x="992188" y="768350"/>
            <a:ext cx="5114925" cy="3836988"/>
          </a:xfrm>
          <a:ln/>
        </p:spPr>
      </p:sp>
      <p:sp>
        <p:nvSpPr>
          <p:cNvPr id="83972"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27015937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0D1DB5E6-0318-48DA-874C-68D1013307A2}" type="slidenum">
              <a:rPr lang="it-IT" smtClean="0">
                <a:latin typeface="Arial" charset="0"/>
              </a:rPr>
              <a:pPr/>
              <a:t>40</a:t>
            </a:fld>
            <a:endParaRPr lang="it-IT" smtClean="0">
              <a:latin typeface="Arial" charset="0"/>
            </a:endParaRPr>
          </a:p>
        </p:txBody>
      </p:sp>
      <p:sp>
        <p:nvSpPr>
          <p:cNvPr id="84995" name="Rectangle 2"/>
          <p:cNvSpPr>
            <a:spLocks noGrp="1" noRot="1" noChangeAspect="1" noChangeArrowheads="1" noTextEdit="1"/>
          </p:cNvSpPr>
          <p:nvPr>
            <p:ph type="sldImg"/>
          </p:nvPr>
        </p:nvSpPr>
        <p:spPr>
          <a:xfrm>
            <a:off x="992188" y="768350"/>
            <a:ext cx="5114925" cy="3836988"/>
          </a:xfrm>
          <a:ln/>
        </p:spPr>
      </p:sp>
      <p:sp>
        <p:nvSpPr>
          <p:cNvPr id="84996"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9186924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914E8E20-FC26-46EA-95CC-CC48F8032A3E}" type="slidenum">
              <a:rPr lang="it-IT" smtClean="0">
                <a:latin typeface="Arial" charset="0"/>
              </a:rPr>
              <a:pPr/>
              <a:t>41</a:t>
            </a:fld>
            <a:endParaRPr lang="it-IT" smtClean="0">
              <a:latin typeface="Arial" charset="0"/>
            </a:endParaRPr>
          </a:p>
        </p:txBody>
      </p:sp>
      <p:sp>
        <p:nvSpPr>
          <p:cNvPr id="86019" name="Rectangle 2"/>
          <p:cNvSpPr>
            <a:spLocks noGrp="1" noRot="1" noChangeAspect="1" noChangeArrowheads="1" noTextEdit="1"/>
          </p:cNvSpPr>
          <p:nvPr>
            <p:ph type="sldImg"/>
          </p:nvPr>
        </p:nvSpPr>
        <p:spPr>
          <a:xfrm>
            <a:off x="992188" y="768350"/>
            <a:ext cx="5114925" cy="3836988"/>
          </a:xfrm>
          <a:ln/>
        </p:spPr>
      </p:sp>
      <p:sp>
        <p:nvSpPr>
          <p:cNvPr id="86020"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33035481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3F277371-D3A4-4FC7-A493-1B0E012C4049}" type="slidenum">
              <a:rPr lang="it-IT" smtClean="0">
                <a:latin typeface="Arial" charset="0"/>
              </a:rPr>
              <a:pPr/>
              <a:t>42</a:t>
            </a:fld>
            <a:endParaRPr lang="it-IT" smtClean="0">
              <a:latin typeface="Arial" charset="0"/>
            </a:endParaRPr>
          </a:p>
        </p:txBody>
      </p:sp>
      <p:sp>
        <p:nvSpPr>
          <p:cNvPr id="87043" name="Rectangle 2"/>
          <p:cNvSpPr>
            <a:spLocks noGrp="1" noRot="1" noChangeAspect="1" noChangeArrowheads="1" noTextEdit="1"/>
          </p:cNvSpPr>
          <p:nvPr>
            <p:ph type="sldImg"/>
          </p:nvPr>
        </p:nvSpPr>
        <p:spPr>
          <a:xfrm>
            <a:off x="992188" y="768350"/>
            <a:ext cx="5114925" cy="3836988"/>
          </a:xfrm>
          <a:ln/>
        </p:spPr>
      </p:sp>
      <p:sp>
        <p:nvSpPr>
          <p:cNvPr id="87044"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32271011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D4780810-51AE-4D99-AF29-3D1BAE2E816C}" type="slidenum">
              <a:rPr lang="it-IT" smtClean="0">
                <a:latin typeface="Arial" charset="0"/>
              </a:rPr>
              <a:pPr/>
              <a:t>43</a:t>
            </a:fld>
            <a:endParaRPr lang="it-IT" smtClean="0">
              <a:latin typeface="Arial" charset="0"/>
            </a:endParaRPr>
          </a:p>
        </p:txBody>
      </p:sp>
      <p:sp>
        <p:nvSpPr>
          <p:cNvPr id="88067" name="Rectangle 2"/>
          <p:cNvSpPr>
            <a:spLocks noGrp="1" noRot="1" noChangeAspect="1" noChangeArrowheads="1" noTextEdit="1"/>
          </p:cNvSpPr>
          <p:nvPr>
            <p:ph type="sldImg"/>
          </p:nvPr>
        </p:nvSpPr>
        <p:spPr>
          <a:xfrm>
            <a:off x="992188" y="768350"/>
            <a:ext cx="5114925" cy="3836988"/>
          </a:xfrm>
          <a:ln/>
        </p:spPr>
      </p:sp>
      <p:sp>
        <p:nvSpPr>
          <p:cNvPr id="88068"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6707502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blazed reflection grating Mid-infrared configuration5.1–43:5 mm Far-infrared configuration45.3–434:5 mm THz transport</a:t>
            </a:r>
          </a:p>
          <a:p>
            <a:r>
              <a:rPr lang="it-IT" sz="1200" b="0" i="0" kern="1200" dirty="0" smtClean="0">
                <a:solidFill>
                  <a:schemeClr val="tx1"/>
                </a:solidFill>
                <a:effectLst/>
                <a:latin typeface="+mn-lt"/>
                <a:ea typeface="+mn-ea"/>
                <a:cs typeface="+mn-cs"/>
              </a:rPr>
              <a:t>Mr. </a:t>
            </a:r>
            <a:r>
              <a:rPr lang="it-IT" sz="1200" b="0" i="0" kern="1200" dirty="0" err="1" smtClean="0">
                <a:solidFill>
                  <a:schemeClr val="tx1"/>
                </a:solidFill>
                <a:effectLst/>
                <a:latin typeface="+mn-lt"/>
                <a:ea typeface="+mn-ea"/>
                <a:cs typeface="+mn-cs"/>
              </a:rPr>
              <a:t>Omid</a:t>
            </a:r>
            <a:r>
              <a:rPr lang="it-IT" sz="1200" b="0" i="0" kern="1200" dirty="0" smtClean="0">
                <a:solidFill>
                  <a:schemeClr val="tx1"/>
                </a:solidFill>
                <a:effectLst/>
                <a:latin typeface="+mn-lt"/>
                <a:ea typeface="+mn-ea"/>
                <a:cs typeface="+mn-cs"/>
              </a:rPr>
              <a:t> Zarini (</a:t>
            </a:r>
            <a:r>
              <a:rPr lang="it-IT" sz="1200" b="0" i="0" kern="1200" dirty="0" err="1" smtClean="0">
                <a:solidFill>
                  <a:schemeClr val="tx1"/>
                </a:solidFill>
                <a:effectLst/>
                <a:latin typeface="+mn-lt"/>
                <a:ea typeface="+mn-ea"/>
                <a:cs typeface="+mn-cs"/>
              </a:rPr>
              <a:t>Helmholtz-Zentrum</a:t>
            </a:r>
            <a:r>
              <a:rPr lang="it-IT" sz="1200" b="0" i="0" kern="1200" dirty="0" smtClean="0">
                <a:solidFill>
                  <a:schemeClr val="tx1"/>
                </a:solidFill>
                <a:effectLst/>
                <a:latin typeface="+mn-lt"/>
                <a:ea typeface="+mn-ea"/>
                <a:cs typeface="+mn-cs"/>
              </a:rPr>
              <a:t> Dresden-</a:t>
            </a:r>
            <a:r>
              <a:rPr lang="it-IT" sz="1200" b="0" i="0" kern="1200" dirty="0" err="1" smtClean="0">
                <a:solidFill>
                  <a:schemeClr val="tx1"/>
                </a:solidFill>
                <a:effectLst/>
                <a:latin typeface="+mn-lt"/>
                <a:ea typeface="+mn-ea"/>
                <a:cs typeface="+mn-cs"/>
              </a:rPr>
              <a:t>Rossendorf</a:t>
            </a:r>
            <a:r>
              <a:rPr lang="it-IT" sz="1200" b="0" i="0" kern="1200" smtClean="0">
                <a:solidFill>
                  <a:schemeClr val="tx1"/>
                </a:solidFill>
                <a:effectLst/>
                <a:latin typeface="+mn-lt"/>
                <a:ea typeface="+mn-ea"/>
                <a:cs typeface="+mn-cs"/>
              </a:rPr>
              <a:t>)  down to 200 nm</a:t>
            </a:r>
            <a:endParaRPr lang="en-US" dirty="0"/>
          </a:p>
        </p:txBody>
      </p:sp>
      <p:sp>
        <p:nvSpPr>
          <p:cNvPr id="4" name="Segnaposto numero diapositiva 3"/>
          <p:cNvSpPr>
            <a:spLocks noGrp="1"/>
          </p:cNvSpPr>
          <p:nvPr>
            <p:ph type="sldNum" sz="quarter" idx="10"/>
          </p:nvPr>
        </p:nvSpPr>
        <p:spPr/>
        <p:txBody>
          <a:bodyPr/>
          <a:lstStyle/>
          <a:p>
            <a:fld id="{17E33CFA-6750-402F-A2FC-87333352933D}" type="slidenum">
              <a:rPr lang="it-IT" smtClean="0"/>
              <a:t>44</a:t>
            </a:fld>
            <a:endParaRPr lang="it-IT"/>
          </a:p>
        </p:txBody>
      </p:sp>
    </p:spTree>
    <p:extLst>
      <p:ext uri="{BB962C8B-B14F-4D97-AF65-F5344CB8AC3E}">
        <p14:creationId xmlns:p14="http://schemas.microsoft.com/office/powerpoint/2010/main" val="8905196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900" b="0" i="0" u="none" strike="noStrike" kern="1200" baseline="0" dirty="0" smtClean="0">
                <a:solidFill>
                  <a:schemeClr val="tx1"/>
                </a:solidFill>
                <a:latin typeface="+mn-lt"/>
                <a:ea typeface="+mn-ea"/>
                <a:cs typeface="+mn-cs"/>
              </a:rPr>
              <a:t>Tradeoff: lower spectral resolution and the</a:t>
            </a:r>
          </a:p>
          <a:p>
            <a:r>
              <a:rPr lang="en-US" sz="900" b="0" i="0" u="none" strike="noStrike" kern="1200" baseline="0" dirty="0" smtClean="0">
                <a:solidFill>
                  <a:schemeClr val="tx1"/>
                </a:solidFill>
                <a:latin typeface="+mn-lt"/>
                <a:ea typeface="+mn-ea"/>
                <a:cs typeface="+mn-cs"/>
              </a:rPr>
              <a:t>dispersion nonlinearity introduced by the prism material</a:t>
            </a:r>
          </a:p>
          <a:p>
            <a:r>
              <a:rPr lang="en-US" sz="900" b="0" i="0" u="none" strike="noStrike" kern="1200" baseline="0" dirty="0" smtClean="0">
                <a:solidFill>
                  <a:schemeClr val="tx1"/>
                </a:solidFill>
                <a:latin typeface="+mn-lt"/>
                <a:ea typeface="+mn-ea"/>
                <a:cs typeface="+mn-cs"/>
              </a:rPr>
              <a:t>properties. KRS-5 flat </a:t>
            </a:r>
            <a:r>
              <a:rPr lang="en-US" sz="1200" b="0" i="0" u="none" strike="noStrike" kern="1200" baseline="0" dirty="0" smtClean="0">
                <a:solidFill>
                  <a:schemeClr val="tx1"/>
                </a:solidFill>
                <a:latin typeface="+mn-lt"/>
                <a:ea typeface="+mn-ea"/>
                <a:cs typeface="+mn-cs"/>
              </a:rPr>
              <a:t>0:8–40 </a:t>
            </a:r>
            <a:r>
              <a:rPr lang="en-US" sz="900" b="0" i="0" u="none" strike="noStrike" kern="1200" baseline="0" dirty="0" err="1" smtClean="0">
                <a:solidFill>
                  <a:schemeClr val="tx1"/>
                </a:solidFill>
                <a:latin typeface="+mn-lt"/>
                <a:ea typeface="+mn-ea"/>
                <a:cs typeface="+mn-cs"/>
              </a:rPr>
              <a:t>rensponse</a:t>
            </a:r>
            <a:r>
              <a:rPr lang="en-US" sz="900" b="0" i="0" u="none" strike="noStrike" kern="1200" baseline="0" dirty="0" smtClean="0">
                <a:solidFill>
                  <a:schemeClr val="tx1"/>
                </a:solidFill>
                <a:latin typeface="+mn-lt"/>
                <a:ea typeface="+mn-ea"/>
                <a:cs typeface="+mn-cs"/>
              </a:rPr>
              <a:t> but hygroscopic</a:t>
            </a:r>
          </a:p>
          <a:p>
            <a:r>
              <a:rPr lang="en-US" sz="900" b="0" i="0" u="none" strike="noStrike" kern="1200" baseline="0" dirty="0" smtClean="0">
                <a:solidFill>
                  <a:schemeClr val="tx1"/>
                </a:solidFill>
                <a:latin typeface="+mn-lt"/>
                <a:ea typeface="+mn-ea"/>
                <a:cs typeface="+mn-cs"/>
              </a:rPr>
              <a:t>Desy : double prism </a:t>
            </a:r>
            <a:r>
              <a:rPr lang="it-IT" sz="900" dirty="0" err="1" smtClean="0"/>
              <a:t>zinc</a:t>
            </a:r>
            <a:r>
              <a:rPr lang="it-IT" sz="900" dirty="0" smtClean="0"/>
              <a:t> </a:t>
            </a:r>
            <a:r>
              <a:rPr lang="it-IT" sz="900" dirty="0" err="1" smtClean="0"/>
              <a:t>selenide</a:t>
            </a:r>
            <a:r>
              <a:rPr lang="it-IT" sz="900" dirty="0" smtClean="0"/>
              <a:t> (</a:t>
            </a:r>
            <a:r>
              <a:rPr lang="it-IT" sz="900" dirty="0" err="1" smtClean="0"/>
              <a:t>ZnSe</a:t>
            </a:r>
            <a:r>
              <a:rPr lang="it-IT" sz="900" smtClean="0"/>
              <a:t>)</a:t>
            </a:r>
            <a:endParaRPr lang="en-US" sz="900" dirty="0"/>
          </a:p>
        </p:txBody>
      </p:sp>
      <p:sp>
        <p:nvSpPr>
          <p:cNvPr id="4" name="Segnaposto numero diapositiva 3"/>
          <p:cNvSpPr>
            <a:spLocks noGrp="1"/>
          </p:cNvSpPr>
          <p:nvPr>
            <p:ph type="sldNum" sz="quarter" idx="10"/>
          </p:nvPr>
        </p:nvSpPr>
        <p:spPr/>
        <p:txBody>
          <a:bodyPr/>
          <a:lstStyle/>
          <a:p>
            <a:fld id="{17E33CFA-6750-402F-A2FC-87333352933D}" type="slidenum">
              <a:rPr lang="it-IT" smtClean="0"/>
              <a:t>45</a:t>
            </a:fld>
            <a:endParaRPr lang="it-IT"/>
          </a:p>
        </p:txBody>
      </p:sp>
    </p:spTree>
    <p:extLst>
      <p:ext uri="{BB962C8B-B14F-4D97-AF65-F5344CB8AC3E}">
        <p14:creationId xmlns:p14="http://schemas.microsoft.com/office/powerpoint/2010/main" val="2208156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F34F0F2E-DD2E-4904-8FB3-24344C6D5A6B}" type="slidenum">
              <a:rPr lang="it-IT" smtClean="0">
                <a:latin typeface="Arial" charset="0"/>
              </a:rPr>
              <a:pPr/>
              <a:t>46</a:t>
            </a:fld>
            <a:endParaRPr lang="it-IT" smtClean="0">
              <a:latin typeface="Arial" charset="0"/>
            </a:endParaRPr>
          </a:p>
        </p:txBody>
      </p:sp>
      <p:sp>
        <p:nvSpPr>
          <p:cNvPr id="89091" name="Rectangle 2"/>
          <p:cNvSpPr>
            <a:spLocks noGrp="1" noRot="1" noChangeAspect="1" noChangeArrowheads="1" noTextEdit="1"/>
          </p:cNvSpPr>
          <p:nvPr>
            <p:ph type="sldImg"/>
          </p:nvPr>
        </p:nvSpPr>
        <p:spPr>
          <a:xfrm>
            <a:off x="992188" y="768350"/>
            <a:ext cx="5114925" cy="3836988"/>
          </a:xfrm>
          <a:ln/>
        </p:spPr>
      </p:sp>
      <p:sp>
        <p:nvSpPr>
          <p:cNvPr id="89092" name="Rectangle 3"/>
          <p:cNvSpPr>
            <a:spLocks noGrp="1" noChangeArrowheads="1"/>
          </p:cNvSpPr>
          <p:nvPr>
            <p:ph type="body" idx="1"/>
          </p:nvPr>
        </p:nvSpPr>
        <p:spPr>
          <a:noFill/>
          <a:ln/>
        </p:spPr>
        <p:txBody>
          <a:bodyPr/>
          <a:lstStyle/>
          <a:p>
            <a:pPr eaLnBrk="1" hangingPunct="1"/>
            <a:r>
              <a:rPr lang="en-US" dirty="0" smtClean="0">
                <a:latin typeface="Arial" charset="0"/>
              </a:rPr>
              <a:t>47 </a:t>
            </a:r>
            <a:r>
              <a:rPr lang="en-US" dirty="0" err="1" smtClean="0">
                <a:latin typeface="Arial" charset="0"/>
              </a:rPr>
              <a:t>minuti</a:t>
            </a:r>
            <a:endParaRPr lang="en-US" dirty="0" smtClean="0">
              <a:latin typeface="Arial" charset="0"/>
            </a:endParaRPr>
          </a:p>
        </p:txBody>
      </p:sp>
    </p:spTree>
    <p:extLst>
      <p:ext uri="{BB962C8B-B14F-4D97-AF65-F5344CB8AC3E}">
        <p14:creationId xmlns:p14="http://schemas.microsoft.com/office/powerpoint/2010/main" val="25954528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0321BC6F-A032-4EB5-9BC6-C324C9EDC3E8}" type="slidenum">
              <a:rPr lang="en-US" smtClean="0">
                <a:latin typeface="Arial" charset="0"/>
              </a:rPr>
              <a:pPr/>
              <a:t>47</a:t>
            </a:fld>
            <a:endParaRPr lang="en-US" smtClean="0">
              <a:latin typeface="Arial" charset="0"/>
            </a:endParaRPr>
          </a:p>
        </p:txBody>
      </p:sp>
      <p:sp>
        <p:nvSpPr>
          <p:cNvPr id="90115" name="Rectangle 2"/>
          <p:cNvSpPr>
            <a:spLocks noGrp="1" noRot="1" noChangeAspect="1" noChangeArrowheads="1" noTextEdit="1"/>
          </p:cNvSpPr>
          <p:nvPr>
            <p:ph type="sldImg"/>
          </p:nvPr>
        </p:nvSpPr>
        <p:spPr>
          <a:xfrm>
            <a:off x="992188" y="768350"/>
            <a:ext cx="5114925" cy="3836988"/>
          </a:xfrm>
          <a:ln/>
        </p:spPr>
      </p:sp>
      <p:sp>
        <p:nvSpPr>
          <p:cNvPr id="90116" name="Rectangle 3"/>
          <p:cNvSpPr>
            <a:spLocks noGrp="1" noChangeArrowheads="1"/>
          </p:cNvSpPr>
          <p:nvPr>
            <p:ph type="body" idx="1"/>
          </p:nvPr>
        </p:nvSpPr>
        <p:spPr>
          <a:noFill/>
          <a:ln/>
        </p:spPr>
        <p:txBody>
          <a:bodyPr/>
          <a:lstStyle/>
          <a:p>
            <a:pPr eaLnBrk="1" hangingPunct="1"/>
            <a:r>
              <a:rPr lang="en-US" dirty="0" smtClean="0">
                <a:latin typeface="Arial" charset="0"/>
              </a:rPr>
              <a:t>10^-12 m/V</a:t>
            </a:r>
          </a:p>
        </p:txBody>
      </p:sp>
    </p:spTree>
    <p:extLst>
      <p:ext uri="{BB962C8B-B14F-4D97-AF65-F5344CB8AC3E}">
        <p14:creationId xmlns:p14="http://schemas.microsoft.com/office/powerpoint/2010/main" val="320670767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6B5F25F5-53BC-4356-9A80-5E0A140EAF4F}" type="slidenum">
              <a:rPr lang="en-US" smtClean="0">
                <a:latin typeface="Arial" charset="0"/>
              </a:rPr>
              <a:pPr/>
              <a:t>50</a:t>
            </a:fld>
            <a:endParaRPr lang="en-US" smtClean="0">
              <a:latin typeface="Arial" charset="0"/>
            </a:endParaRPr>
          </a:p>
        </p:txBody>
      </p:sp>
      <p:sp>
        <p:nvSpPr>
          <p:cNvPr id="91139" name="Rectangle 2"/>
          <p:cNvSpPr>
            <a:spLocks noGrp="1" noRot="1" noChangeAspect="1" noChangeArrowheads="1" noTextEdit="1"/>
          </p:cNvSpPr>
          <p:nvPr>
            <p:ph type="sldImg"/>
          </p:nvPr>
        </p:nvSpPr>
        <p:spPr>
          <a:xfrm>
            <a:off x="992188" y="768350"/>
            <a:ext cx="5114925" cy="3836988"/>
          </a:xfrm>
          <a:ln/>
        </p:spPr>
      </p:sp>
      <p:sp>
        <p:nvSpPr>
          <p:cNvPr id="91140" name="Rectangle 3"/>
          <p:cNvSpPr>
            <a:spLocks noGrp="1" noChangeArrowheads="1"/>
          </p:cNvSpPr>
          <p:nvPr>
            <p:ph type="body" idx="1"/>
          </p:nvPr>
        </p:nvSpPr>
        <p:spPr>
          <a:noFill/>
          <a:ln/>
        </p:spPr>
        <p:txBody>
          <a:bodyPr/>
          <a:lstStyle/>
          <a:p>
            <a:endParaRPr lang="en-US" smtClean="0">
              <a:latin typeface="Arial" charset="0"/>
            </a:endParaRPr>
          </a:p>
        </p:txBody>
      </p:sp>
    </p:spTree>
    <p:extLst>
      <p:ext uri="{BB962C8B-B14F-4D97-AF65-F5344CB8AC3E}">
        <p14:creationId xmlns:p14="http://schemas.microsoft.com/office/powerpoint/2010/main" val="20938646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smtClean="0"/>
              <a:t>Resolution limitation, </a:t>
            </a:r>
            <a:r>
              <a:rPr lang="en-US" smtClean="0"/>
              <a:t>DAST Crystal</a:t>
            </a:r>
            <a:endParaRPr lang="en-US"/>
          </a:p>
        </p:txBody>
      </p:sp>
      <p:sp>
        <p:nvSpPr>
          <p:cNvPr id="4" name="Segnaposto numero diapositiva 3"/>
          <p:cNvSpPr>
            <a:spLocks noGrp="1"/>
          </p:cNvSpPr>
          <p:nvPr>
            <p:ph type="sldNum" sz="quarter" idx="10"/>
          </p:nvPr>
        </p:nvSpPr>
        <p:spPr/>
        <p:txBody>
          <a:bodyPr/>
          <a:lstStyle/>
          <a:p>
            <a:pPr>
              <a:defRPr/>
            </a:pPr>
            <a:fld id="{9C1B9B88-7A0D-4E9A-9D7C-74F6A4755E9D}" type="slidenum">
              <a:rPr lang="it-IT" smtClean="0"/>
              <a:pPr>
                <a:defRPr/>
              </a:pPr>
              <a:t>52</a:t>
            </a:fld>
            <a:endParaRPr lang="it-IT"/>
          </a:p>
        </p:txBody>
      </p:sp>
    </p:spTree>
    <p:extLst>
      <p:ext uri="{BB962C8B-B14F-4D97-AF65-F5344CB8AC3E}">
        <p14:creationId xmlns:p14="http://schemas.microsoft.com/office/powerpoint/2010/main" val="32180821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2D5F9C3F-13B5-4029-8D67-0828D372B04D}" type="slidenum">
              <a:rPr lang="it-IT" smtClean="0">
                <a:latin typeface="Arial" charset="0"/>
              </a:rPr>
              <a:pPr/>
              <a:t>53</a:t>
            </a:fld>
            <a:endParaRPr lang="it-IT" smtClean="0">
              <a:latin typeface="Arial" charset="0"/>
            </a:endParaRPr>
          </a:p>
        </p:txBody>
      </p:sp>
      <p:sp>
        <p:nvSpPr>
          <p:cNvPr id="93187" name="Rectangle 2"/>
          <p:cNvSpPr>
            <a:spLocks noGrp="1" noRot="1" noChangeAspect="1" noChangeArrowheads="1" noTextEdit="1"/>
          </p:cNvSpPr>
          <p:nvPr>
            <p:ph type="sldImg"/>
          </p:nvPr>
        </p:nvSpPr>
        <p:spPr>
          <a:xfrm>
            <a:off x="992188" y="768350"/>
            <a:ext cx="5114925" cy="3836988"/>
          </a:xfrm>
          <a:ln/>
        </p:spPr>
      </p:sp>
      <p:sp>
        <p:nvSpPr>
          <p:cNvPr id="93188"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30095988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4B057450-2211-4B1E-BBAF-6E53FC71426A}" type="slidenum">
              <a:rPr lang="it-IT" smtClean="0">
                <a:latin typeface="Arial" charset="0"/>
              </a:rPr>
              <a:pPr/>
              <a:t>54</a:t>
            </a:fld>
            <a:endParaRPr lang="it-IT" smtClean="0">
              <a:latin typeface="Arial" charset="0"/>
            </a:endParaRPr>
          </a:p>
        </p:txBody>
      </p:sp>
      <p:sp>
        <p:nvSpPr>
          <p:cNvPr id="94211" name="Rectangle 2"/>
          <p:cNvSpPr>
            <a:spLocks noGrp="1" noRot="1" noChangeAspect="1" noChangeArrowheads="1" noTextEdit="1"/>
          </p:cNvSpPr>
          <p:nvPr>
            <p:ph type="sldImg"/>
          </p:nvPr>
        </p:nvSpPr>
        <p:spPr>
          <a:xfrm>
            <a:off x="992188" y="768350"/>
            <a:ext cx="5114925" cy="3836988"/>
          </a:xfrm>
          <a:ln/>
        </p:spPr>
      </p:sp>
      <p:sp>
        <p:nvSpPr>
          <p:cNvPr id="94212"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9930306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65035E21-78B0-48D2-9C08-BB46832F8641}" type="slidenum">
              <a:rPr lang="it-IT" smtClean="0">
                <a:latin typeface="Arial" charset="0"/>
              </a:rPr>
              <a:pPr/>
              <a:t>55</a:t>
            </a:fld>
            <a:endParaRPr lang="it-IT" smtClean="0">
              <a:latin typeface="Arial" charset="0"/>
            </a:endParaRPr>
          </a:p>
        </p:txBody>
      </p:sp>
      <p:sp>
        <p:nvSpPr>
          <p:cNvPr id="95235" name="Rectangle 2"/>
          <p:cNvSpPr>
            <a:spLocks noGrp="1" noRot="1" noChangeAspect="1" noChangeArrowheads="1" noTextEdit="1"/>
          </p:cNvSpPr>
          <p:nvPr>
            <p:ph type="sldImg"/>
          </p:nvPr>
        </p:nvSpPr>
        <p:spPr>
          <a:xfrm>
            <a:off x="992188" y="768350"/>
            <a:ext cx="5114925" cy="3836988"/>
          </a:xfrm>
          <a:ln/>
        </p:spPr>
      </p:sp>
      <p:sp>
        <p:nvSpPr>
          <p:cNvPr id="95236"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16567458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dirty="0" smtClean="0"/>
              <a:t>L.L. </a:t>
            </a:r>
            <a:r>
              <a:rPr lang="en-US" dirty="0" err="1" smtClean="0"/>
              <a:t>Gol’din</a:t>
            </a:r>
            <a:r>
              <a:rPr lang="en-US" dirty="0" smtClean="0"/>
              <a:t>. Investigation of Charged-Particle Beams by Means of Signal Electrodes. Instruments and Experimental Techniques, pages 780–784, 1966. Translated from </a:t>
            </a:r>
            <a:r>
              <a:rPr lang="en-US" dirty="0" err="1" smtClean="0"/>
              <a:t>Pribory</a:t>
            </a:r>
            <a:r>
              <a:rPr lang="en-US" dirty="0" smtClean="0"/>
              <a:t> </a:t>
            </a:r>
            <a:r>
              <a:rPr lang="en-US" dirty="0" err="1" smtClean="0"/>
              <a:t>i</a:t>
            </a:r>
            <a:r>
              <a:rPr lang="en-US" dirty="0" smtClean="0"/>
              <a:t> </a:t>
            </a:r>
            <a:r>
              <a:rPr lang="en-US" dirty="0" err="1" smtClean="0"/>
              <a:t>Tekhnika</a:t>
            </a:r>
            <a:r>
              <a:rPr lang="en-US" dirty="0" smtClean="0"/>
              <a:t> </a:t>
            </a:r>
            <a:r>
              <a:rPr lang="en-US" dirty="0" err="1" smtClean="0"/>
              <a:t>Eksperimenta</a:t>
            </a:r>
            <a:r>
              <a:rPr lang="en-US" dirty="0" smtClean="0"/>
              <a:t>, No. 4, pp. 18-21, July-August 1966.</a:t>
            </a:r>
          </a:p>
          <a:p>
            <a:r>
              <a:rPr lang="en-US" dirty="0" smtClean="0"/>
              <a:t>S/N</a:t>
            </a:r>
            <a:r>
              <a:rPr lang="en-US" baseline="0" dirty="0" smtClean="0"/>
              <a:t> proportional to s^2/a^2 being s the beam sigma and a the pipe dimension!</a:t>
            </a:r>
            <a:endParaRPr lang="en-US" dirty="0"/>
          </a:p>
        </p:txBody>
      </p:sp>
      <p:sp>
        <p:nvSpPr>
          <p:cNvPr id="4" name="Segnaposto numero diapositiva 3"/>
          <p:cNvSpPr>
            <a:spLocks noGrp="1"/>
          </p:cNvSpPr>
          <p:nvPr>
            <p:ph type="sldNum" sz="quarter" idx="10"/>
          </p:nvPr>
        </p:nvSpPr>
        <p:spPr/>
        <p:txBody>
          <a:bodyPr/>
          <a:lstStyle/>
          <a:p>
            <a:fld id="{17E33CFA-6750-402F-A2FC-87333352933D}" type="slidenum">
              <a:rPr lang="it-IT" smtClean="0"/>
              <a:t>56</a:t>
            </a:fld>
            <a:endParaRPr lang="it-IT"/>
          </a:p>
        </p:txBody>
      </p:sp>
    </p:spTree>
    <p:extLst>
      <p:ext uri="{BB962C8B-B14F-4D97-AF65-F5344CB8AC3E}">
        <p14:creationId xmlns:p14="http://schemas.microsoft.com/office/powerpoint/2010/main" val="178597271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38CF919E-4774-4A54-824E-6161C779752E}" type="slidenum">
              <a:rPr lang="it-IT" smtClean="0">
                <a:latin typeface="Arial" charset="0"/>
              </a:rPr>
              <a:pPr/>
              <a:t>58</a:t>
            </a:fld>
            <a:endParaRPr lang="it-IT" smtClean="0">
              <a:latin typeface="Arial" charset="0"/>
            </a:endParaRPr>
          </a:p>
        </p:txBody>
      </p:sp>
      <p:sp>
        <p:nvSpPr>
          <p:cNvPr id="96259" name="Rectangle 2"/>
          <p:cNvSpPr>
            <a:spLocks noGrp="1" noRot="1" noChangeAspect="1" noChangeArrowheads="1" noTextEdit="1"/>
          </p:cNvSpPr>
          <p:nvPr>
            <p:ph type="sldImg"/>
          </p:nvPr>
        </p:nvSpPr>
        <p:spPr>
          <a:xfrm>
            <a:off x="992188" y="768350"/>
            <a:ext cx="5114925" cy="3836988"/>
          </a:xfrm>
          <a:ln/>
        </p:spPr>
      </p:sp>
      <p:sp>
        <p:nvSpPr>
          <p:cNvPr id="96260"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extLst>
      <p:ext uri="{BB962C8B-B14F-4D97-AF65-F5344CB8AC3E}">
        <p14:creationId xmlns:p14="http://schemas.microsoft.com/office/powerpoint/2010/main" val="41588004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Pr>
        <a:solidFill>
          <a:schemeClr val="bg1"/>
        </a:solidFill>
        <a:effectLst/>
      </p:bgPr>
    </p:bg>
    <p:spTree>
      <p:nvGrpSpPr>
        <p:cNvPr id="1" name=""/>
        <p:cNvGrpSpPr/>
        <p:nvPr/>
      </p:nvGrpSpPr>
      <p:grpSpPr>
        <a:xfrm>
          <a:off x="0" y="0"/>
          <a:ext cx="0" cy="0"/>
          <a:chOff x="0" y="0"/>
          <a:chExt cx="0" cy="0"/>
        </a:xfrm>
      </p:grpSpPr>
      <p:sp>
        <p:nvSpPr>
          <p:cNvPr id="2" name="Titolo 1"/>
          <p:cNvSpPr>
            <a:spLocks noGrp="1"/>
          </p:cNvSpPr>
          <p:nvPr>
            <p:ph type="ctrTitle" hasCustomPrompt="1"/>
          </p:nvPr>
        </p:nvSpPr>
        <p:spPr>
          <a:xfrm>
            <a:off x="611560" y="1772816"/>
            <a:ext cx="7772400" cy="1470025"/>
          </a:xfrm>
          <a:prstGeom prst="rect">
            <a:avLst/>
          </a:prstGeom>
        </p:spPr>
        <p:txBody>
          <a:bodyPr/>
          <a:lstStyle>
            <a:lvl1pPr>
              <a:defRPr sz="3200">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it-IT" dirty="0" smtClean="0"/>
              <a:t>Titolo</a:t>
            </a:r>
            <a:endParaRPr lang="en-US" dirty="0"/>
          </a:p>
        </p:txBody>
      </p:sp>
      <p:sp>
        <p:nvSpPr>
          <p:cNvPr id="3" name="Sottotitolo 2"/>
          <p:cNvSpPr>
            <a:spLocks noGrp="1"/>
          </p:cNvSpPr>
          <p:nvPr>
            <p:ph type="subTitle" idx="1" hasCustomPrompt="1"/>
          </p:nvPr>
        </p:nvSpPr>
        <p:spPr>
          <a:xfrm>
            <a:off x="1371600" y="3573016"/>
            <a:ext cx="6400800" cy="1106754"/>
          </a:xfrm>
        </p:spPr>
        <p:txBody>
          <a:bodyPr/>
          <a:lstStyle>
            <a:lvl1pPr marL="0" indent="0" algn="ctr">
              <a:buNone/>
              <a:defRPr sz="2800">
                <a:solidFill>
                  <a:schemeClr val="tx1">
                    <a:tint val="75000"/>
                  </a:schemeClr>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dirty="0" err="1" smtClean="0"/>
              <a:t>Name</a:t>
            </a:r>
            <a:endParaRPr lang="it-IT" dirty="0" smtClean="0"/>
          </a:p>
          <a:p>
            <a:r>
              <a:rPr lang="it-IT" dirty="0" err="1" smtClean="0"/>
              <a:t>Affiliation</a:t>
            </a:r>
            <a:endParaRPr lang="it-IT" dirty="0" smtClean="0"/>
          </a:p>
        </p:txBody>
      </p:sp>
      <p:sp>
        <p:nvSpPr>
          <p:cNvPr id="9" name="Sottotitolo 2"/>
          <p:cNvSpPr txBox="1">
            <a:spLocks/>
          </p:cNvSpPr>
          <p:nvPr userDrawn="1"/>
        </p:nvSpPr>
        <p:spPr>
          <a:xfrm>
            <a:off x="1376533" y="4679770"/>
            <a:ext cx="6400800" cy="47742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endParaRPr lang="it-IT" sz="2400" dirty="0" smtClean="0"/>
          </a:p>
        </p:txBody>
      </p:sp>
      <p:cxnSp>
        <p:nvCxnSpPr>
          <p:cNvPr id="11" name="Connettore 1 10"/>
          <p:cNvCxnSpPr/>
          <p:nvPr userDrawn="1"/>
        </p:nvCxnSpPr>
        <p:spPr>
          <a:xfrm>
            <a:off x="251520" y="6093296"/>
            <a:ext cx="8568952" cy="0"/>
          </a:xfrm>
          <a:prstGeom prst="line">
            <a:avLst/>
          </a:prstGeom>
        </p:spPr>
        <p:style>
          <a:lnRef idx="2">
            <a:schemeClr val="accent2"/>
          </a:lnRef>
          <a:fillRef idx="0">
            <a:schemeClr val="accent2"/>
          </a:fillRef>
          <a:effectRef idx="1">
            <a:schemeClr val="accent2"/>
          </a:effectRef>
          <a:fontRef idx="minor">
            <a:schemeClr val="tx1"/>
          </a:fontRef>
        </p:style>
      </p:cxnSp>
      <p:pic>
        <p:nvPicPr>
          <p:cNvPr id="105474" name="Picture 2" descr="http://cas.web.cern.ch/cas/CASlogo.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707904" y="335887"/>
            <a:ext cx="1656184" cy="1058265"/>
          </a:xfrm>
          <a:prstGeom prst="rect">
            <a:avLst/>
          </a:prstGeom>
          <a:noFill/>
          <a:extLst>
            <a:ext uri="{909E8E84-426E-40DD-AFC4-6F175D3DCCD1}">
              <a14:hiddenFill xmlns:a14="http://schemas.microsoft.com/office/drawing/2010/main">
                <a:solidFill>
                  <a:srgbClr val="FFFFFF"/>
                </a:solidFill>
              </a14:hiddenFill>
            </a:ext>
          </a:extLst>
        </p:spPr>
      </p:pic>
      <p:sp>
        <p:nvSpPr>
          <p:cNvPr id="7" name="Segnaposto piè di pagina 5"/>
          <p:cNvSpPr>
            <a:spLocks noGrp="1"/>
          </p:cNvSpPr>
          <p:nvPr>
            <p:ph type="ftr" sz="quarter" idx="11"/>
          </p:nvPr>
        </p:nvSpPr>
        <p:spPr>
          <a:xfrm>
            <a:off x="251520" y="6356350"/>
            <a:ext cx="8568952" cy="365125"/>
          </a:xfrm>
        </p:spPr>
        <p:txBody>
          <a:bodyPr/>
          <a:lstStyle/>
          <a:p>
            <a:r>
              <a:rPr lang="en-US" dirty="0" smtClean="0"/>
              <a:t>Advanced Accelerator Physics Course 2015</a:t>
            </a:r>
          </a:p>
          <a:p>
            <a:endParaRPr lang="en-US" dirty="0"/>
          </a:p>
        </p:txBody>
      </p:sp>
    </p:spTree>
    <p:extLst>
      <p:ext uri="{BB962C8B-B14F-4D97-AF65-F5344CB8AC3E}">
        <p14:creationId xmlns:p14="http://schemas.microsoft.com/office/powerpoint/2010/main" val="213129939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olo titolo">
    <p:bg>
      <p:bgPr>
        <a:solidFill>
          <a:schemeClr val="bg1"/>
        </a:solidFill>
        <a:effectLst/>
      </p:bgPr>
    </p:bg>
    <p:spTree>
      <p:nvGrpSpPr>
        <p:cNvPr id="1" name=""/>
        <p:cNvGrpSpPr/>
        <p:nvPr/>
      </p:nvGrpSpPr>
      <p:grpSpPr>
        <a:xfrm>
          <a:off x="0" y="0"/>
          <a:ext cx="0" cy="0"/>
          <a:chOff x="0" y="0"/>
          <a:chExt cx="0" cy="0"/>
        </a:xfrm>
      </p:grpSpPr>
      <p:sp>
        <p:nvSpPr>
          <p:cNvPr id="22" name="Titolo 1"/>
          <p:cNvSpPr>
            <a:spLocks noGrp="1"/>
          </p:cNvSpPr>
          <p:nvPr>
            <p:ph type="title"/>
          </p:nvPr>
        </p:nvSpPr>
        <p:spPr>
          <a:xfrm>
            <a:off x="1962462" y="282374"/>
            <a:ext cx="7146042" cy="469731"/>
          </a:xfrm>
          <a:prstGeom prst="rect">
            <a:avLst/>
          </a:prstGeom>
          <a:solidFill>
            <a:srgbClr val="0070C0"/>
          </a:solidFill>
          <a:effectLst>
            <a:outerShdw blurRad="50800" dist="63500" dir="2700000" algn="tl" rotWithShape="0">
              <a:prstClr val="black">
                <a:alpha val="40000"/>
              </a:prstClr>
            </a:outerShdw>
          </a:effectLst>
        </p:spPr>
        <p:txBody>
          <a:bodyPr>
            <a:noAutofit/>
          </a:bodyPr>
          <a:lstStyle>
            <a:lvl1pPr algn="l">
              <a:defRPr sz="28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it-IT" dirty="0" smtClean="0"/>
              <a:t>Fare clic per modificare lo stile del titolo</a:t>
            </a:r>
            <a:endParaRPr lang="en-US" dirty="0"/>
          </a:p>
        </p:txBody>
      </p:sp>
      <p:sp>
        <p:nvSpPr>
          <p:cNvPr id="6" name="Segnaposto contenuto 4"/>
          <p:cNvSpPr>
            <a:spLocks noGrp="1"/>
          </p:cNvSpPr>
          <p:nvPr>
            <p:ph idx="1"/>
          </p:nvPr>
        </p:nvSpPr>
        <p:spPr>
          <a:xfrm>
            <a:off x="467544" y="1600201"/>
            <a:ext cx="8147248" cy="3196952"/>
          </a:xfrm>
        </p:spPr>
        <p:txBody>
          <a:bodyPr/>
          <a:lstStyle>
            <a:lvl1pPr>
              <a:defRPr>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cxnSp>
        <p:nvCxnSpPr>
          <p:cNvPr id="11" name="Connettore 1 10"/>
          <p:cNvCxnSpPr/>
          <p:nvPr userDrawn="1"/>
        </p:nvCxnSpPr>
        <p:spPr>
          <a:xfrm>
            <a:off x="8460020" y="6371739"/>
            <a:ext cx="412" cy="325849"/>
          </a:xfrm>
          <a:prstGeom prst="line">
            <a:avLst/>
          </a:prstGeom>
          <a:ln>
            <a:solidFill>
              <a:schemeClr val="bg1">
                <a:lumMod val="50000"/>
              </a:schemeClr>
            </a:solidFill>
          </a:ln>
        </p:spPr>
        <p:style>
          <a:lnRef idx="1">
            <a:schemeClr val="accent5"/>
          </a:lnRef>
          <a:fillRef idx="0">
            <a:schemeClr val="accent5"/>
          </a:fillRef>
          <a:effectRef idx="0">
            <a:schemeClr val="accent5"/>
          </a:effectRef>
          <a:fontRef idx="minor">
            <a:schemeClr val="tx1"/>
          </a:fontRef>
        </p:style>
      </p:cxnSp>
      <p:sp>
        <p:nvSpPr>
          <p:cNvPr id="5" name="CasellaDiTesto 4"/>
          <p:cNvSpPr txBox="1"/>
          <p:nvPr userDrawn="1"/>
        </p:nvSpPr>
        <p:spPr>
          <a:xfrm>
            <a:off x="8532440" y="6349997"/>
            <a:ext cx="576064" cy="369332"/>
          </a:xfrm>
          <a:prstGeom prst="rect">
            <a:avLst/>
          </a:prstGeom>
          <a:noFill/>
        </p:spPr>
        <p:txBody>
          <a:bodyPr wrap="square" rtlCol="0">
            <a:spAutoFit/>
          </a:bodyPr>
          <a:lstStyle/>
          <a:p>
            <a:fld id="{35C3533D-D346-4746-A382-458F3767D6EF}" type="slidenum">
              <a:rPr lang="it-IT" smtClean="0">
                <a:solidFill>
                  <a:schemeClr val="bg1">
                    <a:lumMod val="50000"/>
                  </a:schemeClr>
                </a:solidFill>
              </a:rPr>
              <a:t>‹N›</a:t>
            </a:fld>
            <a:endParaRPr lang="it-IT" dirty="0">
              <a:solidFill>
                <a:schemeClr val="bg1">
                  <a:lumMod val="50000"/>
                </a:schemeClr>
              </a:solidFill>
            </a:endParaRPr>
          </a:p>
        </p:txBody>
      </p:sp>
      <p:sp>
        <p:nvSpPr>
          <p:cNvPr id="13" name="Rettangolo 12"/>
          <p:cNvSpPr/>
          <p:nvPr userDrawn="1"/>
        </p:nvSpPr>
        <p:spPr>
          <a:xfrm>
            <a:off x="78280" y="6365386"/>
            <a:ext cx="1469383" cy="338554"/>
          </a:xfrm>
          <a:prstGeom prst="rect">
            <a:avLst/>
          </a:prstGeom>
        </p:spPr>
        <p:txBody>
          <a:bodyPr wrap="square">
            <a:spAutoFit/>
          </a:bodyPr>
          <a:lstStyle/>
          <a:p>
            <a:pPr algn="ctr"/>
            <a:r>
              <a:rPr lang="en-US" sz="1600" dirty="0" smtClean="0">
                <a:solidFill>
                  <a:schemeClr val="tx1">
                    <a:lumMod val="50000"/>
                    <a:lumOff val="50000"/>
                  </a:schemeClr>
                </a:solidFill>
              </a:rPr>
              <a:t>A. Cianchi</a:t>
            </a:r>
            <a:endParaRPr lang="en-US" sz="1600" dirty="0">
              <a:solidFill>
                <a:schemeClr val="tx1">
                  <a:lumMod val="50000"/>
                  <a:lumOff val="50000"/>
                </a:schemeClr>
              </a:solidFill>
            </a:endParaRPr>
          </a:p>
        </p:txBody>
      </p:sp>
      <p:pic>
        <p:nvPicPr>
          <p:cNvPr id="106498" name="Picture 2" descr="http://cas.web.cern.ch/cas/CASlogo.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3528" y="188640"/>
            <a:ext cx="1058649" cy="676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742515"/>
      </p:ext>
    </p:extLst>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2771800" y="53752"/>
            <a:ext cx="5915000" cy="926976"/>
          </a:xfrm>
          <a:prstGeom prst="rect">
            <a:avLst/>
          </a:prstGeom>
        </p:spPr>
        <p:txBody>
          <a:bodyPr/>
          <a:lstStyle>
            <a:lvl1pPr>
              <a:defRPr>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r>
              <a:rPr lang="it-IT" smtClean="0"/>
              <a:t>Fare clic per modificare lo stile del titolo</a:t>
            </a:r>
            <a:endParaRPr lang="en-US" dirty="0"/>
          </a:p>
        </p:txBody>
      </p:sp>
      <p:sp>
        <p:nvSpPr>
          <p:cNvPr id="3" name="Segnaposto contenuto 2"/>
          <p:cNvSpPr>
            <a:spLocks noGrp="1"/>
          </p:cNvSpPr>
          <p:nvPr>
            <p:ph sz="half" idx="1"/>
          </p:nvPr>
        </p:nvSpPr>
        <p:spPr>
          <a:xfrm>
            <a:off x="457200" y="1600200"/>
            <a:ext cx="4038600" cy="4525963"/>
          </a:xfrm>
        </p:spPr>
        <p:txBody>
          <a:bodyPr/>
          <a:lstStyle>
            <a:lvl1pPr>
              <a:defRPr sz="28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400">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2000">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sz="1800">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sz="1800">
                <a:latin typeface="Open Sans Semibold" panose="020B0706030804020204" pitchFamily="34" charset="0"/>
                <a:ea typeface="Open Sans Semibold" panose="020B0706030804020204" pitchFamily="34" charset="0"/>
                <a:cs typeface="Open Sans Semibold" panose="020B0706030804020204" pitchFamily="34" charset="0"/>
              </a:defRPr>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Segnaposto contenuto 3"/>
          <p:cNvSpPr>
            <a:spLocks noGrp="1"/>
          </p:cNvSpPr>
          <p:nvPr>
            <p:ph sz="half" idx="2"/>
          </p:nvPr>
        </p:nvSpPr>
        <p:spPr>
          <a:xfrm>
            <a:off x="4648200" y="1600200"/>
            <a:ext cx="4038600" cy="4525963"/>
          </a:xfrm>
        </p:spPr>
        <p:txBody>
          <a:bodyPr/>
          <a:lstStyle>
            <a:lvl1pPr>
              <a:defRPr sz="28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400">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2000">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sz="1800">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sz="1800">
                <a:latin typeface="Open Sans Semibold" panose="020B0706030804020204" pitchFamily="34" charset="0"/>
                <a:ea typeface="Open Sans Semibold" panose="020B0706030804020204" pitchFamily="34" charset="0"/>
                <a:cs typeface="Open Sans Semibold" panose="020B0706030804020204" pitchFamily="34" charset="0"/>
              </a:defRPr>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Segnaposto data 4"/>
          <p:cNvSpPr>
            <a:spLocks noGrp="1"/>
          </p:cNvSpPr>
          <p:nvPr>
            <p:ph type="dt" sz="half" idx="10"/>
          </p:nvPr>
        </p:nvSpPr>
        <p:spPr/>
        <p:txBody>
          <a:bodyPr/>
          <a:lstStyle/>
          <a:p>
            <a:fld id="{64B53233-28A5-4BE6-9ECF-91943AB1B905}" type="datetimeFigureOut">
              <a:rPr lang="en-US" smtClean="0"/>
              <a:t>10/7/2015</a:t>
            </a:fld>
            <a:endParaRPr lang="en-US"/>
          </a:p>
        </p:txBody>
      </p:sp>
      <p:sp>
        <p:nvSpPr>
          <p:cNvPr id="6" name="Segnaposto piè di pagina 5"/>
          <p:cNvSpPr>
            <a:spLocks noGrp="1"/>
          </p:cNvSpPr>
          <p:nvPr>
            <p:ph type="ftr" sz="quarter" idx="11"/>
          </p:nvPr>
        </p:nvSpPr>
        <p:spPr/>
        <p:txBody>
          <a:bodyPr/>
          <a:lstStyle/>
          <a:p>
            <a:r>
              <a:rPr lang="en-US" dirty="0" smtClean="0"/>
              <a:t>Advanced Accelerator Physics Course 2015</a:t>
            </a:r>
          </a:p>
          <a:p>
            <a:endParaRPr lang="en-US" dirty="0"/>
          </a:p>
        </p:txBody>
      </p:sp>
      <p:sp>
        <p:nvSpPr>
          <p:cNvPr id="7" name="Segnaposto numero diapositiva 6"/>
          <p:cNvSpPr>
            <a:spLocks noGrp="1"/>
          </p:cNvSpPr>
          <p:nvPr>
            <p:ph type="sldNum" sz="quarter" idx="12"/>
          </p:nvPr>
        </p:nvSpPr>
        <p:spPr/>
        <p:txBody>
          <a:bodyPr/>
          <a:lstStyle/>
          <a:p>
            <a:fld id="{5ECE81E3-3265-45EE-A2C3-C9AF2D303D91}" type="slidenum">
              <a:rPr lang="en-US" smtClean="0"/>
              <a:t>‹N›</a:t>
            </a:fld>
            <a:endParaRPr lang="en-US"/>
          </a:p>
        </p:txBody>
      </p:sp>
    </p:spTree>
    <p:extLst>
      <p:ext uri="{BB962C8B-B14F-4D97-AF65-F5344CB8AC3E}">
        <p14:creationId xmlns:p14="http://schemas.microsoft.com/office/powerpoint/2010/main" val="360191147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2771800" y="53752"/>
            <a:ext cx="5915000" cy="926976"/>
          </a:xfrm>
          <a:prstGeom prst="rect">
            <a:avLst/>
          </a:prstGeom>
        </p:spPr>
        <p:txBody>
          <a:bodyPr>
            <a:noAutofit/>
          </a:bodyPr>
          <a:lstStyle>
            <a:lvl1pPr>
              <a:defRPr sz="4000">
                <a:solidFill>
                  <a:schemeClr val="bg1"/>
                </a:solidFill>
              </a:defRPr>
            </a:lvl1pPr>
          </a:lstStyle>
          <a:p>
            <a:r>
              <a:rPr lang="it-IT" smtClean="0"/>
              <a:t>Fare clic per modificare lo stile del titolo</a:t>
            </a:r>
            <a:endParaRPr lang="en-US" dirty="0"/>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000">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800">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sz="1600">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sz="1600">
                <a:latin typeface="Open Sans Semibold" panose="020B0706030804020204" pitchFamily="34" charset="0"/>
                <a:ea typeface="Open Sans Semibold" panose="020B0706030804020204" pitchFamily="34" charset="0"/>
                <a:cs typeface="Open Sans Semibold" panose="020B0706030804020204" pitchFamily="34" charset="0"/>
              </a:defRPr>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atin typeface="Open Sans Semibold" panose="020B0706030804020204" pitchFamily="34" charset="0"/>
                <a:ea typeface="Open Sans Semibold" panose="020B0706030804020204" pitchFamily="34" charset="0"/>
                <a:cs typeface="Open Sans Semibold" panose="020B0706030804020204" pitchFamily="34" charset="0"/>
              </a:defRPr>
            </a:lvl1pPr>
            <a:lvl2pPr>
              <a:defRPr sz="2000">
                <a:latin typeface="Open Sans Semibold" panose="020B0706030804020204" pitchFamily="34" charset="0"/>
                <a:ea typeface="Open Sans Semibold" panose="020B0706030804020204" pitchFamily="34" charset="0"/>
                <a:cs typeface="Open Sans Semibold" panose="020B0706030804020204" pitchFamily="34" charset="0"/>
              </a:defRPr>
            </a:lvl2pPr>
            <a:lvl3pPr>
              <a:defRPr sz="1800">
                <a:latin typeface="Open Sans Semibold" panose="020B0706030804020204" pitchFamily="34" charset="0"/>
                <a:ea typeface="Open Sans Semibold" panose="020B0706030804020204" pitchFamily="34" charset="0"/>
                <a:cs typeface="Open Sans Semibold" panose="020B0706030804020204" pitchFamily="34" charset="0"/>
              </a:defRPr>
            </a:lvl3pPr>
            <a:lvl4pPr>
              <a:defRPr sz="1600">
                <a:latin typeface="Open Sans Semibold" panose="020B0706030804020204" pitchFamily="34" charset="0"/>
                <a:ea typeface="Open Sans Semibold" panose="020B0706030804020204" pitchFamily="34" charset="0"/>
                <a:cs typeface="Open Sans Semibold" panose="020B0706030804020204" pitchFamily="34" charset="0"/>
              </a:defRPr>
            </a:lvl4pPr>
            <a:lvl5pPr>
              <a:defRPr sz="1600">
                <a:latin typeface="Open Sans Semibold" panose="020B0706030804020204" pitchFamily="34" charset="0"/>
                <a:ea typeface="Open Sans Semibold" panose="020B0706030804020204" pitchFamily="34" charset="0"/>
                <a:cs typeface="Open Sans Semibold" panose="020B0706030804020204" pitchFamily="34" charset="0"/>
              </a:defRPr>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Segnaposto data 6"/>
          <p:cNvSpPr>
            <a:spLocks noGrp="1"/>
          </p:cNvSpPr>
          <p:nvPr>
            <p:ph type="dt" sz="half" idx="10"/>
          </p:nvPr>
        </p:nvSpPr>
        <p:spPr/>
        <p:txBody>
          <a:bodyPr/>
          <a:lstStyle/>
          <a:p>
            <a:fld id="{64B53233-28A5-4BE6-9ECF-91943AB1B905}" type="datetimeFigureOut">
              <a:rPr lang="en-US" smtClean="0"/>
              <a:t>10/7/2015</a:t>
            </a:fld>
            <a:endParaRPr lang="en-US"/>
          </a:p>
        </p:txBody>
      </p:sp>
      <p:sp>
        <p:nvSpPr>
          <p:cNvPr id="8" name="Segnaposto piè di pagina 7"/>
          <p:cNvSpPr>
            <a:spLocks noGrp="1"/>
          </p:cNvSpPr>
          <p:nvPr>
            <p:ph type="ftr" sz="quarter" idx="11"/>
          </p:nvPr>
        </p:nvSpPr>
        <p:spPr/>
        <p:txBody>
          <a:bodyPr/>
          <a:lstStyle/>
          <a:p>
            <a:endParaRPr lang="en-US"/>
          </a:p>
        </p:txBody>
      </p:sp>
      <p:sp>
        <p:nvSpPr>
          <p:cNvPr id="9" name="Segnaposto numero diapositiva 8"/>
          <p:cNvSpPr>
            <a:spLocks noGrp="1"/>
          </p:cNvSpPr>
          <p:nvPr>
            <p:ph type="sldNum" sz="quarter" idx="12"/>
          </p:nvPr>
        </p:nvSpPr>
        <p:spPr/>
        <p:txBody>
          <a:bodyPr/>
          <a:lstStyle/>
          <a:p>
            <a:fld id="{5ECE81E3-3265-45EE-A2C3-C9AF2D303D91}" type="slidenum">
              <a:rPr lang="en-US" smtClean="0"/>
              <a:t>‹N›</a:t>
            </a:fld>
            <a:endParaRPr lang="en-US"/>
          </a:p>
        </p:txBody>
      </p:sp>
    </p:spTree>
    <p:extLst>
      <p:ext uri="{BB962C8B-B14F-4D97-AF65-F5344CB8AC3E}">
        <p14:creationId xmlns:p14="http://schemas.microsoft.com/office/powerpoint/2010/main" val="247322514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1B8A333-2A72-4206-9B18-93EAA842E2C4}" type="datetimeFigureOut">
              <a:rPr lang="it-IT" smtClean="0"/>
              <a:t>07/10/2015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062C209-8CA3-4058-92CA-45BF53264E20}" type="slidenum">
              <a:rPr lang="it-IT" smtClean="0"/>
              <a:t>‹N›</a:t>
            </a:fld>
            <a:endParaRPr lang="it-IT"/>
          </a:p>
        </p:txBody>
      </p:sp>
    </p:spTree>
    <p:extLst>
      <p:ext uri="{BB962C8B-B14F-4D97-AF65-F5344CB8AC3E}">
        <p14:creationId xmlns:p14="http://schemas.microsoft.com/office/powerpoint/2010/main" val="420257241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Solo titolo">
    <p:spTree>
      <p:nvGrpSpPr>
        <p:cNvPr id="1" name=""/>
        <p:cNvGrpSpPr/>
        <p:nvPr/>
      </p:nvGrpSpPr>
      <p:grpSpPr>
        <a:xfrm>
          <a:off x="0" y="0"/>
          <a:ext cx="0" cy="0"/>
          <a:chOff x="0" y="0"/>
          <a:chExt cx="0" cy="0"/>
        </a:xfrm>
      </p:grpSpPr>
      <p:sp>
        <p:nvSpPr>
          <p:cNvPr id="5" name="Segnaposto numero diapositiva 4"/>
          <p:cNvSpPr>
            <a:spLocks noGrp="1"/>
          </p:cNvSpPr>
          <p:nvPr>
            <p:ph type="sldNum" sz="quarter" idx="12"/>
          </p:nvPr>
        </p:nvSpPr>
        <p:spPr>
          <a:xfrm>
            <a:off x="6876256" y="26827"/>
            <a:ext cx="2133600" cy="365125"/>
          </a:xfrm>
        </p:spPr>
        <p:txBody>
          <a:bodyPr/>
          <a:lstStyle>
            <a:lvl1pPr>
              <a:defRPr>
                <a:solidFill>
                  <a:schemeClr val="bg1"/>
                </a:solidFill>
              </a:defRPr>
            </a:lvl1pPr>
          </a:lstStyle>
          <a:p>
            <a:fld id="{5ECE81E3-3265-45EE-A2C3-C9AF2D303D91}" type="slidenum">
              <a:rPr lang="en-US" smtClean="0"/>
              <a:pPr/>
              <a:t>‹N›</a:t>
            </a:fld>
            <a:endParaRPr lang="en-US" dirty="0"/>
          </a:p>
        </p:txBody>
      </p:sp>
      <p:sp>
        <p:nvSpPr>
          <p:cNvPr id="20" name="CasellaDiTesto 19"/>
          <p:cNvSpPr txBox="1"/>
          <p:nvPr userDrawn="1"/>
        </p:nvSpPr>
        <p:spPr>
          <a:xfrm>
            <a:off x="152400" y="6400800"/>
            <a:ext cx="8686800" cy="307777"/>
          </a:xfrm>
          <a:prstGeom prst="rect">
            <a:avLst/>
          </a:prstGeom>
          <a:ln/>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1400" dirty="0" smtClean="0">
                <a:solidFill>
                  <a:schemeClr val="tx1">
                    <a:lumMod val="50000"/>
                    <a:lumOff val="50000"/>
                  </a:schemeClr>
                </a:solidFill>
              </a:rPr>
              <a:t>A. Cianchi </a:t>
            </a:r>
            <a:r>
              <a:rPr lang="en-US" sz="1400" baseline="0" dirty="0" smtClean="0">
                <a:solidFill>
                  <a:schemeClr val="tx1">
                    <a:lumMod val="50000"/>
                    <a:lumOff val="50000"/>
                  </a:schemeClr>
                </a:solidFill>
              </a:rPr>
              <a:t> </a:t>
            </a:r>
            <a:r>
              <a:rPr lang="en-US" sz="1400" dirty="0" smtClean="0">
                <a:solidFill>
                  <a:schemeClr val="tx1">
                    <a:lumMod val="50000"/>
                    <a:lumOff val="50000"/>
                  </a:schemeClr>
                </a:solidFill>
              </a:rPr>
              <a:t>New challenges in emittance measurements</a:t>
            </a:r>
            <a:r>
              <a:rPr lang="en-US" sz="1400" baseline="0" dirty="0" smtClean="0">
                <a:solidFill>
                  <a:schemeClr val="tx1">
                    <a:lumMod val="50000"/>
                    <a:lumOff val="50000"/>
                  </a:schemeClr>
                </a:solidFill>
              </a:rPr>
              <a:t>	</a:t>
            </a:r>
            <a:r>
              <a:rPr lang="en-US" sz="1400" dirty="0" smtClean="0">
                <a:solidFill>
                  <a:schemeClr val="tx1">
                    <a:lumMod val="50000"/>
                    <a:lumOff val="50000"/>
                  </a:schemeClr>
                </a:solidFill>
              </a:rPr>
              <a:t>SIF – Pisa 2014</a:t>
            </a:r>
            <a:endParaRPr lang="en-US" sz="1400" dirty="0">
              <a:solidFill>
                <a:schemeClr val="tx1">
                  <a:lumMod val="50000"/>
                  <a:lumOff val="50000"/>
                </a:schemeClr>
              </a:solidFill>
            </a:endParaRPr>
          </a:p>
        </p:txBody>
      </p:sp>
      <p:sp>
        <p:nvSpPr>
          <p:cNvPr id="22" name="Titolo 1"/>
          <p:cNvSpPr>
            <a:spLocks noGrp="1"/>
          </p:cNvSpPr>
          <p:nvPr>
            <p:ph type="title"/>
          </p:nvPr>
        </p:nvSpPr>
        <p:spPr>
          <a:xfrm>
            <a:off x="107504" y="53752"/>
            <a:ext cx="8229600" cy="926976"/>
          </a:xfrm>
          <a:prstGeom prst="rect">
            <a:avLst/>
          </a:prstGeom>
        </p:spPr>
        <p:txBody>
          <a:bodyPr>
            <a:normAutofit/>
          </a:bodyPr>
          <a:lstStyle>
            <a:lvl1pPr algn="l">
              <a:defRPr sz="3600">
                <a:solidFill>
                  <a:schemeClr val="bg1"/>
                </a:solidFill>
              </a:defRPr>
            </a:lvl1pPr>
          </a:lstStyle>
          <a:p>
            <a:r>
              <a:rPr lang="it-IT" dirty="0" smtClean="0"/>
              <a:t>Fare clic per modificare lo stile del titolo</a:t>
            </a:r>
            <a:endParaRPr lang="en-US" dirty="0"/>
          </a:p>
        </p:txBody>
      </p:sp>
    </p:spTree>
    <p:extLst>
      <p:ext uri="{BB962C8B-B14F-4D97-AF65-F5344CB8AC3E}">
        <p14:creationId xmlns:p14="http://schemas.microsoft.com/office/powerpoint/2010/main" val="29309607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900113" y="620713"/>
            <a:ext cx="7158037" cy="744537"/>
          </a:xfrm>
          <a:prstGeom prst="rect">
            <a:avLst/>
          </a:prstGeom>
        </p:spPr>
        <p:txBody>
          <a:bodyPr/>
          <a:lstStyle/>
          <a:p>
            <a:r>
              <a:rPr lang="it-IT" smtClean="0"/>
              <a:t>Fare clic per modificare lo stile del titolo</a:t>
            </a:r>
            <a:endParaRPr lang="en-US"/>
          </a:p>
        </p:txBody>
      </p:sp>
      <p:sp>
        <p:nvSpPr>
          <p:cNvPr id="3" name="Segnaposto testo 2"/>
          <p:cNvSpPr>
            <a:spLocks noGrp="1"/>
          </p:cNvSpPr>
          <p:nvPr>
            <p:ph type="body" sz="half" idx="1"/>
          </p:nvPr>
        </p:nvSpPr>
        <p:spPr>
          <a:xfrm>
            <a:off x="949325" y="1981200"/>
            <a:ext cx="3754438"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Segnaposto contenuto 3"/>
          <p:cNvSpPr>
            <a:spLocks noGrp="1"/>
          </p:cNvSpPr>
          <p:nvPr>
            <p:ph sz="half" idx="2"/>
          </p:nvPr>
        </p:nvSpPr>
        <p:spPr>
          <a:xfrm>
            <a:off x="4856163" y="1981200"/>
            <a:ext cx="3754437"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5" name="Rectangle 6"/>
          <p:cNvSpPr>
            <a:spLocks noGrp="1" noChangeArrowheads="1"/>
          </p:cNvSpPr>
          <p:nvPr>
            <p:ph type="dt" sz="half" idx="10"/>
          </p:nvPr>
        </p:nvSpPr>
        <p:spPr>
          <a:ln/>
        </p:spPr>
        <p:txBody>
          <a:bodyPr/>
          <a:lstStyle>
            <a:lvl1pPr>
              <a:defRPr/>
            </a:lvl1pPr>
          </a:lstStyle>
          <a:p>
            <a:pPr>
              <a:defRPr/>
            </a:pPr>
            <a:endParaRPr lang="it-IT"/>
          </a:p>
        </p:txBody>
      </p:sp>
      <p:sp>
        <p:nvSpPr>
          <p:cNvPr id="6" name="Rectangle 7"/>
          <p:cNvSpPr>
            <a:spLocks noGrp="1" noChangeArrowheads="1"/>
          </p:cNvSpPr>
          <p:nvPr>
            <p:ph type="ftr" sz="quarter" idx="11"/>
          </p:nvPr>
        </p:nvSpPr>
        <p:spPr>
          <a:ln/>
        </p:spPr>
        <p:txBody>
          <a:bodyPr/>
          <a:lstStyle>
            <a:lvl1pPr>
              <a:defRPr/>
            </a:lvl1pPr>
          </a:lstStyle>
          <a:p>
            <a:pPr>
              <a:defRPr/>
            </a:pPr>
            <a:r>
              <a:rPr lang="it-IT" dirty="0" err="1" smtClean="0"/>
              <a:t>Cern</a:t>
            </a:r>
            <a:r>
              <a:rPr lang="it-IT" dirty="0" smtClean="0"/>
              <a:t> </a:t>
            </a:r>
            <a:r>
              <a:rPr lang="it-IT" dirty="0" err="1" smtClean="0"/>
              <a:t>Acceleator</a:t>
            </a:r>
            <a:r>
              <a:rPr lang="it-IT" dirty="0" smtClean="0"/>
              <a:t> </a:t>
            </a:r>
            <a:r>
              <a:rPr lang="it-IT" dirty="0" err="1" smtClean="0"/>
              <a:t>School</a:t>
            </a:r>
            <a:r>
              <a:rPr lang="it-IT" dirty="0" smtClean="0"/>
              <a:t> </a:t>
            </a:r>
            <a:r>
              <a:rPr lang="it-IT" dirty="0" err="1" smtClean="0"/>
              <a:t>Chios</a:t>
            </a:r>
            <a:r>
              <a:rPr lang="it-IT" dirty="0" smtClean="0"/>
              <a:t> 2011</a:t>
            </a:r>
            <a:endParaRPr lang="it-IT" dirty="0"/>
          </a:p>
        </p:txBody>
      </p:sp>
      <p:sp>
        <p:nvSpPr>
          <p:cNvPr id="7" name="Rectangle 8"/>
          <p:cNvSpPr>
            <a:spLocks noGrp="1" noChangeArrowheads="1"/>
          </p:cNvSpPr>
          <p:nvPr>
            <p:ph type="sldNum" sz="quarter" idx="12"/>
          </p:nvPr>
        </p:nvSpPr>
        <p:spPr>
          <a:ln/>
        </p:spPr>
        <p:txBody>
          <a:bodyPr/>
          <a:lstStyle>
            <a:lvl1pPr>
              <a:defRPr/>
            </a:lvl1pPr>
          </a:lstStyle>
          <a:p>
            <a:pPr>
              <a:defRPr/>
            </a:pPr>
            <a:fld id="{3A88403D-B794-4063-87CC-C173D365FE4B}" type="slidenum">
              <a:rPr lang="it-IT"/>
              <a:pPr>
                <a:defRPr/>
              </a:pPr>
              <a:t>‹N›</a:t>
            </a:fld>
            <a:endParaRPr lang="it-IT"/>
          </a:p>
        </p:txBody>
      </p:sp>
    </p:spTree>
    <p:extLst>
      <p:ext uri="{BB962C8B-B14F-4D97-AF65-F5344CB8AC3E}">
        <p14:creationId xmlns:p14="http://schemas.microsoft.com/office/powerpoint/2010/main" val="1771805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it-IT" smtClean="0"/>
              <a:t>Fare clic per modificare lo stile del titolo</a:t>
            </a:r>
            <a:endParaRPr lang="en-US"/>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6"/>
          <p:cNvSpPr>
            <a:spLocks noGrp="1" noChangeArrowheads="1"/>
          </p:cNvSpPr>
          <p:nvPr>
            <p:ph type="dt" sz="half" idx="10"/>
          </p:nvPr>
        </p:nvSpPr>
        <p:spPr>
          <a:ln/>
        </p:spPr>
        <p:txBody>
          <a:bodyPr/>
          <a:lstStyle>
            <a:lvl1pPr>
              <a:defRPr/>
            </a:lvl1pPr>
          </a:lstStyle>
          <a:p>
            <a:pPr>
              <a:defRPr/>
            </a:pPr>
            <a:endParaRPr lang="it-IT"/>
          </a:p>
        </p:txBody>
      </p:sp>
      <p:sp>
        <p:nvSpPr>
          <p:cNvPr id="5" name="Rectangle 7"/>
          <p:cNvSpPr>
            <a:spLocks noGrp="1" noChangeArrowheads="1"/>
          </p:cNvSpPr>
          <p:nvPr>
            <p:ph type="ftr" sz="quarter" idx="11"/>
          </p:nvPr>
        </p:nvSpPr>
        <p:spPr>
          <a:ln/>
        </p:spPr>
        <p:txBody>
          <a:bodyPr/>
          <a:lstStyle>
            <a:lvl1pPr>
              <a:defRPr/>
            </a:lvl1pPr>
          </a:lstStyle>
          <a:p>
            <a:pPr>
              <a:defRPr/>
            </a:pPr>
            <a:r>
              <a:rPr lang="it-IT" dirty="0" err="1" smtClean="0"/>
              <a:t>Cern</a:t>
            </a:r>
            <a:r>
              <a:rPr lang="it-IT" dirty="0" smtClean="0"/>
              <a:t> </a:t>
            </a:r>
            <a:r>
              <a:rPr lang="it-IT" dirty="0" err="1" smtClean="0"/>
              <a:t>Acceleator</a:t>
            </a:r>
            <a:r>
              <a:rPr lang="it-IT" dirty="0" smtClean="0"/>
              <a:t> </a:t>
            </a:r>
            <a:r>
              <a:rPr lang="it-IT" dirty="0" err="1" smtClean="0"/>
              <a:t>School</a:t>
            </a:r>
            <a:r>
              <a:rPr lang="it-IT" dirty="0" smtClean="0"/>
              <a:t> </a:t>
            </a:r>
            <a:r>
              <a:rPr lang="it-IT" dirty="0" err="1" smtClean="0"/>
              <a:t>Chios</a:t>
            </a:r>
            <a:r>
              <a:rPr lang="it-IT" dirty="0" smtClean="0"/>
              <a:t> 2011</a:t>
            </a:r>
            <a:endParaRPr lang="it-IT" dirty="0"/>
          </a:p>
        </p:txBody>
      </p:sp>
      <p:sp>
        <p:nvSpPr>
          <p:cNvPr id="6" name="Rectangle 8"/>
          <p:cNvSpPr>
            <a:spLocks noGrp="1" noChangeArrowheads="1"/>
          </p:cNvSpPr>
          <p:nvPr>
            <p:ph type="sldNum" sz="quarter" idx="12"/>
          </p:nvPr>
        </p:nvSpPr>
        <p:spPr>
          <a:ln/>
        </p:spPr>
        <p:txBody>
          <a:bodyPr/>
          <a:lstStyle>
            <a:lvl1pPr>
              <a:defRPr/>
            </a:lvl1pPr>
          </a:lstStyle>
          <a:p>
            <a:pPr>
              <a:defRPr/>
            </a:pPr>
            <a:fld id="{952A44D1-4EA7-48BE-A52B-240574401809}" type="slidenum">
              <a:rPr lang="it-IT"/>
              <a:pPr>
                <a:defRPr/>
              </a:pPr>
              <a:t>‹N›</a:t>
            </a:fld>
            <a:endParaRPr lang="it-IT"/>
          </a:p>
        </p:txBody>
      </p:sp>
    </p:spTree>
    <p:extLst>
      <p:ext uri="{BB962C8B-B14F-4D97-AF65-F5344CB8AC3E}">
        <p14:creationId xmlns:p14="http://schemas.microsoft.com/office/powerpoint/2010/main" val="1252576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B53233-28A5-4BE6-9ECF-91943AB1B905}" type="datetimeFigureOut">
              <a:rPr lang="en-US" smtClean="0"/>
              <a:t>10/7/2015</a:t>
            </a:fld>
            <a:endParaRPr lang="en-US"/>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CE81E3-3265-45EE-A2C3-C9AF2D303D91}" type="slidenum">
              <a:rPr lang="en-US" smtClean="0"/>
              <a:t>‹N›</a:t>
            </a:fld>
            <a:endParaRPr lang="en-US"/>
          </a:p>
        </p:txBody>
      </p:sp>
    </p:spTree>
    <p:extLst>
      <p:ext uri="{BB962C8B-B14F-4D97-AF65-F5344CB8AC3E}">
        <p14:creationId xmlns:p14="http://schemas.microsoft.com/office/powerpoint/2010/main" val="177993822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6" r:id="rId7"/>
    <p:sldLayoutId id="2147483697" r:id="rId8"/>
  </p:sldLayoutIdLst>
  <p:timing>
    <p:tnLst>
      <p:par>
        <p:cTn id="1" dur="indefinite" restart="never" nodeType="tmRoot"/>
      </p:par>
    </p:tnLst>
  </p:timing>
  <p:txStyles>
    <p:titleStyle>
      <a:lvl1pPr algn="ctr" defTabSz="914400" rtl="0" eaLnBrk="1" latinLnBrk="0" hangingPunct="1">
        <a:spcBef>
          <a:spcPct val="0"/>
        </a:spcBef>
        <a:buNone/>
        <a:defRPr sz="24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emf"/><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2.emf"/><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12"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 Id="rId9" Type="http://schemas.openxmlformats.org/officeDocument/2006/relationships/image" Target="../media/image58.png"/></Relationships>
</file>

<file path=ppt/slides/_rels/slide2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66.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65.wmf"/><Relationship Id="rId4" Type="http://schemas.openxmlformats.org/officeDocument/2006/relationships/oleObject" Target="../embeddings/oleObject1.bin"/></Relationships>
</file>

<file path=ppt/slides/_rels/slide3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34.x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35.x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76.wmf"/></Relationships>
</file>

<file path=ppt/slides/_rels/slide3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9.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4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4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4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7.xml"/><Relationship Id="rId7" Type="http://schemas.openxmlformats.org/officeDocument/2006/relationships/image" Target="../media/image105.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04.png"/><Relationship Id="rId5" Type="http://schemas.openxmlformats.org/officeDocument/2006/relationships/image" Target="../media/image103.wmf"/><Relationship Id="rId4" Type="http://schemas.openxmlformats.org/officeDocument/2006/relationships/oleObject" Target="../embeddings/oleObject3.bin"/></Relationships>
</file>

<file path=ppt/slides/_rels/slide5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07.jpeg"/></Relationships>
</file>

<file path=ppt/slides/_rels/slide5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 Id="rId5" Type="http://schemas.openxmlformats.org/officeDocument/2006/relationships/image" Target="../media/image112.png"/><Relationship Id="rId4" Type="http://schemas.openxmlformats.org/officeDocument/2006/relationships/image" Target="../media/image111.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ctrTitle"/>
          </p:nvPr>
        </p:nvSpPr>
        <p:spPr/>
        <p:txBody>
          <a:bodyPr/>
          <a:lstStyle/>
          <a:p>
            <a:pPr eaLnBrk="1" hangingPunct="1"/>
            <a:r>
              <a:rPr lang="en-US" dirty="0" smtClean="0"/>
              <a:t>High Brilliance </a:t>
            </a:r>
            <a:r>
              <a:rPr lang="en-US" smtClean="0"/>
              <a:t>Beam Diagnostics</a:t>
            </a:r>
            <a:endParaRPr lang="en-US" dirty="0" smtClean="0"/>
          </a:p>
        </p:txBody>
      </p:sp>
      <p:sp>
        <p:nvSpPr>
          <p:cNvPr id="17412" name="Rectangle 3"/>
          <p:cNvSpPr>
            <a:spLocks noGrp="1" noChangeArrowheads="1"/>
          </p:cNvSpPr>
          <p:nvPr>
            <p:ph type="subTitle" idx="1"/>
          </p:nvPr>
        </p:nvSpPr>
        <p:spPr>
          <a:xfrm>
            <a:off x="285720" y="3581400"/>
            <a:ext cx="8572560" cy="1905000"/>
          </a:xfrm>
        </p:spPr>
        <p:txBody>
          <a:bodyPr/>
          <a:lstStyle/>
          <a:p>
            <a:pPr marL="609600" indent="-609600" algn="ctr" eaLnBrk="1" hangingPunct="1"/>
            <a:r>
              <a:rPr lang="it-IT" sz="2800" dirty="0" smtClean="0"/>
              <a:t>A. </a:t>
            </a:r>
            <a:r>
              <a:rPr lang="it-IT" sz="2800" dirty="0" err="1" smtClean="0"/>
              <a:t>Cianchi</a:t>
            </a:r>
            <a:endParaRPr lang="it-IT" sz="2800" dirty="0" smtClean="0"/>
          </a:p>
          <a:p>
            <a:pPr marL="609600" indent="-609600" algn="ctr" eaLnBrk="1" hangingPunct="1"/>
            <a:r>
              <a:rPr lang="it-IT" sz="2800" dirty="0" err="1" smtClean="0"/>
              <a:t>University</a:t>
            </a:r>
            <a:r>
              <a:rPr lang="it-IT" sz="2800" dirty="0" smtClean="0"/>
              <a:t> </a:t>
            </a:r>
            <a:r>
              <a:rPr lang="it-IT" sz="2800" dirty="0" err="1" smtClean="0"/>
              <a:t>of</a:t>
            </a:r>
            <a:r>
              <a:rPr lang="it-IT" sz="2800" dirty="0" smtClean="0"/>
              <a:t> </a:t>
            </a:r>
            <a:r>
              <a:rPr lang="it-IT" sz="2800" dirty="0" err="1" smtClean="0"/>
              <a:t>Rome</a:t>
            </a:r>
            <a:r>
              <a:rPr lang="it-IT" sz="2800" dirty="0" smtClean="0"/>
              <a:t> “</a:t>
            </a:r>
            <a:r>
              <a:rPr lang="it-IT" sz="2800" dirty="0" err="1" smtClean="0"/>
              <a:t>Tor</a:t>
            </a:r>
            <a:r>
              <a:rPr lang="it-IT" sz="2800" dirty="0" smtClean="0"/>
              <a:t> Vergata” </a:t>
            </a:r>
          </a:p>
          <a:p>
            <a:pPr marL="609600" indent="-609600" algn="ctr" eaLnBrk="1" hangingPunct="1"/>
            <a:r>
              <a:rPr lang="it-IT" sz="2800" dirty="0" smtClean="0"/>
              <a:t>and INFN</a:t>
            </a:r>
          </a:p>
          <a:p>
            <a:pPr marL="609600" indent="-609600" eaLnBrk="1" hangingPunct="1"/>
            <a:endParaRPr lang="it-IT" sz="2800" dirty="0" smtClean="0"/>
          </a:p>
        </p:txBody>
      </p:sp>
      <p:sp>
        <p:nvSpPr>
          <p:cNvPr id="4" name="Segnaposto piè di pagina 5"/>
          <p:cNvSpPr>
            <a:spLocks noGrp="1"/>
          </p:cNvSpPr>
          <p:nvPr>
            <p:ph type="ftr" sz="quarter" idx="11"/>
          </p:nvPr>
        </p:nvSpPr>
        <p:spPr>
          <a:xfrm>
            <a:off x="251520" y="6356350"/>
            <a:ext cx="8568952" cy="365125"/>
          </a:xfrm>
        </p:spPr>
        <p:txBody>
          <a:bodyPr/>
          <a:lstStyle/>
          <a:p>
            <a:r>
              <a:rPr lang="en-US" dirty="0" smtClean="0"/>
              <a:t>Advanced Accelerator Physics Course 2015</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2"/>
          <p:cNvSpPr>
            <a:spLocks noGrp="1" noChangeArrowheads="1"/>
          </p:cNvSpPr>
          <p:nvPr>
            <p:ph type="title"/>
          </p:nvPr>
        </p:nvSpPr>
        <p:spPr/>
        <p:txBody>
          <a:bodyPr/>
          <a:lstStyle/>
          <a:p>
            <a:pPr eaLnBrk="1" hangingPunct="1"/>
            <a:r>
              <a:rPr lang="en-US" dirty="0" smtClean="0"/>
              <a:t>Outline</a:t>
            </a:r>
          </a:p>
        </p:txBody>
      </p:sp>
      <p:sp>
        <p:nvSpPr>
          <p:cNvPr id="18436" name="Rectangle 3"/>
          <p:cNvSpPr>
            <a:spLocks noGrp="1" noChangeArrowheads="1"/>
          </p:cNvSpPr>
          <p:nvPr>
            <p:ph idx="1"/>
          </p:nvPr>
        </p:nvSpPr>
        <p:spPr>
          <a:xfrm>
            <a:off x="467544" y="1600200"/>
            <a:ext cx="8147248" cy="3917031"/>
          </a:xfrm>
        </p:spPr>
        <p:txBody>
          <a:bodyPr>
            <a:normAutofit/>
          </a:bodyPr>
          <a:lstStyle/>
          <a:p>
            <a:pPr eaLnBrk="1" hangingPunct="1"/>
            <a:r>
              <a:rPr lang="en-US" dirty="0" smtClean="0"/>
              <a:t>Brightness and Brilliance</a:t>
            </a:r>
          </a:p>
          <a:p>
            <a:pPr eaLnBrk="1" hangingPunct="1"/>
            <a:r>
              <a:rPr lang="en-US" dirty="0" smtClean="0"/>
              <a:t>Fundamental parameters</a:t>
            </a:r>
          </a:p>
          <a:p>
            <a:pPr eaLnBrk="1" hangingPunct="1"/>
            <a:r>
              <a:rPr lang="en-US" dirty="0" smtClean="0"/>
              <a:t>Transverse and longitudinal measurements </a:t>
            </a:r>
          </a:p>
          <a:p>
            <a:pPr eaLnBrk="1" hangingPunct="1"/>
            <a:r>
              <a:rPr lang="en-US" dirty="0" smtClean="0"/>
              <a:t>Intercepting and non intercepting diagnostic</a:t>
            </a:r>
          </a:p>
          <a:p>
            <a:pPr eaLnBrk="1" hangingPunct="1"/>
            <a:endParaRPr lang="en-US" dirty="0" smtClean="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pPr eaLnBrk="1" hangingPunct="1"/>
            <a:r>
              <a:rPr lang="it-IT" smtClean="0"/>
              <a:t>Some references</a:t>
            </a:r>
          </a:p>
        </p:txBody>
      </p:sp>
      <p:sp>
        <p:nvSpPr>
          <p:cNvPr id="11267" name="Rectangle 3"/>
          <p:cNvSpPr>
            <a:spLocks noGrp="1" noChangeArrowheads="1"/>
          </p:cNvSpPr>
          <p:nvPr>
            <p:ph idx="1"/>
          </p:nvPr>
        </p:nvSpPr>
        <p:spPr>
          <a:xfrm>
            <a:off x="467544" y="1600200"/>
            <a:ext cx="8147248" cy="4637112"/>
          </a:xfrm>
        </p:spPr>
        <p:txBody>
          <a:bodyPr>
            <a:normAutofit/>
          </a:bodyPr>
          <a:lstStyle/>
          <a:p>
            <a:pPr eaLnBrk="1" hangingPunct="1">
              <a:lnSpc>
                <a:spcPct val="80000"/>
              </a:lnSpc>
              <a:defRPr/>
            </a:pPr>
            <a:r>
              <a:rPr lang="it-IT" sz="2400" dirty="0" smtClean="0"/>
              <a:t>C. </a:t>
            </a:r>
            <a:r>
              <a:rPr lang="it-IT" sz="2400" dirty="0" err="1" smtClean="0"/>
              <a:t>Lejeune</a:t>
            </a:r>
            <a:r>
              <a:rPr lang="it-IT" sz="2400" dirty="0" smtClean="0"/>
              <a:t> and J. </a:t>
            </a:r>
            <a:r>
              <a:rPr lang="it-IT" sz="2400" dirty="0" err="1" smtClean="0"/>
              <a:t>Aubert</a:t>
            </a:r>
            <a:r>
              <a:rPr lang="it-IT" sz="2400" dirty="0" smtClean="0"/>
              <a:t>, “</a:t>
            </a:r>
            <a:r>
              <a:rPr lang="it-IT" sz="2400" dirty="0" err="1" smtClean="0"/>
              <a:t>Emittance</a:t>
            </a:r>
            <a:r>
              <a:rPr lang="it-IT" sz="2400" dirty="0" smtClean="0"/>
              <a:t> and </a:t>
            </a:r>
            <a:r>
              <a:rPr lang="it-IT" sz="2400" dirty="0" err="1" smtClean="0"/>
              <a:t>Brightness</a:t>
            </a:r>
            <a:r>
              <a:rPr lang="it-IT" sz="2400" dirty="0" smtClean="0"/>
              <a:t>, </a:t>
            </a:r>
            <a:r>
              <a:rPr lang="it-IT" sz="2400" dirty="0" err="1" smtClean="0"/>
              <a:t>definitions</a:t>
            </a:r>
            <a:r>
              <a:rPr lang="it-IT" sz="2400" dirty="0" smtClean="0"/>
              <a:t> and </a:t>
            </a:r>
            <a:r>
              <a:rPr lang="it-IT" sz="2400" dirty="0" err="1" smtClean="0"/>
              <a:t>measurements</a:t>
            </a:r>
            <a:r>
              <a:rPr lang="it-IT" sz="2400" dirty="0" smtClean="0"/>
              <a:t>”, </a:t>
            </a:r>
            <a:r>
              <a:rPr lang="it-IT" sz="2400" dirty="0" err="1" smtClean="0"/>
              <a:t>Adv</a:t>
            </a:r>
            <a:r>
              <a:rPr lang="it-IT" sz="2400" dirty="0" smtClean="0"/>
              <a:t>. Electron. Electron </a:t>
            </a:r>
            <a:r>
              <a:rPr lang="it-IT" sz="2400" dirty="0" err="1" smtClean="0"/>
              <a:t>Phys</a:t>
            </a:r>
            <a:r>
              <a:rPr lang="it-IT" sz="2400" dirty="0" smtClean="0"/>
              <a:t>.,Suppl. A </a:t>
            </a:r>
            <a:r>
              <a:rPr lang="it-IT" sz="2400" b="1" dirty="0" smtClean="0"/>
              <a:t>13</a:t>
            </a:r>
            <a:r>
              <a:rPr lang="it-IT" sz="2400" dirty="0" smtClean="0"/>
              <a:t>, 159 (1980).</a:t>
            </a:r>
          </a:p>
          <a:p>
            <a:pPr eaLnBrk="1" hangingPunct="1">
              <a:lnSpc>
                <a:spcPct val="80000"/>
              </a:lnSpc>
              <a:defRPr/>
            </a:pPr>
            <a:r>
              <a:rPr lang="it-IT" sz="2400" dirty="0" smtClean="0"/>
              <a:t>A. </a:t>
            </a:r>
            <a:r>
              <a:rPr lang="it-IT" sz="2400" dirty="0" err="1" smtClean="0"/>
              <a:t>Wu</a:t>
            </a:r>
            <a:r>
              <a:rPr lang="it-IT" sz="2400" dirty="0" smtClean="0"/>
              <a:t> </a:t>
            </a:r>
            <a:r>
              <a:rPr lang="it-IT" sz="2400" dirty="0" err="1" smtClean="0"/>
              <a:t>Chao</a:t>
            </a:r>
            <a:r>
              <a:rPr lang="it-IT" sz="2400" dirty="0" smtClean="0"/>
              <a:t>, M. </a:t>
            </a:r>
            <a:r>
              <a:rPr lang="it-IT" sz="2400" dirty="0" err="1" smtClean="0"/>
              <a:t>Tigner</a:t>
            </a:r>
            <a:r>
              <a:rPr lang="it-IT" sz="2400" dirty="0" smtClean="0"/>
              <a:t> “</a:t>
            </a:r>
            <a:r>
              <a:rPr lang="it-IT" sz="2400" dirty="0" err="1" smtClean="0">
                <a:effectLst>
                  <a:outerShdw blurRad="38100" dist="38100" dir="2700000" algn="tl">
                    <a:srgbClr val="C0C0C0"/>
                  </a:outerShdw>
                </a:effectLst>
              </a:rPr>
              <a:t>Handbook</a:t>
            </a:r>
            <a:r>
              <a:rPr lang="it-IT" sz="2400" dirty="0" smtClean="0">
                <a:effectLst>
                  <a:outerShdw blurRad="38100" dist="38100" dir="2700000" algn="tl">
                    <a:srgbClr val="C0C0C0"/>
                  </a:outerShdw>
                </a:effectLst>
              </a:rPr>
              <a:t> </a:t>
            </a:r>
            <a:r>
              <a:rPr lang="it-IT" sz="2400" dirty="0" err="1" smtClean="0">
                <a:effectLst>
                  <a:outerShdw blurRad="38100" dist="38100" dir="2700000" algn="tl">
                    <a:srgbClr val="C0C0C0"/>
                  </a:outerShdw>
                </a:effectLst>
              </a:rPr>
              <a:t>of</a:t>
            </a:r>
            <a:r>
              <a:rPr lang="it-IT" sz="2400" dirty="0" smtClean="0">
                <a:effectLst>
                  <a:outerShdw blurRad="38100" dist="38100" dir="2700000" algn="tl">
                    <a:srgbClr val="C0C0C0"/>
                  </a:outerShdw>
                </a:effectLst>
              </a:rPr>
              <a:t> </a:t>
            </a:r>
            <a:r>
              <a:rPr lang="it-IT" sz="2400" dirty="0" err="1" smtClean="0">
                <a:effectLst>
                  <a:outerShdw blurRad="38100" dist="38100" dir="2700000" algn="tl">
                    <a:srgbClr val="C0C0C0"/>
                  </a:outerShdw>
                </a:effectLst>
              </a:rPr>
              <a:t>Accelerator</a:t>
            </a:r>
            <a:r>
              <a:rPr lang="it-IT" sz="2400" dirty="0" smtClean="0">
                <a:effectLst>
                  <a:outerShdw blurRad="38100" dist="38100" dir="2700000" algn="tl">
                    <a:srgbClr val="C0C0C0"/>
                  </a:outerShdw>
                </a:effectLst>
              </a:rPr>
              <a:t> </a:t>
            </a:r>
            <a:r>
              <a:rPr lang="it-IT" sz="2400" dirty="0" err="1" smtClean="0">
                <a:effectLst>
                  <a:outerShdw blurRad="38100" dist="38100" dir="2700000" algn="tl">
                    <a:srgbClr val="C0C0C0"/>
                  </a:outerShdw>
                </a:effectLst>
              </a:rPr>
              <a:t>Physics</a:t>
            </a:r>
            <a:r>
              <a:rPr lang="it-IT" sz="2400" dirty="0" smtClean="0">
                <a:effectLst>
                  <a:outerShdw blurRad="38100" dist="38100" dir="2700000" algn="tl">
                    <a:srgbClr val="C0C0C0"/>
                  </a:outerShdw>
                </a:effectLst>
              </a:rPr>
              <a:t> and </a:t>
            </a:r>
            <a:r>
              <a:rPr lang="it-IT" sz="2400" dirty="0" err="1" smtClean="0">
                <a:effectLst>
                  <a:outerShdw blurRad="38100" dist="38100" dir="2700000" algn="tl">
                    <a:srgbClr val="C0C0C0"/>
                  </a:outerShdw>
                </a:effectLst>
              </a:rPr>
              <a:t>Engineering</a:t>
            </a:r>
            <a:r>
              <a:rPr lang="it-IT" sz="2400" dirty="0" smtClean="0"/>
              <a:t>” </a:t>
            </a:r>
            <a:r>
              <a:rPr lang="it-IT" sz="2400" i="1" dirty="0" smtClean="0"/>
              <a:t>World </a:t>
            </a:r>
            <a:r>
              <a:rPr lang="it-IT" sz="2400" i="1" dirty="0" err="1" smtClean="0"/>
              <a:t>Scientific</a:t>
            </a:r>
            <a:r>
              <a:rPr lang="it-IT" sz="2400" i="1" dirty="0" smtClean="0"/>
              <a:t>, pag 255</a:t>
            </a:r>
          </a:p>
          <a:p>
            <a:pPr eaLnBrk="1" hangingPunct="1">
              <a:lnSpc>
                <a:spcPct val="80000"/>
              </a:lnSpc>
              <a:defRPr/>
            </a:pPr>
            <a:r>
              <a:rPr lang="it-IT" sz="2400" dirty="0" smtClean="0"/>
              <a:t>C. A. </a:t>
            </a:r>
            <a:r>
              <a:rPr lang="it-IT" sz="2400" dirty="0" err="1" smtClean="0"/>
              <a:t>Brau</a:t>
            </a:r>
            <a:r>
              <a:rPr lang="it-IT" sz="2400" dirty="0" smtClean="0"/>
              <a:t> “</a:t>
            </a:r>
            <a:r>
              <a:rPr lang="it-IT" sz="2400" dirty="0" err="1" smtClean="0">
                <a:effectLst>
                  <a:outerShdw blurRad="38100" dist="38100" dir="2700000" algn="tl">
                    <a:srgbClr val="C0C0C0"/>
                  </a:outerShdw>
                </a:effectLst>
              </a:rPr>
              <a:t>What</a:t>
            </a:r>
            <a:r>
              <a:rPr lang="it-IT" sz="2400" dirty="0" smtClean="0">
                <a:effectLst>
                  <a:outerShdw blurRad="38100" dist="38100" dir="2700000" algn="tl">
                    <a:srgbClr val="C0C0C0"/>
                  </a:outerShdw>
                </a:effectLst>
              </a:rPr>
              <a:t> </a:t>
            </a:r>
            <a:r>
              <a:rPr lang="it-IT" sz="2400" dirty="0" err="1" smtClean="0">
                <a:effectLst>
                  <a:outerShdw blurRad="38100" dist="38100" dir="2700000" algn="tl">
                    <a:srgbClr val="C0C0C0"/>
                  </a:outerShdw>
                </a:effectLst>
              </a:rPr>
              <a:t>Brightness</a:t>
            </a:r>
            <a:r>
              <a:rPr lang="it-IT" sz="2400" dirty="0" smtClean="0">
                <a:effectLst>
                  <a:outerShdw blurRad="38100" dist="38100" dir="2700000" algn="tl">
                    <a:srgbClr val="C0C0C0"/>
                  </a:outerShdw>
                </a:effectLst>
              </a:rPr>
              <a:t> </a:t>
            </a:r>
            <a:r>
              <a:rPr lang="it-IT" sz="2400" dirty="0" err="1" smtClean="0">
                <a:effectLst>
                  <a:outerShdw blurRad="38100" dist="38100" dir="2700000" algn="tl">
                    <a:srgbClr val="C0C0C0"/>
                  </a:outerShdw>
                </a:effectLst>
              </a:rPr>
              <a:t>means</a:t>
            </a:r>
            <a:r>
              <a:rPr lang="it-IT" sz="2400" dirty="0" smtClean="0"/>
              <a:t>” in The </a:t>
            </a:r>
            <a:r>
              <a:rPr lang="it-IT" sz="2400" dirty="0" err="1" smtClean="0"/>
              <a:t>Physics</a:t>
            </a:r>
            <a:r>
              <a:rPr lang="it-IT" sz="2400" dirty="0" smtClean="0"/>
              <a:t> and </a:t>
            </a:r>
            <a:r>
              <a:rPr lang="it-IT" sz="2400" dirty="0" err="1" smtClean="0"/>
              <a:t>Applications</a:t>
            </a:r>
            <a:r>
              <a:rPr lang="it-IT" sz="2400" dirty="0" smtClean="0"/>
              <a:t> </a:t>
            </a:r>
            <a:r>
              <a:rPr lang="it-IT" sz="2400" dirty="0" err="1" smtClean="0"/>
              <a:t>of</a:t>
            </a:r>
            <a:r>
              <a:rPr lang="it-IT" sz="2400" dirty="0" smtClean="0"/>
              <a:t> High </a:t>
            </a:r>
            <a:r>
              <a:rPr lang="it-IT" sz="2400" dirty="0" err="1" smtClean="0"/>
              <a:t>Brightness</a:t>
            </a:r>
            <a:r>
              <a:rPr lang="it-IT" sz="2400" dirty="0" smtClean="0"/>
              <a:t> Electron </a:t>
            </a:r>
            <a:r>
              <a:rPr lang="it-IT" sz="2400" dirty="0" err="1" smtClean="0"/>
              <a:t>Beam</a:t>
            </a:r>
            <a:r>
              <a:rPr lang="it-IT" sz="2400" dirty="0" smtClean="0"/>
              <a:t>”, </a:t>
            </a:r>
            <a:r>
              <a:rPr lang="it-IT" sz="2400" i="1" dirty="0" smtClean="0"/>
              <a:t>World </a:t>
            </a:r>
            <a:r>
              <a:rPr lang="it-IT" sz="2400" i="1" dirty="0" err="1" smtClean="0"/>
              <a:t>Scientific</a:t>
            </a:r>
            <a:r>
              <a:rPr lang="it-IT" sz="2400" i="1" dirty="0" smtClean="0"/>
              <a:t>, pag 20</a:t>
            </a:r>
          </a:p>
          <a:p>
            <a:pPr eaLnBrk="1" hangingPunct="1">
              <a:lnSpc>
                <a:spcPct val="80000"/>
              </a:lnSpc>
              <a:defRPr/>
            </a:pPr>
            <a:r>
              <a:rPr lang="it-IT" sz="2400" i="1" dirty="0" smtClean="0"/>
              <a:t>M. </a:t>
            </a:r>
            <a:r>
              <a:rPr lang="it-IT" sz="2400" i="1" dirty="0" err="1" smtClean="0"/>
              <a:t>Reiser</a:t>
            </a:r>
            <a:r>
              <a:rPr lang="it-IT" sz="2400" i="1" dirty="0" smtClean="0"/>
              <a:t>, “</a:t>
            </a:r>
            <a:r>
              <a:rPr lang="it-IT" sz="2400" i="1" dirty="0" err="1" smtClean="0"/>
              <a:t>Theory</a:t>
            </a:r>
            <a:r>
              <a:rPr lang="it-IT" sz="2400" i="1" dirty="0" smtClean="0"/>
              <a:t> and design </a:t>
            </a:r>
            <a:r>
              <a:rPr lang="it-IT" sz="2400" i="1" dirty="0" err="1" smtClean="0"/>
              <a:t>of</a:t>
            </a:r>
            <a:r>
              <a:rPr lang="it-IT" sz="2400" i="1" dirty="0" smtClean="0"/>
              <a:t> </a:t>
            </a:r>
            <a:r>
              <a:rPr lang="it-IT" sz="2400" i="1" dirty="0" err="1" smtClean="0"/>
              <a:t>charged</a:t>
            </a:r>
            <a:r>
              <a:rPr lang="it-IT" sz="2400" i="1" dirty="0" smtClean="0"/>
              <a:t> </a:t>
            </a:r>
            <a:r>
              <a:rPr lang="it-IT" sz="2400" i="1" dirty="0" err="1" smtClean="0"/>
              <a:t>particle</a:t>
            </a:r>
            <a:r>
              <a:rPr lang="it-IT" sz="2400" i="1" dirty="0" smtClean="0"/>
              <a:t> </a:t>
            </a:r>
            <a:r>
              <a:rPr lang="it-IT" sz="2400" i="1" dirty="0" err="1" smtClean="0"/>
              <a:t>beams</a:t>
            </a:r>
            <a:r>
              <a:rPr lang="it-IT" sz="2400" i="1" dirty="0" smtClean="0"/>
              <a:t>”, </a:t>
            </a:r>
            <a:r>
              <a:rPr lang="it-IT" sz="2400" i="1" dirty="0" err="1" smtClean="0"/>
              <a:t>Wiley-VCH</a:t>
            </a:r>
            <a:r>
              <a:rPr lang="it-IT" sz="2400" i="1" dirty="0" smtClean="0"/>
              <a:t>, pag 61</a:t>
            </a:r>
          </a:p>
          <a:p>
            <a:pPr eaLnBrk="1" hangingPunct="1">
              <a:lnSpc>
                <a:spcPct val="80000"/>
              </a:lnSpc>
              <a:defRPr/>
            </a:pPr>
            <a:r>
              <a:rPr lang="it-IT" sz="2400" dirty="0" err="1" smtClean="0"/>
              <a:t>Shyh-Yuan</a:t>
            </a:r>
            <a:r>
              <a:rPr lang="it-IT" sz="2400" dirty="0" smtClean="0"/>
              <a:t> Lee, “</a:t>
            </a:r>
            <a:r>
              <a:rPr lang="it-IT" sz="2400" dirty="0" err="1" smtClean="0">
                <a:effectLst>
                  <a:outerShdw blurRad="38100" dist="38100" dir="2700000" algn="tl">
                    <a:srgbClr val="C0C0C0"/>
                  </a:outerShdw>
                </a:effectLst>
              </a:rPr>
              <a:t>Accelerator</a:t>
            </a:r>
            <a:r>
              <a:rPr lang="it-IT" sz="2400" dirty="0" smtClean="0">
                <a:effectLst>
                  <a:outerShdw blurRad="38100" dist="38100" dir="2700000" algn="tl">
                    <a:srgbClr val="C0C0C0"/>
                  </a:outerShdw>
                </a:effectLst>
              </a:rPr>
              <a:t> </a:t>
            </a:r>
            <a:r>
              <a:rPr lang="it-IT" sz="2400" dirty="0" err="1" smtClean="0">
                <a:effectLst>
                  <a:outerShdw blurRad="38100" dist="38100" dir="2700000" algn="tl">
                    <a:srgbClr val="C0C0C0"/>
                  </a:outerShdw>
                </a:effectLst>
              </a:rPr>
              <a:t>Physics</a:t>
            </a:r>
            <a:r>
              <a:rPr lang="it-IT" sz="2400" dirty="0" smtClean="0"/>
              <a:t>”, </a:t>
            </a:r>
            <a:r>
              <a:rPr lang="it-IT" sz="2400" i="1" dirty="0" smtClean="0"/>
              <a:t>World </a:t>
            </a:r>
            <a:r>
              <a:rPr lang="it-IT" sz="2400" i="1" dirty="0" err="1" smtClean="0"/>
              <a:t>Scientific</a:t>
            </a:r>
            <a:r>
              <a:rPr lang="it-IT" sz="2400" i="1" dirty="0" smtClean="0"/>
              <a:t>, pag 419</a:t>
            </a:r>
          </a:p>
          <a:p>
            <a:pPr eaLnBrk="1" hangingPunct="1">
              <a:lnSpc>
                <a:spcPct val="80000"/>
              </a:lnSpc>
              <a:defRPr/>
            </a:pPr>
            <a:r>
              <a:rPr lang="it-IT" sz="2400" dirty="0" smtClean="0"/>
              <a:t>J. Clarke “</a:t>
            </a:r>
            <a:r>
              <a:rPr lang="it-IT" sz="2400" dirty="0" smtClean="0">
                <a:effectLst>
                  <a:outerShdw blurRad="38100" dist="38100" dir="2700000" algn="tl">
                    <a:srgbClr val="C0C0C0"/>
                  </a:outerShdw>
                </a:effectLst>
              </a:rPr>
              <a:t>The Science and </a:t>
            </a:r>
            <a:r>
              <a:rPr lang="it-IT" sz="2400" dirty="0" err="1" smtClean="0">
                <a:effectLst>
                  <a:outerShdw blurRad="38100" dist="38100" dir="2700000" algn="tl">
                    <a:srgbClr val="C0C0C0"/>
                  </a:outerShdw>
                </a:effectLst>
              </a:rPr>
              <a:t>Technology</a:t>
            </a:r>
            <a:r>
              <a:rPr lang="it-IT" sz="2400" dirty="0" smtClean="0">
                <a:effectLst>
                  <a:outerShdw blurRad="38100" dist="38100" dir="2700000" algn="tl">
                    <a:srgbClr val="C0C0C0"/>
                  </a:outerShdw>
                </a:effectLst>
              </a:rPr>
              <a:t> </a:t>
            </a:r>
            <a:r>
              <a:rPr lang="it-IT" sz="2400" dirty="0" err="1" smtClean="0">
                <a:effectLst>
                  <a:outerShdw blurRad="38100" dist="38100" dir="2700000" algn="tl">
                    <a:srgbClr val="C0C0C0"/>
                  </a:outerShdw>
                </a:effectLst>
              </a:rPr>
              <a:t>of</a:t>
            </a:r>
            <a:r>
              <a:rPr lang="it-IT" sz="2400" dirty="0" smtClean="0">
                <a:effectLst>
                  <a:outerShdw blurRad="38100" dist="38100" dir="2700000" algn="tl">
                    <a:srgbClr val="C0C0C0"/>
                  </a:outerShdw>
                </a:effectLst>
              </a:rPr>
              <a:t> </a:t>
            </a:r>
            <a:r>
              <a:rPr lang="it-IT" sz="2400" dirty="0" err="1" smtClean="0">
                <a:effectLst>
                  <a:outerShdw blurRad="38100" dist="38100" dir="2700000" algn="tl">
                    <a:srgbClr val="C0C0C0"/>
                  </a:outerShdw>
                </a:effectLst>
              </a:rPr>
              <a:t>Undulators</a:t>
            </a:r>
            <a:r>
              <a:rPr lang="it-IT" sz="2400" dirty="0" smtClean="0">
                <a:effectLst>
                  <a:outerShdw blurRad="38100" dist="38100" dir="2700000" algn="tl">
                    <a:srgbClr val="C0C0C0"/>
                  </a:outerShdw>
                </a:effectLst>
              </a:rPr>
              <a:t> and </a:t>
            </a:r>
            <a:r>
              <a:rPr lang="it-IT" sz="2400" dirty="0" err="1" smtClean="0">
                <a:effectLst>
                  <a:outerShdw blurRad="38100" dist="38100" dir="2700000" algn="tl">
                    <a:srgbClr val="C0C0C0"/>
                  </a:outerShdw>
                </a:effectLst>
              </a:rPr>
              <a:t>Wiggles</a:t>
            </a:r>
            <a:r>
              <a:rPr lang="it-IT" sz="2400" dirty="0" smtClean="0"/>
              <a:t>” </a:t>
            </a:r>
            <a:r>
              <a:rPr lang="it-IT" sz="2400" i="1" dirty="0" smtClean="0"/>
              <a:t>Oxford Science </a:t>
            </a:r>
            <a:r>
              <a:rPr lang="it-IT" sz="2400" i="1" dirty="0" err="1" smtClean="0"/>
              <a:t>Publications</a:t>
            </a:r>
            <a:r>
              <a:rPr lang="it-IT" sz="2400" i="1" dirty="0" smtClean="0"/>
              <a:t>, pag 73</a:t>
            </a: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it-IT" smtClean="0"/>
              <a:t>Brightness and Brilliance</a:t>
            </a:r>
          </a:p>
        </p:txBody>
      </p:sp>
      <p:sp>
        <p:nvSpPr>
          <p:cNvPr id="19460" name="Rectangle 3"/>
          <p:cNvSpPr>
            <a:spLocks noGrp="1" noChangeArrowheads="1"/>
          </p:cNvSpPr>
          <p:nvPr>
            <p:ph idx="1"/>
          </p:nvPr>
        </p:nvSpPr>
        <p:spPr>
          <a:xfrm>
            <a:off x="467544" y="1600200"/>
            <a:ext cx="8496944" cy="4421087"/>
          </a:xfrm>
        </p:spPr>
        <p:txBody>
          <a:bodyPr>
            <a:normAutofit/>
          </a:bodyPr>
          <a:lstStyle/>
          <a:p>
            <a:pPr eaLnBrk="1" hangingPunct="1">
              <a:lnSpc>
                <a:spcPct val="90000"/>
              </a:lnSpc>
            </a:pPr>
            <a:r>
              <a:rPr lang="en-US" dirty="0" smtClean="0"/>
              <a:t>Several authors give different definitions</a:t>
            </a:r>
          </a:p>
          <a:p>
            <a:pPr eaLnBrk="1" hangingPunct="1">
              <a:lnSpc>
                <a:spcPct val="90000"/>
              </a:lnSpc>
            </a:pPr>
            <a:r>
              <a:rPr lang="en-US" dirty="0" smtClean="0"/>
              <a:t>Brilliance is sometimes used, especially in Europe, instead of brightness</a:t>
            </a:r>
          </a:p>
          <a:p>
            <a:pPr eaLnBrk="1" hangingPunct="1">
              <a:lnSpc>
                <a:spcPct val="90000"/>
              </a:lnSpc>
            </a:pPr>
            <a:r>
              <a:rPr lang="en-US" dirty="0" smtClean="0"/>
              <a:t>There is also confusion because the same words apply both to particle beams and photon beams</a:t>
            </a:r>
          </a:p>
          <a:p>
            <a:pPr eaLnBrk="1" hangingPunct="1">
              <a:lnSpc>
                <a:spcPct val="90000"/>
              </a:lnSpc>
            </a:pPr>
            <a:r>
              <a:rPr lang="en-US" dirty="0" smtClean="0"/>
              <a:t>The best way is to look to units, which should be unambiguous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1" name="Rectangle 2"/>
          <p:cNvSpPr>
            <a:spLocks noGrp="1" noChangeArrowheads="1"/>
          </p:cNvSpPr>
          <p:nvPr>
            <p:ph type="title"/>
          </p:nvPr>
        </p:nvSpPr>
        <p:spPr/>
        <p:txBody>
          <a:bodyPr/>
          <a:lstStyle/>
          <a:p>
            <a:pPr eaLnBrk="1" hangingPunct="1"/>
            <a:r>
              <a:rPr lang="it-IT" altLang="it-IT" smtClean="0"/>
              <a:t>Definitions of Brightness</a:t>
            </a:r>
          </a:p>
        </p:txBody>
      </p:sp>
      <p:sp>
        <p:nvSpPr>
          <p:cNvPr id="1033" name="Text Box 13"/>
          <p:cNvSpPr txBox="1">
            <a:spLocks noChangeArrowheads="1"/>
          </p:cNvSpPr>
          <p:nvPr/>
        </p:nvSpPr>
        <p:spPr bwMode="auto">
          <a:xfrm>
            <a:off x="5004916" y="3073821"/>
            <a:ext cx="1511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it-IT" altLang="it-IT" dirty="0"/>
              <a:t>[A/(m-</a:t>
            </a:r>
            <a:r>
              <a:rPr lang="it-IT" altLang="it-IT" dirty="0" err="1"/>
              <a:t>rad</a:t>
            </a:r>
            <a:r>
              <a:rPr lang="it-IT" altLang="it-IT" dirty="0"/>
              <a:t>)</a:t>
            </a:r>
            <a:r>
              <a:rPr lang="it-IT" altLang="it-IT" baseline="30000" dirty="0"/>
              <a:t>2</a:t>
            </a:r>
            <a:r>
              <a:rPr lang="it-IT" altLang="it-IT" dirty="0"/>
              <a:t>]</a:t>
            </a:r>
          </a:p>
        </p:txBody>
      </p:sp>
      <p:sp>
        <p:nvSpPr>
          <p:cNvPr id="1034" name="Text Box 14"/>
          <p:cNvSpPr txBox="1">
            <a:spLocks noChangeArrowheads="1"/>
          </p:cNvSpPr>
          <p:nvPr/>
        </p:nvSpPr>
        <p:spPr bwMode="auto">
          <a:xfrm>
            <a:off x="2940558" y="1583680"/>
            <a:ext cx="54959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it-IT" dirty="0">
                <a:latin typeface="Open Sans Semibold" panose="020B0706030804020204" pitchFamily="34" charset="0"/>
                <a:ea typeface="Open Sans Semibold" panose="020B0706030804020204" pitchFamily="34" charset="0"/>
                <a:cs typeface="Open Sans Semibold" panose="020B0706030804020204" pitchFamily="34" charset="0"/>
              </a:rPr>
              <a:t>For particle distribution whose boundary in 4D trace space is defined by an </a:t>
            </a:r>
            <a:r>
              <a:rPr lang="en-US" altLang="it-IT" dirty="0" err="1">
                <a:latin typeface="Open Sans Semibold" panose="020B0706030804020204" pitchFamily="34" charset="0"/>
                <a:ea typeface="Open Sans Semibold" panose="020B0706030804020204" pitchFamily="34" charset="0"/>
                <a:cs typeface="Open Sans Semibold" panose="020B0706030804020204" pitchFamily="34" charset="0"/>
              </a:rPr>
              <a:t>hyperellipsoid</a:t>
            </a:r>
            <a:endParaRPr lang="en-US" altLang="it-IT"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035" name="Text Box 18"/>
          <p:cNvSpPr txBox="1">
            <a:spLocks noChangeArrowheads="1"/>
          </p:cNvSpPr>
          <p:nvPr/>
        </p:nvSpPr>
        <p:spPr bwMode="auto">
          <a:xfrm>
            <a:off x="6228184" y="4225948"/>
            <a:ext cx="32400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it-IT" b="1" dirty="0">
                <a:latin typeface="Open Sans Semibold" panose="020B0706030804020204" pitchFamily="34" charset="0"/>
                <a:ea typeface="Open Sans Semibold" panose="020B0706030804020204" pitchFamily="34" charset="0"/>
                <a:cs typeface="Open Sans Semibold" panose="020B0706030804020204" pitchFamily="34" charset="0"/>
              </a:rPr>
              <a:t>Normalized Brightness</a:t>
            </a:r>
          </a:p>
        </p:txBody>
      </p:sp>
      <p:pic>
        <p:nvPicPr>
          <p:cNvPr id="3" name="Immagine 2"/>
          <p:cNvPicPr>
            <a:picLocks noChangeAspect="1"/>
          </p:cNvPicPr>
          <p:nvPr/>
        </p:nvPicPr>
        <p:blipFill>
          <a:blip r:embed="rId3"/>
          <a:stretch>
            <a:fillRect/>
          </a:stretch>
        </p:blipFill>
        <p:spPr>
          <a:xfrm>
            <a:off x="611560" y="1424245"/>
            <a:ext cx="1637494" cy="965200"/>
          </a:xfrm>
          <a:prstGeom prst="rect">
            <a:avLst/>
          </a:prstGeom>
          <a:effectLst>
            <a:outerShdw blurRad="50800" dist="139700" dir="2700000" algn="tl" rotWithShape="0">
              <a:prstClr val="black">
                <a:alpha val="40000"/>
              </a:prstClr>
            </a:outerShdw>
          </a:effectLst>
        </p:spPr>
      </p:pic>
      <p:pic>
        <p:nvPicPr>
          <p:cNvPr id="4" name="Immagine 3"/>
          <p:cNvPicPr>
            <a:picLocks noChangeAspect="1"/>
          </p:cNvPicPr>
          <p:nvPr/>
        </p:nvPicPr>
        <p:blipFill>
          <a:blip r:embed="rId4"/>
          <a:stretch>
            <a:fillRect/>
          </a:stretch>
        </p:blipFill>
        <p:spPr>
          <a:xfrm>
            <a:off x="2496688" y="2780928"/>
            <a:ext cx="1599413" cy="952500"/>
          </a:xfrm>
          <a:prstGeom prst="rect">
            <a:avLst/>
          </a:prstGeom>
          <a:effectLst>
            <a:outerShdw blurRad="50800" dist="139700" dir="2700000" algn="tl" rotWithShape="0">
              <a:prstClr val="black">
                <a:alpha val="40000"/>
              </a:prstClr>
            </a:outerShdw>
          </a:effectLst>
        </p:spPr>
      </p:pic>
      <p:pic>
        <p:nvPicPr>
          <p:cNvPr id="5" name="Immagine 4"/>
          <p:cNvPicPr>
            <a:picLocks noChangeAspect="1"/>
          </p:cNvPicPr>
          <p:nvPr/>
        </p:nvPicPr>
        <p:blipFill>
          <a:blip r:embed="rId5"/>
          <a:stretch>
            <a:fillRect/>
          </a:stretch>
        </p:blipFill>
        <p:spPr>
          <a:xfrm>
            <a:off x="4126213" y="3933056"/>
            <a:ext cx="1904063" cy="952500"/>
          </a:xfrm>
          <a:prstGeom prst="rect">
            <a:avLst/>
          </a:prstGeom>
          <a:effectLst>
            <a:outerShdw blurRad="50800" dist="139700" dir="2700000" algn="tl" rotWithShape="0">
              <a:prstClr val="black">
                <a:alpha val="40000"/>
              </a:prstClr>
            </a:outerShdw>
          </a:effectLst>
        </p:spPr>
      </p:pic>
      <p:sp>
        <p:nvSpPr>
          <p:cNvPr id="2" name="Rettangolo 1"/>
          <p:cNvSpPr/>
          <p:nvPr/>
        </p:nvSpPr>
        <p:spPr>
          <a:xfrm>
            <a:off x="5364088" y="3933056"/>
            <a:ext cx="216024" cy="384076"/>
          </a:xfrm>
          <a:prstGeom prst="rect">
            <a:avLst/>
          </a:prstGeom>
          <a:noFill/>
          <a:ln>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ttangolo 10"/>
          <p:cNvSpPr/>
          <p:nvPr/>
        </p:nvSpPr>
        <p:spPr>
          <a:xfrm>
            <a:off x="5192472" y="4409305"/>
            <a:ext cx="747680" cy="384076"/>
          </a:xfrm>
          <a:prstGeom prst="rect">
            <a:avLst/>
          </a:prstGeom>
          <a:noFill/>
          <a:ln>
            <a:solidFill>
              <a:srgbClr val="FF0000"/>
            </a:solidFill>
          </a:ln>
          <a:effectLst>
            <a:glow rad="635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Box 14"/>
          <p:cNvSpPr txBox="1">
            <a:spLocks noChangeArrowheads="1"/>
          </p:cNvSpPr>
          <p:nvPr/>
        </p:nvSpPr>
        <p:spPr bwMode="auto">
          <a:xfrm>
            <a:off x="660177" y="5363924"/>
            <a:ext cx="83043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it-IT" dirty="0" smtClean="0">
                <a:latin typeface="Open Sans Semibold" panose="020B0706030804020204" pitchFamily="34" charset="0"/>
                <a:ea typeface="Open Sans Semibold" panose="020B0706030804020204" pitchFamily="34" charset="0"/>
                <a:cs typeface="Open Sans Semibold" panose="020B0706030804020204" pitchFamily="34" charset="0"/>
              </a:rPr>
              <a:t>From diagnostics point of view what does it mean high brightness?</a:t>
            </a:r>
            <a:endParaRPr lang="en-US" altLang="it-IT"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4511694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34"/>
                                        </p:tgtEl>
                                        <p:attrNameLst>
                                          <p:attrName>style.visibility</p:attrName>
                                        </p:attrNameLst>
                                      </p:cBhvr>
                                      <p:to>
                                        <p:strVal val="visible"/>
                                      </p:to>
                                    </p:set>
                                    <p:animEffect transition="in" filter="fade">
                                      <p:cBhvr>
                                        <p:cTn id="7" dur="500"/>
                                        <p:tgtEl>
                                          <p:spTgt spid="103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033"/>
                                        </p:tgtEl>
                                        <p:attrNameLst>
                                          <p:attrName>style.visibility</p:attrName>
                                        </p:attrNameLst>
                                      </p:cBhvr>
                                      <p:to>
                                        <p:strVal val="visible"/>
                                      </p:to>
                                    </p:set>
                                    <p:animEffect transition="in" filter="fade">
                                      <p:cBhvr>
                                        <p:cTn id="14" dur="500"/>
                                        <p:tgtEl>
                                          <p:spTgt spid="103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35"/>
                                        </p:tgtEl>
                                        <p:attrNameLst>
                                          <p:attrName>style.visibility</p:attrName>
                                        </p:attrNameLst>
                                      </p:cBhvr>
                                      <p:to>
                                        <p:strVal val="visible"/>
                                      </p:to>
                                    </p:set>
                                    <p:anim calcmode="lin" valueType="num">
                                      <p:cBhvr additive="base">
                                        <p:cTn id="23" dur="500" fill="hold"/>
                                        <p:tgtEl>
                                          <p:spTgt spid="1035"/>
                                        </p:tgtEl>
                                        <p:attrNameLst>
                                          <p:attrName>ppt_x</p:attrName>
                                        </p:attrNameLst>
                                      </p:cBhvr>
                                      <p:tavLst>
                                        <p:tav tm="0">
                                          <p:val>
                                            <p:strVal val="#ppt_x"/>
                                          </p:val>
                                        </p:tav>
                                        <p:tav tm="100000">
                                          <p:val>
                                            <p:strVal val="#ppt_x"/>
                                          </p:val>
                                        </p:tav>
                                      </p:tavLst>
                                    </p:anim>
                                    <p:anim calcmode="lin" valueType="num">
                                      <p:cBhvr additive="base">
                                        <p:cTn id="24" dur="500" fill="hold"/>
                                        <p:tgtEl>
                                          <p:spTgt spid="103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3" grpId="0"/>
      <p:bldP spid="1034" grpId="0"/>
      <p:bldP spid="1035" grpId="0"/>
      <p:bldP spid="2" grpId="0" animBg="1"/>
      <p:bldP spid="11" grpId="0" animBg="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it-IT" smtClean="0"/>
              <a:t>But</a:t>
            </a:r>
          </a:p>
        </p:txBody>
      </p:sp>
      <p:sp>
        <p:nvSpPr>
          <p:cNvPr id="21508" name="Rectangle 3"/>
          <p:cNvSpPr>
            <a:spLocks noGrp="1" noChangeArrowheads="1"/>
          </p:cNvSpPr>
          <p:nvPr>
            <p:ph idx="1"/>
          </p:nvPr>
        </p:nvSpPr>
        <p:spPr/>
        <p:txBody>
          <a:bodyPr>
            <a:normAutofit fontScale="92500" lnSpcReduction="20000"/>
          </a:bodyPr>
          <a:lstStyle/>
          <a:p>
            <a:pPr eaLnBrk="1" hangingPunct="1">
              <a:lnSpc>
                <a:spcPct val="90000"/>
              </a:lnSpc>
            </a:pPr>
            <a:r>
              <a:rPr lang="en-US" dirty="0" smtClean="0"/>
              <a:t>Often the factor 2/</a:t>
            </a:r>
            <a:r>
              <a:rPr lang="en-US" dirty="0" smtClean="0">
                <a:latin typeface="Symbol" pitchFamily="18" charset="2"/>
              </a:rPr>
              <a:t>p</a:t>
            </a:r>
            <a:r>
              <a:rPr lang="en-US" baseline="30000" dirty="0" smtClean="0"/>
              <a:t>2</a:t>
            </a:r>
            <a:r>
              <a:rPr lang="en-US" dirty="0" smtClean="0"/>
              <a:t> is left out in literature</a:t>
            </a:r>
          </a:p>
          <a:p>
            <a:pPr eaLnBrk="1" hangingPunct="1">
              <a:lnSpc>
                <a:spcPct val="90000"/>
              </a:lnSpc>
            </a:pPr>
            <a:r>
              <a:rPr lang="en-US" dirty="0" smtClean="0"/>
              <a:t>Often the RMS </a:t>
            </a:r>
            <a:r>
              <a:rPr lang="en-US" dirty="0" err="1" smtClean="0"/>
              <a:t>emittance</a:t>
            </a:r>
            <a:r>
              <a:rPr lang="en-US" dirty="0" smtClean="0"/>
              <a:t> is used in place of effective </a:t>
            </a:r>
            <a:r>
              <a:rPr lang="en-US" dirty="0" err="1" smtClean="0"/>
              <a:t>emittance</a:t>
            </a:r>
            <a:r>
              <a:rPr lang="en-US" dirty="0" smtClean="0"/>
              <a:t> and so there is another factor to take into the account</a:t>
            </a:r>
          </a:p>
          <a:p>
            <a:pPr eaLnBrk="1" hangingPunct="1">
              <a:lnSpc>
                <a:spcPct val="90000"/>
              </a:lnSpc>
            </a:pPr>
            <a:r>
              <a:rPr lang="en-US" dirty="0" smtClean="0"/>
              <a:t>So it is important to agree on the brightness definition, but the difference can be also in numerical factors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Rectangle 2"/>
          <p:cNvSpPr>
            <a:spLocks noGrp="1" noChangeArrowheads="1"/>
          </p:cNvSpPr>
          <p:nvPr>
            <p:ph type="title"/>
          </p:nvPr>
        </p:nvSpPr>
        <p:spPr/>
        <p:txBody>
          <a:bodyPr/>
          <a:lstStyle/>
          <a:p>
            <a:pPr eaLnBrk="1" hangingPunct="1"/>
            <a:r>
              <a:rPr lang="it-IT" smtClean="0"/>
              <a:t>Parameters to measure</a:t>
            </a:r>
          </a:p>
        </p:txBody>
      </p:sp>
      <p:sp>
        <p:nvSpPr>
          <p:cNvPr id="22532" name="Rectangle 3"/>
          <p:cNvSpPr>
            <a:spLocks noGrp="1" noChangeArrowheads="1"/>
          </p:cNvSpPr>
          <p:nvPr>
            <p:ph idx="1"/>
          </p:nvPr>
        </p:nvSpPr>
        <p:spPr>
          <a:xfrm>
            <a:off x="467544" y="1600200"/>
            <a:ext cx="8147248" cy="4709120"/>
          </a:xfrm>
        </p:spPr>
        <p:txBody>
          <a:bodyPr>
            <a:normAutofit/>
          </a:bodyPr>
          <a:lstStyle/>
          <a:p>
            <a:pPr eaLnBrk="1" hangingPunct="1">
              <a:lnSpc>
                <a:spcPct val="90000"/>
              </a:lnSpc>
            </a:pPr>
            <a:r>
              <a:rPr lang="en-US" sz="2400" dirty="0" smtClean="0"/>
              <a:t>High brightness can be achieved with small </a:t>
            </a:r>
            <a:r>
              <a:rPr lang="en-US" sz="2400" dirty="0" err="1" smtClean="0"/>
              <a:t>emittance</a:t>
            </a:r>
            <a:r>
              <a:rPr lang="en-US" sz="2400" dirty="0" smtClean="0"/>
              <a:t>, high current or both</a:t>
            </a:r>
          </a:p>
          <a:p>
            <a:pPr eaLnBrk="1" hangingPunct="1">
              <a:lnSpc>
                <a:spcPct val="90000"/>
              </a:lnSpc>
            </a:pPr>
            <a:r>
              <a:rPr lang="en-US" sz="2400" u="sng" dirty="0" smtClean="0"/>
              <a:t>Longitudinal</a:t>
            </a:r>
            <a:r>
              <a:rPr lang="en-US" sz="2400" dirty="0" smtClean="0"/>
              <a:t> and </a:t>
            </a:r>
            <a:r>
              <a:rPr lang="en-US" sz="2400" u="sng" dirty="0" smtClean="0"/>
              <a:t>transverse</a:t>
            </a:r>
            <a:r>
              <a:rPr lang="en-US" sz="2400" dirty="0" smtClean="0"/>
              <a:t> parameters must be measured </a:t>
            </a:r>
          </a:p>
          <a:p>
            <a:pPr eaLnBrk="1" hangingPunct="1">
              <a:lnSpc>
                <a:spcPct val="90000"/>
              </a:lnSpc>
            </a:pPr>
            <a:r>
              <a:rPr lang="en-US" sz="2400" dirty="0" smtClean="0"/>
              <a:t>High charge and small </a:t>
            </a:r>
            <a:r>
              <a:rPr lang="en-US" sz="2400" dirty="0" err="1" smtClean="0"/>
              <a:t>emittance</a:t>
            </a:r>
            <a:r>
              <a:rPr lang="en-US" sz="2400" dirty="0" smtClean="0"/>
              <a:t> -&gt; high power density beam </a:t>
            </a:r>
          </a:p>
          <a:p>
            <a:pPr eaLnBrk="1" hangingPunct="1">
              <a:lnSpc>
                <a:spcPct val="90000"/>
              </a:lnSpc>
            </a:pPr>
            <a:r>
              <a:rPr lang="en-US" sz="2400" dirty="0" smtClean="0"/>
              <a:t>Low charge, very short bunch length</a:t>
            </a:r>
          </a:p>
          <a:p>
            <a:pPr eaLnBrk="1" hangingPunct="1">
              <a:lnSpc>
                <a:spcPct val="90000"/>
              </a:lnSpc>
            </a:pPr>
            <a:r>
              <a:rPr lang="en-US" sz="2400" dirty="0" smtClean="0"/>
              <a:t>We focus our attention on </a:t>
            </a:r>
            <a:r>
              <a:rPr lang="en-US" sz="2400" dirty="0" err="1" smtClean="0"/>
              <a:t>linac</a:t>
            </a:r>
            <a:r>
              <a:rPr lang="en-US" sz="2400" dirty="0" smtClean="0"/>
              <a:t> or transfer line where it is possible to use intercepting diagnostic</a:t>
            </a:r>
          </a:p>
          <a:p>
            <a:pPr eaLnBrk="1" hangingPunct="1">
              <a:lnSpc>
                <a:spcPct val="90000"/>
              </a:lnSpc>
            </a:pPr>
            <a:r>
              <a:rPr lang="en-US" sz="2400" dirty="0" smtClean="0"/>
              <a:t>For some applications, it is needed to measure also the transverse parameters in different longitudinal positions (slice parameters)</a:t>
            </a:r>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532">
                                            <p:txEl>
                                              <p:pRg st="0" end="0"/>
                                            </p:txEl>
                                          </p:spTgt>
                                        </p:tgtEl>
                                        <p:attrNameLst>
                                          <p:attrName>style.visibility</p:attrName>
                                        </p:attrNameLst>
                                      </p:cBhvr>
                                      <p:to>
                                        <p:strVal val="visible"/>
                                      </p:to>
                                    </p:set>
                                    <p:animEffect transition="in" filter="fade">
                                      <p:cBhvr>
                                        <p:cTn id="7" dur="500"/>
                                        <p:tgtEl>
                                          <p:spTgt spid="225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532">
                                            <p:txEl>
                                              <p:pRg st="1" end="1"/>
                                            </p:txEl>
                                          </p:spTgt>
                                        </p:tgtEl>
                                        <p:attrNameLst>
                                          <p:attrName>style.visibility</p:attrName>
                                        </p:attrNameLst>
                                      </p:cBhvr>
                                      <p:to>
                                        <p:strVal val="visible"/>
                                      </p:to>
                                    </p:set>
                                    <p:animEffect transition="in" filter="fade">
                                      <p:cBhvr>
                                        <p:cTn id="12" dur="500"/>
                                        <p:tgtEl>
                                          <p:spTgt spid="225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532">
                                            <p:txEl>
                                              <p:pRg st="2" end="2"/>
                                            </p:txEl>
                                          </p:spTgt>
                                        </p:tgtEl>
                                        <p:attrNameLst>
                                          <p:attrName>style.visibility</p:attrName>
                                        </p:attrNameLst>
                                      </p:cBhvr>
                                      <p:to>
                                        <p:strVal val="visible"/>
                                      </p:to>
                                    </p:set>
                                    <p:animEffect transition="in" filter="fade">
                                      <p:cBhvr>
                                        <p:cTn id="17" dur="500"/>
                                        <p:tgtEl>
                                          <p:spTgt spid="2253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532">
                                            <p:txEl>
                                              <p:pRg st="3" end="3"/>
                                            </p:txEl>
                                          </p:spTgt>
                                        </p:tgtEl>
                                        <p:attrNameLst>
                                          <p:attrName>style.visibility</p:attrName>
                                        </p:attrNameLst>
                                      </p:cBhvr>
                                      <p:to>
                                        <p:strVal val="visible"/>
                                      </p:to>
                                    </p:set>
                                    <p:animEffect transition="in" filter="fade">
                                      <p:cBhvr>
                                        <p:cTn id="22" dur="500"/>
                                        <p:tgtEl>
                                          <p:spTgt spid="2253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2532">
                                            <p:txEl>
                                              <p:pRg st="4" end="4"/>
                                            </p:txEl>
                                          </p:spTgt>
                                        </p:tgtEl>
                                        <p:attrNameLst>
                                          <p:attrName>style.visibility</p:attrName>
                                        </p:attrNameLst>
                                      </p:cBhvr>
                                      <p:to>
                                        <p:strVal val="visible"/>
                                      </p:to>
                                    </p:set>
                                    <p:animEffect transition="in" filter="fade">
                                      <p:cBhvr>
                                        <p:cTn id="27" dur="500"/>
                                        <p:tgtEl>
                                          <p:spTgt spid="2253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2532">
                                            <p:txEl>
                                              <p:pRg st="5" end="5"/>
                                            </p:txEl>
                                          </p:spTgt>
                                        </p:tgtEl>
                                        <p:attrNameLst>
                                          <p:attrName>style.visibility</p:attrName>
                                        </p:attrNameLst>
                                      </p:cBhvr>
                                      <p:to>
                                        <p:strVal val="visible"/>
                                      </p:to>
                                    </p:set>
                                    <p:animEffect transition="in" filter="fade">
                                      <p:cBhvr>
                                        <p:cTn id="32" dur="500"/>
                                        <p:tgtEl>
                                          <p:spTgt spid="2253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2"/>
          <p:cNvSpPr>
            <a:spLocks noGrp="1" noChangeArrowheads="1"/>
          </p:cNvSpPr>
          <p:nvPr>
            <p:ph type="title"/>
          </p:nvPr>
        </p:nvSpPr>
        <p:spPr/>
        <p:txBody>
          <a:bodyPr/>
          <a:lstStyle/>
          <a:p>
            <a:pPr eaLnBrk="1" hangingPunct="1"/>
            <a:r>
              <a:rPr lang="it-IT" smtClean="0"/>
              <a:t>Brilliance</a:t>
            </a:r>
          </a:p>
        </p:txBody>
      </p:sp>
      <p:sp>
        <p:nvSpPr>
          <p:cNvPr id="2053" name="Text Box 6"/>
          <p:cNvSpPr txBox="1">
            <a:spLocks noChangeArrowheads="1"/>
          </p:cNvSpPr>
          <p:nvPr/>
        </p:nvSpPr>
        <p:spPr bwMode="auto">
          <a:xfrm>
            <a:off x="4284663" y="2217738"/>
            <a:ext cx="4391025" cy="366712"/>
          </a:xfrm>
          <a:prstGeom prst="rect">
            <a:avLst/>
          </a:prstGeom>
          <a:noFill/>
          <a:ln w="9525">
            <a:noFill/>
            <a:miter lim="800000"/>
            <a:headEnd/>
            <a:tailEnd/>
          </a:ln>
        </p:spPr>
        <p:txBody>
          <a:bodyPr>
            <a:spAutoFit/>
          </a:bodyPr>
          <a:lstStyle/>
          <a:p>
            <a:pPr>
              <a:spcBef>
                <a:spcPct val="50000"/>
              </a:spcBef>
            </a:pPr>
            <a:r>
              <a:rPr lang="it-IT">
                <a:latin typeface="Calibri" pitchFamily="34" charset="0"/>
              </a:rPr>
              <a:t>Photons/ (s mm</a:t>
            </a:r>
            <a:r>
              <a:rPr lang="it-IT" baseline="30000">
                <a:latin typeface="Calibri" pitchFamily="34" charset="0"/>
              </a:rPr>
              <a:t>2</a:t>
            </a:r>
            <a:r>
              <a:rPr lang="it-IT">
                <a:latin typeface="Calibri" pitchFamily="34" charset="0"/>
              </a:rPr>
              <a:t> mrad</a:t>
            </a:r>
            <a:r>
              <a:rPr lang="it-IT" baseline="30000">
                <a:latin typeface="Calibri" pitchFamily="34" charset="0"/>
              </a:rPr>
              <a:t>2</a:t>
            </a:r>
            <a:r>
              <a:rPr lang="it-IT">
                <a:latin typeface="Calibri" pitchFamily="34" charset="0"/>
              </a:rPr>
              <a:t> 0.1% of bandwidth)</a:t>
            </a:r>
          </a:p>
        </p:txBody>
      </p:sp>
      <p:sp>
        <p:nvSpPr>
          <p:cNvPr id="2054" name="Text Box 7"/>
          <p:cNvSpPr txBox="1">
            <a:spLocks noChangeArrowheads="1"/>
          </p:cNvSpPr>
          <p:nvPr/>
        </p:nvSpPr>
        <p:spPr bwMode="auto">
          <a:xfrm>
            <a:off x="714375" y="3143250"/>
            <a:ext cx="7488238" cy="307777"/>
          </a:xfrm>
          <a:prstGeom prst="rect">
            <a:avLst/>
          </a:prstGeom>
          <a:noFill/>
          <a:ln w="9525">
            <a:noFill/>
            <a:miter lim="800000"/>
            <a:headEnd/>
            <a:tailEnd/>
          </a:ln>
        </p:spPr>
        <p:txBody>
          <a:bodyPr>
            <a:spAutoFit/>
          </a:bodyPr>
          <a:lstStyle/>
          <a:p>
            <a:pPr>
              <a:spcBef>
                <a:spcPct val="50000"/>
              </a:spcBef>
              <a:defRPr/>
            </a:pPr>
            <a:r>
              <a:rPr lang="en-US" sz="1400" dirty="0" smtClean="0">
                <a:latin typeface="+mn-lt"/>
              </a:rPr>
              <a:t>H. </a:t>
            </a:r>
            <a:r>
              <a:rPr lang="en-US" sz="1400" dirty="0" err="1" smtClean="0">
                <a:latin typeface="+mn-lt"/>
              </a:rPr>
              <a:t>Wiedeman</a:t>
            </a:r>
            <a:r>
              <a:rPr lang="en-US" sz="1400" dirty="0" smtClean="0">
                <a:latin typeface="+mn-lt"/>
              </a:rPr>
              <a:t> </a:t>
            </a:r>
            <a:r>
              <a:rPr lang="en-US" sz="1400" dirty="0">
                <a:latin typeface="+mn-lt"/>
              </a:rPr>
              <a:t>uses the name </a:t>
            </a:r>
            <a:r>
              <a:rPr lang="en-US" sz="1400" dirty="0" smtClean="0">
                <a:latin typeface="+mn-lt"/>
              </a:rPr>
              <a:t>“spectral brightness” </a:t>
            </a:r>
            <a:r>
              <a:rPr lang="en-US" sz="1400" dirty="0">
                <a:latin typeface="+mn-lt"/>
              </a:rPr>
              <a:t>for  photons</a:t>
            </a:r>
          </a:p>
        </p:txBody>
      </p:sp>
      <p:sp>
        <p:nvSpPr>
          <p:cNvPr id="8" name="CasellaDiTesto 7"/>
          <p:cNvSpPr txBox="1"/>
          <p:nvPr/>
        </p:nvSpPr>
        <p:spPr>
          <a:xfrm>
            <a:off x="714375" y="3683000"/>
            <a:ext cx="7786688" cy="2554545"/>
          </a:xfrm>
          <a:prstGeom prst="rect">
            <a:avLst/>
          </a:prstGeom>
          <a:noFill/>
        </p:spPr>
        <p:txBody>
          <a:bodyPr>
            <a:spAutoFit/>
          </a:bodyPr>
          <a:lstStyle/>
          <a:p>
            <a:pPr>
              <a:defRPr/>
            </a:pPr>
            <a:r>
              <a:rPr lang="en-US" sz="1600" u="sng" dirty="0">
                <a:latin typeface="+mn-lt"/>
              </a:rPr>
              <a:t>Report of the Working Group on Synchrotron Radiation Nomenclature – brightness, spectral brightness or brilliance? </a:t>
            </a:r>
          </a:p>
          <a:p>
            <a:pPr>
              <a:defRPr/>
            </a:pPr>
            <a:endParaRPr lang="en-US" sz="1600" dirty="0">
              <a:latin typeface="+mn-lt"/>
            </a:endParaRPr>
          </a:p>
          <a:p>
            <a:pPr>
              <a:defRPr/>
            </a:pPr>
            <a:r>
              <a:rPr lang="en-US" sz="1600" dirty="0">
                <a:latin typeface="+mn-lt"/>
              </a:rPr>
              <a:t>The conclusion reached is that the term spectral brightness best describes this quantity. Brightness maintains the generally accepted concept of intensity per unit source size and divergence, while the adjective spectral conveys the scientific importance of the number of photons in a given bandwidth, particularly for experiments such as inelastic and/or nuclear resonant scattering.</a:t>
            </a:r>
          </a:p>
          <a:p>
            <a:pPr>
              <a:defRPr/>
            </a:pPr>
            <a:endParaRPr lang="en-US" sz="1600" dirty="0">
              <a:latin typeface="+mn-lt"/>
            </a:endParaRPr>
          </a:p>
          <a:p>
            <a:pPr>
              <a:defRPr/>
            </a:pPr>
            <a:r>
              <a:rPr lang="sv-SE" sz="1600" dirty="0">
                <a:latin typeface="+mn-lt"/>
              </a:rPr>
              <a:t>J. Synchrotron Rad. (2005). 12, 385</a:t>
            </a:r>
            <a:endParaRPr lang="en-US" sz="1600" dirty="0">
              <a:latin typeface="+mn-lt"/>
            </a:endParaRPr>
          </a:p>
        </p:txBody>
      </p:sp>
      <p:grpSp>
        <p:nvGrpSpPr>
          <p:cNvPr id="4" name="Group 25"/>
          <p:cNvGrpSpPr>
            <a:grpSpLocks noChangeAspect="1"/>
          </p:cNvGrpSpPr>
          <p:nvPr/>
        </p:nvGrpSpPr>
        <p:grpSpPr bwMode="auto">
          <a:xfrm>
            <a:off x="900113" y="1911350"/>
            <a:ext cx="2563812" cy="952500"/>
            <a:chOff x="567" y="1204"/>
            <a:chExt cx="1615" cy="600"/>
          </a:xfrm>
        </p:grpSpPr>
        <p:sp>
          <p:nvSpPr>
            <p:cNvPr id="5" name="AutoShape 24"/>
            <p:cNvSpPr>
              <a:spLocks noChangeAspect="1" noChangeArrowheads="1" noTextEdit="1"/>
            </p:cNvSpPr>
            <p:nvPr/>
          </p:nvSpPr>
          <p:spPr bwMode="auto">
            <a:xfrm>
              <a:off x="567" y="1204"/>
              <a:ext cx="1615" cy="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2074" name="Picture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 y="1204"/>
              <a:ext cx="1618" cy="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it-IT" smtClean="0"/>
              <a:t>Transverse parameters</a:t>
            </a:r>
          </a:p>
        </p:txBody>
      </p:sp>
      <p:sp>
        <p:nvSpPr>
          <p:cNvPr id="23556" name="Rectangle 3"/>
          <p:cNvSpPr>
            <a:spLocks noGrp="1" noChangeArrowheads="1"/>
          </p:cNvSpPr>
          <p:nvPr>
            <p:ph idx="1"/>
          </p:nvPr>
        </p:nvSpPr>
        <p:spPr>
          <a:xfrm>
            <a:off x="467544" y="1600200"/>
            <a:ext cx="8147248" cy="3917031"/>
          </a:xfrm>
        </p:spPr>
        <p:txBody>
          <a:bodyPr>
            <a:normAutofit/>
          </a:bodyPr>
          <a:lstStyle/>
          <a:p>
            <a:pPr eaLnBrk="1" hangingPunct="1">
              <a:lnSpc>
                <a:spcPct val="90000"/>
              </a:lnSpc>
            </a:pPr>
            <a:r>
              <a:rPr lang="en-US" sz="2800" dirty="0" smtClean="0"/>
              <a:t>The most important parameter is the emittance</a:t>
            </a:r>
          </a:p>
          <a:p>
            <a:pPr eaLnBrk="1" hangingPunct="1">
              <a:lnSpc>
                <a:spcPct val="90000"/>
              </a:lnSpc>
            </a:pPr>
            <a:r>
              <a:rPr lang="en-US" sz="2800" dirty="0" smtClean="0"/>
              <a:t>To obtain high brightness beam it is of paramount importance to keep </a:t>
            </a:r>
            <a:r>
              <a:rPr lang="en-US" sz="2800" dirty="0" err="1" smtClean="0"/>
              <a:t>emittance</a:t>
            </a:r>
            <a:r>
              <a:rPr lang="en-US" sz="2800" dirty="0" smtClean="0"/>
              <a:t> growth under control </a:t>
            </a:r>
          </a:p>
          <a:p>
            <a:pPr eaLnBrk="1" hangingPunct="1">
              <a:lnSpc>
                <a:spcPct val="90000"/>
              </a:lnSpc>
            </a:pPr>
            <a:r>
              <a:rPr lang="en-US" sz="2800" dirty="0" smtClean="0"/>
              <a:t>Different methods apply for beams with or without space charge contribution</a:t>
            </a:r>
          </a:p>
          <a:p>
            <a:pPr eaLnBrk="1" hangingPunct="1">
              <a:lnSpc>
                <a:spcPct val="90000"/>
              </a:lnSpc>
            </a:pPr>
            <a:r>
              <a:rPr lang="en-US" sz="2800" dirty="0" smtClean="0"/>
              <a:t>Mainly the space charge is relevant at the exit of the RF GUN (few </a:t>
            </a:r>
            <a:r>
              <a:rPr lang="en-US" sz="2800" dirty="0" err="1" smtClean="0"/>
              <a:t>MeV</a:t>
            </a:r>
            <a:r>
              <a:rPr lang="en-US" sz="2800" dirty="0" smtClean="0"/>
              <a:t>)</a:t>
            </a:r>
          </a:p>
          <a:p>
            <a:pPr eaLnBrk="1" hangingPunct="1">
              <a:lnSpc>
                <a:spcPct val="90000"/>
              </a:lnSpc>
            </a:pPr>
            <a:endParaRPr lang="en-US" sz="2800" dirty="0" smtClean="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en-US" dirty="0" smtClean="0"/>
              <a:t>Importance of RMS emittance</a:t>
            </a:r>
            <a:endParaRPr lang="en-US" dirty="0"/>
          </a:p>
        </p:txBody>
      </p:sp>
      <p:pic>
        <p:nvPicPr>
          <p:cNvPr id="3074" name="Picture 2"/>
          <p:cNvPicPr>
            <a:picLocks noChangeAspect="1" noChangeArrowheads="1"/>
          </p:cNvPicPr>
          <p:nvPr/>
        </p:nvPicPr>
        <p:blipFill>
          <a:blip r:embed="rId2">
            <a:lum bright="-7000" contrast="8000"/>
            <a:extLst>
              <a:ext uri="{28A0092B-C50C-407E-A947-70E740481C1C}">
                <a14:useLocalDpi xmlns:a14="http://schemas.microsoft.com/office/drawing/2010/main" val="0"/>
              </a:ext>
            </a:extLst>
          </a:blip>
          <a:srcRect/>
          <a:stretch>
            <a:fillRect/>
          </a:stretch>
        </p:blipFill>
        <p:spPr bwMode="auto">
          <a:xfrm>
            <a:off x="1619672" y="1124744"/>
            <a:ext cx="5569034" cy="2232248"/>
          </a:xfrm>
          <a:prstGeom prst="rect">
            <a:avLst/>
          </a:prstGeom>
          <a:noFill/>
          <a:ln>
            <a:noFill/>
          </a:ln>
          <a:effectLst/>
          <a:scene3d>
            <a:camera prst="perspectiveAbove"/>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ttangolo 2"/>
          <p:cNvSpPr/>
          <p:nvPr/>
        </p:nvSpPr>
        <p:spPr>
          <a:xfrm>
            <a:off x="457176" y="5085184"/>
            <a:ext cx="8363295" cy="923330"/>
          </a:xfrm>
          <a:prstGeom prst="rect">
            <a:avLst/>
          </a:prstGeom>
        </p:spPr>
        <p:txBody>
          <a:bodyPr wrap="square">
            <a:spAutoFit/>
          </a:bodyPr>
          <a:lstStyle/>
          <a:p>
            <a:r>
              <a:rPr lang="en-US" dirty="0" smtClean="0">
                <a:latin typeface="Open Sans Semibold" panose="020B0706030804020204" pitchFamily="34" charset="0"/>
                <a:ea typeface="Open Sans Semibold" panose="020B0706030804020204" pitchFamily="34" charset="0"/>
                <a:cs typeface="Open Sans Semibold" panose="020B0706030804020204" pitchFamily="34" charset="0"/>
              </a:rPr>
              <a:t>Even </a:t>
            </a:r>
            <a:r>
              <a:rPr lang="en-US" dirty="0">
                <a:latin typeface="Open Sans Semibold" panose="020B0706030804020204" pitchFamily="34" charset="0"/>
                <a:ea typeface="Open Sans Semibold" panose="020B0706030804020204" pitchFamily="34" charset="0"/>
                <a:cs typeface="Open Sans Semibold" panose="020B0706030804020204" pitchFamily="34" charset="0"/>
              </a:rPr>
              <a:t>when the phase-space area </a:t>
            </a:r>
            <a:r>
              <a:rPr lang="en-US" dirty="0" smtClean="0">
                <a:latin typeface="Open Sans Semibold" panose="020B0706030804020204" pitchFamily="34" charset="0"/>
                <a:ea typeface="Open Sans Semibold" panose="020B0706030804020204" pitchFamily="34" charset="0"/>
                <a:cs typeface="Open Sans Semibold" panose="020B0706030804020204" pitchFamily="34" charset="0"/>
              </a:rPr>
              <a:t>is zero</a:t>
            </a:r>
            <a:r>
              <a:rPr lang="en-US" dirty="0">
                <a:latin typeface="Open Sans Semibold" panose="020B0706030804020204" pitchFamily="34" charset="0"/>
                <a:ea typeface="Open Sans Semibold" panose="020B0706030804020204" pitchFamily="34" charset="0"/>
                <a:cs typeface="Open Sans Semibold" panose="020B0706030804020204" pitchFamily="34" charset="0"/>
              </a:rPr>
              <a:t>, if the distribution lies on a curved line its </a:t>
            </a:r>
            <a:r>
              <a:rPr lang="en-US" dirty="0" err="1">
                <a:latin typeface="Open Sans Semibold" panose="020B0706030804020204" pitchFamily="34" charset="0"/>
                <a:ea typeface="Open Sans Semibold" panose="020B0706030804020204" pitchFamily="34" charset="0"/>
                <a:cs typeface="Open Sans Semibold" panose="020B0706030804020204" pitchFamily="34" charset="0"/>
              </a:rPr>
              <a:t>rms</a:t>
            </a:r>
            <a:r>
              <a:rPr lang="en-US" dirty="0">
                <a:latin typeface="Open Sans Semibold" panose="020B0706030804020204" pitchFamily="34" charset="0"/>
                <a:ea typeface="Open Sans Semibold" panose="020B0706030804020204" pitchFamily="34" charset="0"/>
                <a:cs typeface="Open Sans Semibold" panose="020B0706030804020204" pitchFamily="34" charset="0"/>
              </a:rPr>
              <a:t> emittance is not zero</a:t>
            </a:r>
            <a:r>
              <a:rPr lang="en-US" dirty="0" smtClean="0">
                <a:latin typeface="Open Sans Semibold" panose="020B0706030804020204" pitchFamily="34" charset="0"/>
                <a:ea typeface="Open Sans Semibold" panose="020B0706030804020204" pitchFamily="34" charset="0"/>
                <a:cs typeface="Open Sans Semibold" panose="020B0706030804020204" pitchFamily="34" charset="0"/>
              </a:rPr>
              <a:t>.</a:t>
            </a:r>
          </a:p>
          <a:p>
            <a:r>
              <a:rPr lang="en-US" dirty="0" smtClean="0">
                <a:latin typeface="Open Sans Semibold" panose="020B0706030804020204" pitchFamily="34" charset="0"/>
                <a:ea typeface="Open Sans Semibold" panose="020B0706030804020204" pitchFamily="34" charset="0"/>
                <a:cs typeface="Open Sans Semibold" panose="020B0706030804020204" pitchFamily="34" charset="0"/>
              </a:rPr>
              <a:t>RMS emittance is not an invariant for Hamiltonian with non linear terms. </a:t>
            </a:r>
            <a:endParaRPr lang="en-US"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grpSp>
        <p:nvGrpSpPr>
          <p:cNvPr id="5" name="Group 4"/>
          <p:cNvGrpSpPr>
            <a:grpSpLocks noChangeAspect="1"/>
          </p:cNvGrpSpPr>
          <p:nvPr/>
        </p:nvGrpSpPr>
        <p:grpSpPr bwMode="auto">
          <a:xfrm>
            <a:off x="3705689" y="3192483"/>
            <a:ext cx="1397000" cy="584200"/>
            <a:chOff x="796" y="1980"/>
            <a:chExt cx="880" cy="368"/>
          </a:xfrm>
        </p:grpSpPr>
        <p:sp>
          <p:nvSpPr>
            <p:cNvPr id="6" name="AutoShape 3"/>
            <p:cNvSpPr>
              <a:spLocks noChangeAspect="1" noChangeArrowheads="1" noTextEdit="1"/>
            </p:cNvSpPr>
            <p:nvPr/>
          </p:nvSpPr>
          <p:spPr bwMode="auto">
            <a:xfrm>
              <a:off x="796" y="1980"/>
              <a:ext cx="880" cy="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 y="1980"/>
              <a:ext cx="879"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 name="Group 12"/>
          <p:cNvGrpSpPr>
            <a:grpSpLocks noChangeAspect="1"/>
          </p:cNvGrpSpPr>
          <p:nvPr/>
        </p:nvGrpSpPr>
        <p:grpSpPr bwMode="auto">
          <a:xfrm>
            <a:off x="5743333" y="3771921"/>
            <a:ext cx="2708795" cy="1173274"/>
            <a:chOff x="3487" y="2342"/>
            <a:chExt cx="1847" cy="800"/>
          </a:xfrm>
        </p:grpSpPr>
        <p:sp>
          <p:nvSpPr>
            <p:cNvPr id="12" name="AutoShape 11"/>
            <p:cNvSpPr>
              <a:spLocks noChangeAspect="1" noChangeArrowheads="1" noTextEdit="1"/>
            </p:cNvSpPr>
            <p:nvPr/>
          </p:nvSpPr>
          <p:spPr bwMode="auto">
            <a:xfrm>
              <a:off x="3487" y="2342"/>
              <a:ext cx="1847" cy="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133"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7" y="2342"/>
              <a:ext cx="1849" cy="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4"/>
          <p:cNvGrpSpPr>
            <a:grpSpLocks noChangeAspect="1"/>
          </p:cNvGrpSpPr>
          <p:nvPr/>
        </p:nvGrpSpPr>
        <p:grpSpPr bwMode="auto">
          <a:xfrm>
            <a:off x="684213" y="3861048"/>
            <a:ext cx="4556125" cy="1054100"/>
            <a:chOff x="431" y="2451"/>
            <a:chExt cx="2870" cy="664"/>
          </a:xfrm>
        </p:grpSpPr>
        <p:sp>
          <p:nvSpPr>
            <p:cNvPr id="10" name="AutoShape 3"/>
            <p:cNvSpPr>
              <a:spLocks noChangeAspect="1" noChangeArrowheads="1" noTextEdit="1"/>
            </p:cNvSpPr>
            <p:nvPr/>
          </p:nvSpPr>
          <p:spPr bwMode="auto">
            <a:xfrm>
              <a:off x="431" y="2451"/>
              <a:ext cx="2870"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 y="2451"/>
              <a:ext cx="2869" cy="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509641888"/>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500" fill="hold"/>
                                        <p:tgtEl>
                                          <p:spTgt spid="3074"/>
                                        </p:tgtEl>
                                        <p:attrNameLst>
                                          <p:attrName>ppt_w</p:attrName>
                                        </p:attrNameLst>
                                      </p:cBhvr>
                                      <p:tavLst>
                                        <p:tav tm="0">
                                          <p:val>
                                            <p:fltVal val="0"/>
                                          </p:val>
                                        </p:tav>
                                        <p:tav tm="100000">
                                          <p:val>
                                            <p:strVal val="#ppt_w"/>
                                          </p:val>
                                        </p:tav>
                                      </p:tavLst>
                                    </p:anim>
                                    <p:anim calcmode="lin" valueType="num">
                                      <p:cBhvr>
                                        <p:cTn id="8" dur="500" fill="hold"/>
                                        <p:tgtEl>
                                          <p:spTgt spid="3074"/>
                                        </p:tgtEl>
                                        <p:attrNameLst>
                                          <p:attrName>ppt_h</p:attrName>
                                        </p:attrNameLst>
                                      </p:cBhvr>
                                      <p:tavLst>
                                        <p:tav tm="0">
                                          <p:val>
                                            <p:fltVal val="0"/>
                                          </p:val>
                                        </p:tav>
                                        <p:tav tm="100000">
                                          <p:val>
                                            <p:strVal val="#ppt_h"/>
                                          </p:val>
                                        </p:tav>
                                      </p:tavLst>
                                    </p:anim>
                                    <p:animEffect transition="in" filter="fade">
                                      <p:cBhvr>
                                        <p:cTn id="9" dur="500"/>
                                        <p:tgtEl>
                                          <p:spTgt spid="307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additive="base">
                                        <p:cTn id="26" dur="500" fill="hold"/>
                                        <p:tgtEl>
                                          <p:spTgt spid="11"/>
                                        </p:tgtEl>
                                        <p:attrNameLst>
                                          <p:attrName>ppt_x</p:attrName>
                                        </p:attrNameLst>
                                      </p:cBhvr>
                                      <p:tavLst>
                                        <p:tav tm="0">
                                          <p:val>
                                            <p:strVal val="1+#ppt_w/2"/>
                                          </p:val>
                                        </p:tav>
                                        <p:tav tm="100000">
                                          <p:val>
                                            <p:strVal val="#ppt_x"/>
                                          </p:val>
                                        </p:tav>
                                      </p:tavLst>
                                    </p:anim>
                                    <p:anim calcmode="lin" valueType="num">
                                      <p:cBhvr additive="base">
                                        <p:cTn id="27"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500"/>
                                        <p:tgtEl>
                                          <p:spTgt spid="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Effect transition="in" filter="fade">
                                      <p:cBhvr>
                                        <p:cTn id="3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p:txBody>
          <a:bodyPr/>
          <a:lstStyle/>
          <a:p>
            <a:r>
              <a:rPr lang="en-US" dirty="0" smtClean="0"/>
              <a:t>Geometrical </a:t>
            </a:r>
            <a:r>
              <a:rPr lang="en-US" dirty="0" err="1" smtClean="0"/>
              <a:t>vs</a:t>
            </a:r>
            <a:r>
              <a:rPr lang="en-US" dirty="0" smtClean="0"/>
              <a:t> Normalized</a:t>
            </a:r>
            <a:endParaRPr lang="en-US" dirty="0"/>
          </a:p>
        </p:txBody>
      </p:sp>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396" y="2420888"/>
            <a:ext cx="3278759" cy="1320740"/>
          </a:xfrm>
          <a:prstGeom prst="rect">
            <a:avLst/>
          </a:prstGeom>
          <a:noFill/>
          <a:ln w="9525">
            <a:solidFill>
              <a:schemeClr val="tx1"/>
            </a:solidFill>
            <a:miter lim="800000"/>
            <a:headEnd/>
            <a:tailEnd/>
          </a:ln>
          <a:effectLst>
            <a:outerShdw blurRad="50800" dist="889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7" name="Rettangolo 6"/>
          <p:cNvSpPr/>
          <p:nvPr/>
        </p:nvSpPr>
        <p:spPr>
          <a:xfrm>
            <a:off x="5796136" y="3537012"/>
            <a:ext cx="2928345" cy="828092"/>
          </a:xfrm>
          <a:prstGeom prst="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3728" y="1129105"/>
            <a:ext cx="4800494" cy="731110"/>
          </a:xfrm>
          <a:prstGeom prst="rect">
            <a:avLst/>
          </a:prstGeom>
          <a:noFill/>
          <a:ln w="9525">
            <a:solidFill>
              <a:srgbClr val="C00000"/>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24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5976" y="2708920"/>
            <a:ext cx="4497940" cy="1665904"/>
          </a:xfrm>
          <a:prstGeom prst="rect">
            <a:avLst/>
          </a:prstGeom>
          <a:noFill/>
          <a:ln w="9525">
            <a:solidFill>
              <a:schemeClr val="tx1"/>
            </a:solidFill>
            <a:miter lim="800000"/>
            <a:headEnd/>
            <a:tailEnd/>
          </a:ln>
          <a:effectLst>
            <a:outerShdw blurRad="50800" dist="762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8" name="CasellaDiTesto 7"/>
          <p:cNvSpPr txBox="1"/>
          <p:nvPr/>
        </p:nvSpPr>
        <p:spPr>
          <a:xfrm>
            <a:off x="251520" y="5277719"/>
            <a:ext cx="8602396" cy="923330"/>
          </a:xfrm>
          <a:prstGeom prst="rect">
            <a:avLst/>
          </a:prstGeom>
          <a:noFill/>
        </p:spPr>
        <p:txBody>
          <a:bodyPr wrap="square" rtlCol="0">
            <a:spAutoFit/>
          </a:bodyPr>
          <a:lstStyle/>
          <a:p>
            <a:r>
              <a:rPr lang="en-US" dirty="0" smtClean="0"/>
              <a:t>M. Migliorati et al, Physical Review Special </a:t>
            </a:r>
            <a:r>
              <a:rPr lang="en-US" dirty="0" err="1" smtClean="0"/>
              <a:t>Topics,Accelerators</a:t>
            </a:r>
            <a:r>
              <a:rPr lang="en-US" dirty="0" smtClean="0"/>
              <a:t> and Beams 16</a:t>
            </a:r>
            <a:r>
              <a:rPr lang="en-US" dirty="0"/>
              <a:t>, 011302 (2013)</a:t>
            </a:r>
            <a:endParaRPr lang="en-US" dirty="0" smtClean="0"/>
          </a:p>
          <a:p>
            <a:r>
              <a:rPr lang="en-US" dirty="0" smtClean="0"/>
              <a:t>K. </a:t>
            </a:r>
            <a:r>
              <a:rPr lang="en-US" dirty="0" err="1" smtClean="0"/>
              <a:t>Floettmann</a:t>
            </a:r>
            <a:r>
              <a:rPr lang="en-US" dirty="0"/>
              <a:t>, </a:t>
            </a:r>
            <a:r>
              <a:rPr lang="en-US" dirty="0" smtClean="0"/>
              <a:t>PRSTAB,6</a:t>
            </a:r>
            <a:r>
              <a:rPr lang="en-US" dirty="0"/>
              <a:t>, 034202 (2003)</a:t>
            </a:r>
          </a:p>
        </p:txBody>
      </p:sp>
    </p:spTree>
    <p:extLst>
      <p:ext uri="{BB962C8B-B14F-4D97-AF65-F5344CB8AC3E}">
        <p14:creationId xmlns:p14="http://schemas.microsoft.com/office/powerpoint/2010/main" val="414541644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fade">
                                      <p:cBhvr>
                                        <p:cTn id="7" dur="1000"/>
                                        <p:tgtEl>
                                          <p:spTgt spid="10243"/>
                                        </p:tgtEl>
                                      </p:cBhvr>
                                    </p:animEffect>
                                    <p:anim calcmode="lin" valueType="num">
                                      <p:cBhvr>
                                        <p:cTn id="8" dur="1000" fill="hold"/>
                                        <p:tgtEl>
                                          <p:spTgt spid="10243"/>
                                        </p:tgtEl>
                                        <p:attrNameLst>
                                          <p:attrName>ppt_x</p:attrName>
                                        </p:attrNameLst>
                                      </p:cBhvr>
                                      <p:tavLst>
                                        <p:tav tm="0">
                                          <p:val>
                                            <p:strVal val="#ppt_x"/>
                                          </p:val>
                                        </p:tav>
                                        <p:tav tm="100000">
                                          <p:val>
                                            <p:strVal val="#ppt_x"/>
                                          </p:val>
                                        </p:tav>
                                      </p:tavLst>
                                    </p:anim>
                                    <p:anim calcmode="lin" valueType="num">
                                      <p:cBhvr>
                                        <p:cTn id="9" dur="1000" fill="hold"/>
                                        <p:tgtEl>
                                          <p:spTgt spid="1024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12291"/>
                                        </p:tgtEl>
                                        <p:attrNameLst>
                                          <p:attrName>style.visibility</p:attrName>
                                        </p:attrNameLst>
                                      </p:cBhvr>
                                      <p:to>
                                        <p:strVal val="visible"/>
                                      </p:to>
                                    </p:set>
                                    <p:animEffect transition="in" filter="wipe(left)">
                                      <p:cBhvr>
                                        <p:cTn id="14" dur="500"/>
                                        <p:tgtEl>
                                          <p:spTgt spid="1229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0244"/>
                                        </p:tgtEl>
                                        <p:attrNameLst>
                                          <p:attrName>style.visibility</p:attrName>
                                        </p:attrNameLst>
                                      </p:cBhvr>
                                      <p:to>
                                        <p:strVal val="visible"/>
                                      </p:to>
                                    </p:set>
                                    <p:animEffect transition="in" filter="wipe(up)">
                                      <p:cBhvr>
                                        <p:cTn id="19" dur="500"/>
                                        <p:tgtEl>
                                          <p:spTgt spid="10244"/>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heel(1)">
                                      <p:cBhvr>
                                        <p:cTn id="24"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Fundamental issue</a:t>
            </a:r>
            <a:endParaRPr lang="en-US" dirty="0"/>
          </a:p>
        </p:txBody>
      </p:sp>
      <p:sp>
        <p:nvSpPr>
          <p:cNvPr id="3" name="Segnaposto contenuto 2"/>
          <p:cNvSpPr>
            <a:spLocks noGrp="1"/>
          </p:cNvSpPr>
          <p:nvPr>
            <p:ph idx="1"/>
          </p:nvPr>
        </p:nvSpPr>
        <p:spPr>
          <a:xfrm>
            <a:off x="467544" y="3231865"/>
            <a:ext cx="8147248" cy="2573399"/>
          </a:xfrm>
        </p:spPr>
        <p:txBody>
          <a:bodyPr>
            <a:noAutofit/>
          </a:bodyPr>
          <a:lstStyle/>
          <a:p>
            <a:r>
              <a:rPr lang="en-US" sz="2400" dirty="0" smtClean="0"/>
              <a:t>For the accelerator community the normalized </a:t>
            </a:r>
            <a:r>
              <a:rPr lang="en-US" sz="2400" dirty="0" err="1" smtClean="0"/>
              <a:t>emittance</a:t>
            </a:r>
            <a:r>
              <a:rPr lang="en-US" sz="2400" dirty="0" smtClean="0"/>
              <a:t> is one of the main parameter because is constant</a:t>
            </a:r>
          </a:p>
          <a:p>
            <a:r>
              <a:rPr lang="en-US" sz="2400" dirty="0" smtClean="0"/>
              <a:t>For plasma accelerated beams, due to the large energy spread and huge angular divergence, it is not true anymore</a:t>
            </a:r>
            <a:endParaRPr lang="en-US" sz="2400" dirty="0"/>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215737"/>
            <a:ext cx="4460974" cy="100806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2223801"/>
            <a:ext cx="4680520" cy="857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4618" y="1459585"/>
            <a:ext cx="2211564" cy="520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58723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530"/>
                                        </p:tgtEl>
                                        <p:attrNameLst>
                                          <p:attrName>style.visibility</p:attrName>
                                        </p:attrNameLst>
                                      </p:cBhvr>
                                      <p:to>
                                        <p:strVal val="visible"/>
                                      </p:to>
                                    </p:set>
                                    <p:anim calcmode="lin" valueType="num">
                                      <p:cBhvr additive="base">
                                        <p:cTn id="7" dur="500" fill="hold"/>
                                        <p:tgtEl>
                                          <p:spTgt spid="22530"/>
                                        </p:tgtEl>
                                        <p:attrNameLst>
                                          <p:attrName>ppt_x</p:attrName>
                                        </p:attrNameLst>
                                      </p:cBhvr>
                                      <p:tavLst>
                                        <p:tav tm="0">
                                          <p:val>
                                            <p:strVal val="#ppt_x"/>
                                          </p:val>
                                        </p:tav>
                                        <p:tav tm="100000">
                                          <p:val>
                                            <p:strVal val="#ppt_x"/>
                                          </p:val>
                                        </p:tav>
                                      </p:tavLst>
                                    </p:anim>
                                    <p:anim calcmode="lin" valueType="num">
                                      <p:cBhvr additive="base">
                                        <p:cTn id="8" dur="500" fill="hold"/>
                                        <p:tgtEl>
                                          <p:spTgt spid="2253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3315"/>
                                        </p:tgtEl>
                                        <p:attrNameLst>
                                          <p:attrName>style.visibility</p:attrName>
                                        </p:attrNameLst>
                                      </p:cBhvr>
                                      <p:to>
                                        <p:strVal val="visible"/>
                                      </p:to>
                                    </p:set>
                                    <p:animEffect transition="in" filter="fade">
                                      <p:cBhvr>
                                        <p:cTn id="13" dur="1000"/>
                                        <p:tgtEl>
                                          <p:spTgt spid="13315"/>
                                        </p:tgtEl>
                                      </p:cBhvr>
                                    </p:animEffect>
                                    <p:anim calcmode="lin" valueType="num">
                                      <p:cBhvr>
                                        <p:cTn id="14" dur="1000" fill="hold"/>
                                        <p:tgtEl>
                                          <p:spTgt spid="13315"/>
                                        </p:tgtEl>
                                        <p:attrNameLst>
                                          <p:attrName>ppt_x</p:attrName>
                                        </p:attrNameLst>
                                      </p:cBhvr>
                                      <p:tavLst>
                                        <p:tav tm="0">
                                          <p:val>
                                            <p:strVal val="#ppt_x"/>
                                          </p:val>
                                        </p:tav>
                                        <p:tav tm="100000">
                                          <p:val>
                                            <p:strVal val="#ppt_x"/>
                                          </p:val>
                                        </p:tav>
                                      </p:tavLst>
                                    </p:anim>
                                    <p:anim calcmode="lin" valueType="num">
                                      <p:cBhvr>
                                        <p:cTn id="15" dur="1000" fill="hold"/>
                                        <p:tgtEl>
                                          <p:spTgt spid="1331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 presetClass="entr" presetSubtype="0" fill="hold" nodeType="afterEffect">
                                  <p:stCondLst>
                                    <p:cond delay="0"/>
                                  </p:stCondLst>
                                  <p:iterate type="lt">
                                    <p:tmAbs val="50"/>
                                  </p:iterate>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par>
                          <p:cTn id="19" fill="hold">
                            <p:stCondLst>
                              <p:cond delay="5351"/>
                            </p:stCondLst>
                            <p:childTnLst>
                              <p:par>
                                <p:cTn id="20" presetID="1" presetClass="entr" presetSubtype="0" fill="hold" nodeType="afterEffect">
                                  <p:stCondLst>
                                    <p:cond delay="0"/>
                                  </p:stCondLst>
                                  <p:iterate type="lt">
                                    <p:tmAbs val="50"/>
                                  </p:iterate>
                                  <p:childTnLst>
                                    <p:set>
                                      <p:cBhvr>
                                        <p:cTn id="2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ttangolo 18"/>
          <p:cNvSpPr/>
          <p:nvPr/>
        </p:nvSpPr>
        <p:spPr>
          <a:xfrm>
            <a:off x="827584" y="1571612"/>
            <a:ext cx="8030696" cy="1357322"/>
          </a:xfrm>
          <a:prstGeom prst="rect">
            <a:avLst/>
          </a:prstGeom>
          <a:noFill/>
          <a:ln>
            <a:noFill/>
          </a:ln>
          <a:effectLst/>
          <a:scene3d>
            <a:camera prst="orthographicFront">
              <a:rot lat="0" lon="0" rev="0"/>
            </a:camera>
            <a:lightRig rig="chilly" dir="t">
              <a:rot lat="0" lon="0" rev="18480000"/>
            </a:lightRig>
          </a:scene3d>
          <a:sp3d prstMaterial="clear">
            <a:bevelT h="63500"/>
          </a:sp3d>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24579" name="Rectangle 2"/>
          <p:cNvSpPr>
            <a:spLocks noGrp="1" noChangeArrowheads="1"/>
          </p:cNvSpPr>
          <p:nvPr>
            <p:ph type="title"/>
          </p:nvPr>
        </p:nvSpPr>
        <p:spPr/>
        <p:txBody>
          <a:bodyPr/>
          <a:lstStyle/>
          <a:p>
            <a:pPr eaLnBrk="1" hangingPunct="1"/>
            <a:r>
              <a:rPr lang="en-US" smtClean="0"/>
              <a:t>Intercepting devices</a:t>
            </a:r>
          </a:p>
        </p:txBody>
      </p:sp>
      <p:sp>
        <p:nvSpPr>
          <p:cNvPr id="24580" name="Rectangle 3"/>
          <p:cNvSpPr>
            <a:spLocks noGrp="1" noChangeArrowheads="1"/>
          </p:cNvSpPr>
          <p:nvPr>
            <p:ph idx="1"/>
          </p:nvPr>
        </p:nvSpPr>
        <p:spPr>
          <a:xfrm>
            <a:off x="467544" y="1600200"/>
            <a:ext cx="8147248" cy="4925144"/>
          </a:xfrm>
        </p:spPr>
        <p:txBody>
          <a:bodyPr>
            <a:normAutofit fontScale="92500" lnSpcReduction="10000"/>
          </a:bodyPr>
          <a:lstStyle/>
          <a:p>
            <a:pPr eaLnBrk="1" hangingPunct="1">
              <a:lnSpc>
                <a:spcPct val="80000"/>
              </a:lnSpc>
            </a:pPr>
            <a:endParaRPr lang="en-US" sz="1400" dirty="0" smtClean="0"/>
          </a:p>
          <a:p>
            <a:pPr eaLnBrk="1" hangingPunct="1">
              <a:lnSpc>
                <a:spcPct val="80000"/>
              </a:lnSpc>
            </a:pPr>
            <a:r>
              <a:rPr lang="en-US" sz="1400" dirty="0" smtClean="0"/>
              <a:t>OTR monitors </a:t>
            </a:r>
          </a:p>
          <a:p>
            <a:pPr lvl="1" eaLnBrk="1" hangingPunct="1">
              <a:lnSpc>
                <a:spcPct val="80000"/>
              </a:lnSpc>
            </a:pPr>
            <a:r>
              <a:rPr lang="en-US" sz="1400" dirty="0" smtClean="0"/>
              <a:t>High energy (&gt;tens of </a:t>
            </a:r>
            <a:r>
              <a:rPr lang="en-US" sz="1400" dirty="0" err="1" smtClean="0"/>
              <a:t>MeV</a:t>
            </a:r>
            <a:r>
              <a:rPr lang="en-US" sz="1400" dirty="0" smtClean="0"/>
              <a:t>), high charge (&gt;hundreds of </a:t>
            </a:r>
            <a:r>
              <a:rPr lang="en-US" sz="1400" dirty="0" err="1" smtClean="0"/>
              <a:t>pC</a:t>
            </a:r>
            <a:r>
              <a:rPr lang="en-US" sz="1400" dirty="0" smtClean="0"/>
              <a:t>)</a:t>
            </a:r>
          </a:p>
          <a:p>
            <a:pPr lvl="1" eaLnBrk="1" hangingPunct="1">
              <a:lnSpc>
                <a:spcPct val="80000"/>
              </a:lnSpc>
            </a:pPr>
            <a:r>
              <a:rPr lang="en-US" sz="1400" dirty="0" smtClean="0"/>
              <a:t>No saturation</a:t>
            </a:r>
          </a:p>
          <a:p>
            <a:pPr lvl="1" eaLnBrk="1" hangingPunct="1">
              <a:lnSpc>
                <a:spcPct val="80000"/>
              </a:lnSpc>
            </a:pPr>
            <a:r>
              <a:rPr lang="en-US" sz="1400" dirty="0" smtClean="0"/>
              <a:t>Resolution limit closed to optical diffraction limit</a:t>
            </a:r>
          </a:p>
          <a:p>
            <a:pPr lvl="1" eaLnBrk="1" hangingPunct="1">
              <a:lnSpc>
                <a:spcPct val="80000"/>
              </a:lnSpc>
            </a:pPr>
            <a:r>
              <a:rPr lang="en-US" sz="1400" dirty="0" smtClean="0"/>
              <a:t>Surface effect</a:t>
            </a:r>
          </a:p>
          <a:p>
            <a:pPr lvl="1" eaLnBrk="1" hangingPunct="1">
              <a:lnSpc>
                <a:spcPct val="80000"/>
              </a:lnSpc>
            </a:pPr>
            <a:endParaRPr lang="en-US" sz="1600" dirty="0" smtClean="0"/>
          </a:p>
          <a:p>
            <a:pPr lvl="1" eaLnBrk="1" hangingPunct="1">
              <a:lnSpc>
                <a:spcPct val="80000"/>
              </a:lnSpc>
            </a:pPr>
            <a:endParaRPr lang="en-US" sz="1600" dirty="0" smtClean="0"/>
          </a:p>
          <a:p>
            <a:pPr eaLnBrk="1" hangingPunct="1">
              <a:lnSpc>
                <a:spcPct val="80000"/>
              </a:lnSpc>
            </a:pPr>
            <a:endParaRPr lang="en-US" sz="1600" dirty="0" smtClean="0"/>
          </a:p>
          <a:p>
            <a:pPr eaLnBrk="1" hangingPunct="1">
              <a:lnSpc>
                <a:spcPct val="80000"/>
              </a:lnSpc>
            </a:pPr>
            <a:r>
              <a:rPr lang="en-US" sz="1600" dirty="0" smtClean="0"/>
              <a:t>Scintillator (like YAG:CE)</a:t>
            </a:r>
          </a:p>
          <a:p>
            <a:pPr lvl="1" eaLnBrk="1" hangingPunct="1">
              <a:lnSpc>
                <a:spcPct val="80000"/>
              </a:lnSpc>
            </a:pPr>
            <a:r>
              <a:rPr lang="en-US" sz="1600" dirty="0" smtClean="0"/>
              <a:t>Large number of photons</a:t>
            </a:r>
          </a:p>
          <a:p>
            <a:pPr lvl="1" eaLnBrk="1" hangingPunct="1">
              <a:lnSpc>
                <a:spcPct val="80000"/>
              </a:lnSpc>
            </a:pPr>
            <a:r>
              <a:rPr lang="en-US" sz="1600" dirty="0" smtClean="0"/>
              <a:t>Resolution limited to grain dimension (few microns)</a:t>
            </a:r>
          </a:p>
          <a:p>
            <a:pPr lvl="1" eaLnBrk="1" hangingPunct="1">
              <a:lnSpc>
                <a:spcPct val="80000"/>
              </a:lnSpc>
            </a:pPr>
            <a:r>
              <a:rPr lang="en-US" sz="1600" dirty="0" smtClean="0"/>
              <a:t>Saturation depending of the doping level</a:t>
            </a:r>
          </a:p>
          <a:p>
            <a:pPr lvl="1" eaLnBrk="1" hangingPunct="1">
              <a:lnSpc>
                <a:spcPct val="80000"/>
              </a:lnSpc>
            </a:pPr>
            <a:r>
              <a:rPr lang="en-US" sz="1600" dirty="0" smtClean="0"/>
              <a:t>Bulk effect</a:t>
            </a:r>
          </a:p>
          <a:p>
            <a:pPr lvl="1" eaLnBrk="1" hangingPunct="1">
              <a:lnSpc>
                <a:spcPct val="80000"/>
              </a:lnSpc>
            </a:pPr>
            <a:r>
              <a:rPr lang="en-US" sz="1600" dirty="0" smtClean="0"/>
              <a:t>Thin crystal to prevent blurring effect</a:t>
            </a:r>
          </a:p>
          <a:p>
            <a:pPr lvl="1" eaLnBrk="1" hangingPunct="1">
              <a:lnSpc>
                <a:spcPct val="80000"/>
              </a:lnSpc>
            </a:pPr>
            <a:endParaRPr lang="en-US" sz="1600" dirty="0"/>
          </a:p>
          <a:p>
            <a:pPr marL="457200" lvl="1" indent="0" eaLnBrk="1" hangingPunct="1">
              <a:lnSpc>
                <a:spcPct val="80000"/>
              </a:lnSpc>
              <a:buNone/>
            </a:pPr>
            <a:endParaRPr lang="en-US" sz="1600" dirty="0" smtClean="0"/>
          </a:p>
          <a:p>
            <a:pPr eaLnBrk="1" hangingPunct="1">
              <a:lnSpc>
                <a:spcPct val="80000"/>
              </a:lnSpc>
            </a:pPr>
            <a:r>
              <a:rPr lang="en-US" sz="1600" dirty="0" smtClean="0"/>
              <a:t>Wire scanner</a:t>
            </a:r>
          </a:p>
          <a:p>
            <a:pPr lvl="1" eaLnBrk="1" hangingPunct="1">
              <a:lnSpc>
                <a:spcPct val="80000"/>
              </a:lnSpc>
            </a:pPr>
            <a:r>
              <a:rPr lang="en-US" sz="1600" dirty="0" smtClean="0"/>
              <a:t>Multiple scattering reduced</a:t>
            </a:r>
          </a:p>
          <a:p>
            <a:pPr lvl="1" eaLnBrk="1" hangingPunct="1">
              <a:lnSpc>
                <a:spcPct val="80000"/>
              </a:lnSpc>
            </a:pPr>
            <a:r>
              <a:rPr lang="en-US" sz="1600" dirty="0" smtClean="0"/>
              <a:t>Higher beam power</a:t>
            </a:r>
          </a:p>
          <a:p>
            <a:pPr lvl="1" eaLnBrk="1" hangingPunct="1">
              <a:lnSpc>
                <a:spcPct val="80000"/>
              </a:lnSpc>
            </a:pPr>
            <a:r>
              <a:rPr lang="en-US" sz="1600" dirty="0" err="1" smtClean="0"/>
              <a:t>Multishot</a:t>
            </a:r>
            <a:r>
              <a:rPr lang="en-US" sz="1600" dirty="0" smtClean="0"/>
              <a:t> measurement</a:t>
            </a:r>
          </a:p>
          <a:p>
            <a:pPr lvl="1" eaLnBrk="1" hangingPunct="1">
              <a:lnSpc>
                <a:spcPct val="80000"/>
              </a:lnSpc>
            </a:pPr>
            <a:r>
              <a:rPr lang="en-US" sz="1600" dirty="0" smtClean="0"/>
              <a:t>1 D </a:t>
            </a:r>
          </a:p>
          <a:p>
            <a:pPr lvl="1" eaLnBrk="1" hangingPunct="1">
              <a:lnSpc>
                <a:spcPct val="80000"/>
              </a:lnSpc>
            </a:pPr>
            <a:r>
              <a:rPr lang="en-US" sz="1600" dirty="0" smtClean="0"/>
              <a:t>Complex hardware installation</a:t>
            </a:r>
          </a:p>
        </p:txBody>
      </p:sp>
      <p:grpSp>
        <p:nvGrpSpPr>
          <p:cNvPr id="6" name="Gruppo 5"/>
          <p:cNvGrpSpPr/>
          <p:nvPr/>
        </p:nvGrpSpPr>
        <p:grpSpPr>
          <a:xfrm>
            <a:off x="6929454" y="3643314"/>
            <a:ext cx="1785950" cy="1678856"/>
            <a:chOff x="3132138" y="2205038"/>
            <a:chExt cx="3600450" cy="3384550"/>
          </a:xfrm>
        </p:grpSpPr>
        <p:sp>
          <p:nvSpPr>
            <p:cNvPr id="7" name="Rectangle 2"/>
            <p:cNvSpPr>
              <a:spLocks noChangeArrowheads="1"/>
            </p:cNvSpPr>
            <p:nvPr/>
          </p:nvSpPr>
          <p:spPr bwMode="auto">
            <a:xfrm rot="2223535">
              <a:off x="3708400" y="2205038"/>
              <a:ext cx="3024188" cy="576262"/>
            </a:xfrm>
            <a:prstGeom prst="rect">
              <a:avLst/>
            </a:prstGeom>
            <a:solidFill>
              <a:schemeClr val="accent1"/>
            </a:solidFill>
            <a:ln w="9525">
              <a:solidFill>
                <a:schemeClr val="tx1"/>
              </a:solidFill>
              <a:miter lim="800000"/>
              <a:headEnd/>
              <a:tailEnd/>
            </a:ln>
            <a:effectLst/>
          </p:spPr>
          <p:txBody>
            <a:bodyPr wrap="none" anchor="ctr"/>
            <a:lstStyle/>
            <a:p>
              <a:endParaRPr lang="en-US"/>
            </a:p>
          </p:txBody>
        </p:sp>
        <p:sp>
          <p:nvSpPr>
            <p:cNvPr id="8" name="Line 3"/>
            <p:cNvSpPr>
              <a:spLocks noChangeShapeType="1"/>
            </p:cNvSpPr>
            <p:nvPr/>
          </p:nvSpPr>
          <p:spPr bwMode="auto">
            <a:xfrm>
              <a:off x="3132138" y="2492375"/>
              <a:ext cx="1584325" cy="0"/>
            </a:xfrm>
            <a:prstGeom prst="line">
              <a:avLst/>
            </a:prstGeom>
            <a:noFill/>
            <a:ln w="38100">
              <a:solidFill>
                <a:srgbClr val="FF0000"/>
              </a:solidFill>
              <a:round/>
              <a:headEnd/>
              <a:tailEnd/>
            </a:ln>
            <a:effectLst/>
          </p:spPr>
          <p:txBody>
            <a:bodyPr/>
            <a:lstStyle/>
            <a:p>
              <a:endParaRPr lang="en-US"/>
            </a:p>
          </p:txBody>
        </p:sp>
        <p:sp>
          <p:nvSpPr>
            <p:cNvPr id="9" name="Line 4"/>
            <p:cNvSpPr>
              <a:spLocks noChangeShapeType="1"/>
            </p:cNvSpPr>
            <p:nvPr/>
          </p:nvSpPr>
          <p:spPr bwMode="auto">
            <a:xfrm>
              <a:off x="3419475" y="2708275"/>
              <a:ext cx="1584325" cy="0"/>
            </a:xfrm>
            <a:prstGeom prst="line">
              <a:avLst/>
            </a:prstGeom>
            <a:noFill/>
            <a:ln w="38100">
              <a:solidFill>
                <a:srgbClr val="FF0000"/>
              </a:solidFill>
              <a:round/>
              <a:headEnd/>
              <a:tailEnd/>
            </a:ln>
            <a:effectLst/>
          </p:spPr>
          <p:txBody>
            <a:bodyPr/>
            <a:lstStyle/>
            <a:p>
              <a:endParaRPr lang="en-US"/>
            </a:p>
          </p:txBody>
        </p:sp>
        <p:sp>
          <p:nvSpPr>
            <p:cNvPr id="10" name="Line 5"/>
            <p:cNvSpPr>
              <a:spLocks noChangeShapeType="1"/>
            </p:cNvSpPr>
            <p:nvPr/>
          </p:nvSpPr>
          <p:spPr bwMode="auto">
            <a:xfrm>
              <a:off x="4716463" y="2492375"/>
              <a:ext cx="0" cy="2449513"/>
            </a:xfrm>
            <a:prstGeom prst="line">
              <a:avLst/>
            </a:prstGeom>
            <a:noFill/>
            <a:ln w="38100">
              <a:solidFill>
                <a:schemeClr val="tx2"/>
              </a:solidFill>
              <a:round/>
              <a:headEnd/>
              <a:tailEnd/>
            </a:ln>
            <a:effectLst/>
          </p:spPr>
          <p:txBody>
            <a:bodyPr/>
            <a:lstStyle/>
            <a:p>
              <a:endParaRPr lang="en-US"/>
            </a:p>
          </p:txBody>
        </p:sp>
        <p:sp>
          <p:nvSpPr>
            <p:cNvPr id="11" name="Line 6"/>
            <p:cNvSpPr>
              <a:spLocks noChangeShapeType="1"/>
            </p:cNvSpPr>
            <p:nvPr/>
          </p:nvSpPr>
          <p:spPr bwMode="auto">
            <a:xfrm>
              <a:off x="5008563" y="2708275"/>
              <a:ext cx="0" cy="2232025"/>
            </a:xfrm>
            <a:prstGeom prst="line">
              <a:avLst/>
            </a:prstGeom>
            <a:noFill/>
            <a:ln w="38100">
              <a:solidFill>
                <a:schemeClr val="tx2"/>
              </a:solidFill>
              <a:round/>
              <a:headEnd/>
              <a:tailEnd/>
            </a:ln>
            <a:effectLst/>
          </p:spPr>
          <p:txBody>
            <a:bodyPr/>
            <a:lstStyle/>
            <a:p>
              <a:endParaRPr lang="en-US"/>
            </a:p>
          </p:txBody>
        </p:sp>
        <p:sp>
          <p:nvSpPr>
            <p:cNvPr id="12" name="Line 8"/>
            <p:cNvSpPr>
              <a:spLocks noChangeShapeType="1"/>
            </p:cNvSpPr>
            <p:nvPr/>
          </p:nvSpPr>
          <p:spPr bwMode="auto">
            <a:xfrm>
              <a:off x="5003800" y="2708275"/>
              <a:ext cx="936625" cy="0"/>
            </a:xfrm>
            <a:prstGeom prst="line">
              <a:avLst/>
            </a:prstGeom>
            <a:noFill/>
            <a:ln w="38100">
              <a:solidFill>
                <a:srgbClr val="FF0000"/>
              </a:solidFill>
              <a:prstDash val="sysDot"/>
              <a:round/>
              <a:headEnd/>
              <a:tailEnd/>
            </a:ln>
            <a:effectLst/>
          </p:spPr>
          <p:txBody>
            <a:bodyPr/>
            <a:lstStyle/>
            <a:p>
              <a:endParaRPr lang="en-US"/>
            </a:p>
          </p:txBody>
        </p:sp>
        <p:sp>
          <p:nvSpPr>
            <p:cNvPr id="13" name="Line 9"/>
            <p:cNvSpPr>
              <a:spLocks noChangeShapeType="1"/>
            </p:cNvSpPr>
            <p:nvPr/>
          </p:nvSpPr>
          <p:spPr bwMode="auto">
            <a:xfrm>
              <a:off x="4716463" y="2492375"/>
              <a:ext cx="936625" cy="0"/>
            </a:xfrm>
            <a:prstGeom prst="line">
              <a:avLst/>
            </a:prstGeom>
            <a:noFill/>
            <a:ln w="38100">
              <a:solidFill>
                <a:srgbClr val="FF0000"/>
              </a:solidFill>
              <a:prstDash val="sysDot"/>
              <a:round/>
              <a:headEnd/>
              <a:tailEnd/>
            </a:ln>
            <a:effectLst/>
          </p:spPr>
          <p:txBody>
            <a:bodyPr/>
            <a:lstStyle/>
            <a:p>
              <a:endParaRPr lang="en-US"/>
            </a:p>
          </p:txBody>
        </p:sp>
        <p:sp>
          <p:nvSpPr>
            <p:cNvPr id="14" name="Line 10"/>
            <p:cNvSpPr>
              <a:spLocks noChangeShapeType="1"/>
            </p:cNvSpPr>
            <p:nvPr/>
          </p:nvSpPr>
          <p:spPr bwMode="auto">
            <a:xfrm>
              <a:off x="5940425" y="2708275"/>
              <a:ext cx="0" cy="2233613"/>
            </a:xfrm>
            <a:prstGeom prst="line">
              <a:avLst/>
            </a:prstGeom>
            <a:noFill/>
            <a:ln w="38100">
              <a:solidFill>
                <a:schemeClr val="tx2"/>
              </a:solidFill>
              <a:round/>
              <a:headEnd/>
              <a:tailEnd/>
            </a:ln>
            <a:effectLst/>
          </p:spPr>
          <p:txBody>
            <a:bodyPr/>
            <a:lstStyle/>
            <a:p>
              <a:endParaRPr lang="en-US"/>
            </a:p>
          </p:txBody>
        </p:sp>
        <p:sp>
          <p:nvSpPr>
            <p:cNvPr id="15" name="Line 11"/>
            <p:cNvSpPr>
              <a:spLocks noChangeShapeType="1"/>
            </p:cNvSpPr>
            <p:nvPr/>
          </p:nvSpPr>
          <p:spPr bwMode="auto">
            <a:xfrm>
              <a:off x="4716336" y="5229416"/>
              <a:ext cx="360362" cy="0"/>
            </a:xfrm>
            <a:prstGeom prst="line">
              <a:avLst/>
            </a:prstGeom>
            <a:noFill/>
            <a:ln w="38100">
              <a:solidFill>
                <a:schemeClr val="tx1"/>
              </a:solidFill>
              <a:round/>
              <a:headEnd type="triangle" w="med" len="med"/>
              <a:tailEnd type="triangle" w="med" len="med"/>
            </a:ln>
            <a:effectLst/>
          </p:spPr>
          <p:txBody>
            <a:bodyPr/>
            <a:lstStyle/>
            <a:p>
              <a:endParaRPr lang="en-US"/>
            </a:p>
          </p:txBody>
        </p:sp>
        <p:pic>
          <p:nvPicPr>
            <p:cNvPr id="16" name="Picture 12"/>
            <p:cNvPicPr>
              <a:picLocks noChangeAspect="1" noChangeArrowheads="1"/>
            </p:cNvPicPr>
            <p:nvPr/>
          </p:nvPicPr>
          <p:blipFill>
            <a:blip r:embed="rId3">
              <a:clrChange>
                <a:clrFrom>
                  <a:srgbClr val="F5FFFD"/>
                </a:clrFrom>
                <a:clrTo>
                  <a:srgbClr val="F5FFFD">
                    <a:alpha val="0"/>
                  </a:srgbClr>
                </a:clrTo>
              </a:clrChange>
            </a:blip>
            <a:srcRect/>
            <a:stretch>
              <a:fillRect/>
            </a:stretch>
          </p:blipFill>
          <p:spPr bwMode="auto">
            <a:xfrm>
              <a:off x="5219637" y="5084763"/>
              <a:ext cx="504825" cy="504825"/>
            </a:xfrm>
            <a:prstGeom prst="rect">
              <a:avLst/>
            </a:prstGeom>
            <a:noFill/>
            <a:ln w="9525">
              <a:noFill/>
              <a:miter lim="800000"/>
              <a:headEnd/>
              <a:tailEnd/>
            </a:ln>
            <a:effectLst/>
          </p:spPr>
        </p:pic>
        <p:sp>
          <p:nvSpPr>
            <p:cNvPr id="17" name="Line 13"/>
            <p:cNvSpPr>
              <a:spLocks noChangeShapeType="1"/>
            </p:cNvSpPr>
            <p:nvPr/>
          </p:nvSpPr>
          <p:spPr bwMode="auto">
            <a:xfrm>
              <a:off x="4716463" y="4868863"/>
              <a:ext cx="1223962" cy="0"/>
            </a:xfrm>
            <a:prstGeom prst="line">
              <a:avLst/>
            </a:prstGeom>
            <a:noFill/>
            <a:ln w="38100">
              <a:solidFill>
                <a:schemeClr val="tx1"/>
              </a:solidFill>
              <a:round/>
              <a:headEnd type="triangle" w="med" len="med"/>
              <a:tailEnd type="triangle" w="med" len="med"/>
            </a:ln>
            <a:effectLst/>
          </p:spPr>
          <p:txBody>
            <a:bodyPr/>
            <a:lstStyle/>
            <a:p>
              <a:endParaRPr lang="en-US"/>
            </a:p>
          </p:txBody>
        </p:sp>
      </p:grpSp>
      <p:pic>
        <p:nvPicPr>
          <p:cNvPr id="18"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6500826" y="1340399"/>
            <a:ext cx="2571768" cy="1588535"/>
          </a:xfrm>
          <a:prstGeom prst="rect">
            <a:avLst/>
          </a:prstGeom>
          <a:noFill/>
        </p:spPr>
      </p:pic>
      <p:sp>
        <p:nvSpPr>
          <p:cNvPr id="20" name="Rettangolo 19"/>
          <p:cNvSpPr/>
          <p:nvPr/>
        </p:nvSpPr>
        <p:spPr>
          <a:xfrm>
            <a:off x="827584" y="2928934"/>
            <a:ext cx="5887556" cy="1868218"/>
          </a:xfrm>
          <a:prstGeom prst="rect">
            <a:avLst/>
          </a:prstGeom>
          <a:noFill/>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ttangolo 20"/>
          <p:cNvSpPr/>
          <p:nvPr/>
        </p:nvSpPr>
        <p:spPr>
          <a:xfrm>
            <a:off x="6715140" y="2924944"/>
            <a:ext cx="2143140" cy="2714644"/>
          </a:xfrm>
          <a:prstGeom prst="rect">
            <a:avLst/>
          </a:prstGeom>
          <a:noFill/>
          <a:effectLst>
            <a:glow rad="1397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par>
                          <p:cTn id="11" fill="hold">
                            <p:stCondLst>
                              <p:cond delay="500"/>
                            </p:stCondLst>
                            <p:childTnLst>
                              <p:par>
                                <p:cTn id="12" presetID="2" presetClass="entr" presetSubtype="4" fill="hold" nodeType="afterEffect">
                                  <p:stCondLst>
                                    <p:cond delay="0"/>
                                  </p:stCondLst>
                                  <p:childTnLst>
                                    <p:set>
                                      <p:cBhvr>
                                        <p:cTn id="13" dur="1" fill="hold">
                                          <p:stCondLst>
                                            <p:cond delay="0"/>
                                          </p:stCondLst>
                                        </p:cTn>
                                        <p:tgtEl>
                                          <p:spTgt spid="24580">
                                            <p:txEl>
                                              <p:pRg st="9" end="9"/>
                                            </p:txEl>
                                          </p:spTgt>
                                        </p:tgtEl>
                                        <p:attrNameLst>
                                          <p:attrName>style.visibility</p:attrName>
                                        </p:attrNameLst>
                                      </p:cBhvr>
                                      <p:to>
                                        <p:strVal val="visible"/>
                                      </p:to>
                                    </p:set>
                                    <p:anim calcmode="lin" valueType="num">
                                      <p:cBhvr additive="base">
                                        <p:cTn id="14" dur="500" fill="hold"/>
                                        <p:tgtEl>
                                          <p:spTgt spid="24580">
                                            <p:txEl>
                                              <p:pRg st="9" end="9"/>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24580">
                                            <p:txEl>
                                              <p:pRg st="9" end="9"/>
                                            </p:txEl>
                                          </p:spTgt>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4580">
                                            <p:txEl>
                                              <p:pRg st="10" end="10"/>
                                            </p:txEl>
                                          </p:spTgt>
                                        </p:tgtEl>
                                        <p:attrNameLst>
                                          <p:attrName>style.visibility</p:attrName>
                                        </p:attrNameLst>
                                      </p:cBhvr>
                                      <p:to>
                                        <p:strVal val="visible"/>
                                      </p:to>
                                    </p:set>
                                    <p:anim calcmode="lin" valueType="num">
                                      <p:cBhvr additive="base">
                                        <p:cTn id="18" dur="500" fill="hold"/>
                                        <p:tgtEl>
                                          <p:spTgt spid="24580">
                                            <p:txEl>
                                              <p:pRg st="10" end="1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4580">
                                            <p:txEl>
                                              <p:pRg st="10" end="10"/>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24580">
                                            <p:txEl>
                                              <p:pRg st="11" end="11"/>
                                            </p:txEl>
                                          </p:spTgt>
                                        </p:tgtEl>
                                        <p:attrNameLst>
                                          <p:attrName>style.visibility</p:attrName>
                                        </p:attrNameLst>
                                      </p:cBhvr>
                                      <p:to>
                                        <p:strVal val="visible"/>
                                      </p:to>
                                    </p:set>
                                    <p:anim calcmode="lin" valueType="num">
                                      <p:cBhvr additive="base">
                                        <p:cTn id="22" dur="500" fill="hold"/>
                                        <p:tgtEl>
                                          <p:spTgt spid="24580">
                                            <p:txEl>
                                              <p:pRg st="11" end="11"/>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24580">
                                            <p:txEl>
                                              <p:pRg st="11" end="11"/>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24580">
                                            <p:txEl>
                                              <p:pRg st="12" end="12"/>
                                            </p:txEl>
                                          </p:spTgt>
                                        </p:tgtEl>
                                        <p:attrNameLst>
                                          <p:attrName>style.visibility</p:attrName>
                                        </p:attrNameLst>
                                      </p:cBhvr>
                                      <p:to>
                                        <p:strVal val="visible"/>
                                      </p:to>
                                    </p:set>
                                    <p:anim calcmode="lin" valueType="num">
                                      <p:cBhvr additive="base">
                                        <p:cTn id="26" dur="500" fill="hold"/>
                                        <p:tgtEl>
                                          <p:spTgt spid="24580">
                                            <p:txEl>
                                              <p:pRg st="12" end="1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24580">
                                            <p:txEl>
                                              <p:pRg st="12" end="12"/>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24580">
                                            <p:txEl>
                                              <p:pRg st="13" end="13"/>
                                            </p:txEl>
                                          </p:spTgt>
                                        </p:tgtEl>
                                        <p:attrNameLst>
                                          <p:attrName>style.visibility</p:attrName>
                                        </p:attrNameLst>
                                      </p:cBhvr>
                                      <p:to>
                                        <p:strVal val="visible"/>
                                      </p:to>
                                    </p:set>
                                    <p:anim calcmode="lin" valueType="num">
                                      <p:cBhvr additive="base">
                                        <p:cTn id="30" dur="500" fill="hold"/>
                                        <p:tgtEl>
                                          <p:spTgt spid="24580">
                                            <p:txEl>
                                              <p:pRg st="13" end="1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4580">
                                            <p:txEl>
                                              <p:pRg st="13" end="13"/>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24580">
                                            <p:txEl>
                                              <p:pRg st="14" end="14"/>
                                            </p:txEl>
                                          </p:spTgt>
                                        </p:tgtEl>
                                        <p:attrNameLst>
                                          <p:attrName>style.visibility</p:attrName>
                                        </p:attrNameLst>
                                      </p:cBhvr>
                                      <p:to>
                                        <p:strVal val="visible"/>
                                      </p:to>
                                    </p:set>
                                    <p:anim calcmode="lin" valueType="num">
                                      <p:cBhvr additive="base">
                                        <p:cTn id="34" dur="500" fill="hold"/>
                                        <p:tgtEl>
                                          <p:spTgt spid="24580">
                                            <p:txEl>
                                              <p:pRg st="14" end="14"/>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4580">
                                            <p:txEl>
                                              <p:pRg st="14" end="14"/>
                                            </p:txEl>
                                          </p:spTgt>
                                        </p:tgtEl>
                                        <p:attrNameLst>
                                          <p:attrName>ppt_y</p:attrName>
                                        </p:attrNameLst>
                                      </p:cBhvr>
                                      <p:tavLst>
                                        <p:tav tm="0">
                                          <p:val>
                                            <p:strVal val="1+#ppt_h/2"/>
                                          </p:val>
                                        </p:tav>
                                        <p:tav tm="100000">
                                          <p:val>
                                            <p:strVal val="#ppt_y"/>
                                          </p:val>
                                        </p:tav>
                                      </p:tavLst>
                                    </p:anim>
                                  </p:childTnLst>
                                </p:cTn>
                              </p:par>
                            </p:childTnLst>
                          </p:cTn>
                        </p:par>
                        <p:par>
                          <p:cTn id="36" fill="hold">
                            <p:stCondLst>
                              <p:cond delay="1000"/>
                            </p:stCondLst>
                            <p:childTnLst>
                              <p:par>
                                <p:cTn id="37" presetID="2" presetClass="entr" presetSubtype="4"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4580">
                                            <p:txEl>
                                              <p:pRg st="17" end="17"/>
                                            </p:txEl>
                                          </p:spTgt>
                                        </p:tgtEl>
                                        <p:attrNameLst>
                                          <p:attrName>style.visibility</p:attrName>
                                        </p:attrNameLst>
                                      </p:cBhvr>
                                      <p:to>
                                        <p:strVal val="visible"/>
                                      </p:to>
                                    </p:set>
                                    <p:anim calcmode="lin" valueType="num">
                                      <p:cBhvr additive="base">
                                        <p:cTn id="45" dur="500" fill="hold"/>
                                        <p:tgtEl>
                                          <p:spTgt spid="24580">
                                            <p:txEl>
                                              <p:pRg st="17" end="1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4580">
                                            <p:txEl>
                                              <p:pRg st="17" end="17"/>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24580">
                                            <p:txEl>
                                              <p:pRg st="18" end="18"/>
                                            </p:txEl>
                                          </p:spTgt>
                                        </p:tgtEl>
                                        <p:attrNameLst>
                                          <p:attrName>style.visibility</p:attrName>
                                        </p:attrNameLst>
                                      </p:cBhvr>
                                      <p:to>
                                        <p:strVal val="visible"/>
                                      </p:to>
                                    </p:set>
                                    <p:anim calcmode="lin" valueType="num">
                                      <p:cBhvr additive="base">
                                        <p:cTn id="49" dur="500" fill="hold"/>
                                        <p:tgtEl>
                                          <p:spTgt spid="24580">
                                            <p:txEl>
                                              <p:pRg st="18" end="1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4580">
                                            <p:txEl>
                                              <p:pRg st="18" end="18"/>
                                            </p:txEl>
                                          </p:spTgt>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24580">
                                            <p:txEl>
                                              <p:pRg st="19" end="19"/>
                                            </p:txEl>
                                          </p:spTgt>
                                        </p:tgtEl>
                                        <p:attrNameLst>
                                          <p:attrName>style.visibility</p:attrName>
                                        </p:attrNameLst>
                                      </p:cBhvr>
                                      <p:to>
                                        <p:strVal val="visible"/>
                                      </p:to>
                                    </p:set>
                                    <p:anim calcmode="lin" valueType="num">
                                      <p:cBhvr additive="base">
                                        <p:cTn id="53" dur="500" fill="hold"/>
                                        <p:tgtEl>
                                          <p:spTgt spid="24580">
                                            <p:txEl>
                                              <p:pRg st="19" end="19"/>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24580">
                                            <p:txEl>
                                              <p:pRg st="19" end="19"/>
                                            </p:txEl>
                                          </p:spTgt>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24580">
                                            <p:txEl>
                                              <p:pRg st="20" end="20"/>
                                            </p:txEl>
                                          </p:spTgt>
                                        </p:tgtEl>
                                        <p:attrNameLst>
                                          <p:attrName>style.visibility</p:attrName>
                                        </p:attrNameLst>
                                      </p:cBhvr>
                                      <p:to>
                                        <p:strVal val="visible"/>
                                      </p:to>
                                    </p:set>
                                    <p:anim calcmode="lin" valueType="num">
                                      <p:cBhvr additive="base">
                                        <p:cTn id="57" dur="500" fill="hold"/>
                                        <p:tgtEl>
                                          <p:spTgt spid="24580">
                                            <p:txEl>
                                              <p:pRg st="20" end="20"/>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24580">
                                            <p:txEl>
                                              <p:pRg st="20" end="20"/>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4580">
                                            <p:txEl>
                                              <p:pRg st="21" end="21"/>
                                            </p:txEl>
                                          </p:spTgt>
                                        </p:tgtEl>
                                        <p:attrNameLst>
                                          <p:attrName>style.visibility</p:attrName>
                                        </p:attrNameLst>
                                      </p:cBhvr>
                                      <p:to>
                                        <p:strVal val="visible"/>
                                      </p:to>
                                    </p:set>
                                    <p:anim calcmode="lin" valueType="num">
                                      <p:cBhvr additive="base">
                                        <p:cTn id="61" dur="500" fill="hold"/>
                                        <p:tgtEl>
                                          <p:spTgt spid="24580">
                                            <p:txEl>
                                              <p:pRg st="21" end="21"/>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4580">
                                            <p:txEl>
                                              <p:pRg st="21" end="21"/>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4580">
                                            <p:txEl>
                                              <p:pRg st="22" end="22"/>
                                            </p:txEl>
                                          </p:spTgt>
                                        </p:tgtEl>
                                        <p:attrNameLst>
                                          <p:attrName>style.visibility</p:attrName>
                                        </p:attrNameLst>
                                      </p:cBhvr>
                                      <p:to>
                                        <p:strVal val="visible"/>
                                      </p:to>
                                    </p:set>
                                    <p:anim calcmode="lin" valueType="num">
                                      <p:cBhvr additive="base">
                                        <p:cTn id="65" dur="500" fill="hold"/>
                                        <p:tgtEl>
                                          <p:spTgt spid="24580">
                                            <p:txEl>
                                              <p:pRg st="22" end="2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24580">
                                            <p:txEl>
                                              <p:pRg st="22" end="2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beamletMe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1728788"/>
            <a:ext cx="4824412" cy="2492375"/>
          </a:xfrm>
          <a:prstGeom prst="rect">
            <a:avLst/>
          </a:prstGeom>
          <a:noFill/>
          <a:extLst>
            <a:ext uri="{909E8E84-426E-40DD-AFC4-6F175D3DCCD1}">
              <a14:hiddenFill xmlns:a14="http://schemas.microsoft.com/office/drawing/2010/main">
                <a:solidFill>
                  <a:srgbClr val="FFFFFF"/>
                </a:solidFill>
              </a14:hiddenFill>
            </a:ext>
          </a:extLst>
        </p:spPr>
      </p:pic>
      <p:sp>
        <p:nvSpPr>
          <p:cNvPr id="3075" name="Text Box 3"/>
          <p:cNvSpPr txBox="1">
            <a:spLocks noChangeArrowheads="1"/>
          </p:cNvSpPr>
          <p:nvPr/>
        </p:nvSpPr>
        <p:spPr bwMode="auto">
          <a:xfrm>
            <a:off x="5364163" y="2205038"/>
            <a:ext cx="3600450" cy="1631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1" tIns="45716" rIns="91431" bIns="45716">
            <a:spAutoFit/>
          </a:bodyPr>
          <a:lstStyle/>
          <a:p>
            <a:pPr algn="just" eaLnBrk="0" hangingPunct="0">
              <a:spcBef>
                <a:spcPct val="50000"/>
              </a:spcBef>
            </a:pPr>
            <a:r>
              <a:rPr lang="en-US" sz="2000" dirty="0">
                <a:latin typeface="Open Sans Semibold" panose="020B0706030804020204" pitchFamily="34" charset="0"/>
                <a:ea typeface="Open Sans Semibold" panose="020B0706030804020204" pitchFamily="34" charset="0"/>
                <a:cs typeface="Open Sans Semibold" panose="020B0706030804020204" pitchFamily="34" charset="0"/>
              </a:rPr>
              <a:t>To measure the </a:t>
            </a:r>
            <a:r>
              <a:rPr lang="en-US" sz="2000" dirty="0" err="1">
                <a:latin typeface="Open Sans Semibold" panose="020B0706030804020204" pitchFamily="34" charset="0"/>
                <a:ea typeface="Open Sans Semibold" panose="020B0706030804020204" pitchFamily="34" charset="0"/>
                <a:cs typeface="Open Sans Semibold" panose="020B0706030804020204" pitchFamily="34" charset="0"/>
              </a:rPr>
              <a:t>emittance</a:t>
            </a:r>
            <a:r>
              <a:rPr lang="en-US" sz="2000" dirty="0">
                <a:latin typeface="Open Sans Semibold" panose="020B0706030804020204" pitchFamily="34" charset="0"/>
                <a:ea typeface="Open Sans Semibold" panose="020B0706030804020204" pitchFamily="34" charset="0"/>
                <a:cs typeface="Open Sans Semibold" panose="020B0706030804020204" pitchFamily="34" charset="0"/>
              </a:rPr>
              <a:t> for a space charge dominated beam the used technique is </a:t>
            </a:r>
            <a:r>
              <a:rPr lang="en-US" sz="2000" dirty="0" smtClean="0">
                <a:latin typeface="Open Sans Semibold" panose="020B0706030804020204" pitchFamily="34" charset="0"/>
                <a:ea typeface="Open Sans Semibold" panose="020B0706030804020204" pitchFamily="34" charset="0"/>
                <a:cs typeface="Open Sans Semibold" panose="020B0706030804020204" pitchFamily="34" charset="0"/>
              </a:rPr>
              <a:t>the well known </a:t>
            </a:r>
            <a:r>
              <a:rPr lang="en-US" sz="2000" dirty="0">
                <a:latin typeface="Open Sans Semibold" panose="020B0706030804020204" pitchFamily="34" charset="0"/>
                <a:ea typeface="Open Sans Semibold" panose="020B0706030804020204" pitchFamily="34" charset="0"/>
                <a:cs typeface="Open Sans Semibold" panose="020B0706030804020204" pitchFamily="34" charset="0"/>
              </a:rPr>
              <a:t>1-D pepper-pot</a:t>
            </a:r>
          </a:p>
        </p:txBody>
      </p:sp>
      <p:sp>
        <p:nvSpPr>
          <p:cNvPr id="3076" name="Rectangle 4"/>
          <p:cNvSpPr>
            <a:spLocks noGrp="1" noChangeArrowheads="1"/>
          </p:cNvSpPr>
          <p:nvPr>
            <p:ph type="title"/>
          </p:nvPr>
        </p:nvSpPr>
        <p:spPr/>
        <p:txBody>
          <a:bodyPr>
            <a:normAutofit fontScale="90000"/>
          </a:bodyPr>
          <a:lstStyle/>
          <a:p>
            <a:r>
              <a:rPr lang="en-US" dirty="0" smtClean="0"/>
              <a:t>Space charge regime</a:t>
            </a:r>
            <a:endParaRPr lang="en-US" sz="2800" dirty="0"/>
          </a:p>
        </p:txBody>
      </p:sp>
      <p:sp>
        <p:nvSpPr>
          <p:cNvPr id="3078" name="Text Box 6"/>
          <p:cNvSpPr txBox="1">
            <a:spLocks noChangeArrowheads="1"/>
          </p:cNvSpPr>
          <p:nvPr/>
        </p:nvSpPr>
        <p:spPr bwMode="auto">
          <a:xfrm>
            <a:off x="395288" y="4725144"/>
            <a:ext cx="398938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1" tIns="45716" rIns="91431" bIns="45716">
            <a:spAutoFit/>
          </a:bodyPr>
          <a:lstStyle/>
          <a:p>
            <a:pPr eaLnBrk="0" hangingPunct="0">
              <a:spcBef>
                <a:spcPct val="50000"/>
              </a:spcBef>
            </a:pPr>
            <a:r>
              <a:rPr lang="en-US" sz="2000" dirty="0">
                <a:latin typeface="Open Sans Semibold" panose="020B0706030804020204" pitchFamily="34" charset="0"/>
                <a:ea typeface="Open Sans Semibold" panose="020B0706030804020204" pitchFamily="34" charset="0"/>
                <a:cs typeface="Open Sans Semibold" panose="020B0706030804020204" pitchFamily="34" charset="0"/>
              </a:rPr>
              <a:t>The </a:t>
            </a:r>
            <a:r>
              <a:rPr lang="en-US" sz="2000" dirty="0" err="1">
                <a:latin typeface="Open Sans Semibold" panose="020B0706030804020204" pitchFamily="34" charset="0"/>
                <a:ea typeface="Open Sans Semibold" panose="020B0706030804020204" pitchFamily="34" charset="0"/>
                <a:cs typeface="Open Sans Semibold" panose="020B0706030804020204" pitchFamily="34" charset="0"/>
              </a:rPr>
              <a:t>emittance</a:t>
            </a:r>
            <a:r>
              <a:rPr lang="en-US" sz="2000" dirty="0">
                <a:latin typeface="Open Sans Semibold" panose="020B0706030804020204" pitchFamily="34" charset="0"/>
                <a:ea typeface="Open Sans Semibold" panose="020B0706030804020204" pitchFamily="34" charset="0"/>
                <a:cs typeface="Open Sans Semibold" panose="020B0706030804020204" pitchFamily="34" charset="0"/>
              </a:rPr>
              <a:t> can be reconstructed from the second momentum of the distribution</a:t>
            </a:r>
          </a:p>
        </p:txBody>
      </p:sp>
      <p:grpSp>
        <p:nvGrpSpPr>
          <p:cNvPr id="3079" name="Group 7"/>
          <p:cNvGrpSpPr>
            <a:grpSpLocks/>
          </p:cNvGrpSpPr>
          <p:nvPr/>
        </p:nvGrpSpPr>
        <p:grpSpPr bwMode="auto">
          <a:xfrm>
            <a:off x="3635375" y="2387600"/>
            <a:ext cx="1368425" cy="1257300"/>
            <a:chOff x="2290" y="1504"/>
            <a:chExt cx="862" cy="792"/>
          </a:xfrm>
        </p:grpSpPr>
        <p:sp>
          <p:nvSpPr>
            <p:cNvPr id="3080" name="Line 8"/>
            <p:cNvSpPr>
              <a:spLocks noChangeShapeType="1"/>
            </p:cNvSpPr>
            <p:nvPr/>
          </p:nvSpPr>
          <p:spPr bwMode="auto">
            <a:xfrm>
              <a:off x="2971" y="2296"/>
              <a:ext cx="181"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1" name="Line 9"/>
            <p:cNvSpPr>
              <a:spLocks noChangeShapeType="1"/>
            </p:cNvSpPr>
            <p:nvPr/>
          </p:nvSpPr>
          <p:spPr bwMode="auto">
            <a:xfrm>
              <a:off x="2608" y="2107"/>
              <a:ext cx="544"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2" name="Line 10"/>
            <p:cNvSpPr>
              <a:spLocks noChangeShapeType="1"/>
            </p:cNvSpPr>
            <p:nvPr/>
          </p:nvSpPr>
          <p:spPr bwMode="auto">
            <a:xfrm>
              <a:off x="2290" y="1904"/>
              <a:ext cx="862"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3" name="Line 11"/>
            <p:cNvSpPr>
              <a:spLocks noChangeShapeType="1"/>
            </p:cNvSpPr>
            <p:nvPr/>
          </p:nvSpPr>
          <p:spPr bwMode="auto">
            <a:xfrm>
              <a:off x="2562" y="1690"/>
              <a:ext cx="590"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4" name="Line 12"/>
            <p:cNvSpPr>
              <a:spLocks noChangeShapeType="1"/>
            </p:cNvSpPr>
            <p:nvPr/>
          </p:nvSpPr>
          <p:spPr bwMode="auto">
            <a:xfrm>
              <a:off x="2971" y="1504"/>
              <a:ext cx="181"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085" name="Line 13"/>
          <p:cNvSpPr>
            <a:spLocks noChangeShapeType="1"/>
          </p:cNvSpPr>
          <p:nvPr/>
        </p:nvSpPr>
        <p:spPr bwMode="auto">
          <a:xfrm>
            <a:off x="4859338" y="3573463"/>
            <a:ext cx="0" cy="142875"/>
          </a:xfrm>
          <a:prstGeom prst="line">
            <a:avLst/>
          </a:prstGeom>
          <a:noFill/>
          <a:ln w="38100">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6" name="Rectangle 14"/>
          <p:cNvSpPr>
            <a:spLocks noChangeArrowheads="1"/>
          </p:cNvSpPr>
          <p:nvPr/>
        </p:nvSpPr>
        <p:spPr bwMode="auto">
          <a:xfrm>
            <a:off x="5219700" y="5013176"/>
            <a:ext cx="792163" cy="431800"/>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3087" name="Group 15"/>
          <p:cNvGrpSpPr>
            <a:grpSpLocks/>
          </p:cNvGrpSpPr>
          <p:nvPr/>
        </p:nvGrpSpPr>
        <p:grpSpPr bwMode="auto">
          <a:xfrm>
            <a:off x="4872038" y="3573463"/>
            <a:ext cx="2147887" cy="1871662"/>
            <a:chOff x="3061" y="2296"/>
            <a:chExt cx="1353" cy="1179"/>
          </a:xfrm>
        </p:grpSpPr>
        <p:sp>
          <p:nvSpPr>
            <p:cNvPr id="3088" name="Line 16"/>
            <p:cNvSpPr>
              <a:spLocks noChangeShapeType="1"/>
            </p:cNvSpPr>
            <p:nvPr/>
          </p:nvSpPr>
          <p:spPr bwMode="auto">
            <a:xfrm>
              <a:off x="3061" y="2296"/>
              <a:ext cx="908" cy="907"/>
            </a:xfrm>
            <a:prstGeom prst="line">
              <a:avLst/>
            </a:prstGeom>
            <a:noFill/>
            <a:ln w="381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89" name="Rectangle 17"/>
            <p:cNvSpPr>
              <a:spLocks noChangeArrowheads="1"/>
            </p:cNvSpPr>
            <p:nvPr/>
          </p:nvSpPr>
          <p:spPr bwMode="auto">
            <a:xfrm>
              <a:off x="3825" y="3203"/>
              <a:ext cx="589" cy="272"/>
            </a:xfrm>
            <a:prstGeom prst="rect">
              <a:avLst/>
            </a:prstGeom>
            <a:noFill/>
            <a:ln w="38100">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3090" name="Group 18"/>
          <p:cNvGrpSpPr>
            <a:grpSpLocks/>
          </p:cNvGrpSpPr>
          <p:nvPr/>
        </p:nvGrpSpPr>
        <p:grpSpPr bwMode="auto">
          <a:xfrm>
            <a:off x="3995738" y="2374900"/>
            <a:ext cx="1008062" cy="1198563"/>
            <a:chOff x="2525" y="1496"/>
            <a:chExt cx="635" cy="755"/>
          </a:xfrm>
        </p:grpSpPr>
        <p:sp>
          <p:nvSpPr>
            <p:cNvPr id="3091" name="Line 19"/>
            <p:cNvSpPr>
              <a:spLocks noChangeShapeType="1"/>
            </p:cNvSpPr>
            <p:nvPr/>
          </p:nvSpPr>
          <p:spPr bwMode="auto">
            <a:xfrm>
              <a:off x="2525" y="1496"/>
              <a:ext cx="635" cy="0"/>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2" name="Line 20"/>
            <p:cNvSpPr>
              <a:spLocks noChangeShapeType="1"/>
            </p:cNvSpPr>
            <p:nvPr/>
          </p:nvSpPr>
          <p:spPr bwMode="auto">
            <a:xfrm>
              <a:off x="2525" y="1664"/>
              <a:ext cx="635" cy="0"/>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3" name="Line 21"/>
            <p:cNvSpPr>
              <a:spLocks noChangeShapeType="1"/>
            </p:cNvSpPr>
            <p:nvPr/>
          </p:nvSpPr>
          <p:spPr bwMode="auto">
            <a:xfrm>
              <a:off x="2525" y="1864"/>
              <a:ext cx="635" cy="0"/>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4" name="Line 22"/>
            <p:cNvSpPr>
              <a:spLocks noChangeShapeType="1"/>
            </p:cNvSpPr>
            <p:nvPr/>
          </p:nvSpPr>
          <p:spPr bwMode="auto">
            <a:xfrm>
              <a:off x="2525" y="2061"/>
              <a:ext cx="635" cy="0"/>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95" name="Line 23"/>
            <p:cNvSpPr>
              <a:spLocks noChangeShapeType="1"/>
            </p:cNvSpPr>
            <p:nvPr/>
          </p:nvSpPr>
          <p:spPr bwMode="auto">
            <a:xfrm>
              <a:off x="2525" y="2251"/>
              <a:ext cx="635" cy="0"/>
            </a:xfrm>
            <a:prstGeom prst="line">
              <a:avLst/>
            </a:prstGeom>
            <a:noFill/>
            <a:ln w="38100">
              <a:solidFill>
                <a:srgbClr val="008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3096" name="Rectangle 24"/>
          <p:cNvSpPr>
            <a:spLocks noChangeArrowheads="1"/>
          </p:cNvSpPr>
          <p:nvPr/>
        </p:nvSpPr>
        <p:spPr bwMode="auto">
          <a:xfrm>
            <a:off x="7380288" y="5013176"/>
            <a:ext cx="863600" cy="431800"/>
          </a:xfrm>
          <a:prstGeom prst="rect">
            <a:avLst/>
          </a:prstGeom>
          <a:noFill/>
          <a:ln w="2540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97" name="Rectangle 25"/>
          <p:cNvSpPr>
            <a:spLocks noChangeArrowheads="1"/>
          </p:cNvSpPr>
          <p:nvPr/>
        </p:nvSpPr>
        <p:spPr bwMode="auto">
          <a:xfrm>
            <a:off x="323850" y="5876925"/>
            <a:ext cx="84248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it-IT" sz="1400" dirty="0"/>
              <a:t>C. Lejeune and J. Aubert, </a:t>
            </a:r>
            <a:r>
              <a:rPr lang="it-IT" sz="1400" dirty="0" err="1"/>
              <a:t>Adv</a:t>
            </a:r>
            <a:r>
              <a:rPr lang="it-IT" sz="1400" dirty="0"/>
              <a:t>. Electron. Electron </a:t>
            </a:r>
            <a:r>
              <a:rPr lang="it-IT" sz="1400" dirty="0" err="1"/>
              <a:t>Phys</a:t>
            </a:r>
            <a:r>
              <a:rPr lang="it-IT" sz="1400" dirty="0"/>
              <a:t>. </a:t>
            </a:r>
            <a:r>
              <a:rPr lang="it-IT" sz="1400" dirty="0" err="1"/>
              <a:t>Suppl</a:t>
            </a:r>
            <a:r>
              <a:rPr lang="it-IT" sz="1400" dirty="0"/>
              <a:t>. A </a:t>
            </a:r>
            <a:r>
              <a:rPr lang="it-IT" sz="1400" b="1" dirty="0"/>
              <a:t>13</a:t>
            </a:r>
            <a:r>
              <a:rPr lang="it-IT" sz="1400" dirty="0"/>
              <a:t>, 159 (1980)</a:t>
            </a:r>
          </a:p>
        </p:txBody>
      </p:sp>
      <p:grpSp>
        <p:nvGrpSpPr>
          <p:cNvPr id="8" name="Group 62"/>
          <p:cNvGrpSpPr>
            <a:grpSpLocks noChangeAspect="1"/>
          </p:cNvGrpSpPr>
          <p:nvPr/>
        </p:nvGrpSpPr>
        <p:grpSpPr bwMode="auto">
          <a:xfrm>
            <a:off x="3825875" y="1022350"/>
            <a:ext cx="4894263" cy="4441825"/>
            <a:chOff x="2410" y="644"/>
            <a:chExt cx="3083" cy="2798"/>
          </a:xfrm>
        </p:grpSpPr>
        <p:sp>
          <p:nvSpPr>
            <p:cNvPr id="9" name="AutoShape 61"/>
            <p:cNvSpPr>
              <a:spLocks noChangeAspect="1" noChangeArrowheads="1" noTextEdit="1"/>
            </p:cNvSpPr>
            <p:nvPr/>
          </p:nvSpPr>
          <p:spPr bwMode="auto">
            <a:xfrm>
              <a:off x="2410" y="644"/>
              <a:ext cx="2783"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5183" name="Picture 63"/>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07" y="3047"/>
              <a:ext cx="2786"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556455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8"/>
                                        </p:tgtEl>
                                        <p:attrNameLst>
                                          <p:attrName>style.visibility</p:attrName>
                                        </p:attrNameLst>
                                      </p:cBhvr>
                                      <p:to>
                                        <p:strVal val="visible"/>
                                      </p:to>
                                    </p:set>
                                    <p:animEffect transition="in" filter="fade">
                                      <p:cBhvr>
                                        <p:cTn id="7" dur="500"/>
                                        <p:tgtEl>
                                          <p:spTgt spid="307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079"/>
                                        </p:tgtEl>
                                        <p:attrNameLst>
                                          <p:attrName>style.visibility</p:attrName>
                                        </p:attrNameLst>
                                      </p:cBhvr>
                                      <p:to>
                                        <p:strVal val="visible"/>
                                      </p:to>
                                    </p:set>
                                    <p:animEffect transition="in" filter="wipe(down)">
                                      <p:cBhvr>
                                        <p:cTn id="19" dur="500"/>
                                        <p:tgtEl>
                                          <p:spTgt spid="3079"/>
                                        </p:tgtEl>
                                      </p:cBhvr>
                                    </p:animEffect>
                                  </p:childTnLst>
                                </p:cTn>
                              </p:par>
                              <p:par>
                                <p:cTn id="20" presetID="16" presetClass="entr" presetSubtype="26" fill="hold" grpId="0" nodeType="withEffect">
                                  <p:stCondLst>
                                    <p:cond delay="0"/>
                                  </p:stCondLst>
                                  <p:childTnLst>
                                    <p:set>
                                      <p:cBhvr>
                                        <p:cTn id="21" dur="1" fill="hold">
                                          <p:stCondLst>
                                            <p:cond delay="0"/>
                                          </p:stCondLst>
                                        </p:cTn>
                                        <p:tgtEl>
                                          <p:spTgt spid="3086"/>
                                        </p:tgtEl>
                                        <p:attrNameLst>
                                          <p:attrName>style.visibility</p:attrName>
                                        </p:attrNameLst>
                                      </p:cBhvr>
                                      <p:to>
                                        <p:strVal val="visible"/>
                                      </p:to>
                                    </p:set>
                                    <p:animEffect transition="in" filter="barn(inHorizontal)">
                                      <p:cBhvr>
                                        <p:cTn id="22" dur="500"/>
                                        <p:tgtEl>
                                          <p:spTgt spid="308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xit" presetSubtype="4" fill="hold" nodeType="clickEffect">
                                  <p:stCondLst>
                                    <p:cond delay="0"/>
                                  </p:stCondLst>
                                  <p:childTnLst>
                                    <p:animEffect transition="out" filter="wipe(down)">
                                      <p:cBhvr>
                                        <p:cTn id="26" dur="500"/>
                                        <p:tgtEl>
                                          <p:spTgt spid="3079"/>
                                        </p:tgtEl>
                                      </p:cBhvr>
                                    </p:animEffect>
                                    <p:set>
                                      <p:cBhvr>
                                        <p:cTn id="27" dur="1" fill="hold">
                                          <p:stCondLst>
                                            <p:cond delay="499"/>
                                          </p:stCondLst>
                                        </p:cTn>
                                        <p:tgtEl>
                                          <p:spTgt spid="3079"/>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2000"/>
                                        <p:tgtEl>
                                          <p:spTgt spid="3086"/>
                                        </p:tgtEl>
                                      </p:cBhvr>
                                    </p:animEffect>
                                    <p:set>
                                      <p:cBhvr>
                                        <p:cTn id="30" dur="1" fill="hold">
                                          <p:stCondLst>
                                            <p:cond delay="1999"/>
                                          </p:stCondLst>
                                        </p:cTn>
                                        <p:tgtEl>
                                          <p:spTgt spid="3086"/>
                                        </p:tgtEl>
                                        <p:attrNameLst>
                                          <p:attrName>style.visibility</p:attrName>
                                        </p:attrNameLst>
                                      </p:cBhvr>
                                      <p:to>
                                        <p:strVal val="hidden"/>
                                      </p:to>
                                    </p:set>
                                  </p:childTnLst>
                                </p:cTn>
                              </p:par>
                              <p:par>
                                <p:cTn id="31" presetID="12" presetClass="entr" presetSubtype="4" fill="hold" grpId="0" nodeType="withEffect">
                                  <p:stCondLst>
                                    <p:cond delay="0"/>
                                  </p:stCondLst>
                                  <p:childTnLst>
                                    <p:set>
                                      <p:cBhvr>
                                        <p:cTn id="32" dur="1" fill="hold">
                                          <p:stCondLst>
                                            <p:cond delay="0"/>
                                          </p:stCondLst>
                                        </p:cTn>
                                        <p:tgtEl>
                                          <p:spTgt spid="3085"/>
                                        </p:tgtEl>
                                        <p:attrNameLst>
                                          <p:attrName>style.visibility</p:attrName>
                                        </p:attrNameLst>
                                      </p:cBhvr>
                                      <p:to>
                                        <p:strVal val="visible"/>
                                      </p:to>
                                    </p:set>
                                    <p:animEffect transition="in" filter="slide(fromBottom)">
                                      <p:cBhvr>
                                        <p:cTn id="33" dur="500"/>
                                        <p:tgtEl>
                                          <p:spTgt spid="3085"/>
                                        </p:tgtEl>
                                      </p:cBhvr>
                                    </p:animEffect>
                                  </p:childTnLst>
                                </p:cTn>
                              </p:par>
                              <p:par>
                                <p:cTn id="34" presetID="10" presetClass="entr" presetSubtype="0" fill="hold" nodeType="withEffect">
                                  <p:stCondLst>
                                    <p:cond delay="0"/>
                                  </p:stCondLst>
                                  <p:childTnLst>
                                    <p:set>
                                      <p:cBhvr>
                                        <p:cTn id="35" dur="1" fill="hold">
                                          <p:stCondLst>
                                            <p:cond delay="0"/>
                                          </p:stCondLst>
                                        </p:cTn>
                                        <p:tgtEl>
                                          <p:spTgt spid="3087"/>
                                        </p:tgtEl>
                                        <p:attrNameLst>
                                          <p:attrName>style.visibility</p:attrName>
                                        </p:attrNameLst>
                                      </p:cBhvr>
                                      <p:to>
                                        <p:strVal val="visible"/>
                                      </p:to>
                                    </p:set>
                                    <p:animEffect transition="in" filter="fade">
                                      <p:cBhvr>
                                        <p:cTn id="36" dur="1000"/>
                                        <p:tgtEl>
                                          <p:spTgt spid="308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0" presetClass="exit" presetSubtype="0" fill="hold" nodeType="clickEffect">
                                  <p:stCondLst>
                                    <p:cond delay="0"/>
                                  </p:stCondLst>
                                  <p:childTnLst>
                                    <p:animEffect transition="out" filter="fade">
                                      <p:cBhvr>
                                        <p:cTn id="40" dur="2000"/>
                                        <p:tgtEl>
                                          <p:spTgt spid="3087"/>
                                        </p:tgtEl>
                                      </p:cBhvr>
                                    </p:animEffect>
                                    <p:set>
                                      <p:cBhvr>
                                        <p:cTn id="41" dur="1" fill="hold">
                                          <p:stCondLst>
                                            <p:cond delay="1999"/>
                                          </p:stCondLst>
                                        </p:cTn>
                                        <p:tgtEl>
                                          <p:spTgt spid="3087"/>
                                        </p:tgtEl>
                                        <p:attrNameLst>
                                          <p:attrName>style.visibility</p:attrName>
                                        </p:attrNameLst>
                                      </p:cBhvr>
                                      <p:to>
                                        <p:strVal val="hidden"/>
                                      </p:to>
                                    </p:set>
                                  </p:childTnLst>
                                </p:cTn>
                              </p:par>
                              <p:par>
                                <p:cTn id="42" presetID="10" presetClass="exit" presetSubtype="0" fill="hold" grpId="1" nodeType="withEffect">
                                  <p:stCondLst>
                                    <p:cond delay="0"/>
                                  </p:stCondLst>
                                  <p:childTnLst>
                                    <p:animEffect transition="out" filter="fade">
                                      <p:cBhvr>
                                        <p:cTn id="43" dur="2000"/>
                                        <p:tgtEl>
                                          <p:spTgt spid="3085"/>
                                        </p:tgtEl>
                                      </p:cBhvr>
                                    </p:animEffect>
                                    <p:set>
                                      <p:cBhvr>
                                        <p:cTn id="44" dur="1" fill="hold">
                                          <p:stCondLst>
                                            <p:cond delay="1999"/>
                                          </p:stCondLst>
                                        </p:cTn>
                                        <p:tgtEl>
                                          <p:spTgt spid="3085"/>
                                        </p:tgtEl>
                                        <p:attrNameLst>
                                          <p:attrName>style.visibility</p:attrName>
                                        </p:attrNameLst>
                                      </p:cBhvr>
                                      <p:to>
                                        <p:strVal val="hidden"/>
                                      </p:to>
                                    </p:set>
                                  </p:childTnLst>
                                </p:cTn>
                              </p:par>
                              <p:par>
                                <p:cTn id="45" presetID="12" presetClass="entr" presetSubtype="4" fill="hold" nodeType="withEffect">
                                  <p:stCondLst>
                                    <p:cond delay="0"/>
                                  </p:stCondLst>
                                  <p:childTnLst>
                                    <p:set>
                                      <p:cBhvr>
                                        <p:cTn id="46" dur="1" fill="hold">
                                          <p:stCondLst>
                                            <p:cond delay="0"/>
                                          </p:stCondLst>
                                        </p:cTn>
                                        <p:tgtEl>
                                          <p:spTgt spid="3090"/>
                                        </p:tgtEl>
                                        <p:attrNameLst>
                                          <p:attrName>style.visibility</p:attrName>
                                        </p:attrNameLst>
                                      </p:cBhvr>
                                      <p:to>
                                        <p:strVal val="visible"/>
                                      </p:to>
                                    </p:set>
                                    <p:animEffect transition="in" filter="slide(fromBottom)">
                                      <p:cBhvr>
                                        <p:cTn id="47" dur="500"/>
                                        <p:tgtEl>
                                          <p:spTgt spid="309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96"/>
                                        </p:tgtEl>
                                        <p:attrNameLst>
                                          <p:attrName>style.visibility</p:attrName>
                                        </p:attrNameLst>
                                      </p:cBhvr>
                                      <p:to>
                                        <p:strVal val="visible"/>
                                      </p:to>
                                    </p:set>
                                    <p:animEffect transition="in" filter="fade">
                                      <p:cBhvr>
                                        <p:cTn id="50" dur="1000"/>
                                        <p:tgtEl>
                                          <p:spTgt spid="30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p:bldP spid="3085" grpId="0" animBg="1"/>
      <p:bldP spid="3085" grpId="1" animBg="1"/>
      <p:bldP spid="3086" grpId="0" animBg="1"/>
      <p:bldP spid="3086" grpId="1" animBg="1"/>
      <p:bldP spid="309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3" name="Rectangle 14"/>
          <p:cNvSpPr>
            <a:spLocks noGrp="1" noChangeArrowheads="1"/>
          </p:cNvSpPr>
          <p:nvPr>
            <p:ph type="title"/>
          </p:nvPr>
        </p:nvSpPr>
        <p:spPr/>
        <p:txBody>
          <a:bodyPr/>
          <a:lstStyle/>
          <a:p>
            <a:pPr eaLnBrk="1" hangingPunct="1"/>
            <a:r>
              <a:rPr lang="en-US" smtClean="0"/>
              <a:t>Examples</a:t>
            </a:r>
          </a:p>
        </p:txBody>
      </p:sp>
      <p:pic>
        <p:nvPicPr>
          <p:cNvPr id="25603" name="Picture 3"/>
          <p:cNvPicPr>
            <a:picLocks noChangeAspect="1" noChangeArrowheads="1"/>
          </p:cNvPicPr>
          <p:nvPr/>
        </p:nvPicPr>
        <p:blipFill>
          <a:blip r:embed="rId3"/>
          <a:srcRect/>
          <a:stretch>
            <a:fillRect/>
          </a:stretch>
        </p:blipFill>
        <p:spPr bwMode="auto">
          <a:xfrm>
            <a:off x="4905375" y="2382838"/>
            <a:ext cx="3122613" cy="2341562"/>
          </a:xfrm>
          <a:prstGeom prst="rect">
            <a:avLst/>
          </a:prstGeom>
          <a:noFill/>
          <a:ln w="9525" algn="ctr">
            <a:noFill/>
            <a:miter lim="800000"/>
            <a:headEnd/>
            <a:tailEnd/>
          </a:ln>
        </p:spPr>
      </p:pic>
      <p:pic>
        <p:nvPicPr>
          <p:cNvPr id="96260" name="Picture 4"/>
          <p:cNvPicPr>
            <a:picLocks noChangeAspect="1" noChangeArrowheads="1"/>
          </p:cNvPicPr>
          <p:nvPr/>
        </p:nvPicPr>
        <p:blipFill>
          <a:blip r:embed="rId4"/>
          <a:srcRect/>
          <a:stretch>
            <a:fillRect/>
          </a:stretch>
        </p:blipFill>
        <p:spPr bwMode="auto">
          <a:xfrm>
            <a:off x="4905375" y="2382838"/>
            <a:ext cx="3122613" cy="2341562"/>
          </a:xfrm>
          <a:prstGeom prst="rect">
            <a:avLst/>
          </a:prstGeom>
          <a:noFill/>
          <a:ln w="9525" algn="ctr">
            <a:noFill/>
            <a:miter lim="800000"/>
            <a:headEnd/>
            <a:tailEnd/>
          </a:ln>
        </p:spPr>
      </p:pic>
      <p:pic>
        <p:nvPicPr>
          <p:cNvPr id="96261" name="Picture 5"/>
          <p:cNvPicPr>
            <a:picLocks noChangeAspect="1" noChangeArrowheads="1"/>
          </p:cNvPicPr>
          <p:nvPr/>
        </p:nvPicPr>
        <p:blipFill>
          <a:blip r:embed="rId5"/>
          <a:srcRect/>
          <a:stretch>
            <a:fillRect/>
          </a:stretch>
        </p:blipFill>
        <p:spPr bwMode="auto">
          <a:xfrm>
            <a:off x="4905375" y="2382838"/>
            <a:ext cx="3122613" cy="2341562"/>
          </a:xfrm>
          <a:prstGeom prst="rect">
            <a:avLst/>
          </a:prstGeom>
          <a:noFill/>
          <a:ln w="9525" algn="ctr">
            <a:noFill/>
            <a:miter lim="800000"/>
            <a:headEnd/>
            <a:tailEnd/>
          </a:ln>
        </p:spPr>
      </p:pic>
      <p:pic>
        <p:nvPicPr>
          <p:cNvPr id="96262" name="Picture 6"/>
          <p:cNvPicPr>
            <a:picLocks noChangeAspect="1" noChangeArrowheads="1"/>
          </p:cNvPicPr>
          <p:nvPr/>
        </p:nvPicPr>
        <p:blipFill>
          <a:blip r:embed="rId6"/>
          <a:srcRect/>
          <a:stretch>
            <a:fillRect/>
          </a:stretch>
        </p:blipFill>
        <p:spPr bwMode="auto">
          <a:xfrm>
            <a:off x="4883150" y="2382838"/>
            <a:ext cx="3122613" cy="2341562"/>
          </a:xfrm>
          <a:prstGeom prst="rect">
            <a:avLst/>
          </a:prstGeom>
          <a:noFill/>
          <a:ln w="9525" algn="ctr">
            <a:noFill/>
            <a:miter lim="800000"/>
            <a:headEnd/>
            <a:tailEnd/>
          </a:ln>
        </p:spPr>
      </p:pic>
      <p:pic>
        <p:nvPicPr>
          <p:cNvPr id="96263" name="Picture 7"/>
          <p:cNvPicPr>
            <a:picLocks noChangeAspect="1" noChangeArrowheads="1"/>
          </p:cNvPicPr>
          <p:nvPr/>
        </p:nvPicPr>
        <p:blipFill>
          <a:blip r:embed="rId7"/>
          <a:srcRect/>
          <a:stretch>
            <a:fillRect/>
          </a:stretch>
        </p:blipFill>
        <p:spPr bwMode="auto">
          <a:xfrm>
            <a:off x="4883150" y="2382838"/>
            <a:ext cx="3122613" cy="2341562"/>
          </a:xfrm>
          <a:prstGeom prst="rect">
            <a:avLst/>
          </a:prstGeom>
          <a:noFill/>
          <a:ln w="9525" algn="ctr">
            <a:noFill/>
            <a:miter lim="800000"/>
            <a:headEnd/>
            <a:tailEnd/>
          </a:ln>
        </p:spPr>
      </p:pic>
      <p:pic>
        <p:nvPicPr>
          <p:cNvPr id="96264" name="Picture 8"/>
          <p:cNvPicPr>
            <a:picLocks noChangeAspect="1" noChangeArrowheads="1"/>
          </p:cNvPicPr>
          <p:nvPr/>
        </p:nvPicPr>
        <p:blipFill>
          <a:blip r:embed="rId8"/>
          <a:srcRect/>
          <a:stretch>
            <a:fillRect/>
          </a:stretch>
        </p:blipFill>
        <p:spPr bwMode="auto">
          <a:xfrm>
            <a:off x="4883150" y="2382838"/>
            <a:ext cx="3122613" cy="2341562"/>
          </a:xfrm>
          <a:prstGeom prst="rect">
            <a:avLst/>
          </a:prstGeom>
          <a:noFill/>
          <a:ln w="9525" algn="ctr">
            <a:noFill/>
            <a:miter lim="800000"/>
            <a:headEnd/>
            <a:tailEnd/>
          </a:ln>
        </p:spPr>
      </p:pic>
      <p:pic>
        <p:nvPicPr>
          <p:cNvPr id="96265" name="Picture 9"/>
          <p:cNvPicPr>
            <a:picLocks noChangeAspect="1" noChangeArrowheads="1"/>
          </p:cNvPicPr>
          <p:nvPr/>
        </p:nvPicPr>
        <p:blipFill>
          <a:blip r:embed="rId9"/>
          <a:srcRect/>
          <a:stretch>
            <a:fillRect/>
          </a:stretch>
        </p:blipFill>
        <p:spPr bwMode="auto">
          <a:xfrm>
            <a:off x="4883150" y="2382838"/>
            <a:ext cx="3122613" cy="2341562"/>
          </a:xfrm>
          <a:prstGeom prst="rect">
            <a:avLst/>
          </a:prstGeom>
          <a:noFill/>
          <a:ln w="9525" algn="ctr">
            <a:noFill/>
            <a:miter lim="800000"/>
            <a:headEnd/>
            <a:tailEnd/>
          </a:ln>
        </p:spPr>
      </p:pic>
      <p:pic>
        <p:nvPicPr>
          <p:cNvPr id="96266" name="Picture 10"/>
          <p:cNvPicPr>
            <a:picLocks noChangeAspect="1" noChangeArrowheads="1"/>
          </p:cNvPicPr>
          <p:nvPr/>
        </p:nvPicPr>
        <p:blipFill>
          <a:blip r:embed="rId10"/>
          <a:srcRect/>
          <a:stretch>
            <a:fillRect/>
          </a:stretch>
        </p:blipFill>
        <p:spPr bwMode="auto">
          <a:xfrm>
            <a:off x="4883150" y="2382838"/>
            <a:ext cx="3122613" cy="2341562"/>
          </a:xfrm>
          <a:prstGeom prst="rect">
            <a:avLst/>
          </a:prstGeom>
          <a:noFill/>
          <a:ln w="9525" algn="ctr">
            <a:noFill/>
            <a:miter lim="800000"/>
            <a:headEnd/>
            <a:tailEnd/>
          </a:ln>
        </p:spPr>
      </p:pic>
      <p:pic>
        <p:nvPicPr>
          <p:cNvPr id="96267" name="Picture 11"/>
          <p:cNvPicPr>
            <a:picLocks noChangeAspect="1" noChangeArrowheads="1"/>
          </p:cNvPicPr>
          <p:nvPr/>
        </p:nvPicPr>
        <p:blipFill>
          <a:blip r:embed="rId11"/>
          <a:srcRect/>
          <a:stretch>
            <a:fillRect/>
          </a:stretch>
        </p:blipFill>
        <p:spPr bwMode="auto">
          <a:xfrm>
            <a:off x="4883150" y="2382838"/>
            <a:ext cx="3122613" cy="2341562"/>
          </a:xfrm>
          <a:prstGeom prst="rect">
            <a:avLst/>
          </a:prstGeom>
          <a:noFill/>
          <a:ln w="9525" algn="ctr">
            <a:noFill/>
            <a:miter lim="800000"/>
            <a:headEnd/>
            <a:tailEnd/>
          </a:ln>
        </p:spPr>
      </p:pic>
      <p:pic>
        <p:nvPicPr>
          <p:cNvPr id="25612" name="Picture 13" descr="multi"/>
          <p:cNvPicPr>
            <a:picLocks noChangeAspect="1" noChangeArrowheads="1"/>
          </p:cNvPicPr>
          <p:nvPr/>
        </p:nvPicPr>
        <p:blipFill>
          <a:blip r:embed="rId12"/>
          <a:srcRect/>
          <a:stretch>
            <a:fillRect/>
          </a:stretch>
        </p:blipFill>
        <p:spPr bwMode="auto">
          <a:xfrm>
            <a:off x="827088" y="2379663"/>
            <a:ext cx="2603500" cy="21701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6267"/>
                                        </p:tgtEl>
                                      </p:cBhvr>
                                    </p:animEffect>
                                    <p:set>
                                      <p:cBhvr>
                                        <p:cTn id="7" dur="1" fill="hold">
                                          <p:stCondLst>
                                            <p:cond delay="499"/>
                                          </p:stCondLst>
                                        </p:cTn>
                                        <p:tgtEl>
                                          <p:spTgt spid="96267"/>
                                        </p:tgtEl>
                                        <p:attrNameLst>
                                          <p:attrName>style.visibility</p:attrName>
                                        </p:attrNameLst>
                                      </p:cBhvr>
                                      <p:to>
                                        <p:strVal val="hidden"/>
                                      </p:to>
                                    </p:set>
                                  </p:childTnLst>
                                </p:cTn>
                              </p:par>
                            </p:childTnLst>
                          </p:cTn>
                        </p:par>
                        <p:par>
                          <p:cTn id="8" fill="hold">
                            <p:stCondLst>
                              <p:cond delay="500"/>
                            </p:stCondLst>
                            <p:childTnLst>
                              <p:par>
                                <p:cTn id="9" presetID="10" presetClass="exit" presetSubtype="0" fill="hold" nodeType="afterEffect">
                                  <p:stCondLst>
                                    <p:cond delay="0"/>
                                  </p:stCondLst>
                                  <p:childTnLst>
                                    <p:animEffect transition="out" filter="fade">
                                      <p:cBhvr>
                                        <p:cTn id="10" dur="500"/>
                                        <p:tgtEl>
                                          <p:spTgt spid="96266"/>
                                        </p:tgtEl>
                                      </p:cBhvr>
                                    </p:animEffect>
                                    <p:set>
                                      <p:cBhvr>
                                        <p:cTn id="11" dur="1" fill="hold">
                                          <p:stCondLst>
                                            <p:cond delay="499"/>
                                          </p:stCondLst>
                                        </p:cTn>
                                        <p:tgtEl>
                                          <p:spTgt spid="96266"/>
                                        </p:tgtEl>
                                        <p:attrNameLst>
                                          <p:attrName>style.visibility</p:attrName>
                                        </p:attrNameLst>
                                      </p:cBhvr>
                                      <p:to>
                                        <p:strVal val="hidden"/>
                                      </p:to>
                                    </p:set>
                                  </p:childTnLst>
                                </p:cTn>
                              </p:par>
                            </p:childTnLst>
                          </p:cTn>
                        </p:par>
                        <p:par>
                          <p:cTn id="12" fill="hold">
                            <p:stCondLst>
                              <p:cond delay="1000"/>
                            </p:stCondLst>
                            <p:childTnLst>
                              <p:par>
                                <p:cTn id="13" presetID="10" presetClass="exit" presetSubtype="0" fill="hold" nodeType="afterEffect">
                                  <p:stCondLst>
                                    <p:cond delay="0"/>
                                  </p:stCondLst>
                                  <p:childTnLst>
                                    <p:animEffect transition="out" filter="fade">
                                      <p:cBhvr>
                                        <p:cTn id="14" dur="500"/>
                                        <p:tgtEl>
                                          <p:spTgt spid="96265"/>
                                        </p:tgtEl>
                                      </p:cBhvr>
                                    </p:animEffect>
                                    <p:set>
                                      <p:cBhvr>
                                        <p:cTn id="15" dur="1" fill="hold">
                                          <p:stCondLst>
                                            <p:cond delay="499"/>
                                          </p:stCondLst>
                                        </p:cTn>
                                        <p:tgtEl>
                                          <p:spTgt spid="96265"/>
                                        </p:tgtEl>
                                        <p:attrNameLst>
                                          <p:attrName>style.visibility</p:attrName>
                                        </p:attrNameLst>
                                      </p:cBhvr>
                                      <p:to>
                                        <p:strVal val="hidden"/>
                                      </p:to>
                                    </p:set>
                                  </p:childTnLst>
                                </p:cTn>
                              </p:par>
                            </p:childTnLst>
                          </p:cTn>
                        </p:par>
                        <p:par>
                          <p:cTn id="16" fill="hold">
                            <p:stCondLst>
                              <p:cond delay="1500"/>
                            </p:stCondLst>
                            <p:childTnLst>
                              <p:par>
                                <p:cTn id="17" presetID="10" presetClass="exit" presetSubtype="0" fill="hold" nodeType="afterEffect">
                                  <p:stCondLst>
                                    <p:cond delay="0"/>
                                  </p:stCondLst>
                                  <p:childTnLst>
                                    <p:animEffect transition="out" filter="fade">
                                      <p:cBhvr>
                                        <p:cTn id="18" dur="500"/>
                                        <p:tgtEl>
                                          <p:spTgt spid="96264"/>
                                        </p:tgtEl>
                                      </p:cBhvr>
                                    </p:animEffect>
                                    <p:set>
                                      <p:cBhvr>
                                        <p:cTn id="19" dur="1" fill="hold">
                                          <p:stCondLst>
                                            <p:cond delay="499"/>
                                          </p:stCondLst>
                                        </p:cTn>
                                        <p:tgtEl>
                                          <p:spTgt spid="96264"/>
                                        </p:tgtEl>
                                        <p:attrNameLst>
                                          <p:attrName>style.visibility</p:attrName>
                                        </p:attrNameLst>
                                      </p:cBhvr>
                                      <p:to>
                                        <p:strVal val="hidden"/>
                                      </p:to>
                                    </p:set>
                                  </p:childTnLst>
                                </p:cTn>
                              </p:par>
                            </p:childTnLst>
                          </p:cTn>
                        </p:par>
                        <p:par>
                          <p:cTn id="20" fill="hold">
                            <p:stCondLst>
                              <p:cond delay="2000"/>
                            </p:stCondLst>
                            <p:childTnLst>
                              <p:par>
                                <p:cTn id="21" presetID="10" presetClass="exit" presetSubtype="0" fill="hold" nodeType="afterEffect">
                                  <p:stCondLst>
                                    <p:cond delay="0"/>
                                  </p:stCondLst>
                                  <p:childTnLst>
                                    <p:animEffect transition="out" filter="fade">
                                      <p:cBhvr>
                                        <p:cTn id="22" dur="500"/>
                                        <p:tgtEl>
                                          <p:spTgt spid="96263"/>
                                        </p:tgtEl>
                                      </p:cBhvr>
                                    </p:animEffect>
                                    <p:set>
                                      <p:cBhvr>
                                        <p:cTn id="23" dur="1" fill="hold">
                                          <p:stCondLst>
                                            <p:cond delay="499"/>
                                          </p:stCondLst>
                                        </p:cTn>
                                        <p:tgtEl>
                                          <p:spTgt spid="96263"/>
                                        </p:tgtEl>
                                        <p:attrNameLst>
                                          <p:attrName>style.visibility</p:attrName>
                                        </p:attrNameLst>
                                      </p:cBhvr>
                                      <p:to>
                                        <p:strVal val="hidden"/>
                                      </p:to>
                                    </p:set>
                                  </p:childTnLst>
                                </p:cTn>
                              </p:par>
                            </p:childTnLst>
                          </p:cTn>
                        </p:par>
                        <p:par>
                          <p:cTn id="24" fill="hold">
                            <p:stCondLst>
                              <p:cond delay="2500"/>
                            </p:stCondLst>
                            <p:childTnLst>
                              <p:par>
                                <p:cTn id="25" presetID="10" presetClass="exit" presetSubtype="0" fill="hold" nodeType="afterEffect">
                                  <p:stCondLst>
                                    <p:cond delay="0"/>
                                  </p:stCondLst>
                                  <p:childTnLst>
                                    <p:animEffect transition="out" filter="fade">
                                      <p:cBhvr>
                                        <p:cTn id="26" dur="500"/>
                                        <p:tgtEl>
                                          <p:spTgt spid="96262"/>
                                        </p:tgtEl>
                                      </p:cBhvr>
                                    </p:animEffect>
                                    <p:set>
                                      <p:cBhvr>
                                        <p:cTn id="27" dur="1" fill="hold">
                                          <p:stCondLst>
                                            <p:cond delay="499"/>
                                          </p:stCondLst>
                                        </p:cTn>
                                        <p:tgtEl>
                                          <p:spTgt spid="96262"/>
                                        </p:tgtEl>
                                        <p:attrNameLst>
                                          <p:attrName>style.visibility</p:attrName>
                                        </p:attrNameLst>
                                      </p:cBhvr>
                                      <p:to>
                                        <p:strVal val="hidden"/>
                                      </p:to>
                                    </p:set>
                                  </p:childTnLst>
                                </p:cTn>
                              </p:par>
                            </p:childTnLst>
                          </p:cTn>
                        </p:par>
                        <p:par>
                          <p:cTn id="28" fill="hold">
                            <p:stCondLst>
                              <p:cond delay="3000"/>
                            </p:stCondLst>
                            <p:childTnLst>
                              <p:par>
                                <p:cTn id="29" presetID="10" presetClass="exit" presetSubtype="0" fill="hold" nodeType="afterEffect">
                                  <p:stCondLst>
                                    <p:cond delay="0"/>
                                  </p:stCondLst>
                                  <p:childTnLst>
                                    <p:animEffect transition="out" filter="fade">
                                      <p:cBhvr>
                                        <p:cTn id="30" dur="500"/>
                                        <p:tgtEl>
                                          <p:spTgt spid="96261"/>
                                        </p:tgtEl>
                                      </p:cBhvr>
                                    </p:animEffect>
                                    <p:set>
                                      <p:cBhvr>
                                        <p:cTn id="31" dur="1" fill="hold">
                                          <p:stCondLst>
                                            <p:cond delay="499"/>
                                          </p:stCondLst>
                                        </p:cTn>
                                        <p:tgtEl>
                                          <p:spTgt spid="96261"/>
                                        </p:tgtEl>
                                        <p:attrNameLst>
                                          <p:attrName>style.visibility</p:attrName>
                                        </p:attrNameLst>
                                      </p:cBhvr>
                                      <p:to>
                                        <p:strVal val="hidden"/>
                                      </p:to>
                                    </p:set>
                                  </p:childTnLst>
                                </p:cTn>
                              </p:par>
                            </p:childTnLst>
                          </p:cTn>
                        </p:par>
                        <p:par>
                          <p:cTn id="32" fill="hold">
                            <p:stCondLst>
                              <p:cond delay="3500"/>
                            </p:stCondLst>
                            <p:childTnLst>
                              <p:par>
                                <p:cTn id="33" presetID="10" presetClass="exit" presetSubtype="0" fill="hold" nodeType="afterEffect">
                                  <p:stCondLst>
                                    <p:cond delay="0"/>
                                  </p:stCondLst>
                                  <p:childTnLst>
                                    <p:animEffect transition="out" filter="fade">
                                      <p:cBhvr>
                                        <p:cTn id="34" dur="500"/>
                                        <p:tgtEl>
                                          <p:spTgt spid="96260"/>
                                        </p:tgtEl>
                                      </p:cBhvr>
                                    </p:animEffect>
                                    <p:set>
                                      <p:cBhvr>
                                        <p:cTn id="35" dur="1" fill="hold">
                                          <p:stCondLst>
                                            <p:cond delay="499"/>
                                          </p:stCondLst>
                                        </p:cTn>
                                        <p:tgtEl>
                                          <p:spTgt spid="962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3" name="Rectangle 3"/>
          <p:cNvSpPr>
            <a:spLocks noGrp="1" noChangeArrowheads="1"/>
          </p:cNvSpPr>
          <p:nvPr>
            <p:ph type="body" sz="half" idx="4294967295"/>
          </p:nvPr>
        </p:nvSpPr>
        <p:spPr>
          <a:xfrm>
            <a:off x="395536" y="1536700"/>
            <a:ext cx="3754438" cy="1447800"/>
          </a:xfrm>
        </p:spPr>
        <p:txBody>
          <a:bodyPr/>
          <a:lstStyle/>
          <a:p>
            <a:pPr eaLnBrk="1" hangingPunct="1"/>
            <a:r>
              <a:rPr lang="en-US" sz="2800" dirty="0" smtClean="0"/>
              <a:t>The </a:t>
            </a:r>
            <a:r>
              <a:rPr lang="en-US" sz="2800" dirty="0" err="1" smtClean="0"/>
              <a:t>beamlets</a:t>
            </a:r>
            <a:r>
              <a:rPr lang="en-US" sz="2800" dirty="0" smtClean="0"/>
              <a:t> must be emittance dominated</a:t>
            </a:r>
          </a:p>
        </p:txBody>
      </p:sp>
      <p:sp>
        <p:nvSpPr>
          <p:cNvPr id="4104" name="Text Box 7"/>
          <p:cNvSpPr txBox="1">
            <a:spLocks noChangeArrowheads="1"/>
          </p:cNvSpPr>
          <p:nvPr/>
        </p:nvSpPr>
        <p:spPr bwMode="auto">
          <a:xfrm>
            <a:off x="4464050" y="3213100"/>
            <a:ext cx="4500563" cy="836613"/>
          </a:xfrm>
          <a:prstGeom prst="rect">
            <a:avLst/>
          </a:prstGeom>
          <a:noFill/>
          <a:ln w="9525">
            <a:noFill/>
            <a:miter lim="800000"/>
            <a:headEnd/>
            <a:tailEnd/>
          </a:ln>
        </p:spPr>
        <p:txBody>
          <a:bodyPr>
            <a:spAutoFit/>
          </a:bodyPr>
          <a:lstStyle/>
          <a:p>
            <a:r>
              <a:rPr lang="it-IT" sz="1400" i="1"/>
              <a:t>Martin Reiser, Theory and Design of Charged Particle</a:t>
            </a:r>
          </a:p>
          <a:p>
            <a:r>
              <a:rPr lang="it-IT" sz="1400" i="1"/>
              <a:t>Beams (Wiley, New York, 1994)</a:t>
            </a:r>
          </a:p>
          <a:p>
            <a:pPr>
              <a:spcBef>
                <a:spcPct val="50000"/>
              </a:spcBef>
            </a:pPr>
            <a:endParaRPr lang="it-IT" sz="1400" i="1"/>
          </a:p>
        </p:txBody>
      </p:sp>
      <p:sp>
        <p:nvSpPr>
          <p:cNvPr id="4105" name="Rectangle 8"/>
          <p:cNvSpPr>
            <a:spLocks noChangeArrowheads="1"/>
          </p:cNvSpPr>
          <p:nvPr/>
        </p:nvSpPr>
        <p:spPr bwMode="auto">
          <a:xfrm>
            <a:off x="949325" y="3860800"/>
            <a:ext cx="3311525" cy="1008063"/>
          </a:xfrm>
          <a:prstGeom prst="rect">
            <a:avLst/>
          </a:prstGeom>
          <a:noFill/>
          <a:ln w="9525">
            <a:noFill/>
            <a:miter lim="800000"/>
            <a:headEnd/>
            <a:tailEnd/>
          </a:ln>
        </p:spPr>
        <p:txBody>
          <a:bodyPr/>
          <a:lstStyle/>
          <a:p>
            <a:pPr marL="447675" indent="-447675">
              <a:spcBef>
                <a:spcPct val="20000"/>
              </a:spcBef>
              <a:buClr>
                <a:schemeClr val="accent1"/>
              </a:buClr>
              <a:buSzPct val="70000"/>
              <a:buFont typeface="Wingdings" pitchFamily="2" charset="2"/>
              <a:buChar char="n"/>
            </a:pPr>
            <a:r>
              <a:rPr lang="en-US" sz="2800">
                <a:latin typeface="Calibri" pitchFamily="34" charset="0"/>
              </a:rPr>
              <a:t>Assuming a round beam</a:t>
            </a:r>
          </a:p>
        </p:txBody>
      </p:sp>
      <p:sp>
        <p:nvSpPr>
          <p:cNvPr id="4106" name="Rectangle 12"/>
          <p:cNvSpPr>
            <a:spLocks noChangeArrowheads="1"/>
          </p:cNvSpPr>
          <p:nvPr/>
        </p:nvSpPr>
        <p:spPr bwMode="auto">
          <a:xfrm>
            <a:off x="949325" y="5300663"/>
            <a:ext cx="7559675" cy="649287"/>
          </a:xfrm>
          <a:prstGeom prst="rect">
            <a:avLst/>
          </a:prstGeom>
          <a:noFill/>
          <a:ln w="9525">
            <a:noFill/>
            <a:miter lim="800000"/>
            <a:headEnd/>
            <a:tailEnd/>
          </a:ln>
        </p:spPr>
        <p:txBody>
          <a:bodyPr/>
          <a:lstStyle/>
          <a:p>
            <a:pPr marL="447675" indent="-447675">
              <a:spcBef>
                <a:spcPct val="20000"/>
              </a:spcBef>
              <a:buClr>
                <a:schemeClr val="accent1"/>
              </a:buClr>
              <a:buSzPct val="70000"/>
              <a:buFont typeface="Wingdings" pitchFamily="2" charset="2"/>
              <a:buChar char="n"/>
            </a:pPr>
            <a:r>
              <a:rPr lang="en-US" sz="2800" i="1" dirty="0">
                <a:latin typeface="Calibri" pitchFamily="34" charset="0"/>
              </a:rPr>
              <a:t>d</a:t>
            </a:r>
            <a:r>
              <a:rPr lang="en-US" sz="2800" dirty="0">
                <a:latin typeface="Calibri" pitchFamily="34" charset="0"/>
              </a:rPr>
              <a:t> must be chosen to obtain R</a:t>
            </a:r>
            <a:r>
              <a:rPr lang="en-US" sz="2800" baseline="-25000" dirty="0">
                <a:latin typeface="Calibri" pitchFamily="34" charset="0"/>
              </a:rPr>
              <a:t>0</a:t>
            </a:r>
            <a:r>
              <a:rPr lang="en-US" sz="2800" dirty="0">
                <a:latin typeface="Calibri" pitchFamily="34" charset="0"/>
              </a:rPr>
              <a:t>&lt;&lt;1, in order to have a </a:t>
            </a:r>
            <a:r>
              <a:rPr lang="en-US" sz="2800" dirty="0" err="1" smtClean="0">
                <a:latin typeface="Calibri" pitchFamily="34" charset="0"/>
              </a:rPr>
              <a:t>emittance</a:t>
            </a:r>
            <a:r>
              <a:rPr lang="en-US" sz="2800" dirty="0" smtClean="0">
                <a:latin typeface="Calibri" pitchFamily="34" charset="0"/>
              </a:rPr>
              <a:t> dominated beam</a:t>
            </a:r>
            <a:r>
              <a:rPr lang="it-IT" sz="2800" dirty="0" smtClean="0">
                <a:latin typeface="Calibri" pitchFamily="34" charset="0"/>
              </a:rPr>
              <a:t> </a:t>
            </a:r>
            <a:endParaRPr lang="it-IT" sz="2800" dirty="0">
              <a:latin typeface="Calibri" pitchFamily="34" charset="0"/>
            </a:endParaRPr>
          </a:p>
        </p:txBody>
      </p:sp>
      <p:grpSp>
        <p:nvGrpSpPr>
          <p:cNvPr id="4" name="Group 73"/>
          <p:cNvGrpSpPr>
            <a:grpSpLocks noChangeAspect="1"/>
          </p:cNvGrpSpPr>
          <p:nvPr/>
        </p:nvGrpSpPr>
        <p:grpSpPr bwMode="auto">
          <a:xfrm>
            <a:off x="4824316" y="1737196"/>
            <a:ext cx="3684684" cy="1046807"/>
            <a:chOff x="3107" y="1047"/>
            <a:chExt cx="1943" cy="552"/>
          </a:xfrm>
        </p:grpSpPr>
        <p:sp>
          <p:nvSpPr>
            <p:cNvPr id="5" name="AutoShape 72"/>
            <p:cNvSpPr>
              <a:spLocks noChangeAspect="1" noChangeArrowheads="1" noTextEdit="1"/>
            </p:cNvSpPr>
            <p:nvPr/>
          </p:nvSpPr>
          <p:spPr bwMode="auto">
            <a:xfrm>
              <a:off x="3107" y="1047"/>
              <a:ext cx="1943" cy="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70" name="Picture 7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07" y="1047"/>
              <a:ext cx="1942" cy="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77"/>
          <p:cNvGrpSpPr>
            <a:grpSpLocks noChangeAspect="1"/>
          </p:cNvGrpSpPr>
          <p:nvPr/>
        </p:nvGrpSpPr>
        <p:grpSpPr bwMode="auto">
          <a:xfrm>
            <a:off x="4702249" y="3887068"/>
            <a:ext cx="1778000" cy="1054100"/>
            <a:chOff x="2830" y="2485"/>
            <a:chExt cx="1120" cy="664"/>
          </a:xfrm>
        </p:grpSpPr>
        <p:sp>
          <p:nvSpPr>
            <p:cNvPr id="8" name="AutoShape 76"/>
            <p:cNvSpPr>
              <a:spLocks noChangeAspect="1" noChangeArrowheads="1" noTextEdit="1"/>
            </p:cNvSpPr>
            <p:nvPr/>
          </p:nvSpPr>
          <p:spPr bwMode="auto">
            <a:xfrm>
              <a:off x="2830" y="2485"/>
              <a:ext cx="1120" cy="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74" name="Picture 7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0" y="2485"/>
              <a:ext cx="1119" cy="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81"/>
          <p:cNvGrpSpPr>
            <a:grpSpLocks noChangeAspect="1"/>
          </p:cNvGrpSpPr>
          <p:nvPr/>
        </p:nvGrpSpPr>
        <p:grpSpPr bwMode="auto">
          <a:xfrm>
            <a:off x="6929512" y="3912468"/>
            <a:ext cx="1458912" cy="965200"/>
            <a:chOff x="4233" y="2501"/>
            <a:chExt cx="919" cy="608"/>
          </a:xfrm>
        </p:grpSpPr>
        <p:sp>
          <p:nvSpPr>
            <p:cNvPr id="11" name="AutoShape 80"/>
            <p:cNvSpPr>
              <a:spLocks noChangeAspect="1" noChangeArrowheads="1" noTextEdit="1"/>
            </p:cNvSpPr>
            <p:nvPr/>
          </p:nvSpPr>
          <p:spPr bwMode="auto">
            <a:xfrm>
              <a:off x="4233" y="2501"/>
              <a:ext cx="919"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4178" name="Picture 8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3" y="2501"/>
              <a:ext cx="921" cy="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olo 1"/>
          <p:cNvSpPr>
            <a:spLocks noGrp="1"/>
          </p:cNvSpPr>
          <p:nvPr>
            <p:ph type="title"/>
          </p:nvPr>
        </p:nvSpPr>
        <p:spPr/>
        <p:txBody>
          <a:bodyPr/>
          <a:lstStyle/>
          <a:p>
            <a:r>
              <a:rPr lang="en-US" dirty="0" smtClean="0"/>
              <a:t>Design issue</a:t>
            </a:r>
            <a:endParaRPr lang="en-US" dirty="0"/>
          </a:p>
        </p:txBody>
      </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idx="1"/>
          </p:nvPr>
        </p:nvSpPr>
        <p:spPr>
          <a:xfrm>
            <a:off x="467544" y="1600200"/>
            <a:ext cx="5261768" cy="4421087"/>
          </a:xfrm>
        </p:spPr>
        <p:txBody>
          <a:bodyPr>
            <a:normAutofit/>
          </a:bodyPr>
          <a:lstStyle/>
          <a:p>
            <a:pPr>
              <a:lnSpc>
                <a:spcPct val="90000"/>
              </a:lnSpc>
            </a:pPr>
            <a:r>
              <a:rPr lang="en-US" sz="2400" dirty="0"/>
              <a:t>The contribution of the slit width to the size of the </a:t>
            </a:r>
            <a:r>
              <a:rPr lang="en-US" sz="2400" dirty="0" err="1"/>
              <a:t>beamlet</a:t>
            </a:r>
            <a:r>
              <a:rPr lang="en-US" sz="2400" dirty="0"/>
              <a:t> profile should be negligible</a:t>
            </a:r>
          </a:p>
          <a:p>
            <a:pPr>
              <a:lnSpc>
                <a:spcPct val="90000"/>
              </a:lnSpc>
            </a:pPr>
            <a:r>
              <a:rPr lang="en-US" sz="2400" dirty="0"/>
              <a:t>The material thickness (usually tungsten) must be long enough to stop or heavily scatter beam at large </a:t>
            </a:r>
            <a:r>
              <a:rPr lang="en-US" sz="2400" dirty="0" smtClean="0"/>
              <a:t>angle (critical issue at high energy)</a:t>
            </a:r>
            <a:endParaRPr lang="en-US" sz="2400" dirty="0"/>
          </a:p>
          <a:p>
            <a:pPr>
              <a:lnSpc>
                <a:spcPct val="90000"/>
              </a:lnSpc>
            </a:pPr>
            <a:r>
              <a:rPr lang="en-US" sz="2400" dirty="0" smtClean="0"/>
              <a:t>The angular </a:t>
            </a:r>
            <a:r>
              <a:rPr lang="en-US" sz="2400" dirty="0"/>
              <a:t>acceptance of the slit cannot be smaller of the expected angular divergence of the beam</a:t>
            </a:r>
          </a:p>
          <a:p>
            <a:pPr>
              <a:lnSpc>
                <a:spcPct val="90000"/>
              </a:lnSpc>
            </a:pPr>
            <a:endParaRPr lang="en-US" sz="2400" dirty="0"/>
          </a:p>
        </p:txBody>
      </p:sp>
      <p:grpSp>
        <p:nvGrpSpPr>
          <p:cNvPr id="4" name="Group 163"/>
          <p:cNvGrpSpPr>
            <a:grpSpLocks noChangeAspect="1"/>
          </p:cNvGrpSpPr>
          <p:nvPr/>
        </p:nvGrpSpPr>
        <p:grpSpPr bwMode="auto">
          <a:xfrm>
            <a:off x="5735662" y="1817611"/>
            <a:ext cx="2957513" cy="1206500"/>
            <a:chOff x="3524" y="979"/>
            <a:chExt cx="1863" cy="760"/>
          </a:xfrm>
          <a:effectLst>
            <a:outerShdw blurRad="50800" dist="88900" dir="2700000" algn="tl" rotWithShape="0">
              <a:prstClr val="black">
                <a:alpha val="40000"/>
              </a:prstClr>
            </a:outerShdw>
          </a:effectLst>
        </p:grpSpPr>
        <p:sp>
          <p:nvSpPr>
            <p:cNvPr id="5" name="AutoShape 162"/>
            <p:cNvSpPr>
              <a:spLocks noChangeAspect="1" noChangeArrowheads="1" noTextEdit="1"/>
            </p:cNvSpPr>
            <p:nvPr/>
          </p:nvSpPr>
          <p:spPr bwMode="auto">
            <a:xfrm>
              <a:off x="3524" y="979"/>
              <a:ext cx="1863" cy="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308" name="Picture 1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4" y="979"/>
              <a:ext cx="1862" cy="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167"/>
          <p:cNvGrpSpPr>
            <a:grpSpLocks noChangeAspect="1"/>
          </p:cNvGrpSpPr>
          <p:nvPr/>
        </p:nvGrpSpPr>
        <p:grpSpPr bwMode="auto">
          <a:xfrm>
            <a:off x="6340475" y="3447079"/>
            <a:ext cx="1981200" cy="965200"/>
            <a:chOff x="3994" y="2190"/>
            <a:chExt cx="1248" cy="608"/>
          </a:xfrm>
          <a:effectLst>
            <a:outerShdw blurRad="50800" dist="88900" dir="2700000" algn="tl" rotWithShape="0">
              <a:prstClr val="black">
                <a:alpha val="40000"/>
              </a:prstClr>
            </a:outerShdw>
          </a:effectLst>
        </p:grpSpPr>
        <p:sp>
          <p:nvSpPr>
            <p:cNvPr id="8" name="AutoShape 166"/>
            <p:cNvSpPr>
              <a:spLocks noChangeAspect="1" noChangeArrowheads="1" noTextEdit="1"/>
            </p:cNvSpPr>
            <p:nvPr/>
          </p:nvSpPr>
          <p:spPr bwMode="auto">
            <a:xfrm>
              <a:off x="3994" y="2190"/>
              <a:ext cx="1248"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312" name="Picture 16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4" y="2190"/>
              <a:ext cx="1252" cy="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 name="Group 172"/>
          <p:cNvGrpSpPr>
            <a:grpSpLocks noChangeAspect="1"/>
          </p:cNvGrpSpPr>
          <p:nvPr/>
        </p:nvGrpSpPr>
        <p:grpSpPr bwMode="auto">
          <a:xfrm>
            <a:off x="6654800" y="4806950"/>
            <a:ext cx="1117600" cy="914400"/>
            <a:chOff x="4192" y="3028"/>
            <a:chExt cx="704" cy="576"/>
          </a:xfrm>
          <a:effectLst>
            <a:outerShdw blurRad="50800" dist="88900" dir="2700000" algn="tl" rotWithShape="0">
              <a:prstClr val="black">
                <a:alpha val="40000"/>
              </a:prstClr>
            </a:outerShdw>
          </a:effectLst>
        </p:grpSpPr>
        <p:sp>
          <p:nvSpPr>
            <p:cNvPr id="11" name="AutoShape 171"/>
            <p:cNvSpPr>
              <a:spLocks noChangeAspect="1" noChangeArrowheads="1" noTextEdit="1"/>
            </p:cNvSpPr>
            <p:nvPr/>
          </p:nvSpPr>
          <p:spPr bwMode="auto">
            <a:xfrm>
              <a:off x="4192" y="3028"/>
              <a:ext cx="704"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317" name="Picture 1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2" y="3028"/>
              <a:ext cx="705" cy="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itolo 11"/>
          <p:cNvSpPr>
            <a:spLocks noGrp="1"/>
          </p:cNvSpPr>
          <p:nvPr>
            <p:ph type="title"/>
          </p:nvPr>
        </p:nvSpPr>
        <p:spPr/>
        <p:txBody>
          <a:bodyPr/>
          <a:lstStyle/>
          <a:p>
            <a:r>
              <a:rPr lang="en-US" dirty="0" smtClean="0"/>
              <a:t>Design issues 2</a:t>
            </a:r>
            <a:endParaRPr lang="en-US" dirty="0"/>
          </a:p>
        </p:txBody>
      </p:sp>
    </p:spTree>
    <p:extLst>
      <p:ext uri="{BB962C8B-B14F-4D97-AF65-F5344CB8AC3E}">
        <p14:creationId xmlns:p14="http://schemas.microsoft.com/office/powerpoint/2010/main" val="255581382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0242">
                                            <p:txEl>
                                              <p:pRg st="1" end="1"/>
                                            </p:txEl>
                                          </p:spTgt>
                                        </p:tgtEl>
                                        <p:attrNameLst>
                                          <p:attrName>style.visibility</p:attrName>
                                        </p:attrNameLst>
                                      </p:cBhvr>
                                      <p:to>
                                        <p:strVal val="visible"/>
                                      </p:to>
                                    </p:set>
                                    <p:animEffect transition="in" filter="fade">
                                      <p:cBhvr>
                                        <p:cTn id="14" dur="500"/>
                                        <p:tgtEl>
                                          <p:spTgt spid="10242">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242">
                                            <p:txEl>
                                              <p:pRg st="2" end="2"/>
                                            </p:txEl>
                                          </p:spTgt>
                                        </p:tgtEl>
                                        <p:attrNameLst>
                                          <p:attrName>style.visibility</p:attrName>
                                        </p:attrNameLst>
                                      </p:cBhvr>
                                      <p:to>
                                        <p:strVal val="visible"/>
                                      </p:to>
                                    </p:set>
                                    <p:animEffect transition="in" filter="fade">
                                      <p:cBhvr>
                                        <p:cTn id="19" dur="500"/>
                                        <p:tgtEl>
                                          <p:spTgt spid="10242">
                                            <p:txEl>
                                              <p:pRg st="2" end="2"/>
                                            </p:txEl>
                                          </p:spTgt>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8" name="Picture 3"/>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219700" y="1773238"/>
            <a:ext cx="2266950" cy="1779587"/>
          </a:xfrm>
          <a:prstGeom prst="rect">
            <a:avLst/>
          </a:prstGeom>
          <a:noFill/>
          <a:ln w="9525">
            <a:noFill/>
            <a:miter lim="800000"/>
            <a:headEnd/>
            <a:tailEnd/>
          </a:ln>
        </p:spPr>
      </p:pic>
      <p:pic>
        <p:nvPicPr>
          <p:cNvPr id="26629" name="Picture 4" descr="1098"/>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323850" y="1709738"/>
            <a:ext cx="2957513" cy="1960562"/>
          </a:xfrm>
          <a:prstGeom prst="rect">
            <a:avLst/>
          </a:prstGeom>
          <a:noFill/>
          <a:ln w="9525">
            <a:noFill/>
            <a:miter lim="800000"/>
            <a:headEnd/>
            <a:tailEnd/>
          </a:ln>
        </p:spPr>
      </p:pic>
      <p:pic>
        <p:nvPicPr>
          <p:cNvPr id="26630" name="Picture 5" descr="192"/>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a:off x="323850" y="4291013"/>
            <a:ext cx="2932113" cy="2028825"/>
          </a:xfrm>
          <a:prstGeom prst="rect">
            <a:avLst/>
          </a:prstGeom>
          <a:noFill/>
          <a:ln w="9525">
            <a:noFill/>
            <a:miter lim="800000"/>
            <a:headEnd/>
            <a:tailEnd/>
          </a:ln>
        </p:spPr>
      </p:pic>
      <p:pic>
        <p:nvPicPr>
          <p:cNvPr id="26631" name="Picture 6"/>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5219700" y="4251325"/>
            <a:ext cx="2233613" cy="1955800"/>
          </a:xfrm>
          <a:prstGeom prst="rect">
            <a:avLst/>
          </a:prstGeom>
          <a:noFill/>
          <a:ln w="9525">
            <a:noFill/>
            <a:miter lim="800000"/>
            <a:headEnd/>
            <a:tailEnd/>
          </a:ln>
        </p:spPr>
      </p:pic>
      <p:sp>
        <p:nvSpPr>
          <p:cNvPr id="3" name="Titolo 2"/>
          <p:cNvSpPr>
            <a:spLocks noGrp="1"/>
          </p:cNvSpPr>
          <p:nvPr>
            <p:ph type="title"/>
          </p:nvPr>
        </p:nvSpPr>
        <p:spPr/>
        <p:txBody>
          <a:bodyPr/>
          <a:lstStyle/>
          <a:p>
            <a:r>
              <a:rPr lang="en-US" dirty="0" smtClean="0"/>
              <a:t>Phase space mapping</a:t>
            </a:r>
            <a:endParaRPr lang="en-US" dirty="0"/>
          </a:p>
        </p:txBody>
      </p:sp>
    </p:spTree>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3" descr="phaseSpaceVSz"/>
          <p:cNvPicPr>
            <a:picLocks noChangeAspect="1" noChangeArrowheads="1"/>
          </p:cNvPicPr>
          <p:nvPr/>
        </p:nvPicPr>
        <p:blipFill>
          <a:blip r:embed="rId3"/>
          <a:srcRect/>
          <a:stretch>
            <a:fillRect/>
          </a:stretch>
        </p:blipFill>
        <p:spPr bwMode="auto">
          <a:xfrm>
            <a:off x="431800" y="1628800"/>
            <a:ext cx="8101013" cy="3189288"/>
          </a:xfrm>
          <a:prstGeom prst="rect">
            <a:avLst/>
          </a:prstGeom>
          <a:noFill/>
          <a:ln w="9525">
            <a:noFill/>
            <a:miter lim="800000"/>
            <a:headEnd/>
            <a:tailEnd/>
          </a:ln>
        </p:spPr>
      </p:pic>
      <p:sp>
        <p:nvSpPr>
          <p:cNvPr id="27653" name="Text Box 5"/>
          <p:cNvSpPr txBox="1">
            <a:spLocks noChangeArrowheads="1"/>
          </p:cNvSpPr>
          <p:nvPr/>
        </p:nvSpPr>
        <p:spPr bwMode="auto">
          <a:xfrm>
            <a:off x="323850" y="5516563"/>
            <a:ext cx="8496300" cy="581025"/>
          </a:xfrm>
          <a:prstGeom prst="rect">
            <a:avLst/>
          </a:prstGeom>
          <a:noFill/>
          <a:ln w="9525">
            <a:noFill/>
            <a:miter lim="800000"/>
            <a:headEnd/>
            <a:tailEnd/>
          </a:ln>
        </p:spPr>
        <p:txBody>
          <a:bodyPr>
            <a:spAutoFit/>
          </a:bodyPr>
          <a:lstStyle/>
          <a:p>
            <a:pPr>
              <a:spcBef>
                <a:spcPct val="50000"/>
              </a:spcBef>
            </a:pPr>
            <a:r>
              <a:rPr lang="it-IT" sz="1600" i="1"/>
              <a:t>A. Cianchi et al., “High brightness electron beam emittance evolution measurements in an rf photoinjector”, Physical Review Special Topics Accelerator and Beams 11, 032801,2008   </a:t>
            </a:r>
          </a:p>
        </p:txBody>
      </p:sp>
      <p:sp>
        <p:nvSpPr>
          <p:cNvPr id="2" name="Titolo 1"/>
          <p:cNvSpPr>
            <a:spLocks noGrp="1"/>
          </p:cNvSpPr>
          <p:nvPr>
            <p:ph type="title"/>
          </p:nvPr>
        </p:nvSpPr>
        <p:spPr/>
        <p:txBody>
          <a:bodyPr/>
          <a:lstStyle/>
          <a:p>
            <a:r>
              <a:rPr lang="en-US" dirty="0" smtClean="0"/>
              <a:t>Phase space evolution</a:t>
            </a:r>
            <a:endParaRPr lang="en-US" dirty="0"/>
          </a:p>
        </p:txBody>
      </p:sp>
    </p:spTree>
  </p:cSld>
  <p:clrMapOvr>
    <a:masterClrMapping/>
  </p:clrMapOvr>
  <p:transition spd="med">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2"/>
          <p:cNvSpPr>
            <a:spLocks noGrp="1" noChangeArrowheads="1"/>
          </p:cNvSpPr>
          <p:nvPr>
            <p:ph type="title"/>
          </p:nvPr>
        </p:nvSpPr>
        <p:spPr/>
        <p:txBody>
          <a:bodyPr/>
          <a:lstStyle/>
          <a:p>
            <a:pPr eaLnBrk="1" hangingPunct="1"/>
            <a:r>
              <a:rPr lang="it-IT" sz="2800" dirty="0" smtClean="0"/>
              <a:t>Emittance </a:t>
            </a:r>
            <a:r>
              <a:rPr lang="it-IT" sz="2800" dirty="0" err="1" smtClean="0"/>
              <a:t>without</a:t>
            </a:r>
            <a:r>
              <a:rPr lang="it-IT" sz="2800" dirty="0" smtClean="0"/>
              <a:t> </a:t>
            </a:r>
            <a:r>
              <a:rPr lang="it-IT" sz="2800" dirty="0" err="1" smtClean="0"/>
              <a:t>space</a:t>
            </a:r>
            <a:r>
              <a:rPr lang="it-IT" sz="2800" dirty="0" smtClean="0"/>
              <a:t> </a:t>
            </a:r>
            <a:r>
              <a:rPr lang="it-IT" sz="2800" dirty="0" err="1" smtClean="0"/>
              <a:t>charge</a:t>
            </a:r>
            <a:endParaRPr lang="it-IT" sz="2800" dirty="0" smtClean="0"/>
          </a:p>
        </p:txBody>
      </p:sp>
      <p:sp>
        <p:nvSpPr>
          <p:cNvPr id="6151" name="Rectangle 3"/>
          <p:cNvSpPr>
            <a:spLocks noGrp="1" noChangeArrowheads="1"/>
          </p:cNvSpPr>
          <p:nvPr>
            <p:ph idx="1"/>
          </p:nvPr>
        </p:nvSpPr>
        <p:spPr>
          <a:xfrm>
            <a:off x="467544" y="1340768"/>
            <a:ext cx="8496944" cy="3196952"/>
          </a:xfrm>
        </p:spPr>
        <p:txBody>
          <a:bodyPr>
            <a:normAutofit/>
          </a:bodyPr>
          <a:lstStyle/>
          <a:p>
            <a:pPr eaLnBrk="1" hangingPunct="1"/>
            <a:r>
              <a:rPr lang="en-US" dirty="0" smtClean="0"/>
              <a:t>The most used techniques for emittance measurements are quadrupole scan and multiple monitors</a:t>
            </a:r>
          </a:p>
        </p:txBody>
      </p:sp>
      <p:grpSp>
        <p:nvGrpSpPr>
          <p:cNvPr id="3" name="Group 151"/>
          <p:cNvGrpSpPr>
            <a:grpSpLocks noChangeAspect="1"/>
          </p:cNvGrpSpPr>
          <p:nvPr/>
        </p:nvGrpSpPr>
        <p:grpSpPr bwMode="auto">
          <a:xfrm>
            <a:off x="1331913" y="3068638"/>
            <a:ext cx="6816725" cy="609600"/>
            <a:chOff x="839" y="1933"/>
            <a:chExt cx="4294" cy="384"/>
          </a:xfrm>
        </p:grpSpPr>
        <p:sp>
          <p:nvSpPr>
            <p:cNvPr id="4" name="AutoShape 150"/>
            <p:cNvSpPr>
              <a:spLocks noChangeAspect="1" noChangeArrowheads="1" noTextEdit="1"/>
            </p:cNvSpPr>
            <p:nvPr/>
          </p:nvSpPr>
          <p:spPr bwMode="auto">
            <a:xfrm>
              <a:off x="839" y="1933"/>
              <a:ext cx="4294" cy="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296" name="Picture 15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 y="1933"/>
              <a:ext cx="4296"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155"/>
          <p:cNvGrpSpPr>
            <a:grpSpLocks noChangeAspect="1"/>
          </p:cNvGrpSpPr>
          <p:nvPr/>
        </p:nvGrpSpPr>
        <p:grpSpPr bwMode="auto">
          <a:xfrm>
            <a:off x="1116013" y="4451276"/>
            <a:ext cx="2436812" cy="927100"/>
            <a:chOff x="703" y="2937"/>
            <a:chExt cx="1535" cy="584"/>
          </a:xfrm>
        </p:grpSpPr>
        <p:sp>
          <p:nvSpPr>
            <p:cNvPr id="7" name="AutoShape 154"/>
            <p:cNvSpPr>
              <a:spLocks noChangeAspect="1" noChangeArrowheads="1" noTextEdit="1"/>
            </p:cNvSpPr>
            <p:nvPr/>
          </p:nvSpPr>
          <p:spPr bwMode="auto">
            <a:xfrm>
              <a:off x="703" y="2937"/>
              <a:ext cx="1535" cy="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300" name="Picture 15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 y="2937"/>
              <a:ext cx="1532" cy="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159"/>
          <p:cNvGrpSpPr>
            <a:grpSpLocks noChangeAspect="1"/>
          </p:cNvGrpSpPr>
          <p:nvPr/>
        </p:nvGrpSpPr>
        <p:grpSpPr bwMode="auto">
          <a:xfrm>
            <a:off x="4067175" y="4221088"/>
            <a:ext cx="4506913" cy="1384300"/>
            <a:chOff x="2562" y="2792"/>
            <a:chExt cx="2839" cy="872"/>
          </a:xfrm>
        </p:grpSpPr>
        <p:sp>
          <p:nvSpPr>
            <p:cNvPr id="10" name="AutoShape 158"/>
            <p:cNvSpPr>
              <a:spLocks noChangeAspect="1" noChangeArrowheads="1" noTextEdit="1"/>
            </p:cNvSpPr>
            <p:nvPr/>
          </p:nvSpPr>
          <p:spPr bwMode="auto">
            <a:xfrm>
              <a:off x="2562" y="2792"/>
              <a:ext cx="2839"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6304" name="Picture 1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62" y="2792"/>
              <a:ext cx="2836" cy="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Rectangle 2"/>
          <p:cNvSpPr>
            <a:spLocks noGrp="1" noChangeArrowheads="1"/>
          </p:cNvSpPr>
          <p:nvPr>
            <p:ph type="title"/>
          </p:nvPr>
        </p:nvSpPr>
        <p:spPr/>
        <p:txBody>
          <a:bodyPr/>
          <a:lstStyle/>
          <a:p>
            <a:pPr eaLnBrk="1" hangingPunct="1"/>
            <a:r>
              <a:rPr lang="en-US" smtClean="0"/>
              <a:t>Beam Matrix</a:t>
            </a:r>
          </a:p>
        </p:txBody>
      </p:sp>
      <p:grpSp>
        <p:nvGrpSpPr>
          <p:cNvPr id="3" name="Group 157"/>
          <p:cNvGrpSpPr>
            <a:grpSpLocks noChangeAspect="1"/>
          </p:cNvGrpSpPr>
          <p:nvPr/>
        </p:nvGrpSpPr>
        <p:grpSpPr bwMode="auto">
          <a:xfrm>
            <a:off x="827088" y="1700213"/>
            <a:ext cx="4100512" cy="1041400"/>
            <a:chOff x="521" y="1071"/>
            <a:chExt cx="2583" cy="656"/>
          </a:xfrm>
        </p:grpSpPr>
        <p:sp>
          <p:nvSpPr>
            <p:cNvPr id="4" name="AutoShape 156"/>
            <p:cNvSpPr>
              <a:spLocks noChangeAspect="1" noChangeArrowheads="1" noTextEdit="1"/>
            </p:cNvSpPr>
            <p:nvPr/>
          </p:nvSpPr>
          <p:spPr bwMode="auto">
            <a:xfrm>
              <a:off x="521" y="1071"/>
              <a:ext cx="2583" cy="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326" name="Picture 1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 y="1071"/>
              <a:ext cx="2583" cy="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161"/>
          <p:cNvGrpSpPr>
            <a:grpSpLocks noChangeAspect="1"/>
          </p:cNvGrpSpPr>
          <p:nvPr/>
        </p:nvGrpSpPr>
        <p:grpSpPr bwMode="auto">
          <a:xfrm>
            <a:off x="2339752" y="3403971"/>
            <a:ext cx="4111625" cy="571500"/>
            <a:chOff x="1585" y="1980"/>
            <a:chExt cx="2590" cy="360"/>
          </a:xfrm>
        </p:grpSpPr>
        <p:sp>
          <p:nvSpPr>
            <p:cNvPr id="7" name="AutoShape 160"/>
            <p:cNvSpPr>
              <a:spLocks noChangeAspect="1" noChangeArrowheads="1" noTextEdit="1"/>
            </p:cNvSpPr>
            <p:nvPr/>
          </p:nvSpPr>
          <p:spPr bwMode="auto">
            <a:xfrm>
              <a:off x="1585" y="1980"/>
              <a:ext cx="2590"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330" name="Picture 1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5" y="1980"/>
              <a:ext cx="2591"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165"/>
          <p:cNvGrpSpPr>
            <a:grpSpLocks noChangeAspect="1"/>
          </p:cNvGrpSpPr>
          <p:nvPr/>
        </p:nvGrpSpPr>
        <p:grpSpPr bwMode="auto">
          <a:xfrm>
            <a:off x="2947988" y="4508500"/>
            <a:ext cx="2894012" cy="825500"/>
            <a:chOff x="1857" y="2840"/>
            <a:chExt cx="1823" cy="520"/>
          </a:xfrm>
        </p:grpSpPr>
        <p:sp>
          <p:nvSpPr>
            <p:cNvPr id="10" name="AutoShape 164"/>
            <p:cNvSpPr>
              <a:spLocks noChangeAspect="1" noChangeArrowheads="1" noTextEdit="1"/>
            </p:cNvSpPr>
            <p:nvPr/>
          </p:nvSpPr>
          <p:spPr bwMode="auto">
            <a:xfrm>
              <a:off x="1857" y="2840"/>
              <a:ext cx="1823"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334" name="Picture 16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7" y="2840"/>
              <a:ext cx="1825"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8" name="Picture 9"/>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0152" y="925204"/>
            <a:ext cx="2880866" cy="2591418"/>
          </a:xfrm>
          <a:prstGeom prst="rect">
            <a:avLst/>
          </a:prstGeom>
          <a:noFill/>
          <a:ln>
            <a:noFill/>
          </a:ln>
          <a:effectLst/>
          <a:scene3d>
            <a:camera prst="perspectiveLeft"/>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2"/>
          <p:cNvSpPr>
            <a:spLocks noGrp="1" noChangeArrowheads="1"/>
          </p:cNvSpPr>
          <p:nvPr>
            <p:ph type="title"/>
          </p:nvPr>
        </p:nvSpPr>
        <p:spPr/>
        <p:txBody>
          <a:bodyPr/>
          <a:lstStyle/>
          <a:p>
            <a:pPr eaLnBrk="1" hangingPunct="1"/>
            <a:r>
              <a:rPr lang="en-US" smtClean="0"/>
              <a:t>Multiple screens</a:t>
            </a:r>
          </a:p>
        </p:txBody>
      </p:sp>
      <p:sp>
        <p:nvSpPr>
          <p:cNvPr id="8197" name="Rectangle 3"/>
          <p:cNvSpPr>
            <a:spLocks noGrp="1" noChangeArrowheads="1"/>
          </p:cNvSpPr>
          <p:nvPr>
            <p:ph idx="1"/>
          </p:nvPr>
        </p:nvSpPr>
        <p:spPr>
          <a:xfrm>
            <a:off x="526157" y="2348880"/>
            <a:ext cx="8147248" cy="3196952"/>
          </a:xfrm>
        </p:spPr>
        <p:txBody>
          <a:bodyPr>
            <a:normAutofit fontScale="92500"/>
          </a:bodyPr>
          <a:lstStyle/>
          <a:p>
            <a:pPr eaLnBrk="1" hangingPunct="1"/>
            <a:r>
              <a:rPr lang="en-US" dirty="0" smtClean="0"/>
              <a:t>There are 3 unknown  quantities</a:t>
            </a:r>
          </a:p>
          <a:p>
            <a:pPr eaLnBrk="1" hangingPunct="1"/>
            <a:r>
              <a:rPr lang="en-US" dirty="0" smtClean="0">
                <a:latin typeface="Symbol" pitchFamily="18" charset="2"/>
              </a:rPr>
              <a:t>s</a:t>
            </a:r>
            <a:r>
              <a:rPr lang="en-US" baseline="-25000" dirty="0" smtClean="0"/>
              <a:t>i,11</a:t>
            </a:r>
            <a:r>
              <a:rPr lang="en-US" dirty="0" smtClean="0"/>
              <a:t> is the RMS beam size  </a:t>
            </a:r>
          </a:p>
          <a:p>
            <a:pPr eaLnBrk="1" hangingPunct="1"/>
            <a:r>
              <a:rPr lang="en-US" dirty="0" err="1" smtClean="0"/>
              <a:t>C</a:t>
            </a:r>
            <a:r>
              <a:rPr lang="en-US" baseline="-25000" dirty="0" err="1" smtClean="0"/>
              <a:t>i</a:t>
            </a:r>
            <a:r>
              <a:rPr lang="en-US" dirty="0" smtClean="0"/>
              <a:t> and S</a:t>
            </a:r>
            <a:r>
              <a:rPr lang="en-US" baseline="-25000" dirty="0" smtClean="0"/>
              <a:t>i</a:t>
            </a:r>
            <a:r>
              <a:rPr lang="en-US" dirty="0" smtClean="0"/>
              <a:t> are the element of the transport matrix</a:t>
            </a:r>
          </a:p>
          <a:p>
            <a:pPr eaLnBrk="1" hangingPunct="1"/>
            <a:r>
              <a:rPr lang="en-US" dirty="0" smtClean="0"/>
              <a:t>We need 3 measurements in 3 different positions to evaluate the </a:t>
            </a:r>
            <a:r>
              <a:rPr lang="en-US" dirty="0" err="1" smtClean="0"/>
              <a:t>emittance</a:t>
            </a:r>
            <a:endParaRPr lang="en-US" dirty="0" smtClean="0"/>
          </a:p>
          <a:p>
            <a:pPr eaLnBrk="1" hangingPunct="1"/>
            <a:endParaRPr lang="en-US" dirty="0" smtClean="0"/>
          </a:p>
        </p:txBody>
      </p:sp>
      <p:grpSp>
        <p:nvGrpSpPr>
          <p:cNvPr id="3" name="Group 56"/>
          <p:cNvGrpSpPr>
            <a:grpSpLocks noChangeAspect="1"/>
          </p:cNvGrpSpPr>
          <p:nvPr/>
        </p:nvGrpSpPr>
        <p:grpSpPr bwMode="auto">
          <a:xfrm>
            <a:off x="1258888" y="1268413"/>
            <a:ext cx="6359525" cy="838200"/>
            <a:chOff x="793" y="799"/>
            <a:chExt cx="4006" cy="528"/>
          </a:xfrm>
        </p:grpSpPr>
        <p:sp>
          <p:nvSpPr>
            <p:cNvPr id="4" name="AutoShape 55"/>
            <p:cNvSpPr>
              <a:spLocks noChangeAspect="1" noChangeArrowheads="1" noTextEdit="1"/>
            </p:cNvSpPr>
            <p:nvPr/>
          </p:nvSpPr>
          <p:spPr bwMode="auto">
            <a:xfrm>
              <a:off x="793" y="799"/>
              <a:ext cx="4006"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8249" name="Picture 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 y="799"/>
              <a:ext cx="4009"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3"/>
          <p:cNvSpPr>
            <a:spLocks noGrp="1" noChangeArrowheads="1"/>
          </p:cNvSpPr>
          <p:nvPr>
            <p:ph idx="1"/>
          </p:nvPr>
        </p:nvSpPr>
        <p:spPr>
          <a:xfrm>
            <a:off x="467544" y="1096144"/>
            <a:ext cx="8147248" cy="3196952"/>
          </a:xfrm>
        </p:spPr>
        <p:txBody>
          <a:bodyPr/>
          <a:lstStyle/>
          <a:p>
            <a:pPr eaLnBrk="1" hangingPunct="1">
              <a:lnSpc>
                <a:spcPct val="80000"/>
              </a:lnSpc>
            </a:pPr>
            <a:r>
              <a:rPr lang="en-US" sz="1800" dirty="0" smtClean="0"/>
              <a:t>M. Minty,  F. Zimmermann, “Measurement and control of charged particle beams”, Springer (2003)</a:t>
            </a:r>
          </a:p>
          <a:p>
            <a:pPr eaLnBrk="1" hangingPunct="1">
              <a:lnSpc>
                <a:spcPct val="80000"/>
              </a:lnSpc>
            </a:pPr>
            <a:r>
              <a:rPr lang="en-US" sz="1800" dirty="0" smtClean="0"/>
              <a:t>DESY-Technical Note 03-03 , 2003 (21 pages)  Monte Carlo simulation of </a:t>
            </a:r>
            <a:r>
              <a:rPr lang="en-US" sz="1800" dirty="0" err="1" smtClean="0"/>
              <a:t>emittance</a:t>
            </a:r>
            <a:r>
              <a:rPr lang="en-US" sz="1800" dirty="0" smtClean="0"/>
              <a:t> measurements at TTF2   P. Castro </a:t>
            </a:r>
          </a:p>
        </p:txBody>
      </p:sp>
      <p:sp>
        <p:nvSpPr>
          <p:cNvPr id="2" name="Titolo 1"/>
          <p:cNvSpPr>
            <a:spLocks noGrp="1"/>
          </p:cNvSpPr>
          <p:nvPr>
            <p:ph type="title"/>
          </p:nvPr>
        </p:nvSpPr>
        <p:spPr/>
        <p:txBody>
          <a:bodyPr/>
          <a:lstStyle/>
          <a:p>
            <a:r>
              <a:rPr lang="en-US" dirty="0" smtClean="0"/>
              <a:t>Example: FLASH@DESY</a:t>
            </a:r>
            <a:endParaRPr lang="en-US" dirty="0"/>
          </a:p>
        </p:txBody>
      </p:sp>
      <p:grpSp>
        <p:nvGrpSpPr>
          <p:cNvPr id="3" name="Group 4"/>
          <p:cNvGrpSpPr>
            <a:grpSpLocks noChangeAspect="1"/>
          </p:cNvGrpSpPr>
          <p:nvPr/>
        </p:nvGrpSpPr>
        <p:grpSpPr bwMode="auto">
          <a:xfrm>
            <a:off x="706562" y="2225349"/>
            <a:ext cx="7669212" cy="1809750"/>
            <a:chOff x="431" y="2251"/>
            <a:chExt cx="4831" cy="1140"/>
          </a:xfrm>
        </p:grpSpPr>
        <p:sp>
          <p:nvSpPr>
            <p:cNvPr id="4" name="AutoShape 3"/>
            <p:cNvSpPr>
              <a:spLocks noChangeAspect="1" noChangeArrowheads="1" noTextEdit="1"/>
            </p:cNvSpPr>
            <p:nvPr/>
          </p:nvSpPr>
          <p:spPr bwMode="auto">
            <a:xfrm>
              <a:off x="431" y="2251"/>
              <a:ext cx="4831" cy="1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054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 y="2251"/>
              <a:ext cx="4837" cy="1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4"/>
          <p:cNvGrpSpPr>
            <a:grpSpLocks noChangeAspect="1"/>
          </p:cNvGrpSpPr>
          <p:nvPr/>
        </p:nvGrpSpPr>
        <p:grpSpPr bwMode="auto">
          <a:xfrm>
            <a:off x="2775410" y="4044624"/>
            <a:ext cx="4100846" cy="2628452"/>
            <a:chOff x="1156" y="1371"/>
            <a:chExt cx="3565" cy="2285"/>
          </a:xfrm>
        </p:grpSpPr>
        <p:sp>
          <p:nvSpPr>
            <p:cNvPr id="10" name="AutoShape 3"/>
            <p:cNvSpPr>
              <a:spLocks noChangeAspect="1" noChangeArrowheads="1" noTextEdit="1"/>
            </p:cNvSpPr>
            <p:nvPr/>
          </p:nvSpPr>
          <p:spPr bwMode="auto">
            <a:xfrm>
              <a:off x="1156" y="1616"/>
              <a:ext cx="3519" cy="2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1" name="Picture 5"/>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01" y="1371"/>
              <a:ext cx="3520" cy="2044"/>
            </a:xfrm>
            <a:prstGeom prst="rect">
              <a:avLst/>
            </a:prstGeom>
            <a:noFill/>
            <a:ln>
              <a:noFill/>
            </a:ln>
            <a:scene3d>
              <a:camera prst="perspectiveRight"/>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lstStyle/>
          <a:p>
            <a:pPr eaLnBrk="1" hangingPunct="1"/>
            <a:r>
              <a:rPr lang="en-US" smtClean="0"/>
              <a:t>Quadrupole scan</a:t>
            </a:r>
          </a:p>
        </p:txBody>
      </p:sp>
      <p:sp>
        <p:nvSpPr>
          <p:cNvPr id="9221" name="Rectangle 3"/>
          <p:cNvSpPr>
            <a:spLocks noGrp="1" noChangeArrowheads="1"/>
          </p:cNvSpPr>
          <p:nvPr>
            <p:ph idx="1"/>
          </p:nvPr>
        </p:nvSpPr>
        <p:spPr>
          <a:xfrm>
            <a:off x="539552" y="4388221"/>
            <a:ext cx="8147248" cy="2187673"/>
          </a:xfrm>
        </p:spPr>
        <p:txBody>
          <a:bodyPr/>
          <a:lstStyle/>
          <a:p>
            <a:pPr eaLnBrk="1" hangingPunct="1">
              <a:lnSpc>
                <a:spcPct val="80000"/>
              </a:lnSpc>
            </a:pPr>
            <a:r>
              <a:rPr lang="en-US" sz="2400" dirty="0" smtClean="0"/>
              <a:t>It is possible to measure in the same position changing the optical functions</a:t>
            </a:r>
          </a:p>
          <a:p>
            <a:pPr eaLnBrk="1" hangingPunct="1">
              <a:lnSpc>
                <a:spcPct val="80000"/>
              </a:lnSpc>
            </a:pPr>
            <a:r>
              <a:rPr lang="en-US" sz="2400" dirty="0" smtClean="0"/>
              <a:t>The main difference respect to the multi screen measurements is in the beam trajectory control and in the number of measurements</a:t>
            </a:r>
          </a:p>
        </p:txBody>
      </p:sp>
      <p:sp>
        <p:nvSpPr>
          <p:cNvPr id="9230" name="Text Box 13"/>
          <p:cNvSpPr txBox="1">
            <a:spLocks noChangeArrowheads="1"/>
          </p:cNvSpPr>
          <p:nvPr/>
        </p:nvSpPr>
        <p:spPr bwMode="auto">
          <a:xfrm>
            <a:off x="6300788" y="3145185"/>
            <a:ext cx="993775" cy="363538"/>
          </a:xfrm>
          <a:prstGeom prst="rect">
            <a:avLst/>
          </a:prstGeom>
          <a:noFill/>
          <a:ln w="25400" algn="ctr">
            <a:noFill/>
            <a:miter lim="800000"/>
            <a:headEnd/>
            <a:tailEnd type="none" w="med" len="lg"/>
          </a:ln>
        </p:spPr>
        <p:txBody>
          <a:bodyPr wrap="none" lIns="90488" tIns="44450" rIns="90488" bIns="44450">
            <a:spAutoFit/>
          </a:bodyPr>
          <a:lstStyle/>
          <a:p>
            <a:pPr algn="ctr" defTabSz="457200" eaLnBrk="0" hangingPunct="0">
              <a:spcBef>
                <a:spcPct val="50000"/>
              </a:spcBef>
              <a:tabLst>
                <a:tab pos="2286000" algn="l"/>
              </a:tabLst>
            </a:pPr>
            <a:r>
              <a:rPr lang="it-IT">
                <a:solidFill>
                  <a:schemeClr val="bg1"/>
                </a:solidFill>
                <a:latin typeface="Times" pitchFamily="18" charset="0"/>
              </a:rPr>
              <a:t>Schermo</a:t>
            </a:r>
          </a:p>
        </p:txBody>
      </p:sp>
      <p:grpSp>
        <p:nvGrpSpPr>
          <p:cNvPr id="2" name="Gruppo 1"/>
          <p:cNvGrpSpPr/>
          <p:nvPr/>
        </p:nvGrpSpPr>
        <p:grpSpPr>
          <a:xfrm>
            <a:off x="617538" y="1268760"/>
            <a:ext cx="7821612" cy="2166938"/>
            <a:chOff x="617538" y="1412875"/>
            <a:chExt cx="7821612" cy="2166938"/>
          </a:xfrm>
        </p:grpSpPr>
        <p:sp>
          <p:nvSpPr>
            <p:cNvPr id="9222" name="Freeform 5"/>
            <p:cNvSpPr>
              <a:spLocks/>
            </p:cNvSpPr>
            <p:nvPr/>
          </p:nvSpPr>
          <p:spPr bwMode="auto">
            <a:xfrm>
              <a:off x="2446338" y="2111375"/>
              <a:ext cx="5478462" cy="228600"/>
            </a:xfrm>
            <a:custGeom>
              <a:avLst/>
              <a:gdLst>
                <a:gd name="T0" fmla="*/ 0 w 3451"/>
                <a:gd name="T1" fmla="*/ 0 h 144"/>
                <a:gd name="T2" fmla="*/ 2884487 w 3451"/>
                <a:gd name="T3" fmla="*/ 171450 h 144"/>
                <a:gd name="T4" fmla="*/ 5478462 w 3451"/>
                <a:gd name="T5" fmla="*/ 228600 h 144"/>
                <a:gd name="T6" fmla="*/ 0 60000 65536"/>
                <a:gd name="T7" fmla="*/ 0 60000 65536"/>
                <a:gd name="T8" fmla="*/ 0 60000 65536"/>
                <a:gd name="T9" fmla="*/ 0 w 3451"/>
                <a:gd name="T10" fmla="*/ 0 h 144"/>
                <a:gd name="T11" fmla="*/ 3451 w 3451"/>
                <a:gd name="T12" fmla="*/ 144 h 144"/>
              </a:gdLst>
              <a:ahLst/>
              <a:cxnLst>
                <a:cxn ang="T6">
                  <a:pos x="T0" y="T1"/>
                </a:cxn>
                <a:cxn ang="T7">
                  <a:pos x="T2" y="T3"/>
                </a:cxn>
                <a:cxn ang="T8">
                  <a:pos x="T4" y="T5"/>
                </a:cxn>
              </a:cxnLst>
              <a:rect l="T9" t="T10" r="T11" b="T12"/>
              <a:pathLst>
                <a:path w="3451" h="144">
                  <a:moveTo>
                    <a:pt x="0" y="0"/>
                  </a:moveTo>
                  <a:cubicBezTo>
                    <a:pt x="303" y="18"/>
                    <a:pt x="1242" y="84"/>
                    <a:pt x="1817" y="108"/>
                  </a:cubicBezTo>
                  <a:cubicBezTo>
                    <a:pt x="2392" y="132"/>
                    <a:pt x="3111" y="136"/>
                    <a:pt x="3451" y="144"/>
                  </a:cubicBezTo>
                </a:path>
              </a:pathLst>
            </a:custGeom>
            <a:noFill/>
            <a:ln w="25400">
              <a:solidFill>
                <a:srgbClr val="0000FF"/>
              </a:solidFill>
              <a:round/>
              <a:headEnd/>
              <a:tailEnd type="none" w="med" len="lg"/>
            </a:ln>
          </p:spPr>
          <p:txBody>
            <a:bodyPr lIns="90488" tIns="44450" rIns="90488" bIns="44450"/>
            <a:lstStyle/>
            <a:p>
              <a:endParaRPr lang="en-US"/>
            </a:p>
          </p:txBody>
        </p:sp>
        <p:sp>
          <p:nvSpPr>
            <p:cNvPr id="9223" name="Freeform 6"/>
            <p:cNvSpPr>
              <a:spLocks/>
            </p:cNvSpPr>
            <p:nvPr/>
          </p:nvSpPr>
          <p:spPr bwMode="auto">
            <a:xfrm>
              <a:off x="2438400" y="1808163"/>
              <a:ext cx="5440363" cy="676275"/>
            </a:xfrm>
            <a:custGeom>
              <a:avLst/>
              <a:gdLst>
                <a:gd name="T0" fmla="*/ 0 w 3427"/>
                <a:gd name="T1" fmla="*/ 311150 h 426"/>
                <a:gd name="T2" fmla="*/ 2187575 w 3427"/>
                <a:gd name="T3" fmla="*/ 623888 h 426"/>
                <a:gd name="T4" fmla="*/ 5440363 w 3427"/>
                <a:gd name="T5" fmla="*/ 0 h 426"/>
                <a:gd name="T6" fmla="*/ 0 60000 65536"/>
                <a:gd name="T7" fmla="*/ 0 60000 65536"/>
                <a:gd name="T8" fmla="*/ 0 60000 65536"/>
                <a:gd name="T9" fmla="*/ 0 w 3427"/>
                <a:gd name="T10" fmla="*/ 0 h 426"/>
                <a:gd name="T11" fmla="*/ 3427 w 3427"/>
                <a:gd name="T12" fmla="*/ 426 h 426"/>
              </a:gdLst>
              <a:ahLst/>
              <a:cxnLst>
                <a:cxn ang="T6">
                  <a:pos x="T0" y="T1"/>
                </a:cxn>
                <a:cxn ang="T7">
                  <a:pos x="T2" y="T3"/>
                </a:cxn>
                <a:cxn ang="T8">
                  <a:pos x="T4" y="T5"/>
                </a:cxn>
              </a:cxnLst>
              <a:rect l="T9" t="T10" r="T11" b="T12"/>
              <a:pathLst>
                <a:path w="3427" h="426">
                  <a:moveTo>
                    <a:pt x="0" y="196"/>
                  </a:moveTo>
                  <a:cubicBezTo>
                    <a:pt x="230" y="230"/>
                    <a:pt x="807" y="426"/>
                    <a:pt x="1378" y="393"/>
                  </a:cubicBezTo>
                  <a:cubicBezTo>
                    <a:pt x="1949" y="360"/>
                    <a:pt x="3000" y="82"/>
                    <a:pt x="3427" y="0"/>
                  </a:cubicBezTo>
                </a:path>
              </a:pathLst>
            </a:custGeom>
            <a:noFill/>
            <a:ln w="25400">
              <a:solidFill>
                <a:srgbClr val="008000"/>
              </a:solidFill>
              <a:prstDash val="dashDot"/>
              <a:round/>
              <a:headEnd/>
              <a:tailEnd type="none" w="med" len="lg"/>
            </a:ln>
          </p:spPr>
          <p:txBody>
            <a:bodyPr lIns="90488" tIns="44450" rIns="90488" bIns="44450"/>
            <a:lstStyle/>
            <a:p>
              <a:endParaRPr lang="en-US"/>
            </a:p>
          </p:txBody>
        </p:sp>
        <p:sp>
          <p:nvSpPr>
            <p:cNvPr id="9224" name="Freeform 7"/>
            <p:cNvSpPr>
              <a:spLocks/>
            </p:cNvSpPr>
            <p:nvPr/>
          </p:nvSpPr>
          <p:spPr bwMode="auto">
            <a:xfrm>
              <a:off x="2446338" y="2111375"/>
              <a:ext cx="5472112" cy="420688"/>
            </a:xfrm>
            <a:custGeom>
              <a:avLst/>
              <a:gdLst>
                <a:gd name="T0" fmla="*/ 0 w 3447"/>
                <a:gd name="T1" fmla="*/ 0 h 265"/>
                <a:gd name="T2" fmla="*/ 3886200 w 3447"/>
                <a:gd name="T3" fmla="*/ 366713 h 265"/>
                <a:gd name="T4" fmla="*/ 5472112 w 3447"/>
                <a:gd name="T5" fmla="*/ 320675 h 265"/>
                <a:gd name="T6" fmla="*/ 0 60000 65536"/>
                <a:gd name="T7" fmla="*/ 0 60000 65536"/>
                <a:gd name="T8" fmla="*/ 0 60000 65536"/>
                <a:gd name="T9" fmla="*/ 0 w 3447"/>
                <a:gd name="T10" fmla="*/ 0 h 265"/>
                <a:gd name="T11" fmla="*/ 3447 w 3447"/>
                <a:gd name="T12" fmla="*/ 265 h 265"/>
              </a:gdLst>
              <a:ahLst/>
              <a:cxnLst>
                <a:cxn ang="T6">
                  <a:pos x="T0" y="T1"/>
                </a:cxn>
                <a:cxn ang="T7">
                  <a:pos x="T2" y="T3"/>
                </a:cxn>
                <a:cxn ang="T8">
                  <a:pos x="T4" y="T5"/>
                </a:cxn>
              </a:cxnLst>
              <a:rect l="T9" t="T10" r="T11" b="T12"/>
              <a:pathLst>
                <a:path w="3447" h="265">
                  <a:moveTo>
                    <a:pt x="0" y="0"/>
                  </a:moveTo>
                  <a:cubicBezTo>
                    <a:pt x="408" y="38"/>
                    <a:pt x="1874" y="197"/>
                    <a:pt x="2448" y="231"/>
                  </a:cubicBezTo>
                  <a:cubicBezTo>
                    <a:pt x="3022" y="265"/>
                    <a:pt x="3239" y="208"/>
                    <a:pt x="3447" y="202"/>
                  </a:cubicBezTo>
                </a:path>
              </a:pathLst>
            </a:custGeom>
            <a:noFill/>
            <a:ln w="25400">
              <a:solidFill>
                <a:srgbClr val="FF0000"/>
              </a:solidFill>
              <a:prstDash val="sysDot"/>
              <a:round/>
              <a:headEnd/>
              <a:tailEnd type="none" w="med" len="lg"/>
            </a:ln>
          </p:spPr>
          <p:txBody>
            <a:bodyPr lIns="90488" tIns="44450" rIns="90488" bIns="44450"/>
            <a:lstStyle/>
            <a:p>
              <a:endParaRPr lang="en-US"/>
            </a:p>
          </p:txBody>
        </p:sp>
        <p:sp>
          <p:nvSpPr>
            <p:cNvPr id="9225" name="Line 8"/>
            <p:cNvSpPr>
              <a:spLocks noChangeShapeType="1"/>
            </p:cNvSpPr>
            <p:nvPr/>
          </p:nvSpPr>
          <p:spPr bwMode="auto">
            <a:xfrm>
              <a:off x="6789738" y="1882775"/>
              <a:ext cx="0" cy="1371600"/>
            </a:xfrm>
            <a:prstGeom prst="line">
              <a:avLst/>
            </a:prstGeom>
            <a:noFill/>
            <a:ln w="44450">
              <a:solidFill>
                <a:schemeClr val="bg1"/>
              </a:solidFill>
              <a:round/>
              <a:headEnd/>
              <a:tailEnd type="none" w="med" len="lg"/>
            </a:ln>
          </p:spPr>
          <p:txBody>
            <a:bodyPr lIns="90488" tIns="44450" rIns="90488" bIns="44450"/>
            <a:lstStyle/>
            <a:p>
              <a:endParaRPr lang="en-US"/>
            </a:p>
          </p:txBody>
        </p:sp>
        <p:sp>
          <p:nvSpPr>
            <p:cNvPr id="9226" name="Rectangle 9"/>
            <p:cNvSpPr>
              <a:spLocks noChangeArrowheads="1"/>
            </p:cNvSpPr>
            <p:nvPr/>
          </p:nvSpPr>
          <p:spPr bwMode="auto">
            <a:xfrm>
              <a:off x="1981200" y="1960563"/>
              <a:ext cx="457200" cy="1219200"/>
            </a:xfrm>
            <a:prstGeom prst="rect">
              <a:avLst/>
            </a:prstGeom>
            <a:noFill/>
            <a:ln w="25400" algn="ctr">
              <a:solidFill>
                <a:schemeClr val="tx1"/>
              </a:solidFill>
              <a:miter lim="800000"/>
              <a:headEnd/>
              <a:tailEnd type="none" w="med" len="lg"/>
            </a:ln>
          </p:spPr>
          <p:txBody>
            <a:bodyPr wrap="none" lIns="90488" tIns="44450" rIns="90488" bIns="44450" anchor="ctr"/>
            <a:lstStyle/>
            <a:p>
              <a:endParaRPr lang="en-US"/>
            </a:p>
          </p:txBody>
        </p:sp>
        <p:sp>
          <p:nvSpPr>
            <p:cNvPr id="9227" name="Freeform 10"/>
            <p:cNvSpPr>
              <a:spLocks/>
            </p:cNvSpPr>
            <p:nvPr/>
          </p:nvSpPr>
          <p:spPr bwMode="auto">
            <a:xfrm flipV="1">
              <a:off x="2438400" y="2646363"/>
              <a:ext cx="5440363" cy="676275"/>
            </a:xfrm>
            <a:custGeom>
              <a:avLst/>
              <a:gdLst>
                <a:gd name="T0" fmla="*/ 0 w 3427"/>
                <a:gd name="T1" fmla="*/ 311150 h 426"/>
                <a:gd name="T2" fmla="*/ 2187575 w 3427"/>
                <a:gd name="T3" fmla="*/ 623888 h 426"/>
                <a:gd name="T4" fmla="*/ 5440363 w 3427"/>
                <a:gd name="T5" fmla="*/ 0 h 426"/>
                <a:gd name="T6" fmla="*/ 0 60000 65536"/>
                <a:gd name="T7" fmla="*/ 0 60000 65536"/>
                <a:gd name="T8" fmla="*/ 0 60000 65536"/>
                <a:gd name="T9" fmla="*/ 0 w 3427"/>
                <a:gd name="T10" fmla="*/ 0 h 426"/>
                <a:gd name="T11" fmla="*/ 3427 w 3427"/>
                <a:gd name="T12" fmla="*/ 426 h 426"/>
              </a:gdLst>
              <a:ahLst/>
              <a:cxnLst>
                <a:cxn ang="T6">
                  <a:pos x="T0" y="T1"/>
                </a:cxn>
                <a:cxn ang="T7">
                  <a:pos x="T2" y="T3"/>
                </a:cxn>
                <a:cxn ang="T8">
                  <a:pos x="T4" y="T5"/>
                </a:cxn>
              </a:cxnLst>
              <a:rect l="T9" t="T10" r="T11" b="T12"/>
              <a:pathLst>
                <a:path w="3427" h="426">
                  <a:moveTo>
                    <a:pt x="0" y="196"/>
                  </a:moveTo>
                  <a:cubicBezTo>
                    <a:pt x="230" y="230"/>
                    <a:pt x="807" y="426"/>
                    <a:pt x="1378" y="393"/>
                  </a:cubicBezTo>
                  <a:cubicBezTo>
                    <a:pt x="1949" y="360"/>
                    <a:pt x="3000" y="82"/>
                    <a:pt x="3427" y="0"/>
                  </a:cubicBezTo>
                </a:path>
              </a:pathLst>
            </a:custGeom>
            <a:noFill/>
            <a:ln w="25400">
              <a:solidFill>
                <a:srgbClr val="008000"/>
              </a:solidFill>
              <a:prstDash val="dashDot"/>
              <a:round/>
              <a:headEnd/>
              <a:tailEnd type="none" w="med" len="lg"/>
            </a:ln>
          </p:spPr>
          <p:txBody>
            <a:bodyPr lIns="90488" tIns="44450" rIns="90488" bIns="44450"/>
            <a:lstStyle/>
            <a:p>
              <a:endParaRPr lang="en-US"/>
            </a:p>
          </p:txBody>
        </p:sp>
        <p:sp>
          <p:nvSpPr>
            <p:cNvPr id="9228" name="Freeform 11"/>
            <p:cNvSpPr>
              <a:spLocks/>
            </p:cNvSpPr>
            <p:nvPr/>
          </p:nvSpPr>
          <p:spPr bwMode="auto">
            <a:xfrm flipV="1">
              <a:off x="2446338" y="2605088"/>
              <a:ext cx="5472112" cy="420687"/>
            </a:xfrm>
            <a:custGeom>
              <a:avLst/>
              <a:gdLst>
                <a:gd name="T0" fmla="*/ 0 w 3447"/>
                <a:gd name="T1" fmla="*/ 0 h 265"/>
                <a:gd name="T2" fmla="*/ 3886200 w 3447"/>
                <a:gd name="T3" fmla="*/ 366712 h 265"/>
                <a:gd name="T4" fmla="*/ 5472112 w 3447"/>
                <a:gd name="T5" fmla="*/ 320675 h 265"/>
                <a:gd name="T6" fmla="*/ 0 60000 65536"/>
                <a:gd name="T7" fmla="*/ 0 60000 65536"/>
                <a:gd name="T8" fmla="*/ 0 60000 65536"/>
                <a:gd name="T9" fmla="*/ 0 w 3447"/>
                <a:gd name="T10" fmla="*/ 0 h 265"/>
                <a:gd name="T11" fmla="*/ 3447 w 3447"/>
                <a:gd name="T12" fmla="*/ 265 h 265"/>
              </a:gdLst>
              <a:ahLst/>
              <a:cxnLst>
                <a:cxn ang="T6">
                  <a:pos x="T0" y="T1"/>
                </a:cxn>
                <a:cxn ang="T7">
                  <a:pos x="T2" y="T3"/>
                </a:cxn>
                <a:cxn ang="T8">
                  <a:pos x="T4" y="T5"/>
                </a:cxn>
              </a:cxnLst>
              <a:rect l="T9" t="T10" r="T11" b="T12"/>
              <a:pathLst>
                <a:path w="3447" h="265">
                  <a:moveTo>
                    <a:pt x="0" y="0"/>
                  </a:moveTo>
                  <a:cubicBezTo>
                    <a:pt x="408" y="38"/>
                    <a:pt x="1874" y="197"/>
                    <a:pt x="2448" y="231"/>
                  </a:cubicBezTo>
                  <a:cubicBezTo>
                    <a:pt x="3022" y="265"/>
                    <a:pt x="3239" y="208"/>
                    <a:pt x="3447" y="202"/>
                  </a:cubicBezTo>
                </a:path>
              </a:pathLst>
            </a:custGeom>
            <a:noFill/>
            <a:ln w="25400">
              <a:solidFill>
                <a:srgbClr val="FF0000"/>
              </a:solidFill>
              <a:prstDash val="sysDot"/>
              <a:round/>
              <a:headEnd/>
              <a:tailEnd type="none" w="med" len="lg"/>
            </a:ln>
          </p:spPr>
          <p:txBody>
            <a:bodyPr lIns="90488" tIns="44450" rIns="90488" bIns="44450"/>
            <a:lstStyle/>
            <a:p>
              <a:endParaRPr lang="en-US"/>
            </a:p>
          </p:txBody>
        </p:sp>
        <p:sp>
          <p:nvSpPr>
            <p:cNvPr id="9229" name="Text Box 12"/>
            <p:cNvSpPr txBox="1">
              <a:spLocks noChangeArrowheads="1"/>
            </p:cNvSpPr>
            <p:nvPr/>
          </p:nvSpPr>
          <p:spPr bwMode="auto">
            <a:xfrm>
              <a:off x="617538" y="2365375"/>
              <a:ext cx="711200" cy="363538"/>
            </a:xfrm>
            <a:prstGeom prst="rect">
              <a:avLst/>
            </a:prstGeom>
            <a:noFill/>
            <a:ln w="25400" algn="ctr">
              <a:noFill/>
              <a:miter lim="800000"/>
              <a:headEnd/>
              <a:tailEnd type="none" w="med" len="lg"/>
            </a:ln>
          </p:spPr>
          <p:txBody>
            <a:bodyPr wrap="none" lIns="90488" tIns="44450" rIns="90488" bIns="44450">
              <a:spAutoFit/>
            </a:bodyPr>
            <a:lstStyle/>
            <a:p>
              <a:pPr algn="ctr" defTabSz="457200" eaLnBrk="0" hangingPunct="0">
                <a:spcBef>
                  <a:spcPct val="50000"/>
                </a:spcBef>
                <a:tabLst>
                  <a:tab pos="2286000" algn="l"/>
                </a:tabLst>
              </a:pPr>
              <a:r>
                <a:rPr lang="it-IT">
                  <a:solidFill>
                    <a:srgbClr val="010101"/>
                  </a:solidFill>
                  <a:latin typeface="Calibri" pitchFamily="34" charset="0"/>
                </a:rPr>
                <a:t>Beam</a:t>
              </a:r>
            </a:p>
          </p:txBody>
        </p:sp>
        <p:sp>
          <p:nvSpPr>
            <p:cNvPr id="9231" name="Freeform 14"/>
            <p:cNvSpPr>
              <a:spLocks/>
            </p:cNvSpPr>
            <p:nvPr/>
          </p:nvSpPr>
          <p:spPr bwMode="auto">
            <a:xfrm flipV="1">
              <a:off x="2446338" y="2797175"/>
              <a:ext cx="5478462" cy="228600"/>
            </a:xfrm>
            <a:custGeom>
              <a:avLst/>
              <a:gdLst>
                <a:gd name="T0" fmla="*/ 0 w 3451"/>
                <a:gd name="T1" fmla="*/ 0 h 144"/>
                <a:gd name="T2" fmla="*/ 2884487 w 3451"/>
                <a:gd name="T3" fmla="*/ 171450 h 144"/>
                <a:gd name="T4" fmla="*/ 5478462 w 3451"/>
                <a:gd name="T5" fmla="*/ 228600 h 144"/>
                <a:gd name="T6" fmla="*/ 0 60000 65536"/>
                <a:gd name="T7" fmla="*/ 0 60000 65536"/>
                <a:gd name="T8" fmla="*/ 0 60000 65536"/>
                <a:gd name="T9" fmla="*/ 0 w 3451"/>
                <a:gd name="T10" fmla="*/ 0 h 144"/>
                <a:gd name="T11" fmla="*/ 3451 w 3451"/>
                <a:gd name="T12" fmla="*/ 144 h 144"/>
              </a:gdLst>
              <a:ahLst/>
              <a:cxnLst>
                <a:cxn ang="T6">
                  <a:pos x="T0" y="T1"/>
                </a:cxn>
                <a:cxn ang="T7">
                  <a:pos x="T2" y="T3"/>
                </a:cxn>
                <a:cxn ang="T8">
                  <a:pos x="T4" y="T5"/>
                </a:cxn>
              </a:cxnLst>
              <a:rect l="T9" t="T10" r="T11" b="T12"/>
              <a:pathLst>
                <a:path w="3451" h="144">
                  <a:moveTo>
                    <a:pt x="0" y="0"/>
                  </a:moveTo>
                  <a:cubicBezTo>
                    <a:pt x="303" y="18"/>
                    <a:pt x="1242" y="84"/>
                    <a:pt x="1817" y="108"/>
                  </a:cubicBezTo>
                  <a:cubicBezTo>
                    <a:pt x="2392" y="132"/>
                    <a:pt x="3111" y="136"/>
                    <a:pt x="3451" y="144"/>
                  </a:cubicBezTo>
                </a:path>
              </a:pathLst>
            </a:custGeom>
            <a:noFill/>
            <a:ln w="25400">
              <a:solidFill>
                <a:srgbClr val="0000FF"/>
              </a:solidFill>
              <a:round/>
              <a:headEnd/>
              <a:tailEnd type="none" w="med" len="lg"/>
            </a:ln>
          </p:spPr>
          <p:txBody>
            <a:bodyPr lIns="90488" tIns="44450" rIns="90488" bIns="44450"/>
            <a:lstStyle/>
            <a:p>
              <a:endParaRPr lang="en-US"/>
            </a:p>
          </p:txBody>
        </p:sp>
        <p:sp>
          <p:nvSpPr>
            <p:cNvPr id="9232" name="Text Box 15"/>
            <p:cNvSpPr txBox="1">
              <a:spLocks noChangeArrowheads="1"/>
            </p:cNvSpPr>
            <p:nvPr/>
          </p:nvSpPr>
          <p:spPr bwMode="auto">
            <a:xfrm>
              <a:off x="1609725" y="3213100"/>
              <a:ext cx="1306513" cy="366713"/>
            </a:xfrm>
            <a:prstGeom prst="rect">
              <a:avLst/>
            </a:prstGeom>
            <a:noFill/>
            <a:ln w="9525">
              <a:noFill/>
              <a:miter lim="800000"/>
              <a:headEnd/>
              <a:tailEnd/>
            </a:ln>
          </p:spPr>
          <p:txBody>
            <a:bodyPr>
              <a:spAutoFit/>
            </a:bodyPr>
            <a:lstStyle/>
            <a:p>
              <a:pPr eaLnBrk="0" hangingPunct="0">
                <a:spcBef>
                  <a:spcPct val="50000"/>
                </a:spcBef>
              </a:pPr>
              <a:r>
                <a:rPr lang="it-IT">
                  <a:latin typeface="Calibri" pitchFamily="34" charset="0"/>
                </a:rPr>
                <a:t>Quadrupole</a:t>
              </a:r>
            </a:p>
          </p:txBody>
        </p:sp>
        <p:sp>
          <p:nvSpPr>
            <p:cNvPr id="9233" name="Line 16"/>
            <p:cNvSpPr>
              <a:spLocks noChangeShapeType="1"/>
            </p:cNvSpPr>
            <p:nvPr/>
          </p:nvSpPr>
          <p:spPr bwMode="auto">
            <a:xfrm>
              <a:off x="1371600" y="2570163"/>
              <a:ext cx="304800" cy="0"/>
            </a:xfrm>
            <a:prstGeom prst="line">
              <a:avLst/>
            </a:prstGeom>
            <a:noFill/>
            <a:ln w="9525">
              <a:solidFill>
                <a:srgbClr val="010101"/>
              </a:solidFill>
              <a:round/>
              <a:headEnd/>
              <a:tailEnd type="triangle" w="med" len="med"/>
            </a:ln>
          </p:spPr>
          <p:txBody>
            <a:bodyPr wrap="none" anchor="ctr"/>
            <a:lstStyle/>
            <a:p>
              <a:endParaRPr lang="en-US"/>
            </a:p>
          </p:txBody>
        </p:sp>
        <p:sp>
          <p:nvSpPr>
            <p:cNvPr id="9234" name="Text Box 17"/>
            <p:cNvSpPr txBox="1">
              <a:spLocks noChangeArrowheads="1"/>
            </p:cNvSpPr>
            <p:nvPr/>
          </p:nvSpPr>
          <p:spPr bwMode="auto">
            <a:xfrm>
              <a:off x="7596188" y="1412875"/>
              <a:ext cx="609600" cy="457200"/>
            </a:xfrm>
            <a:prstGeom prst="rect">
              <a:avLst/>
            </a:prstGeom>
            <a:noFill/>
            <a:ln w="9525">
              <a:noFill/>
              <a:miter lim="800000"/>
              <a:headEnd/>
              <a:tailEnd/>
            </a:ln>
          </p:spPr>
          <p:txBody>
            <a:bodyPr>
              <a:spAutoFit/>
            </a:bodyPr>
            <a:lstStyle/>
            <a:p>
              <a:pPr eaLnBrk="0" hangingPunct="0">
                <a:spcBef>
                  <a:spcPct val="50000"/>
                </a:spcBef>
              </a:pPr>
              <a:r>
                <a:rPr lang="it-IT" sz="2400">
                  <a:solidFill>
                    <a:srgbClr val="008000"/>
                  </a:solidFill>
                  <a:latin typeface="Times" pitchFamily="18" charset="0"/>
                </a:rPr>
                <a:t>k</a:t>
              </a:r>
              <a:r>
                <a:rPr lang="it-IT" sz="2400" baseline="-25000">
                  <a:solidFill>
                    <a:srgbClr val="008000"/>
                  </a:solidFill>
                  <a:latin typeface="Times" pitchFamily="18" charset="0"/>
                </a:rPr>
                <a:t>1</a:t>
              </a:r>
              <a:endParaRPr lang="it-IT" sz="2400">
                <a:solidFill>
                  <a:srgbClr val="008000"/>
                </a:solidFill>
                <a:latin typeface="Times" pitchFamily="18" charset="0"/>
              </a:endParaRPr>
            </a:p>
          </p:txBody>
        </p:sp>
        <p:sp>
          <p:nvSpPr>
            <p:cNvPr id="9235" name="Rectangle 18"/>
            <p:cNvSpPr>
              <a:spLocks noChangeArrowheads="1"/>
            </p:cNvSpPr>
            <p:nvPr/>
          </p:nvSpPr>
          <p:spPr bwMode="auto">
            <a:xfrm>
              <a:off x="7696200" y="1884363"/>
              <a:ext cx="438150" cy="457200"/>
            </a:xfrm>
            <a:prstGeom prst="rect">
              <a:avLst/>
            </a:prstGeom>
            <a:noFill/>
            <a:ln w="9525">
              <a:noFill/>
              <a:miter lim="800000"/>
              <a:headEnd/>
              <a:tailEnd/>
            </a:ln>
          </p:spPr>
          <p:txBody>
            <a:bodyPr wrap="none">
              <a:spAutoFit/>
            </a:bodyPr>
            <a:lstStyle/>
            <a:p>
              <a:pPr eaLnBrk="0" hangingPunct="0">
                <a:spcBef>
                  <a:spcPct val="50000"/>
                </a:spcBef>
              </a:pPr>
              <a:r>
                <a:rPr lang="it-IT" sz="2400">
                  <a:solidFill>
                    <a:srgbClr val="0000FF"/>
                  </a:solidFill>
                  <a:latin typeface="Times" pitchFamily="18" charset="0"/>
                </a:rPr>
                <a:t>k</a:t>
              </a:r>
              <a:r>
                <a:rPr lang="it-IT" sz="2400" baseline="-25000">
                  <a:solidFill>
                    <a:srgbClr val="0000FF"/>
                  </a:solidFill>
                  <a:latin typeface="Times" pitchFamily="18" charset="0"/>
                </a:rPr>
                <a:t>2</a:t>
              </a:r>
            </a:p>
          </p:txBody>
        </p:sp>
        <p:sp>
          <p:nvSpPr>
            <p:cNvPr id="9236" name="Rectangle 19"/>
            <p:cNvSpPr>
              <a:spLocks noChangeArrowheads="1"/>
            </p:cNvSpPr>
            <p:nvPr/>
          </p:nvSpPr>
          <p:spPr bwMode="auto">
            <a:xfrm>
              <a:off x="8001000" y="2341563"/>
              <a:ext cx="438150" cy="457200"/>
            </a:xfrm>
            <a:prstGeom prst="rect">
              <a:avLst/>
            </a:prstGeom>
            <a:noFill/>
            <a:ln w="9525">
              <a:noFill/>
              <a:miter lim="800000"/>
              <a:headEnd/>
              <a:tailEnd/>
            </a:ln>
          </p:spPr>
          <p:txBody>
            <a:bodyPr wrap="none">
              <a:spAutoFit/>
            </a:bodyPr>
            <a:lstStyle/>
            <a:p>
              <a:pPr eaLnBrk="0" hangingPunct="0">
                <a:spcBef>
                  <a:spcPct val="50000"/>
                </a:spcBef>
              </a:pPr>
              <a:r>
                <a:rPr lang="it-IT" sz="2400">
                  <a:solidFill>
                    <a:srgbClr val="FF0000"/>
                  </a:solidFill>
                  <a:latin typeface="Times" pitchFamily="18" charset="0"/>
                </a:rPr>
                <a:t>k</a:t>
              </a:r>
              <a:r>
                <a:rPr lang="it-IT" sz="2400" baseline="-25000">
                  <a:solidFill>
                    <a:srgbClr val="FF0000"/>
                  </a:solidFill>
                  <a:latin typeface="Times" pitchFamily="18" charset="0"/>
                </a:rPr>
                <a:t>3</a:t>
              </a:r>
              <a:endParaRPr lang="it-IT" sz="2400" baseline="-25000">
                <a:solidFill>
                  <a:srgbClr val="FF9342"/>
                </a:solidFill>
                <a:latin typeface="Times" pitchFamily="18" charset="0"/>
              </a:endParaRPr>
            </a:p>
          </p:txBody>
        </p:sp>
        <p:sp>
          <p:nvSpPr>
            <p:cNvPr id="9237" name="Text Box 20"/>
            <p:cNvSpPr txBox="1">
              <a:spLocks noChangeArrowheads="1"/>
            </p:cNvSpPr>
            <p:nvPr/>
          </p:nvSpPr>
          <p:spPr bwMode="auto">
            <a:xfrm>
              <a:off x="1524000" y="1655763"/>
              <a:ext cx="609600" cy="457200"/>
            </a:xfrm>
            <a:prstGeom prst="rect">
              <a:avLst/>
            </a:prstGeom>
            <a:noFill/>
            <a:ln w="9525">
              <a:noFill/>
              <a:miter lim="800000"/>
              <a:headEnd/>
              <a:tailEnd/>
            </a:ln>
          </p:spPr>
          <p:txBody>
            <a:bodyPr>
              <a:spAutoFit/>
            </a:bodyPr>
            <a:lstStyle/>
            <a:p>
              <a:pPr eaLnBrk="0" hangingPunct="0">
                <a:spcBef>
                  <a:spcPct val="50000"/>
                </a:spcBef>
              </a:pPr>
              <a:r>
                <a:rPr lang="it-IT" sz="2400" b="1">
                  <a:solidFill>
                    <a:schemeClr val="bg1"/>
                  </a:solidFill>
                  <a:latin typeface="Times" pitchFamily="18" charset="0"/>
                </a:rPr>
                <a:t>P</a:t>
              </a:r>
              <a:r>
                <a:rPr lang="it-IT" sz="2400" b="1" baseline="-25000">
                  <a:solidFill>
                    <a:schemeClr val="bg1"/>
                  </a:solidFill>
                  <a:latin typeface="Times" pitchFamily="18" charset="0"/>
                </a:rPr>
                <a:t>1</a:t>
              </a:r>
              <a:endParaRPr lang="it-IT" sz="2400" b="1">
                <a:solidFill>
                  <a:schemeClr val="bg1"/>
                </a:solidFill>
                <a:latin typeface="Times" pitchFamily="18" charset="0"/>
              </a:endParaRPr>
            </a:p>
          </p:txBody>
        </p:sp>
        <p:sp>
          <p:nvSpPr>
            <p:cNvPr id="9238" name="Rectangle 21"/>
            <p:cNvSpPr>
              <a:spLocks noChangeArrowheads="1"/>
            </p:cNvSpPr>
            <p:nvPr/>
          </p:nvSpPr>
          <p:spPr bwMode="auto">
            <a:xfrm>
              <a:off x="6248400" y="1655763"/>
              <a:ext cx="471488" cy="457200"/>
            </a:xfrm>
            <a:prstGeom prst="rect">
              <a:avLst/>
            </a:prstGeom>
            <a:noFill/>
            <a:ln w="9525">
              <a:noFill/>
              <a:miter lim="800000"/>
              <a:headEnd/>
              <a:tailEnd/>
            </a:ln>
          </p:spPr>
          <p:txBody>
            <a:bodyPr>
              <a:spAutoFit/>
            </a:bodyPr>
            <a:lstStyle/>
            <a:p>
              <a:pPr eaLnBrk="0" hangingPunct="0">
                <a:spcBef>
                  <a:spcPct val="50000"/>
                </a:spcBef>
              </a:pPr>
              <a:r>
                <a:rPr lang="it-IT" sz="2400" b="1">
                  <a:solidFill>
                    <a:schemeClr val="bg1"/>
                  </a:solidFill>
                  <a:latin typeface="Times" pitchFamily="18" charset="0"/>
                </a:rPr>
                <a:t>P</a:t>
              </a:r>
              <a:r>
                <a:rPr lang="it-IT" sz="2400" b="1" baseline="-25000">
                  <a:solidFill>
                    <a:schemeClr val="bg1"/>
                  </a:solidFill>
                  <a:latin typeface="Times" pitchFamily="18" charset="0"/>
                </a:rPr>
                <a:t>2</a:t>
              </a:r>
            </a:p>
          </p:txBody>
        </p:sp>
        <p:sp>
          <p:nvSpPr>
            <p:cNvPr id="9239" name="Line 22"/>
            <p:cNvSpPr>
              <a:spLocks noChangeShapeType="1"/>
            </p:cNvSpPr>
            <p:nvPr/>
          </p:nvSpPr>
          <p:spPr bwMode="auto">
            <a:xfrm>
              <a:off x="1981200" y="1808163"/>
              <a:ext cx="0" cy="1524000"/>
            </a:xfrm>
            <a:prstGeom prst="line">
              <a:avLst/>
            </a:prstGeom>
            <a:noFill/>
            <a:ln w="57150">
              <a:solidFill>
                <a:schemeClr val="bg1"/>
              </a:solidFill>
              <a:round/>
              <a:headEnd/>
              <a:tailEnd/>
            </a:ln>
          </p:spPr>
          <p:txBody>
            <a:bodyPr wrap="none" anchor="ctr"/>
            <a:lstStyle/>
            <a:p>
              <a:endParaRPr lang="en-US"/>
            </a:p>
          </p:txBody>
        </p:sp>
        <p:sp>
          <p:nvSpPr>
            <p:cNvPr id="9240" name="Line 24"/>
            <p:cNvSpPr>
              <a:spLocks noChangeShapeType="1"/>
            </p:cNvSpPr>
            <p:nvPr/>
          </p:nvSpPr>
          <p:spPr bwMode="auto">
            <a:xfrm>
              <a:off x="2001838" y="1954213"/>
              <a:ext cx="0" cy="1225550"/>
            </a:xfrm>
            <a:prstGeom prst="line">
              <a:avLst/>
            </a:prstGeom>
            <a:noFill/>
            <a:ln w="25400">
              <a:solidFill>
                <a:schemeClr val="tx1"/>
              </a:solidFill>
              <a:round/>
              <a:headEnd/>
              <a:tailEnd/>
            </a:ln>
          </p:spPr>
          <p:txBody>
            <a:bodyPr/>
            <a:lstStyle/>
            <a:p>
              <a:endParaRPr lang="en-US"/>
            </a:p>
          </p:txBody>
        </p:sp>
      </p:grpSp>
      <p:grpSp>
        <p:nvGrpSpPr>
          <p:cNvPr id="4" name="Group 56"/>
          <p:cNvGrpSpPr>
            <a:grpSpLocks noChangeAspect="1"/>
          </p:cNvGrpSpPr>
          <p:nvPr/>
        </p:nvGrpSpPr>
        <p:grpSpPr bwMode="auto">
          <a:xfrm>
            <a:off x="1141413" y="3570288"/>
            <a:ext cx="6943725" cy="622300"/>
            <a:chOff x="719" y="2249"/>
            <a:chExt cx="4374" cy="392"/>
          </a:xfrm>
        </p:grpSpPr>
        <p:sp>
          <p:nvSpPr>
            <p:cNvPr id="5" name="AutoShape 55"/>
            <p:cNvSpPr>
              <a:spLocks noChangeAspect="1" noChangeArrowheads="1" noTextEdit="1"/>
            </p:cNvSpPr>
            <p:nvPr/>
          </p:nvSpPr>
          <p:spPr bwMode="auto">
            <a:xfrm>
              <a:off x="719" y="2249"/>
              <a:ext cx="4374"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9273" name="Picture 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 y="2249"/>
              <a:ext cx="4370" cy="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3"/>
          <p:cNvSpPr>
            <a:spLocks noGrp="1" noChangeArrowheads="1"/>
          </p:cNvSpPr>
          <p:nvPr>
            <p:ph idx="1"/>
          </p:nvPr>
        </p:nvSpPr>
        <p:spPr>
          <a:xfrm>
            <a:off x="467544" y="1340768"/>
            <a:ext cx="8147248" cy="4968552"/>
          </a:xfrm>
        </p:spPr>
        <p:txBody>
          <a:bodyPr>
            <a:normAutofit lnSpcReduction="10000"/>
          </a:bodyPr>
          <a:lstStyle/>
          <a:p>
            <a:pPr eaLnBrk="1" hangingPunct="1">
              <a:lnSpc>
                <a:spcPct val="80000"/>
              </a:lnSpc>
            </a:pPr>
            <a:r>
              <a:rPr lang="en-US" sz="2400" dirty="0" smtClean="0"/>
              <a:t>Usually the largest error is in the determination of the RMS beam size (</a:t>
            </a:r>
            <a:r>
              <a:rPr lang="en-US" sz="2400" u="sng" dirty="0" smtClean="0"/>
              <a:t>Mini Workshop on "Characterization of High Brightness Beams“</a:t>
            </a:r>
            <a:r>
              <a:rPr lang="en-US" sz="2400" dirty="0" smtClean="0"/>
              <a:t>, </a:t>
            </a:r>
            <a:r>
              <a:rPr lang="en-US" sz="2400" i="1" dirty="0" err="1" smtClean="0"/>
              <a:t>Desy</a:t>
            </a:r>
            <a:r>
              <a:rPr lang="en-US" sz="2400" i="1" dirty="0" smtClean="0"/>
              <a:t> </a:t>
            </a:r>
            <a:r>
              <a:rPr lang="en-US" sz="2400" i="1" dirty="0" err="1" smtClean="0"/>
              <a:t>Zeuthen</a:t>
            </a:r>
            <a:r>
              <a:rPr lang="en-US" sz="2400" i="1" dirty="0" smtClean="0"/>
              <a:t> 2008</a:t>
            </a:r>
            <a:r>
              <a:rPr lang="en-US" sz="2400" dirty="0" smtClean="0"/>
              <a:t>, </a:t>
            </a:r>
            <a:r>
              <a:rPr lang="en-US" sz="2000" i="1" dirty="0" smtClean="0"/>
              <a:t>https://indico.desy.de/conferenceDisplay.py?confId=806)</a:t>
            </a:r>
          </a:p>
          <a:p>
            <a:pPr eaLnBrk="1" hangingPunct="1">
              <a:lnSpc>
                <a:spcPct val="80000"/>
              </a:lnSpc>
            </a:pPr>
            <a:r>
              <a:rPr lang="en-US" sz="2400" dirty="0" smtClean="0"/>
              <a:t>Systematic error comes from the determination of the </a:t>
            </a:r>
            <a:r>
              <a:rPr lang="en-US" sz="2400" dirty="0" err="1" smtClean="0"/>
              <a:t>quadrupole</a:t>
            </a:r>
            <a:r>
              <a:rPr lang="en-US" sz="2400" dirty="0" smtClean="0"/>
              <a:t> strength, mainly for hysteresis. So a cycling procedure is required for accurate measurements</a:t>
            </a:r>
          </a:p>
          <a:p>
            <a:pPr eaLnBrk="1" hangingPunct="1">
              <a:lnSpc>
                <a:spcPct val="80000"/>
              </a:lnSpc>
            </a:pPr>
            <a:r>
              <a:rPr lang="en-US" sz="2400" dirty="0" smtClean="0"/>
              <a:t>Thin lens model is not adequate</a:t>
            </a:r>
          </a:p>
          <a:p>
            <a:pPr eaLnBrk="1" hangingPunct="1">
              <a:lnSpc>
                <a:spcPct val="80000"/>
              </a:lnSpc>
            </a:pPr>
            <a:r>
              <a:rPr lang="en-US" sz="2400" dirty="0" smtClean="0"/>
              <a:t>Energy </a:t>
            </a:r>
          </a:p>
          <a:p>
            <a:pPr eaLnBrk="1" hangingPunct="1">
              <a:lnSpc>
                <a:spcPct val="80000"/>
              </a:lnSpc>
            </a:pPr>
            <a:r>
              <a:rPr lang="en-US" sz="2400" dirty="0" smtClean="0"/>
              <a:t>Large energy spread can gives chromatic effect</a:t>
            </a:r>
          </a:p>
          <a:p>
            <a:pPr eaLnBrk="1" hangingPunct="1">
              <a:lnSpc>
                <a:spcPct val="80000"/>
              </a:lnSpc>
            </a:pPr>
            <a:r>
              <a:rPr lang="en-US" sz="2400" dirty="0" smtClean="0"/>
              <a:t>Assumption: transverse phase space distribution fills an ellipse</a:t>
            </a:r>
          </a:p>
          <a:p>
            <a:pPr eaLnBrk="1" hangingPunct="1">
              <a:lnSpc>
                <a:spcPct val="80000"/>
              </a:lnSpc>
            </a:pPr>
            <a:r>
              <a:rPr lang="en-US" sz="2400" dirty="0" smtClean="0"/>
              <a:t>F. </a:t>
            </a:r>
            <a:r>
              <a:rPr lang="en-US" sz="2400" dirty="0" err="1" smtClean="0"/>
              <a:t>Loehl</a:t>
            </a:r>
            <a:r>
              <a:rPr lang="en-US" sz="2400" dirty="0" smtClean="0"/>
              <a:t> et al. “Physical Review Special Topics - Accelerators and Beams </a:t>
            </a:r>
            <a:r>
              <a:rPr lang="en-US" sz="2400" b="1" dirty="0" smtClean="0"/>
              <a:t>9, 092802 (2006)</a:t>
            </a:r>
            <a:endParaRPr lang="en-US" sz="2400" dirty="0" smtClean="0"/>
          </a:p>
        </p:txBody>
      </p:sp>
      <p:sp>
        <p:nvSpPr>
          <p:cNvPr id="2" name="Titolo 1"/>
          <p:cNvSpPr>
            <a:spLocks noGrp="1"/>
          </p:cNvSpPr>
          <p:nvPr>
            <p:ph type="title"/>
          </p:nvPr>
        </p:nvSpPr>
        <p:spPr/>
        <p:txBody>
          <a:bodyPr/>
          <a:lstStyle/>
          <a:p>
            <a:r>
              <a:rPr lang="en-US" dirty="0" smtClean="0"/>
              <a:t>Sources of errors</a:t>
            </a:r>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animEffect transition="in" filter="fade">
                                      <p:cBhvr>
                                        <p:cTn id="7" dur="500"/>
                                        <p:tgtEl>
                                          <p:spTgt spid="2970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700">
                                            <p:txEl>
                                              <p:pRg st="1" end="1"/>
                                            </p:txEl>
                                          </p:spTgt>
                                        </p:tgtEl>
                                        <p:attrNameLst>
                                          <p:attrName>style.visibility</p:attrName>
                                        </p:attrNameLst>
                                      </p:cBhvr>
                                      <p:to>
                                        <p:strVal val="visible"/>
                                      </p:to>
                                    </p:set>
                                    <p:animEffect transition="in" filter="fade">
                                      <p:cBhvr>
                                        <p:cTn id="12" dur="500"/>
                                        <p:tgtEl>
                                          <p:spTgt spid="2970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700">
                                            <p:txEl>
                                              <p:pRg st="2" end="2"/>
                                            </p:txEl>
                                          </p:spTgt>
                                        </p:tgtEl>
                                        <p:attrNameLst>
                                          <p:attrName>style.visibility</p:attrName>
                                        </p:attrNameLst>
                                      </p:cBhvr>
                                      <p:to>
                                        <p:strVal val="visible"/>
                                      </p:to>
                                    </p:set>
                                    <p:animEffect transition="in" filter="fade">
                                      <p:cBhvr>
                                        <p:cTn id="17" dur="500"/>
                                        <p:tgtEl>
                                          <p:spTgt spid="2970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9700">
                                            <p:txEl>
                                              <p:pRg st="3" end="3"/>
                                            </p:txEl>
                                          </p:spTgt>
                                        </p:tgtEl>
                                        <p:attrNameLst>
                                          <p:attrName>style.visibility</p:attrName>
                                        </p:attrNameLst>
                                      </p:cBhvr>
                                      <p:to>
                                        <p:strVal val="visible"/>
                                      </p:to>
                                    </p:set>
                                    <p:animEffect transition="in" filter="fade">
                                      <p:cBhvr>
                                        <p:cTn id="22" dur="500"/>
                                        <p:tgtEl>
                                          <p:spTgt spid="2970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9700">
                                            <p:txEl>
                                              <p:pRg st="4" end="4"/>
                                            </p:txEl>
                                          </p:spTgt>
                                        </p:tgtEl>
                                        <p:attrNameLst>
                                          <p:attrName>style.visibility</p:attrName>
                                        </p:attrNameLst>
                                      </p:cBhvr>
                                      <p:to>
                                        <p:strVal val="visible"/>
                                      </p:to>
                                    </p:set>
                                    <p:animEffect transition="in" filter="fade">
                                      <p:cBhvr>
                                        <p:cTn id="27" dur="500"/>
                                        <p:tgtEl>
                                          <p:spTgt spid="2970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9700">
                                            <p:txEl>
                                              <p:pRg st="5" end="5"/>
                                            </p:txEl>
                                          </p:spTgt>
                                        </p:tgtEl>
                                        <p:attrNameLst>
                                          <p:attrName>style.visibility</p:attrName>
                                        </p:attrNameLst>
                                      </p:cBhvr>
                                      <p:to>
                                        <p:strVal val="visible"/>
                                      </p:to>
                                    </p:set>
                                    <p:animEffect transition="in" filter="fade">
                                      <p:cBhvr>
                                        <p:cTn id="32" dur="500"/>
                                        <p:tgtEl>
                                          <p:spTgt spid="2970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9700">
                                            <p:txEl>
                                              <p:pRg st="6" end="6"/>
                                            </p:txEl>
                                          </p:spTgt>
                                        </p:tgtEl>
                                        <p:attrNameLst>
                                          <p:attrName>style.visibility</p:attrName>
                                        </p:attrNameLst>
                                      </p:cBhvr>
                                      <p:to>
                                        <p:strVal val="visible"/>
                                      </p:to>
                                    </p:set>
                                    <p:animEffect transition="in" filter="fade">
                                      <p:cBhvr>
                                        <p:cTn id="37" dur="500"/>
                                        <p:tgtEl>
                                          <p:spTgt spid="2970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2"/>
          <p:cNvSpPr>
            <a:spLocks noGrp="1" noChangeArrowheads="1"/>
          </p:cNvSpPr>
          <p:nvPr>
            <p:ph type="title"/>
          </p:nvPr>
        </p:nvSpPr>
        <p:spPr/>
        <p:txBody>
          <a:bodyPr/>
          <a:lstStyle/>
          <a:p>
            <a:pPr eaLnBrk="1" hangingPunct="1"/>
            <a:r>
              <a:rPr lang="en-US" smtClean="0"/>
              <a:t>Phase space reconstruction</a:t>
            </a:r>
          </a:p>
        </p:txBody>
      </p:sp>
      <p:sp>
        <p:nvSpPr>
          <p:cNvPr id="30724" name="Rectangle 3"/>
          <p:cNvSpPr>
            <a:spLocks noGrp="1" noChangeArrowheads="1"/>
          </p:cNvSpPr>
          <p:nvPr>
            <p:ph idx="1"/>
          </p:nvPr>
        </p:nvSpPr>
        <p:spPr>
          <a:xfrm>
            <a:off x="347564" y="4792663"/>
            <a:ext cx="8147248" cy="1464990"/>
          </a:xfrm>
        </p:spPr>
        <p:txBody>
          <a:bodyPr/>
          <a:lstStyle/>
          <a:p>
            <a:pPr eaLnBrk="1" hangingPunct="1">
              <a:lnSpc>
                <a:spcPct val="80000"/>
              </a:lnSpc>
            </a:pPr>
            <a:r>
              <a:rPr lang="en-US" sz="2400" dirty="0" smtClean="0"/>
              <a:t>Tomography is related to the Radon theorem: a n-dimensional object can be reconstructed from a sufficient number of projection in (n-1) dimensional space </a:t>
            </a:r>
          </a:p>
        </p:txBody>
      </p:sp>
      <p:sp>
        <p:nvSpPr>
          <p:cNvPr id="30725" name="Freeform 6"/>
          <p:cNvSpPr>
            <a:spLocks noChangeAspect="1"/>
          </p:cNvSpPr>
          <p:nvPr/>
        </p:nvSpPr>
        <p:spPr bwMode="auto">
          <a:xfrm>
            <a:off x="3502025" y="2574925"/>
            <a:ext cx="1503363" cy="1103313"/>
          </a:xfrm>
          <a:custGeom>
            <a:avLst/>
            <a:gdLst>
              <a:gd name="T0" fmla="*/ 639800844 w 1568"/>
              <a:gd name="T1" fmla="*/ 924598169 h 1152"/>
              <a:gd name="T2" fmla="*/ 595676962 w 1568"/>
              <a:gd name="T3" fmla="*/ 748483822 h 1152"/>
              <a:gd name="T4" fmla="*/ 66186332 w 1568"/>
              <a:gd name="T5" fmla="*/ 660427606 h 1152"/>
              <a:gd name="T6" fmla="*/ 198558967 w 1568"/>
              <a:gd name="T7" fmla="*/ 352227857 h 1152"/>
              <a:gd name="T8" fmla="*/ 595676962 w 1568"/>
              <a:gd name="T9" fmla="*/ 308199749 h 1152"/>
              <a:gd name="T10" fmla="*/ 728049567 w 1568"/>
              <a:gd name="T11" fmla="*/ 44028123 h 1152"/>
              <a:gd name="T12" fmla="*/ 992794777 w 1568"/>
              <a:gd name="T13" fmla="*/ 44028123 h 1152"/>
              <a:gd name="T14" fmla="*/ 1169291504 w 1568"/>
              <a:gd name="T15" fmla="*/ 264170683 h 1152"/>
              <a:gd name="T16" fmla="*/ 1345787991 w 1568"/>
              <a:gd name="T17" fmla="*/ 308199749 h 1152"/>
              <a:gd name="T18" fmla="*/ 1434036714 w 1568"/>
              <a:gd name="T19" fmla="*/ 704455714 h 1152"/>
              <a:gd name="T20" fmla="*/ 1301664109 w 1568"/>
              <a:gd name="T21" fmla="*/ 1012655583 h 1152"/>
              <a:gd name="T22" fmla="*/ 860422172 w 1568"/>
              <a:gd name="T23" fmla="*/ 968626277 h 1152"/>
              <a:gd name="T24" fmla="*/ 683924726 w 1568"/>
              <a:gd name="T25" fmla="*/ 1012655583 h 1152"/>
              <a:gd name="T26" fmla="*/ 639800844 w 1568"/>
              <a:gd name="T27" fmla="*/ 924598169 h 11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68"/>
              <a:gd name="T43" fmla="*/ 0 h 1152"/>
              <a:gd name="T44" fmla="*/ 1568 w 1568"/>
              <a:gd name="T45" fmla="*/ 1152 h 115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68" h="1152">
                <a:moveTo>
                  <a:pt x="696" y="1008"/>
                </a:moveTo>
                <a:cubicBezTo>
                  <a:pt x="680" y="960"/>
                  <a:pt x="752" y="864"/>
                  <a:pt x="648" y="816"/>
                </a:cubicBezTo>
                <a:cubicBezTo>
                  <a:pt x="544" y="768"/>
                  <a:pt x="144" y="792"/>
                  <a:pt x="72" y="720"/>
                </a:cubicBezTo>
                <a:cubicBezTo>
                  <a:pt x="0" y="648"/>
                  <a:pt x="120" y="448"/>
                  <a:pt x="216" y="384"/>
                </a:cubicBezTo>
                <a:cubicBezTo>
                  <a:pt x="312" y="320"/>
                  <a:pt x="552" y="392"/>
                  <a:pt x="648" y="336"/>
                </a:cubicBezTo>
                <a:cubicBezTo>
                  <a:pt x="744" y="280"/>
                  <a:pt x="720" y="96"/>
                  <a:pt x="792" y="48"/>
                </a:cubicBezTo>
                <a:cubicBezTo>
                  <a:pt x="864" y="0"/>
                  <a:pt x="1000" y="8"/>
                  <a:pt x="1080" y="48"/>
                </a:cubicBezTo>
                <a:cubicBezTo>
                  <a:pt x="1160" y="88"/>
                  <a:pt x="1208" y="240"/>
                  <a:pt x="1272" y="288"/>
                </a:cubicBezTo>
                <a:cubicBezTo>
                  <a:pt x="1336" y="336"/>
                  <a:pt x="1416" y="256"/>
                  <a:pt x="1464" y="336"/>
                </a:cubicBezTo>
                <a:cubicBezTo>
                  <a:pt x="1512" y="416"/>
                  <a:pt x="1568" y="640"/>
                  <a:pt x="1560" y="768"/>
                </a:cubicBezTo>
                <a:cubicBezTo>
                  <a:pt x="1552" y="896"/>
                  <a:pt x="1520" y="1056"/>
                  <a:pt x="1416" y="1104"/>
                </a:cubicBezTo>
                <a:cubicBezTo>
                  <a:pt x="1312" y="1152"/>
                  <a:pt x="1048" y="1056"/>
                  <a:pt x="936" y="1056"/>
                </a:cubicBezTo>
                <a:cubicBezTo>
                  <a:pt x="824" y="1056"/>
                  <a:pt x="784" y="1112"/>
                  <a:pt x="744" y="1104"/>
                </a:cubicBezTo>
                <a:cubicBezTo>
                  <a:pt x="704" y="1096"/>
                  <a:pt x="712" y="1056"/>
                  <a:pt x="696" y="1008"/>
                </a:cubicBezTo>
                <a:close/>
              </a:path>
            </a:pathLst>
          </a:custGeom>
          <a:solidFill>
            <a:srgbClr val="FF9900"/>
          </a:solidFill>
          <a:ln w="9525">
            <a:noFill/>
            <a:round/>
            <a:headEnd/>
            <a:tailEnd/>
          </a:ln>
        </p:spPr>
        <p:txBody>
          <a:bodyPr/>
          <a:lstStyle/>
          <a:p>
            <a:endParaRPr lang="en-US" sz="2400">
              <a:latin typeface="Times New Roman" pitchFamily="18" charset="0"/>
              <a:cs typeface="Times New Roman" pitchFamily="18" charset="0"/>
            </a:endParaRPr>
          </a:p>
        </p:txBody>
      </p:sp>
      <p:sp>
        <p:nvSpPr>
          <p:cNvPr id="30726" name="Line 3"/>
          <p:cNvSpPr>
            <a:spLocks noChangeShapeType="1"/>
          </p:cNvSpPr>
          <p:nvPr/>
        </p:nvSpPr>
        <p:spPr bwMode="auto">
          <a:xfrm flipV="1">
            <a:off x="4421188" y="1484313"/>
            <a:ext cx="0" cy="3159125"/>
          </a:xfrm>
          <a:prstGeom prst="line">
            <a:avLst/>
          </a:prstGeom>
          <a:noFill/>
          <a:ln w="28575">
            <a:solidFill>
              <a:schemeClr val="tx1"/>
            </a:solidFill>
            <a:round/>
            <a:headEnd/>
            <a:tailEnd type="triangle" w="med" len="med"/>
          </a:ln>
        </p:spPr>
        <p:txBody>
          <a:bodyPr/>
          <a:lstStyle/>
          <a:p>
            <a:endParaRPr lang="en-US"/>
          </a:p>
        </p:txBody>
      </p:sp>
      <p:sp>
        <p:nvSpPr>
          <p:cNvPr id="30727" name="Line 5"/>
          <p:cNvSpPr>
            <a:spLocks noChangeShapeType="1"/>
          </p:cNvSpPr>
          <p:nvPr/>
        </p:nvSpPr>
        <p:spPr bwMode="auto">
          <a:xfrm>
            <a:off x="2468563" y="3149600"/>
            <a:ext cx="3906837" cy="0"/>
          </a:xfrm>
          <a:prstGeom prst="line">
            <a:avLst/>
          </a:prstGeom>
          <a:noFill/>
          <a:ln w="28575">
            <a:solidFill>
              <a:schemeClr val="tx1"/>
            </a:solidFill>
            <a:round/>
            <a:headEnd/>
            <a:tailEnd type="triangle" w="med" len="med"/>
          </a:ln>
        </p:spPr>
        <p:txBody>
          <a:bodyPr/>
          <a:lstStyle/>
          <a:p>
            <a:endParaRPr lang="en-US"/>
          </a:p>
        </p:txBody>
      </p:sp>
      <p:grpSp>
        <p:nvGrpSpPr>
          <p:cNvPr id="30728" name="Group 25"/>
          <p:cNvGrpSpPr>
            <a:grpSpLocks/>
          </p:cNvGrpSpPr>
          <p:nvPr/>
        </p:nvGrpSpPr>
        <p:grpSpPr bwMode="auto">
          <a:xfrm>
            <a:off x="3330575" y="1724025"/>
            <a:ext cx="1952625" cy="506413"/>
            <a:chOff x="1968" y="1544"/>
            <a:chExt cx="1632" cy="424"/>
          </a:xfrm>
        </p:grpSpPr>
        <p:sp>
          <p:nvSpPr>
            <p:cNvPr id="30749" name="Line 8"/>
            <p:cNvSpPr>
              <a:spLocks noChangeShapeType="1"/>
            </p:cNvSpPr>
            <p:nvPr/>
          </p:nvSpPr>
          <p:spPr bwMode="auto">
            <a:xfrm>
              <a:off x="1968" y="1968"/>
              <a:ext cx="1632" cy="0"/>
            </a:xfrm>
            <a:prstGeom prst="line">
              <a:avLst/>
            </a:prstGeom>
            <a:noFill/>
            <a:ln w="9525">
              <a:solidFill>
                <a:srgbClr val="CC3300"/>
              </a:solidFill>
              <a:round/>
              <a:headEnd/>
              <a:tailEnd/>
            </a:ln>
          </p:spPr>
          <p:txBody>
            <a:bodyPr/>
            <a:lstStyle/>
            <a:p>
              <a:endParaRPr lang="en-US"/>
            </a:p>
          </p:txBody>
        </p:sp>
        <p:sp>
          <p:nvSpPr>
            <p:cNvPr id="30750" name="Freeform 9"/>
            <p:cNvSpPr>
              <a:spLocks/>
            </p:cNvSpPr>
            <p:nvPr/>
          </p:nvSpPr>
          <p:spPr bwMode="auto">
            <a:xfrm>
              <a:off x="2108" y="1544"/>
              <a:ext cx="1354" cy="424"/>
            </a:xfrm>
            <a:custGeom>
              <a:avLst/>
              <a:gdLst>
                <a:gd name="T0" fmla="*/ 0 w 1392"/>
                <a:gd name="T1" fmla="*/ 424 h 424"/>
                <a:gd name="T2" fmla="*/ 136 w 1392"/>
                <a:gd name="T3" fmla="*/ 280 h 424"/>
                <a:gd name="T4" fmla="*/ 454 w 1392"/>
                <a:gd name="T5" fmla="*/ 280 h 424"/>
                <a:gd name="T6" fmla="*/ 636 w 1392"/>
                <a:gd name="T7" fmla="*/ 40 h 424"/>
                <a:gd name="T8" fmla="*/ 909 w 1392"/>
                <a:gd name="T9" fmla="*/ 40 h 424"/>
                <a:gd name="T10" fmla="*/ 953 w 1392"/>
                <a:gd name="T11" fmla="*/ 136 h 424"/>
                <a:gd name="T12" fmla="*/ 1135 w 1392"/>
                <a:gd name="T13" fmla="*/ 232 h 424"/>
                <a:gd name="T14" fmla="*/ 1271 w 1392"/>
                <a:gd name="T15" fmla="*/ 376 h 424"/>
                <a:gd name="T16" fmla="*/ 1317 w 1392"/>
                <a:gd name="T17" fmla="*/ 424 h 4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92"/>
                <a:gd name="T28" fmla="*/ 0 h 424"/>
                <a:gd name="T29" fmla="*/ 1392 w 1392"/>
                <a:gd name="T30" fmla="*/ 424 h 42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92" h="424">
                  <a:moveTo>
                    <a:pt x="0" y="424"/>
                  </a:moveTo>
                  <a:cubicBezTo>
                    <a:pt x="32" y="364"/>
                    <a:pt x="64" y="304"/>
                    <a:pt x="144" y="280"/>
                  </a:cubicBezTo>
                  <a:cubicBezTo>
                    <a:pt x="224" y="256"/>
                    <a:pt x="392" y="320"/>
                    <a:pt x="480" y="280"/>
                  </a:cubicBezTo>
                  <a:cubicBezTo>
                    <a:pt x="568" y="240"/>
                    <a:pt x="592" y="80"/>
                    <a:pt x="672" y="40"/>
                  </a:cubicBezTo>
                  <a:cubicBezTo>
                    <a:pt x="752" y="0"/>
                    <a:pt x="904" y="24"/>
                    <a:pt x="960" y="40"/>
                  </a:cubicBezTo>
                  <a:cubicBezTo>
                    <a:pt x="1016" y="56"/>
                    <a:pt x="968" y="104"/>
                    <a:pt x="1008" y="136"/>
                  </a:cubicBezTo>
                  <a:cubicBezTo>
                    <a:pt x="1048" y="168"/>
                    <a:pt x="1144" y="192"/>
                    <a:pt x="1200" y="232"/>
                  </a:cubicBezTo>
                  <a:cubicBezTo>
                    <a:pt x="1256" y="272"/>
                    <a:pt x="1312" y="344"/>
                    <a:pt x="1344" y="376"/>
                  </a:cubicBezTo>
                  <a:cubicBezTo>
                    <a:pt x="1376" y="408"/>
                    <a:pt x="1384" y="416"/>
                    <a:pt x="1392" y="424"/>
                  </a:cubicBezTo>
                </a:path>
              </a:pathLst>
            </a:custGeom>
            <a:noFill/>
            <a:ln w="28575">
              <a:solidFill>
                <a:srgbClr val="CC3300"/>
              </a:solidFill>
              <a:round/>
              <a:headEnd/>
              <a:tailEnd/>
            </a:ln>
          </p:spPr>
          <p:txBody>
            <a:bodyPr/>
            <a:lstStyle/>
            <a:p>
              <a:endParaRPr lang="en-US" sz="2400">
                <a:latin typeface="Times New Roman" pitchFamily="18" charset="0"/>
                <a:cs typeface="Times New Roman" pitchFamily="18" charset="0"/>
              </a:endParaRPr>
            </a:p>
          </p:txBody>
        </p:sp>
      </p:grpSp>
      <p:sp>
        <p:nvSpPr>
          <p:cNvPr id="30729" name="Line 12"/>
          <p:cNvSpPr>
            <a:spLocks noChangeShapeType="1"/>
          </p:cNvSpPr>
          <p:nvPr/>
        </p:nvSpPr>
        <p:spPr bwMode="auto">
          <a:xfrm rot="4020000">
            <a:off x="4920456" y="2610644"/>
            <a:ext cx="1808163" cy="73025"/>
          </a:xfrm>
          <a:prstGeom prst="line">
            <a:avLst/>
          </a:prstGeom>
          <a:noFill/>
          <a:ln w="9525">
            <a:solidFill>
              <a:schemeClr val="tx1"/>
            </a:solidFill>
            <a:round/>
            <a:headEnd/>
            <a:tailEnd type="triangle" w="med" len="med"/>
          </a:ln>
        </p:spPr>
        <p:txBody>
          <a:bodyPr/>
          <a:lstStyle/>
          <a:p>
            <a:endParaRPr lang="en-US"/>
          </a:p>
        </p:txBody>
      </p:sp>
      <p:sp>
        <p:nvSpPr>
          <p:cNvPr id="30730" name="Freeform 13"/>
          <p:cNvSpPr>
            <a:spLocks/>
          </p:cNvSpPr>
          <p:nvPr/>
        </p:nvSpPr>
        <p:spPr bwMode="auto">
          <a:xfrm>
            <a:off x="5619750" y="2076450"/>
            <a:ext cx="763588" cy="1243013"/>
          </a:xfrm>
          <a:custGeom>
            <a:avLst/>
            <a:gdLst>
              <a:gd name="T0" fmla="*/ 0 w 638"/>
              <a:gd name="T1" fmla="*/ 30056026 h 1039"/>
              <a:gd name="T2" fmla="*/ 148973845 w 638"/>
              <a:gd name="T3" fmla="*/ 30056026 h 1039"/>
              <a:gd name="T4" fmla="*/ 411110745 w 638"/>
              <a:gd name="T5" fmla="*/ 213258654 h 1039"/>
              <a:gd name="T6" fmla="*/ 756329136 w 638"/>
              <a:gd name="T7" fmla="*/ 407910406 h 1039"/>
              <a:gd name="T8" fmla="*/ 892410519 w 638"/>
              <a:gd name="T9" fmla="*/ 725651567 h 1039"/>
              <a:gd name="T10" fmla="*/ 889546467 w 638"/>
              <a:gd name="T11" fmla="*/ 884521474 h 1039"/>
              <a:gd name="T12" fmla="*/ 750599835 w 638"/>
              <a:gd name="T13" fmla="*/ 1096349213 h 1039"/>
              <a:gd name="T14" fmla="*/ 627409530 w 638"/>
              <a:gd name="T15" fmla="*/ 1335370392 h 1039"/>
              <a:gd name="T16" fmla="*/ 551490002 w 638"/>
              <a:gd name="T17" fmla="*/ 1487084902 h 103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38"/>
              <a:gd name="T28" fmla="*/ 0 h 1039"/>
              <a:gd name="T29" fmla="*/ 638 w 638"/>
              <a:gd name="T30" fmla="*/ 1039 h 103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38" h="1039">
                <a:moveTo>
                  <a:pt x="0" y="21"/>
                </a:moveTo>
                <a:cubicBezTo>
                  <a:pt x="16" y="21"/>
                  <a:pt x="56" y="0"/>
                  <a:pt x="104" y="21"/>
                </a:cubicBezTo>
                <a:cubicBezTo>
                  <a:pt x="152" y="42"/>
                  <a:pt x="216" y="105"/>
                  <a:pt x="287" y="149"/>
                </a:cubicBezTo>
                <a:cubicBezTo>
                  <a:pt x="358" y="193"/>
                  <a:pt x="472" y="226"/>
                  <a:pt x="528" y="285"/>
                </a:cubicBezTo>
                <a:cubicBezTo>
                  <a:pt x="584" y="344"/>
                  <a:pt x="607" y="451"/>
                  <a:pt x="623" y="507"/>
                </a:cubicBezTo>
                <a:cubicBezTo>
                  <a:pt x="638" y="563"/>
                  <a:pt x="638" y="574"/>
                  <a:pt x="621" y="618"/>
                </a:cubicBezTo>
                <a:cubicBezTo>
                  <a:pt x="605" y="661"/>
                  <a:pt x="554" y="713"/>
                  <a:pt x="524" y="766"/>
                </a:cubicBezTo>
                <a:cubicBezTo>
                  <a:pt x="493" y="819"/>
                  <a:pt x="461" y="887"/>
                  <a:pt x="438" y="933"/>
                </a:cubicBezTo>
                <a:cubicBezTo>
                  <a:pt x="415" y="978"/>
                  <a:pt x="397" y="1017"/>
                  <a:pt x="385" y="1039"/>
                </a:cubicBezTo>
              </a:path>
            </a:pathLst>
          </a:custGeom>
          <a:noFill/>
          <a:ln w="28575">
            <a:solidFill>
              <a:srgbClr val="CC3300"/>
            </a:solidFill>
            <a:round/>
            <a:headEnd/>
            <a:tailEnd/>
          </a:ln>
        </p:spPr>
        <p:txBody>
          <a:bodyPr/>
          <a:lstStyle/>
          <a:p>
            <a:endParaRPr lang="en-US" sz="2400">
              <a:latin typeface="Times New Roman" pitchFamily="18" charset="0"/>
              <a:cs typeface="Times New Roman" pitchFamily="18" charset="0"/>
            </a:endParaRPr>
          </a:p>
        </p:txBody>
      </p:sp>
      <p:sp>
        <p:nvSpPr>
          <p:cNvPr id="30731" name="Line 14"/>
          <p:cNvSpPr>
            <a:spLocks noChangeShapeType="1"/>
          </p:cNvSpPr>
          <p:nvPr/>
        </p:nvSpPr>
        <p:spPr bwMode="auto">
          <a:xfrm flipV="1">
            <a:off x="2928938" y="2460625"/>
            <a:ext cx="3389312" cy="1263650"/>
          </a:xfrm>
          <a:prstGeom prst="line">
            <a:avLst/>
          </a:prstGeom>
          <a:noFill/>
          <a:ln w="9525">
            <a:solidFill>
              <a:schemeClr val="tx1"/>
            </a:solidFill>
            <a:prstDash val="dash"/>
            <a:round/>
            <a:headEnd/>
            <a:tailEnd/>
          </a:ln>
        </p:spPr>
        <p:txBody>
          <a:bodyPr/>
          <a:lstStyle/>
          <a:p>
            <a:endParaRPr lang="en-US"/>
          </a:p>
        </p:txBody>
      </p:sp>
      <p:sp>
        <p:nvSpPr>
          <p:cNvPr id="30732" name="Line 17"/>
          <p:cNvSpPr>
            <a:spLocks noChangeShapeType="1"/>
          </p:cNvSpPr>
          <p:nvPr/>
        </p:nvSpPr>
        <p:spPr bwMode="auto">
          <a:xfrm flipV="1">
            <a:off x="2952750" y="2609850"/>
            <a:ext cx="3389313" cy="1263650"/>
          </a:xfrm>
          <a:prstGeom prst="line">
            <a:avLst/>
          </a:prstGeom>
          <a:noFill/>
          <a:ln w="9525">
            <a:solidFill>
              <a:schemeClr val="tx1"/>
            </a:solidFill>
            <a:prstDash val="dash"/>
            <a:round/>
            <a:headEnd/>
            <a:tailEnd/>
          </a:ln>
        </p:spPr>
        <p:txBody>
          <a:bodyPr/>
          <a:lstStyle/>
          <a:p>
            <a:endParaRPr lang="en-US"/>
          </a:p>
        </p:txBody>
      </p:sp>
      <p:sp>
        <p:nvSpPr>
          <p:cNvPr id="30733" name="Line 18"/>
          <p:cNvSpPr>
            <a:spLocks noChangeShapeType="1"/>
          </p:cNvSpPr>
          <p:nvPr/>
        </p:nvSpPr>
        <p:spPr bwMode="auto">
          <a:xfrm flipV="1">
            <a:off x="2998788" y="2759075"/>
            <a:ext cx="3389312" cy="1263650"/>
          </a:xfrm>
          <a:prstGeom prst="line">
            <a:avLst/>
          </a:prstGeom>
          <a:noFill/>
          <a:ln w="9525">
            <a:solidFill>
              <a:schemeClr val="tx1"/>
            </a:solidFill>
            <a:prstDash val="dash"/>
            <a:round/>
            <a:headEnd/>
            <a:tailEnd/>
          </a:ln>
        </p:spPr>
        <p:txBody>
          <a:bodyPr/>
          <a:lstStyle/>
          <a:p>
            <a:endParaRPr lang="en-US"/>
          </a:p>
        </p:txBody>
      </p:sp>
      <p:sp>
        <p:nvSpPr>
          <p:cNvPr id="30734" name="Line 19"/>
          <p:cNvSpPr>
            <a:spLocks noChangeShapeType="1"/>
          </p:cNvSpPr>
          <p:nvPr/>
        </p:nvSpPr>
        <p:spPr bwMode="auto">
          <a:xfrm flipV="1">
            <a:off x="2786063" y="2341563"/>
            <a:ext cx="3389312" cy="1263650"/>
          </a:xfrm>
          <a:prstGeom prst="line">
            <a:avLst/>
          </a:prstGeom>
          <a:noFill/>
          <a:ln w="9525">
            <a:solidFill>
              <a:schemeClr val="tx1"/>
            </a:solidFill>
            <a:prstDash val="dash"/>
            <a:round/>
            <a:headEnd/>
            <a:tailEnd/>
          </a:ln>
        </p:spPr>
        <p:txBody>
          <a:bodyPr/>
          <a:lstStyle/>
          <a:p>
            <a:endParaRPr lang="en-US"/>
          </a:p>
        </p:txBody>
      </p:sp>
      <p:sp>
        <p:nvSpPr>
          <p:cNvPr id="30735" name="Line 20"/>
          <p:cNvSpPr>
            <a:spLocks noChangeShapeType="1"/>
          </p:cNvSpPr>
          <p:nvPr/>
        </p:nvSpPr>
        <p:spPr bwMode="auto">
          <a:xfrm flipV="1">
            <a:off x="2936875" y="2930525"/>
            <a:ext cx="3389313" cy="1263650"/>
          </a:xfrm>
          <a:prstGeom prst="line">
            <a:avLst/>
          </a:prstGeom>
          <a:noFill/>
          <a:ln w="9525">
            <a:solidFill>
              <a:schemeClr val="tx1"/>
            </a:solidFill>
            <a:prstDash val="dash"/>
            <a:round/>
            <a:headEnd/>
            <a:tailEnd/>
          </a:ln>
        </p:spPr>
        <p:txBody>
          <a:bodyPr/>
          <a:lstStyle/>
          <a:p>
            <a:endParaRPr lang="en-US"/>
          </a:p>
        </p:txBody>
      </p:sp>
      <p:sp>
        <p:nvSpPr>
          <p:cNvPr id="30736" name="Line 21"/>
          <p:cNvSpPr>
            <a:spLocks noChangeShapeType="1"/>
          </p:cNvSpPr>
          <p:nvPr/>
        </p:nvSpPr>
        <p:spPr bwMode="auto">
          <a:xfrm flipV="1">
            <a:off x="3100388" y="3136900"/>
            <a:ext cx="3081337" cy="1162050"/>
          </a:xfrm>
          <a:prstGeom prst="line">
            <a:avLst/>
          </a:prstGeom>
          <a:noFill/>
          <a:ln w="9525">
            <a:solidFill>
              <a:schemeClr val="tx1"/>
            </a:solidFill>
            <a:prstDash val="dash"/>
            <a:round/>
            <a:headEnd/>
            <a:tailEnd/>
          </a:ln>
        </p:spPr>
        <p:txBody>
          <a:bodyPr/>
          <a:lstStyle/>
          <a:p>
            <a:endParaRPr lang="en-US"/>
          </a:p>
        </p:txBody>
      </p:sp>
      <p:sp>
        <p:nvSpPr>
          <p:cNvPr id="30737" name="Line 22"/>
          <p:cNvSpPr>
            <a:spLocks noChangeShapeType="1"/>
          </p:cNvSpPr>
          <p:nvPr/>
        </p:nvSpPr>
        <p:spPr bwMode="auto">
          <a:xfrm flipV="1">
            <a:off x="2579688" y="2235200"/>
            <a:ext cx="3387725" cy="1263650"/>
          </a:xfrm>
          <a:prstGeom prst="line">
            <a:avLst/>
          </a:prstGeom>
          <a:noFill/>
          <a:ln w="9525">
            <a:solidFill>
              <a:schemeClr val="tx1"/>
            </a:solidFill>
            <a:prstDash val="dash"/>
            <a:round/>
            <a:headEnd/>
            <a:tailEnd/>
          </a:ln>
        </p:spPr>
        <p:txBody>
          <a:bodyPr/>
          <a:lstStyle/>
          <a:p>
            <a:endParaRPr lang="en-US"/>
          </a:p>
        </p:txBody>
      </p:sp>
      <p:sp>
        <p:nvSpPr>
          <p:cNvPr id="30738" name="Line 23"/>
          <p:cNvSpPr>
            <a:spLocks noChangeShapeType="1"/>
          </p:cNvSpPr>
          <p:nvPr/>
        </p:nvSpPr>
        <p:spPr bwMode="auto">
          <a:xfrm flipV="1">
            <a:off x="2455863" y="2112963"/>
            <a:ext cx="3389312" cy="1263650"/>
          </a:xfrm>
          <a:prstGeom prst="line">
            <a:avLst/>
          </a:prstGeom>
          <a:noFill/>
          <a:ln w="9525">
            <a:solidFill>
              <a:schemeClr val="tx1"/>
            </a:solidFill>
            <a:prstDash val="dash"/>
            <a:round/>
            <a:headEnd/>
            <a:tailEnd/>
          </a:ln>
        </p:spPr>
        <p:txBody>
          <a:bodyPr/>
          <a:lstStyle/>
          <a:p>
            <a:endParaRPr lang="en-US"/>
          </a:p>
        </p:txBody>
      </p:sp>
      <p:sp>
        <p:nvSpPr>
          <p:cNvPr id="30739" name="Line 31"/>
          <p:cNvSpPr>
            <a:spLocks noChangeShapeType="1"/>
          </p:cNvSpPr>
          <p:nvPr/>
        </p:nvSpPr>
        <p:spPr bwMode="auto">
          <a:xfrm flipV="1">
            <a:off x="4249738" y="1771650"/>
            <a:ext cx="0" cy="2413000"/>
          </a:xfrm>
          <a:prstGeom prst="line">
            <a:avLst/>
          </a:prstGeom>
          <a:noFill/>
          <a:ln w="9525">
            <a:solidFill>
              <a:schemeClr val="tx1"/>
            </a:solidFill>
            <a:prstDash val="dash"/>
            <a:round/>
            <a:headEnd/>
            <a:tailEnd/>
          </a:ln>
        </p:spPr>
        <p:txBody>
          <a:bodyPr/>
          <a:lstStyle/>
          <a:p>
            <a:endParaRPr lang="en-US"/>
          </a:p>
        </p:txBody>
      </p:sp>
      <p:sp>
        <p:nvSpPr>
          <p:cNvPr id="30740" name="Line 32"/>
          <p:cNvSpPr>
            <a:spLocks noChangeShapeType="1"/>
          </p:cNvSpPr>
          <p:nvPr/>
        </p:nvSpPr>
        <p:spPr bwMode="auto">
          <a:xfrm flipV="1">
            <a:off x="4076700" y="2058988"/>
            <a:ext cx="0" cy="2125662"/>
          </a:xfrm>
          <a:prstGeom prst="line">
            <a:avLst/>
          </a:prstGeom>
          <a:noFill/>
          <a:ln w="9525">
            <a:solidFill>
              <a:schemeClr val="tx1"/>
            </a:solidFill>
            <a:prstDash val="dash"/>
            <a:round/>
            <a:headEnd/>
            <a:tailEnd/>
          </a:ln>
        </p:spPr>
        <p:txBody>
          <a:bodyPr/>
          <a:lstStyle/>
          <a:p>
            <a:endParaRPr lang="en-US"/>
          </a:p>
        </p:txBody>
      </p:sp>
      <p:sp>
        <p:nvSpPr>
          <p:cNvPr id="30741" name="Line 34"/>
          <p:cNvSpPr>
            <a:spLocks noChangeShapeType="1"/>
          </p:cNvSpPr>
          <p:nvPr/>
        </p:nvSpPr>
        <p:spPr bwMode="auto">
          <a:xfrm flipV="1">
            <a:off x="4594225" y="1771650"/>
            <a:ext cx="0" cy="2413000"/>
          </a:xfrm>
          <a:prstGeom prst="line">
            <a:avLst/>
          </a:prstGeom>
          <a:noFill/>
          <a:ln w="9525">
            <a:solidFill>
              <a:schemeClr val="tx1"/>
            </a:solidFill>
            <a:prstDash val="dash"/>
            <a:round/>
            <a:headEnd/>
            <a:tailEnd/>
          </a:ln>
        </p:spPr>
        <p:txBody>
          <a:bodyPr/>
          <a:lstStyle/>
          <a:p>
            <a:endParaRPr lang="en-US"/>
          </a:p>
        </p:txBody>
      </p:sp>
      <p:sp>
        <p:nvSpPr>
          <p:cNvPr id="30742" name="Line 35"/>
          <p:cNvSpPr>
            <a:spLocks noChangeShapeType="1"/>
          </p:cNvSpPr>
          <p:nvPr/>
        </p:nvSpPr>
        <p:spPr bwMode="auto">
          <a:xfrm flipV="1">
            <a:off x="4767263" y="1943100"/>
            <a:ext cx="0" cy="2241550"/>
          </a:xfrm>
          <a:prstGeom prst="line">
            <a:avLst/>
          </a:prstGeom>
          <a:noFill/>
          <a:ln w="9525">
            <a:solidFill>
              <a:schemeClr val="tx1"/>
            </a:solidFill>
            <a:prstDash val="dash"/>
            <a:round/>
            <a:headEnd/>
            <a:tailEnd/>
          </a:ln>
        </p:spPr>
        <p:txBody>
          <a:bodyPr/>
          <a:lstStyle/>
          <a:p>
            <a:endParaRPr lang="en-US"/>
          </a:p>
        </p:txBody>
      </p:sp>
      <p:sp>
        <p:nvSpPr>
          <p:cNvPr id="30743" name="Line 36"/>
          <p:cNvSpPr>
            <a:spLocks noChangeShapeType="1"/>
          </p:cNvSpPr>
          <p:nvPr/>
        </p:nvSpPr>
        <p:spPr bwMode="auto">
          <a:xfrm flipV="1">
            <a:off x="4938713" y="2058988"/>
            <a:ext cx="0" cy="2125662"/>
          </a:xfrm>
          <a:prstGeom prst="line">
            <a:avLst/>
          </a:prstGeom>
          <a:noFill/>
          <a:ln w="9525">
            <a:solidFill>
              <a:schemeClr val="tx1"/>
            </a:solidFill>
            <a:prstDash val="dash"/>
            <a:round/>
            <a:headEnd/>
            <a:tailEnd/>
          </a:ln>
        </p:spPr>
        <p:txBody>
          <a:bodyPr/>
          <a:lstStyle/>
          <a:p>
            <a:endParaRPr lang="en-US"/>
          </a:p>
        </p:txBody>
      </p:sp>
      <p:sp>
        <p:nvSpPr>
          <p:cNvPr id="30744" name="Line 37"/>
          <p:cNvSpPr>
            <a:spLocks noChangeShapeType="1"/>
          </p:cNvSpPr>
          <p:nvPr/>
        </p:nvSpPr>
        <p:spPr bwMode="auto">
          <a:xfrm flipV="1">
            <a:off x="3905250" y="2058988"/>
            <a:ext cx="0" cy="2125662"/>
          </a:xfrm>
          <a:prstGeom prst="line">
            <a:avLst/>
          </a:prstGeom>
          <a:noFill/>
          <a:ln w="9525">
            <a:solidFill>
              <a:schemeClr val="tx1"/>
            </a:solidFill>
            <a:prstDash val="dash"/>
            <a:round/>
            <a:headEnd/>
            <a:tailEnd/>
          </a:ln>
        </p:spPr>
        <p:txBody>
          <a:bodyPr/>
          <a:lstStyle/>
          <a:p>
            <a:endParaRPr lang="en-US"/>
          </a:p>
        </p:txBody>
      </p:sp>
      <p:sp>
        <p:nvSpPr>
          <p:cNvPr id="30745" name="Line 38"/>
          <p:cNvSpPr>
            <a:spLocks noChangeShapeType="1"/>
          </p:cNvSpPr>
          <p:nvPr/>
        </p:nvSpPr>
        <p:spPr bwMode="auto">
          <a:xfrm flipV="1">
            <a:off x="3732213" y="2058988"/>
            <a:ext cx="0" cy="2125662"/>
          </a:xfrm>
          <a:prstGeom prst="line">
            <a:avLst/>
          </a:prstGeom>
          <a:noFill/>
          <a:ln w="9525">
            <a:solidFill>
              <a:schemeClr val="tx1"/>
            </a:solidFill>
            <a:prstDash val="dash"/>
            <a:round/>
            <a:headEnd/>
            <a:tailEnd/>
          </a:ln>
        </p:spPr>
        <p:txBody>
          <a:bodyPr/>
          <a:lstStyle/>
          <a:p>
            <a:endParaRPr lang="en-US"/>
          </a:p>
        </p:txBody>
      </p:sp>
      <p:sp>
        <p:nvSpPr>
          <p:cNvPr id="30746" name="Text Box 29"/>
          <p:cNvSpPr txBox="1">
            <a:spLocks noChangeArrowheads="1"/>
          </p:cNvSpPr>
          <p:nvPr/>
        </p:nvSpPr>
        <p:spPr bwMode="auto">
          <a:xfrm>
            <a:off x="6156325" y="3357563"/>
            <a:ext cx="287338" cy="366712"/>
          </a:xfrm>
          <a:prstGeom prst="rect">
            <a:avLst/>
          </a:prstGeom>
          <a:noFill/>
          <a:ln w="9525">
            <a:noFill/>
            <a:miter lim="800000"/>
            <a:headEnd/>
            <a:tailEnd/>
          </a:ln>
        </p:spPr>
        <p:txBody>
          <a:bodyPr>
            <a:spAutoFit/>
          </a:bodyPr>
          <a:lstStyle/>
          <a:p>
            <a:pPr>
              <a:spcBef>
                <a:spcPct val="50000"/>
              </a:spcBef>
            </a:pPr>
            <a:r>
              <a:rPr lang="en-US">
                <a:latin typeface="Symbol" pitchFamily="18" charset="2"/>
              </a:rPr>
              <a:t>r</a:t>
            </a:r>
          </a:p>
        </p:txBody>
      </p:sp>
      <p:sp>
        <p:nvSpPr>
          <p:cNvPr id="30747" name="Text Box 31"/>
          <p:cNvSpPr txBox="1">
            <a:spLocks noChangeArrowheads="1"/>
          </p:cNvSpPr>
          <p:nvPr/>
        </p:nvSpPr>
        <p:spPr bwMode="auto">
          <a:xfrm>
            <a:off x="6372225" y="2997200"/>
            <a:ext cx="360363" cy="366713"/>
          </a:xfrm>
          <a:prstGeom prst="rect">
            <a:avLst/>
          </a:prstGeom>
          <a:noFill/>
          <a:ln w="9525">
            <a:noFill/>
            <a:miter lim="800000"/>
            <a:headEnd/>
            <a:tailEnd/>
          </a:ln>
        </p:spPr>
        <p:txBody>
          <a:bodyPr>
            <a:spAutoFit/>
          </a:bodyPr>
          <a:lstStyle/>
          <a:p>
            <a:pPr>
              <a:spcBef>
                <a:spcPct val="50000"/>
              </a:spcBef>
            </a:pPr>
            <a:r>
              <a:rPr lang="en-US"/>
              <a:t>x</a:t>
            </a:r>
          </a:p>
        </p:txBody>
      </p:sp>
      <p:sp>
        <p:nvSpPr>
          <p:cNvPr id="30748" name="Text Box 32"/>
          <p:cNvSpPr txBox="1">
            <a:spLocks noChangeArrowheads="1"/>
          </p:cNvSpPr>
          <p:nvPr/>
        </p:nvSpPr>
        <p:spPr bwMode="auto">
          <a:xfrm>
            <a:off x="4067175" y="1341438"/>
            <a:ext cx="360363" cy="366712"/>
          </a:xfrm>
          <a:prstGeom prst="rect">
            <a:avLst/>
          </a:prstGeom>
          <a:noFill/>
          <a:ln w="9525">
            <a:noFill/>
            <a:miter lim="800000"/>
            <a:headEnd/>
            <a:tailEnd/>
          </a:ln>
        </p:spPr>
        <p:txBody>
          <a:bodyPr>
            <a:spAutoFit/>
          </a:bodyPr>
          <a:lstStyle/>
          <a:p>
            <a:pPr>
              <a:spcBef>
                <a:spcPct val="50000"/>
              </a:spcBef>
            </a:pPr>
            <a:r>
              <a:rPr lang="en-US"/>
              <a:t>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en-US" smtClean="0"/>
              <a:t>Tomography</a:t>
            </a:r>
          </a:p>
        </p:txBody>
      </p:sp>
      <p:sp>
        <p:nvSpPr>
          <p:cNvPr id="31748" name="Rectangle 3"/>
          <p:cNvSpPr>
            <a:spLocks noGrp="1" noChangeArrowheads="1"/>
          </p:cNvSpPr>
          <p:nvPr>
            <p:ph idx="1"/>
          </p:nvPr>
        </p:nvSpPr>
        <p:spPr>
          <a:xfrm>
            <a:off x="491602" y="5258765"/>
            <a:ext cx="8147248" cy="1016945"/>
          </a:xfrm>
        </p:spPr>
        <p:txBody>
          <a:bodyPr/>
          <a:lstStyle/>
          <a:p>
            <a:pPr eaLnBrk="1" hangingPunct="1">
              <a:lnSpc>
                <a:spcPct val="80000"/>
              </a:lnSpc>
            </a:pPr>
            <a:r>
              <a:rPr lang="en-US" sz="1400" dirty="0" smtClean="0"/>
              <a:t>A. C. </a:t>
            </a:r>
            <a:r>
              <a:rPr lang="en-US" sz="1400" dirty="0" err="1" smtClean="0"/>
              <a:t>Kak</a:t>
            </a:r>
            <a:r>
              <a:rPr lang="en-US" sz="1400" dirty="0" smtClean="0"/>
              <a:t> and Malcolm Slaney, Principles of Computerized Tomographic Imaging, IEEE Press, 1988.</a:t>
            </a:r>
          </a:p>
          <a:p>
            <a:pPr eaLnBrk="1" hangingPunct="1">
              <a:lnSpc>
                <a:spcPct val="80000"/>
              </a:lnSpc>
            </a:pPr>
            <a:r>
              <a:rPr lang="en-US" sz="1400" dirty="0" smtClean="0"/>
              <a:t>D. </a:t>
            </a:r>
            <a:r>
              <a:rPr lang="en-US" sz="1400" dirty="0" err="1" smtClean="0"/>
              <a:t>Stratakis</a:t>
            </a:r>
            <a:r>
              <a:rPr lang="en-US" sz="1400" dirty="0" smtClean="0"/>
              <a:t> et al, “Tomography as a diagnostic tool for phase space mapping of intense particle beam”, </a:t>
            </a:r>
            <a:r>
              <a:rPr lang="en-US" sz="1200" i="1" dirty="0" smtClean="0"/>
              <a:t>Physical Review Special Topics – Accelerator and Beams 9, 112801 (2006)</a:t>
            </a:r>
          </a:p>
        </p:txBody>
      </p:sp>
      <p:pic>
        <p:nvPicPr>
          <p:cNvPr id="31749" name="Picture 4"/>
          <p:cNvPicPr>
            <a:picLocks noChangeAspect="1" noChangeArrowheads="1"/>
          </p:cNvPicPr>
          <p:nvPr/>
        </p:nvPicPr>
        <p:blipFill>
          <a:blip r:embed="rId3"/>
          <a:srcRect/>
          <a:stretch>
            <a:fillRect/>
          </a:stretch>
        </p:blipFill>
        <p:spPr bwMode="auto">
          <a:xfrm>
            <a:off x="971550" y="1556792"/>
            <a:ext cx="5184775" cy="842963"/>
          </a:xfrm>
          <a:prstGeom prst="rect">
            <a:avLst/>
          </a:prstGeom>
          <a:noFill/>
          <a:ln w="57150">
            <a:noFill/>
            <a:miter lim="800000"/>
            <a:headEnd/>
            <a:tailEnd/>
          </a:ln>
        </p:spPr>
      </p:pic>
      <p:sp>
        <p:nvSpPr>
          <p:cNvPr id="31750" name="Text Box 5"/>
          <p:cNvSpPr txBox="1">
            <a:spLocks noChangeArrowheads="1"/>
          </p:cNvSpPr>
          <p:nvPr/>
        </p:nvSpPr>
        <p:spPr bwMode="auto">
          <a:xfrm>
            <a:off x="6372225" y="1701255"/>
            <a:ext cx="2376488" cy="396875"/>
          </a:xfrm>
          <a:prstGeom prst="rect">
            <a:avLst/>
          </a:prstGeom>
          <a:noFill/>
          <a:ln w="9525">
            <a:noFill/>
            <a:miter lim="800000"/>
            <a:headEnd/>
            <a:tailEnd/>
          </a:ln>
        </p:spPr>
        <p:txBody>
          <a:bodyPr>
            <a:spAutoFit/>
          </a:bodyPr>
          <a:lstStyle/>
          <a:p>
            <a:pPr>
              <a:spcBef>
                <a:spcPct val="50000"/>
              </a:spcBef>
            </a:pPr>
            <a:r>
              <a:rPr lang="en-US" sz="2000">
                <a:latin typeface="Calibri" pitchFamily="34" charset="0"/>
              </a:rPr>
              <a:t>Radon Transform</a:t>
            </a:r>
          </a:p>
        </p:txBody>
      </p:sp>
      <p:pic>
        <p:nvPicPr>
          <p:cNvPr id="31751" name="Picture 6"/>
          <p:cNvPicPr>
            <a:picLocks noChangeAspect="1" noChangeArrowheads="1"/>
          </p:cNvPicPr>
          <p:nvPr/>
        </p:nvPicPr>
        <p:blipFill>
          <a:blip r:embed="rId4"/>
          <a:srcRect/>
          <a:stretch>
            <a:fillRect/>
          </a:stretch>
        </p:blipFill>
        <p:spPr bwMode="auto">
          <a:xfrm>
            <a:off x="827088" y="3212555"/>
            <a:ext cx="3327400" cy="715962"/>
          </a:xfrm>
          <a:prstGeom prst="rect">
            <a:avLst/>
          </a:prstGeom>
          <a:noFill/>
          <a:ln w="57150">
            <a:noFill/>
            <a:miter lim="800000"/>
            <a:headEnd/>
            <a:tailEnd/>
          </a:ln>
        </p:spPr>
      </p:pic>
      <p:sp>
        <p:nvSpPr>
          <p:cNvPr id="31752" name="Text Box 7"/>
          <p:cNvSpPr txBox="1">
            <a:spLocks noChangeArrowheads="1"/>
          </p:cNvSpPr>
          <p:nvPr/>
        </p:nvSpPr>
        <p:spPr bwMode="auto">
          <a:xfrm>
            <a:off x="4140200" y="3357017"/>
            <a:ext cx="4679950" cy="396875"/>
          </a:xfrm>
          <a:prstGeom prst="rect">
            <a:avLst/>
          </a:prstGeom>
          <a:noFill/>
          <a:ln w="9525">
            <a:noFill/>
            <a:miter lim="800000"/>
            <a:headEnd/>
            <a:tailEnd/>
          </a:ln>
        </p:spPr>
        <p:txBody>
          <a:bodyPr>
            <a:spAutoFit/>
          </a:bodyPr>
          <a:lstStyle/>
          <a:p>
            <a:pPr>
              <a:spcBef>
                <a:spcPct val="50000"/>
              </a:spcBef>
            </a:pPr>
            <a:r>
              <a:rPr lang="en-US" sz="2000">
                <a:latin typeface="Calibri" pitchFamily="34" charset="0"/>
              </a:rPr>
              <a:t>Fourier transform of the Radon transform</a:t>
            </a:r>
          </a:p>
        </p:txBody>
      </p:sp>
      <p:pic>
        <p:nvPicPr>
          <p:cNvPr id="31753" name="Picture 8"/>
          <p:cNvPicPr>
            <a:picLocks noChangeAspect="1" noChangeArrowheads="1"/>
          </p:cNvPicPr>
          <p:nvPr/>
        </p:nvPicPr>
        <p:blipFill>
          <a:blip r:embed="rId5"/>
          <a:srcRect/>
          <a:stretch>
            <a:fillRect/>
          </a:stretch>
        </p:blipFill>
        <p:spPr bwMode="auto">
          <a:xfrm>
            <a:off x="755650" y="4423767"/>
            <a:ext cx="4413250" cy="727075"/>
          </a:xfrm>
          <a:prstGeom prst="rect">
            <a:avLst/>
          </a:prstGeom>
          <a:noFill/>
          <a:ln w="57150">
            <a:noFill/>
            <a:miter lim="800000"/>
            <a:headEnd/>
            <a:tailEnd/>
          </a:ln>
        </p:spPr>
      </p:pic>
      <p:pic>
        <p:nvPicPr>
          <p:cNvPr id="31754" name="Picture 9"/>
          <p:cNvPicPr>
            <a:picLocks noChangeAspect="1" noChangeArrowheads="1"/>
          </p:cNvPicPr>
          <p:nvPr/>
        </p:nvPicPr>
        <p:blipFill>
          <a:blip r:embed="rId6"/>
          <a:srcRect/>
          <a:stretch>
            <a:fillRect/>
          </a:stretch>
        </p:blipFill>
        <p:spPr bwMode="auto">
          <a:xfrm>
            <a:off x="5508625" y="4496792"/>
            <a:ext cx="2438400" cy="660400"/>
          </a:xfrm>
          <a:prstGeom prst="rect">
            <a:avLst/>
          </a:prstGeom>
          <a:noFill/>
          <a:ln w="57150">
            <a:solidFill>
              <a:schemeClr val="bg1"/>
            </a:solidFill>
            <a:miter lim="800000"/>
            <a:headEnd/>
            <a:tailEnd/>
          </a:ln>
        </p:spPr>
      </p:pic>
      <p:pic>
        <p:nvPicPr>
          <p:cNvPr id="31755" name="Picture 10"/>
          <p:cNvPicPr>
            <a:picLocks noChangeAspect="1" noChangeArrowheads="1"/>
          </p:cNvPicPr>
          <p:nvPr/>
        </p:nvPicPr>
        <p:blipFill>
          <a:blip r:embed="rId7"/>
          <a:srcRect/>
          <a:stretch>
            <a:fillRect/>
          </a:stretch>
        </p:blipFill>
        <p:spPr bwMode="auto">
          <a:xfrm>
            <a:off x="468313" y="2348955"/>
            <a:ext cx="4267200" cy="790575"/>
          </a:xfrm>
          <a:prstGeom prst="rect">
            <a:avLst/>
          </a:prstGeom>
          <a:noFill/>
          <a:ln w="57150">
            <a:noFill/>
            <a:miter lim="800000"/>
            <a:headEnd/>
            <a:tailEnd/>
          </a:ln>
        </p:spPr>
      </p:pic>
      <p:pic>
        <p:nvPicPr>
          <p:cNvPr id="31756" name="Picture 11"/>
          <p:cNvPicPr>
            <a:picLocks noChangeAspect="1" noChangeArrowheads="1"/>
          </p:cNvPicPr>
          <p:nvPr/>
        </p:nvPicPr>
        <p:blipFill>
          <a:blip r:embed="rId8"/>
          <a:srcRect/>
          <a:stretch>
            <a:fillRect/>
          </a:stretch>
        </p:blipFill>
        <p:spPr bwMode="auto">
          <a:xfrm>
            <a:off x="4716463" y="2348955"/>
            <a:ext cx="4267200" cy="747712"/>
          </a:xfrm>
          <a:prstGeom prst="rect">
            <a:avLst/>
          </a:prstGeom>
          <a:noFill/>
          <a:ln w="57150">
            <a:noFill/>
            <a:miter lim="800000"/>
            <a:headEnd/>
            <a:tailEnd/>
          </a:ln>
        </p:spPr>
      </p:pic>
      <p:grpSp>
        <p:nvGrpSpPr>
          <p:cNvPr id="3" name="Group 4"/>
          <p:cNvGrpSpPr>
            <a:grpSpLocks noChangeAspect="1"/>
          </p:cNvGrpSpPr>
          <p:nvPr/>
        </p:nvGrpSpPr>
        <p:grpSpPr bwMode="auto">
          <a:xfrm>
            <a:off x="3362670" y="3874771"/>
            <a:ext cx="2405112" cy="448900"/>
            <a:chOff x="2000" y="2412"/>
            <a:chExt cx="1752" cy="327"/>
          </a:xfrm>
        </p:grpSpPr>
        <p:sp>
          <p:nvSpPr>
            <p:cNvPr id="4" name="AutoShape 3"/>
            <p:cNvSpPr>
              <a:spLocks noChangeAspect="1" noChangeArrowheads="1" noTextEdit="1"/>
            </p:cNvSpPr>
            <p:nvPr/>
          </p:nvSpPr>
          <p:spPr bwMode="auto">
            <a:xfrm>
              <a:off x="2000" y="2412"/>
              <a:ext cx="1752"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5365"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00" y="2412"/>
              <a:ext cx="1753"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755"/>
                                        </p:tgtEl>
                                        <p:attrNameLst>
                                          <p:attrName>style.visibility</p:attrName>
                                        </p:attrNameLst>
                                      </p:cBhvr>
                                      <p:to>
                                        <p:strVal val="visible"/>
                                      </p:to>
                                    </p:set>
                                    <p:animEffect transition="in" filter="fade">
                                      <p:cBhvr>
                                        <p:cTn id="7" dur="500"/>
                                        <p:tgtEl>
                                          <p:spTgt spid="3175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1756"/>
                                        </p:tgtEl>
                                        <p:attrNameLst>
                                          <p:attrName>style.visibility</p:attrName>
                                        </p:attrNameLst>
                                      </p:cBhvr>
                                      <p:to>
                                        <p:strVal val="visible"/>
                                      </p:to>
                                    </p:set>
                                    <p:anim calcmode="lin" valueType="num">
                                      <p:cBhvr additive="base">
                                        <p:cTn id="12" dur="500" fill="hold"/>
                                        <p:tgtEl>
                                          <p:spTgt spid="31756"/>
                                        </p:tgtEl>
                                        <p:attrNameLst>
                                          <p:attrName>ppt_x</p:attrName>
                                        </p:attrNameLst>
                                      </p:cBhvr>
                                      <p:tavLst>
                                        <p:tav tm="0">
                                          <p:val>
                                            <p:strVal val="#ppt_x"/>
                                          </p:val>
                                        </p:tav>
                                        <p:tav tm="100000">
                                          <p:val>
                                            <p:strVal val="#ppt_x"/>
                                          </p:val>
                                        </p:tav>
                                      </p:tavLst>
                                    </p:anim>
                                    <p:anim calcmode="lin" valueType="num">
                                      <p:cBhvr additive="base">
                                        <p:cTn id="13" dur="500" fill="hold"/>
                                        <p:tgtEl>
                                          <p:spTgt spid="3175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1751"/>
                                        </p:tgtEl>
                                        <p:attrNameLst>
                                          <p:attrName>style.visibility</p:attrName>
                                        </p:attrNameLst>
                                      </p:cBhvr>
                                      <p:to>
                                        <p:strVal val="visible"/>
                                      </p:to>
                                    </p:set>
                                    <p:animEffect transition="in" filter="fade">
                                      <p:cBhvr>
                                        <p:cTn id="18" dur="1000"/>
                                        <p:tgtEl>
                                          <p:spTgt spid="31751"/>
                                        </p:tgtEl>
                                      </p:cBhvr>
                                    </p:animEffect>
                                    <p:anim calcmode="lin" valueType="num">
                                      <p:cBhvr>
                                        <p:cTn id="19" dur="1000" fill="hold"/>
                                        <p:tgtEl>
                                          <p:spTgt spid="31751"/>
                                        </p:tgtEl>
                                        <p:attrNameLst>
                                          <p:attrName>ppt_x</p:attrName>
                                        </p:attrNameLst>
                                      </p:cBhvr>
                                      <p:tavLst>
                                        <p:tav tm="0">
                                          <p:val>
                                            <p:strVal val="#ppt_x"/>
                                          </p:val>
                                        </p:tav>
                                        <p:tav tm="100000">
                                          <p:val>
                                            <p:strVal val="#ppt_x"/>
                                          </p:val>
                                        </p:tav>
                                      </p:tavLst>
                                    </p:anim>
                                    <p:anim calcmode="lin" valueType="num">
                                      <p:cBhvr>
                                        <p:cTn id="20" dur="1000" fill="hold"/>
                                        <p:tgtEl>
                                          <p:spTgt spid="3175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1752"/>
                                        </p:tgtEl>
                                        <p:attrNameLst>
                                          <p:attrName>style.visibility</p:attrName>
                                        </p:attrNameLst>
                                      </p:cBhvr>
                                      <p:to>
                                        <p:strVal val="visible"/>
                                      </p:to>
                                    </p:set>
                                    <p:animEffect transition="in" filter="fade">
                                      <p:cBhvr>
                                        <p:cTn id="23" dur="1000"/>
                                        <p:tgtEl>
                                          <p:spTgt spid="31752"/>
                                        </p:tgtEl>
                                      </p:cBhvr>
                                    </p:animEffect>
                                    <p:anim calcmode="lin" valueType="num">
                                      <p:cBhvr>
                                        <p:cTn id="24" dur="1000" fill="hold"/>
                                        <p:tgtEl>
                                          <p:spTgt spid="31752"/>
                                        </p:tgtEl>
                                        <p:attrNameLst>
                                          <p:attrName>ppt_x</p:attrName>
                                        </p:attrNameLst>
                                      </p:cBhvr>
                                      <p:tavLst>
                                        <p:tav tm="0">
                                          <p:val>
                                            <p:strVal val="#ppt_x"/>
                                          </p:val>
                                        </p:tav>
                                        <p:tav tm="100000">
                                          <p:val>
                                            <p:strVal val="#ppt_x"/>
                                          </p:val>
                                        </p:tav>
                                      </p:tavLst>
                                    </p:anim>
                                    <p:anim calcmode="lin" valueType="num">
                                      <p:cBhvr>
                                        <p:cTn id="25" dur="1000" fill="hold"/>
                                        <p:tgtEl>
                                          <p:spTgt spid="3175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1753"/>
                                        </p:tgtEl>
                                        <p:attrNameLst>
                                          <p:attrName>style.visibility</p:attrName>
                                        </p:attrNameLst>
                                      </p:cBhvr>
                                      <p:to>
                                        <p:strVal val="visible"/>
                                      </p:to>
                                    </p:set>
                                    <p:animEffect transition="in" filter="barn(inVertical)">
                                      <p:cBhvr>
                                        <p:cTn id="35" dur="500"/>
                                        <p:tgtEl>
                                          <p:spTgt spid="31753"/>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31754"/>
                                        </p:tgtEl>
                                        <p:attrNameLst>
                                          <p:attrName>style.visibility</p:attrName>
                                        </p:attrNameLst>
                                      </p:cBhvr>
                                      <p:to>
                                        <p:strVal val="visible"/>
                                      </p:to>
                                    </p:set>
                                    <p:animEffect transition="in" filter="randombar(horizontal)">
                                      <p:cBhvr>
                                        <p:cTn id="40" dur="500"/>
                                        <p:tgtEl>
                                          <p:spTgt spid="31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2"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Fourier Slice theorem</a:t>
            </a:r>
            <a:endParaRPr lang="en-US" dirty="0"/>
          </a:p>
        </p:txBody>
      </p:sp>
      <p:pic>
        <p:nvPicPr>
          <p:cNvPr id="102402" name="Picture 2"/>
          <p:cNvPicPr>
            <a:picLocks noChangeAspect="1" noChangeArrowheads="1"/>
          </p:cNvPicPr>
          <p:nvPr/>
        </p:nvPicPr>
        <p:blipFill>
          <a:blip r:embed="rId2"/>
          <a:srcRect/>
          <a:stretch>
            <a:fillRect/>
          </a:stretch>
        </p:blipFill>
        <p:spPr bwMode="auto">
          <a:xfrm>
            <a:off x="785786" y="1551124"/>
            <a:ext cx="7643866" cy="4663958"/>
          </a:xfrm>
          <a:prstGeom prst="rect">
            <a:avLst/>
          </a:prstGeom>
          <a:noFill/>
          <a:ln w="9525">
            <a:noFill/>
            <a:miter lim="800000"/>
            <a:headEnd/>
            <a:tailEnd/>
          </a:ln>
          <a:effectLst/>
        </p:spPr>
      </p:pic>
    </p:spTree>
  </p:cSld>
  <p:clrMapOvr>
    <a:masterClrMapping/>
  </p:clrMapOvr>
  <mc:AlternateContent xmlns:mc="http://schemas.openxmlformats.org/markup-compatibility/2006">
    <mc:Choice xmlns:p14="http://schemas.microsoft.com/office/powerpoint/2010/main" Requires="p14">
      <p:transition spd="slow" p14:dur="1250">
        <p14:flip dir="r"/>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2771" name="Rectangle 2"/>
          <p:cNvSpPr>
            <a:spLocks noGrp="1" noChangeArrowheads="1"/>
          </p:cNvSpPr>
          <p:nvPr>
            <p:ph type="title"/>
          </p:nvPr>
        </p:nvSpPr>
        <p:spPr/>
        <p:txBody>
          <a:bodyPr/>
          <a:lstStyle/>
          <a:p>
            <a:pPr eaLnBrk="1" hangingPunct="1"/>
            <a:r>
              <a:rPr lang="en-US" smtClean="0"/>
              <a:t>Tomography measurements</a:t>
            </a:r>
          </a:p>
        </p:txBody>
      </p:sp>
      <p:sp>
        <p:nvSpPr>
          <p:cNvPr id="32772" name="Rectangle 3"/>
          <p:cNvSpPr>
            <a:spLocks noGrp="1" noChangeArrowheads="1"/>
          </p:cNvSpPr>
          <p:nvPr>
            <p:ph idx="1"/>
          </p:nvPr>
        </p:nvSpPr>
        <p:spPr>
          <a:xfrm>
            <a:off x="539552" y="4044962"/>
            <a:ext cx="8147248" cy="2048334"/>
          </a:xfrm>
        </p:spPr>
        <p:txBody>
          <a:bodyPr>
            <a:normAutofit lnSpcReduction="10000"/>
          </a:bodyPr>
          <a:lstStyle/>
          <a:p>
            <a:pPr eaLnBrk="1" hangingPunct="1">
              <a:lnSpc>
                <a:spcPct val="90000"/>
              </a:lnSpc>
            </a:pPr>
            <a:r>
              <a:rPr lang="en-US" sz="2400" dirty="0" smtClean="0"/>
              <a:t>C can be easily obtained from beam spatial distribution</a:t>
            </a:r>
          </a:p>
          <a:p>
            <a:pPr eaLnBrk="1" hangingPunct="1">
              <a:lnSpc>
                <a:spcPct val="90000"/>
              </a:lnSpc>
            </a:pPr>
            <a:r>
              <a:rPr lang="en-US" sz="2400" dirty="0" smtClean="0"/>
              <a:t>s can be calculated from the beam line optics</a:t>
            </a:r>
          </a:p>
          <a:p>
            <a:pPr eaLnBrk="1" hangingPunct="1">
              <a:lnSpc>
                <a:spcPct val="90000"/>
              </a:lnSpc>
            </a:pPr>
            <a:r>
              <a:rPr lang="en-US" sz="2400" dirty="0" smtClean="0"/>
              <a:t>The accuracy of the result depends from the total angle of the rotation and from the number of the projections</a:t>
            </a:r>
          </a:p>
        </p:txBody>
      </p:sp>
      <p:pic>
        <p:nvPicPr>
          <p:cNvPr id="32773" name="Picture 4"/>
          <p:cNvPicPr>
            <a:picLocks noChangeAspect="1" noChangeArrowheads="1"/>
          </p:cNvPicPr>
          <p:nvPr/>
        </p:nvPicPr>
        <p:blipFill>
          <a:blip r:embed="rId3"/>
          <a:srcRect/>
          <a:stretch>
            <a:fillRect/>
          </a:stretch>
        </p:blipFill>
        <p:spPr bwMode="auto">
          <a:xfrm>
            <a:off x="1042988" y="2852738"/>
            <a:ext cx="2514600" cy="635000"/>
          </a:xfrm>
          <a:prstGeom prst="rect">
            <a:avLst/>
          </a:prstGeom>
          <a:noFill/>
          <a:ln w="57150">
            <a:noFill/>
            <a:miter lim="800000"/>
            <a:headEnd/>
            <a:tailEnd/>
          </a:ln>
        </p:spPr>
      </p:pic>
      <p:pic>
        <p:nvPicPr>
          <p:cNvPr id="32774" name="Picture 5"/>
          <p:cNvPicPr>
            <a:picLocks noChangeAspect="1" noChangeArrowheads="1"/>
          </p:cNvPicPr>
          <p:nvPr/>
        </p:nvPicPr>
        <p:blipFill>
          <a:blip r:embed="rId4"/>
          <a:srcRect/>
          <a:stretch>
            <a:fillRect/>
          </a:stretch>
        </p:blipFill>
        <p:spPr bwMode="auto">
          <a:xfrm>
            <a:off x="1042988" y="1700213"/>
            <a:ext cx="2286000" cy="849312"/>
          </a:xfrm>
          <a:prstGeom prst="rect">
            <a:avLst/>
          </a:prstGeom>
          <a:noFill/>
          <a:ln w="57150">
            <a:noFill/>
            <a:miter lim="800000"/>
            <a:headEnd/>
            <a:tailEnd/>
          </a:ln>
        </p:spPr>
      </p:pic>
      <p:pic>
        <p:nvPicPr>
          <p:cNvPr id="32775" name="Picture 6"/>
          <p:cNvPicPr>
            <a:picLocks noChangeAspect="1" noChangeArrowheads="1"/>
          </p:cNvPicPr>
          <p:nvPr/>
        </p:nvPicPr>
        <p:blipFill>
          <a:blip r:embed="rId5"/>
          <a:srcRect/>
          <a:stretch>
            <a:fillRect/>
          </a:stretch>
        </p:blipFill>
        <p:spPr bwMode="auto">
          <a:xfrm>
            <a:off x="4067175" y="1773238"/>
            <a:ext cx="1892300" cy="617537"/>
          </a:xfrm>
          <a:prstGeom prst="rect">
            <a:avLst/>
          </a:prstGeom>
          <a:noFill/>
          <a:ln w="57150">
            <a:noFill/>
            <a:miter lim="800000"/>
            <a:headEnd/>
            <a:tailEnd/>
          </a:ln>
        </p:spPr>
      </p:pic>
      <p:pic>
        <p:nvPicPr>
          <p:cNvPr id="32776" name="Picture 7"/>
          <p:cNvPicPr>
            <a:picLocks noChangeAspect="1" noChangeArrowheads="1"/>
          </p:cNvPicPr>
          <p:nvPr/>
        </p:nvPicPr>
        <p:blipFill>
          <a:blip r:embed="rId6"/>
          <a:srcRect/>
          <a:stretch>
            <a:fillRect/>
          </a:stretch>
        </p:blipFill>
        <p:spPr bwMode="auto">
          <a:xfrm>
            <a:off x="4067175" y="2420938"/>
            <a:ext cx="2133600" cy="1323975"/>
          </a:xfrm>
          <a:prstGeom prst="rect">
            <a:avLst/>
          </a:prstGeom>
          <a:noFill/>
          <a:ln w="57150">
            <a:noFill/>
            <a:miter lim="800000"/>
            <a:headEnd/>
            <a:tailEnd/>
          </a:ln>
        </p:spPr>
      </p:pic>
      <p:sp>
        <p:nvSpPr>
          <p:cNvPr id="32777" name="Text Box 8"/>
          <p:cNvSpPr txBox="1">
            <a:spLocks noChangeArrowheads="1"/>
          </p:cNvSpPr>
          <p:nvPr/>
        </p:nvSpPr>
        <p:spPr bwMode="auto">
          <a:xfrm>
            <a:off x="6357950" y="1928802"/>
            <a:ext cx="1800225" cy="366712"/>
          </a:xfrm>
          <a:prstGeom prst="rect">
            <a:avLst/>
          </a:prstGeom>
          <a:noFill/>
          <a:ln w="9525">
            <a:noFill/>
            <a:miter lim="800000"/>
            <a:headEnd/>
            <a:tailEnd/>
          </a:ln>
        </p:spPr>
        <p:txBody>
          <a:bodyPr>
            <a:spAutoFit/>
          </a:bodyPr>
          <a:lstStyle/>
          <a:p>
            <a:pPr>
              <a:spcBef>
                <a:spcPct val="50000"/>
              </a:spcBef>
            </a:pPr>
            <a:r>
              <a:rPr lang="en-US" dirty="0">
                <a:latin typeface="Calibri" pitchFamily="34" charset="0"/>
              </a:rPr>
              <a:t>Scaling factor</a:t>
            </a:r>
          </a:p>
        </p:txBody>
      </p:sp>
      <p:sp>
        <p:nvSpPr>
          <p:cNvPr id="32778" name="Text Box 9"/>
          <p:cNvSpPr txBox="1">
            <a:spLocks noChangeArrowheads="1"/>
          </p:cNvSpPr>
          <p:nvPr/>
        </p:nvSpPr>
        <p:spPr bwMode="auto">
          <a:xfrm>
            <a:off x="6372225" y="2852738"/>
            <a:ext cx="1800225" cy="366712"/>
          </a:xfrm>
          <a:prstGeom prst="rect">
            <a:avLst/>
          </a:prstGeom>
          <a:noFill/>
          <a:ln w="9525">
            <a:noFill/>
            <a:miter lim="800000"/>
            <a:headEnd/>
            <a:tailEnd/>
          </a:ln>
        </p:spPr>
        <p:txBody>
          <a:bodyPr>
            <a:spAutoFit/>
          </a:bodyPr>
          <a:lstStyle/>
          <a:p>
            <a:pPr>
              <a:spcBef>
                <a:spcPct val="50000"/>
              </a:spcBef>
            </a:pPr>
            <a:r>
              <a:rPr lang="en-US">
                <a:latin typeface="Calibri" pitchFamily="34" charset="0"/>
              </a:rPr>
              <a:t>Rotation angle</a:t>
            </a:r>
          </a:p>
        </p:txBody>
      </p:sp>
    </p:spTree>
  </p:cSld>
  <p:clrMapOvr>
    <a:masterClrMapping/>
  </p:clrMapOvr>
  <p:transition spd="med">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smtClean="0"/>
              <a:t>Longitudinal parameters</a:t>
            </a:r>
          </a:p>
        </p:txBody>
      </p:sp>
      <p:sp>
        <p:nvSpPr>
          <p:cNvPr id="33796" name="Rectangle 3"/>
          <p:cNvSpPr>
            <a:spLocks noGrp="1" noChangeArrowheads="1"/>
          </p:cNvSpPr>
          <p:nvPr>
            <p:ph idx="1"/>
          </p:nvPr>
        </p:nvSpPr>
        <p:spPr>
          <a:xfrm>
            <a:off x="467544" y="1600200"/>
            <a:ext cx="8147248" cy="4277072"/>
          </a:xfrm>
        </p:spPr>
        <p:txBody>
          <a:bodyPr>
            <a:normAutofit/>
          </a:bodyPr>
          <a:lstStyle/>
          <a:p>
            <a:pPr eaLnBrk="1" hangingPunct="1">
              <a:lnSpc>
                <a:spcPct val="80000"/>
              </a:lnSpc>
            </a:pPr>
            <a:r>
              <a:rPr lang="en-US" sz="2400" dirty="0" smtClean="0"/>
              <a:t>Fundamental parameter for the brightness </a:t>
            </a:r>
          </a:p>
          <a:p>
            <a:pPr eaLnBrk="1" hangingPunct="1">
              <a:lnSpc>
                <a:spcPct val="80000"/>
              </a:lnSpc>
            </a:pPr>
            <a:r>
              <a:rPr lang="en-US" sz="2400" dirty="0" smtClean="0"/>
              <a:t>Bunch lengths can be on </a:t>
            </a:r>
            <a:r>
              <a:rPr lang="en-US" sz="2400" dirty="0" err="1" smtClean="0"/>
              <a:t>ps</a:t>
            </a:r>
            <a:r>
              <a:rPr lang="en-US" sz="2400" dirty="0" smtClean="0"/>
              <a:t> (uncompressed) or sub-</a:t>
            </a:r>
            <a:r>
              <a:rPr lang="en-US" sz="2400" dirty="0" err="1" smtClean="0"/>
              <a:t>ps</a:t>
            </a:r>
            <a:r>
              <a:rPr lang="en-US" sz="2400" dirty="0" smtClean="0"/>
              <a:t> time scale, down to fs scale!</a:t>
            </a:r>
          </a:p>
          <a:p>
            <a:pPr eaLnBrk="1" hangingPunct="1">
              <a:lnSpc>
                <a:spcPct val="80000"/>
              </a:lnSpc>
            </a:pPr>
            <a:r>
              <a:rPr lang="en-US" sz="2400" dirty="0" smtClean="0"/>
              <a:t>Several methods</a:t>
            </a:r>
          </a:p>
          <a:p>
            <a:pPr lvl="1" eaLnBrk="1" hangingPunct="1">
              <a:lnSpc>
                <a:spcPct val="80000"/>
              </a:lnSpc>
            </a:pPr>
            <a:r>
              <a:rPr lang="en-US" sz="2000" dirty="0" smtClean="0"/>
              <a:t>Streak Camera</a:t>
            </a:r>
          </a:p>
          <a:p>
            <a:pPr lvl="1" eaLnBrk="1" hangingPunct="1">
              <a:lnSpc>
                <a:spcPct val="80000"/>
              </a:lnSpc>
            </a:pPr>
            <a:r>
              <a:rPr lang="en-US" sz="2000" dirty="0" smtClean="0"/>
              <a:t>Coherent radiations</a:t>
            </a:r>
          </a:p>
          <a:p>
            <a:pPr lvl="1" eaLnBrk="1" hangingPunct="1">
              <a:lnSpc>
                <a:spcPct val="80000"/>
              </a:lnSpc>
            </a:pPr>
            <a:r>
              <a:rPr lang="en-US" sz="2000" dirty="0" smtClean="0"/>
              <a:t>RFD</a:t>
            </a:r>
          </a:p>
          <a:p>
            <a:pPr lvl="1" eaLnBrk="1" hangingPunct="1">
              <a:lnSpc>
                <a:spcPct val="80000"/>
              </a:lnSpc>
            </a:pPr>
            <a:r>
              <a:rPr lang="en-US" sz="2000" dirty="0" smtClean="0"/>
              <a:t>EOS</a:t>
            </a:r>
          </a:p>
          <a:p>
            <a:pPr lvl="1" eaLnBrk="1" hangingPunct="1">
              <a:lnSpc>
                <a:spcPct val="80000"/>
              </a:lnSpc>
            </a:pPr>
            <a:r>
              <a:rPr lang="en-US" sz="2000" dirty="0" smtClean="0"/>
              <a:t>Others?</a:t>
            </a:r>
          </a:p>
          <a:p>
            <a:pPr eaLnBrk="1" hangingPunct="1">
              <a:lnSpc>
                <a:spcPct val="80000"/>
              </a:lnSpc>
            </a:pPr>
            <a:r>
              <a:rPr lang="en-US" sz="1800" dirty="0" smtClean="0"/>
              <a:t>T. Watanabe et al</a:t>
            </a:r>
            <a:r>
              <a:rPr lang="en-US" sz="2400" dirty="0" smtClean="0"/>
              <a:t>, “</a:t>
            </a:r>
            <a:r>
              <a:rPr lang="en-US" sz="2000" i="1" dirty="0" smtClean="0"/>
              <a:t>Overall comparison of </a:t>
            </a:r>
            <a:r>
              <a:rPr lang="en-US" sz="2000" i="1" dirty="0" err="1" smtClean="0"/>
              <a:t>subpicosecond</a:t>
            </a:r>
            <a:r>
              <a:rPr lang="en-US" sz="2000" i="1" dirty="0" smtClean="0"/>
              <a:t> electron beam diagnostics by the </a:t>
            </a:r>
            <a:r>
              <a:rPr lang="en-US" sz="2000" i="1" dirty="0" err="1" smtClean="0"/>
              <a:t>polychromator</a:t>
            </a:r>
            <a:r>
              <a:rPr lang="en-US" sz="2000" i="1" dirty="0" smtClean="0"/>
              <a:t>, the interferometer and the </a:t>
            </a:r>
            <a:r>
              <a:rPr lang="en-US" sz="2000" i="1" dirty="0" err="1" smtClean="0"/>
              <a:t>femtosecond</a:t>
            </a:r>
            <a:r>
              <a:rPr lang="en-US" sz="2000" i="1" dirty="0" smtClean="0"/>
              <a:t> streak camera</a:t>
            </a:r>
            <a:r>
              <a:rPr lang="en-US" sz="2400" dirty="0" smtClean="0"/>
              <a:t>”, </a:t>
            </a:r>
            <a:r>
              <a:rPr lang="en-US" sz="1800" dirty="0" smtClean="0"/>
              <a:t>Nuclear Instruments and Methods in Physics Research A 480 (2002) 315–327</a:t>
            </a:r>
            <a:endParaRPr lang="en-US" sz="2400" dirty="0" smtClean="0"/>
          </a:p>
        </p:txBody>
      </p:sp>
    </p:spTree>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96">
                                            <p:txEl>
                                              <p:pRg st="1" end="1"/>
                                            </p:txEl>
                                          </p:spTgt>
                                        </p:tgtEl>
                                        <p:attrNameLst>
                                          <p:attrName>style.visibility</p:attrName>
                                        </p:attrNameLst>
                                      </p:cBhvr>
                                      <p:to>
                                        <p:strVal val="visible"/>
                                      </p:to>
                                    </p:set>
                                    <p:animEffect transition="in" filter="fade">
                                      <p:cBhvr>
                                        <p:cTn id="7" dur="500"/>
                                        <p:tgtEl>
                                          <p:spTgt spid="3379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3796">
                                            <p:txEl>
                                              <p:pRg st="2" end="2"/>
                                            </p:txEl>
                                          </p:spTgt>
                                        </p:tgtEl>
                                        <p:attrNameLst>
                                          <p:attrName>style.visibility</p:attrName>
                                        </p:attrNameLst>
                                      </p:cBhvr>
                                      <p:to>
                                        <p:strVal val="visible"/>
                                      </p:to>
                                    </p:set>
                                    <p:animEffect transition="in" filter="fade">
                                      <p:cBhvr>
                                        <p:cTn id="12" dur="500"/>
                                        <p:tgtEl>
                                          <p:spTgt spid="3379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3796">
                                            <p:txEl>
                                              <p:pRg st="3" end="3"/>
                                            </p:txEl>
                                          </p:spTgt>
                                        </p:tgtEl>
                                        <p:attrNameLst>
                                          <p:attrName>style.visibility</p:attrName>
                                        </p:attrNameLst>
                                      </p:cBhvr>
                                      <p:to>
                                        <p:strVal val="visible"/>
                                      </p:to>
                                    </p:set>
                                    <p:animEffect transition="in" filter="fade">
                                      <p:cBhvr>
                                        <p:cTn id="17" dur="500"/>
                                        <p:tgtEl>
                                          <p:spTgt spid="3379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3796">
                                            <p:txEl>
                                              <p:pRg st="4" end="4"/>
                                            </p:txEl>
                                          </p:spTgt>
                                        </p:tgtEl>
                                        <p:attrNameLst>
                                          <p:attrName>style.visibility</p:attrName>
                                        </p:attrNameLst>
                                      </p:cBhvr>
                                      <p:to>
                                        <p:strVal val="visible"/>
                                      </p:to>
                                    </p:set>
                                    <p:animEffect transition="in" filter="fade">
                                      <p:cBhvr>
                                        <p:cTn id="22" dur="500"/>
                                        <p:tgtEl>
                                          <p:spTgt spid="3379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3796">
                                            <p:txEl>
                                              <p:pRg st="5" end="5"/>
                                            </p:txEl>
                                          </p:spTgt>
                                        </p:tgtEl>
                                        <p:attrNameLst>
                                          <p:attrName>style.visibility</p:attrName>
                                        </p:attrNameLst>
                                      </p:cBhvr>
                                      <p:to>
                                        <p:strVal val="visible"/>
                                      </p:to>
                                    </p:set>
                                    <p:animEffect transition="in" filter="fade">
                                      <p:cBhvr>
                                        <p:cTn id="27" dur="500"/>
                                        <p:tgtEl>
                                          <p:spTgt spid="3379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796">
                                            <p:txEl>
                                              <p:pRg st="6" end="6"/>
                                            </p:txEl>
                                          </p:spTgt>
                                        </p:tgtEl>
                                        <p:attrNameLst>
                                          <p:attrName>style.visibility</p:attrName>
                                        </p:attrNameLst>
                                      </p:cBhvr>
                                      <p:to>
                                        <p:strVal val="visible"/>
                                      </p:to>
                                    </p:set>
                                    <p:animEffect transition="in" filter="fade">
                                      <p:cBhvr>
                                        <p:cTn id="32" dur="500"/>
                                        <p:tgtEl>
                                          <p:spTgt spid="3379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3796">
                                            <p:txEl>
                                              <p:pRg st="7" end="7"/>
                                            </p:txEl>
                                          </p:spTgt>
                                        </p:tgtEl>
                                        <p:attrNameLst>
                                          <p:attrName>style.visibility</p:attrName>
                                        </p:attrNameLst>
                                      </p:cBhvr>
                                      <p:to>
                                        <p:strVal val="visible"/>
                                      </p:to>
                                    </p:set>
                                    <p:animEffect transition="in" filter="fade">
                                      <p:cBhvr>
                                        <p:cTn id="37" dur="500"/>
                                        <p:tgtEl>
                                          <p:spTgt spid="33796">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3796">
                                            <p:txEl>
                                              <p:pRg st="8" end="8"/>
                                            </p:txEl>
                                          </p:spTgt>
                                        </p:tgtEl>
                                        <p:attrNameLst>
                                          <p:attrName>style.visibility</p:attrName>
                                        </p:attrNameLst>
                                      </p:cBhvr>
                                      <p:to>
                                        <p:strVal val="visible"/>
                                      </p:to>
                                    </p:set>
                                    <p:animEffect transition="in" filter="fade">
                                      <p:cBhvr>
                                        <p:cTn id="42" dur="500"/>
                                        <p:tgtEl>
                                          <p:spTgt spid="3379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pPr eaLnBrk="1" hangingPunct="1"/>
            <a:r>
              <a:rPr lang="it-IT" smtClean="0"/>
              <a:t>Streak camera</a:t>
            </a:r>
          </a:p>
        </p:txBody>
      </p:sp>
      <p:sp>
        <p:nvSpPr>
          <p:cNvPr id="34820" name="Rectangle 3"/>
          <p:cNvSpPr>
            <a:spLocks noGrp="1" noChangeArrowheads="1"/>
          </p:cNvSpPr>
          <p:nvPr>
            <p:ph idx="1"/>
          </p:nvPr>
        </p:nvSpPr>
        <p:spPr>
          <a:xfrm>
            <a:off x="467544" y="4365625"/>
            <a:ext cx="8147248" cy="1943694"/>
          </a:xfrm>
        </p:spPr>
        <p:txBody>
          <a:bodyPr/>
          <a:lstStyle/>
          <a:p>
            <a:pPr eaLnBrk="1" hangingPunct="1">
              <a:lnSpc>
                <a:spcPct val="80000"/>
              </a:lnSpc>
            </a:pPr>
            <a:r>
              <a:rPr lang="en-US" sz="1800" dirty="0" smtClean="0"/>
              <a:t>Expensive device</a:t>
            </a:r>
          </a:p>
          <a:p>
            <a:pPr eaLnBrk="1" hangingPunct="1">
              <a:lnSpc>
                <a:spcPct val="80000"/>
              </a:lnSpc>
            </a:pPr>
            <a:r>
              <a:rPr lang="en-US" sz="1800" dirty="0" smtClean="0"/>
              <a:t>Resolution limited to 200-300 fs FWHM</a:t>
            </a:r>
          </a:p>
          <a:p>
            <a:pPr eaLnBrk="1" hangingPunct="1">
              <a:lnSpc>
                <a:spcPct val="80000"/>
              </a:lnSpc>
            </a:pPr>
            <a:r>
              <a:rPr lang="en-US" sz="1800" dirty="0" smtClean="0"/>
              <a:t>It is better to place the device outside the beam tunnel so a light collection and transport line is needed</a:t>
            </a:r>
          </a:p>
          <a:p>
            <a:pPr eaLnBrk="1" hangingPunct="1">
              <a:lnSpc>
                <a:spcPct val="80000"/>
              </a:lnSpc>
            </a:pPr>
            <a:r>
              <a:rPr lang="en-US" sz="1800" dirty="0" smtClean="0"/>
              <a:t>Reflective optics vs lens optics</a:t>
            </a:r>
          </a:p>
        </p:txBody>
      </p:sp>
      <p:pic>
        <p:nvPicPr>
          <p:cNvPr id="34821"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025525" y="1309688"/>
            <a:ext cx="6642100" cy="3055937"/>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2"/>
          <p:cNvSpPr>
            <a:spLocks noGrp="1" noChangeArrowheads="1"/>
          </p:cNvSpPr>
          <p:nvPr>
            <p:ph type="title"/>
          </p:nvPr>
        </p:nvSpPr>
        <p:spPr/>
        <p:txBody>
          <a:bodyPr/>
          <a:lstStyle/>
          <a:p>
            <a:pPr eaLnBrk="1" hangingPunct="1"/>
            <a:r>
              <a:rPr lang="en-US" dirty="0" smtClean="0"/>
              <a:t>RF deflector</a:t>
            </a:r>
          </a:p>
        </p:txBody>
      </p:sp>
      <p:sp>
        <p:nvSpPr>
          <p:cNvPr id="10246" name="Rectangle 3"/>
          <p:cNvSpPr>
            <a:spLocks noGrp="1" noChangeArrowheads="1"/>
          </p:cNvSpPr>
          <p:nvPr>
            <p:ph idx="1"/>
          </p:nvPr>
        </p:nvSpPr>
        <p:spPr/>
        <p:txBody>
          <a:bodyPr>
            <a:normAutofit/>
          </a:bodyPr>
          <a:lstStyle/>
          <a:p>
            <a:pPr eaLnBrk="1" hangingPunct="1"/>
            <a:r>
              <a:rPr lang="en-GB" sz="2800" dirty="0" smtClean="0"/>
              <a:t>The transverse voltage introduces a linear correlation between the longitudinal and the transverse coordinates of the bunch</a:t>
            </a:r>
            <a:endParaRPr lang="en-US" sz="2800" dirty="0" smtClean="0"/>
          </a:p>
        </p:txBody>
      </p:sp>
      <p:graphicFrame>
        <p:nvGraphicFramePr>
          <p:cNvPr id="10242" name="Object 4"/>
          <p:cNvGraphicFramePr>
            <a:graphicFrameLocks noChangeAspect="1"/>
          </p:cNvGraphicFramePr>
          <p:nvPr/>
        </p:nvGraphicFramePr>
        <p:xfrm>
          <a:off x="4591050" y="1593850"/>
          <a:ext cx="4357688" cy="2474913"/>
        </p:xfrm>
        <a:graphic>
          <a:graphicData uri="http://schemas.openxmlformats.org/presentationml/2006/ole">
            <mc:AlternateContent xmlns:mc="http://schemas.openxmlformats.org/markup-compatibility/2006">
              <mc:Choice xmlns:v="urn:schemas-microsoft-com:vml" Requires="v">
                <p:oleObj spid="_x0000_s10388" name="Picture" r:id="rId4" imgW="4046400" imgH="2294280" progId="Word.Picture.8">
                  <p:embed/>
                </p:oleObj>
              </mc:Choice>
              <mc:Fallback>
                <p:oleObj name="Picture" r:id="rId4" imgW="4046400" imgH="2294280" progId="Word.Picture.8">
                  <p:embed/>
                  <p:pic>
                    <p:nvPicPr>
                      <p:cNvPr id="0" name="Object 4"/>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1050" y="1593850"/>
                        <a:ext cx="4357688" cy="2474913"/>
                      </a:xfrm>
                      <a:prstGeom prst="rect">
                        <a:avLst/>
                      </a:prstGeom>
                      <a:solidFill>
                        <a:schemeClr val="bg1"/>
                      </a:solidFill>
                    </p:spPr>
                  </p:pic>
                </p:oleObj>
              </mc:Fallback>
            </mc:AlternateContent>
          </a:graphicData>
        </a:graphic>
      </p:graphicFrame>
      <p:grpSp>
        <p:nvGrpSpPr>
          <p:cNvPr id="10247" name="Group 5"/>
          <p:cNvGrpSpPr>
            <a:grpSpLocks/>
          </p:cNvGrpSpPr>
          <p:nvPr/>
        </p:nvGrpSpPr>
        <p:grpSpPr bwMode="auto">
          <a:xfrm>
            <a:off x="323850" y="1557338"/>
            <a:ext cx="4298950" cy="2547937"/>
            <a:chOff x="68" y="352"/>
            <a:chExt cx="2708" cy="1605"/>
          </a:xfrm>
        </p:grpSpPr>
        <p:graphicFrame>
          <p:nvGraphicFramePr>
            <p:cNvPr id="10243" name="Object 6"/>
            <p:cNvGraphicFramePr>
              <a:graphicFrameLocks noChangeAspect="1"/>
            </p:cNvGraphicFramePr>
            <p:nvPr/>
          </p:nvGraphicFramePr>
          <p:xfrm>
            <a:off x="68" y="394"/>
            <a:ext cx="2708" cy="1563"/>
          </p:xfrm>
          <a:graphic>
            <a:graphicData uri="http://schemas.openxmlformats.org/presentationml/2006/ole">
              <mc:AlternateContent xmlns:mc="http://schemas.openxmlformats.org/markup-compatibility/2006">
                <mc:Choice xmlns:v="urn:schemas-microsoft-com:vml" Requires="v">
                  <p:oleObj spid="_x0000_s10389" name="Picture" r:id="rId6" imgW="4137840" imgH="2385720" progId="Word.Picture.8">
                    <p:embed/>
                  </p:oleObj>
                </mc:Choice>
                <mc:Fallback>
                  <p:oleObj name="Picture" r:id="rId6" imgW="4137840" imgH="2385720" progId="Word.Picture.8">
                    <p:embed/>
                    <p:pic>
                      <p:nvPicPr>
                        <p:cNvPr id="0" name="Object 6"/>
                        <p:cNvPicPr preferRelativeResize="0">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 y="394"/>
                          <a:ext cx="2708" cy="1563"/>
                        </a:xfrm>
                        <a:prstGeom prst="rect">
                          <a:avLst/>
                        </a:prstGeom>
                        <a:solidFill>
                          <a:schemeClr val="bg1"/>
                        </a:solidFill>
                      </p:spPr>
                    </p:pic>
                  </p:oleObj>
                </mc:Fallback>
              </mc:AlternateContent>
            </a:graphicData>
          </a:graphic>
        </p:graphicFrame>
        <p:sp>
          <p:nvSpPr>
            <p:cNvPr id="10248" name="Text Box 7"/>
            <p:cNvSpPr txBox="1">
              <a:spLocks noChangeArrowheads="1"/>
            </p:cNvSpPr>
            <p:nvPr/>
          </p:nvSpPr>
          <p:spPr bwMode="auto">
            <a:xfrm>
              <a:off x="1329" y="352"/>
              <a:ext cx="740" cy="231"/>
            </a:xfrm>
            <a:prstGeom prst="rect">
              <a:avLst/>
            </a:prstGeom>
            <a:solidFill>
              <a:schemeClr val="bg1"/>
            </a:solidFill>
            <a:ln w="9525">
              <a:noFill/>
              <a:miter lim="800000"/>
              <a:headEnd/>
              <a:tailEnd/>
            </a:ln>
          </p:spPr>
          <p:txBody>
            <a:bodyPr wrap="none">
              <a:spAutoFit/>
            </a:bodyPr>
            <a:lstStyle/>
            <a:p>
              <a:r>
                <a:rPr lang="en-US">
                  <a:solidFill>
                    <a:schemeClr val="bg1"/>
                  </a:solidFill>
                </a:rPr>
                <a:t>RFD OFF</a:t>
              </a:r>
            </a:p>
          </p:txBody>
        </p:sp>
      </p:grpSp>
      <p:sp>
        <p:nvSpPr>
          <p:cNvPr id="10" name="Rettangolo 9"/>
          <p:cNvSpPr/>
          <p:nvPr/>
        </p:nvSpPr>
        <p:spPr>
          <a:xfrm>
            <a:off x="241978" y="4840016"/>
            <a:ext cx="8761643" cy="1077218"/>
          </a:xfrm>
          <a:prstGeom prst="rect">
            <a:avLst/>
          </a:prstGeom>
        </p:spPr>
        <p:txBody>
          <a:bodyPr wrap="square">
            <a:spAutoFit/>
          </a:bodyPr>
          <a:lstStyle/>
          <a:p>
            <a:r>
              <a:rPr lang="en-US" sz="1600" dirty="0">
                <a:latin typeface="Open Sans Semibold" panose="020B0706030804020204" pitchFamily="34" charset="0"/>
                <a:ea typeface="Open Sans Semibold" panose="020B0706030804020204" pitchFamily="34" charset="0"/>
                <a:cs typeface="Open Sans Semibold" panose="020B0706030804020204" pitchFamily="34" charset="0"/>
              </a:rPr>
              <a:t>Paul Emma, Josef Frisch, Patrick </a:t>
            </a:r>
            <a:r>
              <a:rPr lang="en-US" sz="1600" dirty="0" err="1" smtClean="0">
                <a:latin typeface="Open Sans Semibold" panose="020B0706030804020204" pitchFamily="34" charset="0"/>
                <a:ea typeface="Open Sans Semibold" panose="020B0706030804020204" pitchFamily="34" charset="0"/>
                <a:cs typeface="Open Sans Semibold" panose="020B0706030804020204" pitchFamily="34" charset="0"/>
              </a:rPr>
              <a:t>Krejcik</a:t>
            </a:r>
            <a:r>
              <a:rPr lang="en-US" sz="1600" dirty="0" smtClean="0">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600" dirty="0">
                <a:latin typeface="Open Sans Semibold" panose="020B0706030804020204" pitchFamily="34" charset="0"/>
                <a:ea typeface="Open Sans Semibold" panose="020B0706030804020204" pitchFamily="34" charset="0"/>
                <a:cs typeface="Open Sans Semibold" panose="020B0706030804020204" pitchFamily="34" charset="0"/>
              </a:rPr>
              <a:t>A Transverse RF Deflecting Structure </a:t>
            </a:r>
            <a:r>
              <a:rPr lang="en-US" sz="1600" dirty="0" smtClean="0">
                <a:latin typeface="Open Sans Semibold" panose="020B0706030804020204" pitchFamily="34" charset="0"/>
                <a:ea typeface="Open Sans Semibold" panose="020B0706030804020204" pitchFamily="34" charset="0"/>
                <a:cs typeface="Open Sans Semibold" panose="020B0706030804020204" pitchFamily="34" charset="0"/>
              </a:rPr>
              <a:t>for Bunch </a:t>
            </a:r>
            <a:r>
              <a:rPr lang="en-US" sz="1600" dirty="0">
                <a:latin typeface="Open Sans Semibold" panose="020B0706030804020204" pitchFamily="34" charset="0"/>
                <a:ea typeface="Open Sans Semibold" panose="020B0706030804020204" pitchFamily="34" charset="0"/>
                <a:cs typeface="Open Sans Semibold" panose="020B0706030804020204" pitchFamily="34" charset="0"/>
              </a:rPr>
              <a:t>Length and Phase Space </a:t>
            </a:r>
            <a:r>
              <a:rPr lang="en-US" sz="1600" dirty="0" smtClean="0">
                <a:latin typeface="Open Sans Semibold" panose="020B0706030804020204" pitchFamily="34" charset="0"/>
                <a:ea typeface="Open Sans Semibold" panose="020B0706030804020204" pitchFamily="34" charset="0"/>
                <a:cs typeface="Open Sans Semibold" panose="020B0706030804020204" pitchFamily="34" charset="0"/>
              </a:rPr>
              <a:t>Diagnostics, LCLS-TN-00-12</a:t>
            </a:r>
          </a:p>
          <a:p>
            <a:r>
              <a:rPr lang="it-IT" sz="1600" dirty="0">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Christopher </a:t>
            </a:r>
            <a:r>
              <a:rPr lang="it-IT" sz="1600" dirty="0" err="1" smtClean="0">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Behrens</a:t>
            </a:r>
            <a:r>
              <a:rPr lang="it-IT" sz="1600" dirty="0" smtClean="0">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 </a:t>
            </a:r>
            <a:r>
              <a:rPr lang="en-US" sz="1600" dirty="0">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Measurement and Control of the Longitudinal Phase Space at High-Gain Free-Electron </a:t>
            </a:r>
            <a:r>
              <a:rPr lang="en-US" sz="1600" dirty="0" smtClean="0">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Lasers , </a:t>
            </a:r>
            <a:r>
              <a:rPr lang="it-IT" sz="1600" dirty="0">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rPr>
              <a:t>FEL 2011, Shanghai</a:t>
            </a:r>
            <a:endParaRPr lang="en-US" sz="1600" dirty="0">
              <a:effectLst>
                <a:outerShdw blurRad="38100" dist="38100" dir="2700000" algn="tl">
                  <a:srgbClr val="000000">
                    <a:alpha val="43137"/>
                  </a:srgbClr>
                </a:outerShdw>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3" name="Rectangle 2"/>
          <p:cNvSpPr>
            <a:spLocks noGrp="1" noChangeArrowheads="1"/>
          </p:cNvSpPr>
          <p:nvPr>
            <p:ph type="title"/>
          </p:nvPr>
        </p:nvSpPr>
        <p:spPr/>
        <p:txBody>
          <a:bodyPr/>
          <a:lstStyle/>
          <a:p>
            <a:pPr eaLnBrk="1" hangingPunct="1"/>
            <a:r>
              <a:rPr lang="en-US" smtClean="0"/>
              <a:t>RFD</a:t>
            </a:r>
          </a:p>
        </p:txBody>
      </p:sp>
      <p:grpSp>
        <p:nvGrpSpPr>
          <p:cNvPr id="3" name="Group 256"/>
          <p:cNvGrpSpPr>
            <a:grpSpLocks noChangeAspect="1"/>
          </p:cNvGrpSpPr>
          <p:nvPr/>
        </p:nvGrpSpPr>
        <p:grpSpPr bwMode="auto">
          <a:xfrm>
            <a:off x="684213" y="1628774"/>
            <a:ext cx="5200230" cy="771525"/>
            <a:chOff x="431" y="1026"/>
            <a:chExt cx="2750" cy="408"/>
          </a:xfrm>
        </p:grpSpPr>
        <p:sp>
          <p:nvSpPr>
            <p:cNvPr id="4" name="AutoShape 255"/>
            <p:cNvSpPr>
              <a:spLocks noChangeAspect="1" noChangeArrowheads="1" noTextEdit="1"/>
            </p:cNvSpPr>
            <p:nvPr/>
          </p:nvSpPr>
          <p:spPr bwMode="auto">
            <a:xfrm>
              <a:off x="431" y="1026"/>
              <a:ext cx="2750"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1521" name="Picture 2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 y="1026"/>
              <a:ext cx="2752"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260"/>
          <p:cNvGrpSpPr>
            <a:grpSpLocks noChangeAspect="1"/>
          </p:cNvGrpSpPr>
          <p:nvPr/>
        </p:nvGrpSpPr>
        <p:grpSpPr bwMode="auto">
          <a:xfrm>
            <a:off x="6764338" y="1774825"/>
            <a:ext cx="1344612" cy="457200"/>
            <a:chOff x="4261" y="1118"/>
            <a:chExt cx="847" cy="288"/>
          </a:xfrm>
        </p:grpSpPr>
        <p:sp>
          <p:nvSpPr>
            <p:cNvPr id="7" name="AutoShape 259"/>
            <p:cNvSpPr>
              <a:spLocks noChangeAspect="1" noChangeArrowheads="1" noTextEdit="1"/>
            </p:cNvSpPr>
            <p:nvPr/>
          </p:nvSpPr>
          <p:spPr bwMode="auto">
            <a:xfrm>
              <a:off x="4261" y="1118"/>
              <a:ext cx="84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1525" name="Picture 26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1" y="1118"/>
              <a:ext cx="851" cy="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264"/>
          <p:cNvGrpSpPr>
            <a:grpSpLocks noChangeAspect="1"/>
          </p:cNvGrpSpPr>
          <p:nvPr/>
        </p:nvGrpSpPr>
        <p:grpSpPr bwMode="auto">
          <a:xfrm>
            <a:off x="678985" y="2636912"/>
            <a:ext cx="3844925" cy="596900"/>
            <a:chOff x="1669" y="1972"/>
            <a:chExt cx="2422" cy="376"/>
          </a:xfrm>
        </p:grpSpPr>
        <p:sp>
          <p:nvSpPr>
            <p:cNvPr id="10" name="AutoShape 263"/>
            <p:cNvSpPr>
              <a:spLocks noChangeAspect="1" noChangeArrowheads="1" noTextEdit="1"/>
            </p:cNvSpPr>
            <p:nvPr/>
          </p:nvSpPr>
          <p:spPr bwMode="auto">
            <a:xfrm>
              <a:off x="1669" y="1972"/>
              <a:ext cx="2422"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1529" name="Picture 26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9" y="1972"/>
              <a:ext cx="2421"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270"/>
          <p:cNvGrpSpPr>
            <a:grpSpLocks noChangeAspect="1"/>
          </p:cNvGrpSpPr>
          <p:nvPr/>
        </p:nvGrpSpPr>
        <p:grpSpPr bwMode="auto">
          <a:xfrm>
            <a:off x="6516688" y="3032125"/>
            <a:ext cx="1255712" cy="647700"/>
            <a:chOff x="4105" y="1910"/>
            <a:chExt cx="791" cy="408"/>
          </a:xfrm>
        </p:grpSpPr>
        <p:sp>
          <p:nvSpPr>
            <p:cNvPr id="13" name="AutoShape 269"/>
            <p:cNvSpPr>
              <a:spLocks noChangeAspect="1" noChangeArrowheads="1" noTextEdit="1"/>
            </p:cNvSpPr>
            <p:nvPr/>
          </p:nvSpPr>
          <p:spPr bwMode="auto">
            <a:xfrm>
              <a:off x="4105" y="1910"/>
              <a:ext cx="791"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1535" name="Picture 27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05" y="1910"/>
              <a:ext cx="788" cy="4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274"/>
          <p:cNvGrpSpPr>
            <a:grpSpLocks noChangeAspect="1"/>
          </p:cNvGrpSpPr>
          <p:nvPr/>
        </p:nvGrpSpPr>
        <p:grpSpPr bwMode="auto">
          <a:xfrm>
            <a:off x="754063" y="3657600"/>
            <a:ext cx="3694112" cy="736600"/>
            <a:chOff x="475" y="2304"/>
            <a:chExt cx="2327" cy="464"/>
          </a:xfrm>
        </p:grpSpPr>
        <p:sp>
          <p:nvSpPr>
            <p:cNvPr id="16" name="AutoShape 273"/>
            <p:cNvSpPr>
              <a:spLocks noChangeAspect="1" noChangeArrowheads="1" noTextEdit="1"/>
            </p:cNvSpPr>
            <p:nvPr/>
          </p:nvSpPr>
          <p:spPr bwMode="auto">
            <a:xfrm>
              <a:off x="475" y="2304"/>
              <a:ext cx="2327" cy="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1539" name="Picture 27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5" y="2304"/>
              <a:ext cx="2329" cy="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Group 278"/>
          <p:cNvGrpSpPr>
            <a:grpSpLocks noChangeAspect="1"/>
          </p:cNvGrpSpPr>
          <p:nvPr/>
        </p:nvGrpSpPr>
        <p:grpSpPr bwMode="auto">
          <a:xfrm>
            <a:off x="2635250" y="4868863"/>
            <a:ext cx="3249613" cy="673100"/>
            <a:chOff x="1660" y="3067"/>
            <a:chExt cx="2047" cy="424"/>
          </a:xfrm>
        </p:grpSpPr>
        <p:sp>
          <p:nvSpPr>
            <p:cNvPr id="19" name="AutoShape 277"/>
            <p:cNvSpPr>
              <a:spLocks noChangeAspect="1" noChangeArrowheads="1" noTextEdit="1"/>
            </p:cNvSpPr>
            <p:nvPr/>
          </p:nvSpPr>
          <p:spPr bwMode="auto">
            <a:xfrm>
              <a:off x="1660" y="3067"/>
              <a:ext cx="2047" cy="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1543" name="Picture 27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60" y="3067"/>
              <a:ext cx="2046"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lstStyle/>
          <a:p>
            <a:pPr eaLnBrk="1" hangingPunct="1"/>
            <a:r>
              <a:rPr lang="it-IT" smtClean="0"/>
              <a:t>Longitudinal phase space</a:t>
            </a:r>
          </a:p>
        </p:txBody>
      </p:sp>
      <p:sp>
        <p:nvSpPr>
          <p:cNvPr id="35844" name="Rectangle 3"/>
          <p:cNvSpPr>
            <a:spLocks noGrp="1" noChangeArrowheads="1"/>
          </p:cNvSpPr>
          <p:nvPr>
            <p:ph idx="1"/>
          </p:nvPr>
        </p:nvSpPr>
        <p:spPr>
          <a:xfrm>
            <a:off x="439247" y="4313931"/>
            <a:ext cx="8147248" cy="1913880"/>
          </a:xfrm>
        </p:spPr>
        <p:txBody>
          <a:bodyPr/>
          <a:lstStyle/>
          <a:p>
            <a:pPr eaLnBrk="1" hangingPunct="1">
              <a:lnSpc>
                <a:spcPct val="80000"/>
              </a:lnSpc>
            </a:pPr>
            <a:r>
              <a:rPr lang="en-US" sz="2800" dirty="0" smtClean="0"/>
              <a:t>Using together a RFD with a dispersive element such as a dipole</a:t>
            </a:r>
          </a:p>
          <a:p>
            <a:pPr eaLnBrk="1" hangingPunct="1">
              <a:lnSpc>
                <a:spcPct val="80000"/>
              </a:lnSpc>
            </a:pPr>
            <a:r>
              <a:rPr lang="en-US" sz="2800" dirty="0" smtClean="0"/>
              <a:t>Fast single shot measurement </a:t>
            </a:r>
          </a:p>
        </p:txBody>
      </p:sp>
      <p:pic>
        <p:nvPicPr>
          <p:cNvPr id="35845" name="Picture 5"/>
          <p:cNvPicPr>
            <a:picLocks noChangeAspect="1" noChangeArrowheads="1"/>
          </p:cNvPicPr>
          <p:nvPr/>
        </p:nvPicPr>
        <p:blipFill>
          <a:blip r:embed="rId3"/>
          <a:srcRect/>
          <a:stretch>
            <a:fillRect/>
          </a:stretch>
        </p:blipFill>
        <p:spPr bwMode="auto">
          <a:xfrm>
            <a:off x="827088" y="1772246"/>
            <a:ext cx="3311525" cy="2190750"/>
          </a:xfrm>
          <a:prstGeom prst="rect">
            <a:avLst/>
          </a:prstGeom>
          <a:noFill/>
          <a:ln w="9525">
            <a:noFill/>
            <a:miter lim="800000"/>
            <a:headEnd/>
            <a:tailEnd/>
          </a:ln>
        </p:spPr>
      </p:pic>
      <p:pic>
        <p:nvPicPr>
          <p:cNvPr id="35846" name="Picture 7"/>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4572000" y="1700808"/>
            <a:ext cx="3987800" cy="2228850"/>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p:txBody>
          <a:bodyPr/>
          <a:lstStyle/>
          <a:p>
            <a:pPr eaLnBrk="1" hangingPunct="1"/>
            <a:r>
              <a:rPr lang="en-US" smtClean="0"/>
              <a:t>Slice parameters</a:t>
            </a:r>
          </a:p>
        </p:txBody>
      </p:sp>
      <p:sp>
        <p:nvSpPr>
          <p:cNvPr id="36868" name="Rectangle 3"/>
          <p:cNvSpPr>
            <a:spLocks noGrp="1" noChangeArrowheads="1"/>
          </p:cNvSpPr>
          <p:nvPr>
            <p:ph idx="1"/>
          </p:nvPr>
        </p:nvSpPr>
        <p:spPr>
          <a:xfrm>
            <a:off x="467544" y="4340224"/>
            <a:ext cx="8147248" cy="1825079"/>
          </a:xfrm>
        </p:spPr>
        <p:txBody>
          <a:bodyPr>
            <a:normAutofit lnSpcReduction="10000"/>
          </a:bodyPr>
          <a:lstStyle/>
          <a:p>
            <a:pPr eaLnBrk="1" hangingPunct="1">
              <a:lnSpc>
                <a:spcPct val="80000"/>
              </a:lnSpc>
            </a:pPr>
            <a:r>
              <a:rPr lang="en-US" sz="2400" smtClean="0"/>
              <a:t>Slice parameters are important for linac driving FEL machines</a:t>
            </a:r>
          </a:p>
          <a:p>
            <a:pPr eaLnBrk="1" hangingPunct="1">
              <a:lnSpc>
                <a:spcPct val="80000"/>
              </a:lnSpc>
            </a:pPr>
            <a:r>
              <a:rPr lang="en-US" sz="2400" smtClean="0"/>
              <a:t>Emittance can be defined for every slice and measured</a:t>
            </a:r>
          </a:p>
          <a:p>
            <a:pPr eaLnBrk="1" hangingPunct="1">
              <a:lnSpc>
                <a:spcPct val="80000"/>
              </a:lnSpc>
            </a:pPr>
            <a:r>
              <a:rPr lang="en-US" sz="2400" smtClean="0"/>
              <a:t>Also the slice energy spread can be measured with a dipole and a RFD</a:t>
            </a:r>
          </a:p>
        </p:txBody>
      </p:sp>
      <p:pic>
        <p:nvPicPr>
          <p:cNvPr id="36869" name="Picture 4"/>
          <p:cNvPicPr>
            <a:picLocks noChangeAspect="1" noChangeArrowheads="1"/>
          </p:cNvPicPr>
          <p:nvPr/>
        </p:nvPicPr>
        <p:blipFill>
          <a:blip r:embed="rId3"/>
          <a:srcRect/>
          <a:stretch>
            <a:fillRect/>
          </a:stretch>
        </p:blipFill>
        <p:spPr bwMode="auto">
          <a:xfrm>
            <a:off x="4572000" y="1557338"/>
            <a:ext cx="3313113" cy="2782887"/>
          </a:xfrm>
          <a:prstGeom prst="rect">
            <a:avLst/>
          </a:prstGeom>
          <a:noFill/>
          <a:ln w="9525">
            <a:noFill/>
            <a:miter lim="800000"/>
            <a:headEnd/>
            <a:tailEnd/>
          </a:ln>
        </p:spPr>
      </p:pic>
      <p:pic>
        <p:nvPicPr>
          <p:cNvPr id="36870" name="Picture 6"/>
          <p:cNvPicPr>
            <a:picLocks noChangeAspect="1" noChangeArrowheads="1"/>
          </p:cNvPicPr>
          <p:nvPr/>
        </p:nvPicPr>
        <p:blipFill>
          <a:blip r:embed="rId4"/>
          <a:srcRect/>
          <a:stretch>
            <a:fillRect/>
          </a:stretch>
        </p:blipFill>
        <p:spPr bwMode="auto">
          <a:xfrm>
            <a:off x="1331913" y="1700213"/>
            <a:ext cx="2074862" cy="2266950"/>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4" y="1412776"/>
            <a:ext cx="5143500" cy="4371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Connettore 2 4"/>
          <p:cNvCxnSpPr/>
          <p:nvPr/>
        </p:nvCxnSpPr>
        <p:spPr>
          <a:xfrm>
            <a:off x="2267744" y="5691187"/>
            <a:ext cx="5020022" cy="0"/>
          </a:xfrm>
          <a:prstGeom prst="straightConnector1">
            <a:avLst/>
          </a:prstGeom>
          <a:ln w="381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 name="CasellaDiTesto 5"/>
          <p:cNvSpPr txBox="1"/>
          <p:nvPr/>
        </p:nvSpPr>
        <p:spPr>
          <a:xfrm>
            <a:off x="4350296" y="5341813"/>
            <a:ext cx="1152128" cy="400110"/>
          </a:xfrm>
          <a:prstGeom prst="rect">
            <a:avLst/>
          </a:prstGeom>
          <a:noFill/>
        </p:spPr>
        <p:txBody>
          <a:bodyPr wrap="square" rtlCol="0">
            <a:spAutoFit/>
          </a:bodyPr>
          <a:lstStyle/>
          <a:p>
            <a:r>
              <a:rPr lang="it-IT" sz="2000" b="1" dirty="0" smtClean="0">
                <a:solidFill>
                  <a:schemeClr val="bg1"/>
                </a:solidFill>
              </a:rPr>
              <a:t>Space</a:t>
            </a:r>
            <a:endParaRPr lang="it-IT" sz="2000" b="1" dirty="0">
              <a:solidFill>
                <a:schemeClr val="bg1"/>
              </a:solidFill>
            </a:endParaRPr>
          </a:p>
        </p:txBody>
      </p:sp>
      <p:cxnSp>
        <p:nvCxnSpPr>
          <p:cNvPr id="8" name="Connettore 2 7"/>
          <p:cNvCxnSpPr/>
          <p:nvPr/>
        </p:nvCxnSpPr>
        <p:spPr>
          <a:xfrm flipV="1">
            <a:off x="2324894" y="1412776"/>
            <a:ext cx="0" cy="4278411"/>
          </a:xfrm>
          <a:prstGeom prst="straightConnector1">
            <a:avLst/>
          </a:prstGeom>
          <a:ln w="381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1" name="CasellaDiTesto 10"/>
          <p:cNvSpPr txBox="1"/>
          <p:nvPr/>
        </p:nvSpPr>
        <p:spPr>
          <a:xfrm rot="5400000">
            <a:off x="2125995" y="3169810"/>
            <a:ext cx="838349" cy="400110"/>
          </a:xfrm>
          <a:prstGeom prst="rect">
            <a:avLst/>
          </a:prstGeom>
          <a:noFill/>
        </p:spPr>
        <p:txBody>
          <a:bodyPr wrap="square" rtlCol="0">
            <a:spAutoFit/>
          </a:bodyPr>
          <a:lstStyle/>
          <a:p>
            <a:r>
              <a:rPr lang="it-IT" sz="2000" b="1" dirty="0" smtClean="0">
                <a:solidFill>
                  <a:schemeClr val="bg1"/>
                </a:solidFill>
              </a:rPr>
              <a:t>Time</a:t>
            </a:r>
            <a:endParaRPr lang="it-IT" sz="2000" b="1" dirty="0">
              <a:solidFill>
                <a:schemeClr val="bg1"/>
              </a:solidFill>
            </a:endParaRPr>
          </a:p>
        </p:txBody>
      </p:sp>
      <p:sp>
        <p:nvSpPr>
          <p:cNvPr id="3" name="Titolo 2"/>
          <p:cNvSpPr>
            <a:spLocks noGrp="1"/>
          </p:cNvSpPr>
          <p:nvPr>
            <p:ph type="title"/>
          </p:nvPr>
        </p:nvSpPr>
        <p:spPr/>
        <p:txBody>
          <a:bodyPr/>
          <a:lstStyle/>
          <a:p>
            <a:r>
              <a:rPr lang="it-IT" dirty="0" err="1" smtClean="0"/>
              <a:t>Quad</a:t>
            </a:r>
            <a:r>
              <a:rPr lang="it-IT" dirty="0" smtClean="0"/>
              <a:t> </a:t>
            </a:r>
            <a:r>
              <a:rPr lang="it-IT" dirty="0" err="1" smtClean="0"/>
              <a:t>scan</a:t>
            </a:r>
            <a:r>
              <a:rPr lang="it-IT" dirty="0" smtClean="0"/>
              <a:t> </a:t>
            </a:r>
            <a:r>
              <a:rPr lang="it-IT" dirty="0" err="1" smtClean="0"/>
              <a:t>comb-like</a:t>
            </a:r>
            <a:r>
              <a:rPr lang="it-IT" dirty="0" smtClean="0"/>
              <a:t> </a:t>
            </a:r>
            <a:r>
              <a:rPr lang="it-IT" dirty="0" err="1" smtClean="0"/>
              <a:t>beam</a:t>
            </a:r>
            <a:endParaRPr lang="it-IT" dirty="0"/>
          </a:p>
        </p:txBody>
      </p:sp>
    </p:spTree>
    <p:extLst>
      <p:ext uri="{BB962C8B-B14F-4D97-AF65-F5344CB8AC3E}">
        <p14:creationId xmlns:p14="http://schemas.microsoft.com/office/powerpoint/2010/main" val="6956280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Results</a:t>
            </a:r>
            <a:endParaRPr lang="it-IT" dirty="0"/>
          </a:p>
        </p:txBody>
      </p:sp>
      <p:pic>
        <p:nvPicPr>
          <p:cNvPr id="7" name="Segnaposto contenuto 3"/>
          <p:cNvPicPr>
            <a:picLocks noGrp="1" noChangeAspect="1"/>
          </p:cNvPicPr>
          <p:nvPr>
            <p:ph idx="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9512" y="980728"/>
            <a:ext cx="6552728" cy="4633421"/>
          </a:xfrm>
        </p:spPr>
      </p:pic>
      <p:cxnSp>
        <p:nvCxnSpPr>
          <p:cNvPr id="8" name="Connettore 1 7"/>
          <p:cNvCxnSpPr/>
          <p:nvPr/>
        </p:nvCxnSpPr>
        <p:spPr>
          <a:xfrm>
            <a:off x="1475656" y="1976425"/>
            <a:ext cx="86409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 name="Connettore 1 8"/>
          <p:cNvCxnSpPr/>
          <p:nvPr/>
        </p:nvCxnSpPr>
        <p:spPr>
          <a:xfrm>
            <a:off x="1475656" y="2298679"/>
            <a:ext cx="864096" cy="0"/>
          </a:xfrm>
          <a:prstGeom prst="line">
            <a:avLst/>
          </a:prstGeom>
          <a:ln w="38100">
            <a:solidFill>
              <a:srgbClr val="0070C0"/>
            </a:solidFill>
          </a:ln>
        </p:spPr>
        <p:style>
          <a:lnRef idx="1">
            <a:schemeClr val="accent2"/>
          </a:lnRef>
          <a:fillRef idx="0">
            <a:schemeClr val="accent2"/>
          </a:fillRef>
          <a:effectRef idx="0">
            <a:schemeClr val="accent2"/>
          </a:effectRef>
          <a:fontRef idx="minor">
            <a:schemeClr val="tx1"/>
          </a:fontRef>
        </p:style>
      </p:cxnSp>
      <p:sp>
        <p:nvSpPr>
          <p:cNvPr id="10" name="CasellaDiTesto 9"/>
          <p:cNvSpPr txBox="1"/>
          <p:nvPr/>
        </p:nvSpPr>
        <p:spPr>
          <a:xfrm>
            <a:off x="2552761" y="1776370"/>
            <a:ext cx="1440160" cy="400110"/>
          </a:xfrm>
          <a:prstGeom prst="rect">
            <a:avLst/>
          </a:prstGeom>
          <a:noFill/>
        </p:spPr>
        <p:txBody>
          <a:bodyPr wrap="square" rtlCol="0">
            <a:spAutoFit/>
          </a:bodyPr>
          <a:lstStyle/>
          <a:p>
            <a:r>
              <a:rPr lang="it-IT" sz="2000" b="1" dirty="0" smtClean="0"/>
              <a:t>Driver #1</a:t>
            </a:r>
            <a:endParaRPr lang="it-IT" sz="2000" b="1" dirty="0"/>
          </a:p>
        </p:txBody>
      </p:sp>
      <p:sp>
        <p:nvSpPr>
          <p:cNvPr id="11" name="CasellaDiTesto 10"/>
          <p:cNvSpPr txBox="1"/>
          <p:nvPr/>
        </p:nvSpPr>
        <p:spPr>
          <a:xfrm>
            <a:off x="2552761" y="2103526"/>
            <a:ext cx="1440160" cy="400110"/>
          </a:xfrm>
          <a:prstGeom prst="rect">
            <a:avLst/>
          </a:prstGeom>
          <a:noFill/>
        </p:spPr>
        <p:txBody>
          <a:bodyPr wrap="square" rtlCol="0">
            <a:spAutoFit/>
          </a:bodyPr>
          <a:lstStyle/>
          <a:p>
            <a:r>
              <a:rPr lang="it-IT" sz="2000" b="1" dirty="0" smtClean="0"/>
              <a:t>Witness</a:t>
            </a:r>
            <a:endParaRPr lang="it-IT" sz="2000" b="1" dirty="0"/>
          </a:p>
        </p:txBody>
      </p:sp>
      <p:cxnSp>
        <p:nvCxnSpPr>
          <p:cNvPr id="12" name="Connettore 1 11"/>
          <p:cNvCxnSpPr/>
          <p:nvPr/>
        </p:nvCxnSpPr>
        <p:spPr>
          <a:xfrm>
            <a:off x="1475656" y="2620932"/>
            <a:ext cx="864096" cy="0"/>
          </a:xfrm>
          <a:prstGeom prst="line">
            <a:avLst/>
          </a:prstGeom>
          <a:ln w="38100">
            <a:solidFill>
              <a:schemeClr val="tx1"/>
            </a:solidFill>
          </a:ln>
        </p:spPr>
        <p:style>
          <a:lnRef idx="1">
            <a:schemeClr val="accent2"/>
          </a:lnRef>
          <a:fillRef idx="0">
            <a:schemeClr val="accent2"/>
          </a:fillRef>
          <a:effectRef idx="0">
            <a:schemeClr val="accent2"/>
          </a:effectRef>
          <a:fontRef idx="minor">
            <a:schemeClr val="tx1"/>
          </a:fontRef>
        </p:style>
      </p:cxnSp>
      <p:sp>
        <p:nvSpPr>
          <p:cNvPr id="13" name="CasellaDiTesto 12"/>
          <p:cNvSpPr txBox="1"/>
          <p:nvPr/>
        </p:nvSpPr>
        <p:spPr>
          <a:xfrm>
            <a:off x="2552761" y="2430681"/>
            <a:ext cx="1872208" cy="400110"/>
          </a:xfrm>
          <a:prstGeom prst="rect">
            <a:avLst/>
          </a:prstGeom>
          <a:noFill/>
        </p:spPr>
        <p:txBody>
          <a:bodyPr wrap="square" rtlCol="0">
            <a:spAutoFit/>
          </a:bodyPr>
          <a:lstStyle/>
          <a:p>
            <a:r>
              <a:rPr lang="it-IT" sz="2000" b="1" dirty="0" smtClean="0"/>
              <a:t>Driver #2</a:t>
            </a:r>
            <a:endParaRPr lang="it-IT" sz="2000" b="1" dirty="0"/>
          </a:p>
        </p:txBody>
      </p:sp>
      <p:graphicFrame>
        <p:nvGraphicFramePr>
          <p:cNvPr id="14" name="Tabella 13"/>
          <p:cNvGraphicFramePr>
            <a:graphicFrameLocks noGrp="1"/>
          </p:cNvGraphicFramePr>
          <p:nvPr>
            <p:extLst/>
          </p:nvPr>
        </p:nvGraphicFramePr>
        <p:xfrm>
          <a:off x="5652120" y="1412776"/>
          <a:ext cx="3384376" cy="1483360"/>
        </p:xfrm>
        <a:graphic>
          <a:graphicData uri="http://schemas.openxmlformats.org/drawingml/2006/table">
            <a:tbl>
              <a:tblPr firstRow="1" bandRow="1">
                <a:tableStyleId>{5C22544A-7EE6-4342-B048-85BDC9FD1C3A}</a:tableStyleId>
              </a:tblPr>
              <a:tblGrid>
                <a:gridCol w="1106430"/>
                <a:gridCol w="2277946"/>
              </a:tblGrid>
              <a:tr h="370840">
                <a:tc>
                  <a:txBody>
                    <a:bodyPr/>
                    <a:lstStyle/>
                    <a:p>
                      <a:r>
                        <a:rPr lang="it-IT" dirty="0" err="1" smtClean="0"/>
                        <a:t>Bunch</a:t>
                      </a:r>
                      <a:endParaRPr lang="it-IT" dirty="0"/>
                    </a:p>
                  </a:txBody>
                  <a:tcPr>
                    <a:cell3D prstMaterial="dkEdge">
                      <a:bevel prst="coolSlant"/>
                      <a:lightRig rig="flood" dir="t"/>
                    </a:cell3D>
                  </a:tcPr>
                </a:tc>
                <a:tc>
                  <a:txBody>
                    <a:bodyPr/>
                    <a:lstStyle/>
                    <a:p>
                      <a:r>
                        <a:rPr lang="it-IT" dirty="0" smtClean="0"/>
                        <a:t>Emittance (mm-</a:t>
                      </a:r>
                      <a:r>
                        <a:rPr lang="it-IT" dirty="0" err="1" smtClean="0"/>
                        <a:t>mrad</a:t>
                      </a:r>
                      <a:r>
                        <a:rPr lang="it-IT" dirty="0" smtClean="0"/>
                        <a:t>)</a:t>
                      </a:r>
                      <a:endParaRPr lang="it-IT" dirty="0"/>
                    </a:p>
                  </a:txBody>
                  <a:tcPr>
                    <a:cell3D prstMaterial="dkEdge">
                      <a:bevel prst="coolSlant"/>
                      <a:lightRig rig="flood" dir="t"/>
                    </a:cell3D>
                  </a:tcPr>
                </a:tc>
              </a:tr>
              <a:tr h="370840">
                <a:tc>
                  <a:txBody>
                    <a:bodyPr/>
                    <a:lstStyle/>
                    <a:p>
                      <a:r>
                        <a:rPr lang="it-IT" dirty="0" smtClean="0"/>
                        <a:t>Driver #1</a:t>
                      </a:r>
                      <a:endParaRPr lang="it-IT" dirty="0"/>
                    </a:p>
                  </a:txBody>
                  <a:tcPr>
                    <a:cell3D prstMaterial="dkEdge">
                      <a:bevel prst="coolSlant"/>
                      <a:lightRig rig="flood" dir="t"/>
                    </a:cell3D>
                  </a:tcPr>
                </a:tc>
                <a:tc>
                  <a:txBody>
                    <a:bodyPr/>
                    <a:lstStyle/>
                    <a:p>
                      <a:pPr algn="ctr"/>
                      <a:r>
                        <a:rPr lang="it-IT" dirty="0" smtClean="0"/>
                        <a:t>1.38</a:t>
                      </a:r>
                      <a:r>
                        <a:rPr lang="it-IT" baseline="0" dirty="0" smtClean="0"/>
                        <a:t> (0.04)</a:t>
                      </a:r>
                      <a:endParaRPr lang="it-IT" dirty="0"/>
                    </a:p>
                  </a:txBody>
                  <a:tcPr>
                    <a:cell3D prstMaterial="dkEdge">
                      <a:bevel prst="coolSlant"/>
                      <a:lightRig rig="flood" dir="t"/>
                    </a:cell3D>
                  </a:tcPr>
                </a:tc>
              </a:tr>
              <a:tr h="370840">
                <a:tc>
                  <a:txBody>
                    <a:bodyPr/>
                    <a:lstStyle/>
                    <a:p>
                      <a:r>
                        <a:rPr lang="it-IT" dirty="0" smtClean="0"/>
                        <a:t>Driver #2</a:t>
                      </a:r>
                      <a:endParaRPr lang="it-IT" dirty="0"/>
                    </a:p>
                  </a:txBody>
                  <a:tcPr>
                    <a:cell3D prstMaterial="dkEdge">
                      <a:bevel prst="coolSlant"/>
                      <a:lightRig rig="flood" dir="t"/>
                    </a:cell3D>
                  </a:tcPr>
                </a:tc>
                <a:tc>
                  <a:txBody>
                    <a:bodyPr/>
                    <a:lstStyle/>
                    <a:p>
                      <a:pPr algn="ctr"/>
                      <a:r>
                        <a:rPr lang="it-IT" dirty="0" smtClean="0"/>
                        <a:t>1.61 (0.07) </a:t>
                      </a:r>
                      <a:endParaRPr lang="it-IT" dirty="0"/>
                    </a:p>
                  </a:txBody>
                  <a:tcPr>
                    <a:cell3D prstMaterial="dkEdge">
                      <a:bevel prst="coolSlant"/>
                      <a:lightRig rig="flood" dir="t"/>
                    </a:cell3D>
                  </a:tcPr>
                </a:tc>
              </a:tr>
              <a:tr h="370840">
                <a:tc>
                  <a:txBody>
                    <a:bodyPr/>
                    <a:lstStyle/>
                    <a:p>
                      <a:r>
                        <a:rPr lang="it-IT" dirty="0" smtClean="0"/>
                        <a:t>Witness</a:t>
                      </a:r>
                      <a:endParaRPr lang="it-IT" dirty="0"/>
                    </a:p>
                  </a:txBody>
                  <a:tcPr>
                    <a:cell3D prstMaterial="dkEdge">
                      <a:bevel prst="coolSlant"/>
                      <a:lightRig rig="flood" dir="t"/>
                    </a:cell3D>
                  </a:tcPr>
                </a:tc>
                <a:tc>
                  <a:txBody>
                    <a:bodyPr/>
                    <a:lstStyle/>
                    <a:p>
                      <a:pPr algn="ctr"/>
                      <a:r>
                        <a:rPr lang="it-IT" dirty="0" smtClean="0"/>
                        <a:t>1.22 (0.06)</a:t>
                      </a:r>
                      <a:endParaRPr lang="it-IT" dirty="0"/>
                    </a:p>
                  </a:txBody>
                  <a:tcPr>
                    <a:cell3D prstMaterial="dkEdge">
                      <a:bevel prst="coolSlant"/>
                      <a:lightRig rig="flood" dir="t"/>
                    </a:cell3D>
                  </a:tcPr>
                </a:tc>
              </a:tr>
            </a:tbl>
          </a:graphicData>
        </a:graphic>
      </p:graphicFrame>
      <p:sp>
        <p:nvSpPr>
          <p:cNvPr id="3" name="Rettangolo 2"/>
          <p:cNvSpPr/>
          <p:nvPr/>
        </p:nvSpPr>
        <p:spPr>
          <a:xfrm>
            <a:off x="539552" y="5786100"/>
            <a:ext cx="8568952" cy="523220"/>
          </a:xfrm>
          <a:prstGeom prst="rect">
            <a:avLst/>
          </a:prstGeom>
        </p:spPr>
        <p:txBody>
          <a:bodyPr wrap="square">
            <a:spAutoFit/>
          </a:bodyPr>
          <a:lstStyle/>
          <a:p>
            <a:r>
              <a:rPr lang="en-US" sz="1400" dirty="0" smtClean="0">
                <a:solidFill>
                  <a:srgbClr val="231F20"/>
                </a:solidFill>
                <a:latin typeface="Open Sans Semibold" panose="020B0706030804020204" pitchFamily="34" charset="0"/>
                <a:ea typeface="Open Sans Semibold" panose="020B0706030804020204" pitchFamily="34" charset="0"/>
                <a:cs typeface="Open Sans Semibold" panose="020B0706030804020204" pitchFamily="34" charset="0"/>
              </a:rPr>
              <a:t>A. Cianchi et al. “Six-dimensional </a:t>
            </a:r>
            <a:r>
              <a:rPr lang="en-US" sz="1400" dirty="0">
                <a:solidFill>
                  <a:srgbClr val="231F20"/>
                </a:solidFill>
                <a:latin typeface="Open Sans Semibold" panose="020B0706030804020204" pitchFamily="34" charset="0"/>
                <a:ea typeface="Open Sans Semibold" panose="020B0706030804020204" pitchFamily="34" charset="0"/>
                <a:cs typeface="Open Sans Semibold" panose="020B0706030804020204" pitchFamily="34" charset="0"/>
              </a:rPr>
              <a:t>measurements of trains of high brightness electron </a:t>
            </a:r>
            <a:r>
              <a:rPr lang="en-US" sz="1400" dirty="0" smtClean="0">
                <a:solidFill>
                  <a:srgbClr val="231F20"/>
                </a:solidFill>
                <a:latin typeface="Open Sans Semibold" panose="020B0706030804020204" pitchFamily="34" charset="0"/>
                <a:ea typeface="Open Sans Semibold" panose="020B0706030804020204" pitchFamily="34" charset="0"/>
                <a:cs typeface="Open Sans Semibold" panose="020B0706030804020204" pitchFamily="34" charset="0"/>
              </a:rPr>
              <a:t>bunches”, </a:t>
            </a:r>
            <a:r>
              <a:rPr lang="en-US" sz="1400" dirty="0" smtClean="0">
                <a:latin typeface="Open Sans Semibold" panose="020B0706030804020204" pitchFamily="34" charset="0"/>
                <a:ea typeface="Open Sans Semibold" panose="020B0706030804020204" pitchFamily="34" charset="0"/>
                <a:cs typeface="Open Sans Semibold" panose="020B0706030804020204" pitchFamily="34" charset="0"/>
              </a:rPr>
              <a:t>Physical Review Special Topics Accelerators and Beams 18</a:t>
            </a:r>
            <a:r>
              <a:rPr lang="en-US" sz="1400" dirty="0">
                <a:latin typeface="Open Sans Semibold" panose="020B0706030804020204" pitchFamily="34" charset="0"/>
                <a:ea typeface="Open Sans Semibold" panose="020B0706030804020204" pitchFamily="34" charset="0"/>
                <a:cs typeface="Open Sans Semibold" panose="020B0706030804020204" pitchFamily="34" charset="0"/>
              </a:rPr>
              <a:t>, 082804 (2015)</a:t>
            </a:r>
          </a:p>
        </p:txBody>
      </p:sp>
    </p:spTree>
    <p:extLst>
      <p:ext uri="{BB962C8B-B14F-4D97-AF65-F5344CB8AC3E}">
        <p14:creationId xmlns:p14="http://schemas.microsoft.com/office/powerpoint/2010/main" val="419790018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a:stretch>
            <a:fillRect/>
          </a:stretch>
        </p:blipFill>
        <p:spPr>
          <a:xfrm>
            <a:off x="2051720" y="1589560"/>
            <a:ext cx="4582445" cy="3949700"/>
          </a:xfrm>
          <a:prstGeom prst="rect">
            <a:avLst/>
          </a:prstGeom>
        </p:spPr>
      </p:pic>
      <p:sp>
        <p:nvSpPr>
          <p:cNvPr id="2" name="Titolo 1"/>
          <p:cNvSpPr>
            <a:spLocks noGrp="1"/>
          </p:cNvSpPr>
          <p:nvPr>
            <p:ph type="title"/>
          </p:nvPr>
        </p:nvSpPr>
        <p:spPr/>
        <p:txBody>
          <a:bodyPr/>
          <a:lstStyle/>
          <a:p>
            <a:r>
              <a:rPr lang="it-IT" dirty="0" smtClean="0"/>
              <a:t>5 </a:t>
            </a:r>
            <a:r>
              <a:rPr lang="it-IT" dirty="0" err="1" smtClean="0"/>
              <a:t>bunches</a:t>
            </a:r>
            <a:endParaRPr lang="it-IT" dirty="0"/>
          </a:p>
        </p:txBody>
      </p:sp>
      <p:cxnSp>
        <p:nvCxnSpPr>
          <p:cNvPr id="5" name="Connettore 2 4"/>
          <p:cNvCxnSpPr/>
          <p:nvPr/>
        </p:nvCxnSpPr>
        <p:spPr>
          <a:xfrm>
            <a:off x="2129091" y="5389185"/>
            <a:ext cx="4387125" cy="0"/>
          </a:xfrm>
          <a:prstGeom prst="straightConnector1">
            <a:avLst/>
          </a:prstGeom>
          <a:ln w="381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 name="CasellaDiTesto 5"/>
          <p:cNvSpPr txBox="1"/>
          <p:nvPr/>
        </p:nvSpPr>
        <p:spPr>
          <a:xfrm>
            <a:off x="3995936" y="4939659"/>
            <a:ext cx="1152128" cy="400110"/>
          </a:xfrm>
          <a:prstGeom prst="rect">
            <a:avLst/>
          </a:prstGeom>
          <a:noFill/>
        </p:spPr>
        <p:txBody>
          <a:bodyPr wrap="square" rtlCol="0">
            <a:spAutoFit/>
          </a:bodyPr>
          <a:lstStyle/>
          <a:p>
            <a:r>
              <a:rPr lang="it-IT" sz="2000" b="1" dirty="0" smtClean="0">
                <a:solidFill>
                  <a:schemeClr val="bg1"/>
                </a:solidFill>
              </a:rPr>
              <a:t>Space</a:t>
            </a:r>
            <a:endParaRPr lang="it-IT" sz="2000" b="1" dirty="0">
              <a:solidFill>
                <a:schemeClr val="bg1"/>
              </a:solidFill>
            </a:endParaRPr>
          </a:p>
        </p:txBody>
      </p:sp>
      <p:cxnSp>
        <p:nvCxnSpPr>
          <p:cNvPr id="7" name="Connettore 2 6"/>
          <p:cNvCxnSpPr/>
          <p:nvPr/>
        </p:nvCxnSpPr>
        <p:spPr>
          <a:xfrm flipV="1">
            <a:off x="2129091" y="1589560"/>
            <a:ext cx="0" cy="3799625"/>
          </a:xfrm>
          <a:prstGeom prst="straightConnector1">
            <a:avLst/>
          </a:prstGeom>
          <a:ln w="38100">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8" name="CasellaDiTesto 7"/>
          <p:cNvSpPr txBox="1"/>
          <p:nvPr/>
        </p:nvSpPr>
        <p:spPr>
          <a:xfrm rot="5400000">
            <a:off x="1909971" y="3169810"/>
            <a:ext cx="838349" cy="400110"/>
          </a:xfrm>
          <a:prstGeom prst="rect">
            <a:avLst/>
          </a:prstGeom>
          <a:noFill/>
        </p:spPr>
        <p:txBody>
          <a:bodyPr wrap="square" rtlCol="0">
            <a:spAutoFit/>
          </a:bodyPr>
          <a:lstStyle/>
          <a:p>
            <a:r>
              <a:rPr lang="it-IT" sz="2000" b="1" dirty="0" smtClean="0">
                <a:solidFill>
                  <a:schemeClr val="bg1"/>
                </a:solidFill>
              </a:rPr>
              <a:t>Time</a:t>
            </a:r>
            <a:endParaRPr lang="it-IT" sz="2000" b="1" dirty="0">
              <a:solidFill>
                <a:schemeClr val="bg1"/>
              </a:solidFill>
            </a:endParaRPr>
          </a:p>
        </p:txBody>
      </p:sp>
    </p:spTree>
    <p:extLst>
      <p:ext uri="{BB962C8B-B14F-4D97-AF65-F5344CB8AC3E}">
        <p14:creationId xmlns:p14="http://schemas.microsoft.com/office/powerpoint/2010/main" val="83584369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p:txBody>
          <a:bodyPr/>
          <a:lstStyle/>
          <a:p>
            <a:pPr eaLnBrk="1" hangingPunct="1"/>
            <a:r>
              <a:rPr lang="en-US" dirty="0" smtClean="0"/>
              <a:t>RFD </a:t>
            </a:r>
            <a:r>
              <a:rPr lang="en-US" dirty="0" err="1" smtClean="0"/>
              <a:t>summay</a:t>
            </a:r>
            <a:endParaRPr lang="en-US" dirty="0" smtClean="0"/>
          </a:p>
        </p:txBody>
      </p:sp>
      <p:sp>
        <p:nvSpPr>
          <p:cNvPr id="37892" name="Rectangle 3"/>
          <p:cNvSpPr>
            <a:spLocks noGrp="1" noChangeArrowheads="1"/>
          </p:cNvSpPr>
          <p:nvPr>
            <p:ph idx="1"/>
          </p:nvPr>
        </p:nvSpPr>
        <p:spPr>
          <a:xfrm>
            <a:off x="467544" y="1600201"/>
            <a:ext cx="5976664" cy="4205063"/>
          </a:xfrm>
        </p:spPr>
        <p:txBody>
          <a:bodyPr>
            <a:normAutofit/>
          </a:bodyPr>
          <a:lstStyle/>
          <a:p>
            <a:pPr eaLnBrk="1" hangingPunct="1">
              <a:lnSpc>
                <a:spcPct val="90000"/>
              </a:lnSpc>
              <a:buClr>
                <a:srgbClr val="008000"/>
              </a:buClr>
            </a:pPr>
            <a:r>
              <a:rPr lang="en-US" sz="2800" dirty="0" smtClean="0"/>
              <a:t>Self calibrating</a:t>
            </a:r>
          </a:p>
          <a:p>
            <a:pPr eaLnBrk="1" hangingPunct="1">
              <a:lnSpc>
                <a:spcPct val="90000"/>
              </a:lnSpc>
              <a:buClr>
                <a:srgbClr val="008000"/>
              </a:buClr>
            </a:pPr>
            <a:r>
              <a:rPr lang="en-US" sz="2800" dirty="0" smtClean="0"/>
              <a:t>Easy to implement</a:t>
            </a:r>
          </a:p>
          <a:p>
            <a:pPr eaLnBrk="1" hangingPunct="1">
              <a:lnSpc>
                <a:spcPct val="90000"/>
              </a:lnSpc>
              <a:buClr>
                <a:srgbClr val="008000"/>
              </a:buClr>
            </a:pPr>
            <a:r>
              <a:rPr lang="en-US" sz="2800" dirty="0" smtClean="0"/>
              <a:t>Single shot</a:t>
            </a:r>
          </a:p>
          <a:p>
            <a:pPr eaLnBrk="1" hangingPunct="1">
              <a:lnSpc>
                <a:spcPct val="90000"/>
              </a:lnSpc>
              <a:buClr>
                <a:srgbClr val="008000"/>
              </a:buClr>
            </a:pPr>
            <a:r>
              <a:rPr lang="en-US" sz="2800" u="sng" dirty="0" smtClean="0"/>
              <a:t>Resolution down to fs </a:t>
            </a:r>
          </a:p>
          <a:p>
            <a:pPr eaLnBrk="1" hangingPunct="1">
              <a:lnSpc>
                <a:spcPct val="90000"/>
              </a:lnSpc>
              <a:buClr>
                <a:srgbClr val="CC3300"/>
              </a:buClr>
            </a:pPr>
            <a:r>
              <a:rPr lang="en-US" sz="2800" dirty="0" smtClean="0"/>
              <a:t>Intercepting device</a:t>
            </a:r>
          </a:p>
          <a:p>
            <a:pPr eaLnBrk="1" hangingPunct="1">
              <a:lnSpc>
                <a:spcPct val="90000"/>
              </a:lnSpc>
              <a:buClr>
                <a:srgbClr val="CC3300"/>
              </a:buClr>
            </a:pPr>
            <a:r>
              <a:rPr lang="en-US" sz="2800" dirty="0" smtClean="0"/>
              <a:t>As energy increases some parameter must be increased:</a:t>
            </a:r>
          </a:p>
          <a:p>
            <a:pPr lvl="1" eaLnBrk="1" hangingPunct="1">
              <a:lnSpc>
                <a:spcPct val="90000"/>
              </a:lnSpc>
              <a:buClr>
                <a:srgbClr val="CC3300"/>
              </a:buClr>
            </a:pPr>
            <a:r>
              <a:rPr lang="en-US" sz="2400" dirty="0" smtClean="0"/>
              <a:t>Frequency</a:t>
            </a:r>
          </a:p>
          <a:p>
            <a:pPr lvl="1" eaLnBrk="1" hangingPunct="1">
              <a:lnSpc>
                <a:spcPct val="90000"/>
              </a:lnSpc>
              <a:buClr>
                <a:srgbClr val="CC3300"/>
              </a:buClr>
            </a:pPr>
            <a:r>
              <a:rPr lang="en-US" sz="2400" dirty="0" smtClean="0"/>
              <a:t>Voltage or length</a:t>
            </a:r>
          </a:p>
        </p:txBody>
      </p:sp>
      <p:grpSp>
        <p:nvGrpSpPr>
          <p:cNvPr id="37893" name="Group 14"/>
          <p:cNvGrpSpPr>
            <a:grpSpLocks/>
          </p:cNvGrpSpPr>
          <p:nvPr/>
        </p:nvGrpSpPr>
        <p:grpSpPr bwMode="auto">
          <a:xfrm>
            <a:off x="6659563" y="1773238"/>
            <a:ext cx="1854200" cy="2322512"/>
            <a:chOff x="4195" y="1117"/>
            <a:chExt cx="1168" cy="1463"/>
          </a:xfrm>
        </p:grpSpPr>
        <p:pic>
          <p:nvPicPr>
            <p:cNvPr id="37894" name="Picture 10"/>
            <p:cNvPicPr>
              <a:picLocks noChangeAspect="1" noChangeArrowheads="1"/>
            </p:cNvPicPr>
            <p:nvPr/>
          </p:nvPicPr>
          <p:blipFill>
            <a:blip r:embed="rId3"/>
            <a:srcRect/>
            <a:stretch>
              <a:fillRect/>
            </a:stretch>
          </p:blipFill>
          <p:spPr bwMode="auto">
            <a:xfrm>
              <a:off x="4195" y="1117"/>
              <a:ext cx="1168" cy="1463"/>
            </a:xfrm>
            <a:prstGeom prst="rect">
              <a:avLst/>
            </a:prstGeom>
            <a:noFill/>
            <a:ln w="9525">
              <a:noFill/>
              <a:miter lim="800000"/>
              <a:headEnd/>
              <a:tailEnd/>
            </a:ln>
          </p:spPr>
        </p:pic>
        <p:sp>
          <p:nvSpPr>
            <p:cNvPr id="37895" name="Line 12"/>
            <p:cNvSpPr>
              <a:spLocks noChangeShapeType="1"/>
            </p:cNvSpPr>
            <p:nvPr/>
          </p:nvSpPr>
          <p:spPr bwMode="auto">
            <a:xfrm>
              <a:off x="4921" y="1344"/>
              <a:ext cx="0" cy="1043"/>
            </a:xfrm>
            <a:prstGeom prst="line">
              <a:avLst/>
            </a:prstGeom>
            <a:noFill/>
            <a:ln w="38100">
              <a:solidFill>
                <a:schemeClr val="bg1"/>
              </a:solidFill>
              <a:round/>
              <a:headEnd type="triangle" w="med" len="med"/>
              <a:tailEnd type="triangle" w="med" len="med"/>
            </a:ln>
          </p:spPr>
          <p:txBody>
            <a:bodyPr/>
            <a:lstStyle/>
            <a:p>
              <a:endParaRPr lang="en-US"/>
            </a:p>
          </p:txBody>
        </p:sp>
        <p:sp>
          <p:nvSpPr>
            <p:cNvPr id="37896" name="Text Box 13"/>
            <p:cNvSpPr txBox="1">
              <a:spLocks noChangeArrowheads="1"/>
            </p:cNvSpPr>
            <p:nvPr/>
          </p:nvSpPr>
          <p:spPr bwMode="auto">
            <a:xfrm>
              <a:off x="4195" y="1661"/>
              <a:ext cx="726" cy="404"/>
            </a:xfrm>
            <a:prstGeom prst="rect">
              <a:avLst/>
            </a:prstGeom>
            <a:noFill/>
            <a:ln w="9525">
              <a:noFill/>
              <a:miter lim="800000"/>
              <a:headEnd/>
              <a:tailEnd/>
            </a:ln>
          </p:spPr>
          <p:txBody>
            <a:bodyPr>
              <a:spAutoFit/>
            </a:bodyPr>
            <a:lstStyle/>
            <a:p>
              <a:pPr>
                <a:spcBef>
                  <a:spcPct val="50000"/>
                </a:spcBef>
              </a:pPr>
              <a:r>
                <a:rPr lang="it-IT">
                  <a:solidFill>
                    <a:schemeClr val="bg1"/>
                  </a:solidFill>
                </a:rPr>
                <a:t>7 ps FWHM</a:t>
              </a: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892">
                                            <p:txEl>
                                              <p:pRg st="1" end="1"/>
                                            </p:txEl>
                                          </p:spTgt>
                                        </p:tgtEl>
                                        <p:attrNameLst>
                                          <p:attrName>style.visibility</p:attrName>
                                        </p:attrNameLst>
                                      </p:cBhvr>
                                      <p:to>
                                        <p:strVal val="visible"/>
                                      </p:to>
                                    </p:set>
                                    <p:animEffect transition="in" filter="fade">
                                      <p:cBhvr>
                                        <p:cTn id="7" dur="500"/>
                                        <p:tgtEl>
                                          <p:spTgt spid="3789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892">
                                            <p:txEl>
                                              <p:pRg st="2" end="2"/>
                                            </p:txEl>
                                          </p:spTgt>
                                        </p:tgtEl>
                                        <p:attrNameLst>
                                          <p:attrName>style.visibility</p:attrName>
                                        </p:attrNameLst>
                                      </p:cBhvr>
                                      <p:to>
                                        <p:strVal val="visible"/>
                                      </p:to>
                                    </p:set>
                                    <p:animEffect transition="in" filter="fade">
                                      <p:cBhvr>
                                        <p:cTn id="12" dur="500"/>
                                        <p:tgtEl>
                                          <p:spTgt spid="3789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892">
                                            <p:txEl>
                                              <p:pRg st="3" end="3"/>
                                            </p:txEl>
                                          </p:spTgt>
                                        </p:tgtEl>
                                        <p:attrNameLst>
                                          <p:attrName>style.visibility</p:attrName>
                                        </p:attrNameLst>
                                      </p:cBhvr>
                                      <p:to>
                                        <p:strVal val="visible"/>
                                      </p:to>
                                    </p:set>
                                    <p:animEffect transition="in" filter="fade">
                                      <p:cBhvr>
                                        <p:cTn id="17" dur="500"/>
                                        <p:tgtEl>
                                          <p:spTgt spid="3789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7892">
                                            <p:txEl>
                                              <p:pRg st="4" end="4"/>
                                            </p:txEl>
                                          </p:spTgt>
                                        </p:tgtEl>
                                        <p:attrNameLst>
                                          <p:attrName>style.visibility</p:attrName>
                                        </p:attrNameLst>
                                      </p:cBhvr>
                                      <p:to>
                                        <p:strVal val="visible"/>
                                      </p:to>
                                    </p:set>
                                    <p:animEffect transition="in" filter="fade">
                                      <p:cBhvr>
                                        <p:cTn id="22" dur="500"/>
                                        <p:tgtEl>
                                          <p:spTgt spid="3789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7892">
                                            <p:txEl>
                                              <p:pRg st="5" end="5"/>
                                            </p:txEl>
                                          </p:spTgt>
                                        </p:tgtEl>
                                        <p:attrNameLst>
                                          <p:attrName>style.visibility</p:attrName>
                                        </p:attrNameLst>
                                      </p:cBhvr>
                                      <p:to>
                                        <p:strVal val="visible"/>
                                      </p:to>
                                    </p:set>
                                    <p:animEffect transition="in" filter="fade">
                                      <p:cBhvr>
                                        <p:cTn id="27" dur="500"/>
                                        <p:tgtEl>
                                          <p:spTgt spid="37892">
                                            <p:txEl>
                                              <p:pRg st="5" end="5"/>
                                            </p:txEl>
                                          </p:spTgt>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37892">
                                            <p:txEl>
                                              <p:pRg st="6" end="6"/>
                                            </p:txEl>
                                          </p:spTgt>
                                        </p:tgtEl>
                                        <p:attrNameLst>
                                          <p:attrName>style.visibility</p:attrName>
                                        </p:attrNameLst>
                                      </p:cBhvr>
                                      <p:to>
                                        <p:strVal val="visible"/>
                                      </p:to>
                                    </p:set>
                                    <p:animEffect transition="in" filter="fade">
                                      <p:cBhvr>
                                        <p:cTn id="31" dur="500"/>
                                        <p:tgtEl>
                                          <p:spTgt spid="37892">
                                            <p:txEl>
                                              <p:pRg st="6" end="6"/>
                                            </p:txEl>
                                          </p:spTgt>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37892">
                                            <p:txEl>
                                              <p:pRg st="7" end="7"/>
                                            </p:txEl>
                                          </p:spTgt>
                                        </p:tgtEl>
                                        <p:attrNameLst>
                                          <p:attrName>style.visibility</p:attrName>
                                        </p:attrNameLst>
                                      </p:cBhvr>
                                      <p:to>
                                        <p:strVal val="visible"/>
                                      </p:to>
                                    </p:set>
                                    <p:animEffect transition="in" filter="fade">
                                      <p:cBhvr>
                                        <p:cTn id="35" dur="500"/>
                                        <p:tgtEl>
                                          <p:spTgt spid="3789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
          <p:cNvSpPr>
            <a:spLocks noGrp="1" noChangeArrowheads="1"/>
          </p:cNvSpPr>
          <p:nvPr>
            <p:ph type="title"/>
          </p:nvPr>
        </p:nvSpPr>
        <p:spPr/>
        <p:txBody>
          <a:bodyPr/>
          <a:lstStyle/>
          <a:p>
            <a:pPr eaLnBrk="1" hangingPunct="1"/>
            <a:r>
              <a:rPr lang="en-US" smtClean="0"/>
              <a:t>Coherent radiation</a:t>
            </a:r>
          </a:p>
        </p:txBody>
      </p:sp>
      <p:sp>
        <p:nvSpPr>
          <p:cNvPr id="38916" name="Rectangle 3"/>
          <p:cNvSpPr>
            <a:spLocks noGrp="1" noChangeArrowheads="1"/>
          </p:cNvSpPr>
          <p:nvPr>
            <p:ph idx="1"/>
          </p:nvPr>
        </p:nvSpPr>
        <p:spPr/>
        <p:txBody>
          <a:bodyPr>
            <a:normAutofit lnSpcReduction="10000"/>
          </a:bodyPr>
          <a:lstStyle/>
          <a:p>
            <a:pPr eaLnBrk="1" hangingPunct="1">
              <a:lnSpc>
                <a:spcPct val="90000"/>
              </a:lnSpc>
            </a:pPr>
            <a:r>
              <a:rPr lang="en-US" sz="2800" smtClean="0"/>
              <a:t>Any kind of radiation can be coherent and usable for beam diagnostics</a:t>
            </a:r>
          </a:p>
          <a:p>
            <a:pPr lvl="1" eaLnBrk="1" hangingPunct="1">
              <a:lnSpc>
                <a:spcPct val="90000"/>
              </a:lnSpc>
            </a:pPr>
            <a:r>
              <a:rPr lang="en-US" sz="2400" smtClean="0"/>
              <a:t>Transition radiation </a:t>
            </a:r>
          </a:p>
          <a:p>
            <a:pPr lvl="1" eaLnBrk="1" hangingPunct="1">
              <a:lnSpc>
                <a:spcPct val="90000"/>
              </a:lnSpc>
            </a:pPr>
            <a:r>
              <a:rPr lang="en-US" sz="2400" smtClean="0"/>
              <a:t>Diffraction radiation</a:t>
            </a:r>
          </a:p>
          <a:p>
            <a:pPr lvl="1" eaLnBrk="1" hangingPunct="1">
              <a:lnSpc>
                <a:spcPct val="90000"/>
              </a:lnSpc>
            </a:pPr>
            <a:r>
              <a:rPr lang="en-US" sz="2400" smtClean="0"/>
              <a:t>Synchrotron radiation </a:t>
            </a:r>
          </a:p>
          <a:p>
            <a:pPr lvl="1" eaLnBrk="1" hangingPunct="1">
              <a:lnSpc>
                <a:spcPct val="90000"/>
              </a:lnSpc>
            </a:pPr>
            <a:r>
              <a:rPr lang="en-US" sz="2400" smtClean="0"/>
              <a:t>Undulator radiation</a:t>
            </a:r>
          </a:p>
          <a:p>
            <a:pPr lvl="1" eaLnBrk="1" hangingPunct="1">
              <a:lnSpc>
                <a:spcPct val="90000"/>
              </a:lnSpc>
            </a:pPr>
            <a:r>
              <a:rPr lang="en-US" sz="2400" smtClean="0"/>
              <a:t>Smith-Purcell radiation</a:t>
            </a:r>
          </a:p>
          <a:p>
            <a:pPr lvl="1" eaLnBrk="1" hangingPunct="1">
              <a:lnSpc>
                <a:spcPct val="90000"/>
              </a:lnSpc>
            </a:pPr>
            <a:r>
              <a:rPr lang="en-US" sz="2400" smtClean="0"/>
              <a:t>Cherenkov radiation</a:t>
            </a:r>
          </a:p>
          <a:p>
            <a:pPr eaLnBrk="1" hangingPunct="1">
              <a:lnSpc>
                <a:spcPct val="90000"/>
              </a:lnSpc>
            </a:pPr>
            <a:endParaRPr lang="it-IT" sz="2400" smtClean="0"/>
          </a:p>
        </p:txBody>
      </p:sp>
      <p:sp>
        <p:nvSpPr>
          <p:cNvPr id="38918" name="Rectangle 5"/>
          <p:cNvSpPr>
            <a:spLocks noChangeArrowheads="1"/>
          </p:cNvSpPr>
          <p:nvPr/>
        </p:nvSpPr>
        <p:spPr bwMode="auto">
          <a:xfrm>
            <a:off x="6084888" y="2636838"/>
            <a:ext cx="2663825" cy="287337"/>
          </a:xfrm>
          <a:prstGeom prst="rect">
            <a:avLst/>
          </a:prstGeom>
          <a:solidFill>
            <a:schemeClr val="bg1"/>
          </a:solidFill>
          <a:ln w="9525">
            <a:noFill/>
            <a:miter lim="800000"/>
            <a:headEnd/>
            <a:tailEnd/>
          </a:ln>
        </p:spPr>
        <p:txBody>
          <a:bodyPr wrap="none" anchor="ctr"/>
          <a:lstStyle/>
          <a:p>
            <a:endParaRPr lang="en-US"/>
          </a:p>
        </p:txBody>
      </p:sp>
      <p:pic>
        <p:nvPicPr>
          <p:cNvPr id="5" name="Picture 2" descr="http://ankaweb.fzk.de/_file/htmlarea/Image/science/ThZ/anrep06_comb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6617" y="2636838"/>
            <a:ext cx="3468175" cy="2088232"/>
          </a:xfrm>
          <a:prstGeom prst="rect">
            <a:avLst/>
          </a:prstGeom>
          <a:noFill/>
          <a:scene3d>
            <a:camera prst="perspectiveLeft"/>
            <a:lightRig rig="threePt" dir="t"/>
          </a:scene3d>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p:txBody>
          <a:bodyPr/>
          <a:lstStyle/>
          <a:p>
            <a:pPr eaLnBrk="1" hangingPunct="1"/>
            <a:r>
              <a:rPr lang="en-US" smtClean="0"/>
              <a:t>Power Spectrum</a:t>
            </a:r>
          </a:p>
        </p:txBody>
      </p:sp>
      <p:sp>
        <p:nvSpPr>
          <p:cNvPr id="12294" name="Rectangle 3"/>
          <p:cNvSpPr>
            <a:spLocks noGrp="1" noChangeArrowheads="1"/>
          </p:cNvSpPr>
          <p:nvPr>
            <p:ph idx="1"/>
          </p:nvPr>
        </p:nvSpPr>
        <p:spPr>
          <a:xfrm>
            <a:off x="467544" y="3881437"/>
            <a:ext cx="8147248" cy="2365871"/>
          </a:xfrm>
        </p:spPr>
        <p:txBody>
          <a:bodyPr/>
          <a:lstStyle/>
          <a:p>
            <a:pPr eaLnBrk="1" hangingPunct="1">
              <a:lnSpc>
                <a:spcPct val="80000"/>
              </a:lnSpc>
            </a:pPr>
            <a:r>
              <a:rPr lang="en-US" sz="2000" dirty="0" smtClean="0"/>
              <a:t>From the knowledge of the power spectrum is possible to retrieve the form factor</a:t>
            </a:r>
          </a:p>
          <a:p>
            <a:pPr eaLnBrk="1" hangingPunct="1">
              <a:lnSpc>
                <a:spcPct val="80000"/>
              </a:lnSpc>
            </a:pPr>
            <a:r>
              <a:rPr lang="en-US" sz="2000" dirty="0" smtClean="0"/>
              <a:t>The charge distribution is obtained from the form factor via Fourier transform </a:t>
            </a:r>
          </a:p>
          <a:p>
            <a:pPr eaLnBrk="1" hangingPunct="1">
              <a:lnSpc>
                <a:spcPct val="80000"/>
              </a:lnSpc>
            </a:pPr>
            <a:r>
              <a:rPr lang="en-US" sz="2000" dirty="0" smtClean="0"/>
              <a:t>The phase terms can be reconstructed with </a:t>
            </a:r>
            <a:r>
              <a:rPr lang="en-US" sz="2000" dirty="0" err="1" smtClean="0"/>
              <a:t>Kramers-Kronig</a:t>
            </a:r>
            <a:r>
              <a:rPr lang="en-US" sz="2000" dirty="0" smtClean="0"/>
              <a:t> analysis</a:t>
            </a:r>
            <a:r>
              <a:rPr lang="en-US" sz="1800" dirty="0" smtClean="0"/>
              <a:t> (see R. Lai, A.J. </a:t>
            </a:r>
            <a:r>
              <a:rPr lang="en-US" sz="1800" dirty="0" err="1" smtClean="0"/>
              <a:t>Sievers</a:t>
            </a:r>
            <a:r>
              <a:rPr lang="en-US" sz="1800" dirty="0" smtClean="0"/>
              <a:t>, NIM A </a:t>
            </a:r>
            <a:r>
              <a:rPr lang="en-US" sz="1800" b="1" dirty="0" smtClean="0"/>
              <a:t>397 </a:t>
            </a:r>
            <a:r>
              <a:rPr lang="en-US" sz="1800" dirty="0" smtClean="0"/>
              <a:t>(1997) 221-231</a:t>
            </a:r>
            <a:r>
              <a:rPr lang="en-US" sz="2000" dirty="0" smtClean="0"/>
              <a:t>)</a:t>
            </a:r>
          </a:p>
        </p:txBody>
      </p:sp>
      <p:sp>
        <p:nvSpPr>
          <p:cNvPr id="12295" name="Rectangle 6"/>
          <p:cNvSpPr>
            <a:spLocks noChangeArrowheads="1"/>
          </p:cNvSpPr>
          <p:nvPr/>
        </p:nvSpPr>
        <p:spPr bwMode="auto">
          <a:xfrm>
            <a:off x="900113" y="1700808"/>
            <a:ext cx="4572000" cy="457200"/>
          </a:xfrm>
          <a:prstGeom prst="rect">
            <a:avLst/>
          </a:prstGeom>
          <a:noFill/>
          <a:ln w="9525">
            <a:noFill/>
            <a:miter lim="800000"/>
            <a:headEnd/>
            <a:tailEnd/>
          </a:ln>
        </p:spPr>
        <p:txBody>
          <a:bodyPr>
            <a:spAutoFit/>
          </a:bodyPr>
          <a:lstStyle/>
          <a:p>
            <a:r>
              <a:rPr lang="it-IT" sz="2400" dirty="0" err="1"/>
              <a:t>I</a:t>
            </a:r>
            <a:r>
              <a:rPr lang="it-IT" sz="2400" baseline="-25000" dirty="0" err="1"/>
              <a:t>tot</a:t>
            </a:r>
            <a:r>
              <a:rPr lang="it-IT" sz="2400" dirty="0"/>
              <a:t>(</a:t>
            </a:r>
            <a:r>
              <a:rPr lang="it-IT" sz="2400" dirty="0">
                <a:sym typeface="Symbol" pitchFamily="18" charset="2"/>
              </a:rPr>
              <a:t></a:t>
            </a:r>
            <a:r>
              <a:rPr lang="it-IT" sz="2400" dirty="0"/>
              <a:t>)=</a:t>
            </a:r>
            <a:r>
              <a:rPr lang="it-IT" sz="2400" dirty="0" err="1"/>
              <a:t>I</a:t>
            </a:r>
            <a:r>
              <a:rPr lang="it-IT" sz="2400" baseline="-25000" dirty="0" err="1"/>
              <a:t>sp</a:t>
            </a:r>
            <a:r>
              <a:rPr lang="it-IT" sz="2400" dirty="0"/>
              <a:t>(</a:t>
            </a:r>
            <a:r>
              <a:rPr lang="it-IT" sz="2400" dirty="0">
                <a:sym typeface="Symbol" pitchFamily="18" charset="2"/>
              </a:rPr>
              <a:t></a:t>
            </a:r>
            <a:r>
              <a:rPr lang="it-IT" sz="2400" dirty="0"/>
              <a:t>)[N+N*(N-1) F(</a:t>
            </a:r>
            <a:r>
              <a:rPr lang="it-IT" sz="2400" dirty="0">
                <a:sym typeface="Symbol" pitchFamily="18" charset="2"/>
              </a:rPr>
              <a:t></a:t>
            </a:r>
            <a:r>
              <a:rPr lang="it-IT" sz="2400" dirty="0"/>
              <a:t>)]</a:t>
            </a:r>
          </a:p>
        </p:txBody>
      </p:sp>
      <p:grpSp>
        <p:nvGrpSpPr>
          <p:cNvPr id="3" name="Group 70"/>
          <p:cNvGrpSpPr>
            <a:grpSpLocks noChangeAspect="1"/>
          </p:cNvGrpSpPr>
          <p:nvPr/>
        </p:nvGrpSpPr>
        <p:grpSpPr bwMode="auto">
          <a:xfrm>
            <a:off x="1043608" y="2438999"/>
            <a:ext cx="3240856" cy="1161446"/>
            <a:chOff x="521" y="1548"/>
            <a:chExt cx="2143" cy="768"/>
          </a:xfrm>
        </p:grpSpPr>
        <p:sp>
          <p:nvSpPr>
            <p:cNvPr id="4" name="AutoShape 69"/>
            <p:cNvSpPr>
              <a:spLocks noChangeAspect="1" noChangeArrowheads="1" noTextEdit="1"/>
            </p:cNvSpPr>
            <p:nvPr/>
          </p:nvSpPr>
          <p:spPr bwMode="auto">
            <a:xfrm>
              <a:off x="521" y="1548"/>
              <a:ext cx="2143"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359" name="Picture 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 y="1548"/>
              <a:ext cx="2139" cy="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74"/>
          <p:cNvGrpSpPr>
            <a:grpSpLocks noChangeAspect="1"/>
          </p:cNvGrpSpPr>
          <p:nvPr/>
        </p:nvGrpSpPr>
        <p:grpSpPr bwMode="auto">
          <a:xfrm>
            <a:off x="4879975" y="2549525"/>
            <a:ext cx="3744913" cy="939800"/>
            <a:chOff x="3074" y="1606"/>
            <a:chExt cx="2359" cy="592"/>
          </a:xfrm>
        </p:grpSpPr>
        <p:sp>
          <p:nvSpPr>
            <p:cNvPr id="7" name="AutoShape 73"/>
            <p:cNvSpPr>
              <a:spLocks noChangeAspect="1" noChangeArrowheads="1" noTextEdit="1"/>
            </p:cNvSpPr>
            <p:nvPr/>
          </p:nvSpPr>
          <p:spPr bwMode="auto">
            <a:xfrm>
              <a:off x="3074" y="1606"/>
              <a:ext cx="2359"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363" name="Picture 7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4" y="1606"/>
              <a:ext cx="2362" cy="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p:txBody>
          <a:bodyPr/>
          <a:lstStyle/>
          <a:p>
            <a:pPr eaLnBrk="1" hangingPunct="1"/>
            <a:r>
              <a:rPr lang="en-US" smtClean="0"/>
              <a:t>Martin-Puplett Interferometer</a:t>
            </a:r>
          </a:p>
        </p:txBody>
      </p:sp>
      <p:sp>
        <p:nvSpPr>
          <p:cNvPr id="13318" name="Rectangle 3"/>
          <p:cNvSpPr>
            <a:spLocks noGrp="1" noChangeArrowheads="1"/>
          </p:cNvSpPr>
          <p:nvPr>
            <p:ph idx="1"/>
          </p:nvPr>
        </p:nvSpPr>
        <p:spPr>
          <a:xfrm>
            <a:off x="284064" y="5294024"/>
            <a:ext cx="4360167" cy="512492"/>
          </a:xfrm>
        </p:spPr>
        <p:txBody>
          <a:bodyPr>
            <a:normAutofit fontScale="77500" lnSpcReduction="20000"/>
          </a:bodyPr>
          <a:lstStyle/>
          <a:p>
            <a:pPr eaLnBrk="1" hangingPunct="1">
              <a:lnSpc>
                <a:spcPct val="90000"/>
              </a:lnSpc>
            </a:pPr>
            <a:r>
              <a:rPr lang="en-US" sz="2400" dirty="0" err="1" smtClean="0"/>
              <a:t>Golay</a:t>
            </a:r>
            <a:r>
              <a:rPr lang="en-US" sz="2400" dirty="0" smtClean="0"/>
              <a:t> cells or Pyroelectric detector</a:t>
            </a:r>
          </a:p>
          <a:p>
            <a:pPr eaLnBrk="1" hangingPunct="1">
              <a:lnSpc>
                <a:spcPct val="90000"/>
              </a:lnSpc>
            </a:pPr>
            <a:endParaRPr lang="en-US" sz="2400" dirty="0" smtClean="0"/>
          </a:p>
        </p:txBody>
      </p:sp>
      <p:grpSp>
        <p:nvGrpSpPr>
          <p:cNvPr id="13319" name="Group 58"/>
          <p:cNvGrpSpPr>
            <a:grpSpLocks/>
          </p:cNvGrpSpPr>
          <p:nvPr/>
        </p:nvGrpSpPr>
        <p:grpSpPr bwMode="auto">
          <a:xfrm>
            <a:off x="107950" y="1700213"/>
            <a:ext cx="5349875" cy="3386137"/>
            <a:chOff x="748" y="1026"/>
            <a:chExt cx="3370" cy="2133"/>
          </a:xfrm>
        </p:grpSpPr>
        <p:sp>
          <p:nvSpPr>
            <p:cNvPr id="13321" name="Line 6"/>
            <p:cNvSpPr>
              <a:spLocks noChangeShapeType="1"/>
            </p:cNvSpPr>
            <p:nvPr/>
          </p:nvSpPr>
          <p:spPr bwMode="auto">
            <a:xfrm rot="18900000" flipH="1">
              <a:off x="2109" y="1708"/>
              <a:ext cx="226" cy="226"/>
            </a:xfrm>
            <a:prstGeom prst="line">
              <a:avLst/>
            </a:prstGeom>
            <a:noFill/>
            <a:ln w="28575">
              <a:solidFill>
                <a:schemeClr val="tx1"/>
              </a:solidFill>
              <a:round/>
              <a:headEnd/>
              <a:tailEnd/>
            </a:ln>
          </p:spPr>
          <p:txBody>
            <a:bodyPr/>
            <a:lstStyle/>
            <a:p>
              <a:endParaRPr lang="en-US"/>
            </a:p>
          </p:txBody>
        </p:sp>
        <p:sp>
          <p:nvSpPr>
            <p:cNvPr id="13322" name="Line 7"/>
            <p:cNvSpPr>
              <a:spLocks noChangeShapeType="1"/>
            </p:cNvSpPr>
            <p:nvPr/>
          </p:nvSpPr>
          <p:spPr bwMode="auto">
            <a:xfrm flipH="1">
              <a:off x="2926" y="1708"/>
              <a:ext cx="226" cy="226"/>
            </a:xfrm>
            <a:prstGeom prst="line">
              <a:avLst/>
            </a:prstGeom>
            <a:noFill/>
            <a:ln w="28575">
              <a:solidFill>
                <a:schemeClr val="tx1"/>
              </a:solidFill>
              <a:round/>
              <a:headEnd/>
              <a:tailEnd/>
            </a:ln>
          </p:spPr>
          <p:txBody>
            <a:bodyPr/>
            <a:lstStyle/>
            <a:p>
              <a:endParaRPr lang="en-US"/>
            </a:p>
          </p:txBody>
        </p:sp>
        <p:sp>
          <p:nvSpPr>
            <p:cNvPr id="13323" name="Line 8"/>
            <p:cNvSpPr>
              <a:spLocks noChangeShapeType="1"/>
            </p:cNvSpPr>
            <p:nvPr/>
          </p:nvSpPr>
          <p:spPr bwMode="auto">
            <a:xfrm>
              <a:off x="1882" y="1810"/>
              <a:ext cx="227" cy="0"/>
            </a:xfrm>
            <a:prstGeom prst="line">
              <a:avLst/>
            </a:prstGeom>
            <a:noFill/>
            <a:ln w="9525">
              <a:solidFill>
                <a:schemeClr val="tx1"/>
              </a:solidFill>
              <a:round/>
              <a:headEnd/>
              <a:tailEnd type="triangle" w="med" len="med"/>
            </a:ln>
          </p:spPr>
          <p:txBody>
            <a:bodyPr/>
            <a:lstStyle/>
            <a:p>
              <a:endParaRPr lang="en-US"/>
            </a:p>
          </p:txBody>
        </p:sp>
        <p:sp>
          <p:nvSpPr>
            <p:cNvPr id="13324" name="Text Box 9"/>
            <p:cNvSpPr txBox="1">
              <a:spLocks noChangeArrowheads="1"/>
            </p:cNvSpPr>
            <p:nvPr/>
          </p:nvSpPr>
          <p:spPr bwMode="auto">
            <a:xfrm>
              <a:off x="2199" y="1579"/>
              <a:ext cx="212" cy="231"/>
            </a:xfrm>
            <a:prstGeom prst="rect">
              <a:avLst/>
            </a:prstGeom>
            <a:noFill/>
            <a:ln w="9525">
              <a:noFill/>
              <a:miter lim="800000"/>
              <a:headEnd/>
              <a:tailEnd/>
            </a:ln>
          </p:spPr>
          <p:txBody>
            <a:bodyPr wrap="none">
              <a:spAutoFit/>
            </a:bodyPr>
            <a:lstStyle/>
            <a:p>
              <a:r>
                <a:rPr lang="en-US"/>
                <a:t>P</a:t>
              </a:r>
            </a:p>
          </p:txBody>
        </p:sp>
        <p:sp>
          <p:nvSpPr>
            <p:cNvPr id="13325" name="Text Box 10"/>
            <p:cNvSpPr txBox="1">
              <a:spLocks noChangeArrowheads="1"/>
            </p:cNvSpPr>
            <p:nvPr/>
          </p:nvSpPr>
          <p:spPr bwMode="auto">
            <a:xfrm>
              <a:off x="2980" y="1753"/>
              <a:ext cx="308" cy="231"/>
            </a:xfrm>
            <a:prstGeom prst="rect">
              <a:avLst/>
            </a:prstGeom>
            <a:noFill/>
            <a:ln w="9525">
              <a:noFill/>
              <a:miter lim="800000"/>
              <a:headEnd/>
              <a:tailEnd/>
            </a:ln>
          </p:spPr>
          <p:txBody>
            <a:bodyPr wrap="none">
              <a:spAutoFit/>
            </a:bodyPr>
            <a:lstStyle/>
            <a:p>
              <a:r>
                <a:rPr lang="en-US"/>
                <a:t>BS</a:t>
              </a:r>
            </a:p>
          </p:txBody>
        </p:sp>
        <p:sp>
          <p:nvSpPr>
            <p:cNvPr id="13326" name="Line 11"/>
            <p:cNvSpPr>
              <a:spLocks noChangeShapeType="1"/>
            </p:cNvSpPr>
            <p:nvPr/>
          </p:nvSpPr>
          <p:spPr bwMode="auto">
            <a:xfrm>
              <a:off x="2381" y="1844"/>
              <a:ext cx="91" cy="0"/>
            </a:xfrm>
            <a:prstGeom prst="line">
              <a:avLst/>
            </a:prstGeom>
            <a:noFill/>
            <a:ln w="9525">
              <a:solidFill>
                <a:schemeClr val="tx1"/>
              </a:solidFill>
              <a:round/>
              <a:headEnd/>
              <a:tailEnd/>
            </a:ln>
          </p:spPr>
          <p:txBody>
            <a:bodyPr/>
            <a:lstStyle/>
            <a:p>
              <a:endParaRPr lang="en-US"/>
            </a:p>
          </p:txBody>
        </p:sp>
        <p:sp>
          <p:nvSpPr>
            <p:cNvPr id="13327" name="Line 12"/>
            <p:cNvSpPr>
              <a:spLocks noChangeShapeType="1"/>
            </p:cNvSpPr>
            <p:nvPr/>
          </p:nvSpPr>
          <p:spPr bwMode="auto">
            <a:xfrm>
              <a:off x="2789" y="1844"/>
              <a:ext cx="91" cy="0"/>
            </a:xfrm>
            <a:prstGeom prst="line">
              <a:avLst/>
            </a:prstGeom>
            <a:noFill/>
            <a:ln w="9525">
              <a:solidFill>
                <a:schemeClr val="tx1"/>
              </a:solidFill>
              <a:round/>
              <a:headEnd/>
              <a:tailEnd/>
            </a:ln>
          </p:spPr>
          <p:txBody>
            <a:bodyPr/>
            <a:lstStyle/>
            <a:p>
              <a:endParaRPr lang="en-US"/>
            </a:p>
          </p:txBody>
        </p:sp>
        <p:sp>
          <p:nvSpPr>
            <p:cNvPr id="13328" name="Line 13"/>
            <p:cNvSpPr>
              <a:spLocks noChangeShapeType="1"/>
            </p:cNvSpPr>
            <p:nvPr/>
          </p:nvSpPr>
          <p:spPr bwMode="auto">
            <a:xfrm>
              <a:off x="3334" y="1844"/>
              <a:ext cx="91" cy="0"/>
            </a:xfrm>
            <a:prstGeom prst="line">
              <a:avLst/>
            </a:prstGeom>
            <a:noFill/>
            <a:ln w="9525">
              <a:solidFill>
                <a:schemeClr val="tx1"/>
              </a:solidFill>
              <a:round/>
              <a:headEnd/>
              <a:tailEnd/>
            </a:ln>
          </p:spPr>
          <p:txBody>
            <a:bodyPr/>
            <a:lstStyle/>
            <a:p>
              <a:endParaRPr lang="en-US"/>
            </a:p>
          </p:txBody>
        </p:sp>
        <p:sp>
          <p:nvSpPr>
            <p:cNvPr id="13329" name="Line 14"/>
            <p:cNvSpPr>
              <a:spLocks noChangeShapeType="1"/>
            </p:cNvSpPr>
            <p:nvPr/>
          </p:nvSpPr>
          <p:spPr bwMode="auto">
            <a:xfrm rot="5400000">
              <a:off x="2970" y="1663"/>
              <a:ext cx="91" cy="0"/>
            </a:xfrm>
            <a:prstGeom prst="line">
              <a:avLst/>
            </a:prstGeom>
            <a:noFill/>
            <a:ln w="9525">
              <a:solidFill>
                <a:schemeClr val="tx1"/>
              </a:solidFill>
              <a:round/>
              <a:headEnd/>
              <a:tailEnd/>
            </a:ln>
          </p:spPr>
          <p:txBody>
            <a:bodyPr/>
            <a:lstStyle/>
            <a:p>
              <a:endParaRPr lang="en-US"/>
            </a:p>
          </p:txBody>
        </p:sp>
        <p:sp>
          <p:nvSpPr>
            <p:cNvPr id="13330" name="Line 15"/>
            <p:cNvSpPr>
              <a:spLocks noChangeShapeType="1"/>
            </p:cNvSpPr>
            <p:nvPr/>
          </p:nvSpPr>
          <p:spPr bwMode="auto">
            <a:xfrm rot="5400000">
              <a:off x="3015" y="2116"/>
              <a:ext cx="91" cy="0"/>
            </a:xfrm>
            <a:prstGeom prst="line">
              <a:avLst/>
            </a:prstGeom>
            <a:noFill/>
            <a:ln w="9525">
              <a:solidFill>
                <a:schemeClr val="tx1"/>
              </a:solidFill>
              <a:round/>
              <a:headEnd/>
              <a:tailEnd/>
            </a:ln>
          </p:spPr>
          <p:txBody>
            <a:bodyPr/>
            <a:lstStyle/>
            <a:p>
              <a:endParaRPr lang="en-US"/>
            </a:p>
          </p:txBody>
        </p:sp>
        <p:sp>
          <p:nvSpPr>
            <p:cNvPr id="13331" name="Line 16"/>
            <p:cNvSpPr>
              <a:spLocks noChangeShapeType="1"/>
            </p:cNvSpPr>
            <p:nvPr/>
          </p:nvSpPr>
          <p:spPr bwMode="auto">
            <a:xfrm rot="5400000">
              <a:off x="3015" y="2252"/>
              <a:ext cx="91" cy="0"/>
            </a:xfrm>
            <a:prstGeom prst="line">
              <a:avLst/>
            </a:prstGeom>
            <a:noFill/>
            <a:ln w="9525">
              <a:solidFill>
                <a:schemeClr val="tx1"/>
              </a:solidFill>
              <a:round/>
              <a:headEnd/>
              <a:tailEnd/>
            </a:ln>
          </p:spPr>
          <p:txBody>
            <a:bodyPr/>
            <a:lstStyle/>
            <a:p>
              <a:endParaRPr lang="en-US"/>
            </a:p>
          </p:txBody>
        </p:sp>
        <p:sp>
          <p:nvSpPr>
            <p:cNvPr id="13332" name="Line 17"/>
            <p:cNvSpPr>
              <a:spLocks noChangeShapeType="1"/>
            </p:cNvSpPr>
            <p:nvPr/>
          </p:nvSpPr>
          <p:spPr bwMode="auto">
            <a:xfrm rot="5400000" flipH="1">
              <a:off x="2925" y="2343"/>
              <a:ext cx="226" cy="226"/>
            </a:xfrm>
            <a:prstGeom prst="line">
              <a:avLst/>
            </a:prstGeom>
            <a:noFill/>
            <a:ln w="28575">
              <a:solidFill>
                <a:schemeClr val="tx1"/>
              </a:solidFill>
              <a:round/>
              <a:headEnd/>
              <a:tailEnd/>
            </a:ln>
          </p:spPr>
          <p:txBody>
            <a:bodyPr/>
            <a:lstStyle/>
            <a:p>
              <a:endParaRPr lang="en-US"/>
            </a:p>
          </p:txBody>
        </p:sp>
        <p:sp>
          <p:nvSpPr>
            <p:cNvPr id="13333" name="Line 18"/>
            <p:cNvSpPr>
              <a:spLocks noChangeShapeType="1"/>
            </p:cNvSpPr>
            <p:nvPr/>
          </p:nvSpPr>
          <p:spPr bwMode="auto">
            <a:xfrm rot="10800000">
              <a:off x="3151" y="2433"/>
              <a:ext cx="91" cy="0"/>
            </a:xfrm>
            <a:prstGeom prst="line">
              <a:avLst/>
            </a:prstGeom>
            <a:noFill/>
            <a:ln w="9525">
              <a:solidFill>
                <a:schemeClr val="tx1"/>
              </a:solidFill>
              <a:round/>
              <a:headEnd/>
              <a:tailEnd/>
            </a:ln>
          </p:spPr>
          <p:txBody>
            <a:bodyPr/>
            <a:lstStyle/>
            <a:p>
              <a:endParaRPr lang="en-US"/>
            </a:p>
          </p:txBody>
        </p:sp>
        <p:sp>
          <p:nvSpPr>
            <p:cNvPr id="13334" name="Line 19"/>
            <p:cNvSpPr>
              <a:spLocks noChangeShapeType="1"/>
            </p:cNvSpPr>
            <p:nvPr/>
          </p:nvSpPr>
          <p:spPr bwMode="auto">
            <a:xfrm rot="10800000">
              <a:off x="3288" y="2433"/>
              <a:ext cx="91" cy="0"/>
            </a:xfrm>
            <a:prstGeom prst="line">
              <a:avLst/>
            </a:prstGeom>
            <a:noFill/>
            <a:ln w="9525">
              <a:solidFill>
                <a:schemeClr val="tx1"/>
              </a:solidFill>
              <a:round/>
              <a:headEnd/>
              <a:tailEnd/>
            </a:ln>
          </p:spPr>
          <p:txBody>
            <a:bodyPr/>
            <a:lstStyle/>
            <a:p>
              <a:endParaRPr lang="en-US"/>
            </a:p>
          </p:txBody>
        </p:sp>
        <p:sp>
          <p:nvSpPr>
            <p:cNvPr id="13335" name="Line 20"/>
            <p:cNvSpPr>
              <a:spLocks noChangeShapeType="1"/>
            </p:cNvSpPr>
            <p:nvPr/>
          </p:nvSpPr>
          <p:spPr bwMode="auto">
            <a:xfrm rot="5400000">
              <a:off x="3015" y="2661"/>
              <a:ext cx="91" cy="0"/>
            </a:xfrm>
            <a:prstGeom prst="line">
              <a:avLst/>
            </a:prstGeom>
            <a:noFill/>
            <a:ln w="9525">
              <a:solidFill>
                <a:schemeClr val="tx1"/>
              </a:solidFill>
              <a:round/>
              <a:headEnd/>
              <a:tailEnd/>
            </a:ln>
          </p:spPr>
          <p:txBody>
            <a:bodyPr/>
            <a:lstStyle/>
            <a:p>
              <a:endParaRPr lang="en-US"/>
            </a:p>
          </p:txBody>
        </p:sp>
        <p:sp>
          <p:nvSpPr>
            <p:cNvPr id="13336" name="Line 21"/>
            <p:cNvSpPr>
              <a:spLocks noChangeShapeType="1"/>
            </p:cNvSpPr>
            <p:nvPr/>
          </p:nvSpPr>
          <p:spPr bwMode="auto">
            <a:xfrm rot="5400000">
              <a:off x="3015" y="2797"/>
              <a:ext cx="91" cy="0"/>
            </a:xfrm>
            <a:prstGeom prst="line">
              <a:avLst/>
            </a:prstGeom>
            <a:noFill/>
            <a:ln w="9525">
              <a:solidFill>
                <a:schemeClr val="tx1"/>
              </a:solidFill>
              <a:round/>
              <a:headEnd/>
              <a:tailEnd/>
            </a:ln>
          </p:spPr>
          <p:txBody>
            <a:bodyPr/>
            <a:lstStyle/>
            <a:p>
              <a:endParaRPr lang="en-US"/>
            </a:p>
          </p:txBody>
        </p:sp>
        <p:sp>
          <p:nvSpPr>
            <p:cNvPr id="13337" name="Line 22"/>
            <p:cNvSpPr>
              <a:spLocks noChangeShapeType="1"/>
            </p:cNvSpPr>
            <p:nvPr/>
          </p:nvSpPr>
          <p:spPr bwMode="auto">
            <a:xfrm rot="5400000" flipH="1">
              <a:off x="3014" y="1209"/>
              <a:ext cx="226" cy="226"/>
            </a:xfrm>
            <a:prstGeom prst="line">
              <a:avLst/>
            </a:prstGeom>
            <a:noFill/>
            <a:ln w="28575">
              <a:solidFill>
                <a:schemeClr val="tx1"/>
              </a:solidFill>
              <a:round/>
              <a:headEnd/>
              <a:tailEnd/>
            </a:ln>
          </p:spPr>
          <p:txBody>
            <a:bodyPr/>
            <a:lstStyle/>
            <a:p>
              <a:endParaRPr lang="en-US"/>
            </a:p>
          </p:txBody>
        </p:sp>
        <p:sp>
          <p:nvSpPr>
            <p:cNvPr id="13338" name="Line 23"/>
            <p:cNvSpPr>
              <a:spLocks noChangeShapeType="1"/>
            </p:cNvSpPr>
            <p:nvPr/>
          </p:nvSpPr>
          <p:spPr bwMode="auto">
            <a:xfrm rot="10800000" flipH="1">
              <a:off x="2789" y="1209"/>
              <a:ext cx="226" cy="226"/>
            </a:xfrm>
            <a:prstGeom prst="line">
              <a:avLst/>
            </a:prstGeom>
            <a:noFill/>
            <a:ln w="28575">
              <a:solidFill>
                <a:schemeClr val="tx1"/>
              </a:solidFill>
              <a:round/>
              <a:headEnd/>
              <a:tailEnd/>
            </a:ln>
          </p:spPr>
          <p:txBody>
            <a:bodyPr/>
            <a:lstStyle/>
            <a:p>
              <a:endParaRPr lang="en-US"/>
            </a:p>
          </p:txBody>
        </p:sp>
        <p:sp>
          <p:nvSpPr>
            <p:cNvPr id="13339" name="Line 24"/>
            <p:cNvSpPr>
              <a:spLocks noChangeShapeType="1"/>
            </p:cNvSpPr>
            <p:nvPr/>
          </p:nvSpPr>
          <p:spPr bwMode="auto">
            <a:xfrm flipH="1">
              <a:off x="3425" y="1844"/>
              <a:ext cx="226" cy="226"/>
            </a:xfrm>
            <a:prstGeom prst="line">
              <a:avLst/>
            </a:prstGeom>
            <a:noFill/>
            <a:ln w="28575">
              <a:solidFill>
                <a:schemeClr val="tx1"/>
              </a:solidFill>
              <a:round/>
              <a:headEnd/>
              <a:tailEnd/>
            </a:ln>
          </p:spPr>
          <p:txBody>
            <a:bodyPr/>
            <a:lstStyle/>
            <a:p>
              <a:endParaRPr lang="en-US"/>
            </a:p>
          </p:txBody>
        </p:sp>
        <p:sp>
          <p:nvSpPr>
            <p:cNvPr id="13340" name="Line 25"/>
            <p:cNvSpPr>
              <a:spLocks noChangeShapeType="1"/>
            </p:cNvSpPr>
            <p:nvPr/>
          </p:nvSpPr>
          <p:spPr bwMode="auto">
            <a:xfrm rot="5400000" flipH="1">
              <a:off x="3425" y="1617"/>
              <a:ext cx="226" cy="226"/>
            </a:xfrm>
            <a:prstGeom prst="line">
              <a:avLst/>
            </a:prstGeom>
            <a:noFill/>
            <a:ln w="28575">
              <a:solidFill>
                <a:schemeClr val="tx1"/>
              </a:solidFill>
              <a:round/>
              <a:headEnd/>
              <a:tailEnd/>
            </a:ln>
          </p:spPr>
          <p:txBody>
            <a:bodyPr/>
            <a:lstStyle/>
            <a:p>
              <a:endParaRPr lang="en-US"/>
            </a:p>
          </p:txBody>
        </p:sp>
        <p:sp>
          <p:nvSpPr>
            <p:cNvPr id="13341" name="Line 26"/>
            <p:cNvSpPr>
              <a:spLocks noChangeShapeType="1"/>
            </p:cNvSpPr>
            <p:nvPr/>
          </p:nvSpPr>
          <p:spPr bwMode="auto">
            <a:xfrm>
              <a:off x="3742" y="1844"/>
              <a:ext cx="136" cy="0"/>
            </a:xfrm>
            <a:prstGeom prst="line">
              <a:avLst/>
            </a:prstGeom>
            <a:noFill/>
            <a:ln w="9525">
              <a:solidFill>
                <a:schemeClr val="tx1"/>
              </a:solidFill>
              <a:round/>
              <a:headEnd type="triangle" w="med" len="med"/>
              <a:tailEnd type="triangle" w="med" len="med"/>
            </a:ln>
          </p:spPr>
          <p:txBody>
            <a:bodyPr/>
            <a:lstStyle/>
            <a:p>
              <a:endParaRPr lang="en-US"/>
            </a:p>
          </p:txBody>
        </p:sp>
        <p:sp>
          <p:nvSpPr>
            <p:cNvPr id="13342" name="Rectangle 27"/>
            <p:cNvSpPr>
              <a:spLocks noChangeArrowheads="1"/>
            </p:cNvSpPr>
            <p:nvPr/>
          </p:nvSpPr>
          <p:spPr bwMode="auto">
            <a:xfrm>
              <a:off x="3016" y="3023"/>
              <a:ext cx="90" cy="136"/>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13343" name="AutoShape 28"/>
            <p:cNvSpPr>
              <a:spLocks noChangeArrowheads="1"/>
            </p:cNvSpPr>
            <p:nvPr/>
          </p:nvSpPr>
          <p:spPr bwMode="auto">
            <a:xfrm>
              <a:off x="3016" y="2887"/>
              <a:ext cx="91" cy="136"/>
            </a:xfrm>
            <a:custGeom>
              <a:avLst/>
              <a:gdLst>
                <a:gd name="T0" fmla="*/ 0 w 21600"/>
                <a:gd name="T1" fmla="*/ 0 h 21600"/>
                <a:gd name="T2" fmla="*/ 0 w 21600"/>
                <a:gd name="T3" fmla="*/ 1 h 21600"/>
                <a:gd name="T4" fmla="*/ 0 w 21600"/>
                <a:gd name="T5" fmla="*/ 0 h 21600"/>
                <a:gd name="T6" fmla="*/ 0 w 21600"/>
                <a:gd name="T7" fmla="*/ 0 h 21600"/>
                <a:gd name="T8" fmla="*/ 0 60000 65536"/>
                <a:gd name="T9" fmla="*/ 0 60000 65536"/>
                <a:gd name="T10" fmla="*/ 0 60000 65536"/>
                <a:gd name="T11" fmla="*/ 0 60000 65536"/>
                <a:gd name="T12" fmla="*/ 4510 w 21600"/>
                <a:gd name="T13" fmla="*/ 4447 h 21600"/>
                <a:gd name="T14" fmla="*/ 17090 w 21600"/>
                <a:gd name="T15" fmla="*/ 17153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13344" name="Rectangle 29"/>
            <p:cNvSpPr>
              <a:spLocks noChangeArrowheads="1"/>
            </p:cNvSpPr>
            <p:nvPr/>
          </p:nvSpPr>
          <p:spPr bwMode="auto">
            <a:xfrm rot="5400000">
              <a:off x="3629" y="2366"/>
              <a:ext cx="90" cy="136"/>
            </a:xfrm>
            <a:prstGeom prst="rect">
              <a:avLst/>
            </a:prstGeom>
            <a:solidFill>
              <a:schemeClr val="tx1"/>
            </a:solidFill>
            <a:ln w="9525">
              <a:solidFill>
                <a:schemeClr val="tx1"/>
              </a:solidFill>
              <a:miter lim="800000"/>
              <a:headEnd/>
              <a:tailEnd/>
            </a:ln>
          </p:spPr>
          <p:txBody>
            <a:bodyPr wrap="none" anchor="ctr"/>
            <a:lstStyle/>
            <a:p>
              <a:endParaRPr lang="en-US"/>
            </a:p>
          </p:txBody>
        </p:sp>
        <p:sp>
          <p:nvSpPr>
            <p:cNvPr id="13345" name="AutoShape 30"/>
            <p:cNvSpPr>
              <a:spLocks noChangeArrowheads="1"/>
            </p:cNvSpPr>
            <p:nvPr/>
          </p:nvSpPr>
          <p:spPr bwMode="auto">
            <a:xfrm rot="-5400000">
              <a:off x="3492" y="2366"/>
              <a:ext cx="91" cy="136"/>
            </a:xfrm>
            <a:custGeom>
              <a:avLst/>
              <a:gdLst>
                <a:gd name="T0" fmla="*/ 0 w 21600"/>
                <a:gd name="T1" fmla="*/ 0 h 21600"/>
                <a:gd name="T2" fmla="*/ 0 w 21600"/>
                <a:gd name="T3" fmla="*/ 1 h 21600"/>
                <a:gd name="T4" fmla="*/ 0 w 21600"/>
                <a:gd name="T5" fmla="*/ 0 h 21600"/>
                <a:gd name="T6" fmla="*/ 0 w 21600"/>
                <a:gd name="T7" fmla="*/ 0 h 21600"/>
                <a:gd name="T8" fmla="*/ 0 60000 65536"/>
                <a:gd name="T9" fmla="*/ 0 60000 65536"/>
                <a:gd name="T10" fmla="*/ 0 60000 65536"/>
                <a:gd name="T11" fmla="*/ 0 60000 65536"/>
                <a:gd name="T12" fmla="*/ 4510 w 21600"/>
                <a:gd name="T13" fmla="*/ 4447 h 21600"/>
                <a:gd name="T14" fmla="*/ 17090 w 21600"/>
                <a:gd name="T15" fmla="*/ 17153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chemeClr val="accent1"/>
            </a:solidFill>
            <a:ln w="9525">
              <a:solidFill>
                <a:schemeClr val="tx1"/>
              </a:solidFill>
              <a:miter lim="800000"/>
              <a:headEnd/>
              <a:tailEnd/>
            </a:ln>
          </p:spPr>
          <p:txBody>
            <a:bodyPr wrap="none" anchor="ctr"/>
            <a:lstStyle/>
            <a:p>
              <a:endParaRPr lang="en-US"/>
            </a:p>
          </p:txBody>
        </p:sp>
        <p:sp>
          <p:nvSpPr>
            <p:cNvPr id="13346" name="Text Box 31"/>
            <p:cNvSpPr txBox="1">
              <a:spLocks noChangeArrowheads="1"/>
            </p:cNvSpPr>
            <p:nvPr/>
          </p:nvSpPr>
          <p:spPr bwMode="auto">
            <a:xfrm>
              <a:off x="2849" y="2388"/>
              <a:ext cx="212" cy="231"/>
            </a:xfrm>
            <a:prstGeom prst="rect">
              <a:avLst/>
            </a:prstGeom>
            <a:noFill/>
            <a:ln w="9525">
              <a:noFill/>
              <a:miter lim="800000"/>
              <a:headEnd/>
              <a:tailEnd/>
            </a:ln>
          </p:spPr>
          <p:txBody>
            <a:bodyPr wrap="none">
              <a:spAutoFit/>
            </a:bodyPr>
            <a:lstStyle/>
            <a:p>
              <a:r>
                <a:rPr lang="en-US"/>
                <a:t>A</a:t>
              </a:r>
            </a:p>
          </p:txBody>
        </p:sp>
        <p:sp>
          <p:nvSpPr>
            <p:cNvPr id="13347" name="Oval 32"/>
            <p:cNvSpPr>
              <a:spLocks noChangeArrowheads="1"/>
            </p:cNvSpPr>
            <p:nvPr/>
          </p:nvSpPr>
          <p:spPr bwMode="auto">
            <a:xfrm>
              <a:off x="2154" y="2082"/>
              <a:ext cx="136" cy="136"/>
            </a:xfrm>
            <a:prstGeom prst="ellipse">
              <a:avLst/>
            </a:prstGeom>
            <a:noFill/>
            <a:ln w="9525">
              <a:solidFill>
                <a:srgbClr val="0000FF"/>
              </a:solidFill>
              <a:round/>
              <a:headEnd/>
              <a:tailEnd/>
            </a:ln>
          </p:spPr>
          <p:txBody>
            <a:bodyPr wrap="none" anchor="ctr"/>
            <a:lstStyle/>
            <a:p>
              <a:endParaRPr lang="en-US"/>
            </a:p>
          </p:txBody>
        </p:sp>
        <p:sp>
          <p:nvSpPr>
            <p:cNvPr id="13348" name="Oval 33"/>
            <p:cNvSpPr>
              <a:spLocks noChangeArrowheads="1"/>
            </p:cNvSpPr>
            <p:nvPr/>
          </p:nvSpPr>
          <p:spPr bwMode="auto">
            <a:xfrm>
              <a:off x="2744" y="1991"/>
              <a:ext cx="136" cy="136"/>
            </a:xfrm>
            <a:prstGeom prst="ellipse">
              <a:avLst/>
            </a:prstGeom>
            <a:noFill/>
            <a:ln w="9525">
              <a:solidFill>
                <a:srgbClr val="0000FF"/>
              </a:solidFill>
              <a:round/>
              <a:headEnd/>
              <a:tailEnd/>
            </a:ln>
          </p:spPr>
          <p:txBody>
            <a:bodyPr wrap="none" anchor="ctr"/>
            <a:lstStyle/>
            <a:p>
              <a:endParaRPr lang="en-US"/>
            </a:p>
          </p:txBody>
        </p:sp>
        <p:sp>
          <p:nvSpPr>
            <p:cNvPr id="13349" name="Oval 34"/>
            <p:cNvSpPr>
              <a:spLocks noChangeArrowheads="1"/>
            </p:cNvSpPr>
            <p:nvPr/>
          </p:nvSpPr>
          <p:spPr bwMode="auto">
            <a:xfrm>
              <a:off x="3197" y="2626"/>
              <a:ext cx="136" cy="136"/>
            </a:xfrm>
            <a:prstGeom prst="ellipse">
              <a:avLst/>
            </a:prstGeom>
            <a:noFill/>
            <a:ln w="9525">
              <a:solidFill>
                <a:srgbClr val="0000FF"/>
              </a:solidFill>
              <a:round/>
              <a:headEnd/>
              <a:tailEnd/>
            </a:ln>
          </p:spPr>
          <p:txBody>
            <a:bodyPr wrap="none" anchor="ctr"/>
            <a:lstStyle/>
            <a:p>
              <a:endParaRPr lang="en-US"/>
            </a:p>
          </p:txBody>
        </p:sp>
        <p:sp>
          <p:nvSpPr>
            <p:cNvPr id="13350" name="Line 35"/>
            <p:cNvSpPr>
              <a:spLocks noChangeShapeType="1"/>
            </p:cNvSpPr>
            <p:nvPr/>
          </p:nvSpPr>
          <p:spPr bwMode="auto">
            <a:xfrm>
              <a:off x="2165" y="2127"/>
              <a:ext cx="113" cy="0"/>
            </a:xfrm>
            <a:prstGeom prst="line">
              <a:avLst/>
            </a:prstGeom>
            <a:noFill/>
            <a:ln w="9525">
              <a:solidFill>
                <a:srgbClr val="0000FF"/>
              </a:solidFill>
              <a:round/>
              <a:headEnd/>
              <a:tailEnd/>
            </a:ln>
          </p:spPr>
          <p:txBody>
            <a:bodyPr/>
            <a:lstStyle/>
            <a:p>
              <a:endParaRPr lang="en-US"/>
            </a:p>
          </p:txBody>
        </p:sp>
        <p:sp>
          <p:nvSpPr>
            <p:cNvPr id="13351" name="Line 36"/>
            <p:cNvSpPr>
              <a:spLocks noChangeShapeType="1"/>
            </p:cNvSpPr>
            <p:nvPr/>
          </p:nvSpPr>
          <p:spPr bwMode="auto">
            <a:xfrm>
              <a:off x="2154" y="2173"/>
              <a:ext cx="113" cy="0"/>
            </a:xfrm>
            <a:prstGeom prst="line">
              <a:avLst/>
            </a:prstGeom>
            <a:noFill/>
            <a:ln w="9525">
              <a:solidFill>
                <a:srgbClr val="0000FF"/>
              </a:solidFill>
              <a:round/>
              <a:headEnd/>
              <a:tailEnd/>
            </a:ln>
          </p:spPr>
          <p:txBody>
            <a:bodyPr/>
            <a:lstStyle/>
            <a:p>
              <a:endParaRPr lang="en-US"/>
            </a:p>
          </p:txBody>
        </p:sp>
        <p:sp>
          <p:nvSpPr>
            <p:cNvPr id="13352" name="Line 37"/>
            <p:cNvSpPr>
              <a:spLocks noChangeShapeType="1"/>
            </p:cNvSpPr>
            <p:nvPr/>
          </p:nvSpPr>
          <p:spPr bwMode="auto">
            <a:xfrm rot="5400000">
              <a:off x="3199" y="2694"/>
              <a:ext cx="113" cy="0"/>
            </a:xfrm>
            <a:prstGeom prst="line">
              <a:avLst/>
            </a:prstGeom>
            <a:noFill/>
            <a:ln w="9525">
              <a:solidFill>
                <a:srgbClr val="0000FF"/>
              </a:solidFill>
              <a:round/>
              <a:headEnd/>
              <a:tailEnd/>
            </a:ln>
          </p:spPr>
          <p:txBody>
            <a:bodyPr/>
            <a:lstStyle/>
            <a:p>
              <a:endParaRPr lang="en-US"/>
            </a:p>
          </p:txBody>
        </p:sp>
        <p:sp>
          <p:nvSpPr>
            <p:cNvPr id="13353" name="Line 38"/>
            <p:cNvSpPr>
              <a:spLocks noChangeShapeType="1"/>
            </p:cNvSpPr>
            <p:nvPr/>
          </p:nvSpPr>
          <p:spPr bwMode="auto">
            <a:xfrm rot="5400000">
              <a:off x="3220" y="2694"/>
              <a:ext cx="136" cy="0"/>
            </a:xfrm>
            <a:prstGeom prst="line">
              <a:avLst/>
            </a:prstGeom>
            <a:noFill/>
            <a:ln w="9525">
              <a:solidFill>
                <a:srgbClr val="0000FF"/>
              </a:solidFill>
              <a:round/>
              <a:headEnd/>
              <a:tailEnd/>
            </a:ln>
          </p:spPr>
          <p:txBody>
            <a:bodyPr/>
            <a:lstStyle/>
            <a:p>
              <a:endParaRPr lang="en-US"/>
            </a:p>
          </p:txBody>
        </p:sp>
        <p:sp>
          <p:nvSpPr>
            <p:cNvPr id="13354" name="Line 39"/>
            <p:cNvSpPr>
              <a:spLocks noChangeShapeType="1"/>
            </p:cNvSpPr>
            <p:nvPr/>
          </p:nvSpPr>
          <p:spPr bwMode="auto">
            <a:xfrm rot="-2700000">
              <a:off x="2744" y="2037"/>
              <a:ext cx="113" cy="0"/>
            </a:xfrm>
            <a:prstGeom prst="line">
              <a:avLst/>
            </a:prstGeom>
            <a:noFill/>
            <a:ln w="9525">
              <a:solidFill>
                <a:srgbClr val="0000FF"/>
              </a:solidFill>
              <a:round/>
              <a:headEnd/>
              <a:tailEnd/>
            </a:ln>
          </p:spPr>
          <p:txBody>
            <a:bodyPr/>
            <a:lstStyle/>
            <a:p>
              <a:endParaRPr lang="en-US"/>
            </a:p>
          </p:txBody>
        </p:sp>
        <p:sp>
          <p:nvSpPr>
            <p:cNvPr id="13355" name="Line 40"/>
            <p:cNvSpPr>
              <a:spLocks noChangeShapeType="1"/>
            </p:cNvSpPr>
            <p:nvPr/>
          </p:nvSpPr>
          <p:spPr bwMode="auto">
            <a:xfrm rot="-2700000">
              <a:off x="2754" y="2052"/>
              <a:ext cx="113" cy="0"/>
            </a:xfrm>
            <a:prstGeom prst="line">
              <a:avLst/>
            </a:prstGeom>
            <a:noFill/>
            <a:ln w="9525">
              <a:solidFill>
                <a:srgbClr val="0000FF"/>
              </a:solidFill>
              <a:round/>
              <a:headEnd/>
              <a:tailEnd/>
            </a:ln>
          </p:spPr>
          <p:txBody>
            <a:bodyPr/>
            <a:lstStyle/>
            <a:p>
              <a:endParaRPr lang="en-US"/>
            </a:p>
          </p:txBody>
        </p:sp>
        <p:sp>
          <p:nvSpPr>
            <p:cNvPr id="13356" name="Line 41"/>
            <p:cNvSpPr>
              <a:spLocks noChangeShapeType="1"/>
            </p:cNvSpPr>
            <p:nvPr/>
          </p:nvSpPr>
          <p:spPr bwMode="auto">
            <a:xfrm rot="5400000">
              <a:off x="3183" y="2687"/>
              <a:ext cx="80" cy="0"/>
            </a:xfrm>
            <a:prstGeom prst="line">
              <a:avLst/>
            </a:prstGeom>
            <a:noFill/>
            <a:ln w="9525">
              <a:solidFill>
                <a:srgbClr val="0000FF"/>
              </a:solidFill>
              <a:round/>
              <a:headEnd/>
              <a:tailEnd/>
            </a:ln>
          </p:spPr>
          <p:txBody>
            <a:bodyPr/>
            <a:lstStyle/>
            <a:p>
              <a:endParaRPr lang="en-US"/>
            </a:p>
          </p:txBody>
        </p:sp>
        <p:sp>
          <p:nvSpPr>
            <p:cNvPr id="13357" name="Line 42"/>
            <p:cNvSpPr>
              <a:spLocks noChangeShapeType="1"/>
            </p:cNvSpPr>
            <p:nvPr/>
          </p:nvSpPr>
          <p:spPr bwMode="auto">
            <a:xfrm rot="5400000">
              <a:off x="3260" y="2699"/>
              <a:ext cx="113" cy="0"/>
            </a:xfrm>
            <a:prstGeom prst="line">
              <a:avLst/>
            </a:prstGeom>
            <a:noFill/>
            <a:ln w="9525">
              <a:solidFill>
                <a:srgbClr val="0000FF"/>
              </a:solidFill>
              <a:round/>
              <a:headEnd/>
              <a:tailEnd/>
            </a:ln>
          </p:spPr>
          <p:txBody>
            <a:bodyPr/>
            <a:lstStyle/>
            <a:p>
              <a:endParaRPr lang="en-US"/>
            </a:p>
          </p:txBody>
        </p:sp>
        <p:sp>
          <p:nvSpPr>
            <p:cNvPr id="13358" name="Line 43"/>
            <p:cNvSpPr>
              <a:spLocks noChangeShapeType="1"/>
            </p:cNvSpPr>
            <p:nvPr/>
          </p:nvSpPr>
          <p:spPr bwMode="auto">
            <a:xfrm rot="-2700000">
              <a:off x="2767" y="2075"/>
              <a:ext cx="113" cy="0"/>
            </a:xfrm>
            <a:prstGeom prst="line">
              <a:avLst/>
            </a:prstGeom>
            <a:noFill/>
            <a:ln w="9525">
              <a:solidFill>
                <a:srgbClr val="0000FF"/>
              </a:solidFill>
              <a:round/>
              <a:headEnd/>
              <a:tailEnd/>
            </a:ln>
          </p:spPr>
          <p:txBody>
            <a:bodyPr/>
            <a:lstStyle/>
            <a:p>
              <a:endParaRPr lang="en-US"/>
            </a:p>
          </p:txBody>
        </p:sp>
        <p:sp>
          <p:nvSpPr>
            <p:cNvPr id="13359" name="Line 44"/>
            <p:cNvSpPr>
              <a:spLocks noChangeShapeType="1"/>
            </p:cNvSpPr>
            <p:nvPr/>
          </p:nvSpPr>
          <p:spPr bwMode="auto">
            <a:xfrm>
              <a:off x="2158" y="2152"/>
              <a:ext cx="113" cy="0"/>
            </a:xfrm>
            <a:prstGeom prst="line">
              <a:avLst/>
            </a:prstGeom>
            <a:noFill/>
            <a:ln w="9525">
              <a:solidFill>
                <a:srgbClr val="0000FF"/>
              </a:solidFill>
              <a:round/>
              <a:headEnd/>
              <a:tailEnd/>
            </a:ln>
          </p:spPr>
          <p:txBody>
            <a:bodyPr/>
            <a:lstStyle/>
            <a:p>
              <a:endParaRPr lang="en-US"/>
            </a:p>
          </p:txBody>
        </p:sp>
        <p:sp>
          <p:nvSpPr>
            <p:cNvPr id="13360" name="Text Box 45"/>
            <p:cNvSpPr txBox="1">
              <a:spLocks noChangeArrowheads="1"/>
            </p:cNvSpPr>
            <p:nvPr/>
          </p:nvSpPr>
          <p:spPr bwMode="auto">
            <a:xfrm>
              <a:off x="2608" y="1026"/>
              <a:ext cx="674" cy="192"/>
            </a:xfrm>
            <a:prstGeom prst="rect">
              <a:avLst/>
            </a:prstGeom>
            <a:noFill/>
            <a:ln w="9525">
              <a:noFill/>
              <a:miter lim="800000"/>
              <a:headEnd/>
              <a:tailEnd/>
            </a:ln>
          </p:spPr>
          <p:txBody>
            <a:bodyPr wrap="none">
              <a:spAutoFit/>
            </a:bodyPr>
            <a:lstStyle/>
            <a:p>
              <a:r>
                <a:rPr lang="en-US" sz="1400"/>
                <a:t>Roof mirror</a:t>
              </a:r>
            </a:p>
          </p:txBody>
        </p:sp>
        <p:sp>
          <p:nvSpPr>
            <p:cNvPr id="13361" name="Text Box 46"/>
            <p:cNvSpPr txBox="1">
              <a:spLocks noChangeArrowheads="1"/>
            </p:cNvSpPr>
            <p:nvPr/>
          </p:nvSpPr>
          <p:spPr bwMode="auto">
            <a:xfrm>
              <a:off x="3487" y="1919"/>
              <a:ext cx="631" cy="326"/>
            </a:xfrm>
            <a:prstGeom prst="rect">
              <a:avLst/>
            </a:prstGeom>
            <a:noFill/>
            <a:ln w="9525">
              <a:noFill/>
              <a:miter lim="800000"/>
              <a:headEnd/>
              <a:tailEnd/>
            </a:ln>
          </p:spPr>
          <p:txBody>
            <a:bodyPr wrap="none">
              <a:spAutoFit/>
            </a:bodyPr>
            <a:lstStyle/>
            <a:p>
              <a:r>
                <a:rPr lang="en-US" sz="1400"/>
                <a:t>Moveable </a:t>
              </a:r>
            </a:p>
            <a:p>
              <a:r>
                <a:rPr lang="en-US" sz="1400"/>
                <a:t>roof mirror</a:t>
              </a:r>
            </a:p>
          </p:txBody>
        </p:sp>
        <p:sp>
          <p:nvSpPr>
            <p:cNvPr id="13362" name="Text Box 47"/>
            <p:cNvSpPr txBox="1">
              <a:spLocks noChangeArrowheads="1"/>
            </p:cNvSpPr>
            <p:nvPr/>
          </p:nvSpPr>
          <p:spPr bwMode="auto">
            <a:xfrm>
              <a:off x="748" y="1623"/>
              <a:ext cx="1269" cy="460"/>
            </a:xfrm>
            <a:prstGeom prst="rect">
              <a:avLst/>
            </a:prstGeom>
            <a:noFill/>
            <a:ln w="9525">
              <a:noFill/>
              <a:miter lim="800000"/>
              <a:headEnd/>
              <a:tailEnd/>
            </a:ln>
          </p:spPr>
          <p:txBody>
            <a:bodyPr>
              <a:spAutoFit/>
            </a:bodyPr>
            <a:lstStyle/>
            <a:p>
              <a:r>
                <a:rPr lang="en-US" sz="1400"/>
                <a:t>Incident radiation with an arbitrary intensity distribution </a:t>
              </a:r>
              <a:r>
                <a:rPr lang="en-US" sz="1400" i="1"/>
                <a:t>I(</a:t>
              </a:r>
              <a:r>
                <a:rPr lang="en-US" sz="1400" i="1">
                  <a:latin typeface="Symbol" pitchFamily="18" charset="2"/>
                </a:rPr>
                <a:t>w</a:t>
              </a:r>
              <a:r>
                <a:rPr lang="en-US" sz="1400" i="1"/>
                <a:t>)</a:t>
              </a:r>
              <a:r>
                <a:rPr lang="en-US" sz="1400"/>
                <a:t> </a:t>
              </a:r>
            </a:p>
          </p:txBody>
        </p:sp>
        <p:sp>
          <p:nvSpPr>
            <p:cNvPr id="13363" name="Line 48"/>
            <p:cNvSpPr>
              <a:spLocks noChangeShapeType="1"/>
            </p:cNvSpPr>
            <p:nvPr/>
          </p:nvSpPr>
          <p:spPr bwMode="auto">
            <a:xfrm>
              <a:off x="1882" y="1844"/>
              <a:ext cx="227" cy="0"/>
            </a:xfrm>
            <a:prstGeom prst="line">
              <a:avLst/>
            </a:prstGeom>
            <a:noFill/>
            <a:ln w="9525">
              <a:solidFill>
                <a:schemeClr val="tx1"/>
              </a:solidFill>
              <a:round/>
              <a:headEnd/>
              <a:tailEnd type="triangle" w="med" len="med"/>
            </a:ln>
          </p:spPr>
          <p:txBody>
            <a:bodyPr/>
            <a:lstStyle/>
            <a:p>
              <a:endParaRPr lang="en-US"/>
            </a:p>
          </p:txBody>
        </p:sp>
        <p:sp>
          <p:nvSpPr>
            <p:cNvPr id="13364" name="Line 49"/>
            <p:cNvSpPr>
              <a:spLocks noChangeShapeType="1"/>
            </p:cNvSpPr>
            <p:nvPr/>
          </p:nvSpPr>
          <p:spPr bwMode="auto">
            <a:xfrm>
              <a:off x="1882" y="1883"/>
              <a:ext cx="227" cy="0"/>
            </a:xfrm>
            <a:prstGeom prst="line">
              <a:avLst/>
            </a:prstGeom>
            <a:noFill/>
            <a:ln w="9525">
              <a:solidFill>
                <a:schemeClr val="tx1"/>
              </a:solidFill>
              <a:round/>
              <a:headEnd/>
              <a:tailEnd type="triangle" w="med" len="med"/>
            </a:ln>
          </p:spPr>
          <p:txBody>
            <a:bodyPr/>
            <a:lstStyle/>
            <a:p>
              <a:endParaRPr lang="en-US"/>
            </a:p>
          </p:txBody>
        </p:sp>
      </p:grpSp>
      <p:pic>
        <p:nvPicPr>
          <p:cNvPr id="13320" name="Picture 6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5076825" y="3357563"/>
            <a:ext cx="3816350" cy="2689225"/>
          </a:xfrm>
          <a:prstGeom prst="rect">
            <a:avLst/>
          </a:prstGeom>
          <a:noFill/>
          <a:ln w="9525">
            <a:noFill/>
            <a:miter lim="800000"/>
            <a:headEnd/>
            <a:tailEnd/>
          </a:ln>
        </p:spPr>
      </p:pic>
      <p:grpSp>
        <p:nvGrpSpPr>
          <p:cNvPr id="3" name="Group 72"/>
          <p:cNvGrpSpPr>
            <a:grpSpLocks noChangeAspect="1"/>
          </p:cNvGrpSpPr>
          <p:nvPr/>
        </p:nvGrpSpPr>
        <p:grpSpPr bwMode="auto">
          <a:xfrm>
            <a:off x="5694363" y="1158875"/>
            <a:ext cx="3198812" cy="596900"/>
            <a:chOff x="3587" y="730"/>
            <a:chExt cx="2015" cy="376"/>
          </a:xfrm>
        </p:grpSpPr>
        <p:sp>
          <p:nvSpPr>
            <p:cNvPr id="4" name="AutoShape 71"/>
            <p:cNvSpPr>
              <a:spLocks noChangeAspect="1" noChangeArrowheads="1" noTextEdit="1"/>
            </p:cNvSpPr>
            <p:nvPr/>
          </p:nvSpPr>
          <p:spPr bwMode="auto">
            <a:xfrm>
              <a:off x="3587" y="730"/>
              <a:ext cx="2015" cy="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3385" name="Picture 7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7" y="730"/>
              <a:ext cx="2019"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76"/>
          <p:cNvGrpSpPr>
            <a:grpSpLocks noChangeAspect="1"/>
          </p:cNvGrpSpPr>
          <p:nvPr/>
        </p:nvGrpSpPr>
        <p:grpSpPr bwMode="auto">
          <a:xfrm>
            <a:off x="5846763" y="2033588"/>
            <a:ext cx="2894012" cy="749300"/>
            <a:chOff x="3683" y="1281"/>
            <a:chExt cx="1823" cy="472"/>
          </a:xfrm>
        </p:grpSpPr>
        <p:sp>
          <p:nvSpPr>
            <p:cNvPr id="7" name="AutoShape 75"/>
            <p:cNvSpPr>
              <a:spLocks noChangeAspect="1" noChangeArrowheads="1" noTextEdit="1"/>
            </p:cNvSpPr>
            <p:nvPr/>
          </p:nvSpPr>
          <p:spPr bwMode="auto">
            <a:xfrm>
              <a:off x="3683" y="1281"/>
              <a:ext cx="1823" cy="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3389" name="Picture 7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83" y="1281"/>
              <a:ext cx="1825" cy="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spd="slow">
    <p:cove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p:txBody>
          <a:bodyPr/>
          <a:lstStyle/>
          <a:p>
            <a:pPr eaLnBrk="1" hangingPunct="1"/>
            <a:r>
              <a:rPr lang="en-US" smtClean="0"/>
              <a:t>Experimental considerations </a:t>
            </a:r>
          </a:p>
        </p:txBody>
      </p:sp>
      <p:sp>
        <p:nvSpPr>
          <p:cNvPr id="39940" name="Rectangle 3"/>
          <p:cNvSpPr>
            <a:spLocks noGrp="1" noChangeArrowheads="1"/>
          </p:cNvSpPr>
          <p:nvPr>
            <p:ph idx="1"/>
          </p:nvPr>
        </p:nvSpPr>
        <p:spPr>
          <a:xfrm>
            <a:off x="467544" y="1052736"/>
            <a:ext cx="8147248" cy="5256584"/>
          </a:xfrm>
        </p:spPr>
        <p:txBody>
          <a:bodyPr>
            <a:normAutofit/>
          </a:bodyPr>
          <a:lstStyle/>
          <a:p>
            <a:pPr eaLnBrk="1" hangingPunct="1">
              <a:lnSpc>
                <a:spcPct val="80000"/>
              </a:lnSpc>
            </a:pPr>
            <a:r>
              <a:rPr lang="en-US" sz="2400" dirty="0" smtClean="0"/>
              <a:t>Spectrum cuts at low and high frequencies can affect the beam reconstruction</a:t>
            </a:r>
          </a:p>
          <a:p>
            <a:pPr lvl="1" eaLnBrk="1" hangingPunct="1">
              <a:lnSpc>
                <a:spcPct val="80000"/>
              </a:lnSpc>
            </a:pPr>
            <a:r>
              <a:rPr lang="en-US" sz="2000" dirty="0" smtClean="0"/>
              <a:t>Detectors</a:t>
            </a:r>
          </a:p>
          <a:p>
            <a:pPr lvl="1" eaLnBrk="1" hangingPunct="1">
              <a:lnSpc>
                <a:spcPct val="80000"/>
              </a:lnSpc>
            </a:pPr>
            <a:r>
              <a:rPr lang="en-US" sz="2000" dirty="0" smtClean="0"/>
              <a:t>Windows</a:t>
            </a:r>
          </a:p>
          <a:p>
            <a:pPr lvl="1" eaLnBrk="1" hangingPunct="1">
              <a:lnSpc>
                <a:spcPct val="80000"/>
              </a:lnSpc>
            </a:pPr>
            <a:r>
              <a:rPr lang="en-US" sz="2000" dirty="0" smtClean="0"/>
              <a:t>Transport line</a:t>
            </a:r>
          </a:p>
          <a:p>
            <a:pPr lvl="1" eaLnBrk="1" hangingPunct="1">
              <a:lnSpc>
                <a:spcPct val="80000"/>
              </a:lnSpc>
            </a:pPr>
            <a:r>
              <a:rPr lang="en-US" sz="2000" dirty="0" smtClean="0"/>
              <a:t>Finite target size</a:t>
            </a:r>
          </a:p>
          <a:p>
            <a:pPr eaLnBrk="1" hangingPunct="1">
              <a:lnSpc>
                <a:spcPct val="80000"/>
              </a:lnSpc>
            </a:pPr>
            <a:r>
              <a:rPr lang="en-US" sz="2400" dirty="0" smtClean="0"/>
              <a:t>For this reason the approach is to test the power spectrum with the Fourier transform of a guess distribution</a:t>
            </a:r>
          </a:p>
          <a:p>
            <a:pPr eaLnBrk="1" hangingPunct="1">
              <a:lnSpc>
                <a:spcPct val="80000"/>
              </a:lnSpc>
            </a:pPr>
            <a:r>
              <a:rPr lang="en-US" sz="2400" dirty="0" smtClean="0"/>
              <a:t>Coherent synchrotron radiation or diffraction radiation can be generated by totally not intercepting devices and so they are eligible for high brightness beams diagnostic</a:t>
            </a:r>
          </a:p>
          <a:p>
            <a:pPr eaLnBrk="1" hangingPunct="1">
              <a:lnSpc>
                <a:spcPct val="80000"/>
              </a:lnSpc>
            </a:pPr>
            <a:r>
              <a:rPr lang="en-US" sz="2400" u="sng" dirty="0" err="1" smtClean="0">
                <a:effectLst>
                  <a:outerShdw blurRad="38100" dist="38100" dir="2700000" algn="tl">
                    <a:srgbClr val="000000">
                      <a:alpha val="43137"/>
                    </a:srgbClr>
                  </a:outerShdw>
                </a:effectLst>
              </a:rPr>
              <a:t>Multishots</a:t>
            </a:r>
            <a:r>
              <a:rPr lang="en-US" sz="2400" u="sng" dirty="0" smtClean="0">
                <a:effectLst>
                  <a:outerShdw blurRad="38100" dist="38100" dir="2700000" algn="tl">
                    <a:srgbClr val="000000">
                      <a:alpha val="43137"/>
                    </a:srgbClr>
                  </a:outerShdw>
                </a:effectLst>
              </a:rPr>
              <a:t> measurements. Single shot devices are still under developing</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40">
                                            <p:txEl>
                                              <p:pRg st="1" end="1"/>
                                            </p:txEl>
                                          </p:spTgt>
                                        </p:tgtEl>
                                        <p:attrNameLst>
                                          <p:attrName>style.visibility</p:attrName>
                                        </p:attrNameLst>
                                      </p:cBhvr>
                                      <p:to>
                                        <p:strVal val="visible"/>
                                      </p:to>
                                    </p:set>
                                    <p:animEffect transition="in" filter="fade">
                                      <p:cBhvr>
                                        <p:cTn id="7" dur="500"/>
                                        <p:tgtEl>
                                          <p:spTgt spid="3994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940">
                                            <p:txEl>
                                              <p:pRg st="2" end="2"/>
                                            </p:txEl>
                                          </p:spTgt>
                                        </p:tgtEl>
                                        <p:attrNameLst>
                                          <p:attrName>style.visibility</p:attrName>
                                        </p:attrNameLst>
                                      </p:cBhvr>
                                      <p:to>
                                        <p:strVal val="visible"/>
                                      </p:to>
                                    </p:set>
                                    <p:animEffect transition="in" filter="fade">
                                      <p:cBhvr>
                                        <p:cTn id="12" dur="500"/>
                                        <p:tgtEl>
                                          <p:spTgt spid="3994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940">
                                            <p:txEl>
                                              <p:pRg st="3" end="3"/>
                                            </p:txEl>
                                          </p:spTgt>
                                        </p:tgtEl>
                                        <p:attrNameLst>
                                          <p:attrName>style.visibility</p:attrName>
                                        </p:attrNameLst>
                                      </p:cBhvr>
                                      <p:to>
                                        <p:strVal val="visible"/>
                                      </p:to>
                                    </p:set>
                                    <p:animEffect transition="in" filter="fade">
                                      <p:cBhvr>
                                        <p:cTn id="17" dur="500"/>
                                        <p:tgtEl>
                                          <p:spTgt spid="3994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940">
                                            <p:txEl>
                                              <p:pRg st="4" end="4"/>
                                            </p:txEl>
                                          </p:spTgt>
                                        </p:tgtEl>
                                        <p:attrNameLst>
                                          <p:attrName>style.visibility</p:attrName>
                                        </p:attrNameLst>
                                      </p:cBhvr>
                                      <p:to>
                                        <p:strVal val="visible"/>
                                      </p:to>
                                    </p:set>
                                    <p:animEffect transition="in" filter="fade">
                                      <p:cBhvr>
                                        <p:cTn id="22" dur="500"/>
                                        <p:tgtEl>
                                          <p:spTgt spid="39940">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9940">
                                            <p:txEl>
                                              <p:pRg st="5" end="5"/>
                                            </p:txEl>
                                          </p:spTgt>
                                        </p:tgtEl>
                                        <p:attrNameLst>
                                          <p:attrName>style.visibility</p:attrName>
                                        </p:attrNameLst>
                                      </p:cBhvr>
                                      <p:to>
                                        <p:strVal val="visible"/>
                                      </p:to>
                                    </p:set>
                                    <p:animEffect transition="in" filter="fade">
                                      <p:cBhvr>
                                        <p:cTn id="27" dur="500"/>
                                        <p:tgtEl>
                                          <p:spTgt spid="39940">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9940">
                                            <p:txEl>
                                              <p:pRg st="6" end="6"/>
                                            </p:txEl>
                                          </p:spTgt>
                                        </p:tgtEl>
                                        <p:attrNameLst>
                                          <p:attrName>style.visibility</p:attrName>
                                        </p:attrNameLst>
                                      </p:cBhvr>
                                      <p:to>
                                        <p:strVal val="visible"/>
                                      </p:to>
                                    </p:set>
                                    <p:animEffect transition="in" filter="fade">
                                      <p:cBhvr>
                                        <p:cTn id="32" dur="500"/>
                                        <p:tgtEl>
                                          <p:spTgt spid="39940">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9940">
                                            <p:txEl>
                                              <p:pRg st="7" end="7"/>
                                            </p:txEl>
                                          </p:spTgt>
                                        </p:tgtEl>
                                        <p:attrNameLst>
                                          <p:attrName>style.visibility</p:attrName>
                                        </p:attrNameLst>
                                      </p:cBhvr>
                                      <p:to>
                                        <p:strVal val="visible"/>
                                      </p:to>
                                    </p:set>
                                    <p:animEffect transition="in" filter="fade">
                                      <p:cBhvr>
                                        <p:cTn id="37" dur="500"/>
                                        <p:tgtEl>
                                          <p:spTgt spid="3994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Single shot CTR measurements I</a:t>
            </a:r>
            <a:endParaRPr lang="en-US" dirty="0"/>
          </a:p>
        </p:txBody>
      </p:sp>
      <p:sp>
        <p:nvSpPr>
          <p:cNvPr id="3" name="Segnaposto contenuto 2"/>
          <p:cNvSpPr>
            <a:spLocks noGrp="1"/>
          </p:cNvSpPr>
          <p:nvPr>
            <p:ph idx="1"/>
          </p:nvPr>
        </p:nvSpPr>
        <p:spPr>
          <a:xfrm>
            <a:off x="467544" y="1268760"/>
            <a:ext cx="8147248" cy="1324743"/>
          </a:xfrm>
        </p:spPr>
        <p:txBody>
          <a:bodyPr>
            <a:normAutofit/>
          </a:bodyPr>
          <a:lstStyle/>
          <a:p>
            <a:r>
              <a:rPr lang="en-US" sz="1600" dirty="0" smtClean="0"/>
              <a:t>S. </a:t>
            </a:r>
            <a:r>
              <a:rPr lang="en-US" sz="1600" dirty="0" err="1" smtClean="0"/>
              <a:t>Wesch</a:t>
            </a:r>
            <a:r>
              <a:rPr lang="en-US" sz="1600" dirty="0" smtClean="0"/>
              <a:t>, B. Schmidt, C. Behrens, H. </a:t>
            </a:r>
            <a:r>
              <a:rPr lang="en-US" sz="1600" dirty="0" err="1" smtClean="0"/>
              <a:t>Delsim-Hashemi</a:t>
            </a:r>
            <a:r>
              <a:rPr lang="en-US" sz="1600" dirty="0" smtClean="0"/>
              <a:t>, P. </a:t>
            </a:r>
            <a:r>
              <a:rPr lang="en-US" sz="1600" dirty="0" err="1" smtClean="0"/>
              <a:t>Schmuser</a:t>
            </a:r>
            <a:r>
              <a:rPr lang="en-US" sz="1600" dirty="0" smtClean="0"/>
              <a:t>, </a:t>
            </a:r>
            <a:r>
              <a:rPr lang="en-US" sz="1600" dirty="0"/>
              <a:t>A multi-channel THz and infrared spectrometer for femtosecond electron bunch diagnostics by single-shot spectroscopy of coherent radiation Nuclear Instruments and Methods in Physics Research A 665 (2011) </a:t>
            </a:r>
            <a:r>
              <a:rPr lang="en-US" sz="1600" dirty="0" smtClean="0"/>
              <a:t>40–47 </a:t>
            </a:r>
            <a:endParaRPr lang="en-US" sz="1600" dirty="0"/>
          </a:p>
        </p:txBody>
      </p:sp>
      <p:sp>
        <p:nvSpPr>
          <p:cNvPr id="10" name="Rettangolo 9"/>
          <p:cNvSpPr/>
          <p:nvPr/>
        </p:nvSpPr>
        <p:spPr>
          <a:xfrm>
            <a:off x="494430" y="5599883"/>
            <a:ext cx="8120362" cy="646331"/>
          </a:xfrm>
          <a:prstGeom prst="rect">
            <a:avLst/>
          </a:prstGeom>
        </p:spPr>
        <p:txBody>
          <a:bodyPr wrap="square">
            <a:spAutoFit/>
          </a:bodyPr>
          <a:lstStyle/>
          <a:p>
            <a:r>
              <a:rPr lang="en-US" dirty="0" smtClean="0"/>
              <a:t>Pyro-electric </a:t>
            </a:r>
            <a:r>
              <a:rPr lang="en-US" dirty="0"/>
              <a:t>line detector 30 channels @ room temperature no window, works in vacuum fast read out </a:t>
            </a:r>
            <a:r>
              <a:rPr lang="en-US" dirty="0" smtClean="0"/>
              <a:t>sensitivity</a:t>
            </a:r>
            <a:endParaRPr lang="en-US" dirty="0"/>
          </a:p>
        </p:txBody>
      </p:sp>
      <p:grpSp>
        <p:nvGrpSpPr>
          <p:cNvPr id="7" name="Group 4"/>
          <p:cNvGrpSpPr>
            <a:grpSpLocks noChangeAspect="1"/>
          </p:cNvGrpSpPr>
          <p:nvPr/>
        </p:nvGrpSpPr>
        <p:grpSpPr bwMode="auto">
          <a:xfrm>
            <a:off x="490538" y="2865438"/>
            <a:ext cx="3662362" cy="2136775"/>
            <a:chOff x="309" y="1805"/>
            <a:chExt cx="2307" cy="1346"/>
          </a:xfrm>
        </p:grpSpPr>
        <p:sp>
          <p:nvSpPr>
            <p:cNvPr id="11" name="AutoShape 3"/>
            <p:cNvSpPr>
              <a:spLocks noChangeAspect="1" noChangeArrowheads="1" noTextEdit="1"/>
            </p:cNvSpPr>
            <p:nvPr/>
          </p:nvSpPr>
          <p:spPr bwMode="auto">
            <a:xfrm>
              <a:off x="309" y="1805"/>
              <a:ext cx="2307" cy="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 y="1805"/>
              <a:ext cx="2306" cy="1347"/>
            </a:xfrm>
            <a:prstGeom prst="rect">
              <a:avLst/>
            </a:prstGeom>
            <a:noFill/>
            <a:ln>
              <a:noFill/>
            </a:ln>
            <a:scene3d>
              <a:camera prst="perspectiveRight"/>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8"/>
          <p:cNvGrpSpPr>
            <a:grpSpLocks noChangeAspect="1"/>
          </p:cNvGrpSpPr>
          <p:nvPr/>
        </p:nvGrpSpPr>
        <p:grpSpPr bwMode="auto">
          <a:xfrm>
            <a:off x="4860032" y="2476094"/>
            <a:ext cx="3250704" cy="2915461"/>
            <a:chOff x="3158" y="1634"/>
            <a:chExt cx="2269" cy="2035"/>
          </a:xfrm>
        </p:grpSpPr>
        <p:sp>
          <p:nvSpPr>
            <p:cNvPr id="15" name="AutoShape 7"/>
            <p:cNvSpPr>
              <a:spLocks noChangeAspect="1" noChangeArrowheads="1" noTextEdit="1"/>
            </p:cNvSpPr>
            <p:nvPr/>
          </p:nvSpPr>
          <p:spPr bwMode="auto">
            <a:xfrm>
              <a:off x="3158" y="1634"/>
              <a:ext cx="2269" cy="2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16"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8" y="1634"/>
              <a:ext cx="2269" cy="2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8646963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Single shot CTR measurements II</a:t>
            </a:r>
            <a:endParaRPr lang="en-US" dirty="0"/>
          </a:p>
        </p:txBody>
      </p:sp>
      <p:sp>
        <p:nvSpPr>
          <p:cNvPr id="3" name="Segnaposto contenuto 2"/>
          <p:cNvSpPr>
            <a:spLocks noGrp="1"/>
          </p:cNvSpPr>
          <p:nvPr>
            <p:ph idx="1"/>
          </p:nvPr>
        </p:nvSpPr>
        <p:spPr>
          <a:xfrm>
            <a:off x="467544" y="1268761"/>
            <a:ext cx="8147248" cy="1008112"/>
          </a:xfrm>
        </p:spPr>
        <p:txBody>
          <a:bodyPr>
            <a:normAutofit/>
          </a:bodyPr>
          <a:lstStyle/>
          <a:p>
            <a:r>
              <a:rPr lang="en-US" sz="1600" dirty="0"/>
              <a:t>T. </a:t>
            </a:r>
            <a:r>
              <a:rPr lang="en-US" sz="1600" dirty="0" smtClean="0"/>
              <a:t>J. Maxwell </a:t>
            </a:r>
            <a:r>
              <a:rPr lang="en-US" sz="1600" dirty="0"/>
              <a:t>et al. "Coherent-radiation spectroscopy of few-femtosecond electron bunches using a middle-infrared </a:t>
            </a:r>
            <a:r>
              <a:rPr lang="en-US" sz="1600" dirty="0" smtClean="0"/>
              <a:t>prism spectrometer.“ </a:t>
            </a:r>
            <a:r>
              <a:rPr lang="en-US" sz="1600" i="1" dirty="0" smtClean="0"/>
              <a:t>Physical </a:t>
            </a:r>
            <a:r>
              <a:rPr lang="en-US" sz="1600" i="1" dirty="0"/>
              <a:t>review letters</a:t>
            </a:r>
            <a:r>
              <a:rPr lang="en-US" sz="1600" dirty="0"/>
              <a:t> 111.18 (2013</a:t>
            </a:r>
            <a:r>
              <a:rPr lang="en-US" sz="1600" dirty="0" smtClean="0"/>
              <a:t>)</a:t>
            </a:r>
            <a:endParaRPr lang="en-US" sz="1600" dirty="0"/>
          </a:p>
        </p:txBody>
      </p:sp>
      <p:grpSp>
        <p:nvGrpSpPr>
          <p:cNvPr id="7" name="Group 4"/>
          <p:cNvGrpSpPr>
            <a:grpSpLocks noChangeAspect="1"/>
          </p:cNvGrpSpPr>
          <p:nvPr/>
        </p:nvGrpSpPr>
        <p:grpSpPr bwMode="auto">
          <a:xfrm>
            <a:off x="611560" y="2563341"/>
            <a:ext cx="4589462" cy="2809875"/>
            <a:chOff x="431" y="1752"/>
            <a:chExt cx="2891" cy="1770"/>
          </a:xfrm>
        </p:grpSpPr>
        <p:sp>
          <p:nvSpPr>
            <p:cNvPr id="10" name="AutoShape 3"/>
            <p:cNvSpPr>
              <a:spLocks noChangeAspect="1" noChangeArrowheads="1" noTextEdit="1"/>
            </p:cNvSpPr>
            <p:nvPr/>
          </p:nvSpPr>
          <p:spPr bwMode="auto">
            <a:xfrm>
              <a:off x="431" y="1752"/>
              <a:ext cx="2891" cy="1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71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 y="1752"/>
              <a:ext cx="2890" cy="1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1" name="Rettangolo 10"/>
          <p:cNvSpPr/>
          <p:nvPr/>
        </p:nvSpPr>
        <p:spPr>
          <a:xfrm>
            <a:off x="5076056" y="3787477"/>
            <a:ext cx="3816424" cy="1200329"/>
          </a:xfrm>
          <a:prstGeom prst="rect">
            <a:avLst/>
          </a:prstGeom>
        </p:spPr>
        <p:txBody>
          <a:bodyPr wrap="square">
            <a:spAutoFit/>
          </a:bodyPr>
          <a:lstStyle/>
          <a:p>
            <a:pPr algn="ctr"/>
            <a:r>
              <a:rPr lang="en-US" dirty="0"/>
              <a:t>Images OTR from foil onto 128 lead </a:t>
            </a:r>
            <a:r>
              <a:rPr lang="en-US" dirty="0" err="1" smtClean="0"/>
              <a:t>zirconate</a:t>
            </a:r>
            <a:r>
              <a:rPr lang="en-US" dirty="0"/>
              <a:t> </a:t>
            </a:r>
            <a:r>
              <a:rPr lang="en-US" dirty="0" err="1" smtClean="0"/>
              <a:t>titanate</a:t>
            </a:r>
            <a:r>
              <a:rPr lang="en-US" dirty="0" smtClean="0"/>
              <a:t> </a:t>
            </a:r>
            <a:r>
              <a:rPr lang="en-US" dirty="0"/>
              <a:t>pyroelectric elements with 100 </a:t>
            </a:r>
            <a:r>
              <a:rPr lang="en-US" dirty="0" smtClean="0">
                <a:latin typeface="Symbol" panose="05050102010706020507" pitchFamily="18" charset="2"/>
              </a:rPr>
              <a:t>m</a:t>
            </a:r>
            <a:r>
              <a:rPr lang="en-US" dirty="0" smtClean="0"/>
              <a:t>m </a:t>
            </a:r>
            <a:r>
              <a:rPr lang="en-US" dirty="0"/>
              <a:t>spacing</a:t>
            </a:r>
            <a:r>
              <a:rPr lang="en-US" dirty="0" smtClean="0"/>
              <a:t> </a:t>
            </a:r>
            <a:r>
              <a:rPr lang="en-US" dirty="0"/>
              <a:t>line array</a:t>
            </a:r>
          </a:p>
        </p:txBody>
      </p:sp>
      <p:sp>
        <p:nvSpPr>
          <p:cNvPr id="12" name="Rettangolo 11"/>
          <p:cNvSpPr/>
          <p:nvPr/>
        </p:nvSpPr>
        <p:spPr>
          <a:xfrm>
            <a:off x="5076056" y="2684824"/>
            <a:ext cx="3672407" cy="646331"/>
          </a:xfrm>
          <a:prstGeom prst="rect">
            <a:avLst/>
          </a:prstGeom>
        </p:spPr>
        <p:txBody>
          <a:bodyPr wrap="square">
            <a:spAutoFit/>
          </a:bodyPr>
          <a:lstStyle/>
          <a:p>
            <a:pPr algn="ctr"/>
            <a:r>
              <a:rPr lang="en-US" dirty="0"/>
              <a:t>KRS-5 </a:t>
            </a:r>
            <a:r>
              <a:rPr lang="en-US" dirty="0" smtClean="0"/>
              <a:t>(</a:t>
            </a:r>
            <a:r>
              <a:rPr lang="en-US" dirty="0"/>
              <a:t>thallium </a:t>
            </a:r>
            <a:r>
              <a:rPr lang="en-US" dirty="0" err="1" smtClean="0"/>
              <a:t>bromoiodide</a:t>
            </a:r>
            <a:r>
              <a:rPr lang="en-US" dirty="0" smtClean="0"/>
              <a:t>) prism </a:t>
            </a:r>
            <a:r>
              <a:rPr lang="en-US" dirty="0"/>
              <a:t>based spectrometer developed</a:t>
            </a:r>
          </a:p>
        </p:txBody>
      </p:sp>
      <p:sp>
        <p:nvSpPr>
          <p:cNvPr id="4" name="Rettangolo 3"/>
          <p:cNvSpPr/>
          <p:nvPr/>
        </p:nvSpPr>
        <p:spPr>
          <a:xfrm>
            <a:off x="983696" y="5687449"/>
            <a:ext cx="6828664" cy="369332"/>
          </a:xfrm>
          <a:prstGeom prst="rect">
            <a:avLst/>
          </a:prstGeom>
        </p:spPr>
        <p:txBody>
          <a:bodyPr wrap="none">
            <a:spAutoFit/>
          </a:bodyPr>
          <a:lstStyle/>
          <a:p>
            <a:r>
              <a:rPr lang="it-IT" dirty="0" err="1" smtClean="0"/>
              <a:t>Also</a:t>
            </a:r>
            <a:r>
              <a:rPr lang="it-IT" dirty="0" smtClean="0"/>
              <a:t> double </a:t>
            </a:r>
            <a:r>
              <a:rPr lang="it-IT" dirty="0" err="1" smtClean="0"/>
              <a:t>prism</a:t>
            </a:r>
            <a:r>
              <a:rPr lang="it-IT" dirty="0" smtClean="0"/>
              <a:t> (</a:t>
            </a:r>
            <a:r>
              <a:rPr lang="it-IT" dirty="0" err="1" smtClean="0"/>
              <a:t>ZnSe</a:t>
            </a:r>
            <a:r>
              <a:rPr lang="it-IT" dirty="0" smtClean="0"/>
              <a:t>), S</a:t>
            </a:r>
            <a:r>
              <a:rPr lang="it-IT" dirty="0"/>
              <a:t>. </a:t>
            </a:r>
            <a:r>
              <a:rPr lang="it-IT" dirty="0" err="1" smtClean="0"/>
              <a:t>Wunderlich</a:t>
            </a:r>
            <a:r>
              <a:rPr lang="it-IT" dirty="0" smtClean="0"/>
              <a:t> et al., </a:t>
            </a:r>
            <a:r>
              <a:rPr lang="it-IT" dirty="0" err="1" smtClean="0"/>
              <a:t>Proceedings</a:t>
            </a:r>
            <a:r>
              <a:rPr lang="it-IT" dirty="0" smtClean="0"/>
              <a:t> of IBIC2014</a:t>
            </a:r>
            <a:endParaRPr lang="en-US" dirty="0"/>
          </a:p>
        </p:txBody>
      </p:sp>
    </p:spTree>
    <p:extLst>
      <p:ext uri="{BB962C8B-B14F-4D97-AF65-F5344CB8AC3E}">
        <p14:creationId xmlns:p14="http://schemas.microsoft.com/office/powerpoint/2010/main" val="196314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Rectangle 2"/>
          <p:cNvSpPr>
            <a:spLocks noGrp="1" noChangeArrowheads="1"/>
          </p:cNvSpPr>
          <p:nvPr>
            <p:ph type="title"/>
          </p:nvPr>
        </p:nvSpPr>
        <p:spPr/>
        <p:txBody>
          <a:bodyPr/>
          <a:lstStyle/>
          <a:p>
            <a:pPr eaLnBrk="1" hangingPunct="1"/>
            <a:r>
              <a:rPr lang="en-US" smtClean="0"/>
              <a:t>Electro Optical Sample (EOS)</a:t>
            </a:r>
          </a:p>
        </p:txBody>
      </p:sp>
      <p:sp>
        <p:nvSpPr>
          <p:cNvPr id="40964" name="Rectangle 3"/>
          <p:cNvSpPr>
            <a:spLocks noGrp="1" noChangeArrowheads="1"/>
          </p:cNvSpPr>
          <p:nvPr>
            <p:ph idx="1"/>
          </p:nvPr>
        </p:nvSpPr>
        <p:spPr/>
        <p:txBody>
          <a:bodyPr>
            <a:normAutofit/>
          </a:bodyPr>
          <a:lstStyle/>
          <a:p>
            <a:pPr eaLnBrk="1" hangingPunct="1">
              <a:lnSpc>
                <a:spcPct val="80000"/>
              </a:lnSpc>
            </a:pPr>
            <a:r>
              <a:rPr lang="en-US" sz="2400" u="sng" dirty="0" smtClean="0"/>
              <a:t>Totally non intercepting device and not disturbing device </a:t>
            </a:r>
          </a:p>
          <a:p>
            <a:pPr eaLnBrk="1" hangingPunct="1">
              <a:lnSpc>
                <a:spcPct val="80000"/>
              </a:lnSpc>
            </a:pPr>
            <a:r>
              <a:rPr lang="en-US" sz="2400" dirty="0" smtClean="0"/>
              <a:t>It is based on the change of the optical properties of a non linear crystal in the interaction with the Coulomb field of the moving charges</a:t>
            </a:r>
          </a:p>
          <a:p>
            <a:pPr eaLnBrk="1" hangingPunct="1">
              <a:lnSpc>
                <a:spcPct val="80000"/>
              </a:lnSpc>
            </a:pPr>
            <a:r>
              <a:rPr lang="en-US" sz="2400" dirty="0" smtClean="0"/>
              <a:t>Several schemes has been proposed and tested</a:t>
            </a:r>
          </a:p>
          <a:p>
            <a:pPr eaLnBrk="1" hangingPunct="1">
              <a:lnSpc>
                <a:spcPct val="80000"/>
              </a:lnSpc>
            </a:pPr>
            <a:r>
              <a:rPr lang="en-US" sz="2400" dirty="0" smtClean="0"/>
              <a:t>Very promising technique</a:t>
            </a:r>
          </a:p>
        </p:txBody>
      </p:sp>
      <p:sp>
        <p:nvSpPr>
          <p:cNvPr id="40965" name="Rectangle 4"/>
          <p:cNvSpPr>
            <a:spLocks noChangeArrowheads="1"/>
          </p:cNvSpPr>
          <p:nvPr/>
        </p:nvSpPr>
        <p:spPr bwMode="auto">
          <a:xfrm>
            <a:off x="900113" y="4508500"/>
            <a:ext cx="7710487" cy="1800225"/>
          </a:xfrm>
          <a:prstGeom prst="rect">
            <a:avLst/>
          </a:prstGeom>
          <a:noFill/>
          <a:ln w="9525">
            <a:solidFill>
              <a:schemeClr val="tx1"/>
            </a:solidFill>
            <a:miter lim="800000"/>
            <a:headEnd/>
            <a:tailEnd/>
          </a:ln>
        </p:spPr>
        <p:txBody>
          <a:bodyPr/>
          <a:lstStyle/>
          <a:p>
            <a:pPr marL="447675" indent="-447675">
              <a:lnSpc>
                <a:spcPct val="80000"/>
              </a:lnSpc>
              <a:spcBef>
                <a:spcPct val="20000"/>
              </a:spcBef>
              <a:buClr>
                <a:schemeClr val="accent1"/>
              </a:buClr>
              <a:buSzPct val="70000"/>
              <a:buFont typeface="Wingdings" pitchFamily="2" charset="2"/>
              <a:buChar char="n"/>
            </a:pPr>
            <a:r>
              <a:rPr lang="en-US" sz="1600" dirty="0" err="1">
                <a:latin typeface="Calibri" pitchFamily="34" charset="0"/>
              </a:rPr>
              <a:t>I.Wilke</a:t>
            </a:r>
            <a:r>
              <a:rPr lang="en-US" sz="1600" dirty="0">
                <a:latin typeface="Calibri" pitchFamily="34" charset="0"/>
              </a:rPr>
              <a:t> et al., “single-Shot electron beam bunch length measurements” PRL, v.88, 12(2002)</a:t>
            </a:r>
          </a:p>
          <a:p>
            <a:pPr marL="447675" indent="-447675">
              <a:lnSpc>
                <a:spcPct val="80000"/>
              </a:lnSpc>
              <a:spcBef>
                <a:spcPct val="20000"/>
              </a:spcBef>
              <a:buClr>
                <a:schemeClr val="accent1"/>
              </a:buClr>
              <a:buSzPct val="70000"/>
              <a:buFont typeface="Wingdings" pitchFamily="2" charset="2"/>
              <a:buChar char="n"/>
            </a:pPr>
            <a:r>
              <a:rPr lang="en-US" sz="1600" dirty="0">
                <a:latin typeface="Calibri" pitchFamily="34" charset="0"/>
              </a:rPr>
              <a:t>G. </a:t>
            </a:r>
            <a:r>
              <a:rPr lang="en-US" sz="1600" dirty="0" err="1">
                <a:latin typeface="Calibri" pitchFamily="34" charset="0"/>
              </a:rPr>
              <a:t>Berden</a:t>
            </a:r>
            <a:r>
              <a:rPr lang="en-US" sz="1600" dirty="0">
                <a:latin typeface="Calibri" pitchFamily="34" charset="0"/>
              </a:rPr>
              <a:t> et al., “</a:t>
            </a:r>
            <a:r>
              <a:rPr lang="en-US" sz="1600" dirty="0" err="1">
                <a:latin typeface="Calibri" pitchFamily="34" charset="0"/>
              </a:rPr>
              <a:t>Electo</a:t>
            </a:r>
            <a:r>
              <a:rPr lang="en-US" sz="1600" dirty="0">
                <a:latin typeface="Calibri" pitchFamily="34" charset="0"/>
              </a:rPr>
              <a:t>-Optic Technique with improved time resolution for real time, non destructive, single shot measurements of </a:t>
            </a:r>
            <a:r>
              <a:rPr lang="en-US" sz="1600" dirty="0" err="1">
                <a:latin typeface="Calibri" pitchFamily="34" charset="0"/>
              </a:rPr>
              <a:t>femtosecond</a:t>
            </a:r>
            <a:r>
              <a:rPr lang="en-US" sz="1600" dirty="0">
                <a:latin typeface="Calibri" pitchFamily="34" charset="0"/>
              </a:rPr>
              <a:t> electron bunch profiles, PRL v93, 11 (2004) </a:t>
            </a:r>
          </a:p>
          <a:p>
            <a:pPr marL="447675" indent="-447675">
              <a:lnSpc>
                <a:spcPct val="80000"/>
              </a:lnSpc>
              <a:spcBef>
                <a:spcPct val="20000"/>
              </a:spcBef>
              <a:buClr>
                <a:schemeClr val="accent1"/>
              </a:buClr>
              <a:buSzPct val="70000"/>
              <a:buFont typeface="Wingdings" pitchFamily="2" charset="2"/>
              <a:buChar char="n"/>
            </a:pPr>
            <a:r>
              <a:rPr lang="en-US" sz="1600" dirty="0">
                <a:latin typeface="Calibri" pitchFamily="34" charset="0"/>
              </a:rPr>
              <a:t>B. Steffen, “Electro-optic time profile monitors for </a:t>
            </a:r>
            <a:r>
              <a:rPr lang="en-US" sz="1600" dirty="0" err="1">
                <a:latin typeface="Calibri" pitchFamily="34" charset="0"/>
              </a:rPr>
              <a:t>femtosecond</a:t>
            </a:r>
            <a:r>
              <a:rPr lang="en-US" sz="1600" dirty="0">
                <a:latin typeface="Calibri" pitchFamily="34" charset="0"/>
              </a:rPr>
              <a:t> electron bunches at the soft x-ray free-electron laser FLASH“, Phys. Rev. ST </a:t>
            </a:r>
            <a:r>
              <a:rPr lang="en-US" sz="1600" dirty="0" err="1">
                <a:latin typeface="Calibri" pitchFamily="34" charset="0"/>
              </a:rPr>
              <a:t>Accel</a:t>
            </a:r>
            <a:r>
              <a:rPr lang="en-US" sz="1600" dirty="0">
                <a:latin typeface="Calibri" pitchFamily="34" charset="0"/>
              </a:rPr>
              <a:t>. Beams 12, 032802 (2009</a:t>
            </a:r>
            <a:r>
              <a:rPr lang="en-US" sz="1600" dirty="0" smtClean="0">
                <a:latin typeface="Calibri" pitchFamily="34" charset="0"/>
              </a:rPr>
              <a:t>)</a:t>
            </a:r>
            <a:endParaRPr lang="en-US" sz="1600" dirty="0">
              <a:latin typeface="Calibri" pitchFamily="34" charset="0"/>
            </a:endParaRPr>
          </a:p>
          <a:p>
            <a:pPr marL="447675" indent="-447675">
              <a:lnSpc>
                <a:spcPct val="80000"/>
              </a:lnSpc>
              <a:spcBef>
                <a:spcPct val="20000"/>
              </a:spcBef>
              <a:buClr>
                <a:schemeClr val="accent1"/>
              </a:buClr>
              <a:buSzPct val="70000"/>
              <a:buFont typeface="Wingdings" pitchFamily="2" charset="2"/>
              <a:buChar char="n"/>
            </a:pPr>
            <a:endParaRPr lang="en-US" sz="1400" dirty="0">
              <a:latin typeface="Calibri" pitchFamily="34" charset="0"/>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964">
                                            <p:txEl>
                                              <p:pRg st="1" end="1"/>
                                            </p:txEl>
                                          </p:spTgt>
                                        </p:tgtEl>
                                        <p:attrNameLst>
                                          <p:attrName>style.visibility</p:attrName>
                                        </p:attrNameLst>
                                      </p:cBhvr>
                                      <p:to>
                                        <p:strVal val="visible"/>
                                      </p:to>
                                    </p:set>
                                    <p:animEffect transition="in" filter="fade">
                                      <p:cBhvr>
                                        <p:cTn id="7" dur="500"/>
                                        <p:tgtEl>
                                          <p:spTgt spid="4096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964">
                                            <p:txEl>
                                              <p:pRg st="2" end="2"/>
                                            </p:txEl>
                                          </p:spTgt>
                                        </p:tgtEl>
                                        <p:attrNameLst>
                                          <p:attrName>style.visibility</p:attrName>
                                        </p:attrNameLst>
                                      </p:cBhvr>
                                      <p:to>
                                        <p:strVal val="visible"/>
                                      </p:to>
                                    </p:set>
                                    <p:animEffect transition="in" filter="fade">
                                      <p:cBhvr>
                                        <p:cTn id="12" dur="500"/>
                                        <p:tgtEl>
                                          <p:spTgt spid="4096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964">
                                            <p:txEl>
                                              <p:pRg st="3" end="3"/>
                                            </p:txEl>
                                          </p:spTgt>
                                        </p:tgtEl>
                                        <p:attrNameLst>
                                          <p:attrName>style.visibility</p:attrName>
                                        </p:attrNameLst>
                                      </p:cBhvr>
                                      <p:to>
                                        <p:strVal val="visible"/>
                                      </p:to>
                                    </p:set>
                                    <p:animEffect transition="in" filter="fade">
                                      <p:cBhvr>
                                        <p:cTn id="17" dur="500"/>
                                        <p:tgtEl>
                                          <p:spTgt spid="4096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A bit of theory</a:t>
            </a:r>
          </a:p>
        </p:txBody>
      </p:sp>
      <p:pic>
        <p:nvPicPr>
          <p:cNvPr id="41987"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79388" y="1362075"/>
            <a:ext cx="4946650" cy="2663825"/>
          </a:xfrm>
          <a:prstGeom prst="rect">
            <a:avLst/>
          </a:prstGeom>
          <a:noFill/>
          <a:ln w="9525">
            <a:noFill/>
            <a:miter lim="800000"/>
            <a:headEnd/>
            <a:tailEnd/>
          </a:ln>
        </p:spPr>
      </p:pic>
      <p:pic>
        <p:nvPicPr>
          <p:cNvPr id="41988" name="Picture 5"/>
          <p:cNvPicPr>
            <a:picLocks noChangeAspect="1" noChangeArrowheads="1"/>
          </p:cNvPicPr>
          <p:nvPr/>
        </p:nvPicPr>
        <p:blipFill>
          <a:blip r:embed="rId4"/>
          <a:srcRect/>
          <a:stretch>
            <a:fillRect/>
          </a:stretch>
        </p:blipFill>
        <p:spPr bwMode="auto">
          <a:xfrm>
            <a:off x="5292725" y="1651000"/>
            <a:ext cx="3240088" cy="2498725"/>
          </a:xfrm>
          <a:prstGeom prst="rect">
            <a:avLst/>
          </a:prstGeom>
          <a:noFill/>
          <a:ln w="9525">
            <a:noFill/>
            <a:miter lim="800000"/>
            <a:headEnd/>
            <a:tailEnd/>
          </a:ln>
        </p:spPr>
      </p:pic>
      <p:pic>
        <p:nvPicPr>
          <p:cNvPr id="41989" name="Picture 6"/>
          <p:cNvPicPr>
            <a:picLocks noChangeAspect="1" noChangeArrowheads="1"/>
          </p:cNvPicPr>
          <p:nvPr/>
        </p:nvPicPr>
        <p:blipFill>
          <a:blip r:embed="rId5"/>
          <a:srcRect/>
          <a:stretch>
            <a:fillRect/>
          </a:stretch>
        </p:blipFill>
        <p:spPr bwMode="auto">
          <a:xfrm>
            <a:off x="250825" y="3970346"/>
            <a:ext cx="4478338" cy="673100"/>
          </a:xfrm>
          <a:prstGeom prst="rect">
            <a:avLst/>
          </a:prstGeom>
          <a:noFill/>
          <a:ln w="9525">
            <a:noFill/>
            <a:miter lim="800000"/>
            <a:headEnd/>
            <a:tailEnd/>
          </a:ln>
        </p:spPr>
      </p:pic>
      <p:pic>
        <p:nvPicPr>
          <p:cNvPr id="41990" name="Picture 7"/>
          <p:cNvPicPr>
            <a:picLocks noChangeAspect="1" noChangeArrowheads="1"/>
          </p:cNvPicPr>
          <p:nvPr/>
        </p:nvPicPr>
        <p:blipFill>
          <a:blip r:embed="rId6"/>
          <a:srcRect/>
          <a:stretch>
            <a:fillRect/>
          </a:stretch>
        </p:blipFill>
        <p:spPr bwMode="auto">
          <a:xfrm>
            <a:off x="322263" y="4697426"/>
            <a:ext cx="3386137" cy="731838"/>
          </a:xfrm>
          <a:prstGeom prst="rect">
            <a:avLst/>
          </a:prstGeom>
          <a:noFill/>
          <a:ln w="9525">
            <a:noFill/>
            <a:miter lim="800000"/>
            <a:headEnd/>
            <a:tailEnd/>
          </a:ln>
        </p:spPr>
      </p:pic>
      <p:pic>
        <p:nvPicPr>
          <p:cNvPr id="41991" name="Picture 8"/>
          <p:cNvPicPr>
            <a:picLocks noChangeAspect="1" noChangeArrowheads="1"/>
          </p:cNvPicPr>
          <p:nvPr/>
        </p:nvPicPr>
        <p:blipFill>
          <a:blip r:embed="rId7"/>
          <a:srcRect/>
          <a:stretch>
            <a:fillRect/>
          </a:stretch>
        </p:blipFill>
        <p:spPr bwMode="auto">
          <a:xfrm>
            <a:off x="323850" y="5372119"/>
            <a:ext cx="5200650" cy="771525"/>
          </a:xfrm>
          <a:prstGeom prst="rect">
            <a:avLst/>
          </a:prstGeom>
          <a:noFill/>
          <a:ln w="9525">
            <a:noFill/>
            <a:miter lim="800000"/>
            <a:headEnd/>
            <a:tailEnd/>
          </a:ln>
        </p:spPr>
      </p:pic>
      <p:pic>
        <p:nvPicPr>
          <p:cNvPr id="41992" name="Picture 9"/>
          <p:cNvPicPr>
            <a:picLocks noChangeAspect="1" noChangeArrowheads="1"/>
          </p:cNvPicPr>
          <p:nvPr/>
        </p:nvPicPr>
        <p:blipFill>
          <a:blip r:embed="rId8"/>
          <a:srcRect/>
          <a:stretch>
            <a:fillRect/>
          </a:stretch>
        </p:blipFill>
        <p:spPr bwMode="auto">
          <a:xfrm>
            <a:off x="5724525" y="4581525"/>
            <a:ext cx="2546350" cy="536575"/>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smtClean="0"/>
              <a:t>Spectral decoding</a:t>
            </a:r>
          </a:p>
        </p:txBody>
      </p:sp>
      <p:sp>
        <p:nvSpPr>
          <p:cNvPr id="43013" name="Rectangle 6"/>
          <p:cNvSpPr>
            <a:spLocks noGrp="1" noChangeArrowheads="1"/>
          </p:cNvSpPr>
          <p:nvPr>
            <p:ph idx="1"/>
          </p:nvPr>
        </p:nvSpPr>
        <p:spPr>
          <a:xfrm>
            <a:off x="68090" y="4579822"/>
            <a:ext cx="8147248" cy="2202507"/>
          </a:xfrm>
          <a:noFill/>
        </p:spPr>
        <p:txBody>
          <a:bodyPr/>
          <a:lstStyle/>
          <a:p>
            <a:r>
              <a:rPr lang="en-US" sz="2800" dirty="0" smtClean="0"/>
              <a:t>Artifacts due to frequency mixing</a:t>
            </a:r>
          </a:p>
          <a:p>
            <a:r>
              <a:rPr lang="en-US" sz="2800" dirty="0" smtClean="0"/>
              <a:t>Minimum resolution in the order</a:t>
            </a:r>
          </a:p>
        </p:txBody>
      </p:sp>
      <p:pic>
        <p:nvPicPr>
          <p:cNvPr id="43011" name="Picture 4"/>
          <p:cNvPicPr>
            <a:picLocks noChangeAspect="1" noChangeArrowheads="1"/>
          </p:cNvPicPr>
          <p:nvPr/>
        </p:nvPicPr>
        <p:blipFill>
          <a:blip r:embed="rId2"/>
          <a:srcRect/>
          <a:stretch>
            <a:fillRect/>
          </a:stretch>
        </p:blipFill>
        <p:spPr bwMode="auto">
          <a:xfrm>
            <a:off x="1406942" y="1787345"/>
            <a:ext cx="5942013" cy="2332037"/>
          </a:xfrm>
          <a:prstGeom prst="rect">
            <a:avLst/>
          </a:prstGeom>
          <a:noFill/>
          <a:ln w="9525">
            <a:noFill/>
            <a:miter lim="800000"/>
            <a:headEnd/>
            <a:tailEnd/>
          </a:ln>
        </p:spPr>
      </p:pic>
      <p:pic>
        <p:nvPicPr>
          <p:cNvPr id="43012" name="Picture 5"/>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228184" y="4858185"/>
            <a:ext cx="2241542" cy="642517"/>
          </a:xfrm>
          <a:prstGeom prst="rect">
            <a:avLst/>
          </a:prstGeom>
          <a:noFill/>
          <a:ln w="9525">
            <a:noFill/>
            <a:miter lim="800000"/>
            <a:headEnd/>
            <a:tailEnd/>
          </a:ln>
        </p:spPr>
      </p:pic>
      <p:sp>
        <p:nvSpPr>
          <p:cNvPr id="7" name="Rettangolo 6"/>
          <p:cNvSpPr/>
          <p:nvPr/>
        </p:nvSpPr>
        <p:spPr>
          <a:xfrm>
            <a:off x="1285852" y="5500702"/>
            <a:ext cx="6929486" cy="338554"/>
          </a:xfrm>
          <a:prstGeom prst="rect">
            <a:avLst/>
          </a:prstGeom>
        </p:spPr>
        <p:txBody>
          <a:bodyPr wrap="square">
            <a:spAutoFit/>
          </a:bodyPr>
          <a:lstStyle/>
          <a:p>
            <a:r>
              <a:rPr lang="en-US" sz="1600" dirty="0" smtClean="0"/>
              <a:t>J.R. Fletcher, Opt. Express 10, 1425 (2002)</a:t>
            </a:r>
            <a:endParaRPr lang="en-US" sz="1600" dirty="0"/>
          </a:p>
        </p:txBody>
      </p:sp>
    </p:spTree>
  </p:cSld>
  <p:clrMapOvr>
    <a:masterClrMapping/>
  </p:clrMapOvr>
  <p:transition spd="slow">
    <p:cove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smtClean="0"/>
              <a:t>Temporal decoding</a:t>
            </a:r>
          </a:p>
        </p:txBody>
      </p:sp>
      <p:sp>
        <p:nvSpPr>
          <p:cNvPr id="44036" name="Rectangle 5"/>
          <p:cNvSpPr>
            <a:spLocks noGrp="1" noChangeArrowheads="1"/>
          </p:cNvSpPr>
          <p:nvPr>
            <p:ph idx="1"/>
          </p:nvPr>
        </p:nvSpPr>
        <p:spPr>
          <a:xfrm>
            <a:off x="467544" y="4365104"/>
            <a:ext cx="8147248" cy="1872207"/>
          </a:xfrm>
          <a:noFill/>
        </p:spPr>
        <p:txBody>
          <a:bodyPr/>
          <a:lstStyle/>
          <a:p>
            <a:pPr>
              <a:lnSpc>
                <a:spcPct val="80000"/>
              </a:lnSpc>
            </a:pPr>
            <a:r>
              <a:rPr lang="en-US" sz="2400" dirty="0" smtClean="0"/>
              <a:t>Resolution : duration of the gate beam, thickness of the SHG crystal</a:t>
            </a:r>
          </a:p>
          <a:p>
            <a:pPr>
              <a:lnSpc>
                <a:spcPct val="80000"/>
              </a:lnSpc>
            </a:pPr>
            <a:r>
              <a:rPr lang="en-US" sz="2400" dirty="0" smtClean="0"/>
              <a:t>50 fs or slightly better</a:t>
            </a:r>
          </a:p>
          <a:p>
            <a:pPr>
              <a:lnSpc>
                <a:spcPct val="80000"/>
              </a:lnSpc>
            </a:pPr>
            <a:r>
              <a:rPr lang="en-US" sz="2400" dirty="0" smtClean="0"/>
              <a:t>low efficiency SHG process, </a:t>
            </a:r>
            <a:r>
              <a:rPr lang="en-GB" sz="2400" dirty="0" smtClean="0"/>
              <a:t>approx. 1mJ laser pulse energy necessary</a:t>
            </a:r>
          </a:p>
          <a:p>
            <a:pPr>
              <a:lnSpc>
                <a:spcPct val="80000"/>
              </a:lnSpc>
            </a:pPr>
            <a:endParaRPr lang="en-US" sz="2400" dirty="0" smtClean="0"/>
          </a:p>
        </p:txBody>
      </p:sp>
      <p:pic>
        <p:nvPicPr>
          <p:cNvPr id="44035" name="Picture 4"/>
          <p:cNvPicPr>
            <a:picLocks noChangeAspect="1" noChangeArrowheads="1"/>
          </p:cNvPicPr>
          <p:nvPr/>
        </p:nvPicPr>
        <p:blipFill>
          <a:blip r:embed="rId2"/>
          <a:srcRect/>
          <a:stretch>
            <a:fillRect/>
          </a:stretch>
        </p:blipFill>
        <p:spPr bwMode="auto">
          <a:xfrm>
            <a:off x="1691680" y="1412776"/>
            <a:ext cx="5942013" cy="280035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mtClean="0"/>
              <a:t>Temporal cont.</a:t>
            </a:r>
          </a:p>
        </p:txBody>
      </p:sp>
      <p:sp>
        <p:nvSpPr>
          <p:cNvPr id="45060" name="Rectangle 6"/>
          <p:cNvSpPr>
            <a:spLocks noGrp="1" noChangeArrowheads="1"/>
          </p:cNvSpPr>
          <p:nvPr>
            <p:ph idx="1"/>
          </p:nvPr>
        </p:nvSpPr>
        <p:spPr>
          <a:xfrm>
            <a:off x="467544" y="4077072"/>
            <a:ext cx="8147248" cy="2160239"/>
          </a:xfrm>
          <a:noFill/>
        </p:spPr>
        <p:txBody>
          <a:bodyPr>
            <a:normAutofit/>
          </a:bodyPr>
          <a:lstStyle/>
          <a:p>
            <a:pPr>
              <a:lnSpc>
                <a:spcPct val="90000"/>
              </a:lnSpc>
            </a:pPr>
            <a:r>
              <a:rPr lang="en-US" sz="2400" dirty="0" smtClean="0"/>
              <a:t>The short gate pulse overlaps with different temporal slices of the EO pulse at different spatial positions of the BBO crystal. Thus the temporal modulation of the EO pulse is transferred to spatial distribution of the SHG light.</a:t>
            </a:r>
          </a:p>
        </p:txBody>
      </p:sp>
      <p:pic>
        <p:nvPicPr>
          <p:cNvPr id="45059" name="Picture 5"/>
          <p:cNvPicPr>
            <a:picLocks noChangeAspect="1" noChangeArrowheads="1"/>
          </p:cNvPicPr>
          <p:nvPr/>
        </p:nvPicPr>
        <p:blipFill>
          <a:blip r:embed="rId3"/>
          <a:srcRect/>
          <a:stretch>
            <a:fillRect/>
          </a:stretch>
        </p:blipFill>
        <p:spPr bwMode="auto">
          <a:xfrm>
            <a:off x="2483768" y="1268760"/>
            <a:ext cx="3892550" cy="2605087"/>
          </a:xfrm>
          <a:prstGeom prst="rect">
            <a:avLst/>
          </a:prstGeom>
          <a:noFill/>
          <a:ln w="9525">
            <a:noFill/>
            <a:miter lim="800000"/>
            <a:headEnd/>
            <a:tailEnd/>
          </a:ln>
        </p:spPr>
      </p:pic>
    </p:spTree>
  </p:cSld>
  <p:clrMapOvr>
    <a:masterClrMapping/>
  </p:clrMapOvr>
  <p:transition spd="med">
    <p:pull/>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mtClean="0"/>
              <a:t>Spatial decoding</a:t>
            </a:r>
          </a:p>
        </p:txBody>
      </p:sp>
      <p:pic>
        <p:nvPicPr>
          <p:cNvPr id="46083" name="Picture 4"/>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509647" y="1239838"/>
            <a:ext cx="6273800" cy="1901825"/>
          </a:xfrm>
          <a:prstGeom prst="rect">
            <a:avLst/>
          </a:prstGeom>
          <a:noFill/>
          <a:ln w="9525">
            <a:noFill/>
            <a:miter lim="800000"/>
            <a:headEnd/>
            <a:tailEnd/>
          </a:ln>
        </p:spPr>
      </p:pic>
      <p:pic>
        <p:nvPicPr>
          <p:cNvPr id="46084" name="Picture 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691680" y="3068960"/>
            <a:ext cx="6194425" cy="3463925"/>
          </a:xfrm>
          <a:prstGeom prst="rect">
            <a:avLst/>
          </a:prstGeom>
          <a:noFill/>
          <a:ln w="9525" algn="ctr">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EOS setup</a:t>
            </a:r>
            <a:endParaRPr lang="en-US" dirty="0"/>
          </a:p>
        </p:txBody>
      </p:sp>
      <p:pic>
        <p:nvPicPr>
          <p:cNvPr id="4" name="Immagine 3"/>
          <p:cNvPicPr>
            <a:picLocks noChangeAspect="1"/>
          </p:cNvPicPr>
          <p:nvPr/>
        </p:nvPicPr>
        <p:blipFill>
          <a:blip r:embed="rId3"/>
          <a:stretch>
            <a:fillRect/>
          </a:stretch>
        </p:blipFill>
        <p:spPr>
          <a:xfrm>
            <a:off x="1547664" y="1052736"/>
            <a:ext cx="6393543" cy="5146650"/>
          </a:xfrm>
          <a:prstGeom prst="rect">
            <a:avLst/>
          </a:prstGeom>
        </p:spPr>
      </p:pic>
    </p:spTree>
    <p:extLst>
      <p:ext uri="{BB962C8B-B14F-4D97-AF65-F5344CB8AC3E}">
        <p14:creationId xmlns:p14="http://schemas.microsoft.com/office/powerpoint/2010/main" val="55055718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3"/>
          <p:cNvSpPr>
            <a:spLocks noGrp="1" noChangeArrowheads="1"/>
          </p:cNvSpPr>
          <p:nvPr>
            <p:ph idx="1"/>
          </p:nvPr>
        </p:nvSpPr>
        <p:spPr>
          <a:xfrm>
            <a:off x="467544" y="1600200"/>
            <a:ext cx="8147248" cy="4061048"/>
          </a:xfrm>
        </p:spPr>
        <p:txBody>
          <a:bodyPr>
            <a:normAutofit lnSpcReduction="10000"/>
          </a:bodyPr>
          <a:lstStyle/>
          <a:p>
            <a:pPr eaLnBrk="1" hangingPunct="1">
              <a:lnSpc>
                <a:spcPct val="90000"/>
              </a:lnSpc>
            </a:pPr>
            <a:r>
              <a:rPr lang="en-US" sz="2400" dirty="0" smtClean="0"/>
              <a:t>High charge or high repetition rate machines</a:t>
            </a:r>
          </a:p>
          <a:p>
            <a:pPr eaLnBrk="1" hangingPunct="1">
              <a:lnSpc>
                <a:spcPct val="90000"/>
              </a:lnSpc>
            </a:pPr>
            <a:r>
              <a:rPr lang="en-US" sz="2400" dirty="0" smtClean="0"/>
              <a:t>Small beam dimension (between 50 </a:t>
            </a:r>
            <a:r>
              <a:rPr lang="en-US" sz="2400" dirty="0" smtClean="0">
                <a:latin typeface="Symbol" pitchFamily="18" charset="2"/>
              </a:rPr>
              <a:t>m</a:t>
            </a:r>
            <a:r>
              <a:rPr lang="en-US" sz="2400" dirty="0" smtClean="0"/>
              <a:t>m down to tens of nm)</a:t>
            </a:r>
          </a:p>
          <a:p>
            <a:pPr eaLnBrk="1" hangingPunct="1">
              <a:lnSpc>
                <a:spcPct val="90000"/>
              </a:lnSpc>
            </a:pPr>
            <a:r>
              <a:rPr lang="en-US" sz="2400" dirty="0" smtClean="0"/>
              <a:t>All the intercepting devices are damaged or destroyed from these kind of beams</a:t>
            </a:r>
          </a:p>
          <a:p>
            <a:pPr eaLnBrk="1" hangingPunct="1">
              <a:lnSpc>
                <a:spcPct val="90000"/>
              </a:lnSpc>
            </a:pPr>
            <a:r>
              <a:rPr lang="en-US" sz="2400" dirty="0" smtClean="0"/>
              <a:t>No wire scanners, no OTR screens, no scintillators</a:t>
            </a:r>
          </a:p>
          <a:p>
            <a:pPr eaLnBrk="1" hangingPunct="1">
              <a:lnSpc>
                <a:spcPct val="90000"/>
              </a:lnSpc>
            </a:pPr>
            <a:r>
              <a:rPr lang="en-US" sz="2400" dirty="0" smtClean="0"/>
              <a:t>There are good candidates for longitudinal diagnostic</a:t>
            </a:r>
          </a:p>
          <a:p>
            <a:pPr eaLnBrk="1" hangingPunct="1">
              <a:lnSpc>
                <a:spcPct val="90000"/>
              </a:lnSpc>
            </a:pPr>
            <a:r>
              <a:rPr lang="en-US" sz="2400" dirty="0" smtClean="0"/>
              <a:t>It is difficult to replace intercepting devices for transverse dimensions</a:t>
            </a:r>
          </a:p>
          <a:p>
            <a:pPr eaLnBrk="1" hangingPunct="1">
              <a:lnSpc>
                <a:spcPct val="90000"/>
              </a:lnSpc>
            </a:pPr>
            <a:r>
              <a:rPr lang="en-US" sz="2400" dirty="0" smtClean="0"/>
              <a:t>There are a lot of ideas in testing</a:t>
            </a:r>
          </a:p>
        </p:txBody>
      </p:sp>
      <p:sp>
        <p:nvSpPr>
          <p:cNvPr id="2" name="Titolo 1"/>
          <p:cNvSpPr>
            <a:spLocks noGrp="1"/>
          </p:cNvSpPr>
          <p:nvPr>
            <p:ph type="title"/>
          </p:nvPr>
        </p:nvSpPr>
        <p:spPr/>
        <p:txBody>
          <a:bodyPr/>
          <a:lstStyle/>
          <a:p>
            <a:r>
              <a:rPr lang="en-US" dirty="0" smtClean="0"/>
              <a:t>Intercepting diagnostics</a:t>
            </a:r>
            <a:endParaRPr lang="en-US" dirty="0"/>
          </a:p>
        </p:txBody>
      </p:sp>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132">
                                            <p:txEl>
                                              <p:pRg st="1" end="1"/>
                                            </p:txEl>
                                          </p:spTgt>
                                        </p:tgtEl>
                                        <p:attrNameLst>
                                          <p:attrName>style.visibility</p:attrName>
                                        </p:attrNameLst>
                                      </p:cBhvr>
                                      <p:to>
                                        <p:strVal val="visible"/>
                                      </p:to>
                                    </p:set>
                                    <p:animEffect transition="in" filter="fade">
                                      <p:cBhvr>
                                        <p:cTn id="7" dur="500"/>
                                        <p:tgtEl>
                                          <p:spTgt spid="4813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132">
                                            <p:txEl>
                                              <p:pRg st="2" end="2"/>
                                            </p:txEl>
                                          </p:spTgt>
                                        </p:tgtEl>
                                        <p:attrNameLst>
                                          <p:attrName>style.visibility</p:attrName>
                                        </p:attrNameLst>
                                      </p:cBhvr>
                                      <p:to>
                                        <p:strVal val="visible"/>
                                      </p:to>
                                    </p:set>
                                    <p:animEffect transition="in" filter="fade">
                                      <p:cBhvr>
                                        <p:cTn id="12" dur="500"/>
                                        <p:tgtEl>
                                          <p:spTgt spid="4813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8132">
                                            <p:txEl>
                                              <p:pRg st="3" end="3"/>
                                            </p:txEl>
                                          </p:spTgt>
                                        </p:tgtEl>
                                        <p:attrNameLst>
                                          <p:attrName>style.visibility</p:attrName>
                                        </p:attrNameLst>
                                      </p:cBhvr>
                                      <p:to>
                                        <p:strVal val="visible"/>
                                      </p:to>
                                    </p:set>
                                    <p:animEffect transition="in" filter="fade">
                                      <p:cBhvr>
                                        <p:cTn id="17" dur="500"/>
                                        <p:tgtEl>
                                          <p:spTgt spid="4813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8132">
                                            <p:txEl>
                                              <p:pRg st="4" end="4"/>
                                            </p:txEl>
                                          </p:spTgt>
                                        </p:tgtEl>
                                        <p:attrNameLst>
                                          <p:attrName>style.visibility</p:attrName>
                                        </p:attrNameLst>
                                      </p:cBhvr>
                                      <p:to>
                                        <p:strVal val="visible"/>
                                      </p:to>
                                    </p:set>
                                    <p:animEffect transition="in" filter="fade">
                                      <p:cBhvr>
                                        <p:cTn id="22" dur="500"/>
                                        <p:tgtEl>
                                          <p:spTgt spid="4813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8132">
                                            <p:txEl>
                                              <p:pRg st="5" end="5"/>
                                            </p:txEl>
                                          </p:spTgt>
                                        </p:tgtEl>
                                        <p:attrNameLst>
                                          <p:attrName>style.visibility</p:attrName>
                                        </p:attrNameLst>
                                      </p:cBhvr>
                                      <p:to>
                                        <p:strVal val="visible"/>
                                      </p:to>
                                    </p:set>
                                    <p:animEffect transition="in" filter="fade">
                                      <p:cBhvr>
                                        <p:cTn id="27" dur="500"/>
                                        <p:tgtEl>
                                          <p:spTgt spid="4813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8132">
                                            <p:txEl>
                                              <p:pRg st="6" end="6"/>
                                            </p:txEl>
                                          </p:spTgt>
                                        </p:tgtEl>
                                        <p:attrNameLst>
                                          <p:attrName>style.visibility</p:attrName>
                                        </p:attrNameLst>
                                      </p:cBhvr>
                                      <p:to>
                                        <p:strVal val="visible"/>
                                      </p:to>
                                    </p:set>
                                    <p:animEffect transition="in" filter="fade">
                                      <p:cBhvr>
                                        <p:cTn id="32" dur="500"/>
                                        <p:tgtEl>
                                          <p:spTgt spid="4813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lstStyle/>
          <a:p>
            <a:pPr eaLnBrk="1" hangingPunct="1"/>
            <a:r>
              <a:rPr lang="en-US" smtClean="0"/>
              <a:t>Laser Wire</a:t>
            </a:r>
          </a:p>
        </p:txBody>
      </p:sp>
      <p:sp>
        <p:nvSpPr>
          <p:cNvPr id="14341" name="Rectangle 3"/>
          <p:cNvSpPr>
            <a:spLocks noGrp="1" noChangeArrowheads="1"/>
          </p:cNvSpPr>
          <p:nvPr>
            <p:ph idx="1"/>
          </p:nvPr>
        </p:nvSpPr>
        <p:spPr>
          <a:xfrm>
            <a:off x="601465" y="4293096"/>
            <a:ext cx="8147248" cy="1944216"/>
          </a:xfrm>
        </p:spPr>
        <p:txBody>
          <a:bodyPr/>
          <a:lstStyle/>
          <a:p>
            <a:pPr eaLnBrk="1" hangingPunct="1">
              <a:lnSpc>
                <a:spcPct val="80000"/>
              </a:lnSpc>
            </a:pPr>
            <a:r>
              <a:rPr lang="en-US" sz="1400" dirty="0" smtClean="0"/>
              <a:t>Not intercepting device</a:t>
            </a:r>
          </a:p>
          <a:p>
            <a:pPr eaLnBrk="1" hangingPunct="1">
              <a:lnSpc>
                <a:spcPct val="80000"/>
              </a:lnSpc>
            </a:pPr>
            <a:r>
              <a:rPr lang="en-US" sz="1400" dirty="0" smtClean="0"/>
              <a:t>Multi shot measurement (bunch to bunch position jitter, laser pointing jitter, uncertainty in the laser light distribution at IP)</a:t>
            </a:r>
          </a:p>
          <a:p>
            <a:pPr eaLnBrk="1" hangingPunct="1">
              <a:lnSpc>
                <a:spcPct val="80000"/>
              </a:lnSpc>
            </a:pPr>
            <a:r>
              <a:rPr lang="en-US" sz="1400" dirty="0" smtClean="0"/>
              <a:t>Setup non easy</a:t>
            </a:r>
          </a:p>
          <a:p>
            <a:pPr eaLnBrk="1" hangingPunct="1">
              <a:lnSpc>
                <a:spcPct val="80000"/>
              </a:lnSpc>
            </a:pPr>
            <a:r>
              <a:rPr lang="en-US" sz="1400" dirty="0" smtClean="0"/>
              <a:t>Resolution limited from the laser wavelength</a:t>
            </a:r>
          </a:p>
          <a:p>
            <a:pPr eaLnBrk="1" hangingPunct="1">
              <a:lnSpc>
                <a:spcPct val="80000"/>
              </a:lnSpc>
            </a:pPr>
            <a:r>
              <a:rPr lang="en-US" sz="1400" dirty="0" smtClean="0"/>
              <a:t>Several effects to take into account</a:t>
            </a:r>
          </a:p>
          <a:p>
            <a:pPr eaLnBrk="1" hangingPunct="1">
              <a:lnSpc>
                <a:spcPct val="80000"/>
              </a:lnSpc>
            </a:pPr>
            <a:r>
              <a:rPr lang="en-US" sz="1400" dirty="0" smtClean="0"/>
              <a:t>I. </a:t>
            </a:r>
            <a:r>
              <a:rPr lang="en-US" sz="1400" dirty="0" err="1" smtClean="0"/>
              <a:t>Agapov</a:t>
            </a:r>
            <a:r>
              <a:rPr lang="en-US" sz="1400" dirty="0" smtClean="0"/>
              <a:t>, G. A. Blair, M. Woodley, “Beam emittance measurement with laser wire scanners in the International Linear Collider beam delivery system”, Physical review special topics- accelerators and beams 10, 112801 (2007)</a:t>
            </a:r>
          </a:p>
        </p:txBody>
      </p:sp>
      <p:sp>
        <p:nvSpPr>
          <p:cNvPr id="14342" name="Text Box 7"/>
          <p:cNvSpPr txBox="1">
            <a:spLocks noChangeArrowheads="1"/>
          </p:cNvSpPr>
          <p:nvPr/>
        </p:nvSpPr>
        <p:spPr bwMode="auto">
          <a:xfrm>
            <a:off x="7019925" y="1916113"/>
            <a:ext cx="1728788" cy="2047875"/>
          </a:xfrm>
          <a:prstGeom prst="rect">
            <a:avLst/>
          </a:prstGeom>
          <a:noFill/>
          <a:ln w="9525">
            <a:noFill/>
            <a:miter lim="800000"/>
            <a:headEnd/>
            <a:tailEnd/>
          </a:ln>
        </p:spPr>
        <p:txBody>
          <a:bodyPr>
            <a:spAutoFit/>
          </a:bodyPr>
          <a:lstStyle/>
          <a:p>
            <a:pPr>
              <a:spcBef>
                <a:spcPct val="50000"/>
              </a:spcBef>
            </a:pPr>
            <a:r>
              <a:rPr lang="en-US" sz="1600">
                <a:latin typeface="Calibri" pitchFamily="34" charset="0"/>
              </a:rPr>
              <a:t>Rayleigh range of the laser beam : distance between the focus and the point where the laser spot-size has diverged to        of its minimum value</a:t>
            </a:r>
          </a:p>
        </p:txBody>
      </p:sp>
      <p:graphicFrame>
        <p:nvGraphicFramePr>
          <p:cNvPr id="14338" name="Object 9"/>
          <p:cNvGraphicFramePr>
            <a:graphicFrameLocks noChangeAspect="1"/>
          </p:cNvGraphicFramePr>
          <p:nvPr/>
        </p:nvGraphicFramePr>
        <p:xfrm>
          <a:off x="8091488" y="3409950"/>
          <a:ext cx="288925" cy="258763"/>
        </p:xfrm>
        <a:graphic>
          <a:graphicData uri="http://schemas.openxmlformats.org/presentationml/2006/ole">
            <mc:AlternateContent xmlns:mc="http://schemas.openxmlformats.org/markup-compatibility/2006">
              <mc:Choice xmlns:v="urn:schemas-microsoft-com:vml" Requires="v">
                <p:oleObj spid="_x0000_s14410" name="Equation" r:id="rId4" imgW="241200" imgH="215640" progId="Equation.3">
                  <p:embed/>
                </p:oleObj>
              </mc:Choice>
              <mc:Fallback>
                <p:oleObj name="Equation" r:id="rId4" imgW="241200" imgH="215640"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91488" y="3409950"/>
                        <a:ext cx="288925" cy="2587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4343" name="Picture 10"/>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323528" y="1340768"/>
            <a:ext cx="4895850" cy="2660650"/>
          </a:xfrm>
          <a:prstGeom prst="rect">
            <a:avLst/>
          </a:prstGeom>
          <a:noFill/>
          <a:ln w="9525">
            <a:noFill/>
            <a:miter lim="800000"/>
            <a:headEnd/>
            <a:tailEnd/>
          </a:ln>
        </p:spPr>
      </p:pic>
      <p:pic>
        <p:nvPicPr>
          <p:cNvPr id="14344" name="Picture 1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4787900" y="1557338"/>
            <a:ext cx="2303463" cy="2640012"/>
          </a:xfrm>
          <a:prstGeom prst="rect">
            <a:avLst/>
          </a:prstGeom>
          <a:noFill/>
          <a:ln w="9525">
            <a:noFill/>
            <a:miter lim="800000"/>
            <a:headEnd/>
            <a:tailEnd/>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p:txBody>
          <a:bodyPr/>
          <a:lstStyle/>
          <a:p>
            <a:pPr eaLnBrk="1" hangingPunct="1"/>
            <a:r>
              <a:rPr lang="it-IT" smtClean="0"/>
              <a:t>Laser interferometry</a:t>
            </a:r>
          </a:p>
        </p:txBody>
      </p:sp>
      <p:sp>
        <p:nvSpPr>
          <p:cNvPr id="49156" name="Rectangle 3"/>
          <p:cNvSpPr>
            <a:spLocks noGrp="1" noChangeArrowheads="1"/>
          </p:cNvSpPr>
          <p:nvPr>
            <p:ph idx="1"/>
          </p:nvPr>
        </p:nvSpPr>
        <p:spPr>
          <a:xfrm>
            <a:off x="395536" y="5255069"/>
            <a:ext cx="8147248" cy="1054251"/>
          </a:xfrm>
        </p:spPr>
        <p:txBody>
          <a:bodyPr/>
          <a:lstStyle/>
          <a:p>
            <a:pPr eaLnBrk="1" hangingPunct="1">
              <a:lnSpc>
                <a:spcPct val="90000"/>
              </a:lnSpc>
            </a:pPr>
            <a:r>
              <a:rPr lang="en-US" sz="1800" dirty="0" err="1" smtClean="0"/>
              <a:t>Tsumoru</a:t>
            </a:r>
            <a:r>
              <a:rPr lang="en-US" sz="1800" dirty="0" smtClean="0"/>
              <a:t> </a:t>
            </a:r>
            <a:r>
              <a:rPr lang="en-US" sz="1800" dirty="0" err="1" smtClean="0"/>
              <a:t>Shintake</a:t>
            </a:r>
            <a:r>
              <a:rPr lang="en-US" sz="1800" dirty="0" smtClean="0"/>
              <a:t>, “ </a:t>
            </a:r>
            <a:r>
              <a:rPr lang="en-US" sz="1800" i="1" dirty="0" smtClean="0"/>
              <a:t>Proposal of a nanometer beam size monitor for </a:t>
            </a:r>
            <a:r>
              <a:rPr lang="en-US" sz="1800" i="1" dirty="0" err="1" smtClean="0"/>
              <a:t>e</a:t>
            </a:r>
            <a:r>
              <a:rPr lang="en-US" sz="1800" i="1" baseline="30000" dirty="0" err="1" smtClean="0"/>
              <a:t>+</a:t>
            </a:r>
            <a:r>
              <a:rPr lang="en-US" sz="1800" i="1" dirty="0" err="1" smtClean="0"/>
              <a:t>e</a:t>
            </a:r>
            <a:r>
              <a:rPr lang="en-US" sz="1800" i="1" baseline="30000" dirty="0" smtClean="0"/>
              <a:t>-</a:t>
            </a:r>
            <a:r>
              <a:rPr lang="en-US" sz="1800" i="1" dirty="0" smtClean="0"/>
              <a:t> linear collider</a:t>
            </a:r>
            <a:r>
              <a:rPr lang="en-US" sz="1800" dirty="0" smtClean="0"/>
              <a:t>”, Nuclear Instruments and methods in Physics Research A311 (1992) 453</a:t>
            </a:r>
          </a:p>
        </p:txBody>
      </p:sp>
      <p:pic>
        <p:nvPicPr>
          <p:cNvPr id="49157" name="Picture 4"/>
          <p:cNvPicPr>
            <a:picLocks noChangeAspect="1" noChangeArrowheads="1"/>
          </p:cNvPicPr>
          <p:nvPr/>
        </p:nvPicPr>
        <p:blipFill>
          <a:blip r:embed="rId3"/>
          <a:srcRect/>
          <a:stretch>
            <a:fillRect/>
          </a:stretch>
        </p:blipFill>
        <p:spPr bwMode="auto">
          <a:xfrm>
            <a:off x="179388" y="1700213"/>
            <a:ext cx="5518150" cy="3252787"/>
          </a:xfrm>
          <a:prstGeom prst="rect">
            <a:avLst/>
          </a:prstGeom>
          <a:noFill/>
          <a:ln w="9525">
            <a:noFill/>
            <a:miter lim="800000"/>
            <a:headEnd/>
            <a:tailEnd/>
          </a:ln>
        </p:spPr>
      </p:pic>
      <p:pic>
        <p:nvPicPr>
          <p:cNvPr id="49158" name="Picture 5" descr="fringe spacing"/>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5429250" y="1268413"/>
            <a:ext cx="3714750" cy="3962400"/>
          </a:xfrm>
          <a:prstGeom prst="rect">
            <a:avLst/>
          </a:prstGeom>
          <a:noFill/>
          <a:ln w="9525">
            <a:noFill/>
            <a:miter lim="800000"/>
            <a:headEnd/>
            <a:tailEnd/>
          </a:ln>
        </p:spPr>
      </p:pic>
    </p:spTree>
  </p:cSld>
  <p:clrMapOvr>
    <a:masterClrMapping/>
  </p:clrMapOvr>
  <p:transition spd="med">
    <p:pull/>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Not intercepting multi shot</a:t>
            </a:r>
            <a:endParaRPr lang="en-US" dirty="0"/>
          </a:p>
        </p:txBody>
      </p:sp>
      <p:sp>
        <p:nvSpPr>
          <p:cNvPr id="3" name="Segnaposto contenuto 2"/>
          <p:cNvSpPr>
            <a:spLocks noGrp="1"/>
          </p:cNvSpPr>
          <p:nvPr>
            <p:ph idx="1"/>
          </p:nvPr>
        </p:nvSpPr>
        <p:spPr>
          <a:xfrm>
            <a:off x="323529" y="1124744"/>
            <a:ext cx="8481842" cy="1080120"/>
          </a:xfrm>
        </p:spPr>
        <p:txBody>
          <a:bodyPr>
            <a:normAutofit fontScale="85000" lnSpcReduction="10000"/>
          </a:bodyPr>
          <a:lstStyle/>
          <a:p>
            <a:pPr marL="0" indent="0">
              <a:buNone/>
            </a:pPr>
            <a:r>
              <a:rPr lang="en-US" sz="1800" dirty="0"/>
              <a:t>Steven J. </a:t>
            </a:r>
            <a:r>
              <a:rPr lang="en-US" sz="1800" dirty="0" smtClean="0"/>
              <a:t>Russell, Emittance </a:t>
            </a:r>
            <a:r>
              <a:rPr lang="en-US" sz="1800" dirty="0"/>
              <a:t>measurements of the Sub-Picosecond Accelerator </a:t>
            </a:r>
            <a:r>
              <a:rPr lang="en-US" sz="1800" dirty="0" smtClean="0"/>
              <a:t>electron beam </a:t>
            </a:r>
            <a:r>
              <a:rPr lang="en-US" sz="1800" dirty="0"/>
              <a:t>using beam position </a:t>
            </a:r>
            <a:r>
              <a:rPr lang="en-US" sz="1800" dirty="0" smtClean="0"/>
              <a:t>monitors, </a:t>
            </a:r>
            <a:r>
              <a:rPr lang="en-US" sz="1800" dirty="0"/>
              <a:t>Review of Scientific Instruments</a:t>
            </a:r>
            <a:r>
              <a:rPr lang="en-US" sz="1800" dirty="0" smtClean="0"/>
              <a:t> 70</a:t>
            </a:r>
            <a:r>
              <a:rPr lang="en-US" sz="1800" dirty="0"/>
              <a:t>, </a:t>
            </a:r>
            <a:r>
              <a:rPr lang="en-US" sz="1800" dirty="0" smtClean="0"/>
              <a:t>2, </a:t>
            </a:r>
            <a:r>
              <a:rPr lang="en-US" sz="1800" dirty="0"/>
              <a:t>February </a:t>
            </a:r>
            <a:r>
              <a:rPr lang="en-US" sz="1800" dirty="0" smtClean="0"/>
              <a:t>1999</a:t>
            </a:r>
          </a:p>
          <a:p>
            <a:pPr marL="0" indent="0">
              <a:buNone/>
            </a:pPr>
            <a:r>
              <a:rPr lang="en-US" sz="1800" dirty="0" smtClean="0"/>
              <a:t>A</a:t>
            </a:r>
            <a:r>
              <a:rPr lang="en-US" sz="1800" dirty="0"/>
              <a:t>. </a:t>
            </a:r>
            <a:r>
              <a:rPr lang="en-US" sz="2200" dirty="0" err="1" smtClean="0">
                <a:latin typeface="+mn-lt"/>
              </a:rPr>
              <a:t>J</a:t>
            </a:r>
            <a:r>
              <a:rPr lang="en-US" sz="1800" dirty="0" err="1" smtClean="0"/>
              <a:t>ansson</a:t>
            </a:r>
            <a:r>
              <a:rPr lang="en-US" sz="1800" dirty="0"/>
              <a:t>, </a:t>
            </a:r>
            <a:r>
              <a:rPr lang="en-US" sz="1800" dirty="0" smtClean="0"/>
              <a:t>“Noninvasive </a:t>
            </a:r>
            <a:r>
              <a:rPr lang="en-US" sz="1800" dirty="0"/>
              <a:t>single-bunch matching and emittance monitor”, </a:t>
            </a:r>
            <a:r>
              <a:rPr lang="en-US" sz="1800" dirty="0" smtClean="0"/>
              <a:t>PRSTA-AB 5</a:t>
            </a:r>
            <a:r>
              <a:rPr lang="en-US" sz="1800" dirty="0"/>
              <a:t>, 072803 (2002) </a:t>
            </a:r>
            <a:endParaRPr lang="en-US" sz="1800" dirty="0" smtClean="0"/>
          </a:p>
        </p:txBody>
      </p:sp>
      <p:grpSp>
        <p:nvGrpSpPr>
          <p:cNvPr id="5" name="Group 4"/>
          <p:cNvGrpSpPr>
            <a:grpSpLocks noChangeAspect="1"/>
          </p:cNvGrpSpPr>
          <p:nvPr/>
        </p:nvGrpSpPr>
        <p:grpSpPr bwMode="auto">
          <a:xfrm>
            <a:off x="107504" y="2492896"/>
            <a:ext cx="2970212" cy="2684463"/>
            <a:chOff x="279" y="1624"/>
            <a:chExt cx="1871" cy="1691"/>
          </a:xfrm>
          <a:effectLst/>
        </p:grpSpPr>
        <p:sp>
          <p:nvSpPr>
            <p:cNvPr id="6" name="AutoShape 3"/>
            <p:cNvSpPr>
              <a:spLocks noChangeAspect="1" noChangeArrowheads="1" noTextEdit="1"/>
            </p:cNvSpPr>
            <p:nvPr/>
          </p:nvSpPr>
          <p:spPr bwMode="auto">
            <a:xfrm>
              <a:off x="279" y="1624"/>
              <a:ext cx="1871" cy="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pic>
          <p:nvPicPr>
            <p:cNvPr id="922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0000">
              <a:off x="279" y="1624"/>
              <a:ext cx="1871" cy="16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Segnaposto contenuto 2"/>
          <p:cNvSpPr txBox="1">
            <a:spLocks/>
          </p:cNvSpPr>
          <p:nvPr/>
        </p:nvSpPr>
        <p:spPr>
          <a:xfrm>
            <a:off x="3419871" y="2852936"/>
            <a:ext cx="4968553" cy="355102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smtClean="0"/>
              <a:t>Special and customized electrodes are needed in order to maximize the quadrupole component</a:t>
            </a:r>
          </a:p>
          <a:p>
            <a:r>
              <a:rPr lang="en-US" sz="1800" dirty="0" smtClean="0"/>
              <a:t>Very low signal to noise ratio, systematic error from beam position</a:t>
            </a:r>
          </a:p>
        </p:txBody>
      </p:sp>
    </p:spTree>
    <p:extLst>
      <p:ext uri="{BB962C8B-B14F-4D97-AF65-F5344CB8AC3E}">
        <p14:creationId xmlns:p14="http://schemas.microsoft.com/office/powerpoint/2010/main" val="262905692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US" dirty="0" smtClean="0"/>
              <a:t>ODRI</a:t>
            </a:r>
            <a:endParaRPr lang="en-US" dirty="0"/>
          </a:p>
        </p:txBody>
      </p:sp>
      <p:grpSp>
        <p:nvGrpSpPr>
          <p:cNvPr id="4" name="Gruppo 3"/>
          <p:cNvGrpSpPr/>
          <p:nvPr/>
        </p:nvGrpSpPr>
        <p:grpSpPr>
          <a:xfrm>
            <a:off x="5652120" y="1004996"/>
            <a:ext cx="3025776" cy="4166458"/>
            <a:chOff x="11975306" y="7159218"/>
            <a:chExt cx="6500813" cy="8951546"/>
          </a:xfrm>
        </p:grpSpPr>
        <p:sp>
          <p:nvSpPr>
            <p:cNvPr id="5" name="Text Box 50"/>
            <p:cNvSpPr txBox="1">
              <a:spLocks noChangeArrowheads="1"/>
            </p:cNvSpPr>
            <p:nvPr/>
          </p:nvSpPr>
          <p:spPr bwMode="auto">
            <a:xfrm>
              <a:off x="15232063" y="15184438"/>
              <a:ext cx="2370137" cy="366712"/>
            </a:xfrm>
            <a:prstGeom prst="rect">
              <a:avLst/>
            </a:prstGeom>
            <a:noFill/>
            <a:ln>
              <a:noFill/>
            </a:ln>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b="1">
                  <a:solidFill>
                    <a:schemeClr val="bg1"/>
                  </a:solidFill>
                  <a:latin typeface="Arial Narrow" pitchFamily="34" charset="0"/>
                </a:rPr>
                <a:t>Size</a:t>
              </a:r>
              <a:r>
                <a:rPr lang="en-US" sz="1600" b="1">
                  <a:solidFill>
                    <a:schemeClr val="bg1"/>
                  </a:solidFill>
                  <a:latin typeface="Arial Narrow" pitchFamily="34" charset="0"/>
                </a:rPr>
                <a:t> it will be on the Poster</a:t>
              </a:r>
            </a:p>
          </p:txBody>
        </p:sp>
        <p:pic>
          <p:nvPicPr>
            <p:cNvPr id="6" name="Picture 18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88006" y="11246664"/>
              <a:ext cx="6488113" cy="486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8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975306" y="7159218"/>
              <a:ext cx="6500813"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8" name="Picture 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1115616" y="1250379"/>
            <a:ext cx="3024336" cy="2117036"/>
          </a:xfrm>
          <a:prstGeom prst="rect">
            <a:avLst/>
          </a:prstGeom>
          <a:noFill/>
          <a:ln w="9525">
            <a:noFill/>
            <a:miter lim="800000"/>
            <a:headEnd/>
            <a:tailEnd/>
          </a:ln>
          <a:effectLst/>
          <a:scene3d>
            <a:camera prst="perspectiveRight"/>
            <a:lightRig rig="threePt" dir="t"/>
          </a:scene3d>
        </p:spPr>
      </p:pic>
      <p:sp>
        <p:nvSpPr>
          <p:cNvPr id="9" name="Rettangolo 8"/>
          <p:cNvSpPr/>
          <p:nvPr/>
        </p:nvSpPr>
        <p:spPr>
          <a:xfrm>
            <a:off x="467544" y="3356992"/>
            <a:ext cx="4572000" cy="646331"/>
          </a:xfrm>
          <a:prstGeom prst="rect">
            <a:avLst/>
          </a:prstGeom>
        </p:spPr>
        <p:txBody>
          <a:bodyPr>
            <a:spAutoFit/>
          </a:bodyPr>
          <a:lstStyle/>
          <a:p>
            <a:r>
              <a:rPr lang="en-US" sz="1200" dirty="0">
                <a:solidFill>
                  <a:srgbClr val="222222"/>
                </a:solidFill>
                <a:latin typeface="Open Sans Semibold" panose="020B0706030804020204" pitchFamily="34" charset="0"/>
                <a:ea typeface="Open Sans Semibold" panose="020B0706030804020204" pitchFamily="34" charset="0"/>
                <a:cs typeface="Open Sans Semibold" panose="020B0706030804020204" pitchFamily="34" charset="0"/>
              </a:rPr>
              <a:t>Cianchi, A., et al. "First non-intercepting emittance measurement by means of optical diffraction radiation interference." </a:t>
            </a:r>
            <a:r>
              <a:rPr lang="en-US" sz="1200" i="1" dirty="0">
                <a:solidFill>
                  <a:srgbClr val="222222"/>
                </a:solidFill>
                <a:latin typeface="Open Sans Semibold" panose="020B0706030804020204" pitchFamily="34" charset="0"/>
                <a:ea typeface="Open Sans Semibold" panose="020B0706030804020204" pitchFamily="34" charset="0"/>
                <a:cs typeface="Open Sans Semibold" panose="020B0706030804020204" pitchFamily="34" charset="0"/>
              </a:rPr>
              <a:t>New Journal of Physics</a:t>
            </a:r>
            <a:r>
              <a:rPr lang="en-US" sz="1200" dirty="0">
                <a:solidFill>
                  <a:srgbClr val="222222"/>
                </a:solidFill>
                <a:latin typeface="Open Sans Semibold" panose="020B0706030804020204" pitchFamily="34" charset="0"/>
                <a:ea typeface="Open Sans Semibold" panose="020B0706030804020204" pitchFamily="34" charset="0"/>
                <a:cs typeface="Open Sans Semibold" panose="020B0706030804020204" pitchFamily="34" charset="0"/>
              </a:rPr>
              <a:t> 16.11 (2014): 113029.</a:t>
            </a:r>
            <a:endParaRPr lang="en-US" sz="12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10" name="Picture 5"/>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90303" y="4257009"/>
            <a:ext cx="3269729" cy="2412351"/>
          </a:xfrm>
          <a:prstGeom prst="rect">
            <a:avLst/>
          </a:prstGeom>
          <a:noFill/>
          <a:ln>
            <a:noFill/>
          </a:ln>
          <a:effectLst/>
          <a:scene3d>
            <a:camera prst="perspectiveRight"/>
            <a:lightRig rig="threePt" dir="t"/>
          </a:scene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7380544"/>
      </p:ext>
    </p:extLst>
  </p:cSld>
  <p:clrMapOvr>
    <a:masterClrMapping/>
  </p:clrMapOvr>
  <p:transition spd="slow">
    <p:wipe/>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p:txBody>
          <a:bodyPr/>
          <a:lstStyle/>
          <a:p>
            <a:pPr eaLnBrk="1" hangingPunct="1"/>
            <a:r>
              <a:rPr lang="en-US" smtClean="0"/>
              <a:t>Conclusions</a:t>
            </a:r>
          </a:p>
        </p:txBody>
      </p:sp>
      <p:sp>
        <p:nvSpPr>
          <p:cNvPr id="50180" name="Rectangle 3"/>
          <p:cNvSpPr>
            <a:spLocks noGrp="1" noChangeArrowheads="1"/>
          </p:cNvSpPr>
          <p:nvPr>
            <p:ph idx="1"/>
          </p:nvPr>
        </p:nvSpPr>
        <p:spPr>
          <a:xfrm>
            <a:off x="467544" y="1600200"/>
            <a:ext cx="8147248" cy="3628999"/>
          </a:xfrm>
        </p:spPr>
        <p:txBody>
          <a:bodyPr>
            <a:normAutofit fontScale="85000" lnSpcReduction="20000"/>
          </a:bodyPr>
          <a:lstStyle/>
          <a:p>
            <a:pPr eaLnBrk="1" hangingPunct="1"/>
            <a:r>
              <a:rPr lang="en-US" sz="2800" dirty="0" smtClean="0"/>
              <a:t>High brightness beam demands particular diagnostic techniques in order to measure very small transverse emittance (&lt;1 mm-</a:t>
            </a:r>
            <a:r>
              <a:rPr lang="en-US" sz="2800" dirty="0" err="1" smtClean="0"/>
              <a:t>mrad</a:t>
            </a:r>
            <a:r>
              <a:rPr lang="en-US" sz="2800" dirty="0" smtClean="0"/>
              <a:t>) and very short bunch length (&lt; 1 </a:t>
            </a:r>
            <a:r>
              <a:rPr lang="en-US" sz="2800" dirty="0" err="1" smtClean="0"/>
              <a:t>ps</a:t>
            </a:r>
            <a:r>
              <a:rPr lang="en-US" sz="2800" dirty="0" smtClean="0"/>
              <a:t>)</a:t>
            </a:r>
          </a:p>
          <a:p>
            <a:pPr eaLnBrk="1" hangingPunct="1"/>
            <a:r>
              <a:rPr lang="en-US" sz="2800" dirty="0" smtClean="0"/>
              <a:t>Intercepting or not intercepting diagnostics are recommended in some cases</a:t>
            </a:r>
          </a:p>
          <a:p>
            <a:pPr eaLnBrk="1" hangingPunct="1"/>
            <a:r>
              <a:rPr lang="en-US" sz="2800" dirty="0" smtClean="0"/>
              <a:t>Some diagnostics are already state of the art</a:t>
            </a:r>
          </a:p>
          <a:p>
            <a:pPr eaLnBrk="1" hangingPunct="1"/>
            <a:r>
              <a:rPr lang="en-US" sz="2800" dirty="0" smtClean="0"/>
              <a:t>Some others are still developing</a:t>
            </a:r>
          </a:p>
          <a:p>
            <a:pPr eaLnBrk="1" hangingPunct="1"/>
            <a:r>
              <a:rPr lang="en-US" sz="2800" dirty="0" smtClean="0"/>
              <a:t>New ideas are daily tested, so if you want your part of glory start to think about today!</a:t>
            </a: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180">
                                            <p:txEl>
                                              <p:pRg st="1" end="1"/>
                                            </p:txEl>
                                          </p:spTgt>
                                        </p:tgtEl>
                                        <p:attrNameLst>
                                          <p:attrName>style.visibility</p:attrName>
                                        </p:attrNameLst>
                                      </p:cBhvr>
                                      <p:to>
                                        <p:strVal val="visible"/>
                                      </p:to>
                                    </p:set>
                                    <p:animEffect transition="in" filter="fade">
                                      <p:cBhvr>
                                        <p:cTn id="7" dur="500"/>
                                        <p:tgtEl>
                                          <p:spTgt spid="5018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180">
                                            <p:txEl>
                                              <p:pRg st="2" end="2"/>
                                            </p:txEl>
                                          </p:spTgt>
                                        </p:tgtEl>
                                        <p:attrNameLst>
                                          <p:attrName>style.visibility</p:attrName>
                                        </p:attrNameLst>
                                      </p:cBhvr>
                                      <p:to>
                                        <p:strVal val="visible"/>
                                      </p:to>
                                    </p:set>
                                    <p:animEffect transition="in" filter="fade">
                                      <p:cBhvr>
                                        <p:cTn id="12" dur="500"/>
                                        <p:tgtEl>
                                          <p:spTgt spid="5018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180">
                                            <p:txEl>
                                              <p:pRg st="3" end="3"/>
                                            </p:txEl>
                                          </p:spTgt>
                                        </p:tgtEl>
                                        <p:attrNameLst>
                                          <p:attrName>style.visibility</p:attrName>
                                        </p:attrNameLst>
                                      </p:cBhvr>
                                      <p:to>
                                        <p:strVal val="visible"/>
                                      </p:to>
                                    </p:set>
                                    <p:animEffect transition="in" filter="fade">
                                      <p:cBhvr>
                                        <p:cTn id="17" dur="500"/>
                                        <p:tgtEl>
                                          <p:spTgt spid="5018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180">
                                            <p:txEl>
                                              <p:pRg st="4" end="4"/>
                                            </p:txEl>
                                          </p:spTgt>
                                        </p:tgtEl>
                                        <p:attrNameLst>
                                          <p:attrName>style.visibility</p:attrName>
                                        </p:attrNameLst>
                                      </p:cBhvr>
                                      <p:to>
                                        <p:strVal val="visible"/>
                                      </p:to>
                                    </p:set>
                                    <p:animEffect transition="in" filter="fade">
                                      <p:cBhvr>
                                        <p:cTn id="22" dur="500"/>
                                        <p:tgtEl>
                                          <p:spTgt spid="5018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p:cNvSpPr>
            <a:spLocks noGrp="1"/>
          </p:cNvSpPr>
          <p:nvPr>
            <p:ph type="title"/>
          </p:nvPr>
        </p:nvSpPr>
        <p:spPr/>
        <p:txBody>
          <a:bodyPr/>
          <a:lstStyle/>
          <a:p>
            <a:r>
              <a:rPr lang="en-US" dirty="0" smtClean="0"/>
              <a:t>Finally it’s over</a:t>
            </a:r>
            <a:endParaRPr lang="en-US" dirty="0"/>
          </a:p>
        </p:txBody>
      </p:sp>
      <p:sp>
        <p:nvSpPr>
          <p:cNvPr id="2" name="Segnaposto contenuto 1"/>
          <p:cNvSpPr>
            <a:spLocks noGrp="1"/>
          </p:cNvSpPr>
          <p:nvPr>
            <p:ph idx="1"/>
          </p:nvPr>
        </p:nvSpPr>
        <p:spPr/>
        <p:txBody>
          <a:bodyPr/>
          <a:lstStyle/>
          <a:p>
            <a:r>
              <a:rPr lang="en-US" dirty="0" smtClean="0"/>
              <a:t>Thank you for your attention</a:t>
            </a:r>
            <a:endParaRPr lang="en-US" dirty="0"/>
          </a:p>
        </p:txBody>
      </p:sp>
    </p:spTree>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1_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parclab.potx" id="{C1A3C7CE-2D9B-49F1-888C-39EDD889F26A}" vid="{81DC1F27-88A2-4415-A251-87766527D274}"/>
    </a:ext>
  </a:ext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10538</TotalTime>
  <Words>2851</Words>
  <Application>Microsoft Office PowerPoint</Application>
  <PresentationFormat>Presentazione su schermo (4:3)</PresentationFormat>
  <Paragraphs>368</Paragraphs>
  <Slides>59</Slides>
  <Notes>50</Notes>
  <HiddenSlides>3</HiddenSlides>
  <MMClips>0</MMClips>
  <ScaleCrop>false</ScaleCrop>
  <HeadingPairs>
    <vt:vector size="8" baseType="variant">
      <vt:variant>
        <vt:lpstr>Caratteri utilizzati</vt:lpstr>
      </vt:variant>
      <vt:variant>
        <vt:i4>8</vt:i4>
      </vt:variant>
      <vt:variant>
        <vt:lpstr>Tema</vt:lpstr>
      </vt:variant>
      <vt:variant>
        <vt:i4>1</vt:i4>
      </vt:variant>
      <vt:variant>
        <vt:lpstr>Server OLE incorporati</vt:lpstr>
      </vt:variant>
      <vt:variant>
        <vt:i4>2</vt:i4>
      </vt:variant>
      <vt:variant>
        <vt:lpstr>Titoli diapositive</vt:lpstr>
      </vt:variant>
      <vt:variant>
        <vt:i4>59</vt:i4>
      </vt:variant>
    </vt:vector>
  </HeadingPairs>
  <TitlesOfParts>
    <vt:vector size="70" baseType="lpstr">
      <vt:lpstr>Arial</vt:lpstr>
      <vt:lpstr>Arial Narrow</vt:lpstr>
      <vt:lpstr>Calibri</vt:lpstr>
      <vt:lpstr>Open Sans Semibold</vt:lpstr>
      <vt:lpstr>Symbol</vt:lpstr>
      <vt:lpstr>Times</vt:lpstr>
      <vt:lpstr>Times New Roman</vt:lpstr>
      <vt:lpstr>Wingdings</vt:lpstr>
      <vt:lpstr>1_Tema di Office</vt:lpstr>
      <vt:lpstr>Picture</vt:lpstr>
      <vt:lpstr>Equation</vt:lpstr>
      <vt:lpstr>High Brilliance Beam Diagnostics</vt:lpstr>
      <vt:lpstr>Outline</vt:lpstr>
      <vt:lpstr>Some references</vt:lpstr>
      <vt:lpstr>Brightness and Brilliance</vt:lpstr>
      <vt:lpstr>Definitions of Brightness</vt:lpstr>
      <vt:lpstr>But</vt:lpstr>
      <vt:lpstr>Parameters to measure</vt:lpstr>
      <vt:lpstr>Brilliance</vt:lpstr>
      <vt:lpstr>Transverse parameters</vt:lpstr>
      <vt:lpstr>Importance of RMS emittance</vt:lpstr>
      <vt:lpstr>Geometrical vs Normalized</vt:lpstr>
      <vt:lpstr>Fundamental issue</vt:lpstr>
      <vt:lpstr>Intercepting devices</vt:lpstr>
      <vt:lpstr>Space charge regime</vt:lpstr>
      <vt:lpstr>Examples</vt:lpstr>
      <vt:lpstr>Design issue</vt:lpstr>
      <vt:lpstr>Design issues 2</vt:lpstr>
      <vt:lpstr>Phase space mapping</vt:lpstr>
      <vt:lpstr>Phase space evolution</vt:lpstr>
      <vt:lpstr>Emittance without space charge</vt:lpstr>
      <vt:lpstr>Beam Matrix</vt:lpstr>
      <vt:lpstr>Multiple screens</vt:lpstr>
      <vt:lpstr>Example: FLASH@DESY</vt:lpstr>
      <vt:lpstr>Quadrupole scan</vt:lpstr>
      <vt:lpstr>Sources of errors</vt:lpstr>
      <vt:lpstr>Phase space reconstruction</vt:lpstr>
      <vt:lpstr>Tomography</vt:lpstr>
      <vt:lpstr>Fourier Slice theorem</vt:lpstr>
      <vt:lpstr>Tomography measurements</vt:lpstr>
      <vt:lpstr>Longitudinal parameters</vt:lpstr>
      <vt:lpstr>Streak camera</vt:lpstr>
      <vt:lpstr>RF deflector</vt:lpstr>
      <vt:lpstr>RFD</vt:lpstr>
      <vt:lpstr>Longitudinal phase space</vt:lpstr>
      <vt:lpstr>Slice parameters</vt:lpstr>
      <vt:lpstr>Quad scan comb-like beam</vt:lpstr>
      <vt:lpstr>Results</vt:lpstr>
      <vt:lpstr>5 bunches</vt:lpstr>
      <vt:lpstr>RFD summay</vt:lpstr>
      <vt:lpstr>Coherent radiation</vt:lpstr>
      <vt:lpstr>Power Spectrum</vt:lpstr>
      <vt:lpstr>Martin-Puplett Interferometer</vt:lpstr>
      <vt:lpstr>Experimental considerations </vt:lpstr>
      <vt:lpstr>Single shot CTR measurements I</vt:lpstr>
      <vt:lpstr>Single shot CTR measurements II</vt:lpstr>
      <vt:lpstr>Electro Optical Sample (EOS)</vt:lpstr>
      <vt:lpstr>A bit of theory</vt:lpstr>
      <vt:lpstr>Spectral decoding</vt:lpstr>
      <vt:lpstr>Temporal decoding</vt:lpstr>
      <vt:lpstr>Temporal cont.</vt:lpstr>
      <vt:lpstr>Spatial decoding</vt:lpstr>
      <vt:lpstr>EOS setup</vt:lpstr>
      <vt:lpstr>Intercepting diagnostics</vt:lpstr>
      <vt:lpstr>Laser Wire</vt:lpstr>
      <vt:lpstr>Laser interferometry</vt:lpstr>
      <vt:lpstr>Not intercepting multi shot</vt:lpstr>
      <vt:lpstr>ODRI</vt:lpstr>
      <vt:lpstr>Conclusions</vt:lpstr>
      <vt:lpstr>Finally it’s over</vt:lpstr>
    </vt:vector>
  </TitlesOfParts>
  <Company>INFN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Brilliance Beam Diagnostic</dc:title>
  <dc:creator>Alessandro</dc:creator>
  <cp:lastModifiedBy>Alessandro</cp:lastModifiedBy>
  <cp:revision>385</cp:revision>
  <cp:lastPrinted>2015-09-25T17:56:22Z</cp:lastPrinted>
  <dcterms:created xsi:type="dcterms:W3CDTF">2009-08-27T13:57:31Z</dcterms:created>
  <dcterms:modified xsi:type="dcterms:W3CDTF">2015-10-07T08:42:56Z</dcterms:modified>
</cp:coreProperties>
</file>