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7" r:id="rId2"/>
    <p:sldId id="263" r:id="rId3"/>
    <p:sldId id="264" r:id="rId4"/>
    <p:sldId id="259" r:id="rId5"/>
    <p:sldId id="260" r:id="rId6"/>
    <p:sldId id="261" r:id="rId7"/>
    <p:sldId id="262" r:id="rId8"/>
    <p:sldId id="258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6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5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32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1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0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580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65" algn="l" defTabSz="4570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9E4085F-E866-8141-B5C6-13882CC97916}">
          <p14:sldIdLst>
            <p14:sldId id="257"/>
            <p14:sldId id="263"/>
            <p14:sldId id="264"/>
            <p14:sldId id="259"/>
            <p14:sldId id="260"/>
            <p14:sldId id="261"/>
            <p14:sldId id="262"/>
            <p14:sldId id="258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57E4-C72E-A44B-8CCD-59E1882595B0}" type="datetimeFigureOut">
              <a:rPr lang="en-US" smtClean="0"/>
              <a:pPr/>
              <a:t>6/8/11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81CBA-5657-B747-B287-6165EE350E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3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6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5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32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1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80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65" algn="l" defTabSz="457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BC3F5-DB66-AC41-A0F4-BDE096D39C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8"/>
          <p:cNvPicPr>
            <a:picLocks noChangeAspect="1" noChangeArrowheads="1"/>
          </p:cNvPicPr>
          <p:nvPr userDrawn="1"/>
        </p:nvPicPr>
        <p:blipFill>
          <a:blip r:embed="rId3"/>
          <a:srcRect l="4762"/>
          <a:stretch>
            <a:fillRect/>
          </a:stretch>
        </p:blipFill>
        <p:spPr bwMode="auto">
          <a:xfrm>
            <a:off x="0" y="0"/>
            <a:ext cx="9144000" cy="79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077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77000"/>
            <a:ext cx="60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>
            <a:lvl1pPr algn="r" defTabSz="914165" eaLnBrk="0" fontAlgn="base" hangingPunct="0">
              <a:spcBef>
                <a:spcPct val="0"/>
              </a:spcBef>
              <a:spcAft>
                <a:spcPct val="0"/>
              </a:spcAft>
              <a:defRPr sz="1200" b="0">
                <a:solidFill>
                  <a:srgbClr val="000000"/>
                </a:solidFill>
                <a:effectLst/>
                <a:latin typeface="Arial" pitchFamily="-112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5B43F84-996F-FC40-A1E1-B93AB70D2F4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597680" y="130820"/>
            <a:ext cx="68605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pic>
        <p:nvPicPr>
          <p:cNvPr id="7" name="Picture 6" descr="Sin-título-2.gif"/>
          <p:cNvPicPr>
            <a:picLocks noChangeAspect="1"/>
          </p:cNvPicPr>
          <p:nvPr userDrawn="1"/>
        </p:nvPicPr>
        <p:blipFill>
          <a:blip r:embed="rId4">
            <a:lum contrast="-10000"/>
          </a:blip>
          <a:stretch>
            <a:fillRect/>
          </a:stretch>
        </p:blipFill>
        <p:spPr>
          <a:xfrm>
            <a:off x="202005" y="136550"/>
            <a:ext cx="1327400" cy="707947"/>
          </a:xfrm>
          <a:prstGeom prst="rect">
            <a:avLst/>
          </a:prstGeom>
        </p:spPr>
      </p:pic>
      <p:pic>
        <p:nvPicPr>
          <p:cNvPr id="9" name="Picture 8"/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980" y="6019800"/>
            <a:ext cx="1379220" cy="69512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xmlns:p14="http://schemas.microsoft.com/office/powerpoint/2010/main"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FF"/>
          </a:solidFill>
          <a:latin typeface="Papyrus"/>
          <a:ea typeface="ＭＳ Ｐゴシック" pitchFamily="-112" charset="-128"/>
          <a:cs typeface="Papyru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082" algn="ctr" rtl="0" fontAlgn="base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</a:defRPr>
      </a:lvl6pPr>
      <a:lvl7pPr marL="914165" algn="ctr" rtl="0" fontAlgn="base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</a:defRPr>
      </a:lvl7pPr>
      <a:lvl8pPr marL="1371250" algn="ctr" rtl="0" fontAlgn="base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</a:defRPr>
      </a:lvl8pPr>
      <a:lvl9pPr marL="1828332" algn="ctr" rtl="0" fontAlgn="base">
        <a:spcBef>
          <a:spcPct val="0"/>
        </a:spcBef>
        <a:spcAft>
          <a:spcPct val="0"/>
        </a:spcAft>
        <a:defRPr sz="3600">
          <a:solidFill>
            <a:srgbClr val="FF0000"/>
          </a:solidFill>
          <a:latin typeface="Arial" pitchFamily="-112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0000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760" indent="-28567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pitchFamily="-112" charset="-128"/>
        </a:defRPr>
      </a:lvl2pPr>
      <a:lvl3pPr marL="1142706" indent="-228541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0000"/>
          </a:solidFill>
          <a:latin typeface="+mn-lt"/>
          <a:ea typeface="ＭＳ Ｐゴシック" pitchFamily="-112" charset="-128"/>
        </a:defRPr>
      </a:lvl3pPr>
      <a:lvl4pPr marL="1599790" indent="-228541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ＭＳ Ｐゴシック" pitchFamily="-112" charset="-128"/>
        </a:defRPr>
      </a:lvl4pPr>
      <a:lvl5pPr marL="2056875" indent="-228541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rgbClr val="000000"/>
          </a:solidFill>
          <a:latin typeface="+mn-lt"/>
          <a:ea typeface="ＭＳ Ｐゴシック" pitchFamily="-112" charset="-128"/>
        </a:defRPr>
      </a:lvl5pPr>
      <a:lvl6pPr marL="2513959" indent="-228541" algn="l" rtl="0" fontAlgn="base">
        <a:spcBef>
          <a:spcPct val="20000"/>
        </a:spcBef>
        <a:spcAft>
          <a:spcPct val="0"/>
        </a:spcAft>
        <a:buChar char="»"/>
        <a:defRPr sz="2800">
          <a:solidFill>
            <a:srgbClr val="000000"/>
          </a:solidFill>
          <a:latin typeface="+mn-lt"/>
          <a:ea typeface="ＭＳ Ｐゴシック" pitchFamily="-112" charset="-128"/>
        </a:defRPr>
      </a:lvl6pPr>
      <a:lvl7pPr marL="2971040" indent="-228541" algn="l" rtl="0" fontAlgn="base">
        <a:spcBef>
          <a:spcPct val="20000"/>
        </a:spcBef>
        <a:spcAft>
          <a:spcPct val="0"/>
        </a:spcAft>
        <a:buChar char="»"/>
        <a:defRPr sz="2800">
          <a:solidFill>
            <a:srgbClr val="000000"/>
          </a:solidFill>
          <a:latin typeface="+mn-lt"/>
          <a:ea typeface="ＭＳ Ｐゴシック" pitchFamily="-112" charset="-128"/>
        </a:defRPr>
      </a:lvl7pPr>
      <a:lvl8pPr marL="3428124" indent="-228541" algn="l" rtl="0" fontAlgn="base">
        <a:spcBef>
          <a:spcPct val="20000"/>
        </a:spcBef>
        <a:spcAft>
          <a:spcPct val="0"/>
        </a:spcAft>
        <a:buChar char="»"/>
        <a:defRPr sz="2800">
          <a:solidFill>
            <a:srgbClr val="000000"/>
          </a:solidFill>
          <a:latin typeface="+mn-lt"/>
          <a:ea typeface="ＭＳ Ｐゴシック" pitchFamily="-112" charset="-128"/>
        </a:defRPr>
      </a:lvl8pPr>
      <a:lvl9pPr marL="3885205" indent="-228541" algn="l" rtl="0" fontAlgn="base">
        <a:spcBef>
          <a:spcPct val="20000"/>
        </a:spcBef>
        <a:spcAft>
          <a:spcPct val="0"/>
        </a:spcAft>
        <a:buChar char="»"/>
        <a:defRPr sz="2800">
          <a:solidFill>
            <a:srgbClr val="000000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4570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38200" y="1885671"/>
            <a:ext cx="7620000" cy="329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9" rIns="91416" bIns="45709">
            <a:prstTxWarp prst="textNoShape">
              <a:avLst/>
            </a:prstTxWarp>
            <a:spAutoFit/>
          </a:bodyPr>
          <a:lstStyle/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GB" sz="3200" dirty="0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Very high level of talks, both in terms of content and presentation.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GB" sz="3200" dirty="0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Perfect timing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GB" sz="3200" dirty="0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Visible enthusiasm and sense of </a:t>
            </a:r>
            <a:r>
              <a:rPr lang="en-GB" sz="3200" dirty="0" err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h</a:t>
            </a:r>
            <a:r>
              <a:rPr lang="en-GB" sz="3200" dirty="0" err="1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umor</a:t>
            </a:r>
            <a:endParaRPr lang="en-GB" sz="3200" dirty="0" smtClean="0">
              <a:solidFill>
                <a:srgbClr val="000000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GB" sz="3200" dirty="0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Environmental </a:t>
            </a:r>
            <a:r>
              <a:rPr lang="en-GB" sz="3200" dirty="0" err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m</a:t>
            </a:r>
            <a:r>
              <a:rPr lang="en-GB" sz="3200" dirty="0" err="1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indset</a:t>
            </a:r>
            <a:r>
              <a:rPr lang="en-GB" sz="3200" dirty="0" smtClean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 </a:t>
            </a:r>
            <a:endParaRPr lang="en-GB" sz="3200" dirty="0">
              <a:solidFill>
                <a:srgbClr val="0000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1205616"/>
      </p:ext>
    </p:extLst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Referees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25918" y="2390355"/>
            <a:ext cx="4086613" cy="206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Werner Herr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John </a:t>
            </a:r>
            <a:r>
              <a:rPr lang="en-US" sz="3200" dirty="0" err="1" smtClean="0"/>
              <a:t>Galambos</a:t>
            </a:r>
            <a:endParaRPr lang="en-US" sz="3200" dirty="0" smtClean="0"/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Kai </a:t>
            </a:r>
            <a:r>
              <a:rPr lang="en-US" sz="3200" dirty="0" err="1" smtClean="0"/>
              <a:t>Wittenburg</a:t>
            </a:r>
            <a:endParaRPr lang="en-US" sz="32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613961" y="4946335"/>
            <a:ext cx="7253382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dirty="0" smtClean="0"/>
              <a:t>…for helping us with the difficult task of selecting the winners.</a:t>
            </a:r>
            <a:endParaRPr lang="en-US" sz="20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0501" y="1451987"/>
            <a:ext cx="8458200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dirty="0" smtClean="0"/>
              <a:t>Many thanks to…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4669141"/>
      </p:ext>
    </p:extLst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Categories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63104" y="2390355"/>
            <a:ext cx="4884398" cy="403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Best Overall Project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Most Innovative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Best Sales Pitch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Best Project Acronym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Most Entertaining Presentation</a:t>
            </a:r>
            <a:endParaRPr lang="en-US" sz="32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0501" y="1451987"/>
            <a:ext cx="8458200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dirty="0" smtClean="0"/>
              <a:t>The five categories are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2006016"/>
      </p:ext>
    </p:extLst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Entertaining Project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60501" y="5792900"/>
            <a:ext cx="8458200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dirty="0"/>
              <a:t>Daniel VALUCH, </a:t>
            </a:r>
            <a:r>
              <a:rPr lang="en-US" sz="2000" dirty="0" err="1"/>
              <a:t>Jinhai</a:t>
            </a:r>
            <a:r>
              <a:rPr lang="en-US" sz="2000" dirty="0"/>
              <a:t> LI, </a:t>
            </a:r>
            <a:r>
              <a:rPr lang="en-US" sz="2000" dirty="0" err="1"/>
              <a:t>Aritz</a:t>
            </a:r>
            <a:r>
              <a:rPr lang="en-US" sz="2000" dirty="0"/>
              <a:t> LEONARDO &amp; Wolfgang </a:t>
            </a:r>
            <a:r>
              <a:rPr lang="en-US" sz="2000" dirty="0" smtClean="0"/>
              <a:t>KAUFMANN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60502" y="1078074"/>
            <a:ext cx="4687610" cy="3510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4047067" y="1975474"/>
            <a:ext cx="5096932" cy="381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07717"/>
      </p:ext>
    </p:extLst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Project Acronym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0251" y="5711499"/>
            <a:ext cx="8785149" cy="4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dirty="0"/>
              <a:t>Chiara BRACCO, Manuel GONZALEZ BERGES, Adam JEFF &amp; </a:t>
            </a:r>
            <a:r>
              <a:rPr lang="en-US" sz="2000" dirty="0" err="1"/>
              <a:t>Hui</a:t>
            </a:r>
            <a:r>
              <a:rPr lang="en-US" sz="2000" dirty="0"/>
              <a:t> </a:t>
            </a:r>
            <a:r>
              <a:rPr lang="en-US" sz="2000" dirty="0" smtClean="0"/>
              <a:t>ZHANG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33" y="1108236"/>
            <a:ext cx="5897173" cy="44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07717"/>
      </p:ext>
    </p:extLst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Sales Pitch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38200" y="5744059"/>
            <a:ext cx="7620000" cy="64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dirty="0"/>
              <a:t>Edgar SARGSYAN, Federico </a:t>
            </a:r>
            <a:r>
              <a:rPr lang="en-US" dirty="0" smtClean="0"/>
              <a:t>RONCAROLO, </a:t>
            </a:r>
            <a:r>
              <a:rPr lang="it-IT"/>
              <a:t>Pierre-André DUPERREX </a:t>
            </a:r>
            <a:r>
              <a:rPr lang="en-US" smtClean="0"/>
              <a:t> </a:t>
            </a:r>
            <a:r>
              <a:rPr lang="en-US" dirty="0"/>
              <a:t>&amp; Suzie </a:t>
            </a:r>
            <a:r>
              <a:rPr lang="en-US" dirty="0" smtClean="0"/>
              <a:t>SHEEHY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68" y="1896532"/>
            <a:ext cx="3601366" cy="2679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779" y="1964268"/>
            <a:ext cx="4486832" cy="33362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740" y="928580"/>
            <a:ext cx="1529660" cy="138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077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Innovative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5718675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Anirban</a:t>
            </a:r>
            <a:r>
              <a:rPr lang="en-US" dirty="0"/>
              <a:t> BHATTACHARYYA, Ulrich DORDA</a:t>
            </a:r>
            <a:r>
              <a:rPr lang="en-US" dirty="0" smtClean="0"/>
              <a:t>, Roger </a:t>
            </a:r>
            <a:r>
              <a:rPr lang="en-US" dirty="0"/>
              <a:t>BARLOW &amp; </a:t>
            </a:r>
            <a:r>
              <a:rPr lang="en-US" dirty="0" err="1"/>
              <a:t>Nikolaj</a:t>
            </a:r>
            <a:r>
              <a:rPr lang="en-US" dirty="0"/>
              <a:t> ZANGENBERG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455332"/>
            <a:ext cx="3610012" cy="2743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932" y="2794293"/>
            <a:ext cx="3412067" cy="2658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940" y="774286"/>
            <a:ext cx="3430320" cy="264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07717"/>
      </p:ext>
    </p:extLst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Overall Project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38200" y="5748668"/>
            <a:ext cx="7620000" cy="92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9" rIns="91416" bIns="45709">
            <a:prstTxWarp prst="textNoShape">
              <a:avLst/>
            </a:prstTxWarp>
            <a:spAutoFit/>
          </a:bodyPr>
          <a:lstStyle/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r>
              <a:rPr lang="en-US" dirty="0" err="1"/>
              <a:t>Cesare</a:t>
            </a:r>
            <a:r>
              <a:rPr lang="en-US" dirty="0"/>
              <a:t> MAGLIONI, Mohammad ESHRAQI, Abel ROBIN &amp; </a:t>
            </a:r>
            <a:r>
              <a:rPr lang="en-US" dirty="0" err="1"/>
              <a:t>Josu</a:t>
            </a:r>
            <a:r>
              <a:rPr lang="en-US" dirty="0"/>
              <a:t> EGUIA</a:t>
            </a:r>
          </a:p>
          <a:p>
            <a:pPr defTabSz="914165" fontAlgn="base">
              <a:spcBef>
                <a:spcPct val="50000"/>
              </a:spcBef>
              <a:spcAft>
                <a:spcPct val="0"/>
              </a:spcAft>
            </a:pPr>
            <a:endParaRPr lang="en-GB" sz="2400" dirty="0">
              <a:solidFill>
                <a:srgbClr val="000000"/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6660"/>
            <a:ext cx="3324077" cy="25006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132" y="2867020"/>
            <a:ext cx="3843867" cy="28816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610" y="751480"/>
            <a:ext cx="3688825" cy="27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00489"/>
      </p:ext>
    </p:extLst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3BC3F5-DB66-AC41-A0F4-BDE096D39CA9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07534" y="3101556"/>
            <a:ext cx="7298266" cy="206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6" tIns="45709" rIns="91416" bIns="45709">
            <a:prstTxWarp prst="textNoShape">
              <a:avLst/>
            </a:prstTxWarp>
            <a:spAutoFit/>
          </a:bodyPr>
          <a:lstStyle/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r>
              <a:rPr lang="en-US" sz="3200" dirty="0" smtClean="0"/>
              <a:t>Thank you all for an excellent job!!!</a:t>
            </a:r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endParaRPr lang="en-US" sz="3200" dirty="0" smtClean="0"/>
          </a:p>
          <a:p>
            <a:pPr marL="342900" indent="-342900" defTabSz="914165" fontAlgn="base">
              <a:spcBef>
                <a:spcPct val="50000"/>
              </a:spcBef>
              <a:spcAft>
                <a:spcPct val="0"/>
              </a:spcAft>
              <a:buFont typeface="Arial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8696376"/>
      </p:ext>
    </p:extLst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>
            <a:ln>
              <a:noFill/>
            </a:ln>
            <a:solidFill>
              <a:srgbClr val="3333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>
            <a:ln>
              <a:noFill/>
            </a:ln>
            <a:solidFill>
              <a:srgbClr val="3333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13096</TotalTime>
  <Words>164</Words>
  <Application>Microsoft Macintosh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Case Study Summary</vt:lpstr>
      <vt:lpstr>The Referees</vt:lpstr>
      <vt:lpstr>The Categories</vt:lpstr>
      <vt:lpstr>Most Entertaining Project</vt:lpstr>
      <vt:lpstr>Best Project Acronym</vt:lpstr>
      <vt:lpstr>Best Sales Pitch</vt:lpstr>
      <vt:lpstr>Most Innovative</vt:lpstr>
      <vt:lpstr>Best Overall Project</vt:lpstr>
      <vt:lpstr>Summary</vt:lpstr>
    </vt:vector>
  </TitlesOfParts>
  <Company>ESS Scandinavia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Spallation Source</dc:title>
  <dc:creator>Patrik Carlsson</dc:creator>
  <cp:lastModifiedBy>ESS User</cp:lastModifiedBy>
  <cp:revision>73</cp:revision>
  <dcterms:created xsi:type="dcterms:W3CDTF">2010-09-21T10:23:16Z</dcterms:created>
  <dcterms:modified xsi:type="dcterms:W3CDTF">2011-06-08T16:27:54Z</dcterms:modified>
</cp:coreProperties>
</file>