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72" r:id="rId4"/>
    <p:sldId id="257" r:id="rId5"/>
    <p:sldId id="273" r:id="rId6"/>
    <p:sldId id="259" r:id="rId7"/>
    <p:sldId id="260" r:id="rId8"/>
    <p:sldId id="261" r:id="rId9"/>
    <p:sldId id="265" r:id="rId10"/>
    <p:sldId id="264" r:id="rId11"/>
    <p:sldId id="268" r:id="rId12"/>
    <p:sldId id="274" r:id="rId13"/>
    <p:sldId id="271" r:id="rId14"/>
    <p:sldId id="270" r:id="rId15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4" autoAdjust="0"/>
    <p:restoredTop sz="94660"/>
  </p:normalViewPr>
  <p:slideViewPr>
    <p:cSldViewPr>
      <p:cViewPr varScale="1">
        <p:scale>
          <a:sx n="100" d="100"/>
          <a:sy n="100" d="100"/>
        </p:scale>
        <p:origin x="-72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025CA-FD02-4F56-A53F-3218187090EF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350EC-AA90-417B-BCA9-5F4517D890E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233B-901F-4396-B8AD-D020BE45145F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E02B3-C44B-46E0-ABDE-90BCF41D5CE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C9B3F-296F-4F3F-87F0-142475F2F6C8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C797-1002-4DFF-B6B9-DFB59891045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ACAAD-4745-4969-8B0E-705F5C0401F7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94CF5-BD98-416B-8A48-1681FC3A6BD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1370B-678D-4DA1-9389-075EACF47A11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916F5-F3FC-4C6B-B3CB-3A2F0AD1B7D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CDBB-B7EE-4544-8D4D-2F0E0516FD8A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B751B-2976-46C2-A0BD-1ECEF548AA3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AFAB7-FF26-44F0-8E4A-C1187F151A43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D0503-35B2-48E6-8391-D0F4D70C165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E4EE2-80F2-4CC4-BCE7-12F4BB838034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17511-357A-445F-A3FD-0163D6B634F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DD960-1DB9-4EDE-A705-B90B25D554CF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039B6-6407-4F7C-A2E8-7D2E01849C5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F7CDF-37AB-4D43-AD24-D3CB95C63055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CCC85-6312-4954-B5CC-65BC3E7347B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CB6E1-7DA6-4AA3-A2B6-D237C72A4250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5128-C9EF-44D4-9726-297ED392262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s-E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2C0447-5DAF-47D1-9387-A6D10C54B635}" type="datetimeFigureOut">
              <a:rPr lang="es-ES"/>
              <a:pPr>
                <a:defRPr/>
              </a:pPr>
              <a:t>31/05/2011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E71644E-8413-4692-9648-F05A7CF2473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0636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Neutrino Factory </a:t>
            </a:r>
            <a:r>
              <a:rPr lang="es-ES" dirty="0" err="1" smtClean="0"/>
              <a:t>by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3600" dirty="0" err="1" smtClean="0"/>
              <a:t>Zunbeltz</a:t>
            </a:r>
            <a:r>
              <a:rPr lang="es-ES" sz="3600" dirty="0" smtClean="0"/>
              <a:t>, </a:t>
            </a:r>
            <a:r>
              <a:rPr lang="es-ES" sz="3600" dirty="0" err="1" smtClean="0"/>
              <a:t>Davide</a:t>
            </a:r>
            <a:r>
              <a:rPr lang="es-ES" sz="3600" dirty="0" smtClean="0"/>
              <a:t>, Margarita, Wolfgang</a:t>
            </a:r>
            <a:endParaRPr lang="es-ES" dirty="0"/>
          </a:p>
        </p:txBody>
      </p:sp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412875"/>
            <a:ext cx="6059488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5508625" y="4652963"/>
            <a:ext cx="1439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IDS proposal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Neutrino Factory - Our Specs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4 MW beam power</a:t>
            </a:r>
          </a:p>
          <a:p>
            <a:r>
              <a:rPr lang="es-ES" smtClean="0"/>
              <a:t>2 - 8 GeV kinetic energy</a:t>
            </a:r>
          </a:p>
          <a:p>
            <a:r>
              <a:rPr lang="es-ES" smtClean="0"/>
              <a:t>5 bunches of 3 ns length</a:t>
            </a:r>
          </a:p>
          <a:p>
            <a:r>
              <a:rPr lang="es-ES" smtClean="0"/>
              <a:t>50-60 Hz rep rate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75463" y="4941888"/>
            <a:ext cx="1009650" cy="503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Target</a:t>
            </a:r>
            <a:endParaRPr lang="es-ES" dirty="0"/>
          </a:p>
        </p:txBody>
      </p:sp>
      <p:sp>
        <p:nvSpPr>
          <p:cNvPr id="8" name="Rectangle 7"/>
          <p:cNvSpPr/>
          <p:nvPr/>
        </p:nvSpPr>
        <p:spPr>
          <a:xfrm>
            <a:off x="1411288" y="5159375"/>
            <a:ext cx="673100" cy="103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762500" y="5157788"/>
            <a:ext cx="673100" cy="10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angle 9"/>
          <p:cNvSpPr/>
          <p:nvPr/>
        </p:nvSpPr>
        <p:spPr>
          <a:xfrm>
            <a:off x="3898900" y="5157788"/>
            <a:ext cx="673100" cy="10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Rectangle 10"/>
          <p:cNvSpPr/>
          <p:nvPr/>
        </p:nvSpPr>
        <p:spPr>
          <a:xfrm>
            <a:off x="3033713" y="5157788"/>
            <a:ext cx="674687" cy="10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Rectangle 11"/>
          <p:cNvSpPr/>
          <p:nvPr/>
        </p:nvSpPr>
        <p:spPr>
          <a:xfrm>
            <a:off x="2216150" y="5157788"/>
            <a:ext cx="674688" cy="10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971550" y="5192713"/>
            <a:ext cx="5202238" cy="158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xplosion 1 15"/>
          <p:cNvSpPr/>
          <p:nvPr/>
        </p:nvSpPr>
        <p:spPr>
          <a:xfrm>
            <a:off x="6173788" y="4730750"/>
            <a:ext cx="720725" cy="935038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Neutrino Factory: ¿our? Approach</a:t>
            </a:r>
          </a:p>
        </p:txBody>
      </p:sp>
      <p:sp>
        <p:nvSpPr>
          <p:cNvPr id="4" name="Oval 3"/>
          <p:cNvSpPr/>
          <p:nvPr/>
        </p:nvSpPr>
        <p:spPr>
          <a:xfrm>
            <a:off x="3498850" y="2636838"/>
            <a:ext cx="2447925" cy="21605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Oval 4"/>
          <p:cNvSpPr/>
          <p:nvPr/>
        </p:nvSpPr>
        <p:spPr>
          <a:xfrm>
            <a:off x="5802313" y="1576388"/>
            <a:ext cx="2447925" cy="21605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angle 5"/>
          <p:cNvSpPr/>
          <p:nvPr/>
        </p:nvSpPr>
        <p:spPr>
          <a:xfrm>
            <a:off x="328613" y="4568825"/>
            <a:ext cx="1944687" cy="431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H- </a:t>
            </a:r>
            <a:r>
              <a:rPr lang="es-ES" dirty="0" err="1"/>
              <a:t>Linac</a:t>
            </a:r>
            <a:endParaRPr lang="es-E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270125" y="4784725"/>
            <a:ext cx="2035175" cy="12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5367" idx="0"/>
          </p:cNvCxnSpPr>
          <p:nvPr/>
        </p:nvCxnSpPr>
        <p:spPr>
          <a:xfrm flipV="1">
            <a:off x="3819525" y="4900613"/>
            <a:ext cx="485775" cy="6842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7" name="TextBox 11"/>
          <p:cNvSpPr txBox="1">
            <a:spLocks noChangeArrowheads="1"/>
          </p:cNvSpPr>
          <p:nvPr/>
        </p:nvSpPr>
        <p:spPr bwMode="auto">
          <a:xfrm>
            <a:off x="2343150" y="5584825"/>
            <a:ext cx="29527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Laser assisted charge- exchange Injection</a:t>
            </a:r>
          </a:p>
        </p:txBody>
      </p:sp>
      <p:sp>
        <p:nvSpPr>
          <p:cNvPr id="13" name="Block Arc 12"/>
          <p:cNvSpPr/>
          <p:nvPr/>
        </p:nvSpPr>
        <p:spPr>
          <a:xfrm rot="20672987">
            <a:off x="4002088" y="2617788"/>
            <a:ext cx="792162" cy="3175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 rot="16788319">
            <a:off x="3240088" y="3394075"/>
            <a:ext cx="792162" cy="261938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Block Arc 15"/>
          <p:cNvSpPr/>
          <p:nvPr/>
        </p:nvSpPr>
        <p:spPr>
          <a:xfrm rot="7924346">
            <a:off x="5241132" y="4109244"/>
            <a:ext cx="792162" cy="3175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Block Arc 16"/>
          <p:cNvSpPr/>
          <p:nvPr/>
        </p:nvSpPr>
        <p:spPr>
          <a:xfrm rot="2332510">
            <a:off x="5089525" y="2903538"/>
            <a:ext cx="792163" cy="317500"/>
          </a:xfrm>
          <a:prstGeom prst="blockArc">
            <a:avLst>
              <a:gd name="adj1" fmla="val 11256743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Block Arc 17"/>
          <p:cNvSpPr/>
          <p:nvPr/>
        </p:nvSpPr>
        <p:spPr>
          <a:xfrm rot="12713975">
            <a:off x="3768725" y="4397375"/>
            <a:ext cx="792163" cy="3175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946275" y="3830638"/>
            <a:ext cx="287338" cy="5937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4" name="TextBox 20"/>
          <p:cNvSpPr txBox="1">
            <a:spLocks noChangeArrowheads="1"/>
          </p:cNvSpPr>
          <p:nvPr/>
        </p:nvSpPr>
        <p:spPr bwMode="auto">
          <a:xfrm>
            <a:off x="1295400" y="3375025"/>
            <a:ext cx="1008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5 GeV</a:t>
            </a:r>
          </a:p>
        </p:txBody>
      </p:sp>
      <p:sp>
        <p:nvSpPr>
          <p:cNvPr id="15375" name="TextBox 26"/>
          <p:cNvSpPr txBox="1">
            <a:spLocks noChangeArrowheads="1"/>
          </p:cNvSpPr>
          <p:nvPr/>
        </p:nvSpPr>
        <p:spPr bwMode="auto">
          <a:xfrm>
            <a:off x="3779838" y="3460750"/>
            <a:ext cx="1944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Accumulator Ring</a:t>
            </a:r>
          </a:p>
        </p:txBody>
      </p:sp>
      <p:sp>
        <p:nvSpPr>
          <p:cNvPr id="15376" name="TextBox 27"/>
          <p:cNvSpPr txBox="1">
            <a:spLocks noChangeArrowheads="1"/>
          </p:cNvSpPr>
          <p:nvPr/>
        </p:nvSpPr>
        <p:spPr bwMode="auto">
          <a:xfrm>
            <a:off x="6103938" y="2333625"/>
            <a:ext cx="1844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Compressor Ring</a:t>
            </a:r>
          </a:p>
        </p:txBody>
      </p:sp>
      <p:sp>
        <p:nvSpPr>
          <p:cNvPr id="29" name="Arc 28"/>
          <p:cNvSpPr/>
          <p:nvPr/>
        </p:nvSpPr>
        <p:spPr>
          <a:xfrm>
            <a:off x="5946775" y="3690938"/>
            <a:ext cx="46038" cy="4603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32" name="Rectangle 31"/>
          <p:cNvSpPr/>
          <p:nvPr/>
        </p:nvSpPr>
        <p:spPr>
          <a:xfrm>
            <a:off x="2417763" y="4760913"/>
            <a:ext cx="576262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33" name="Rectangle 32"/>
          <p:cNvSpPr/>
          <p:nvPr/>
        </p:nvSpPr>
        <p:spPr>
          <a:xfrm>
            <a:off x="3255963" y="4760913"/>
            <a:ext cx="576262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39" name="Straight Connector 38"/>
          <p:cNvCxnSpPr>
            <a:stCxn id="4" idx="6"/>
            <a:endCxn id="5" idx="2"/>
          </p:cNvCxnSpPr>
          <p:nvPr/>
        </p:nvCxnSpPr>
        <p:spPr>
          <a:xfrm flipH="1" flipV="1">
            <a:off x="5802313" y="2657475"/>
            <a:ext cx="144462" cy="10588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6"/>
          </p:cNvCxnSpPr>
          <p:nvPr/>
        </p:nvCxnSpPr>
        <p:spPr>
          <a:xfrm>
            <a:off x="8250238" y="2657475"/>
            <a:ext cx="0" cy="1976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8101013" y="4365625"/>
            <a:ext cx="358775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5383" name="TextBox 44"/>
          <p:cNvSpPr txBox="1">
            <a:spLocks noChangeArrowheads="1"/>
          </p:cNvSpPr>
          <p:nvPr/>
        </p:nvSpPr>
        <p:spPr bwMode="auto">
          <a:xfrm>
            <a:off x="7908925" y="4926013"/>
            <a:ext cx="839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Target</a:t>
            </a:r>
          </a:p>
        </p:txBody>
      </p:sp>
      <p:sp>
        <p:nvSpPr>
          <p:cNvPr id="15384" name="TextBox 18"/>
          <p:cNvSpPr txBox="1">
            <a:spLocks noChangeArrowheads="1"/>
          </p:cNvSpPr>
          <p:nvPr/>
        </p:nvSpPr>
        <p:spPr bwMode="auto">
          <a:xfrm>
            <a:off x="6300788" y="5584825"/>
            <a:ext cx="2700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R. Garoby, E. Benedetto, M. Aiba, M. Meddahi</a:t>
            </a:r>
          </a:p>
          <a:p>
            <a:r>
              <a:rPr lang="es-ES">
                <a:latin typeface="Calibri" pitchFamily="34" charset="0"/>
              </a:rPr>
              <a:t>CERN, Geneva, Switzerland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5 GeV Linac as Proton Driver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8" y="3573463"/>
            <a:ext cx="8229600" cy="2768600"/>
          </a:xfrm>
        </p:spPr>
        <p:txBody>
          <a:bodyPr>
            <a:normAutofit/>
          </a:bodyPr>
          <a:lstStyle/>
          <a:p>
            <a:r>
              <a:rPr lang="es-ES" sz="2800" smtClean="0"/>
              <a:t>H</a:t>
            </a:r>
            <a:r>
              <a:rPr lang="es-ES" sz="2800" baseline="30000" smtClean="0"/>
              <a:t>-</a:t>
            </a:r>
            <a:r>
              <a:rPr lang="es-ES" sz="2800" smtClean="0"/>
              <a:t> 50Hz Penning Source</a:t>
            </a:r>
          </a:p>
          <a:p>
            <a:r>
              <a:rPr lang="es-ES" sz="2800" smtClean="0"/>
              <a:t>Chopping at 3MeV</a:t>
            </a:r>
          </a:p>
          <a:p>
            <a:r>
              <a:rPr lang="es-ES" sz="2800" smtClean="0"/>
              <a:t>SC only after DTL -&gt; save cost</a:t>
            </a:r>
          </a:p>
          <a:p>
            <a:r>
              <a:rPr lang="es-ES" sz="2800" smtClean="0"/>
              <a:t>Step in frequency after DTL -&gt; reduce footprint</a:t>
            </a:r>
          </a:p>
          <a:p>
            <a:pPr>
              <a:buFont typeface="Arial" charset="0"/>
              <a:buNone/>
            </a:pPr>
            <a:endParaRPr lang="es-ES" sz="2800" smtClean="0"/>
          </a:p>
        </p:txBody>
      </p:sp>
      <p:sp>
        <p:nvSpPr>
          <p:cNvPr id="17411" name="TextBox 18"/>
          <p:cNvSpPr txBox="1">
            <a:spLocks noChangeArrowheads="1"/>
          </p:cNvSpPr>
          <p:nvPr/>
        </p:nvSpPr>
        <p:spPr bwMode="auto">
          <a:xfrm>
            <a:off x="8202613" y="2819400"/>
            <a:ext cx="10429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5GeV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850" y="2057400"/>
            <a:ext cx="903288" cy="5429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/>
              <a:t>H- </a:t>
            </a:r>
            <a:r>
              <a:rPr lang="es-ES" sz="1400" dirty="0" err="1"/>
              <a:t>Source</a:t>
            </a:r>
            <a:endParaRPr lang="es-E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078038" y="2178050"/>
            <a:ext cx="635000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RFQ</a:t>
            </a:r>
            <a:endParaRPr lang="es-E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817813" y="2178050"/>
            <a:ext cx="1020762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Chopper</a:t>
            </a:r>
            <a:endParaRPr lang="es-E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897313" y="2178050"/>
            <a:ext cx="1139825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DTL </a:t>
            </a:r>
            <a:endParaRPr lang="es-E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304925" y="2178050"/>
            <a:ext cx="635000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LEBT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2178050"/>
            <a:ext cx="1182688" cy="361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/>
              <a:t>PIMS (SC)</a:t>
            </a:r>
            <a:endParaRPr lang="es-ES" sz="16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8859838" y="2516188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426" name="Rectangle 19"/>
          <p:cNvSpPr>
            <a:spLocks noChangeArrowheads="1"/>
          </p:cNvSpPr>
          <p:nvPr/>
        </p:nvSpPr>
        <p:spPr bwMode="auto">
          <a:xfrm>
            <a:off x="5807075" y="2806700"/>
            <a:ext cx="97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latin typeface="Calibri" pitchFamily="34" charset="0"/>
              </a:rPr>
              <a:t>160MeV</a:t>
            </a:r>
          </a:p>
        </p:txBody>
      </p:sp>
      <p:sp>
        <p:nvSpPr>
          <p:cNvPr id="17427" name="Rectangle 20"/>
          <p:cNvSpPr>
            <a:spLocks noChangeArrowheads="1"/>
          </p:cNvSpPr>
          <p:nvPr/>
        </p:nvSpPr>
        <p:spPr bwMode="auto">
          <a:xfrm>
            <a:off x="4579938" y="2846388"/>
            <a:ext cx="908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latin typeface="Calibri" pitchFamily="34" charset="0"/>
              </a:rPr>
              <a:t>80 MeV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297613" y="2516188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037138" y="2470150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897313" y="2516188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431" name="Rectangle 24"/>
          <p:cNvSpPr>
            <a:spLocks noChangeArrowheads="1"/>
          </p:cNvSpPr>
          <p:nvPr/>
        </p:nvSpPr>
        <p:spPr bwMode="auto">
          <a:xfrm>
            <a:off x="3440113" y="2838450"/>
            <a:ext cx="792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latin typeface="Calibri" pitchFamily="34" charset="0"/>
              </a:rPr>
              <a:t>3 MeV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770188" y="2516188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433" name="Rectangle 26"/>
          <p:cNvSpPr>
            <a:spLocks noChangeArrowheads="1"/>
          </p:cNvSpPr>
          <p:nvPr/>
        </p:nvSpPr>
        <p:spPr bwMode="auto">
          <a:xfrm>
            <a:off x="2312988" y="2838450"/>
            <a:ext cx="792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latin typeface="Calibri" pitchFamily="34" charset="0"/>
              </a:rPr>
              <a:t>3 MeV</a:t>
            </a:r>
          </a:p>
        </p:txBody>
      </p:sp>
      <p:sp>
        <p:nvSpPr>
          <p:cNvPr id="17434" name="Rectangle 27"/>
          <p:cNvSpPr>
            <a:spLocks noChangeArrowheads="1"/>
          </p:cNvSpPr>
          <p:nvPr/>
        </p:nvSpPr>
        <p:spPr bwMode="auto">
          <a:xfrm>
            <a:off x="904875" y="2841625"/>
            <a:ext cx="815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latin typeface="Calibri" pitchFamily="34" charset="0"/>
              </a:rPr>
              <a:t>45 keV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304925" y="2524125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18263" y="2054225"/>
            <a:ext cx="1182687" cy="6064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err="1"/>
              <a:t>LowBeta</a:t>
            </a:r>
            <a:r>
              <a:rPr lang="es-ES" sz="1600" dirty="0"/>
              <a:t> (SC)</a:t>
            </a:r>
            <a:endParaRPr lang="es-E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7675563" y="2060575"/>
            <a:ext cx="1182687" cy="6064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s-ES" sz="1600">
                <a:solidFill>
                  <a:srgbClr val="000000"/>
                </a:solidFill>
              </a:rPr>
              <a:t>HighBeta (SC)</a:t>
            </a:r>
          </a:p>
        </p:txBody>
      </p:sp>
      <p:cxnSp>
        <p:nvCxnSpPr>
          <p:cNvPr id="2049" name="Straight Connector 2048"/>
          <p:cNvCxnSpPr/>
          <p:nvPr/>
        </p:nvCxnSpPr>
        <p:spPr>
          <a:xfrm>
            <a:off x="5105400" y="1628775"/>
            <a:ext cx="0" cy="5619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" name="Straight Arrow Connector 2051"/>
          <p:cNvCxnSpPr/>
          <p:nvPr/>
        </p:nvCxnSpPr>
        <p:spPr>
          <a:xfrm>
            <a:off x="4579938" y="1909763"/>
            <a:ext cx="5254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Arrow Connector 2053"/>
          <p:cNvCxnSpPr/>
          <p:nvPr/>
        </p:nvCxnSpPr>
        <p:spPr>
          <a:xfrm flipH="1">
            <a:off x="5105400" y="1909763"/>
            <a:ext cx="5921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6" name="Rectangle 40"/>
          <p:cNvSpPr>
            <a:spLocks noChangeArrowheads="1"/>
          </p:cNvSpPr>
          <p:nvPr/>
        </p:nvSpPr>
        <p:spPr bwMode="auto">
          <a:xfrm>
            <a:off x="4010025" y="1541463"/>
            <a:ext cx="1020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latin typeface="Calibri" pitchFamily="34" charset="0"/>
              </a:rPr>
              <a:t>352 MHz</a:t>
            </a:r>
          </a:p>
        </p:txBody>
      </p:sp>
      <p:sp>
        <p:nvSpPr>
          <p:cNvPr id="17417" name="Rectangle 41"/>
          <p:cNvSpPr>
            <a:spLocks noChangeArrowheads="1"/>
          </p:cNvSpPr>
          <p:nvPr/>
        </p:nvSpPr>
        <p:spPr bwMode="auto">
          <a:xfrm>
            <a:off x="5213350" y="1541463"/>
            <a:ext cx="1020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>
                <a:latin typeface="Calibri" pitchFamily="34" charset="0"/>
              </a:rPr>
              <a:t>704 MHz</a:t>
            </a:r>
          </a:p>
        </p:txBody>
      </p:sp>
      <p:sp>
        <p:nvSpPr>
          <p:cNvPr id="6" name="Rectangle 5"/>
          <p:cNvSpPr/>
          <p:nvPr/>
        </p:nvSpPr>
        <p:spPr>
          <a:xfrm>
            <a:off x="7008813" y="3228975"/>
            <a:ext cx="1679575" cy="288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Linac4/SPL…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s-ES" smtClean="0"/>
              <a:t>Linac Time 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2195513" y="2276475"/>
            <a:ext cx="792162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Rectangle 4"/>
          <p:cNvSpPr/>
          <p:nvPr/>
        </p:nvSpPr>
        <p:spPr>
          <a:xfrm>
            <a:off x="6011863" y="2276475"/>
            <a:ext cx="792162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1979613" y="2492375"/>
            <a:ext cx="5545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extBox 7"/>
          <p:cNvSpPr txBox="1">
            <a:spLocks noChangeArrowheads="1"/>
          </p:cNvSpPr>
          <p:nvPr/>
        </p:nvSpPr>
        <p:spPr bwMode="auto">
          <a:xfrm>
            <a:off x="250825" y="2211388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H</a:t>
            </a:r>
            <a:r>
              <a:rPr lang="es-ES" baseline="30000">
                <a:latin typeface="Calibri" pitchFamily="34" charset="0"/>
              </a:rPr>
              <a:t>-</a:t>
            </a:r>
            <a:r>
              <a:rPr lang="es-ES">
                <a:latin typeface="Calibri" pitchFamily="34" charset="0"/>
              </a:rPr>
              <a:t> Ion Source 50 Hz rep rate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195513" y="2708275"/>
            <a:ext cx="0" cy="1728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987675" y="2708275"/>
            <a:ext cx="4897438" cy="1728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79613" y="4437063"/>
            <a:ext cx="6337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195513" y="4221163"/>
            <a:ext cx="46037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8" name="Rectangle 17"/>
          <p:cNvSpPr/>
          <p:nvPr/>
        </p:nvSpPr>
        <p:spPr>
          <a:xfrm>
            <a:off x="2293938" y="4221163"/>
            <a:ext cx="46037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9" name="Rectangle 18"/>
          <p:cNvSpPr/>
          <p:nvPr/>
        </p:nvSpPr>
        <p:spPr>
          <a:xfrm>
            <a:off x="2411413" y="4221163"/>
            <a:ext cx="46037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0" name="Rectangle 19"/>
          <p:cNvSpPr/>
          <p:nvPr/>
        </p:nvSpPr>
        <p:spPr>
          <a:xfrm>
            <a:off x="2509838" y="4221163"/>
            <a:ext cx="46037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1" name="Rectangle 20"/>
          <p:cNvSpPr/>
          <p:nvPr/>
        </p:nvSpPr>
        <p:spPr>
          <a:xfrm>
            <a:off x="2627313" y="4221163"/>
            <a:ext cx="46037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2" name="Rectangle 21"/>
          <p:cNvSpPr/>
          <p:nvPr/>
        </p:nvSpPr>
        <p:spPr>
          <a:xfrm>
            <a:off x="2725738" y="4221163"/>
            <a:ext cx="46037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3" name="Rectangle 22"/>
          <p:cNvSpPr/>
          <p:nvPr/>
        </p:nvSpPr>
        <p:spPr>
          <a:xfrm>
            <a:off x="2844800" y="4221163"/>
            <a:ext cx="444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4" name="Rectangle 23"/>
          <p:cNvSpPr/>
          <p:nvPr/>
        </p:nvSpPr>
        <p:spPr>
          <a:xfrm>
            <a:off x="2941638" y="4221163"/>
            <a:ext cx="46037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5" name="Rectangle 24"/>
          <p:cNvSpPr/>
          <p:nvPr/>
        </p:nvSpPr>
        <p:spPr>
          <a:xfrm>
            <a:off x="3060700" y="4221163"/>
            <a:ext cx="444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6" name="Rectangle 25"/>
          <p:cNvSpPr/>
          <p:nvPr/>
        </p:nvSpPr>
        <p:spPr>
          <a:xfrm>
            <a:off x="3159125" y="4221163"/>
            <a:ext cx="444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7" name="Rectangle 26"/>
          <p:cNvSpPr/>
          <p:nvPr/>
        </p:nvSpPr>
        <p:spPr>
          <a:xfrm>
            <a:off x="3276600" y="4221163"/>
            <a:ext cx="46038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8" name="Rectangle 27"/>
          <p:cNvSpPr/>
          <p:nvPr/>
        </p:nvSpPr>
        <p:spPr>
          <a:xfrm>
            <a:off x="3375025" y="4221163"/>
            <a:ext cx="444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593850" y="5197475"/>
            <a:ext cx="2160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Batch length: 140 ns</a:t>
            </a:r>
          </a:p>
          <a:p>
            <a:r>
              <a:rPr lang="es-ES">
                <a:latin typeface="Calibri" pitchFamily="34" charset="0"/>
              </a:rPr>
              <a:t>(50 linac bunches)</a:t>
            </a:r>
          </a:p>
        </p:txBody>
      </p:sp>
      <p:cxnSp>
        <p:nvCxnSpPr>
          <p:cNvPr id="31" name="Straight Arrow Connector 30"/>
          <p:cNvCxnSpPr>
            <a:stCxn id="18" idx="2"/>
          </p:cNvCxnSpPr>
          <p:nvPr/>
        </p:nvCxnSpPr>
        <p:spPr>
          <a:xfrm>
            <a:off x="2317750" y="4665663"/>
            <a:ext cx="93663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3203575" y="4652963"/>
            <a:ext cx="792163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032250" y="5013325"/>
            <a:ext cx="14398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Gaps of 60 ns (chopper)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754438" y="4221163"/>
            <a:ext cx="1249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…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53313" y="4221163"/>
            <a:ext cx="444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0" name="Rectangle 39"/>
          <p:cNvSpPr/>
          <p:nvPr/>
        </p:nvSpPr>
        <p:spPr>
          <a:xfrm>
            <a:off x="7550150" y="4221163"/>
            <a:ext cx="46038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1" name="Rectangle 40"/>
          <p:cNvSpPr/>
          <p:nvPr/>
        </p:nvSpPr>
        <p:spPr>
          <a:xfrm>
            <a:off x="7669213" y="4221163"/>
            <a:ext cx="444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2" name="Rectangle 41"/>
          <p:cNvSpPr/>
          <p:nvPr/>
        </p:nvSpPr>
        <p:spPr>
          <a:xfrm>
            <a:off x="7767638" y="4221163"/>
            <a:ext cx="44450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2241550" y="2768600"/>
            <a:ext cx="9096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480 µs</a:t>
            </a:r>
          </a:p>
        </p:txBody>
      </p:sp>
      <p:sp>
        <p:nvSpPr>
          <p:cNvPr id="16415" name="TextBox 45"/>
          <p:cNvSpPr txBox="1">
            <a:spLocks noChangeArrowheads="1"/>
          </p:cNvSpPr>
          <p:nvPr/>
        </p:nvSpPr>
        <p:spPr bwMode="auto">
          <a:xfrm>
            <a:off x="3625850" y="1517650"/>
            <a:ext cx="936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20 ms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268538" y="1916113"/>
            <a:ext cx="360045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Left Brace 48"/>
          <p:cNvSpPr>
            <a:spLocks/>
          </p:cNvSpPr>
          <p:nvPr/>
        </p:nvSpPr>
        <p:spPr bwMode="auto">
          <a:xfrm rot="5400000">
            <a:off x="3046413" y="3736975"/>
            <a:ext cx="109538" cy="503237"/>
          </a:xfrm>
          <a:prstGeom prst="leftBrace">
            <a:avLst>
              <a:gd name="adj1" fmla="val 5721"/>
              <a:gd name="adj2" fmla="val 50000"/>
            </a:avLst>
          </a:prstGeom>
          <a:noFill/>
          <a:ln w="9525" algn="ctr">
            <a:solidFill>
              <a:srgbClr val="4A7EBB"/>
            </a:solidFill>
            <a:round/>
            <a:headEnd/>
            <a:tailEnd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atin typeface="+mn-lt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2266950" y="3573463"/>
            <a:ext cx="3025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5 batches / accumulator turn</a:t>
            </a:r>
          </a:p>
        </p:txBody>
      </p:sp>
      <p:sp>
        <p:nvSpPr>
          <p:cNvPr id="2" name="TextBox 49"/>
          <p:cNvSpPr txBox="1">
            <a:spLocks noChangeArrowheads="1"/>
          </p:cNvSpPr>
          <p:nvPr/>
        </p:nvSpPr>
        <p:spPr bwMode="auto">
          <a:xfrm>
            <a:off x="3995738" y="5949950"/>
            <a:ext cx="3675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latin typeface="Calibri" pitchFamily="34" charset="0"/>
              </a:rPr>
              <a:t>2400 batches (10</a:t>
            </a:r>
            <a:r>
              <a:rPr lang="es-ES" b="1" baseline="30000">
                <a:latin typeface="Calibri" pitchFamily="34" charset="0"/>
              </a:rPr>
              <a:t>14</a:t>
            </a:r>
            <a:r>
              <a:rPr lang="es-ES" b="1">
                <a:latin typeface="Calibri" pitchFamily="34" charset="0"/>
              </a:rPr>
              <a:t> protons) / pulse</a:t>
            </a:r>
          </a:p>
        </p:txBody>
      </p:sp>
      <p:sp>
        <p:nvSpPr>
          <p:cNvPr id="16422" name="TextBox 7"/>
          <p:cNvSpPr txBox="1">
            <a:spLocks noChangeArrowheads="1"/>
          </p:cNvSpPr>
          <p:nvPr/>
        </p:nvSpPr>
        <p:spPr bwMode="auto">
          <a:xfrm>
            <a:off x="323850" y="4076700"/>
            <a:ext cx="11509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After</a:t>
            </a:r>
          </a:p>
          <a:p>
            <a:r>
              <a:rPr lang="es-ES">
                <a:latin typeface="Calibri" pitchFamily="34" charset="0"/>
              </a:rPr>
              <a:t>Chopper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4" grpId="0"/>
      <p:bldP spid="38" grpId="0"/>
      <p:bldP spid="39" grpId="0" animBg="1"/>
      <p:bldP spid="40" grpId="0" animBg="1"/>
      <p:bldP spid="41" grpId="0" animBg="1"/>
      <p:bldP spid="42" grpId="0" animBg="1"/>
      <p:bldP spid="43" grpId="0"/>
      <p:bldP spid="49" grpId="0" animBg="1"/>
      <p:bldP spid="5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2668588"/>
            <a:ext cx="6119813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</a:t>
            </a:r>
            <a:r>
              <a:rPr lang="es-ES" baseline="30000" smtClean="0"/>
              <a:t>- </a:t>
            </a:r>
            <a:r>
              <a:rPr lang="es-ES" smtClean="0"/>
              <a:t>– Injection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1252537"/>
          </a:xfrm>
        </p:spPr>
        <p:txBody>
          <a:bodyPr/>
          <a:lstStyle/>
          <a:p>
            <a:r>
              <a:rPr lang="es-ES" sz="2400" smtClean="0"/>
              <a:t>Laser assisted to avoid foil</a:t>
            </a:r>
          </a:p>
          <a:p>
            <a:r>
              <a:rPr lang="es-ES" sz="2400" smtClean="0"/>
              <a:t>Transverse painting to reduce SC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Accumulation and Compression</a:t>
            </a:r>
          </a:p>
        </p:txBody>
      </p:sp>
      <p:sp>
        <p:nvSpPr>
          <p:cNvPr id="48" name="Oval 47"/>
          <p:cNvSpPr/>
          <p:nvPr/>
        </p:nvSpPr>
        <p:spPr>
          <a:xfrm>
            <a:off x="3643313" y="3868738"/>
            <a:ext cx="2447925" cy="21605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9" name="Oval 48"/>
          <p:cNvSpPr/>
          <p:nvPr/>
        </p:nvSpPr>
        <p:spPr>
          <a:xfrm>
            <a:off x="5946775" y="2808288"/>
            <a:ext cx="2447925" cy="21605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73075" y="5800725"/>
            <a:ext cx="1944688" cy="431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H- </a:t>
            </a:r>
            <a:r>
              <a:rPr lang="es-ES" dirty="0" err="1"/>
              <a:t>Linac</a:t>
            </a:r>
            <a:endParaRPr lang="es-ES" dirty="0"/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2414588" y="6016625"/>
            <a:ext cx="2035175" cy="12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Block Arc 53"/>
          <p:cNvSpPr/>
          <p:nvPr/>
        </p:nvSpPr>
        <p:spPr>
          <a:xfrm rot="20672987">
            <a:off x="6545263" y="2744788"/>
            <a:ext cx="792162" cy="315912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56" name="Block Arc 55"/>
          <p:cNvSpPr/>
          <p:nvPr/>
        </p:nvSpPr>
        <p:spPr>
          <a:xfrm rot="7924346">
            <a:off x="5385594" y="5341144"/>
            <a:ext cx="792162" cy="3175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57" name="Block Arc 56"/>
          <p:cNvSpPr/>
          <p:nvPr/>
        </p:nvSpPr>
        <p:spPr>
          <a:xfrm rot="17708387">
            <a:off x="3441700" y="4438650"/>
            <a:ext cx="792163" cy="315913"/>
          </a:xfrm>
          <a:prstGeom prst="blockArc">
            <a:avLst>
              <a:gd name="adj1" fmla="val 11256743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58" name="Block Arc 57"/>
          <p:cNvSpPr/>
          <p:nvPr/>
        </p:nvSpPr>
        <p:spPr>
          <a:xfrm rot="12713975">
            <a:off x="3913188" y="5629275"/>
            <a:ext cx="792162" cy="3175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090738" y="5062538"/>
            <a:ext cx="287337" cy="5937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7" name="TextBox 59"/>
          <p:cNvSpPr txBox="1">
            <a:spLocks noChangeArrowheads="1"/>
          </p:cNvSpPr>
          <p:nvPr/>
        </p:nvSpPr>
        <p:spPr bwMode="auto">
          <a:xfrm>
            <a:off x="1439863" y="4606925"/>
            <a:ext cx="1008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5 GeV</a:t>
            </a:r>
          </a:p>
        </p:txBody>
      </p:sp>
      <p:sp>
        <p:nvSpPr>
          <p:cNvPr id="19468" name="TextBox 60"/>
          <p:cNvSpPr txBox="1">
            <a:spLocks noChangeArrowheads="1"/>
          </p:cNvSpPr>
          <p:nvPr/>
        </p:nvSpPr>
        <p:spPr bwMode="auto">
          <a:xfrm>
            <a:off x="3924300" y="4692650"/>
            <a:ext cx="1871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Calibri" pitchFamily="34" charset="0"/>
              </a:rPr>
              <a:t>Accumulator Ring</a:t>
            </a:r>
          </a:p>
          <a:p>
            <a:pPr algn="ctr"/>
            <a:r>
              <a:rPr lang="es-ES">
                <a:latin typeface="Calibri" pitchFamily="34" charset="0"/>
              </a:rPr>
              <a:t>(Circ: ~300 m )</a:t>
            </a:r>
          </a:p>
        </p:txBody>
      </p:sp>
      <p:sp>
        <p:nvSpPr>
          <p:cNvPr id="19469" name="TextBox 61"/>
          <p:cNvSpPr txBox="1">
            <a:spLocks noChangeArrowheads="1"/>
          </p:cNvSpPr>
          <p:nvPr/>
        </p:nvSpPr>
        <p:spPr bwMode="auto">
          <a:xfrm>
            <a:off x="6248400" y="3644900"/>
            <a:ext cx="1844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Calibri" pitchFamily="34" charset="0"/>
              </a:rPr>
              <a:t>Compressor Ring </a:t>
            </a:r>
          </a:p>
        </p:txBody>
      </p:sp>
      <p:sp>
        <p:nvSpPr>
          <p:cNvPr id="63" name="Arc 62"/>
          <p:cNvSpPr/>
          <p:nvPr/>
        </p:nvSpPr>
        <p:spPr>
          <a:xfrm>
            <a:off x="6091238" y="4922838"/>
            <a:ext cx="46037" cy="4603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66" name="Straight Connector 65"/>
          <p:cNvCxnSpPr>
            <a:stCxn id="48" idx="6"/>
            <a:endCxn id="49" idx="2"/>
          </p:cNvCxnSpPr>
          <p:nvPr/>
        </p:nvCxnSpPr>
        <p:spPr>
          <a:xfrm flipH="1" flipV="1">
            <a:off x="5946775" y="3889375"/>
            <a:ext cx="144463" cy="10588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9" idx="6"/>
          </p:cNvCxnSpPr>
          <p:nvPr/>
        </p:nvCxnSpPr>
        <p:spPr>
          <a:xfrm>
            <a:off x="8407400" y="3889375"/>
            <a:ext cx="0" cy="1976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8245475" y="5597525"/>
            <a:ext cx="358775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9474" name="TextBox 68"/>
          <p:cNvSpPr txBox="1">
            <a:spLocks noChangeArrowheads="1"/>
          </p:cNvSpPr>
          <p:nvPr/>
        </p:nvSpPr>
        <p:spPr bwMode="auto">
          <a:xfrm>
            <a:off x="8053388" y="6157913"/>
            <a:ext cx="839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Target</a:t>
            </a:r>
          </a:p>
        </p:txBody>
      </p:sp>
      <p:sp>
        <p:nvSpPr>
          <p:cNvPr id="70" name="Block Arc 69"/>
          <p:cNvSpPr/>
          <p:nvPr/>
        </p:nvSpPr>
        <p:spPr>
          <a:xfrm rot="16788319">
            <a:off x="5656263" y="3619500"/>
            <a:ext cx="792162" cy="261938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477" name="TextBox 60"/>
          <p:cNvSpPr txBox="1">
            <a:spLocks noChangeArrowheads="1"/>
          </p:cNvSpPr>
          <p:nvPr/>
        </p:nvSpPr>
        <p:spPr bwMode="auto">
          <a:xfrm>
            <a:off x="468313" y="1689100"/>
            <a:ext cx="5688012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>
                <a:latin typeface="Calibri" pitchFamily="34" charset="0"/>
              </a:rPr>
              <a:t> Injection into Acc-Ring (480 turns) </a:t>
            </a:r>
          </a:p>
          <a:p>
            <a:pPr>
              <a:buFontTx/>
              <a:buChar char="•"/>
            </a:pPr>
            <a:endParaRPr lang="es-ES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s-ES">
                <a:latin typeface="Calibri" pitchFamily="34" charset="0"/>
              </a:rPr>
              <a:t> Accumulation: transverse x and y phase-space painting</a:t>
            </a:r>
          </a:p>
          <a:p>
            <a:endParaRPr lang="es-ES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s-ES">
                <a:latin typeface="Calibri" pitchFamily="34" charset="0"/>
              </a:rPr>
              <a:t> No RF in Accumulator Ring (Isochronous)</a:t>
            </a:r>
          </a:p>
          <a:p>
            <a:pPr>
              <a:buFontTx/>
              <a:buChar char="•"/>
            </a:pPr>
            <a:endParaRPr lang="es-ES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s-ES">
                <a:latin typeface="Calibri" pitchFamily="34" charset="0"/>
              </a:rPr>
              <a:t> Slippage Factor = 0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Bunch 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35525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800" dirty="0" err="1" smtClean="0"/>
              <a:t>Required</a:t>
            </a:r>
            <a:r>
              <a:rPr lang="es-ES" sz="2800" dirty="0" smtClean="0"/>
              <a:t> </a:t>
            </a:r>
            <a:r>
              <a:rPr lang="es-ES" sz="2800" dirty="0" err="1" smtClean="0"/>
              <a:t>bunch</a:t>
            </a:r>
            <a:r>
              <a:rPr lang="es-ES" sz="2800" dirty="0" smtClean="0"/>
              <a:t> </a:t>
            </a:r>
            <a:r>
              <a:rPr lang="es-ES" sz="2800" dirty="0" err="1" smtClean="0"/>
              <a:t>length</a:t>
            </a:r>
            <a:r>
              <a:rPr lang="es-ES" sz="2800" dirty="0" smtClean="0"/>
              <a:t> 3ns</a:t>
            </a:r>
            <a:endParaRPr lang="es-ES" sz="28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800" dirty="0" err="1" smtClean="0"/>
              <a:t>Bunch</a:t>
            </a:r>
            <a:r>
              <a:rPr lang="es-ES" sz="2800" dirty="0" smtClean="0"/>
              <a:t> </a:t>
            </a:r>
            <a:r>
              <a:rPr lang="es-ES" sz="2800" dirty="0" err="1" smtClean="0"/>
              <a:t>rotation</a:t>
            </a:r>
            <a:r>
              <a:rPr lang="es-ES" sz="2800" dirty="0" smtClean="0"/>
              <a:t> in </a:t>
            </a:r>
            <a:r>
              <a:rPr lang="es-ES" sz="2800" dirty="0" err="1"/>
              <a:t>t</a:t>
            </a:r>
            <a:r>
              <a:rPr lang="es-ES" sz="2800" dirty="0" err="1" smtClean="0"/>
              <a:t>wo</a:t>
            </a:r>
            <a:r>
              <a:rPr lang="es-ES" sz="2800" dirty="0" smtClean="0"/>
              <a:t> </a:t>
            </a:r>
            <a:r>
              <a:rPr lang="es-ES" sz="2800" dirty="0" err="1" smtClean="0"/>
              <a:t>ways</a:t>
            </a:r>
            <a:endParaRPr lang="es-ES" sz="2800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 err="1" smtClean="0"/>
              <a:t>Fast</a:t>
            </a:r>
            <a:r>
              <a:rPr lang="es-ES" sz="2400" dirty="0" smtClean="0"/>
              <a:t> </a:t>
            </a:r>
            <a:r>
              <a:rPr lang="es-ES" sz="2400" dirty="0" err="1" smtClean="0"/>
              <a:t>bunch</a:t>
            </a:r>
            <a:r>
              <a:rPr lang="es-ES" sz="2400" dirty="0" smtClean="0"/>
              <a:t> </a:t>
            </a:r>
            <a:r>
              <a:rPr lang="es-ES" sz="2400" dirty="0" err="1" smtClean="0"/>
              <a:t>compression</a:t>
            </a:r>
            <a:r>
              <a:rPr lang="es-ES" sz="2400" dirty="0" smtClean="0"/>
              <a:t> </a:t>
            </a:r>
            <a:r>
              <a:rPr lang="es-ES" sz="2400" dirty="0" err="1" smtClean="0"/>
              <a:t>with</a:t>
            </a:r>
            <a:r>
              <a:rPr lang="es-ES" sz="2400" dirty="0" smtClean="0"/>
              <a:t> </a:t>
            </a:r>
            <a:r>
              <a:rPr lang="es-ES" sz="2400" dirty="0" err="1" smtClean="0"/>
              <a:t>voltage</a:t>
            </a:r>
            <a:r>
              <a:rPr lang="es-ES" sz="2400" dirty="0" smtClean="0"/>
              <a:t> </a:t>
            </a:r>
            <a:r>
              <a:rPr lang="es-ES" sz="2400" dirty="0" err="1" smtClean="0"/>
              <a:t>detuning</a:t>
            </a:r>
            <a:endParaRPr lang="es-ES" sz="2400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 err="1" smtClean="0"/>
              <a:t>Dephasing</a:t>
            </a:r>
            <a:r>
              <a:rPr lang="es-ES" sz="2400" dirty="0" smtClean="0"/>
              <a:t> of </a:t>
            </a:r>
            <a:r>
              <a:rPr lang="es-ES" sz="2400" dirty="0" err="1" smtClean="0"/>
              <a:t>the</a:t>
            </a:r>
            <a:r>
              <a:rPr lang="es-ES" sz="2400" dirty="0" smtClean="0"/>
              <a:t> longitudinal </a:t>
            </a:r>
            <a:r>
              <a:rPr lang="es-ES" sz="2400" dirty="0" err="1" smtClean="0"/>
              <a:t>bucket</a:t>
            </a:r>
            <a:endParaRPr lang="es-ES" sz="2400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 err="1" smtClean="0"/>
              <a:t>Consider</a:t>
            </a:r>
            <a:r>
              <a:rPr lang="es-ES" sz="2400" dirty="0" smtClean="0"/>
              <a:t> ¼ of </a:t>
            </a:r>
            <a:r>
              <a:rPr lang="es-ES" sz="2400" dirty="0" err="1" smtClean="0"/>
              <a:t>synchroton</a:t>
            </a:r>
            <a:r>
              <a:rPr lang="es-ES" sz="2400" dirty="0" smtClean="0"/>
              <a:t> </a:t>
            </a:r>
            <a:r>
              <a:rPr lang="es-ES" sz="2400" dirty="0" err="1" smtClean="0"/>
              <a:t>period</a:t>
            </a:r>
            <a:endParaRPr lang="es-ES" sz="24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s-ES" sz="24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s-ES" sz="2800" dirty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205038"/>
            <a:ext cx="410527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019925" y="5373688"/>
            <a:ext cx="1225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M. Aiba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Extraction - Target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smtClean="0"/>
              <a:t>Fast extraction</a:t>
            </a:r>
          </a:p>
          <a:p>
            <a:r>
              <a:rPr lang="es-ES" sz="2800" smtClean="0"/>
              <a:t>Tungsten rotating wheel target</a:t>
            </a:r>
          </a:p>
        </p:txBody>
      </p:sp>
      <p:sp>
        <p:nvSpPr>
          <p:cNvPr id="5" name="Oval 4"/>
          <p:cNvSpPr/>
          <p:nvPr/>
        </p:nvSpPr>
        <p:spPr>
          <a:xfrm>
            <a:off x="3498850" y="3111500"/>
            <a:ext cx="2447925" cy="2160588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Oval 5"/>
          <p:cNvSpPr/>
          <p:nvPr/>
        </p:nvSpPr>
        <p:spPr>
          <a:xfrm>
            <a:off x="5802313" y="2052638"/>
            <a:ext cx="2447925" cy="21605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328613" y="4840288"/>
            <a:ext cx="1944687" cy="431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H- </a:t>
            </a:r>
            <a:r>
              <a:rPr lang="es-ES" dirty="0" err="1"/>
              <a:t>Linac</a:t>
            </a:r>
            <a:endParaRPr lang="es-ES" dirty="0"/>
          </a:p>
        </p:txBody>
      </p:sp>
      <p:cxnSp>
        <p:nvCxnSpPr>
          <p:cNvPr id="8" name="Straight Connector 7"/>
          <p:cNvCxnSpPr>
            <a:stCxn id="7" idx="3"/>
          </p:cNvCxnSpPr>
          <p:nvPr/>
        </p:nvCxnSpPr>
        <p:spPr>
          <a:xfrm>
            <a:off x="2273300" y="5056188"/>
            <a:ext cx="15827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3"/>
          </p:cNvCxnSpPr>
          <p:nvPr/>
        </p:nvCxnSpPr>
        <p:spPr>
          <a:xfrm flipH="1" flipV="1">
            <a:off x="3856038" y="4956175"/>
            <a:ext cx="0" cy="3159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9"/>
          <p:cNvSpPr txBox="1">
            <a:spLocks noChangeArrowheads="1"/>
          </p:cNvSpPr>
          <p:nvPr/>
        </p:nvSpPr>
        <p:spPr bwMode="auto">
          <a:xfrm>
            <a:off x="2849563" y="5272088"/>
            <a:ext cx="30972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Charge- Exchange Injection</a:t>
            </a:r>
          </a:p>
        </p:txBody>
      </p:sp>
      <p:sp>
        <p:nvSpPr>
          <p:cNvPr id="13" name="Block Arc 12"/>
          <p:cNvSpPr>
            <a:spLocks/>
          </p:cNvSpPr>
          <p:nvPr/>
        </p:nvSpPr>
        <p:spPr bwMode="auto">
          <a:xfrm rot="11242534">
            <a:off x="6372225" y="3933825"/>
            <a:ext cx="792163" cy="317500"/>
          </a:xfrm>
          <a:custGeom>
            <a:avLst/>
            <a:gdLst>
              <a:gd name="T0" fmla="*/ 39604 w 792088"/>
              <a:gd name="T1" fmla="*/ 158417 h 316835"/>
              <a:gd name="T2" fmla="*/ 752483 w 792088"/>
              <a:gd name="T3" fmla="*/ 158417 h 316835"/>
              <a:gd name="T4" fmla="*/ 396044 w 792088"/>
              <a:gd name="T5" fmla="*/ 158418 h 316835"/>
              <a:gd name="T6" fmla="*/ 5898240 60000 65536"/>
              <a:gd name="T7" fmla="*/ 5898240 60000 65536"/>
              <a:gd name="T8" fmla="*/ 5898240 60000 65536"/>
              <a:gd name="T9" fmla="*/ 0 w 792088"/>
              <a:gd name="T10" fmla="*/ 0 h 316835"/>
              <a:gd name="T11" fmla="*/ 792088 w 792088"/>
              <a:gd name="T12" fmla="*/ 158418 h 3168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088" h="316835">
                <a:moveTo>
                  <a:pt x="0" y="158417"/>
                </a:moveTo>
                <a:lnTo>
                  <a:pt x="0" y="158417"/>
                </a:lnTo>
                <a:cubicBezTo>
                  <a:pt x="0" y="70925"/>
                  <a:pt x="177314" y="-1"/>
                  <a:pt x="396044" y="-1"/>
                </a:cubicBezTo>
                <a:cubicBezTo>
                  <a:pt x="614773" y="-1"/>
                  <a:pt x="792088" y="70925"/>
                  <a:pt x="792088" y="158417"/>
                </a:cubicBezTo>
                <a:cubicBezTo>
                  <a:pt x="792088" y="158417"/>
                  <a:pt x="792087" y="158417"/>
                  <a:pt x="792087" y="158417"/>
                </a:cubicBezTo>
                <a:lnTo>
                  <a:pt x="712879" y="158418"/>
                </a:lnTo>
                <a:cubicBezTo>
                  <a:pt x="712879" y="114672"/>
                  <a:pt x="571027" y="79209"/>
                  <a:pt x="396044" y="79209"/>
                </a:cubicBezTo>
                <a:cubicBezTo>
                  <a:pt x="221060" y="79209"/>
                  <a:pt x="79209" y="114672"/>
                  <a:pt x="79209" y="158418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de-DE"/>
          </a:p>
        </p:txBody>
      </p:sp>
      <p:sp>
        <p:nvSpPr>
          <p:cNvPr id="15" name="Block Arc 14"/>
          <p:cNvSpPr>
            <a:spLocks/>
          </p:cNvSpPr>
          <p:nvPr/>
        </p:nvSpPr>
        <p:spPr bwMode="auto">
          <a:xfrm rot="16200000">
            <a:off x="5557837" y="2946401"/>
            <a:ext cx="792163" cy="315912"/>
          </a:xfrm>
          <a:custGeom>
            <a:avLst/>
            <a:gdLst>
              <a:gd name="T0" fmla="*/ 39604 w 792088"/>
              <a:gd name="T1" fmla="*/ 158417 h 316835"/>
              <a:gd name="T2" fmla="*/ 752483 w 792088"/>
              <a:gd name="T3" fmla="*/ 158417 h 316835"/>
              <a:gd name="T4" fmla="*/ 396044 w 792088"/>
              <a:gd name="T5" fmla="*/ 158418 h 316835"/>
              <a:gd name="T6" fmla="*/ 5898240 60000 65536"/>
              <a:gd name="T7" fmla="*/ 5898240 60000 65536"/>
              <a:gd name="T8" fmla="*/ 5898240 60000 65536"/>
              <a:gd name="T9" fmla="*/ 0 w 792088"/>
              <a:gd name="T10" fmla="*/ 0 h 316835"/>
              <a:gd name="T11" fmla="*/ 792088 w 792088"/>
              <a:gd name="T12" fmla="*/ 158418 h 3168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088" h="316835">
                <a:moveTo>
                  <a:pt x="0" y="158417"/>
                </a:moveTo>
                <a:lnTo>
                  <a:pt x="0" y="158417"/>
                </a:lnTo>
                <a:cubicBezTo>
                  <a:pt x="0" y="70925"/>
                  <a:pt x="177314" y="-1"/>
                  <a:pt x="396044" y="-1"/>
                </a:cubicBezTo>
                <a:cubicBezTo>
                  <a:pt x="614773" y="-1"/>
                  <a:pt x="792088" y="70925"/>
                  <a:pt x="792088" y="158417"/>
                </a:cubicBezTo>
                <a:cubicBezTo>
                  <a:pt x="792088" y="158417"/>
                  <a:pt x="792087" y="158417"/>
                  <a:pt x="792087" y="158417"/>
                </a:cubicBezTo>
                <a:lnTo>
                  <a:pt x="712879" y="158418"/>
                </a:lnTo>
                <a:cubicBezTo>
                  <a:pt x="712879" y="114672"/>
                  <a:pt x="571027" y="79209"/>
                  <a:pt x="396044" y="79209"/>
                </a:cubicBezTo>
                <a:cubicBezTo>
                  <a:pt x="221060" y="79209"/>
                  <a:pt x="79209" y="114672"/>
                  <a:pt x="79209" y="158418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de-DE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282950" y="4413250"/>
            <a:ext cx="285750" cy="593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6" name="TextBox 16"/>
          <p:cNvSpPr txBox="1">
            <a:spLocks noChangeArrowheads="1"/>
          </p:cNvSpPr>
          <p:nvPr/>
        </p:nvSpPr>
        <p:spPr bwMode="auto">
          <a:xfrm>
            <a:off x="2490788" y="4043363"/>
            <a:ext cx="1008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5 GeV</a:t>
            </a:r>
          </a:p>
        </p:txBody>
      </p:sp>
      <p:sp>
        <p:nvSpPr>
          <p:cNvPr id="21517" name="TextBox 18"/>
          <p:cNvSpPr txBox="1">
            <a:spLocks noChangeArrowheads="1"/>
          </p:cNvSpPr>
          <p:nvPr/>
        </p:nvSpPr>
        <p:spPr bwMode="auto">
          <a:xfrm>
            <a:off x="3846513" y="398145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Acumulator Ring</a:t>
            </a:r>
          </a:p>
        </p:txBody>
      </p:sp>
      <p:sp>
        <p:nvSpPr>
          <p:cNvPr id="21518" name="TextBox 19"/>
          <p:cNvSpPr txBox="1">
            <a:spLocks noChangeArrowheads="1"/>
          </p:cNvSpPr>
          <p:nvPr/>
        </p:nvSpPr>
        <p:spPr bwMode="auto">
          <a:xfrm>
            <a:off x="6103938" y="2809875"/>
            <a:ext cx="1844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Compressor Ring</a:t>
            </a:r>
          </a:p>
        </p:txBody>
      </p:sp>
      <p:sp>
        <p:nvSpPr>
          <p:cNvPr id="21" name="Arc 20"/>
          <p:cNvSpPr/>
          <p:nvPr/>
        </p:nvSpPr>
        <p:spPr>
          <a:xfrm>
            <a:off x="5946775" y="4167188"/>
            <a:ext cx="46038" cy="4603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24" name="Straight Connector 23"/>
          <p:cNvCxnSpPr>
            <a:stCxn id="5" idx="6"/>
            <a:endCxn id="6" idx="2"/>
          </p:cNvCxnSpPr>
          <p:nvPr/>
        </p:nvCxnSpPr>
        <p:spPr>
          <a:xfrm flipH="1" flipV="1">
            <a:off x="5802313" y="3132138"/>
            <a:ext cx="144462" cy="1060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6"/>
          </p:cNvCxnSpPr>
          <p:nvPr/>
        </p:nvCxnSpPr>
        <p:spPr>
          <a:xfrm>
            <a:off x="8250238" y="3132138"/>
            <a:ext cx="0" cy="19780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8101013" y="4840288"/>
            <a:ext cx="358775" cy="43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7" name="Block Arc 26"/>
          <p:cNvSpPr>
            <a:spLocks/>
          </p:cNvSpPr>
          <p:nvPr/>
        </p:nvSpPr>
        <p:spPr bwMode="auto">
          <a:xfrm rot="-893405">
            <a:off x="6227763" y="2060575"/>
            <a:ext cx="792162" cy="261938"/>
          </a:xfrm>
          <a:custGeom>
            <a:avLst/>
            <a:gdLst>
              <a:gd name="T0" fmla="*/ 32731 w 792088"/>
              <a:gd name="T1" fmla="*/ 130923 h 261847"/>
              <a:gd name="T2" fmla="*/ 759357 w 792088"/>
              <a:gd name="T3" fmla="*/ 130923 h 261847"/>
              <a:gd name="T4" fmla="*/ 396044 w 792088"/>
              <a:gd name="T5" fmla="*/ 130924 h 261847"/>
              <a:gd name="T6" fmla="*/ 5898240 60000 65536"/>
              <a:gd name="T7" fmla="*/ 5898240 60000 65536"/>
              <a:gd name="T8" fmla="*/ 5898240 60000 65536"/>
              <a:gd name="T9" fmla="*/ 0 w 792088"/>
              <a:gd name="T10" fmla="*/ 0 h 261847"/>
              <a:gd name="T11" fmla="*/ 792088 w 792088"/>
              <a:gd name="T12" fmla="*/ 130924 h 2618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088" h="261847">
                <a:moveTo>
                  <a:pt x="0" y="130923"/>
                </a:moveTo>
                <a:lnTo>
                  <a:pt x="0" y="130923"/>
                </a:lnTo>
                <a:cubicBezTo>
                  <a:pt x="0" y="58615"/>
                  <a:pt x="177314" y="-1"/>
                  <a:pt x="396044" y="-1"/>
                </a:cubicBezTo>
                <a:cubicBezTo>
                  <a:pt x="614773" y="-1"/>
                  <a:pt x="792088" y="58615"/>
                  <a:pt x="792088" y="130923"/>
                </a:cubicBezTo>
                <a:cubicBezTo>
                  <a:pt x="792088" y="130923"/>
                  <a:pt x="792087" y="130923"/>
                  <a:pt x="792087" y="130923"/>
                </a:cubicBezTo>
                <a:lnTo>
                  <a:pt x="726626" y="130924"/>
                </a:lnTo>
                <a:cubicBezTo>
                  <a:pt x="726626" y="94770"/>
                  <a:pt x="578619" y="65462"/>
                  <a:pt x="396044" y="65462"/>
                </a:cubicBezTo>
                <a:cubicBezTo>
                  <a:pt x="213468" y="65462"/>
                  <a:pt x="65462" y="94770"/>
                  <a:pt x="65462" y="130924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rgbClr val="385D8A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de-DE"/>
          </a:p>
        </p:txBody>
      </p:sp>
      <p:sp>
        <p:nvSpPr>
          <p:cNvPr id="28" name="Block Arc 27"/>
          <p:cNvSpPr/>
          <p:nvPr/>
        </p:nvSpPr>
        <p:spPr>
          <a:xfrm rot="2935546">
            <a:off x="7553325" y="2439988"/>
            <a:ext cx="792163" cy="261937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245475" y="3843338"/>
            <a:ext cx="55563" cy="569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1526" name="TextBox 29"/>
          <p:cNvSpPr txBox="1">
            <a:spLocks noChangeArrowheads="1"/>
          </p:cNvSpPr>
          <p:nvPr/>
        </p:nvSpPr>
        <p:spPr bwMode="auto">
          <a:xfrm>
            <a:off x="7861300" y="5375275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Target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0550" y="5253038"/>
            <a:ext cx="2190750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000" smtClean="0"/>
              <a:t>Linac length/energy</a:t>
            </a:r>
          </a:p>
          <a:p>
            <a:pPr>
              <a:buFont typeface="Arial" charset="0"/>
              <a:buNone/>
            </a:pPr>
            <a:endParaRPr lang="es-ES" sz="3000" smtClean="0"/>
          </a:p>
          <a:p>
            <a:endParaRPr lang="es-ES" sz="3000" smtClean="0"/>
          </a:p>
          <a:p>
            <a:endParaRPr lang="es-ES" sz="3000" smtClean="0"/>
          </a:p>
          <a:p>
            <a:r>
              <a:rPr lang="es-ES" sz="3000" smtClean="0"/>
              <a:t>Laser assisted H- stripping to avoid foil damage</a:t>
            </a:r>
          </a:p>
          <a:p>
            <a:pPr>
              <a:buFont typeface="Arial" charset="0"/>
              <a:buNone/>
            </a:pPr>
            <a:endParaRPr lang="es-ES" sz="3000" smtClean="0"/>
          </a:p>
          <a:p>
            <a:r>
              <a:rPr lang="es-ES" sz="3000" smtClean="0"/>
              <a:t>Accumulator + Compressor vs All-In-One</a:t>
            </a:r>
          </a:p>
          <a:p>
            <a:pPr>
              <a:buFont typeface="Arial" charset="0"/>
              <a:buNone/>
            </a:pPr>
            <a:r>
              <a:rPr lang="es-ES" sz="3000" smtClean="0"/>
              <a:t>	longitudinal requirements contradictory</a:t>
            </a:r>
          </a:p>
          <a:p>
            <a:endParaRPr lang="es-ES" sz="3000" smtClean="0"/>
          </a:p>
          <a:p>
            <a:endParaRPr lang="es-ES" sz="3000" smtClean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547813" y="2559050"/>
            <a:ext cx="17287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Avoid ramping of circular machines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4716463" y="2420938"/>
            <a:ext cx="33115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Use multi turn injection to achieve required bunch current -power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635375" y="2205038"/>
            <a:ext cx="1008063" cy="360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08175" y="2241550"/>
            <a:ext cx="215900" cy="323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Green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mtClean="0">
                <a:solidFill>
                  <a:srgbClr val="000000"/>
                </a:solidFill>
              </a:rPr>
              <a:t>Hot target cooling water flows through a generator providing part of the electricity needed by the accelerator facility</a:t>
            </a:r>
          </a:p>
          <a:p>
            <a:endParaRPr lang="es-ES" smtClean="0">
              <a:solidFill>
                <a:srgbClr val="000000"/>
              </a:solidFill>
            </a:endParaRPr>
          </a:p>
          <a:p>
            <a:pPr>
              <a:buFont typeface="Arial" charset="0"/>
              <a:buNone/>
            </a:pPr>
            <a:endParaRPr lang="es-ES" smtClean="0">
              <a:solidFill>
                <a:srgbClr val="000000"/>
              </a:solidFill>
            </a:endParaRPr>
          </a:p>
          <a:p>
            <a:pPr>
              <a:buFont typeface="Arial" charset="0"/>
              <a:buNone/>
            </a:pPr>
            <a:r>
              <a:rPr lang="es-ES" smtClean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smtClean="0"/>
              <a:t>Green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mtClean="0">
                <a:solidFill>
                  <a:srgbClr val="000000"/>
                </a:solidFill>
              </a:rPr>
              <a:t>Hot target cooling water flows through a generator providing part of the electricity needed by the accelerator facility</a:t>
            </a:r>
          </a:p>
          <a:p>
            <a:endParaRPr lang="es-ES" smtClean="0">
              <a:solidFill>
                <a:srgbClr val="000000"/>
              </a:solidFill>
            </a:endParaRPr>
          </a:p>
          <a:p>
            <a:r>
              <a:rPr lang="es-ES" smtClean="0">
                <a:solidFill>
                  <a:srgbClr val="000000"/>
                </a:solidFill>
              </a:rPr>
              <a:t>Locate neutrino factory next to nice mountains to provide nice skiing and hiking area for scientists…</a:t>
            </a:r>
          </a:p>
          <a:p>
            <a:pPr>
              <a:buFont typeface="Arial" charset="0"/>
              <a:buNone/>
            </a:pPr>
            <a:r>
              <a:rPr lang="es-ES" smtClean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Extra slides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Linac as proton driver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Parameters:</a:t>
            </a:r>
          </a:p>
          <a:p>
            <a:pPr lvl="1"/>
            <a:r>
              <a:rPr lang="es-ES" smtClean="0"/>
              <a:t>Output Energy 5GeV</a:t>
            </a:r>
          </a:p>
          <a:p>
            <a:pPr lvl="1"/>
            <a:r>
              <a:rPr lang="es-ES" smtClean="0"/>
              <a:t>70mA peak current</a:t>
            </a:r>
          </a:p>
          <a:p>
            <a:pPr lvl="1"/>
            <a:r>
              <a:rPr lang="es-ES" smtClean="0"/>
              <a:t>35 % chopping factor</a:t>
            </a:r>
          </a:p>
          <a:p>
            <a:pPr lvl="1"/>
            <a:r>
              <a:rPr lang="es-ES" smtClean="0"/>
              <a:t>2.4% duty cycle -&gt; 480 us pulse length</a:t>
            </a:r>
            <a:r>
              <a:rPr lang="en-US" baseline="30000" smtClean="0"/>
              <a:t> </a:t>
            </a:r>
          </a:p>
          <a:p>
            <a:pPr lvl="1"/>
            <a:r>
              <a:rPr lang="en-US" smtClean="0"/>
              <a:t>Num. particles per bunch 1.14 x10 </a:t>
            </a:r>
            <a:r>
              <a:rPr lang="en-US" baseline="30000" smtClean="0"/>
              <a:t>9</a:t>
            </a:r>
            <a:r>
              <a:rPr lang="es-ES" smtClean="0"/>
              <a:t> </a:t>
            </a:r>
          </a:p>
          <a:p>
            <a:pPr lvl="1"/>
            <a:r>
              <a:rPr lang="es-ES" smtClean="0"/>
              <a:t>Num. Bunches per pulse =50</a:t>
            </a:r>
          </a:p>
          <a:p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Office PowerPoint</Application>
  <PresentationFormat>On-screen Show (4:3)</PresentationFormat>
  <Paragraphs>114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Office Theme</vt:lpstr>
      <vt:lpstr>Neutrino Factory by Zunbeltz, Davide, Margarita, Wolfgang</vt:lpstr>
      <vt:lpstr>Neutrino Factory - Our Specs</vt:lpstr>
      <vt:lpstr>Neutrino Factory: ¿our? Approach</vt:lpstr>
      <vt:lpstr>5 GeV Linac as Proton Driver</vt:lpstr>
      <vt:lpstr>Linac Time Structure</vt:lpstr>
      <vt:lpstr>H- – Injection</vt:lpstr>
      <vt:lpstr>Accumulation and Compression</vt:lpstr>
      <vt:lpstr>Bunch Compression</vt:lpstr>
      <vt:lpstr>Extraction - Target</vt:lpstr>
      <vt:lpstr>Conclusion</vt:lpstr>
      <vt:lpstr>Green Field</vt:lpstr>
      <vt:lpstr>Green Field</vt:lpstr>
      <vt:lpstr>Extra slides</vt:lpstr>
      <vt:lpstr>Linac as proton driver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</dc:creator>
  <cp:lastModifiedBy>reggiani</cp:lastModifiedBy>
  <cp:revision>61</cp:revision>
  <dcterms:created xsi:type="dcterms:W3CDTF">2011-05-29T14:44:47Z</dcterms:created>
  <dcterms:modified xsi:type="dcterms:W3CDTF">2011-05-31T11:28:44Z</dcterms:modified>
</cp:coreProperties>
</file>