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17"/>
  </p:notesMasterIdLst>
  <p:handoutMasterIdLst>
    <p:handoutMasterId r:id="rId18"/>
  </p:handoutMasterIdLst>
  <p:sldIdLst>
    <p:sldId id="349" r:id="rId2"/>
    <p:sldId id="548" r:id="rId3"/>
    <p:sldId id="514" r:id="rId4"/>
    <p:sldId id="529" r:id="rId5"/>
    <p:sldId id="531" r:id="rId6"/>
    <p:sldId id="523" r:id="rId7"/>
    <p:sldId id="542" r:id="rId8"/>
    <p:sldId id="550" r:id="rId9"/>
    <p:sldId id="533" r:id="rId10"/>
    <p:sldId id="547" r:id="rId11"/>
    <p:sldId id="545" r:id="rId12"/>
    <p:sldId id="546" r:id="rId13"/>
    <p:sldId id="532" r:id="rId14"/>
    <p:sldId id="505" r:id="rId15"/>
    <p:sldId id="549" r:id="rId1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62F67"/>
    <a:srgbClr val="FFFF00"/>
    <a:srgbClr val="3366FF"/>
    <a:srgbClr val="008000"/>
    <a:srgbClr val="66FFFF"/>
    <a:srgbClr val="66CCFF"/>
    <a:srgbClr val="CCECFF"/>
    <a:srgbClr val="CCFFFF"/>
    <a:srgbClr val="6699FF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857" autoAdjust="0"/>
    <p:restoredTop sz="97436" autoAdjust="0"/>
  </p:normalViewPr>
  <p:slideViewPr>
    <p:cSldViewPr snapToGrid="0">
      <p:cViewPr varScale="1">
        <p:scale>
          <a:sx n="113" d="100"/>
          <a:sy n="113" d="100"/>
        </p:scale>
        <p:origin x="-1944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022" y="-96"/>
      </p:cViewPr>
      <p:guideLst>
        <p:guide orient="horz" pos="3024"/>
        <p:guide pos="2304"/>
      </p:guideLst>
    </p:cSldViewPr>
  </p:notes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5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5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2B22B5A-6D93-4552-9FF4-FD065C35814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4" rIns="91828" bIns="45914" numCol="1" anchor="t" anchorCtr="0" compatLnSpc="1">
            <a:prstTxWarp prst="textNoShape">
              <a:avLst/>
            </a:prstTxWarp>
          </a:bodyPr>
          <a:lstStyle>
            <a:lvl1pPr algn="l" defTabSz="919163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4" rIns="91828" bIns="45914" numCol="1" anchor="t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59300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4" rIns="91828" bIns="459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4" rIns="91828" bIns="45914" numCol="1" anchor="b" anchorCtr="0" compatLnSpc="1">
            <a:prstTxWarp prst="textNoShape">
              <a:avLst/>
            </a:prstTxWarp>
          </a:bodyPr>
          <a:lstStyle>
            <a:lvl1pPr algn="l" defTabSz="919163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4" rIns="91828" bIns="45914" numCol="1" anchor="b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/>
            </a:lvl1pPr>
          </a:lstStyle>
          <a:p>
            <a:pPr>
              <a:defRPr/>
            </a:pPr>
            <a:fld id="{59BB81AF-DFAF-419C-82A6-8A69E7490F2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logue Animated Gif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todd_animated_gif_delayed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eri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4"/>
          <p:cNvSpPr/>
          <p:nvPr userDrawn="1"/>
        </p:nvSpPr>
        <p:spPr bwMode="auto">
          <a:xfrm>
            <a:off x="0" y="0"/>
            <a:ext cx="9296400" cy="6858000"/>
          </a:xfrm>
          <a:prstGeom prst="rect">
            <a:avLst/>
          </a:prstGeom>
          <a:solidFill>
            <a:schemeClr val="accent6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GB"/>
          </a:p>
        </p:txBody>
      </p:sp>
      <p:sp>
        <p:nvSpPr>
          <p:cNvPr id="4" name="Rectangle 47"/>
          <p:cNvSpPr>
            <a:spLocks noChangeArrowheads="1"/>
          </p:cNvSpPr>
          <p:nvPr userDrawn="1"/>
        </p:nvSpPr>
        <p:spPr bwMode="auto">
          <a:xfrm>
            <a:off x="1181100" y="2667000"/>
            <a:ext cx="6781800" cy="1524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17"/>
          <p:cNvSpPr/>
          <p:nvPr userDrawn="1"/>
        </p:nvSpPr>
        <p:spPr>
          <a:xfrm>
            <a:off x="2976567" y="3739091"/>
            <a:ext cx="3717925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600" dirty="0" smtClean="0">
                <a:latin typeface="Calibri" pitchFamily="34" charset="0"/>
              </a:rPr>
              <a:t>CAS, Bilbao</a:t>
            </a:r>
            <a:endParaRPr lang="en-GB" sz="1600" dirty="0"/>
          </a:p>
        </p:txBody>
      </p:sp>
      <p:sp>
        <p:nvSpPr>
          <p:cNvPr id="6" name="Rectangle 18"/>
          <p:cNvSpPr/>
          <p:nvPr userDrawn="1"/>
        </p:nvSpPr>
        <p:spPr>
          <a:xfrm>
            <a:off x="1228832" y="3739091"/>
            <a:ext cx="27805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1600" dirty="0" smtClean="0">
                <a:latin typeface="Calibri" pitchFamily="34" charset="0"/>
              </a:rPr>
              <a:t>Mueller, Ugena, Velez, Zerlauth</a:t>
            </a:r>
            <a:endParaRPr lang="en-GB" sz="1600" dirty="0"/>
          </a:p>
        </p:txBody>
      </p:sp>
      <p:sp>
        <p:nvSpPr>
          <p:cNvPr id="7" name="Rectangle 19"/>
          <p:cNvSpPr/>
          <p:nvPr userDrawn="1"/>
        </p:nvSpPr>
        <p:spPr>
          <a:xfrm>
            <a:off x="6514440" y="3747559"/>
            <a:ext cx="13623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1600" dirty="0" smtClean="0">
                <a:latin typeface="Calibri" pitchFamily="34" charset="0"/>
              </a:rPr>
              <a:t>May 31</a:t>
            </a:r>
            <a:r>
              <a:rPr lang="en-US" sz="1600" baseline="30000" dirty="0" smtClean="0">
                <a:latin typeface="Calibri" pitchFamily="34" charset="0"/>
              </a:rPr>
              <a:t>st</a:t>
            </a:r>
            <a:r>
              <a:rPr lang="en-US" sz="1600" dirty="0" smtClean="0">
                <a:latin typeface="Calibri" pitchFamily="34" charset="0"/>
              </a:rPr>
              <a:t> </a:t>
            </a:r>
            <a:r>
              <a:rPr lang="en-US" sz="1600" dirty="0">
                <a:latin typeface="Calibri" pitchFamily="34" charset="0"/>
              </a:rPr>
              <a:t>2011</a:t>
            </a:r>
            <a:endParaRPr lang="en-GB" sz="1600" dirty="0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7086600" y="6581775"/>
            <a:ext cx="2057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</a:rPr>
              <a:t>1v0</a:t>
            </a:r>
          </a:p>
        </p:txBody>
      </p:sp>
      <p:sp>
        <p:nvSpPr>
          <p:cNvPr id="10" name="Text Box 18"/>
          <p:cNvSpPr txBox="1">
            <a:spLocks noChangeArrowheads="1"/>
          </p:cNvSpPr>
          <p:nvPr userDrawn="1"/>
        </p:nvSpPr>
        <p:spPr bwMode="auto">
          <a:xfrm>
            <a:off x="1471613" y="2840038"/>
            <a:ext cx="6254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800" dirty="0" smtClean="0">
                <a:latin typeface="Calibri" pitchFamily="34" charset="0"/>
              </a:rPr>
              <a:t>SCC</a:t>
            </a:r>
            <a:r>
              <a:rPr lang="en-GB" sz="2800" baseline="0" dirty="0" smtClean="0">
                <a:latin typeface="Calibri" pitchFamily="34" charset="0"/>
              </a:rPr>
              <a:t> – Industrial ADS</a:t>
            </a:r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GB"/>
          </a:p>
        </p:txBody>
      </p:sp>
      <p:sp>
        <p:nvSpPr>
          <p:cNvPr id="4" name="Rectangle 47"/>
          <p:cNvSpPr>
            <a:spLocks noChangeArrowheads="1"/>
          </p:cNvSpPr>
          <p:nvPr userDrawn="1"/>
        </p:nvSpPr>
        <p:spPr bwMode="auto">
          <a:xfrm>
            <a:off x="0" y="6648450"/>
            <a:ext cx="9144000" cy="2286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47"/>
          <p:cNvSpPr>
            <a:spLocks noChangeArrowheads="1"/>
          </p:cNvSpPr>
          <p:nvPr userDrawn="1"/>
        </p:nvSpPr>
        <p:spPr bwMode="auto">
          <a:xfrm>
            <a:off x="3175" y="0"/>
            <a:ext cx="9144000" cy="762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Rectangle 14"/>
          <p:cNvSpPr txBox="1">
            <a:spLocks noChangeArrowheads="1"/>
          </p:cNvSpPr>
          <p:nvPr userDrawn="1"/>
        </p:nvSpPr>
        <p:spPr bwMode="auto">
          <a:xfrm>
            <a:off x="752475" y="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en-US" sz="3800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 userDrawn="1"/>
        </p:nvSpPr>
        <p:spPr bwMode="auto">
          <a:xfrm>
            <a:off x="3200400" y="2895600"/>
            <a:ext cx="274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1" dirty="0">
                <a:solidFill>
                  <a:srgbClr val="062F67"/>
                </a:solidFill>
                <a:latin typeface="Calibri" pitchFamily="34" charset="0"/>
              </a:rPr>
              <a:t>Fin</a:t>
            </a:r>
          </a:p>
        </p:txBody>
      </p:sp>
      <p:sp>
        <p:nvSpPr>
          <p:cNvPr id="12" name="Text Box 5"/>
          <p:cNvSpPr txBox="1">
            <a:spLocks noChangeArrowheads="1"/>
          </p:cNvSpPr>
          <p:nvPr userDrawn="1"/>
        </p:nvSpPr>
        <p:spPr bwMode="auto">
          <a:xfrm>
            <a:off x="1828800" y="3581400"/>
            <a:ext cx="5486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1" dirty="0">
                <a:solidFill>
                  <a:srgbClr val="008000"/>
                </a:solidFill>
                <a:latin typeface="Calibri" pitchFamily="34" charset="0"/>
              </a:rPr>
              <a:t>Thank you for your attention</a:t>
            </a:r>
          </a:p>
        </p:txBody>
      </p:sp>
      <p:sp>
        <p:nvSpPr>
          <p:cNvPr id="13" name="Rectangle 34"/>
          <p:cNvSpPr>
            <a:spLocks noChangeArrowheads="1"/>
          </p:cNvSpPr>
          <p:nvPr userDrawn="1"/>
        </p:nvSpPr>
        <p:spPr bwMode="auto">
          <a:xfrm>
            <a:off x="1982788" y="6684963"/>
            <a:ext cx="5486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n-US" sz="1200">
                <a:solidFill>
                  <a:schemeClr val="bg1"/>
                </a:solidFill>
                <a:latin typeface="Calibri" pitchFamily="34" charset="0"/>
              </a:rPr>
              <a:t>LHC beam commissioning Workshop - Evian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168" y="0"/>
            <a:ext cx="8382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001000" y="6618288"/>
            <a:ext cx="1143000" cy="228600"/>
          </a:xfrm>
        </p:spPr>
        <p:txBody>
          <a:bodyPr/>
          <a:lstStyle>
            <a:lvl1pPr eaLnBrk="1" hangingPunct="1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CA965EEF-15F8-4C36-AF11-F37323B31AFF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/>
      <p:bldP spid="11" grpId="0"/>
      <p:bldP spid="12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Templa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7"/>
          <p:cNvSpPr>
            <a:spLocks noChangeArrowheads="1"/>
          </p:cNvSpPr>
          <p:nvPr userDrawn="1"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47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ctangle 34"/>
          <p:cNvSpPr>
            <a:spLocks noChangeArrowheads="1"/>
          </p:cNvSpPr>
          <p:nvPr userDrawn="1"/>
        </p:nvSpPr>
        <p:spPr bwMode="auto">
          <a:xfrm>
            <a:off x="1828800" y="6642100"/>
            <a:ext cx="5486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CAS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</a:rPr>
              <a:t>–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21</a:t>
            </a:r>
            <a:r>
              <a:rPr lang="en-US" sz="1200" baseline="30000" dirty="0" smtClean="0">
                <a:solidFill>
                  <a:schemeClr val="bg1"/>
                </a:solidFill>
                <a:latin typeface="Calibri" pitchFamily="34" charset="0"/>
              </a:rPr>
              <a:t>st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</a:rPr>
              <a:t>of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May 2011</a:t>
            </a:r>
            <a:endParaRPr lang="en-US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6E169145-1E66-4977-9172-220C0830B46D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66800"/>
            <a:ext cx="8686800" cy="533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4" name="Rectangle 4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Rectangle 47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9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13" y="92075"/>
            <a:ext cx="633412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7800" y="160338"/>
            <a:ext cx="490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-9525" y="187325"/>
            <a:ext cx="6096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chemeClr val="bg1"/>
                </a:solidFill>
                <a:effectLst>
                  <a:outerShdw blurRad="165100" dist="635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CERN</a:t>
            </a:r>
            <a:endParaRPr lang="en-GB" sz="1100" dirty="0">
              <a:solidFill>
                <a:schemeClr val="bg1"/>
              </a:solidFill>
              <a:effectLst>
                <a:outerShdw blurRad="165100" dist="635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0" y="66421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</a:rPr>
              <a:t>benjamin.todd@cern.ch</a:t>
            </a:r>
          </a:p>
        </p:txBody>
      </p:sp>
      <p:sp>
        <p:nvSpPr>
          <p:cNvPr id="103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0"/>
            <a:ext cx="838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2584809-8CB7-4102-ADD5-C775297DAEA3}" type="slidenum">
              <a:rPr lang="en-US"/>
              <a:pPr>
                <a:defRPr/>
              </a:pPr>
              <a:t>‹Nº›</a:t>
            </a:fld>
            <a:r>
              <a:rPr lang="en-US" dirty="0"/>
              <a:t> </a:t>
            </a:r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1828800" y="6642100"/>
            <a:ext cx="5486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</a:rPr>
              <a:t>ITER – Machine Protection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ransition spd="med"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 Unicode MS" pitchFamily="34" charset="-128"/>
        <a:buChar char="●"/>
        <a:defRPr sz="2000">
          <a:solidFill>
            <a:srgbClr val="062F67"/>
          </a:solidFill>
          <a:latin typeface="+mn-lt"/>
          <a:ea typeface="+mn-ea"/>
          <a:cs typeface="+mn-cs"/>
        </a:defRPr>
      </a:lvl1pPr>
      <a:lvl2pPr marL="914400" indent="-4572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+mj-lt"/>
        <a:defRPr sz="2000">
          <a:solidFill>
            <a:srgbClr val="008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defRPr sz="2000">
          <a:solidFill>
            <a:srgbClr val="6666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Introduction to ADS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01000" y="6543675"/>
            <a:ext cx="1143000" cy="228600"/>
          </a:xfrm>
        </p:spPr>
        <p:txBody>
          <a:bodyPr/>
          <a:lstStyle/>
          <a:p>
            <a:pPr>
              <a:defRPr/>
            </a:pPr>
            <a:fld id="{A5FE03AC-DE99-472D-9796-526891D64F0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3222" y="1853000"/>
            <a:ext cx="3653778" cy="212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35472" y="1352306"/>
            <a:ext cx="5503334" cy="30806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buFont typeface="Arial Unicode MS" pitchFamily="34" charset="-128"/>
              <a:buChar char="●"/>
              <a:tabLst/>
              <a:defRPr/>
            </a:pPr>
            <a:r>
              <a:rPr lang="en-US" sz="1800" dirty="0" smtClean="0">
                <a:solidFill>
                  <a:srgbClr val="062F67"/>
                </a:solidFill>
                <a:latin typeface="+mn-lt"/>
              </a:rPr>
              <a:t>Accelerator Driven Systems may be employed to address several missions, including: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rgbClr val="000099"/>
              </a:buClr>
              <a:buFont typeface="Arial Unicode MS" pitchFamily="34" charset="-128"/>
              <a:buChar char="●"/>
            </a:pPr>
            <a:r>
              <a:rPr lang="en-US" sz="1800" dirty="0" smtClean="0">
                <a:solidFill>
                  <a:srgbClr val="3366FF"/>
                </a:solidFill>
                <a:latin typeface="+mn-lt"/>
              </a:rPr>
              <a:t>Transmuting long-lived radioactive isotopes </a:t>
            </a:r>
            <a:r>
              <a:rPr lang="en-US" sz="1800" dirty="0" smtClean="0">
                <a:solidFill>
                  <a:srgbClr val="062F67"/>
                </a:solidFill>
                <a:latin typeface="+mn-lt"/>
              </a:rPr>
              <a:t>present in nuclear waste (e.g. actinides, fission products) to reduce the burden of these isotopes place on geologic repositories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rgbClr val="000099"/>
              </a:buClr>
              <a:buFont typeface="Arial Unicode MS" pitchFamily="34" charset="-128"/>
              <a:buChar char="●"/>
            </a:pPr>
            <a:r>
              <a:rPr lang="en-US" sz="1800" dirty="0" smtClean="0">
                <a:solidFill>
                  <a:srgbClr val="3366FF"/>
                </a:solidFill>
                <a:latin typeface="+mn-lt"/>
              </a:rPr>
              <a:t>Driving a thorium reactor </a:t>
            </a:r>
            <a:r>
              <a:rPr lang="en-US" sz="1800" dirty="0" smtClean="0">
                <a:solidFill>
                  <a:srgbClr val="062F67"/>
                </a:solidFill>
                <a:latin typeface="+mn-lt"/>
              </a:rPr>
              <a:t>(generating electricity and/or process heat)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rgbClr val="000099"/>
              </a:buClr>
              <a:buFont typeface="Arial Unicode MS" pitchFamily="34" charset="-128"/>
              <a:buChar char="●"/>
            </a:pPr>
            <a:r>
              <a:rPr lang="en-US" sz="1800" dirty="0" smtClean="0">
                <a:solidFill>
                  <a:srgbClr val="3366FF"/>
                </a:solidFill>
                <a:latin typeface="+mn-lt"/>
              </a:rPr>
              <a:t>Producing fissile materials </a:t>
            </a:r>
            <a:r>
              <a:rPr lang="en-US" sz="1800" dirty="0" smtClean="0">
                <a:solidFill>
                  <a:srgbClr val="062F67"/>
                </a:solidFill>
                <a:latin typeface="+mn-lt"/>
              </a:rPr>
              <a:t>for subsequent use in critical or sub-critical systems by irradiating fertile elements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buFont typeface="Arial Unicode MS" pitchFamily="34" charset="-128"/>
              <a:buChar char="●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62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buFont typeface="Arial Unicode MS" pitchFamily="34" charset="-128"/>
              <a:buChar char="●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62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		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62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90498" y="5191253"/>
            <a:ext cx="8496299" cy="7756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buFont typeface="Arial Unicode MS" pitchFamily="34" charset="-128"/>
              <a:buChar char="●"/>
              <a:tabLst/>
              <a:defRPr/>
            </a:pPr>
            <a:r>
              <a:rPr lang="en-US" sz="1800" dirty="0" smtClean="0">
                <a:solidFill>
                  <a:srgbClr val="062F67"/>
                </a:solidFill>
                <a:latin typeface="+mn-lt"/>
              </a:rPr>
              <a:t>Current projects under study include: Europe (EUROTRANS: MYRRHA,XT-ADS, EFIT, </a:t>
            </a:r>
            <a:r>
              <a:rPr lang="en-US" sz="1800" dirty="0" err="1" smtClean="0">
                <a:solidFill>
                  <a:srgbClr val="062F67"/>
                </a:solidFill>
                <a:latin typeface="+mn-lt"/>
              </a:rPr>
              <a:t>C.Rubia</a:t>
            </a:r>
            <a:r>
              <a:rPr lang="en-US" sz="1800" dirty="0" smtClean="0">
                <a:solidFill>
                  <a:srgbClr val="062F67"/>
                </a:solidFill>
                <a:latin typeface="+mn-lt"/>
              </a:rPr>
              <a:t>: energy amplifier), India, Japan (TEF), South Korea (KAERI-KOMAC)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62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buFont typeface="Arial Unicode MS" pitchFamily="34" charset="-128"/>
              <a:buChar char="●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62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		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62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Design Requirements 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1307" y="1859058"/>
            <a:ext cx="8030759" cy="3686610"/>
          </a:xfrm>
        </p:spPr>
        <p:txBody>
          <a:bodyPr/>
          <a:lstStyle/>
          <a:p>
            <a:r>
              <a:rPr lang="en-US" sz="2400" dirty="0" smtClean="0"/>
              <a:t>Design of an ADS with the following boundary conditions</a:t>
            </a:r>
          </a:p>
          <a:p>
            <a:endParaRPr lang="en-US" sz="2400" dirty="0" smtClean="0"/>
          </a:p>
          <a:p>
            <a:pPr lvl="1"/>
            <a:r>
              <a:rPr lang="en-US" sz="2400" dirty="0" smtClean="0"/>
              <a:t>		Current Mode:		CW</a:t>
            </a:r>
          </a:p>
          <a:p>
            <a:pPr lvl="1"/>
            <a:r>
              <a:rPr lang="en-US" sz="2400" dirty="0" smtClean="0"/>
              <a:t>		Average Beam Power: 	20MW</a:t>
            </a:r>
          </a:p>
          <a:p>
            <a:pPr lvl="1"/>
            <a:r>
              <a:rPr lang="en-US" sz="2400" dirty="0" smtClean="0"/>
              <a:t>		Beam Energy:			1-2 </a:t>
            </a:r>
            <a:r>
              <a:rPr lang="en-US" sz="2400" dirty="0" err="1" smtClean="0"/>
              <a:t>GeV</a:t>
            </a:r>
            <a:endParaRPr lang="en-US" sz="2400" dirty="0" smtClean="0"/>
          </a:p>
          <a:p>
            <a:pPr lvl="1"/>
            <a:r>
              <a:rPr lang="en-US" sz="2400" dirty="0" smtClean="0"/>
              <a:t>		Beam Current: 		10-20 </a:t>
            </a:r>
            <a:r>
              <a:rPr lang="en-US" sz="2400" dirty="0" err="1" smtClean="0"/>
              <a:t>mA</a:t>
            </a:r>
            <a:endParaRPr lang="en-US" sz="2400" dirty="0" smtClean="0"/>
          </a:p>
          <a:p>
            <a:pPr lvl="1"/>
            <a:r>
              <a:rPr lang="en-US" sz="2400" dirty="0" smtClean="0"/>
              <a:t>		Particle type:			p or H-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endParaRPr lang="en-US" sz="1600" dirty="0" smtClean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001000" y="6543675"/>
            <a:ext cx="1143000" cy="228600"/>
          </a:xfrm>
        </p:spPr>
        <p:txBody>
          <a:bodyPr/>
          <a:lstStyle/>
          <a:p>
            <a:pPr>
              <a:defRPr/>
            </a:pPr>
            <a:fld id="{A5FE03AC-DE99-472D-9796-526891D64F0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Beam Power Landscape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169145-1E66-4977-9172-220C0830B4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374" y="799328"/>
            <a:ext cx="8568329" cy="5766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5312231" y="2412271"/>
            <a:ext cx="156754" cy="16546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1960" y="2345055"/>
            <a:ext cx="32623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SCC is first Industrial-Scale ADS!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Availability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7958" y="1005543"/>
            <a:ext cx="8562975" cy="5557743"/>
          </a:xfrm>
        </p:spPr>
        <p:txBody>
          <a:bodyPr/>
          <a:lstStyle/>
          <a:p>
            <a:r>
              <a:rPr lang="en-US" sz="1600" dirty="0" smtClean="0"/>
              <a:t>The</a:t>
            </a:r>
            <a:r>
              <a:rPr lang="en-US" sz="1600" dirty="0" smtClean="0">
                <a:solidFill>
                  <a:srgbClr val="3366FF"/>
                </a:solidFill>
              </a:rPr>
              <a:t> beam availability must reach a level which is typically an order of magnitude better than the present day state-of-the-art. </a:t>
            </a:r>
            <a:r>
              <a:rPr lang="en-US" sz="1600" dirty="0" smtClean="0"/>
              <a:t>This requirement is strongly related to the thermal shocks which a beam interruption causes in an ADS (possibly causing safety issues). </a:t>
            </a:r>
          </a:p>
          <a:p>
            <a:r>
              <a:rPr lang="en-US" sz="1600" dirty="0" smtClean="0"/>
              <a:t>Imposes use of </a:t>
            </a:r>
            <a:r>
              <a:rPr lang="en-US" sz="1600" dirty="0" smtClean="0">
                <a:solidFill>
                  <a:srgbClr val="3366FF"/>
                </a:solidFill>
              </a:rPr>
              <a:t>well established accelerator technologies + principles of fault tolerance</a:t>
            </a:r>
            <a:r>
              <a:rPr lang="en-US" sz="1600" dirty="0" smtClean="0"/>
              <a:t> </a:t>
            </a:r>
          </a:p>
          <a:p>
            <a:pPr lvl="1"/>
            <a:endParaRPr lang="en-US" sz="1600" dirty="0" smtClean="0">
              <a:solidFill>
                <a:srgbClr val="062F67"/>
              </a:solidFill>
            </a:endParaRPr>
          </a:p>
          <a:p>
            <a:endParaRPr lang="en-US" sz="1600" dirty="0" smtClean="0"/>
          </a:p>
          <a:p>
            <a:pPr lvl="1"/>
            <a:endParaRPr lang="en-US" sz="1600" dirty="0" smtClean="0"/>
          </a:p>
          <a:p>
            <a:endParaRPr lang="en-US" sz="1600" dirty="0" smtClean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FE03AC-DE99-472D-9796-526891D64F0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297" y="2296021"/>
            <a:ext cx="4588713" cy="229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8887" y="4055994"/>
            <a:ext cx="4481513" cy="241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747828" y="3116848"/>
            <a:ext cx="32124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62F67"/>
                </a:solidFill>
                <a:latin typeface="+mn-lt"/>
              </a:rPr>
              <a:t>Trip statistics of existing accelerators</a:t>
            </a:r>
            <a:endParaRPr lang="en-US" dirty="0">
              <a:solidFill>
                <a:srgbClr val="062F67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353" y="5583823"/>
            <a:ext cx="38037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62F67"/>
                </a:solidFill>
                <a:latin typeface="+mn-lt"/>
              </a:rPr>
              <a:t>The main challenge for industrial scale ADS:</a:t>
            </a:r>
            <a:endParaRPr lang="en-US" dirty="0">
              <a:solidFill>
                <a:srgbClr val="062F67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238625" y="6017449"/>
            <a:ext cx="2771775" cy="495301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1036320" y="3265714"/>
            <a:ext cx="1027611" cy="64443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1167674" y="3712300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SCC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2076994" y="3931918"/>
            <a:ext cx="875212" cy="16111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err="1" smtClean="0"/>
              <a:t>Linac</a:t>
            </a:r>
            <a:r>
              <a:rPr lang="en-GB" dirty="0" smtClean="0"/>
              <a:t> </a:t>
            </a:r>
            <a:r>
              <a:rPr lang="en-GB" dirty="0" err="1" smtClean="0"/>
              <a:t>vs</a:t>
            </a:r>
            <a:r>
              <a:rPr lang="en-GB" dirty="0" smtClean="0"/>
              <a:t> Cyclotron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FE03AC-DE99-472D-9796-526891D64F0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75601" y="4191000"/>
            <a:ext cx="8232674" cy="204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tabLst/>
              <a:defRPr/>
            </a:pPr>
            <a:endParaRPr lang="en-US" dirty="0" smtClean="0">
              <a:solidFill>
                <a:srgbClr val="062F67"/>
              </a:solidFill>
              <a:latin typeface="+mj-lt"/>
              <a:cs typeface="Arial" charset="0"/>
            </a:endParaRPr>
          </a:p>
          <a:p>
            <a:pPr marL="800100" lvl="1" indent="-342900" eaLnBrk="0" hangingPunct="0">
              <a:spcBef>
                <a:spcPct val="20000"/>
              </a:spcBef>
              <a:buClr>
                <a:srgbClr val="000099"/>
              </a:buClr>
              <a:buFont typeface="Arial Unicode MS" pitchFamily="34" charset="-128"/>
              <a:buChar char="●"/>
            </a:pPr>
            <a:r>
              <a:rPr lang="en-US" dirty="0" smtClean="0">
                <a:solidFill>
                  <a:srgbClr val="3366FF"/>
                </a:solidFill>
                <a:latin typeface="+mj-lt"/>
                <a:cs typeface="Arial" charset="0"/>
              </a:rPr>
              <a:t>Cyclotron is compact and cost effective, but lacks every form of </a:t>
            </a:r>
            <a:r>
              <a:rPr lang="en-US" dirty="0" smtClean="0">
                <a:solidFill>
                  <a:srgbClr val="3366FF"/>
                </a:solidFill>
                <a:latin typeface="+mj-lt"/>
                <a:cs typeface="Arial" charset="0"/>
              </a:rPr>
              <a:t>redundancy, and has limited current </a:t>
            </a:r>
            <a:endParaRPr lang="en-US" dirty="0" smtClean="0">
              <a:solidFill>
                <a:srgbClr val="062F67"/>
              </a:solidFill>
              <a:latin typeface="+mj-lt"/>
              <a:cs typeface="Arial" charset="0"/>
            </a:endParaRPr>
          </a:p>
          <a:p>
            <a:pPr marL="800100" lvl="1" indent="-342900" eaLnBrk="0" hangingPunct="0">
              <a:spcBef>
                <a:spcPct val="20000"/>
              </a:spcBef>
              <a:buClr>
                <a:srgbClr val="000099"/>
              </a:buClr>
              <a:buFont typeface="Arial Unicode MS" pitchFamily="34" charset="-128"/>
              <a:buChar char="●"/>
            </a:pPr>
            <a:r>
              <a:rPr lang="en-US" dirty="0" err="1" smtClean="0">
                <a:solidFill>
                  <a:srgbClr val="3366FF"/>
                </a:solidFill>
                <a:latin typeface="+mj-lt"/>
                <a:cs typeface="Arial" charset="0"/>
              </a:rPr>
              <a:t>Linacs</a:t>
            </a:r>
            <a:r>
              <a:rPr lang="en-US" dirty="0" smtClean="0">
                <a:solidFill>
                  <a:srgbClr val="3366FF"/>
                </a:solidFill>
                <a:latin typeface="+mj-lt"/>
                <a:cs typeface="Arial" charset="0"/>
              </a:rPr>
              <a:t> are a more expensive, but highly modular solutions</a:t>
            </a:r>
            <a:r>
              <a:rPr lang="en-US" dirty="0" smtClean="0">
                <a:solidFill>
                  <a:srgbClr val="062F67"/>
                </a:solidFill>
                <a:latin typeface="+mj-lt"/>
                <a:cs typeface="Arial" charset="0"/>
              </a:rPr>
              <a:t>, making them well suited to tackle the availability </a:t>
            </a:r>
            <a:r>
              <a:rPr lang="en-US" dirty="0" smtClean="0">
                <a:solidFill>
                  <a:srgbClr val="062F67"/>
                </a:solidFill>
                <a:latin typeface="+mj-lt"/>
                <a:cs typeface="Arial" charset="0"/>
              </a:rPr>
              <a:t>issue,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cs typeface="Arial" charset="0"/>
              </a:rPr>
              <a:t>and can accelerate high CW currents</a:t>
            </a:r>
            <a:endParaRPr lang="en-US" dirty="0" smtClean="0">
              <a:solidFill>
                <a:schemeClr val="accent5">
                  <a:lumMod val="60000"/>
                  <a:lumOff val="40000"/>
                </a:schemeClr>
              </a:solidFill>
              <a:latin typeface="+mj-lt"/>
              <a:cs typeface="Arial" charset="0"/>
            </a:endParaRPr>
          </a:p>
          <a:p>
            <a:endParaRPr lang="en-US" dirty="0" smtClean="0">
              <a:latin typeface="+mj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41345" y="1361363"/>
          <a:ext cx="7889965" cy="268229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263337"/>
                <a:gridCol w="3626628"/>
              </a:tblGrid>
              <a:tr h="205616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LINAC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CYCLOTRON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259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(-) Large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space requirement (few hundred m long) 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(+) Compact 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5616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(-) Expensive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 </a:t>
                      </a:r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construction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(+) Cheap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construction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259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(-) Less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efficient power conversion 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(+) More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efficient power conversion 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259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(+) Modularity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provides redundancy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(-) No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intrinsic redundancy</a:t>
                      </a:r>
                      <a:endParaRPr lang="en-US" sz="1400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561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(+) Upgradable </a:t>
                      </a:r>
                      <a:r>
                        <a:rPr lang="en-US" sz="1400" dirty="0">
                          <a:solidFill>
                            <a:schemeClr val="accent6"/>
                          </a:solidFill>
                          <a:latin typeface="+mn-lt"/>
                        </a:rPr>
                        <a:t>in energy </a:t>
                      </a: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(-) Difficult </a:t>
                      </a:r>
                      <a:r>
                        <a:rPr lang="en-US" sz="1400" dirty="0">
                          <a:solidFill>
                            <a:schemeClr val="accent6"/>
                          </a:solidFill>
                          <a:latin typeface="+mn-lt"/>
                        </a:rPr>
                        <a:t>to upgrade in energy </a:t>
                      </a: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259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(+)</a:t>
                      </a:r>
                      <a:r>
                        <a:rPr lang="en-US" sz="1400" b="1" baseline="0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 Small fraction of beam loss at high energy</a:t>
                      </a:r>
                      <a:endParaRPr lang="en-US" sz="1400" b="1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(-)</a:t>
                      </a:r>
                      <a:r>
                        <a:rPr lang="en-US" sz="1400" b="1" baseline="0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 High</a:t>
                      </a:r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 fraction of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beam </a:t>
                      </a:r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loss</a:t>
                      </a:r>
                      <a:r>
                        <a:rPr lang="en-US" sz="1400" b="1" baseline="0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 at extraction</a:t>
                      </a:r>
                      <a:endParaRPr lang="en-US" sz="1400" b="1" dirty="0">
                        <a:solidFill>
                          <a:schemeClr val="accent6"/>
                        </a:solidFill>
                        <a:latin typeface="+mn-lt"/>
                      </a:endParaRP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259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(+) Capable 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of high beam current (100 </a:t>
                      </a:r>
                      <a:r>
                        <a:rPr lang="en-US" sz="1400" b="1" dirty="0" err="1">
                          <a:solidFill>
                            <a:schemeClr val="accent6"/>
                          </a:solidFill>
                          <a:latin typeface="+mn-lt"/>
                        </a:rPr>
                        <a:t>mA</a:t>
                      </a: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i="0" dirty="0" smtClean="0">
                          <a:solidFill>
                            <a:schemeClr val="accent6"/>
                          </a:solidFill>
                          <a:latin typeface="+mn-lt"/>
                        </a:rPr>
                        <a:t>(-) Modest </a:t>
                      </a:r>
                      <a:r>
                        <a:rPr lang="en-US" sz="1400" b="1" i="0" dirty="0">
                          <a:solidFill>
                            <a:schemeClr val="accent6"/>
                          </a:solidFill>
                          <a:latin typeface="+mn-lt"/>
                        </a:rPr>
                        <a:t>beam current capability (5 </a:t>
                      </a:r>
                      <a:r>
                        <a:rPr lang="en-US" sz="1400" b="1" i="0" dirty="0" err="1">
                          <a:solidFill>
                            <a:schemeClr val="accent6"/>
                          </a:solidFill>
                          <a:latin typeface="+mn-lt"/>
                        </a:rPr>
                        <a:t>mA</a:t>
                      </a:r>
                      <a:r>
                        <a:rPr lang="en-US" sz="1400" b="1" i="0" dirty="0">
                          <a:solidFill>
                            <a:schemeClr val="accent6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44718" marR="44718" marT="44718" marB="44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" y="1335924"/>
            <a:ext cx="2997200" cy="469040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sz="3200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       </a:t>
            </a:r>
            <a:r>
              <a:rPr lang="es-ES" sz="3200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Spallation</a:t>
            </a:r>
            <a:r>
              <a:rPr lang="es-ES" sz="3200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	Center </a:t>
            </a: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sz="3200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	</a:t>
            </a:r>
            <a:r>
              <a:rPr lang="es-ES" sz="3200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iC</a:t>
            </a:r>
            <a:r>
              <a:rPr lang="es-ES" sz="3200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eland</a:t>
            </a:r>
            <a:endParaRPr lang="es-ES" sz="3200" dirty="0" smtClean="0">
              <a:solidFill>
                <a:srgbClr val="3366FF"/>
              </a:solidFill>
              <a:latin typeface="+mn-lt"/>
              <a:cs typeface="Times New Roman" pitchFamily="16" charset="0"/>
            </a:endParaRP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s-ES" dirty="0" smtClean="0">
              <a:solidFill>
                <a:srgbClr val="3366FF"/>
              </a:solidFill>
              <a:latin typeface="+mn-lt"/>
              <a:cs typeface="Times New Roman" pitchFamily="16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LINAC	Redundant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nc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 FE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Linac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 + 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lang="en-US" sz="1400" kern="0" dirty="0" smtClean="0">
                <a:solidFill>
                  <a:srgbClr val="008000"/>
                </a:solidFill>
                <a:latin typeface="+mn-lt"/>
              </a:rPr>
              <a:t>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sc @ high energy 	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Pulse length:</a:t>
            </a:r>
            <a:r>
              <a:rPr lang="en-US" sz="1400" kern="0" dirty="0" smtClean="0">
                <a:solidFill>
                  <a:srgbClr val="008000"/>
                </a:solidFill>
                <a:latin typeface="+mn-lt"/>
              </a:rPr>
              <a:t>	C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W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Average </a:t>
            </a:r>
            <a:r>
              <a:rPr lang="en-US" sz="1400" kern="0" dirty="0" smtClean="0">
                <a:solidFill>
                  <a:srgbClr val="008000"/>
                </a:solidFill>
                <a:latin typeface="+mn-lt"/>
              </a:rPr>
              <a:t>Po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wer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: 	20MW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Beam Energy:	1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GeV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Particle type:	p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Beam Current:	20mA		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Beam Energy:	± 1%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Beam Intensity:	± 2%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</a:rPr>
              <a:t>Beam Size:	± 10%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SzTx/>
              <a:buFont typeface="+mj-lt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Tx/>
              <a:buFont typeface="Arial Unicode MS" pitchFamily="34" charset="-128"/>
              <a:buChar char="●"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62F6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+ top level parameters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169145-1E66-4977-9172-220C0830B46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6547"/>
          <a:stretch>
            <a:fillRect/>
          </a:stretch>
        </p:blipFill>
        <p:spPr bwMode="auto">
          <a:xfrm>
            <a:off x="3089834" y="881063"/>
            <a:ext cx="5911926" cy="564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6589"/>
          <a:stretch>
            <a:fillRect/>
          </a:stretch>
        </p:blipFill>
        <p:spPr bwMode="auto">
          <a:xfrm>
            <a:off x="3088776" y="850148"/>
            <a:ext cx="5920142" cy="564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8900"/>
          <a:stretch>
            <a:fillRect/>
          </a:stretch>
        </p:blipFill>
        <p:spPr bwMode="auto">
          <a:xfrm>
            <a:off x="3091017" y="844665"/>
            <a:ext cx="6052983" cy="567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 bwMode="auto">
          <a:xfrm>
            <a:off x="5088711" y="4799871"/>
            <a:ext cx="156754" cy="16546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99050" y="5189855"/>
            <a:ext cx="2643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SCC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 err="1" smtClean="0">
                <a:solidFill>
                  <a:srgbClr val="FFFF00"/>
                </a:solidFill>
              </a:rPr>
              <a:t>Spallation</a:t>
            </a:r>
            <a:r>
              <a:rPr lang="en-US" dirty="0" smtClean="0">
                <a:solidFill>
                  <a:srgbClr val="FFFF00"/>
                </a:solidFill>
              </a:rPr>
              <a:t> Center </a:t>
            </a:r>
            <a:r>
              <a:rPr lang="en-US" dirty="0" err="1" smtClean="0">
                <a:solidFill>
                  <a:srgbClr val="FFFF00"/>
                </a:solidFill>
              </a:rPr>
              <a:t>iCeland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The accelerator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3150" t="41537" r="60742" b="21704"/>
          <a:stretch>
            <a:fillRect/>
          </a:stretch>
        </p:blipFill>
        <p:spPr bwMode="auto">
          <a:xfrm>
            <a:off x="363426" y="938461"/>
            <a:ext cx="4539900" cy="277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087563" y="1307352"/>
            <a:ext cx="2171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366FF"/>
                </a:solidFill>
                <a:latin typeface="+mj-lt"/>
              </a:rPr>
              <a:t>Front end accelerator</a:t>
            </a:r>
          </a:p>
          <a:p>
            <a:pPr algn="ctr"/>
            <a:r>
              <a:rPr lang="en-US" dirty="0" smtClean="0">
                <a:solidFill>
                  <a:srgbClr val="3366FF"/>
                </a:solidFill>
                <a:latin typeface="+mj-lt"/>
              </a:rPr>
              <a:t>Classic redundancy </a:t>
            </a:r>
            <a:endParaRPr lang="en-US" dirty="0">
              <a:solidFill>
                <a:srgbClr val="3366FF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54803" y="3268134"/>
            <a:ext cx="3562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366FF"/>
                </a:solidFill>
                <a:latin typeface="+mj-lt"/>
              </a:rPr>
              <a:t>independently phased sc section </a:t>
            </a:r>
          </a:p>
          <a:p>
            <a:pPr algn="ctr"/>
            <a:r>
              <a:rPr lang="en-US" dirty="0" smtClean="0">
                <a:solidFill>
                  <a:srgbClr val="3366FF"/>
                </a:solidFill>
                <a:latin typeface="+mj-lt"/>
              </a:rPr>
              <a:t>distributed redundancy</a:t>
            </a:r>
            <a:endParaRPr lang="en-US" dirty="0">
              <a:solidFill>
                <a:srgbClr val="3366FF"/>
              </a:solidFill>
              <a:latin typeface="+mj-lt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l="32396" t="41537" r="1800" b="21704"/>
          <a:stretch>
            <a:fillRect/>
          </a:stretch>
        </p:blipFill>
        <p:spPr bwMode="auto">
          <a:xfrm>
            <a:off x="540612" y="3774795"/>
            <a:ext cx="7694264" cy="2583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"/>
          <p:cNvSpPr/>
          <p:nvPr/>
        </p:nvSpPr>
        <p:spPr bwMode="auto">
          <a:xfrm>
            <a:off x="4394200" y="2133600"/>
            <a:ext cx="762000" cy="16425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The ECR Source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703" y="919962"/>
            <a:ext cx="3802003" cy="28117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561" y="3755685"/>
            <a:ext cx="4029303" cy="262231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4480152" y="1952905"/>
            <a:ext cx="4262829" cy="174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b="1" dirty="0" smtClean="0">
                <a:solidFill>
                  <a:srgbClr val="000000"/>
                </a:solidFill>
                <a:latin typeface="+mn-lt"/>
              </a:rPr>
              <a:t>ECR </a:t>
            </a:r>
            <a:r>
              <a:rPr lang="es-ES" b="1" dirty="0" err="1" smtClean="0">
                <a:solidFill>
                  <a:srgbClr val="000000"/>
                </a:solidFill>
                <a:latin typeface="+mn-lt"/>
              </a:rPr>
              <a:t>Source</a:t>
            </a:r>
            <a:endParaRPr lang="es-ES" b="1" dirty="0" smtClean="0">
              <a:solidFill>
                <a:srgbClr val="000000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b="1" dirty="0">
              <a:solidFill>
                <a:srgbClr val="000000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>
                <a:solidFill>
                  <a:srgbClr val="3366FF"/>
                </a:solidFill>
                <a:latin typeface="+mn-lt"/>
              </a:rPr>
              <a:t>Plasma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chamber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	</a:t>
            </a:r>
            <a:endParaRPr lang="es-ES" dirty="0" smtClean="0">
              <a:solidFill>
                <a:srgbClr val="3366FF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 err="1" smtClean="0">
                <a:solidFill>
                  <a:srgbClr val="3366FF"/>
                </a:solidFill>
                <a:latin typeface="+mn-lt"/>
              </a:rPr>
              <a:t>Dimensions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 66 mm </a:t>
            </a:r>
            <a:r>
              <a:rPr lang="es-ES" dirty="0" err="1" smtClean="0">
                <a:solidFill>
                  <a:srgbClr val="3366FF"/>
                </a:solidFill>
                <a:latin typeface="+mn-lt"/>
              </a:rPr>
              <a:t>diameter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, 179 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mm </a:t>
            </a:r>
            <a:r>
              <a:rPr lang="es-ES" dirty="0" err="1" smtClean="0">
                <a:solidFill>
                  <a:srgbClr val="3366FF"/>
                </a:solidFill>
                <a:latin typeface="+mn-lt"/>
              </a:rPr>
              <a:t>long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. </a:t>
            </a:r>
            <a:endParaRPr lang="es-ES" dirty="0" smtClean="0">
              <a:solidFill>
                <a:srgbClr val="3366FF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 smtClean="0">
                <a:solidFill>
                  <a:srgbClr val="3366FF"/>
                </a:solidFill>
                <a:latin typeface="+mn-lt"/>
              </a:rPr>
              <a:t>Plasma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electrode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 smtClean="0">
                <a:solidFill>
                  <a:srgbClr val="3366FF"/>
                </a:solidFill>
                <a:latin typeface="+mn-lt"/>
              </a:rPr>
              <a:t>aperture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 16 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mm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>
                <a:solidFill>
                  <a:srgbClr val="3366FF"/>
                </a:solidFill>
                <a:latin typeface="+mn-lt"/>
              </a:rPr>
              <a:t>RF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power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 smtClean="0">
                <a:solidFill>
                  <a:srgbClr val="3366FF"/>
                </a:solidFill>
                <a:latin typeface="+mn-lt"/>
              </a:rPr>
              <a:t>source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 2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kW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 smtClean="0">
                <a:solidFill>
                  <a:srgbClr val="3366FF"/>
                </a:solidFill>
                <a:latin typeface="+mn-lt"/>
              </a:rPr>
              <a:t>max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 + </a:t>
            </a:r>
            <a:r>
              <a:rPr lang="es-ES" dirty="0" err="1" smtClean="0">
                <a:solidFill>
                  <a:srgbClr val="3366FF"/>
                </a:solidFill>
                <a:latin typeface="+mn-lt"/>
              </a:rPr>
              <a:t>Klystron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amplifier</a:t>
            </a:r>
            <a:endParaRPr lang="es-ES" dirty="0">
              <a:solidFill>
                <a:srgbClr val="3366FF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 err="1">
                <a:solidFill>
                  <a:srgbClr val="3366FF"/>
                </a:solidFill>
                <a:latin typeface="+mn-lt"/>
              </a:rPr>
              <a:t>Power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injection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(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Tuned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waveguide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to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co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-axial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transition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) </a:t>
            </a:r>
            <a:endParaRPr lang="es-ES" dirty="0">
              <a:solidFill>
                <a:srgbClr val="3366FF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 err="1">
                <a:solidFill>
                  <a:srgbClr val="3366FF"/>
                </a:solidFill>
                <a:latin typeface="+mn-lt"/>
              </a:rPr>
              <a:t>Useful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beam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length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(~ 1 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ms). </a:t>
            </a:r>
            <a:endParaRPr lang="es-ES" dirty="0" smtClean="0">
              <a:solidFill>
                <a:srgbClr val="3366FF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 err="1" smtClean="0">
                <a:solidFill>
                  <a:srgbClr val="3366FF"/>
                </a:solidFill>
                <a:latin typeface="+mn-lt"/>
              </a:rPr>
              <a:t>Extraction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potential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: 2.5 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keV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/</a:t>
            </a:r>
            <a:r>
              <a:rPr lang="es-ES" dirty="0" err="1">
                <a:solidFill>
                  <a:srgbClr val="3366FF"/>
                </a:solidFill>
                <a:latin typeface="+mn-lt"/>
              </a:rPr>
              <a:t>nucleon</a:t>
            </a:r>
            <a:r>
              <a:rPr lang="es-ES" dirty="0">
                <a:solidFill>
                  <a:srgbClr val="3366FF"/>
                </a:solidFill>
                <a:latin typeface="+mn-lt"/>
              </a:rPr>
              <a:t> (nominal</a:t>
            </a:r>
            <a:r>
              <a:rPr lang="es-ES" dirty="0" smtClean="0">
                <a:solidFill>
                  <a:srgbClr val="3366FF"/>
                </a:solidFill>
                <a:latin typeface="+mn-lt"/>
              </a:rPr>
              <a:t>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DC </a:t>
            </a:r>
            <a:r>
              <a:rPr lang="es-ES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current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50mA</a:t>
            </a:r>
            <a:r>
              <a:rPr lang="es-ES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endParaRPr lang="es-ES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The RFQ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446" y="830165"/>
            <a:ext cx="2878819" cy="1939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75" y="1993702"/>
            <a:ext cx="2914425" cy="21574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4305904" y="3639187"/>
            <a:ext cx="466876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Four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1m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long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resonantly-coupled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sections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of 4-vane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structures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smtClean="0">
                <a:solidFill>
                  <a:srgbClr val="3366FF"/>
                </a:solidFill>
                <a:cs typeface="Times New Roman" pitchFamily="16" charset="0"/>
              </a:rPr>
              <a:t>(4m total </a:t>
            </a:r>
            <a:r>
              <a:rPr lang="es-ES" dirty="0" err="1" smtClean="0">
                <a:solidFill>
                  <a:srgbClr val="3366FF"/>
                </a:solidFill>
                <a:cs typeface="Times New Roman" pitchFamily="16" charset="0"/>
              </a:rPr>
              <a:t>length</a:t>
            </a:r>
            <a:r>
              <a:rPr lang="es-ES" dirty="0" smtClean="0">
                <a:solidFill>
                  <a:srgbClr val="3366FF"/>
                </a:solidFill>
                <a:cs typeface="Times New Roman" pitchFamily="16" charset="0"/>
              </a:rPr>
              <a:t>) </a:t>
            </a: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s-ES" dirty="0" smtClean="0">
              <a:solidFill>
                <a:srgbClr val="062F67"/>
              </a:solidFill>
              <a:cs typeface="Times New Roman" pitchFamily="16" charset="0"/>
            </a:endParaRP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Coupled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through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two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coupling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cells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delivering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a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beam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of </a:t>
            </a:r>
            <a:r>
              <a:rPr lang="es-ES" dirty="0" smtClean="0">
                <a:solidFill>
                  <a:srgbClr val="3366FF"/>
                </a:solidFill>
                <a:cs typeface="Times New Roman" pitchFamily="16" charset="0"/>
              </a:rPr>
              <a:t>3 </a:t>
            </a:r>
            <a:r>
              <a:rPr lang="es-ES" dirty="0" err="1" smtClean="0">
                <a:solidFill>
                  <a:srgbClr val="3366FF"/>
                </a:solidFill>
                <a:cs typeface="Times New Roman" pitchFamily="16" charset="0"/>
              </a:rPr>
              <a:t>MeV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s-ES" dirty="0" smtClean="0">
              <a:solidFill>
                <a:srgbClr val="062F67"/>
              </a:solidFill>
              <a:cs typeface="Times New Roman" pitchFamily="16" charset="0"/>
            </a:endParaRP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Maximum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current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of </a:t>
            </a:r>
            <a:r>
              <a:rPr lang="es-ES" dirty="0" smtClean="0">
                <a:solidFill>
                  <a:srgbClr val="3366FF"/>
                </a:solidFill>
                <a:cs typeface="Times New Roman" pitchFamily="16" charset="0"/>
              </a:rPr>
              <a:t>5</a:t>
            </a:r>
            <a:r>
              <a:rPr lang="es-ES" dirty="0" smtClean="0">
                <a:solidFill>
                  <a:srgbClr val="3366FF"/>
                </a:solidFill>
                <a:cs typeface="Times New Roman" pitchFamily="16" charset="0"/>
              </a:rPr>
              <a:t>0 </a:t>
            </a:r>
            <a:r>
              <a:rPr lang="es-ES" dirty="0" err="1" smtClean="0">
                <a:solidFill>
                  <a:srgbClr val="3366FF"/>
                </a:solidFill>
                <a:cs typeface="Times New Roman" pitchFamily="16" charset="0"/>
              </a:rPr>
              <a:t>mA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on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output</a:t>
            </a: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The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required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RF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power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comes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to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be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about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smtClean="0">
                <a:solidFill>
                  <a:srgbClr val="3366FF"/>
                </a:solidFill>
                <a:cs typeface="Times New Roman" pitchFamily="16" charset="0"/>
              </a:rPr>
              <a:t>1 MW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to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be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delivered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by</a:t>
            </a:r>
            <a:r>
              <a:rPr lang="es-ES" dirty="0" smtClean="0">
                <a:solidFill>
                  <a:srgbClr val="062F67"/>
                </a:solidFill>
                <a:cs typeface="Times New Roman" pitchFamily="16" charset="0"/>
              </a:rPr>
              <a:t> a single </a:t>
            </a:r>
            <a:r>
              <a:rPr lang="es-ES" dirty="0" err="1" smtClean="0">
                <a:solidFill>
                  <a:srgbClr val="062F67"/>
                </a:solidFill>
                <a:cs typeface="Times New Roman" pitchFamily="16" charset="0"/>
              </a:rPr>
              <a:t>klystron</a:t>
            </a:r>
            <a:endParaRPr lang="es-ES" dirty="0">
              <a:solidFill>
                <a:srgbClr val="062F67"/>
              </a:solidFill>
              <a:cs typeface="Times New Roman" pitchFamily="16" charset="0"/>
            </a:endParaRPr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232" y="4383660"/>
            <a:ext cx="3385441" cy="160154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961872" y="6046329"/>
            <a:ext cx="4534455" cy="325684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81720" tIns="55080" rIns="81720" bIns="40680"/>
          <a:lstStyle/>
          <a:p>
            <a:pPr hangingPunct="1">
              <a:lnSpc>
                <a:spcPct val="100000"/>
              </a:lnSpc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</a:tabLst>
            </a:pP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RFQ </a:t>
            </a:r>
            <a:r>
              <a:rPr lang="es-ES" sz="1200" dirty="0" err="1">
                <a:solidFill>
                  <a:srgbClr val="000000"/>
                </a:solidFill>
                <a:latin typeface="Calibri" charset="0"/>
              </a:rPr>
              <a:t>resonant</a:t>
            </a: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ES" sz="1200" dirty="0" err="1">
                <a:solidFill>
                  <a:srgbClr val="000000"/>
                </a:solidFill>
                <a:latin typeface="Calibri" charset="0"/>
              </a:rPr>
              <a:t>mode</a:t>
            </a: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es-ES" sz="1200" dirty="0" err="1">
                <a:solidFill>
                  <a:srgbClr val="000000"/>
                </a:solidFill>
                <a:latin typeface="Calibri" charset="0"/>
              </a:rPr>
              <a:t>quadrupole</a:t>
            </a: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352 MHZ)</a:t>
            </a:r>
          </a:p>
        </p:txBody>
      </p:sp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21799" y="1490133"/>
            <a:ext cx="3567682" cy="1452556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762811" y="2875685"/>
            <a:ext cx="2483722" cy="299314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81720" tIns="55080" rIns="81720" bIns="40680"/>
          <a:lstStyle/>
          <a:p>
            <a:pPr hangingPunct="1">
              <a:lnSpc>
                <a:spcPct val="100000"/>
              </a:lnSpc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</a:tabLst>
            </a:pP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Ez </a:t>
            </a:r>
            <a:r>
              <a:rPr lang="es-ES" sz="1200" dirty="0" err="1">
                <a:solidFill>
                  <a:srgbClr val="000000"/>
                </a:solidFill>
                <a:latin typeface="Calibri" charset="0"/>
              </a:rPr>
              <a:t>field</a:t>
            </a: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ES" sz="1200" dirty="0" err="1">
                <a:solidFill>
                  <a:srgbClr val="000000"/>
                </a:solidFill>
                <a:latin typeface="Calibri" charset="0"/>
              </a:rPr>
              <a:t>distribution</a:t>
            </a: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ES" sz="1200" dirty="0" err="1">
                <a:solidFill>
                  <a:srgbClr val="000000"/>
                </a:solidFill>
                <a:latin typeface="Calibri" charset="0"/>
              </a:rPr>
              <a:t>along</a:t>
            </a: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s-ES" sz="1200" dirty="0" err="1">
                <a:solidFill>
                  <a:srgbClr val="000000"/>
                </a:solidFill>
                <a:latin typeface="Calibri" charset="0"/>
              </a:rPr>
              <a:t>an</a:t>
            </a:r>
            <a:r>
              <a:rPr lang="es-ES" sz="1200" dirty="0">
                <a:solidFill>
                  <a:srgbClr val="000000"/>
                </a:solidFill>
                <a:latin typeface="Calibri" charset="0"/>
              </a:rPr>
              <a:t> RFQ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Drift Tube </a:t>
            </a:r>
            <a:r>
              <a:rPr lang="en-US" dirty="0" err="1" smtClean="0"/>
              <a:t>Linac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169145-1E66-4977-9172-220C0830B4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081" y="3956179"/>
            <a:ext cx="3711319" cy="25053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12" name="Group 3"/>
          <p:cNvGraphicFramePr>
            <a:graphicFrameLocks noGrp="1"/>
          </p:cNvGraphicFramePr>
          <p:nvPr/>
        </p:nvGraphicFramePr>
        <p:xfrm>
          <a:off x="226916" y="1025363"/>
          <a:ext cx="5078413" cy="220027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40000"/>
                <a:gridCol w="2538413"/>
              </a:tblGrid>
              <a:tr h="3667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Output </a:t>
                      </a: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Energy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25 </a:t>
                      </a: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MeV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Length</a:t>
                      </a: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(2 </a:t>
                      </a: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modules)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 m</a:t>
                      </a:r>
                    </a:p>
                  </a:txBody>
                  <a:tcPr marL="90000" marR="90000" marT="62676" marB="46800" horzOverflow="overflow"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Microsoft YaHei" charset="-122"/>
                        </a:rPr>
                        <a:t>Cells</a:t>
                      </a:r>
                      <a:r>
                        <a:rPr kumimoji="0" lang="es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Microsoft YaHei" charset="-122"/>
                        </a:rPr>
                        <a:t> per </a:t>
                      </a:r>
                      <a:r>
                        <a:rPr kumimoji="0" lang="es-E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Microsoft YaHei" charset="-122"/>
                        </a:rPr>
                        <a:t>cavity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39/42</a:t>
                      </a:r>
                    </a:p>
                  </a:txBody>
                  <a:tcPr marL="90000" marR="90000" marT="62676" marB="46800" horzOverflow="overflow"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Number</a:t>
                      </a: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of </a:t>
                      </a: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klystrons</a:t>
                      </a: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needed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 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Power</a:t>
                      </a: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per </a:t>
                      </a: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klystron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~ 1 MW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Frequency</a:t>
                      </a: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352 MHz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</a:tr>
            </a:tbl>
          </a:graphicData>
        </a:graphic>
      </p:graphicFrame>
      <p:pic>
        <p:nvPicPr>
          <p:cNvPr id="19" name="Picture 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900113"/>
            <a:ext cx="3419475" cy="306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" name="Rounded Rectangle 19"/>
          <p:cNvSpPr/>
          <p:nvPr/>
        </p:nvSpPr>
        <p:spPr bwMode="auto">
          <a:xfrm>
            <a:off x="1507329" y="4112286"/>
            <a:ext cx="746449" cy="466530"/>
          </a:xfrm>
          <a:prstGeom prst="roundRect">
            <a:avLst/>
          </a:prstGeom>
          <a:solidFill>
            <a:srgbClr val="CCECFF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+mn-lt"/>
              </a:rPr>
              <a:t>Module #1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+mn-lt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2387516" y="4115396"/>
            <a:ext cx="1321837" cy="466530"/>
          </a:xfrm>
          <a:prstGeom prst="roundRect">
            <a:avLst/>
          </a:prstGeom>
          <a:solidFill>
            <a:srgbClr val="CCECFF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dirty="0" smtClean="0">
                <a:solidFill>
                  <a:schemeClr val="accent6"/>
                </a:solidFill>
                <a:latin typeface="+mn-lt"/>
              </a:rPr>
              <a:t>Module </a:t>
            </a:r>
          </a:p>
          <a:p>
            <a:pPr algn="ctr" eaLnBrk="0" hangingPunct="0"/>
            <a:r>
              <a:rPr lang="en-US" sz="1200" dirty="0" smtClean="0">
                <a:solidFill>
                  <a:schemeClr val="accent6"/>
                </a:solidFill>
                <a:latin typeface="+mn-lt"/>
              </a:rPr>
              <a:t>#2</a:t>
            </a:r>
            <a:endParaRPr lang="en-US" sz="1400" dirty="0" smtClean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22" name="Text Box 43"/>
          <p:cNvSpPr txBox="1">
            <a:spLocks noChangeArrowheads="1"/>
          </p:cNvSpPr>
          <p:nvPr/>
        </p:nvSpPr>
        <p:spPr bwMode="auto">
          <a:xfrm>
            <a:off x="1611640" y="3789179"/>
            <a:ext cx="1439863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3.9m  </a:t>
            </a:r>
            <a:endParaRPr lang="es-E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2669125" y="3782962"/>
            <a:ext cx="825629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7.34m  </a:t>
            </a:r>
            <a:endParaRPr lang="es-E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703273" y="5082667"/>
            <a:ext cx="345233" cy="33590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583461" y="5076445"/>
            <a:ext cx="345233" cy="33590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3115305" y="5067115"/>
            <a:ext cx="345233" cy="33590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7" name="Straight Connector 26"/>
          <p:cNvCxnSpPr>
            <a:stCxn id="24" idx="0"/>
          </p:cNvCxnSpPr>
          <p:nvPr/>
        </p:nvCxnSpPr>
        <p:spPr bwMode="auto">
          <a:xfrm rot="16200000" flipV="1">
            <a:off x="1635627" y="4842403"/>
            <a:ext cx="475860" cy="46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rot="16200000" flipV="1">
            <a:off x="2506484" y="4836183"/>
            <a:ext cx="475860" cy="46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rot="16200000" flipV="1">
            <a:off x="3028999" y="4817521"/>
            <a:ext cx="475860" cy="46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 Box 43"/>
          <p:cNvSpPr txBox="1">
            <a:spLocks noChangeArrowheads="1"/>
          </p:cNvSpPr>
          <p:nvPr/>
        </p:nvSpPr>
        <p:spPr bwMode="auto">
          <a:xfrm>
            <a:off x="1990252" y="5562282"/>
            <a:ext cx="1074430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</a:tabLst>
            </a:pPr>
            <a:r>
              <a:rPr lang="es-ES" sz="1400" dirty="0" err="1" smtClean="0">
                <a:solidFill>
                  <a:srgbClr val="000000"/>
                </a:solidFill>
                <a:latin typeface="+mn-lt"/>
              </a:rPr>
              <a:t>Klystrons</a:t>
            </a:r>
            <a:endParaRPr lang="es-ES" sz="14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169145-1E66-4977-9172-220C0830B46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18" name="Group 3"/>
          <p:cNvGraphicFramePr>
            <a:graphicFrameLocks noGrp="1"/>
          </p:cNvGraphicFramePr>
          <p:nvPr/>
        </p:nvGraphicFramePr>
        <p:xfrm>
          <a:off x="418599" y="3221431"/>
          <a:ext cx="2690361" cy="1311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01641"/>
                <a:gridCol w="1188720"/>
              </a:tblGrid>
              <a:tr h="34806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Gradient</a:t>
                      </a:r>
                      <a:r>
                        <a:rPr kumimoji="0" lang="es-E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in </a:t>
                      </a:r>
                      <a:r>
                        <a:rPr kumimoji="0" lang="es-E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Cavity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25 MV/m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</a:tr>
              <a:tr h="348066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Average</a:t>
                      </a:r>
                      <a:r>
                        <a:rPr kumimoji="0" lang="es-E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kumimoji="0" lang="es-E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Gradient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&lt;3 MV/ m</a:t>
                      </a:r>
                    </a:p>
                  </a:txBody>
                  <a:tcPr marL="90000" marR="90000" marT="62676" marB="46800" horzOverflow="overflow"/>
                </a:tc>
              </a:tr>
              <a:tr h="27641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Microsoft YaHei" charset="-122"/>
                        </a:rPr>
                        <a:t>Q</a:t>
                      </a: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&gt; 10E10 </a:t>
                      </a:r>
                    </a:p>
                  </a:txBody>
                  <a:tcPr marL="90000" marR="90000" marT="62676" marB="46800" horzOverflow="overflow"/>
                </a:tc>
              </a:tr>
              <a:tr h="27641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Operating</a:t>
                      </a:r>
                      <a:r>
                        <a:rPr kumimoji="0" lang="es-E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 T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es-E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 K </a:t>
                      </a: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Microsoft YaHei" charset="-122"/>
                      </a:endParaRPr>
                    </a:p>
                  </a:txBody>
                  <a:tcPr marL="90000" marR="90000" marT="62676" marB="46800" horzOverflow="overflow"/>
                </a:tc>
              </a:tr>
            </a:tbl>
          </a:graphicData>
        </a:graphic>
      </p:graphicFrame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2637" y="1056128"/>
            <a:ext cx="2022783" cy="61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 bwMode="auto">
          <a:xfrm>
            <a:off x="831002" y="2011277"/>
            <a:ext cx="2066306" cy="466530"/>
          </a:xfrm>
          <a:prstGeom prst="roundRect">
            <a:avLst/>
          </a:prstGeom>
          <a:solidFill>
            <a:srgbClr val="CCECFF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l-GR" sz="1400" dirty="0" smtClean="0">
                <a:solidFill>
                  <a:schemeClr val="accent6"/>
                </a:solidFill>
                <a:latin typeface="+mn-lt"/>
              </a:rPr>
              <a:t>β</a:t>
            </a:r>
            <a:r>
              <a:rPr lang="en-US" sz="1400" dirty="0" smtClean="0">
                <a:solidFill>
                  <a:schemeClr val="accent6"/>
                </a:solidFill>
                <a:latin typeface="+mn-lt"/>
              </a:rPr>
              <a:t>=0.35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+mn-lt"/>
              </a:rPr>
              <a:t>Spoke Cavities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+mn-lt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3014940" y="1990637"/>
            <a:ext cx="2385516" cy="466530"/>
          </a:xfrm>
          <a:prstGeom prst="roundRect">
            <a:avLst/>
          </a:prstGeom>
          <a:solidFill>
            <a:srgbClr val="CCECFF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l-GR" sz="1400" dirty="0" smtClean="0">
                <a:solidFill>
                  <a:schemeClr val="accent6"/>
                </a:solidFill>
                <a:latin typeface="+mn-lt"/>
              </a:rPr>
              <a:t>β</a:t>
            </a:r>
            <a:r>
              <a:rPr lang="en-US" sz="1400" dirty="0" smtClean="0">
                <a:solidFill>
                  <a:schemeClr val="accent6"/>
                </a:solidFill>
                <a:latin typeface="+mn-lt"/>
              </a:rPr>
              <a:t>=0.5 Elliptical </a:t>
            </a:r>
            <a:r>
              <a:rPr lang="en-US" sz="1400" dirty="0" err="1" smtClean="0">
                <a:solidFill>
                  <a:schemeClr val="accent6"/>
                </a:solidFill>
                <a:latin typeface="+mn-lt"/>
              </a:rPr>
              <a:t>Linac</a:t>
            </a:r>
            <a:endParaRPr lang="en-US" sz="1400" dirty="0" smtClean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34" name="Rounded Rectangle 33"/>
          <p:cNvSpPr/>
          <p:nvPr/>
        </p:nvSpPr>
        <p:spPr bwMode="auto">
          <a:xfrm>
            <a:off x="5568709" y="1986960"/>
            <a:ext cx="2643663" cy="466530"/>
          </a:xfrm>
          <a:prstGeom prst="roundRect">
            <a:avLst/>
          </a:prstGeom>
          <a:solidFill>
            <a:srgbClr val="CCECFF"/>
          </a:solidFill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l-GR" sz="1400" dirty="0" smtClean="0">
                <a:solidFill>
                  <a:schemeClr val="accent6"/>
                </a:solidFill>
                <a:latin typeface="+mn-lt"/>
              </a:rPr>
              <a:t>β</a:t>
            </a:r>
            <a:r>
              <a:rPr lang="en-US" sz="1400" dirty="0" smtClean="0">
                <a:solidFill>
                  <a:schemeClr val="accent6"/>
                </a:solidFill>
                <a:latin typeface="+mn-lt"/>
              </a:rPr>
              <a:t>=0.75 Elliptical </a:t>
            </a:r>
            <a:r>
              <a:rPr lang="en-US" sz="1400" dirty="0" err="1" smtClean="0">
                <a:solidFill>
                  <a:schemeClr val="accent6"/>
                </a:solidFill>
                <a:latin typeface="+mn-lt"/>
              </a:rPr>
              <a:t>Linac</a:t>
            </a:r>
            <a:endParaRPr lang="en-US" dirty="0" smtClean="0">
              <a:solidFill>
                <a:schemeClr val="accent6"/>
              </a:solidFill>
              <a:latin typeface="+mn-lt"/>
            </a:endParaRPr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1454184" y="2442825"/>
            <a:ext cx="825629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352MHz</a:t>
            </a:r>
          </a:p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  50m</a:t>
            </a:r>
            <a:endParaRPr lang="es-E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6509397" y="2456111"/>
            <a:ext cx="825629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704MHz</a:t>
            </a:r>
          </a:p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   200m</a:t>
            </a:r>
            <a:endParaRPr lang="es-E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779761" y="2428969"/>
            <a:ext cx="825629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704 MHz</a:t>
            </a:r>
          </a:p>
          <a:p>
            <a:pPr>
              <a:tabLst>
                <a:tab pos="7239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n-lt"/>
              </a:rPr>
              <a:t>   60m</a:t>
            </a:r>
            <a:endParaRPr lang="es-ES" sz="1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149" y="909384"/>
            <a:ext cx="1068878" cy="93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8861" y="1054148"/>
            <a:ext cx="2022783" cy="61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415369" y="2571929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25 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MeV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27198" y="2605576"/>
            <a:ext cx="984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100 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MeV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02165" y="2579845"/>
            <a:ext cx="984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200 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MeV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997765" y="2565990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 1 </a:t>
            </a:r>
            <a:r>
              <a:rPr lang="en-US" dirty="0" err="1" smtClean="0">
                <a:solidFill>
                  <a:srgbClr val="FF0000"/>
                </a:solidFill>
                <a:latin typeface="+mn-lt"/>
              </a:rPr>
              <a:t>GeV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4" cstate="print"/>
          <a:srcRect b="43290"/>
          <a:stretch>
            <a:fillRect/>
          </a:stretch>
        </p:blipFill>
        <p:spPr bwMode="auto">
          <a:xfrm>
            <a:off x="1137920" y="4841754"/>
            <a:ext cx="6611880" cy="166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 Box 2"/>
          <p:cNvSpPr txBox="1">
            <a:spLocks noChangeArrowheads="1"/>
          </p:cNvSpPr>
          <p:nvPr/>
        </p:nvSpPr>
        <p:spPr bwMode="auto">
          <a:xfrm>
            <a:off x="3864520" y="3153625"/>
            <a:ext cx="476132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0120" rIns="90000" bIns="45000"/>
          <a:lstStyle/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Distributed</a:t>
            </a:r>
            <a:r>
              <a:rPr lang="es-ES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redundancy</a:t>
            </a:r>
            <a:endParaRPr lang="es-ES" dirty="0" smtClean="0">
              <a:solidFill>
                <a:srgbClr val="3366FF"/>
              </a:solidFill>
              <a:latin typeface="+mn-lt"/>
              <a:cs typeface="Times New Roman" pitchFamily="16" charset="0"/>
            </a:endParaRP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s-ES" sz="600" dirty="0" smtClean="0">
              <a:solidFill>
                <a:srgbClr val="062F67"/>
              </a:solidFill>
              <a:latin typeface="+mn-lt"/>
              <a:cs typeface="Times New Roman" pitchFamily="16" charset="0"/>
            </a:endParaRP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Detection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of </a:t>
            </a: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Cavity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failure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-&gt;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Retuning</a:t>
            </a:r>
            <a:r>
              <a:rPr lang="es-ES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of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close</a:t>
            </a:r>
            <a:r>
              <a:rPr lang="es-ES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by</a:t>
            </a:r>
            <a:r>
              <a:rPr lang="es-ES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cavities</a:t>
            </a:r>
            <a:endParaRPr lang="es-ES" dirty="0" smtClean="0">
              <a:solidFill>
                <a:srgbClr val="3366FF"/>
              </a:solidFill>
              <a:latin typeface="+mn-lt"/>
              <a:cs typeface="Times New Roman" pitchFamily="16" charset="0"/>
            </a:endParaRP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es-ES" sz="600" dirty="0" smtClean="0">
              <a:solidFill>
                <a:srgbClr val="062F67"/>
              </a:solidFill>
              <a:latin typeface="+mn-lt"/>
              <a:cs typeface="Times New Roman" pitchFamily="16" charset="0"/>
            </a:endParaRPr>
          </a:p>
          <a:p>
            <a:pPr>
              <a:lnSpc>
                <a:spcPct val="95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Requires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some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margin</a:t>
            </a:r>
            <a:r>
              <a:rPr lang="es-ES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in SCL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design</a:t>
            </a:r>
            <a:r>
              <a:rPr lang="es-ES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+ </a:t>
            </a:r>
            <a:r>
              <a:rPr lang="es-ES" dirty="0" err="1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power</a:t>
            </a:r>
            <a:r>
              <a:rPr lang="es-ES" dirty="0" smtClean="0">
                <a:solidFill>
                  <a:srgbClr val="3366FF"/>
                </a:solidFill>
                <a:latin typeface="+mn-lt"/>
                <a:cs typeface="Times New Roman" pitchFamily="16" charset="0"/>
              </a:rPr>
              <a:t> reserve </a:t>
            </a: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for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each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</a:t>
            </a: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cavity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of up </a:t>
            </a:r>
            <a:r>
              <a:rPr lang="es-ES" dirty="0" err="1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to</a:t>
            </a:r>
            <a:r>
              <a:rPr lang="es-ES" dirty="0" smtClean="0">
                <a:solidFill>
                  <a:srgbClr val="062F67"/>
                </a:solidFill>
                <a:latin typeface="+mn-lt"/>
                <a:cs typeface="Times New Roman" pitchFamily="16" charset="0"/>
              </a:rPr>
              <a:t> 50%</a:t>
            </a:r>
            <a:endParaRPr lang="es-ES" dirty="0">
              <a:solidFill>
                <a:srgbClr val="062F67"/>
              </a:solidFill>
              <a:latin typeface="+mn-lt"/>
              <a:cs typeface="Times New Roman" pitchFamily="16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Conclusions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9144" y="1028263"/>
            <a:ext cx="8232674" cy="5127625"/>
          </a:xfrm>
        </p:spPr>
        <p:txBody>
          <a:bodyPr/>
          <a:lstStyle/>
          <a:p>
            <a:r>
              <a:rPr lang="en-GB" sz="1600" dirty="0" smtClean="0"/>
              <a:t>Propose the construction of a </a:t>
            </a:r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n-GB" sz="1600" baseline="30000" dirty="0" smtClean="0">
                <a:solidFill>
                  <a:schemeClr val="accent2">
                    <a:lumMod val="75000"/>
                  </a:schemeClr>
                </a:solidFill>
              </a:rPr>
              <a:t>st</a:t>
            </a:r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</a:rPr>
              <a:t> industrial scale ADS</a:t>
            </a:r>
            <a:r>
              <a:rPr lang="en-GB" sz="1600" dirty="0" smtClean="0"/>
              <a:t>, featuring a 1GeV/20MW proton beam</a:t>
            </a:r>
          </a:p>
          <a:p>
            <a:endParaRPr lang="en-GB" sz="1600" dirty="0" smtClean="0"/>
          </a:p>
          <a:p>
            <a:r>
              <a:rPr lang="en-GB" sz="1600" dirty="0" smtClean="0"/>
              <a:t>Project will primarily aim at </a:t>
            </a:r>
            <a:r>
              <a:rPr lang="en-GB" sz="1600" dirty="0" smtClean="0">
                <a:solidFill>
                  <a:schemeClr val="accent4">
                    <a:lumMod val="75000"/>
                  </a:schemeClr>
                </a:solidFill>
              </a:rPr>
              <a:t>transmutation research</a:t>
            </a:r>
            <a:r>
              <a:rPr lang="en-GB" sz="1600" dirty="0" smtClean="0"/>
              <a:t>, making it the worlds most powerful machine, exploring for a first time industrial scale applications of the technology</a:t>
            </a:r>
          </a:p>
          <a:p>
            <a:endParaRPr lang="en-GB" sz="1600" dirty="0" smtClean="0"/>
          </a:p>
          <a:p>
            <a:r>
              <a:rPr lang="en-GB" sz="1600" dirty="0" smtClean="0"/>
              <a:t>Within European collaboration, </a:t>
            </a:r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</a:rPr>
              <a:t>SCC will be built close to Reykjavik, Iceland</a:t>
            </a:r>
            <a:r>
              <a:rPr lang="en-GB" sz="1600" dirty="0" smtClean="0"/>
              <a:t>, naturally boosting economy, technology and science sectors and allowing to profit from extensive district heating system</a:t>
            </a:r>
          </a:p>
          <a:p>
            <a:endParaRPr lang="en-GB" sz="1600" dirty="0" smtClean="0"/>
          </a:p>
          <a:p>
            <a:r>
              <a:rPr lang="en-GB" sz="1600" dirty="0" smtClean="0"/>
              <a:t>Design largely </a:t>
            </a:r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</a:rPr>
              <a:t>based on well established technologies </a:t>
            </a:r>
            <a:r>
              <a:rPr lang="en-GB" sz="1600" dirty="0" smtClean="0"/>
              <a:t>to achieve dependability requirements of &lt;few long duration trips per year</a:t>
            </a:r>
          </a:p>
          <a:p>
            <a:endParaRPr lang="en-GB" sz="1600" dirty="0" smtClean="0"/>
          </a:p>
          <a:p>
            <a:r>
              <a:rPr lang="en-GB" sz="1600" dirty="0" smtClean="0"/>
              <a:t>Implementation of </a:t>
            </a:r>
            <a:r>
              <a:rPr lang="en-GB" sz="1600" dirty="0" smtClean="0">
                <a:solidFill>
                  <a:schemeClr val="accent2">
                    <a:lumMod val="75000"/>
                  </a:schemeClr>
                </a:solidFill>
              </a:rPr>
              <a:t>new fail-tolerant concepts and distributed redundancy </a:t>
            </a:r>
            <a:r>
              <a:rPr lang="en-GB" sz="1600" dirty="0" smtClean="0"/>
              <a:t>rather than costly classical redundancy for the expensive sc LINAC</a:t>
            </a:r>
          </a:p>
          <a:p>
            <a:endParaRPr lang="en-GB" sz="1600" dirty="0" smtClean="0"/>
          </a:p>
          <a:p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Project cost estimated to ~ 1.85 billion </a:t>
            </a: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Euros</a:t>
            </a:r>
          </a:p>
          <a:p>
            <a:pPr>
              <a:buNone/>
            </a:pP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GB" sz="2400" dirty="0" smtClean="0"/>
              <a:t>including </a:t>
            </a:r>
            <a:r>
              <a:rPr lang="en-GB" sz="2400" dirty="0" smtClean="0"/>
              <a:t>associated infrastructure and buildings </a:t>
            </a:r>
          </a:p>
          <a:p>
            <a:endParaRPr lang="en-GB" sz="1600" dirty="0" smtClean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FE03AC-DE99-472D-9796-526891D64F0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 txBox="1">
            <a:spLocks noGrp="1"/>
          </p:cNvSpPr>
          <p:nvPr/>
        </p:nvSpPr>
        <p:spPr bwMode="auto">
          <a:xfrm>
            <a:off x="8001000" y="6629400"/>
            <a:ext cx="11430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fld id="{7DF9F78F-F921-4D43-8E95-1451CDC7D821}" type="slidenum">
              <a:rPr lang="en-US" sz="11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14</a:t>
            </a:fld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0" y="2827338"/>
            <a:ext cx="8991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32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32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r>
              <a:rPr lang="en-US" sz="3200">
                <a:solidFill>
                  <a:srgbClr val="062F67"/>
                </a:solidFill>
                <a:latin typeface="Calibri" pitchFamily="34" charset="0"/>
              </a:rPr>
              <a:t>Fin</a:t>
            </a:r>
          </a:p>
          <a:p>
            <a:pPr algn="ctr" eaLnBrk="0" hangingPunct="0"/>
            <a:endParaRPr lang="en-US" sz="32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2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52400" y="1987550"/>
            <a:ext cx="89916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en-US" sz="2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r>
              <a:rPr lang="en-US" sz="3200">
                <a:solidFill>
                  <a:srgbClr val="062F67"/>
                </a:solidFill>
                <a:latin typeface="Calibri" pitchFamily="34" charset="0"/>
              </a:rPr>
              <a:t>Thanks a lot for your attention</a:t>
            </a:r>
          </a:p>
          <a:p>
            <a:pPr algn="ctr" eaLnBrk="0" hangingPunct="0"/>
            <a:endParaRPr lang="en-US" sz="32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2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  <a:p>
            <a:pPr algn="ctr" eaLnBrk="0" hangingPunct="0"/>
            <a:endParaRPr lang="en-US" sz="1400">
              <a:solidFill>
                <a:srgbClr val="062F67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3200" dirty="0" smtClean="0"/>
              <a:t>Choosing the accelerator design</a:t>
            </a:r>
            <a:endParaRPr lang="en-GB" dirty="0" smtClean="0"/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7958" y="1005543"/>
            <a:ext cx="8562975" cy="5557743"/>
          </a:xfrm>
        </p:spPr>
        <p:txBody>
          <a:bodyPr/>
          <a:lstStyle/>
          <a:p>
            <a:r>
              <a:rPr lang="en-US" sz="1600" dirty="0" smtClean="0"/>
              <a:t>The </a:t>
            </a:r>
            <a:r>
              <a:rPr lang="en-US" sz="1600" dirty="0" smtClean="0">
                <a:solidFill>
                  <a:srgbClr val="3366FF"/>
                </a:solidFill>
              </a:rPr>
              <a:t>accelerator is the driver of the ADS system</a:t>
            </a:r>
            <a:r>
              <a:rPr lang="en-US" sz="1600" dirty="0" smtClean="0"/>
              <a:t>, providing high energy protons that are used in the </a:t>
            </a:r>
            <a:r>
              <a:rPr lang="en-US" sz="1600" dirty="0" err="1" smtClean="0"/>
              <a:t>spallation</a:t>
            </a:r>
            <a:r>
              <a:rPr lang="en-US" sz="1600" dirty="0" smtClean="0"/>
              <a:t> target to create neutrons which in their turn feed the sub-critical core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/>
              <a:t>The right </a:t>
            </a:r>
            <a:r>
              <a:rPr lang="en-US" sz="1600" dirty="0" smtClean="0">
                <a:solidFill>
                  <a:srgbClr val="3366FF"/>
                </a:solidFill>
              </a:rPr>
              <a:t>beam energy </a:t>
            </a:r>
            <a:r>
              <a:rPr lang="en-US" sz="1600" dirty="0" smtClean="0"/>
              <a:t>is a compromise between different competing considerations. </a:t>
            </a:r>
          </a:p>
          <a:p>
            <a:pPr lvl="1"/>
            <a:r>
              <a:rPr lang="en-US" sz="1600" dirty="0" smtClean="0">
                <a:solidFill>
                  <a:srgbClr val="3366FF"/>
                </a:solidFill>
              </a:rPr>
              <a:t>(+) Neutron yield</a:t>
            </a:r>
            <a:r>
              <a:rPr lang="en-US" sz="1600" dirty="0" smtClean="0">
                <a:solidFill>
                  <a:srgbClr val="062F67"/>
                </a:solidFill>
              </a:rPr>
              <a:t>: increases with energy more than linearly.</a:t>
            </a:r>
          </a:p>
          <a:p>
            <a:pPr lvl="1"/>
            <a:r>
              <a:rPr lang="en-US" sz="1600" dirty="0" smtClean="0">
                <a:solidFill>
                  <a:srgbClr val="3366FF"/>
                </a:solidFill>
              </a:rPr>
              <a:t>(+) Accelerator technology</a:t>
            </a:r>
            <a:r>
              <a:rPr lang="en-US" sz="1600" dirty="0" smtClean="0">
                <a:solidFill>
                  <a:srgbClr val="062F67"/>
                </a:solidFill>
              </a:rPr>
              <a:t>: From a technological point of view it is easier to increase the beam energy than to increase the beam current</a:t>
            </a:r>
            <a:endParaRPr lang="en-US" sz="1600" dirty="0" smtClean="0">
              <a:solidFill>
                <a:srgbClr val="3366FF"/>
              </a:solidFill>
            </a:endParaRPr>
          </a:p>
          <a:p>
            <a:pPr lvl="1"/>
            <a:r>
              <a:rPr lang="en-US" sz="1600" dirty="0" smtClean="0">
                <a:solidFill>
                  <a:srgbClr val="3366FF"/>
                </a:solidFill>
              </a:rPr>
              <a:t>(-) Target size and design</a:t>
            </a:r>
            <a:r>
              <a:rPr lang="en-US" sz="1600" dirty="0" smtClean="0">
                <a:solidFill>
                  <a:srgbClr val="062F67"/>
                </a:solidFill>
              </a:rPr>
              <a:t>: higher energies requires a larger </a:t>
            </a:r>
            <a:r>
              <a:rPr lang="en-US" sz="1600" dirty="0" err="1" smtClean="0">
                <a:solidFill>
                  <a:srgbClr val="062F67"/>
                </a:solidFill>
              </a:rPr>
              <a:t>spallation</a:t>
            </a:r>
            <a:r>
              <a:rPr lang="en-US" sz="1600" dirty="0" smtClean="0">
                <a:solidFill>
                  <a:srgbClr val="062F67"/>
                </a:solidFill>
              </a:rPr>
              <a:t> target zone</a:t>
            </a:r>
          </a:p>
          <a:p>
            <a:pPr lvl="1"/>
            <a:r>
              <a:rPr lang="en-US" sz="1600" dirty="0" smtClean="0">
                <a:solidFill>
                  <a:srgbClr val="3366FF"/>
                </a:solidFill>
              </a:rPr>
              <a:t>(-) He and H production in structure materials</a:t>
            </a:r>
            <a:r>
              <a:rPr lang="en-US" sz="1600" dirty="0" smtClean="0">
                <a:solidFill>
                  <a:srgbClr val="062F67"/>
                </a:solidFill>
              </a:rPr>
              <a:t>: A higher energy proton beam will generate H and He gas in the steel of the structure materials, causing degradation of the material</a:t>
            </a:r>
          </a:p>
          <a:p>
            <a:pPr lvl="1"/>
            <a:r>
              <a:rPr lang="en-US" sz="1600" dirty="0" smtClean="0">
                <a:solidFill>
                  <a:srgbClr val="3366FF"/>
                </a:solidFill>
              </a:rPr>
              <a:t>(-) Accelerator construction costs</a:t>
            </a:r>
            <a:r>
              <a:rPr lang="en-US" sz="1600" dirty="0" smtClean="0">
                <a:solidFill>
                  <a:srgbClr val="062F67"/>
                </a:solidFill>
              </a:rPr>
              <a:t>: More beam energy will require a larger accelerator and a higher construction cost.</a:t>
            </a:r>
          </a:p>
          <a:p>
            <a:pPr lvl="1"/>
            <a:endParaRPr lang="en-US" sz="1600" dirty="0" smtClean="0">
              <a:solidFill>
                <a:srgbClr val="062F67"/>
              </a:solidFill>
            </a:endParaRPr>
          </a:p>
          <a:p>
            <a:pPr lvl="1"/>
            <a:endParaRPr lang="en-US" sz="1600" dirty="0" smtClean="0">
              <a:solidFill>
                <a:srgbClr val="062F67"/>
              </a:solidFill>
            </a:endParaRPr>
          </a:p>
          <a:p>
            <a:r>
              <a:rPr lang="en-US" sz="1600" dirty="0" smtClean="0"/>
              <a:t>The </a:t>
            </a:r>
            <a:r>
              <a:rPr lang="en-US" sz="1600" dirty="0" smtClean="0">
                <a:solidFill>
                  <a:srgbClr val="3366FF"/>
                </a:solidFill>
              </a:rPr>
              <a:t>correct beam shape and profile</a:t>
            </a:r>
            <a:r>
              <a:rPr lang="en-US" sz="1600" b="1" dirty="0" smtClean="0">
                <a:solidFill>
                  <a:srgbClr val="3366FF"/>
                </a:solidFill>
              </a:rPr>
              <a:t> </a:t>
            </a:r>
            <a:r>
              <a:rPr lang="en-US" sz="1600" dirty="0" smtClean="0">
                <a:solidFill>
                  <a:srgbClr val="3366FF"/>
                </a:solidFill>
              </a:rPr>
              <a:t>on target must be defined so as to yield an optimal efficiency while preserving the integrity of the target</a:t>
            </a:r>
            <a:r>
              <a:rPr lang="en-US" sz="1600" dirty="0" smtClean="0"/>
              <a:t> and of its surroundings</a:t>
            </a:r>
          </a:p>
          <a:p>
            <a:pPr lvl="1"/>
            <a:r>
              <a:rPr lang="en-US" sz="1600" dirty="0" smtClean="0"/>
              <a:t>	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FE03AC-DE99-472D-9796-526891D64F0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TODD primary master">
  <a:themeElements>
    <a:clrScheme name="BTODD Theme Colour Set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339966"/>
      </a:accent1>
      <a:accent2>
        <a:srgbClr val="FF0000"/>
      </a:accent2>
      <a:accent3>
        <a:srgbClr val="800080"/>
      </a:accent3>
      <a:accent4>
        <a:srgbClr val="FF6600"/>
      </a:accent4>
      <a:accent5>
        <a:srgbClr val="062F67"/>
      </a:accent5>
      <a:accent6>
        <a:srgbClr val="000000"/>
      </a:accent6>
      <a:hlink>
        <a:srgbClr val="1717FF"/>
      </a:hlink>
      <a:folHlink>
        <a:srgbClr val="0000CC"/>
      </a:folHlink>
    </a:clrScheme>
    <a:fontScheme name="BTODD Theme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accent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accent6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3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CC00CC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31637</TotalTime>
  <Words>665</Words>
  <Application>Microsoft Office PowerPoint</Application>
  <PresentationFormat>Presentación en pantalla (4:3)</PresentationFormat>
  <Paragraphs>202</Paragraphs>
  <Slides>15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BTODD primary master</vt:lpstr>
      <vt:lpstr>Diapositiva 1</vt:lpstr>
      <vt:lpstr>Introduction to ADS</vt:lpstr>
      <vt:lpstr>Design Requirements </vt:lpstr>
      <vt:lpstr>The Beam Power Landscape</vt:lpstr>
      <vt:lpstr>Availability</vt:lpstr>
      <vt:lpstr>Linac vs Cyclotron</vt:lpstr>
      <vt:lpstr>Location + top level parameters</vt:lpstr>
      <vt:lpstr>The accelerator design</vt:lpstr>
      <vt:lpstr>The ECR Source</vt:lpstr>
      <vt:lpstr>The RFQ</vt:lpstr>
      <vt:lpstr>Drift Tube Linac</vt:lpstr>
      <vt:lpstr>SCL</vt:lpstr>
      <vt:lpstr>Conclusions</vt:lpstr>
      <vt:lpstr>Diapositiva 14</vt:lpstr>
      <vt:lpstr>Choosing the accelerator design</vt:lpstr>
    </vt:vector>
  </TitlesOfParts>
  <Company>CERN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LHC Beam Interlock System</dc:title>
  <dc:creator>benjamin todd</dc:creator>
  <cp:lastModifiedBy>sony</cp:lastModifiedBy>
  <cp:revision>839</cp:revision>
  <dcterms:created xsi:type="dcterms:W3CDTF">2004-05-13T09:14:00Z</dcterms:created>
  <dcterms:modified xsi:type="dcterms:W3CDTF">2011-05-31T12:03:56Z</dcterms:modified>
</cp:coreProperties>
</file>