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63" r:id="rId3"/>
    <p:sldId id="262" r:id="rId4"/>
    <p:sldId id="259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8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B97CB-17D4-524F-96BF-09CD43AF1804}" type="datetimeFigureOut">
              <a:rPr lang="en-US" smtClean="0"/>
              <a:t>5/31/11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AB218-2E6E-B147-BA72-4C312207E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881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4B46F-504A-AD49-BF78-820CF8CB4ABF}" type="datetimeFigureOut">
              <a:rPr lang="en-US" smtClean="0"/>
              <a:t>5/31/11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6D2EA-FE9C-F749-A162-83D69B59C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516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3E70E-D246-334C-8933-807E12405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/>
          <a:lstStyle/>
          <a:p>
            <a:r>
              <a:rPr lang="en-US" dirty="0" smtClean="0"/>
              <a:t>CW neutron source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2203" y="3886200"/>
            <a:ext cx="6805916" cy="1752600"/>
          </a:xfrm>
        </p:spPr>
        <p:txBody>
          <a:bodyPr/>
          <a:lstStyle/>
          <a:p>
            <a:r>
              <a:rPr lang="en-US" dirty="0" smtClean="0"/>
              <a:t>Benjamin </a:t>
            </a:r>
            <a:r>
              <a:rPr lang="en-US" dirty="0" err="1" smtClean="0"/>
              <a:t>Cheymol</a:t>
            </a:r>
            <a:r>
              <a:rPr lang="en-US" dirty="0" smtClean="0"/>
              <a:t>, Angel Jesus Romero Serrano, Jesus Alonso, </a:t>
            </a:r>
            <a:r>
              <a:rPr lang="en-US" dirty="0" err="1" smtClean="0"/>
              <a:t>Lali</a:t>
            </a:r>
            <a:r>
              <a:rPr lang="en-US" dirty="0" smtClean="0"/>
              <a:t> </a:t>
            </a:r>
            <a:r>
              <a:rPr lang="en-US" dirty="0" err="1" smtClean="0"/>
              <a:t>Tchelidze</a:t>
            </a:r>
            <a:endParaRPr lang="en-US" dirty="0"/>
          </a:p>
        </p:txBody>
      </p:sp>
      <p:pic>
        <p:nvPicPr>
          <p:cNvPr id="4" name="Picture 3" descr="C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929" y="0"/>
            <a:ext cx="2388071" cy="1082879"/>
          </a:xfrm>
          <a:prstGeom prst="rect">
            <a:avLst/>
          </a:prstGeom>
        </p:spPr>
      </p:pic>
      <p:pic>
        <p:nvPicPr>
          <p:cNvPr id="5" name="Picture 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87" y="154322"/>
            <a:ext cx="1094067" cy="1094067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480" y="274638"/>
            <a:ext cx="8229600" cy="1143000"/>
          </a:xfrm>
        </p:spPr>
        <p:txBody>
          <a:bodyPr/>
          <a:lstStyle/>
          <a:p>
            <a:r>
              <a:rPr lang="en-US" dirty="0" smtClean="0"/>
              <a:t>CW Neutron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Pulse length: CW</a:t>
            </a:r>
          </a:p>
          <a:p>
            <a:r>
              <a:rPr lang="en-US" dirty="0" smtClean="0"/>
              <a:t>Average beam power: ~ 1.5 MW</a:t>
            </a:r>
          </a:p>
          <a:p>
            <a:r>
              <a:rPr lang="en-US" dirty="0" smtClean="0"/>
              <a:t>Beam energy: 0.5 – 4 </a:t>
            </a:r>
            <a:r>
              <a:rPr lang="en-US" dirty="0" err="1" smtClean="0"/>
              <a:t>GeV</a:t>
            </a:r>
            <a:endParaRPr lang="en-US" dirty="0" smtClean="0"/>
          </a:p>
          <a:p>
            <a:r>
              <a:rPr lang="en-US" dirty="0" smtClean="0"/>
              <a:t>Particle type: </a:t>
            </a:r>
            <a:r>
              <a:rPr lang="en-US" dirty="0" err="1" smtClean="0"/>
              <a:t>p</a:t>
            </a:r>
            <a:r>
              <a:rPr lang="en-US" dirty="0" smtClean="0"/>
              <a:t> or H</a:t>
            </a:r>
            <a:r>
              <a:rPr lang="en-US" baseline="30000" dirty="0" smtClean="0"/>
              <a:t>-</a:t>
            </a:r>
            <a:endParaRPr lang="en-US" baseline="30000" dirty="0"/>
          </a:p>
        </p:txBody>
      </p:sp>
      <p:pic>
        <p:nvPicPr>
          <p:cNvPr id="4" name="Picture 3" descr="C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929" y="0"/>
            <a:ext cx="2388071" cy="1082879"/>
          </a:xfrm>
          <a:prstGeom prst="rect">
            <a:avLst/>
          </a:prstGeom>
        </p:spPr>
      </p:pic>
      <p:pic>
        <p:nvPicPr>
          <p:cNvPr id="5" name="Picture 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87" y="165178"/>
            <a:ext cx="1094067" cy="1094067"/>
          </a:xfrm>
          <a:prstGeom prst="rect">
            <a:avLst/>
          </a:prstGeom>
        </p:spPr>
      </p:pic>
      <p:pic>
        <p:nvPicPr>
          <p:cNvPr id="6" name="Picture 5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87" y="143466"/>
            <a:ext cx="1094067" cy="1094067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Spallation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223" y="1220256"/>
            <a:ext cx="6694913" cy="4082665"/>
          </a:xfrm>
        </p:spPr>
      </p:pic>
      <p:sp>
        <p:nvSpPr>
          <p:cNvPr id="5" name="TextBox 4"/>
          <p:cNvSpPr txBox="1"/>
          <p:nvPr/>
        </p:nvSpPr>
        <p:spPr>
          <a:xfrm>
            <a:off x="1867064" y="5492913"/>
            <a:ext cx="5894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For energies &gt; 100 MeV, the neutron yield stays depends only on the beam power!</a:t>
            </a:r>
            <a:endParaRPr lang="en-US" dirty="0"/>
          </a:p>
        </p:txBody>
      </p:sp>
      <p:pic>
        <p:nvPicPr>
          <p:cNvPr id="6" name="Picture 5" descr="C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929" y="0"/>
            <a:ext cx="2388071" cy="1082879"/>
          </a:xfrm>
          <a:prstGeom prst="rect">
            <a:avLst/>
          </a:prstGeom>
        </p:spPr>
      </p:pic>
      <p:pic>
        <p:nvPicPr>
          <p:cNvPr id="7" name="Picture 6" descr="cern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87" y="154322"/>
            <a:ext cx="1094067" cy="1094067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Linac </a:t>
            </a:r>
            <a:r>
              <a:rPr lang="en-US" dirty="0" err="1" smtClean="0"/>
              <a:t>vs</a:t>
            </a:r>
            <a:r>
              <a:rPr lang="en-US" dirty="0" smtClean="0"/>
              <a:t> Cyclotron</a:t>
            </a:r>
            <a:endParaRPr lang="en-US" dirty="0"/>
          </a:p>
        </p:txBody>
      </p:sp>
      <p:pic>
        <p:nvPicPr>
          <p:cNvPr id="4" name="Picture 3" descr="C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929" y="0"/>
            <a:ext cx="2388071" cy="1082879"/>
          </a:xfrm>
          <a:prstGeom prst="rect">
            <a:avLst/>
          </a:prstGeom>
        </p:spPr>
      </p:pic>
      <p:pic>
        <p:nvPicPr>
          <p:cNvPr id="5" name="Picture 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87" y="154322"/>
            <a:ext cx="1094067" cy="1094067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977569" y="1600200"/>
            <a:ext cx="4166431" cy="4678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en-US" dirty="0" smtClean="0"/>
              <a:t>	</a:t>
            </a:r>
            <a:r>
              <a:rPr lang="en-US" b="1" dirty="0" smtClean="0"/>
              <a:t>Cyclotron</a:t>
            </a:r>
            <a:r>
              <a:rPr lang="en-US" dirty="0" smtClean="0"/>
              <a:t>								</a:t>
            </a:r>
          </a:p>
          <a:p>
            <a:pPr>
              <a:buFont typeface="Arial"/>
              <a:buNone/>
            </a:pPr>
            <a:r>
              <a:rPr lang="en-US" dirty="0" smtClean="0"/>
              <a:t>		protons		</a:t>
            </a:r>
          </a:p>
          <a:p>
            <a:pPr>
              <a:buFont typeface="Arial"/>
              <a:buNone/>
            </a:pPr>
            <a:r>
              <a:rPr lang="en-US" dirty="0" smtClean="0"/>
              <a:t>		600 MeV</a:t>
            </a:r>
          </a:p>
          <a:p>
            <a:pPr>
              <a:buFont typeface="Arial"/>
              <a:buNone/>
            </a:pPr>
            <a:r>
              <a:rPr lang="en-US" dirty="0" smtClean="0"/>
              <a:t>       2.5 mA</a:t>
            </a:r>
          </a:p>
          <a:p>
            <a:pPr>
              <a:buFont typeface="Arial"/>
              <a:buNone/>
            </a:pPr>
            <a:endParaRPr lang="en-US" dirty="0" smtClean="0"/>
          </a:p>
          <a:p>
            <a:pPr>
              <a:buFont typeface="Arial"/>
              <a:buNone/>
            </a:pPr>
            <a:r>
              <a:rPr lang="en-US" dirty="0" smtClean="0"/>
              <a:t>	</a:t>
            </a:r>
            <a:r>
              <a:rPr lang="en-US" b="1" dirty="0" smtClean="0"/>
              <a:t>Pros:</a:t>
            </a:r>
            <a:r>
              <a:rPr lang="en-US" dirty="0" smtClean="0"/>
              <a:t>	</a:t>
            </a:r>
          </a:p>
          <a:p>
            <a:pPr>
              <a:buFont typeface="Arial"/>
              <a:buNone/>
            </a:pPr>
            <a:r>
              <a:rPr lang="en-US" dirty="0" smtClean="0"/>
              <a:t>			Vey compact</a:t>
            </a:r>
          </a:p>
          <a:p>
            <a:pPr>
              <a:buNone/>
            </a:pPr>
            <a:r>
              <a:rPr lang="en-US" dirty="0" smtClean="0"/>
              <a:t>			Relatively cheap</a:t>
            </a:r>
          </a:p>
          <a:p>
            <a:pPr>
              <a:buNone/>
            </a:pPr>
            <a:endParaRPr lang="en-US" dirty="0"/>
          </a:p>
          <a:p>
            <a:pPr>
              <a:buFont typeface="Arial"/>
              <a:buNone/>
            </a:pPr>
            <a:r>
              <a:rPr lang="en-US" dirty="0" smtClean="0"/>
              <a:t>		</a:t>
            </a:r>
            <a:r>
              <a:rPr lang="en-US" b="1" dirty="0" smtClean="0"/>
              <a:t>Cons: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/>
              <a:t>Relatively high </a:t>
            </a:r>
            <a:r>
              <a:rPr lang="en-US" dirty="0" smtClean="0"/>
              <a:t>losses	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/>
              <a:t>Hard to upgrade</a:t>
            </a:r>
          </a:p>
          <a:p>
            <a:pPr>
              <a:buFont typeface="Arial"/>
              <a:buNone/>
            </a:pPr>
            <a:r>
              <a:rPr lang="en-US" dirty="0" smtClean="0"/>
              <a:t>	</a:t>
            </a:r>
            <a:endParaRPr lang="en-US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58587" y="1677987"/>
            <a:ext cx="4166431" cy="4678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</a:pPr>
            <a:r>
              <a:rPr lang="en-US" dirty="0" smtClean="0"/>
              <a:t>	</a:t>
            </a:r>
            <a:r>
              <a:rPr lang="en-US" b="1" dirty="0" smtClean="0"/>
              <a:t>LINAC</a:t>
            </a:r>
            <a:r>
              <a:rPr lang="en-US" dirty="0" smtClean="0"/>
              <a:t>								</a:t>
            </a:r>
          </a:p>
          <a:p>
            <a:pPr>
              <a:buFont typeface="Arial"/>
              <a:buNone/>
            </a:pPr>
            <a:r>
              <a:rPr lang="en-US" dirty="0" smtClean="0"/>
              <a:t>		protons		</a:t>
            </a:r>
          </a:p>
          <a:p>
            <a:pPr>
              <a:buFont typeface="Arial"/>
              <a:buNone/>
            </a:pPr>
            <a:r>
              <a:rPr lang="en-US" dirty="0" smtClean="0"/>
              <a:t>		1 </a:t>
            </a:r>
            <a:r>
              <a:rPr lang="en-US" dirty="0" err="1" smtClean="0"/>
              <a:t>GeV</a:t>
            </a:r>
            <a:endParaRPr lang="en-US" dirty="0" smtClean="0"/>
          </a:p>
          <a:p>
            <a:pPr>
              <a:buFont typeface="Arial"/>
              <a:buNone/>
            </a:pPr>
            <a:r>
              <a:rPr lang="en-US" dirty="0" smtClean="0"/>
              <a:t>       1.5 mA</a:t>
            </a:r>
          </a:p>
          <a:p>
            <a:pPr>
              <a:buFont typeface="Arial"/>
              <a:buNone/>
            </a:pPr>
            <a:endParaRPr lang="en-US" dirty="0" smtClean="0"/>
          </a:p>
          <a:p>
            <a:pPr>
              <a:buFont typeface="Arial"/>
              <a:buNone/>
            </a:pPr>
            <a:r>
              <a:rPr lang="en-US" dirty="0" smtClean="0"/>
              <a:t>	</a:t>
            </a:r>
            <a:r>
              <a:rPr lang="en-US" b="1" dirty="0" smtClean="0"/>
              <a:t>Pros:</a:t>
            </a: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/>
              <a:t>Low losses</a:t>
            </a: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dirty="0"/>
              <a:t>Easy to upgrade	</a:t>
            </a:r>
          </a:p>
          <a:p>
            <a:pPr>
              <a:buNone/>
            </a:pPr>
            <a:endParaRPr lang="en-US" dirty="0"/>
          </a:p>
          <a:p>
            <a:pPr>
              <a:buFont typeface="Arial"/>
              <a:buNone/>
            </a:pPr>
            <a:r>
              <a:rPr lang="en-US" dirty="0" smtClean="0"/>
              <a:t>		</a:t>
            </a:r>
            <a:r>
              <a:rPr lang="en-US" b="1" dirty="0" smtClean="0"/>
              <a:t>Cons:</a:t>
            </a:r>
          </a:p>
          <a:p>
            <a:pPr>
              <a:buNone/>
            </a:pPr>
            <a:r>
              <a:rPr lang="en-US" dirty="0" smtClean="0"/>
              <a:t>			long	</a:t>
            </a:r>
          </a:p>
          <a:p>
            <a:pPr>
              <a:buNone/>
            </a:pPr>
            <a:r>
              <a:rPr lang="en-US" dirty="0" smtClean="0"/>
              <a:t>			Expensive</a:t>
            </a:r>
            <a:endParaRPr lang="en-US" dirty="0"/>
          </a:p>
          <a:p>
            <a:pPr>
              <a:buFont typeface="Arial"/>
              <a:buNone/>
            </a:pPr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Linac </a:t>
            </a:r>
            <a:r>
              <a:rPr lang="en-US" dirty="0" err="1" smtClean="0"/>
              <a:t>vs</a:t>
            </a:r>
            <a:r>
              <a:rPr lang="en-US" dirty="0" smtClean="0"/>
              <a:t> Cyclotron</a:t>
            </a:r>
            <a:endParaRPr lang="en-US" dirty="0"/>
          </a:p>
        </p:txBody>
      </p:sp>
      <p:pic>
        <p:nvPicPr>
          <p:cNvPr id="4" name="Content Placeholder 3" descr="case study comparar 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379" r="-4379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5633757" y="1877199"/>
            <a:ext cx="265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300 </a:t>
            </a:r>
            <a:r>
              <a:rPr lang="en-US" dirty="0" err="1" smtClean="0"/>
              <a:t>m</a:t>
            </a:r>
            <a:r>
              <a:rPr lang="en-US" dirty="0" smtClean="0"/>
              <a:t> – linac length</a:t>
            </a:r>
          </a:p>
          <a:p>
            <a:pPr algn="r"/>
            <a:r>
              <a:rPr lang="en-US" dirty="0" smtClean="0"/>
              <a:t>15 </a:t>
            </a:r>
            <a:r>
              <a:rPr lang="en-US" dirty="0" err="1" smtClean="0"/>
              <a:t>m</a:t>
            </a:r>
            <a:r>
              <a:rPr lang="en-US" dirty="0" smtClean="0"/>
              <a:t> – cyclotron diameter</a:t>
            </a:r>
          </a:p>
        </p:txBody>
      </p:sp>
      <p:pic>
        <p:nvPicPr>
          <p:cNvPr id="6" name="Picture 5" descr="C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929" y="0"/>
            <a:ext cx="2388071" cy="1082879"/>
          </a:xfrm>
          <a:prstGeom prst="rect">
            <a:avLst/>
          </a:prstGeom>
        </p:spPr>
      </p:pic>
      <p:pic>
        <p:nvPicPr>
          <p:cNvPr id="7" name="Picture 6" descr="cern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87" y="154322"/>
            <a:ext cx="1094067" cy="1094067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755930" y="5756831"/>
            <a:ext cx="1628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 err="1">
                <a:latin typeface="Arial"/>
                <a:cs typeface="Arial"/>
              </a:rPr>
              <a:t>Jesus</a:t>
            </a:r>
            <a:r>
              <a:rPr lang="es-ES_tradnl" i="1" dirty="0">
                <a:latin typeface="Arial"/>
                <a:cs typeface="Arial"/>
              </a:rPr>
              <a:t> Alonso</a:t>
            </a:r>
            <a:endParaRPr lang="en-US" i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Cyclotron</a:t>
            </a:r>
            <a:endParaRPr lang="en-US" dirty="0"/>
          </a:p>
        </p:txBody>
      </p:sp>
      <p:pic>
        <p:nvPicPr>
          <p:cNvPr id="4" name="Content Placeholder 3" descr="CASE STUDY Cyclotron 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379" r="-4379"/>
          <a:stretch>
            <a:fillRect/>
          </a:stretch>
        </p:blipFill>
        <p:spPr>
          <a:xfrm>
            <a:off x="9819" y="1600201"/>
            <a:ext cx="4577923" cy="2517681"/>
          </a:xfrm>
        </p:spPr>
      </p:pic>
      <p:pic>
        <p:nvPicPr>
          <p:cNvPr id="5" name="Picture 4" descr="C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929" y="0"/>
            <a:ext cx="2388071" cy="1082879"/>
          </a:xfrm>
          <a:prstGeom prst="rect">
            <a:avLst/>
          </a:prstGeom>
        </p:spPr>
      </p:pic>
      <p:pic>
        <p:nvPicPr>
          <p:cNvPr id="6" name="Picture 5" descr="cern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87" y="154322"/>
            <a:ext cx="1094067" cy="1094067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6/30/11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Benjamin Cheymol, Angel Jesus Romero Serrano, Jesus Alonso, Lali Tchelidze 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10064" y="3515375"/>
            <a:ext cx="1628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 err="1">
                <a:latin typeface="Arial"/>
                <a:cs typeface="Arial"/>
              </a:rPr>
              <a:t>Jesus</a:t>
            </a:r>
            <a:r>
              <a:rPr lang="es-ES_tradnl" i="1" dirty="0">
                <a:latin typeface="Arial"/>
                <a:cs typeface="Arial"/>
              </a:rPr>
              <a:t> Alonso</a:t>
            </a:r>
            <a:endParaRPr lang="en-US" i="1" dirty="0">
              <a:latin typeface="Arial"/>
              <a:cs typeface="Arial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438317" y="1585303"/>
            <a:ext cx="4705683" cy="1876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ECR source + RFQ (Energy at the exit ~2.5MeV)</a:t>
            </a:r>
          </a:p>
          <a:p>
            <a:pPr lvl="2"/>
            <a:r>
              <a:rPr lang="en-US" sz="1600" dirty="0" smtClean="0"/>
              <a:t>Need 2.5 mA</a:t>
            </a:r>
          </a:p>
          <a:p>
            <a:r>
              <a:rPr lang="en-US" sz="2000" dirty="0" smtClean="0"/>
              <a:t>First solenoid to accelerate the beam to 72 MeV</a:t>
            </a:r>
          </a:p>
          <a:p>
            <a:pPr lvl="2"/>
            <a:r>
              <a:rPr lang="en-US" sz="1600" dirty="0" smtClean="0"/>
              <a:t>4 sectors cyclotron</a:t>
            </a:r>
          </a:p>
          <a:p>
            <a:r>
              <a:rPr lang="en-US" sz="2000" dirty="0" smtClean="0"/>
              <a:t>Second Solenoid up to 600 MeV</a:t>
            </a:r>
          </a:p>
          <a:p>
            <a:pPr lvl="2"/>
            <a:r>
              <a:rPr lang="en-US" sz="1600" dirty="0" smtClean="0"/>
              <a:t>8 sectors cyclotron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801430" y="4364462"/>
            <a:ext cx="774304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Use the same RF frequency or all the different part (around 50 </a:t>
            </a:r>
            <a:r>
              <a:rPr lang="en-US" dirty="0" err="1" smtClean="0"/>
              <a:t>Mhz</a:t>
            </a:r>
            <a:r>
              <a:rPr lang="en-US" dirty="0" smtClean="0"/>
              <a:t>).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 RFQ will be a 4-rods RFQ.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 cyclotron frequency is much lower than the RF frequency.</a:t>
            </a:r>
          </a:p>
          <a:p>
            <a:r>
              <a:rPr lang="en-US" dirty="0"/>
              <a:t>	</a:t>
            </a:r>
            <a:r>
              <a:rPr lang="en-US" dirty="0" smtClean="0"/>
              <a:t>	injection on the nth harmonic 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RF</a:t>
            </a:r>
            <a:r>
              <a:rPr lang="en-US" i="1" dirty="0" smtClean="0"/>
              <a:t>=n*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cyclotron</a:t>
            </a:r>
            <a:endParaRPr lang="en-US" i="1" baseline="-25000" dirty="0" smtClean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 losses at the extraction of the cyclotrons must be controlled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264</Words>
  <Application>Microsoft Macintosh PowerPoint</Application>
  <PresentationFormat>On-screen Show (4:3)</PresentationFormat>
  <Paragraphs>66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CW neutron source</vt:lpstr>
      <vt:lpstr>CW Neutron Source</vt:lpstr>
      <vt:lpstr>Spallation</vt:lpstr>
      <vt:lpstr>Linac vs Cyclotron</vt:lpstr>
      <vt:lpstr>Linac vs Cyclotron</vt:lpstr>
      <vt:lpstr>Cyclotron</vt:lpstr>
    </vt:vector>
  </TitlesOfParts>
  <Company>ESS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CW neutron source</dc:title>
  <dc:creator>Office User</dc:creator>
  <cp:lastModifiedBy>Benjamin Cheymol</cp:lastModifiedBy>
  <cp:revision>19</cp:revision>
  <dcterms:created xsi:type="dcterms:W3CDTF">2011-05-28T12:07:51Z</dcterms:created>
  <dcterms:modified xsi:type="dcterms:W3CDTF">2011-05-31T06:40:57Z</dcterms:modified>
</cp:coreProperties>
</file>