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59" r:id="rId2"/>
    <p:sldId id="271" r:id="rId3"/>
    <p:sldId id="262" r:id="rId4"/>
    <p:sldId id="273" r:id="rId5"/>
    <p:sldId id="258" r:id="rId6"/>
    <p:sldId id="256" r:id="rId7"/>
    <p:sldId id="278" r:id="rId8"/>
    <p:sldId id="279" r:id="rId9"/>
    <p:sldId id="280" r:id="rId10"/>
    <p:sldId id="281" r:id="rId11"/>
    <p:sldId id="274" r:id="rId12"/>
    <p:sldId id="275" r:id="rId13"/>
    <p:sldId id="263" r:id="rId14"/>
    <p:sldId id="261" r:id="rId15"/>
    <p:sldId id="270" r:id="rId16"/>
    <p:sldId id="277" r:id="rId17"/>
    <p:sldId id="276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til typografi 1 - Marker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yst layou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DEAF5-2422-4BD2-ADEA-3EFC59921F5C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59ACE-0F6F-4B8D-8C4D-64144065DB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9ACE-0F6F-4B8D-8C4D-64144065DB0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359ACE-0F6F-4B8D-8C4D-64144065DB0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531FD-EF57-4707-AE37-FAF04165E039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2079A-C331-453A-9486-1D20485D5FC9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2CA29-14B8-49E6-A30C-FD2FD9ACC1E3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D3A4-DB84-4B02-A0E3-A4270EE23E95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F3B3A-92D4-4FAA-AC20-BDDF5808424C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690D-1C62-4A5E-A15C-BB2FF1B6FA4C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5EC1-7C09-48F6-971F-B92A6C7DD164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DF03-E34D-44C2-9828-84A8A1B6F4CA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002AA-7070-4AA1-8771-EC9FEAF6473A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72C6-4358-4ECC-95EA-306B4521F4DF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4362-D473-48CA-8FCA-D392A11EEB26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14062-AEDD-4D0A-B715-C7EFC470CBA3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DCFF4-7F93-4890-AFF3-9CDE29D6E6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685800" y="533400"/>
            <a:ext cx="77724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CASE STUDY 3</a:t>
            </a:r>
            <a:endParaRPr kumimoji="0" lang="da-DK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Undertitel 2"/>
          <p:cNvSpPr txBox="1">
            <a:spLocks/>
          </p:cNvSpPr>
          <p:nvPr/>
        </p:nvSpPr>
        <p:spPr>
          <a:xfrm>
            <a:off x="1371600" y="1676400"/>
            <a:ext cx="6400800" cy="838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a-DK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CW NEUTRON SOURCE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a-DK" sz="4400" b="1" dirty="0" smtClean="0"/>
              <a:t>European Spallation Neutron Source ESNS</a:t>
            </a:r>
            <a:endParaRPr kumimoji="0" lang="da-DK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a-DK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143071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Ali </a:t>
            </a:r>
            <a:r>
              <a:rPr lang="en-US" dirty="0" err="1" smtClean="0"/>
              <a:t>Almomani</a:t>
            </a:r>
            <a:r>
              <a:rPr lang="en-US" dirty="0" smtClean="0"/>
              <a:t>, IAP- Frankfurt University</a:t>
            </a:r>
          </a:p>
          <a:p>
            <a:pPr algn="ctr"/>
            <a:r>
              <a:rPr lang="en-US" dirty="0" smtClean="0"/>
              <a:t>Anne I. S. Holm, Institute for Storage Ring Facilities, Aarhus University</a:t>
            </a:r>
          </a:p>
          <a:p>
            <a:pPr algn="ctr"/>
            <a:r>
              <a:rPr lang="en-US" dirty="0" err="1" smtClean="0"/>
              <a:t>Renaud</a:t>
            </a:r>
            <a:r>
              <a:rPr lang="en-US" dirty="0" smtClean="0"/>
              <a:t> </a:t>
            </a:r>
            <a:r>
              <a:rPr lang="en-US" dirty="0" err="1" smtClean="0"/>
              <a:t>Barillere</a:t>
            </a:r>
            <a:r>
              <a:rPr lang="en-US" dirty="0" smtClean="0"/>
              <a:t>, CERN</a:t>
            </a:r>
          </a:p>
          <a:p>
            <a:pPr algn="ctr"/>
            <a:r>
              <a:rPr lang="en-US" dirty="0" smtClean="0"/>
              <a:t>David </a:t>
            </a:r>
            <a:r>
              <a:rPr lang="en-US" dirty="0" err="1" smtClean="0"/>
              <a:t>Canoto</a:t>
            </a:r>
            <a:r>
              <a:rPr lang="en-US" dirty="0" smtClean="0"/>
              <a:t>, ESS-Bilbao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491626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CAS – Bilbao</a:t>
            </a:r>
          </a:p>
          <a:p>
            <a:pPr algn="ctr"/>
            <a:r>
              <a:rPr lang="en-US" dirty="0" smtClean="0"/>
              <a:t>May 31, 2011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AE32-A283-4585-8FAD-EF3D7D81A6E9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lmomani\Desktop\map_europe_with_europe_and_german_fl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400800" cy="4558865"/>
          </a:xfrm>
          <a:prstGeom prst="rect">
            <a:avLst/>
          </a:prstGeom>
          <a:noFill/>
        </p:spPr>
      </p:pic>
      <p:sp>
        <p:nvSpPr>
          <p:cNvPr id="4" name="TextBox 1"/>
          <p:cNvSpPr txBox="1"/>
          <p:nvPr/>
        </p:nvSpPr>
        <p:spPr>
          <a:xfrm>
            <a:off x="0" y="15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HOUSING COUNTRY -GERMANY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A524C-7144-4F4E-833E-D0F12C283E8C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"/>
          <p:cNvGraphicFramePr>
            <a:graphicFrameLocks/>
          </p:cNvGraphicFramePr>
          <p:nvPr/>
        </p:nvGraphicFramePr>
        <p:xfrm>
          <a:off x="381000" y="1916112"/>
          <a:ext cx="8415337" cy="273208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155950"/>
                <a:gridCol w="5259387"/>
              </a:tblGrid>
              <a:tr h="615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Proton energy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1 </a:t>
                      </a:r>
                      <a:r>
                        <a:rPr kumimoji="0" lang="en-US" sz="2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GeV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Beam intensity (CW)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1.5 </a:t>
                      </a:r>
                      <a:r>
                        <a:rPr kumimoji="0" lang="en-US" sz="2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mA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Beam stability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energy 1%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intensity 2%, size 10%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741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Time structure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18FFD"/>
                        </a:buClr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Symbol" pitchFamily="18" charset="2"/>
                        </a:rPr>
                        <a:t>CW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  <a:sym typeface="Symbol" pitchFamily="18" charset="2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0" y="3911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HIGHER ORDER PARAMETERS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D3806-33F7-430D-BD74-950C36115BDA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WHY 1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GeV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8B166-8288-4B8C-9505-27EC90D060C1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72200" y="5791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CAS 2011, </a:t>
            </a:r>
            <a:r>
              <a:rPr lang="en-US" dirty="0" err="1" smtClean="0">
                <a:solidFill>
                  <a:srgbClr val="FF0000"/>
                </a:solidFill>
              </a:rPr>
              <a:t>Wohlmuther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 l="25957" t="43254" r="48790" b="13000"/>
          <a:stretch>
            <a:fillRect/>
          </a:stretch>
        </p:blipFill>
        <p:spPr bwMode="auto">
          <a:xfrm>
            <a:off x="1371600" y="823376"/>
            <a:ext cx="5410200" cy="4967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Lige pilforbindelse 7"/>
          <p:cNvCxnSpPr/>
          <p:nvPr/>
        </p:nvCxnSpPr>
        <p:spPr>
          <a:xfrm rot="5400000" flipH="1" flipV="1">
            <a:off x="1294605" y="3352006"/>
            <a:ext cx="3657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990600"/>
          <a:ext cx="8382000" cy="533139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55180"/>
                <a:gridCol w="4226820"/>
              </a:tblGrid>
              <a:tr h="3299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LINAC</a:t>
                      </a:r>
                      <a:endParaRPr lang="en-US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/>
                        <a:t>CYCLOTRON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  <a:tr h="3505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/>
                        <a:t>Large space requirement (few hundred m long) but light</a:t>
                      </a:r>
                      <a:endParaRPr lang="en-US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/>
                        <a:t>Compact but heavy</a:t>
                      </a:r>
                      <a:endParaRPr lang="en-US" sz="22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  <a:tr h="3299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Expensive </a:t>
                      </a:r>
                      <a:r>
                        <a:rPr lang="en-US" sz="2200" b="0" dirty="0" smtClean="0">
                          <a:solidFill>
                            <a:srgbClr val="FF0000"/>
                          </a:solidFill>
                        </a:rPr>
                        <a:t>but low operation cost</a:t>
                      </a:r>
                      <a:r>
                        <a:rPr lang="en-US" sz="2200" b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2200" b="0" dirty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Cheaper in construction</a:t>
                      </a:r>
                      <a:endParaRPr lang="en-US" sz="2200" b="0" dirty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  <a:tr h="3299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/>
                        <a:t>Less efficient power conversion </a:t>
                      </a:r>
                      <a:endParaRPr lang="en-US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/>
                        <a:t>More efficient power conversion </a:t>
                      </a:r>
                      <a:endParaRPr lang="en-US" sz="22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  <a:tr h="3299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Modularity provides redundancy</a:t>
                      </a:r>
                      <a:endParaRPr lang="en-US" sz="2200" dirty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No intrinsic redundancy</a:t>
                      </a:r>
                      <a:endParaRPr lang="en-US" sz="2200" dirty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  <a:tr h="3299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/>
                        <a:t>Upgradable in energy </a:t>
                      </a:r>
                      <a:endParaRPr lang="en-US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/>
                        <a:t>Difficult to upgrade in </a:t>
                      </a:r>
                      <a:r>
                        <a:rPr lang="en-US" sz="2200" dirty="0" smtClean="0"/>
                        <a:t>energy, NOT realistic </a:t>
                      </a:r>
                      <a:endParaRPr lang="en-US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  <a:tr h="4116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Straightforward beam extraction </a:t>
                      </a:r>
                      <a:endParaRPr lang="en-US" sz="2200" dirty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Difficult extraction and related beam losses</a:t>
                      </a:r>
                      <a:endParaRPr lang="en-US" sz="2200" dirty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/>
                        <a:t>Capable of high beam current (100 </a:t>
                      </a:r>
                      <a:r>
                        <a:rPr lang="en-US" sz="2200" dirty="0" err="1"/>
                        <a:t>mA</a:t>
                      </a:r>
                      <a:r>
                        <a:rPr lang="en-US" sz="2200" dirty="0"/>
                        <a:t>)</a:t>
                      </a:r>
                      <a:endParaRPr lang="en-US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/>
                        <a:t>Modest beam current capability (5 </a:t>
                      </a:r>
                      <a:r>
                        <a:rPr lang="en-US" sz="2200" dirty="0" err="1"/>
                        <a:t>mA</a:t>
                      </a:r>
                      <a:r>
                        <a:rPr lang="en-US" sz="2200" dirty="0"/>
                        <a:t>)</a:t>
                      </a:r>
                      <a:endParaRPr lang="en-US" sz="2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4938" marR="44938" marT="44938" marB="44938" anchor="ctr"/>
                </a:tc>
              </a:tr>
            </a:tbl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0" y="15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LINAC </a:t>
            </a:r>
            <a:r>
              <a:rPr lang="en-US" sz="2800" i="1" dirty="0" err="1" smtClean="0">
                <a:latin typeface="Arial Black" pitchFamily="34" charset="0"/>
                <a:cs typeface="Arial" pitchFamily="34" charset="0"/>
              </a:rPr>
              <a:t>vs</a:t>
            </a:r>
            <a:r>
              <a:rPr lang="en-US" sz="2800" dirty="0" smtClean="0">
                <a:latin typeface="Arial Black" pitchFamily="34" charset="0"/>
                <a:cs typeface="Arial" pitchFamily="34" charset="0"/>
              </a:rPr>
              <a:t> CYCLOTRON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F450-1644-47C4-AF95-D04D053144B8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e 19"/>
          <p:cNvGrpSpPr/>
          <p:nvPr/>
        </p:nvGrpSpPr>
        <p:grpSpPr>
          <a:xfrm>
            <a:off x="990600" y="1981200"/>
            <a:ext cx="6934200" cy="2825704"/>
            <a:chOff x="394320" y="2349000"/>
            <a:chExt cx="6934200" cy="2825704"/>
          </a:xfrm>
        </p:grpSpPr>
        <p:cxnSp>
          <p:nvCxnSpPr>
            <p:cNvPr id="13" name="Lige forbindelse 12"/>
            <p:cNvCxnSpPr/>
            <p:nvPr/>
          </p:nvCxnSpPr>
          <p:spPr>
            <a:xfrm>
              <a:off x="1896616" y="4814664"/>
              <a:ext cx="26642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Lige forbindelse 13"/>
            <p:cNvCxnSpPr/>
            <p:nvPr/>
          </p:nvCxnSpPr>
          <p:spPr>
            <a:xfrm>
              <a:off x="4704928" y="4886672"/>
              <a:ext cx="93610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Lige forbindelse 14"/>
            <p:cNvCxnSpPr/>
            <p:nvPr/>
          </p:nvCxnSpPr>
          <p:spPr>
            <a:xfrm rot="5400000" flipH="1" flipV="1">
              <a:off x="6325108" y="3554524"/>
              <a:ext cx="936104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Afrundet rektangel 15"/>
            <p:cNvSpPr/>
            <p:nvPr/>
          </p:nvSpPr>
          <p:spPr>
            <a:xfrm>
              <a:off x="394320" y="4330200"/>
              <a:ext cx="2222376" cy="844504"/>
            </a:xfrm>
            <a:prstGeom prst="round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800" dirty="0" smtClean="0"/>
                <a:t>Proton SOURCE</a:t>
              </a:r>
              <a:endParaRPr lang="da-DK" sz="2800" dirty="0"/>
            </a:p>
          </p:txBody>
        </p:sp>
        <p:sp>
          <p:nvSpPr>
            <p:cNvPr id="17" name="Ellipse 16"/>
            <p:cNvSpPr/>
            <p:nvPr/>
          </p:nvSpPr>
          <p:spPr>
            <a:xfrm>
              <a:off x="6248400" y="2349000"/>
              <a:ext cx="1080120" cy="1080000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800" dirty="0" smtClean="0"/>
                <a:t>TS</a:t>
              </a:r>
              <a:endParaRPr lang="da-DK" sz="2800" dirty="0"/>
            </a:p>
          </p:txBody>
        </p:sp>
        <p:sp>
          <p:nvSpPr>
            <p:cNvPr id="18" name="Afrundet rektangel 17"/>
            <p:cNvSpPr/>
            <p:nvPr/>
          </p:nvSpPr>
          <p:spPr>
            <a:xfrm rot="19891106">
              <a:off x="5258009" y="4097333"/>
              <a:ext cx="1681218" cy="72008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800" dirty="0" smtClean="0"/>
                <a:t>HEBT</a:t>
              </a:r>
              <a:endParaRPr lang="da-DK" sz="2800" dirty="0"/>
            </a:p>
          </p:txBody>
        </p:sp>
        <p:sp>
          <p:nvSpPr>
            <p:cNvPr id="19" name="Afrundet rektangel 18"/>
            <p:cNvSpPr/>
            <p:nvPr/>
          </p:nvSpPr>
          <p:spPr>
            <a:xfrm>
              <a:off x="3120752" y="4454624"/>
              <a:ext cx="1800200" cy="720080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800" dirty="0" smtClean="0"/>
                <a:t>LINAC</a:t>
              </a:r>
              <a:endParaRPr lang="da-DK" sz="2800" dirty="0"/>
            </a:p>
          </p:txBody>
        </p:sp>
      </p:grpSp>
      <p:sp>
        <p:nvSpPr>
          <p:cNvPr id="29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PROJECT OVERVIEW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DE3D-D994-4B1B-865F-1B8AB1A4525E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5EC1-7C09-48F6-971F-B92A6C7DD164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6200" y="609600"/>
            <a:ext cx="8991600" cy="5763399"/>
            <a:chOff x="76200" y="609600"/>
            <a:chExt cx="8991600" cy="5763399"/>
          </a:xfrm>
        </p:grpSpPr>
        <p:pic>
          <p:nvPicPr>
            <p:cNvPr id="5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 l="7044" t="24342" r="77458" b="32425"/>
            <a:stretch>
              <a:fillRect/>
            </a:stretch>
          </p:blipFill>
          <p:spPr bwMode="auto">
            <a:xfrm>
              <a:off x="76200" y="990600"/>
              <a:ext cx="8382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9906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1518"/>
            <a:stretch>
              <a:fillRect/>
            </a:stretch>
          </p:blipFill>
          <p:spPr bwMode="auto">
            <a:xfrm>
              <a:off x="1219200" y="914400"/>
              <a:ext cx="5562600" cy="113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9"/>
            <p:cNvSpPr/>
            <p:nvPr/>
          </p:nvSpPr>
          <p:spPr>
            <a:xfrm>
              <a:off x="68580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>
              <a:off x="7010400" y="1143000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Bent Arrow 9"/>
            <p:cNvSpPr/>
            <p:nvPr/>
          </p:nvSpPr>
          <p:spPr>
            <a:xfrm rot="10800000">
              <a:off x="8686800" y="1447800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52600" y="51054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eft Arrow 11"/>
            <p:cNvSpPr/>
            <p:nvPr/>
          </p:nvSpPr>
          <p:spPr>
            <a:xfrm>
              <a:off x="1066800" y="5486400"/>
              <a:ext cx="609600" cy="304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lowchart: Magnetic Disk 12"/>
            <p:cNvSpPr/>
            <p:nvPr/>
          </p:nvSpPr>
          <p:spPr>
            <a:xfrm>
              <a:off x="76200" y="5029200"/>
              <a:ext cx="914400" cy="1295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Spallation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200" y="6096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Ion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8200" y="6374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LEBT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52800" y="914400"/>
              <a:ext cx="10668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Rebuncher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52800" y="1600200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r.t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24400" y="1780401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s.c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05600" y="6858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MEBT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00200" y="4752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0000" y="1752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0.35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674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862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5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484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20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526342" y="685800"/>
              <a:ext cx="11576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Spoke LINAC</a:t>
              </a:r>
            </a:p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64142" y="9144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11619" y="1094601"/>
              <a:ext cx="93178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40019" y="1094601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19400" y="3152001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0.45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81200" y="43434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0.65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67600" y="42672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6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958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908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28800" y="60960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34200" y="5943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0.85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6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7315200" y="2514599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6019800" y="2538283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4724400" y="2514598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590800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Bent Arrow 39"/>
            <p:cNvSpPr/>
            <p:nvPr/>
          </p:nvSpPr>
          <p:spPr>
            <a:xfrm flipV="1">
              <a:off x="152400" y="2590800"/>
              <a:ext cx="381000" cy="14478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34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381001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910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Bent Arrow 43"/>
            <p:cNvSpPr/>
            <p:nvPr/>
          </p:nvSpPr>
          <p:spPr>
            <a:xfrm rot="10800000">
              <a:off x="8686800" y="4190999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47800" y="2052935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Elliptical LINAC</a:t>
              </a:r>
            </a:p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4800" y="3124200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5410200" y="5257800"/>
              <a:ext cx="32766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2057401" y="5257800"/>
              <a:ext cx="3276599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70104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60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388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812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8731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1685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639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087583" y="2209800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38200" y="2237601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410200" y="43434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971800" y="248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LINAC</a:t>
            </a:r>
            <a:endParaRPr lang="en-US" sz="3200" dirty="0"/>
          </a:p>
        </p:txBody>
      </p:sp>
      <p:pic>
        <p:nvPicPr>
          <p:cNvPr id="60" name="Picture 2" descr="p-Quelle 20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2209800"/>
            <a:ext cx="4267201" cy="3486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Box 60"/>
          <p:cNvSpPr txBox="1"/>
          <p:nvPr/>
        </p:nvSpPr>
        <p:spPr>
          <a:xfrm>
            <a:off x="4343400" y="6336268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Thanks to IAP- Frankfurt University and MYRRAH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5EC1-7C09-48F6-971F-B92A6C7DD164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6200" y="609600"/>
            <a:ext cx="8991600" cy="5763399"/>
            <a:chOff x="76200" y="609600"/>
            <a:chExt cx="8991600" cy="5763399"/>
          </a:xfrm>
        </p:grpSpPr>
        <p:pic>
          <p:nvPicPr>
            <p:cNvPr id="5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 l="7044" t="24342" r="77458" b="32425"/>
            <a:stretch>
              <a:fillRect/>
            </a:stretch>
          </p:blipFill>
          <p:spPr bwMode="auto">
            <a:xfrm>
              <a:off x="76200" y="990600"/>
              <a:ext cx="8382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9906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1518"/>
            <a:stretch>
              <a:fillRect/>
            </a:stretch>
          </p:blipFill>
          <p:spPr bwMode="auto">
            <a:xfrm>
              <a:off x="1219200" y="914400"/>
              <a:ext cx="5562600" cy="113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9"/>
            <p:cNvSpPr/>
            <p:nvPr/>
          </p:nvSpPr>
          <p:spPr>
            <a:xfrm>
              <a:off x="68580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>
              <a:off x="7010400" y="1143000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Bent Arrow 9"/>
            <p:cNvSpPr/>
            <p:nvPr/>
          </p:nvSpPr>
          <p:spPr>
            <a:xfrm rot="10800000">
              <a:off x="8686800" y="1447800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52600" y="51054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eft Arrow 11"/>
            <p:cNvSpPr/>
            <p:nvPr/>
          </p:nvSpPr>
          <p:spPr>
            <a:xfrm>
              <a:off x="1066800" y="5486400"/>
              <a:ext cx="609600" cy="304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lowchart: Magnetic Disk 12"/>
            <p:cNvSpPr/>
            <p:nvPr/>
          </p:nvSpPr>
          <p:spPr>
            <a:xfrm>
              <a:off x="76200" y="5029200"/>
              <a:ext cx="914400" cy="1295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Spallation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200" y="6096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Ion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8200" y="6374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LEBT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52800" y="914400"/>
              <a:ext cx="10668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Rebuncher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52800" y="1600200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r.t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24400" y="1780401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s.c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05600" y="6858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MEBT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00200" y="4752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0000" y="1752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0.35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674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862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5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484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20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526342" y="685800"/>
              <a:ext cx="11576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Spoke LINAC</a:t>
              </a:r>
            </a:p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64142" y="9144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11619" y="1094601"/>
              <a:ext cx="93178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40019" y="1094601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19400" y="3152001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0.45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81200" y="43434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0.60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67600" y="42672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6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958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908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28800" y="60960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34200" y="5943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0.85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6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7315200" y="2514599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6019800" y="2538283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4724400" y="2514598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590800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Bent Arrow 39"/>
            <p:cNvSpPr/>
            <p:nvPr/>
          </p:nvSpPr>
          <p:spPr>
            <a:xfrm flipV="1">
              <a:off x="152400" y="2590800"/>
              <a:ext cx="381000" cy="14478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34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381001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910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Bent Arrow 43"/>
            <p:cNvSpPr/>
            <p:nvPr/>
          </p:nvSpPr>
          <p:spPr>
            <a:xfrm rot="10800000">
              <a:off x="8686800" y="4190999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47800" y="2052935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Elliptical LINAC</a:t>
              </a:r>
            </a:p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4800" y="3124200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5410200" y="5257800"/>
              <a:ext cx="32766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2057401" y="5257800"/>
              <a:ext cx="3276599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70104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60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388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812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8731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1685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639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087583" y="2209800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38200" y="2237601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410200" y="43434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0.75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971800" y="248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LINAC</a:t>
            </a:r>
            <a:endParaRPr lang="en-US" sz="3200" dirty="0"/>
          </a:p>
        </p:txBody>
      </p:sp>
      <p:pic>
        <p:nvPicPr>
          <p:cNvPr id="60" name="Picture 4"/>
          <p:cNvPicPr>
            <a:picLocks noChangeAspect="1" noChangeArrowheads="1"/>
          </p:cNvPicPr>
          <p:nvPr/>
        </p:nvPicPr>
        <p:blipFill>
          <a:blip r:embed="rId7" cstate="print"/>
          <a:srcRect l="3200" t="60488" r="60499"/>
          <a:stretch>
            <a:fillRect/>
          </a:stretch>
        </p:blipFill>
        <p:spPr bwMode="auto">
          <a:xfrm>
            <a:off x="457200" y="2133600"/>
            <a:ext cx="774770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5EC1-7C09-48F6-971F-B92A6C7DD164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6200" y="609600"/>
            <a:ext cx="8991600" cy="5763399"/>
            <a:chOff x="76200" y="609600"/>
            <a:chExt cx="8991600" cy="5763399"/>
          </a:xfrm>
        </p:grpSpPr>
        <p:pic>
          <p:nvPicPr>
            <p:cNvPr id="5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 l="7044" t="24342" r="77458" b="32425"/>
            <a:stretch>
              <a:fillRect/>
            </a:stretch>
          </p:blipFill>
          <p:spPr bwMode="auto">
            <a:xfrm>
              <a:off x="76200" y="990600"/>
              <a:ext cx="8382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9906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1518"/>
            <a:stretch>
              <a:fillRect/>
            </a:stretch>
          </p:blipFill>
          <p:spPr bwMode="auto">
            <a:xfrm>
              <a:off x="1219200" y="914400"/>
              <a:ext cx="5562600" cy="113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9"/>
            <p:cNvSpPr/>
            <p:nvPr/>
          </p:nvSpPr>
          <p:spPr>
            <a:xfrm>
              <a:off x="68580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>
              <a:off x="7010400" y="1143000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Bent Arrow 9"/>
            <p:cNvSpPr/>
            <p:nvPr/>
          </p:nvSpPr>
          <p:spPr>
            <a:xfrm rot="10800000">
              <a:off x="8686800" y="1447800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52600" y="51054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eft Arrow 11"/>
            <p:cNvSpPr/>
            <p:nvPr/>
          </p:nvSpPr>
          <p:spPr>
            <a:xfrm>
              <a:off x="1066800" y="5486400"/>
              <a:ext cx="609600" cy="304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lowchart: Magnetic Disk 12"/>
            <p:cNvSpPr/>
            <p:nvPr/>
          </p:nvSpPr>
          <p:spPr>
            <a:xfrm>
              <a:off x="76200" y="5029200"/>
              <a:ext cx="914400" cy="1295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Spallation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200" y="6096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Ion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8200" y="6374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LEBT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52800" y="914400"/>
              <a:ext cx="10668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Rebuncher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52800" y="1600200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r.t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24400" y="1780401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s.c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05600" y="6858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MEBT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00200" y="4752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0000" y="1752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0.35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674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862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5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484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20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526342" y="685800"/>
              <a:ext cx="11576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Spoke LINAC</a:t>
              </a:r>
            </a:p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64142" y="9144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11619" y="1094601"/>
              <a:ext cx="93178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40019" y="1094601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19400" y="3152001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0.45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81200" y="43434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0.65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67600" y="42672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6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958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908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28800" y="60960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34200" y="5943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0.85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6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7315200" y="2514599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6019800" y="2538283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4724400" y="2514598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590800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Bent Arrow 39"/>
            <p:cNvSpPr/>
            <p:nvPr/>
          </p:nvSpPr>
          <p:spPr>
            <a:xfrm flipV="1">
              <a:off x="152400" y="2590800"/>
              <a:ext cx="381000" cy="14478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34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381001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910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Bent Arrow 43"/>
            <p:cNvSpPr/>
            <p:nvPr/>
          </p:nvSpPr>
          <p:spPr>
            <a:xfrm rot="10800000">
              <a:off x="8686800" y="4190999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47800" y="2052935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Elliptical LINAC</a:t>
              </a:r>
            </a:p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4800" y="3124200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5410200" y="5257800"/>
              <a:ext cx="32766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2057401" y="5257800"/>
              <a:ext cx="3276599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70104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60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388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812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8731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1685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639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087583" y="2209800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38200" y="2237601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86200" y="5943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971800" y="248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LINAC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 l="6436"/>
          <a:stretch>
            <a:fillRect/>
          </a:stretch>
        </p:blipFill>
        <p:spPr bwMode="auto">
          <a:xfrm>
            <a:off x="2514600" y="1524000"/>
            <a:ext cx="4572000" cy="266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5EC1-7C09-48F6-971F-B92A6C7DD164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6200" y="609600"/>
            <a:ext cx="8991600" cy="5763399"/>
            <a:chOff x="76200" y="609600"/>
            <a:chExt cx="8991600" cy="5763399"/>
          </a:xfrm>
        </p:grpSpPr>
        <p:pic>
          <p:nvPicPr>
            <p:cNvPr id="5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 l="7044" t="24342" r="77458" b="32425"/>
            <a:stretch>
              <a:fillRect/>
            </a:stretch>
          </p:blipFill>
          <p:spPr bwMode="auto">
            <a:xfrm>
              <a:off x="76200" y="990600"/>
              <a:ext cx="8382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9906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r="1518"/>
            <a:stretch>
              <a:fillRect/>
            </a:stretch>
          </p:blipFill>
          <p:spPr bwMode="auto">
            <a:xfrm>
              <a:off x="1219200" y="914400"/>
              <a:ext cx="5562600" cy="113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9"/>
            <p:cNvSpPr/>
            <p:nvPr/>
          </p:nvSpPr>
          <p:spPr>
            <a:xfrm>
              <a:off x="6858000" y="9906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>
              <a:off x="7010400" y="1143000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Bent Arrow 9"/>
            <p:cNvSpPr/>
            <p:nvPr/>
          </p:nvSpPr>
          <p:spPr>
            <a:xfrm rot="10800000">
              <a:off x="8686800" y="1447800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52600" y="5105400"/>
              <a:ext cx="152400" cy="990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C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Left Arrow 11"/>
            <p:cNvSpPr/>
            <p:nvPr/>
          </p:nvSpPr>
          <p:spPr>
            <a:xfrm>
              <a:off x="1066800" y="5486400"/>
              <a:ext cx="609600" cy="3048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lowchart: Magnetic Disk 12"/>
            <p:cNvSpPr/>
            <p:nvPr/>
          </p:nvSpPr>
          <p:spPr>
            <a:xfrm>
              <a:off x="76200" y="5029200"/>
              <a:ext cx="914400" cy="1295400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Spallation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200" y="609600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Ion source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8200" y="6374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LEBT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52800" y="914400"/>
              <a:ext cx="10668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Rebuncher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52800" y="1600200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r.t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24400" y="1780401"/>
              <a:ext cx="9144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s.c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CH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05600" y="6858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MEBT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00200" y="47522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EBT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0000" y="1752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0.35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674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862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5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48400" y="17526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20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526342" y="685800"/>
              <a:ext cx="11576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Spoke LINAC</a:t>
              </a:r>
            </a:p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64142" y="9144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11619" y="1094601"/>
              <a:ext cx="93178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040019" y="1094601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19400" y="3152001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0.45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81200" y="43434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0.65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467600" y="42672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6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958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90800" y="49808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28800" y="6096000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1000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34200" y="5943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0.85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6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7315200" y="2514599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6019800" y="2538283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 l="-2684" r="-5547"/>
            <a:stretch>
              <a:fillRect/>
            </a:stretch>
          </p:blipFill>
          <p:spPr bwMode="auto">
            <a:xfrm rot="10800000">
              <a:off x="4724400" y="2514598"/>
              <a:ext cx="1371600" cy="662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2590800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Bent Arrow 39"/>
            <p:cNvSpPr/>
            <p:nvPr/>
          </p:nvSpPr>
          <p:spPr>
            <a:xfrm flipV="1">
              <a:off x="152400" y="2590800"/>
              <a:ext cx="381000" cy="14478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34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381001" y="2514600"/>
              <a:ext cx="2190750" cy="62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91000" y="3645408"/>
              <a:ext cx="35814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Bent Arrow 43"/>
            <p:cNvSpPr/>
            <p:nvPr/>
          </p:nvSpPr>
          <p:spPr>
            <a:xfrm rot="10800000">
              <a:off x="8686800" y="4190999"/>
              <a:ext cx="381000" cy="152400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47800" y="2052935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Elliptical LINAC</a:t>
              </a:r>
            </a:p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4800" y="3124200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00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5410200" y="5257800"/>
              <a:ext cx="3276600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0800000">
              <a:off x="2057401" y="5257800"/>
              <a:ext cx="3276599" cy="621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TextBox 48"/>
            <p:cNvSpPr txBox="1"/>
            <p:nvPr/>
          </p:nvSpPr>
          <p:spPr>
            <a:xfrm>
              <a:off x="7010400" y="315200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60 </a:t>
              </a:r>
              <a:r>
                <a:rPr lang="en-US" sz="1200" dirty="0" err="1" smtClean="0">
                  <a:latin typeface="Arial" pitchFamily="34" charset="0"/>
                  <a:cs typeface="Arial" pitchFamily="34" charset="0"/>
                </a:rPr>
                <a:t>MeV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388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81200" y="3380601"/>
              <a:ext cx="1828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8731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1685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63903" y="2209800"/>
              <a:ext cx="8418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352 MHz 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087583" y="2209800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38200" y="2237601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704 MHz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410200" y="43434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= 0.75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86200" y="5943600"/>
              <a:ext cx="1066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971800" y="248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LINAC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429000"/>
            <a:ext cx="3657600" cy="245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HEBT to TARGET INTERFACE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7" name="Afrundet rektangel 6"/>
          <p:cNvSpPr/>
          <p:nvPr/>
        </p:nvSpPr>
        <p:spPr>
          <a:xfrm>
            <a:off x="2071774" y="1124744"/>
            <a:ext cx="3076291" cy="5256584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Afrundet rektangel 7"/>
          <p:cNvSpPr/>
          <p:nvPr/>
        </p:nvSpPr>
        <p:spPr>
          <a:xfrm>
            <a:off x="2388062" y="1259528"/>
            <a:ext cx="2255947" cy="2089155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Afrundet rektangel 8"/>
          <p:cNvSpPr/>
          <p:nvPr/>
        </p:nvSpPr>
        <p:spPr>
          <a:xfrm>
            <a:off x="3003320" y="1731273"/>
            <a:ext cx="1025430" cy="876097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forbindelse 9"/>
          <p:cNvCxnSpPr>
            <a:stCxn id="14" idx="1"/>
          </p:cNvCxnSpPr>
          <p:nvPr/>
        </p:nvCxnSpPr>
        <p:spPr>
          <a:xfrm rot="10800000" flipH="1">
            <a:off x="323528" y="5976975"/>
            <a:ext cx="3320571" cy="244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Lige forbindelse 10"/>
          <p:cNvCxnSpPr/>
          <p:nvPr/>
        </p:nvCxnSpPr>
        <p:spPr>
          <a:xfrm rot="5400000">
            <a:off x="1763841" y="4157389"/>
            <a:ext cx="350438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Lige forbindelse 11"/>
          <p:cNvCxnSpPr/>
          <p:nvPr/>
        </p:nvCxnSpPr>
        <p:spPr>
          <a:xfrm flipV="1">
            <a:off x="1593240" y="4629133"/>
            <a:ext cx="1777413" cy="121305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Afrundet rektangel 12"/>
          <p:cNvSpPr/>
          <p:nvPr/>
        </p:nvSpPr>
        <p:spPr>
          <a:xfrm>
            <a:off x="3165566" y="5640015"/>
            <a:ext cx="683620" cy="60652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/>
          <p:cNvSpPr/>
          <p:nvPr/>
        </p:nvSpPr>
        <p:spPr>
          <a:xfrm>
            <a:off x="323529" y="5909582"/>
            <a:ext cx="927901" cy="18371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/>
          <p:cNvSpPr/>
          <p:nvPr/>
        </p:nvSpPr>
        <p:spPr>
          <a:xfrm rot="16200000">
            <a:off x="2639938" y="3145537"/>
            <a:ext cx="1752195" cy="13672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/>
          <p:cNvSpPr/>
          <p:nvPr/>
        </p:nvSpPr>
        <p:spPr>
          <a:xfrm rot="19658782">
            <a:off x="1389324" y="5187566"/>
            <a:ext cx="2241815" cy="14167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Ligebenet trapez 16"/>
          <p:cNvSpPr/>
          <p:nvPr/>
        </p:nvSpPr>
        <p:spPr>
          <a:xfrm rot="20403874">
            <a:off x="961468" y="5626353"/>
            <a:ext cx="957068" cy="539137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Ligebenet trapez 17"/>
          <p:cNvSpPr/>
          <p:nvPr/>
        </p:nvSpPr>
        <p:spPr>
          <a:xfrm rot="17108733">
            <a:off x="2975292" y="4140917"/>
            <a:ext cx="943489" cy="54689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Ellipse 18"/>
          <p:cNvSpPr/>
          <p:nvPr/>
        </p:nvSpPr>
        <p:spPr>
          <a:xfrm>
            <a:off x="3225529" y="1882937"/>
            <a:ext cx="581013" cy="572769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Afrundet rektangel 19"/>
          <p:cNvSpPr/>
          <p:nvPr/>
        </p:nvSpPr>
        <p:spPr>
          <a:xfrm>
            <a:off x="3347865" y="2996952"/>
            <a:ext cx="360040" cy="72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21" name="Gruppe 44"/>
          <p:cNvGrpSpPr/>
          <p:nvPr/>
        </p:nvGrpSpPr>
        <p:grpSpPr>
          <a:xfrm>
            <a:off x="3228003" y="3140968"/>
            <a:ext cx="576064" cy="144016"/>
            <a:chOff x="3275856" y="3140968"/>
            <a:chExt cx="576064" cy="144016"/>
          </a:xfrm>
        </p:grpSpPr>
        <p:sp>
          <p:nvSpPr>
            <p:cNvPr id="22" name="Afrundet rektangel 21"/>
            <p:cNvSpPr/>
            <p:nvPr/>
          </p:nvSpPr>
          <p:spPr>
            <a:xfrm>
              <a:off x="3707904" y="3140968"/>
              <a:ext cx="144016" cy="144016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3" name="Afrundet rektangel 22"/>
            <p:cNvSpPr/>
            <p:nvPr/>
          </p:nvSpPr>
          <p:spPr>
            <a:xfrm>
              <a:off x="3275856" y="3140968"/>
              <a:ext cx="144016" cy="144016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grpSp>
        <p:nvGrpSpPr>
          <p:cNvPr id="24" name="Gruppe 23"/>
          <p:cNvGrpSpPr/>
          <p:nvPr/>
        </p:nvGrpSpPr>
        <p:grpSpPr>
          <a:xfrm>
            <a:off x="5508104" y="1167135"/>
            <a:ext cx="3068469" cy="4903514"/>
            <a:chOff x="5508104" y="1167135"/>
            <a:chExt cx="3068469" cy="4903514"/>
          </a:xfrm>
        </p:grpSpPr>
        <p:sp>
          <p:nvSpPr>
            <p:cNvPr id="25" name="Tekstboks 24"/>
            <p:cNvSpPr txBox="1"/>
            <p:nvPr/>
          </p:nvSpPr>
          <p:spPr>
            <a:xfrm>
              <a:off x="5508104" y="2031231"/>
              <a:ext cx="8938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smtClean="0"/>
                <a:t>Target</a:t>
              </a:r>
              <a:endParaRPr lang="da-DK" sz="2200" dirty="0"/>
            </a:p>
          </p:txBody>
        </p:sp>
        <p:sp>
          <p:nvSpPr>
            <p:cNvPr id="26" name="Tekstboks 25"/>
            <p:cNvSpPr txBox="1"/>
            <p:nvPr/>
          </p:nvSpPr>
          <p:spPr>
            <a:xfrm>
              <a:off x="5508104" y="3471391"/>
              <a:ext cx="30684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smtClean="0">
                  <a:solidFill>
                    <a:srgbClr val="FF0000"/>
                  </a:solidFill>
                </a:rPr>
                <a:t>Beam expansion system</a:t>
              </a:r>
              <a:endParaRPr lang="da-DK" sz="2200" dirty="0">
                <a:solidFill>
                  <a:srgbClr val="FF0000"/>
                </a:solidFill>
              </a:endParaRPr>
            </a:p>
          </p:txBody>
        </p:sp>
        <p:sp>
          <p:nvSpPr>
            <p:cNvPr id="27" name="Tekstboks 26"/>
            <p:cNvSpPr txBox="1"/>
            <p:nvPr/>
          </p:nvSpPr>
          <p:spPr>
            <a:xfrm>
              <a:off x="5508104" y="4149080"/>
              <a:ext cx="205864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err="1" smtClean="0"/>
                <a:t>Bending</a:t>
              </a:r>
              <a:r>
                <a:rPr lang="da-DK" sz="2200" dirty="0" smtClean="0"/>
                <a:t> magnet</a:t>
              </a:r>
              <a:endParaRPr lang="da-DK" sz="2200" dirty="0"/>
            </a:p>
          </p:txBody>
        </p:sp>
        <p:sp>
          <p:nvSpPr>
            <p:cNvPr id="28" name="Tekstboks 27"/>
            <p:cNvSpPr txBox="1"/>
            <p:nvPr/>
          </p:nvSpPr>
          <p:spPr>
            <a:xfrm>
              <a:off x="5508104" y="5301208"/>
              <a:ext cx="291297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err="1" smtClean="0"/>
                <a:t>Combined</a:t>
              </a:r>
              <a:r>
                <a:rPr lang="da-DK" sz="2200" dirty="0" smtClean="0"/>
                <a:t> </a:t>
              </a:r>
              <a:r>
                <a:rPr lang="da-DK" sz="2200" dirty="0" err="1" smtClean="0"/>
                <a:t>beam</a:t>
              </a:r>
              <a:r>
                <a:rPr lang="da-DK" sz="2200" dirty="0" smtClean="0"/>
                <a:t> dump/</a:t>
              </a:r>
            </a:p>
            <a:p>
              <a:r>
                <a:rPr lang="da-DK" sz="2200" dirty="0" smtClean="0"/>
                <a:t>Neutron </a:t>
              </a:r>
              <a:r>
                <a:rPr lang="da-DK" sz="2200" dirty="0" err="1" smtClean="0"/>
                <a:t>beam</a:t>
              </a:r>
              <a:r>
                <a:rPr lang="da-DK" sz="2200" dirty="0" smtClean="0"/>
                <a:t> </a:t>
              </a:r>
              <a:r>
                <a:rPr lang="da-DK" sz="2200" dirty="0" err="1" smtClean="0"/>
                <a:t>catcher</a:t>
              </a:r>
              <a:endParaRPr lang="da-DK" sz="2200" dirty="0"/>
            </a:p>
          </p:txBody>
        </p:sp>
        <p:sp>
          <p:nvSpPr>
            <p:cNvPr id="29" name="Tekstboks 28"/>
            <p:cNvSpPr txBox="1"/>
            <p:nvPr/>
          </p:nvSpPr>
          <p:spPr>
            <a:xfrm>
              <a:off x="5508104" y="1599183"/>
              <a:ext cx="199990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smtClean="0"/>
                <a:t>Target </a:t>
              </a:r>
              <a:r>
                <a:rPr lang="da-DK" sz="2200" dirty="0" err="1" smtClean="0"/>
                <a:t>monolith</a:t>
              </a:r>
              <a:endParaRPr lang="da-DK" sz="2200" dirty="0"/>
            </a:p>
          </p:txBody>
        </p:sp>
        <p:sp>
          <p:nvSpPr>
            <p:cNvPr id="30" name="Tekstboks 29"/>
            <p:cNvSpPr txBox="1"/>
            <p:nvPr/>
          </p:nvSpPr>
          <p:spPr>
            <a:xfrm>
              <a:off x="5508104" y="2492896"/>
              <a:ext cx="264970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smtClean="0"/>
                <a:t>Proton </a:t>
              </a:r>
              <a:r>
                <a:rPr lang="da-DK" sz="2200" dirty="0" err="1" smtClean="0"/>
                <a:t>beam</a:t>
              </a:r>
              <a:r>
                <a:rPr lang="da-DK" sz="2200" dirty="0" smtClean="0"/>
                <a:t> </a:t>
              </a:r>
              <a:r>
                <a:rPr lang="da-DK" sz="2200" dirty="0" err="1" smtClean="0"/>
                <a:t>window</a:t>
              </a:r>
              <a:endParaRPr lang="da-DK" sz="2200" dirty="0"/>
            </a:p>
          </p:txBody>
        </p:sp>
        <p:sp>
          <p:nvSpPr>
            <p:cNvPr id="31" name="Tekstboks 30"/>
            <p:cNvSpPr txBox="1"/>
            <p:nvPr/>
          </p:nvSpPr>
          <p:spPr>
            <a:xfrm>
              <a:off x="5508104" y="1167135"/>
              <a:ext cx="25624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err="1" smtClean="0"/>
                <a:t>Secondary</a:t>
              </a:r>
              <a:r>
                <a:rPr lang="da-DK" sz="2400" dirty="0" smtClean="0"/>
                <a:t> </a:t>
              </a:r>
              <a:r>
                <a:rPr lang="da-DK" sz="2400" dirty="0" err="1" smtClean="0"/>
                <a:t>shielding</a:t>
              </a:r>
              <a:endParaRPr lang="da-DK" sz="2400" dirty="0"/>
            </a:p>
          </p:txBody>
        </p:sp>
        <p:sp>
          <p:nvSpPr>
            <p:cNvPr id="32" name="Tekstboks 31"/>
            <p:cNvSpPr txBox="1"/>
            <p:nvPr/>
          </p:nvSpPr>
          <p:spPr>
            <a:xfrm>
              <a:off x="5508104" y="2996952"/>
              <a:ext cx="210589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200" dirty="0" err="1" smtClean="0"/>
                <a:t>Fixed</a:t>
              </a:r>
              <a:r>
                <a:rPr lang="da-DK" sz="2200" dirty="0" smtClean="0"/>
                <a:t> </a:t>
              </a:r>
              <a:r>
                <a:rPr lang="da-DK" sz="2200" dirty="0" err="1" smtClean="0"/>
                <a:t>collimators</a:t>
              </a:r>
              <a:endParaRPr lang="da-DK" sz="2200" dirty="0"/>
            </a:p>
          </p:txBody>
        </p:sp>
      </p:grpSp>
      <p:cxnSp>
        <p:nvCxnSpPr>
          <p:cNvPr id="33" name="Lige forbindelse 32"/>
          <p:cNvCxnSpPr/>
          <p:nvPr/>
        </p:nvCxnSpPr>
        <p:spPr>
          <a:xfrm rot="10800000">
            <a:off x="4355976" y="1412776"/>
            <a:ext cx="1080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Lige forbindelse 33"/>
          <p:cNvCxnSpPr/>
          <p:nvPr/>
        </p:nvCxnSpPr>
        <p:spPr>
          <a:xfrm rot="10800000" flipV="1">
            <a:off x="3779912" y="2723729"/>
            <a:ext cx="1656184" cy="2732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Lige forbindelse 34"/>
          <p:cNvCxnSpPr/>
          <p:nvPr/>
        </p:nvCxnSpPr>
        <p:spPr>
          <a:xfrm rot="10800000">
            <a:off x="3995936" y="3212976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Lige forbindelse 35"/>
          <p:cNvCxnSpPr/>
          <p:nvPr/>
        </p:nvCxnSpPr>
        <p:spPr>
          <a:xfrm rot="10800000">
            <a:off x="3707904" y="3645024"/>
            <a:ext cx="17281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Lige forbindelse 36"/>
          <p:cNvCxnSpPr/>
          <p:nvPr/>
        </p:nvCxnSpPr>
        <p:spPr>
          <a:xfrm rot="10800000">
            <a:off x="3995936" y="4365104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Lige forbindelse 37"/>
          <p:cNvCxnSpPr/>
          <p:nvPr/>
        </p:nvCxnSpPr>
        <p:spPr>
          <a:xfrm rot="10800000">
            <a:off x="3995936" y="5877272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Lige forbindelse 38"/>
          <p:cNvCxnSpPr/>
          <p:nvPr/>
        </p:nvCxnSpPr>
        <p:spPr>
          <a:xfrm rot="10800000">
            <a:off x="3923928" y="1844824"/>
            <a:ext cx="151216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Lige forbindelse 39"/>
          <p:cNvCxnSpPr/>
          <p:nvPr/>
        </p:nvCxnSpPr>
        <p:spPr>
          <a:xfrm rot="10800000">
            <a:off x="3563888" y="2204864"/>
            <a:ext cx="187220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Date Placeholder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A2116-0CB8-42D2-A383-05FA5577C1F4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THE TARGET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3651" y="1412776"/>
            <a:ext cx="656272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boks 3"/>
          <p:cNvSpPr txBox="1"/>
          <p:nvPr/>
        </p:nvSpPr>
        <p:spPr>
          <a:xfrm>
            <a:off x="1475656" y="4653136"/>
            <a:ext cx="64926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200" dirty="0" err="1" smtClean="0"/>
              <a:t>Rotating</a:t>
            </a:r>
            <a:r>
              <a:rPr lang="da-DK" sz="2200" dirty="0" smtClean="0"/>
              <a:t> disk, </a:t>
            </a:r>
            <a:r>
              <a:rPr lang="da-DK" sz="2200" dirty="0" err="1" smtClean="0"/>
              <a:t>with</a:t>
            </a:r>
            <a:r>
              <a:rPr lang="da-DK" sz="2200" dirty="0" smtClean="0"/>
              <a:t> (heavy)</a:t>
            </a:r>
            <a:r>
              <a:rPr lang="da-DK" sz="2200" dirty="0" err="1" smtClean="0"/>
              <a:t>-water</a:t>
            </a:r>
            <a:r>
              <a:rPr lang="da-DK" sz="2200" dirty="0" smtClean="0"/>
              <a:t> </a:t>
            </a:r>
            <a:r>
              <a:rPr lang="da-DK" sz="2200" dirty="0" err="1" smtClean="0"/>
              <a:t>cooled</a:t>
            </a:r>
            <a:r>
              <a:rPr lang="da-DK" sz="2200" dirty="0" smtClean="0"/>
              <a:t> tungsten rods </a:t>
            </a:r>
          </a:p>
          <a:p>
            <a:endParaRPr lang="da-DK" sz="2200" dirty="0" smtClean="0"/>
          </a:p>
          <a:p>
            <a:r>
              <a:rPr lang="da-DK" sz="2200" dirty="0" err="1" smtClean="0"/>
              <a:t>Cooling</a:t>
            </a:r>
            <a:r>
              <a:rPr lang="da-DK" sz="2200" dirty="0" smtClean="0"/>
              <a:t> </a:t>
            </a:r>
            <a:r>
              <a:rPr lang="da-DK" sz="2200" dirty="0" err="1" smtClean="0"/>
              <a:t>water</a:t>
            </a:r>
            <a:r>
              <a:rPr lang="da-DK" sz="2200" dirty="0" smtClean="0"/>
              <a:t> in = 40 </a:t>
            </a:r>
            <a:r>
              <a:rPr lang="da-DK" sz="2200" dirty="0" err="1" smtClean="0"/>
              <a:t>degrees</a:t>
            </a:r>
            <a:endParaRPr lang="da-DK" sz="22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C6DC-7D7E-48A2-8E0B-D9076E04F092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1524000" y="2133600"/>
            <a:ext cx="6248400" cy="327660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fr-BE" sz="2000" dirty="0" err="1">
                <a:solidFill>
                  <a:srgbClr val="FFFFFF"/>
                </a:solidFill>
              </a:rPr>
              <a:t>Investment</a:t>
            </a:r>
            <a:r>
              <a:rPr lang="fr-BE" sz="2000" dirty="0">
                <a:solidFill>
                  <a:srgbClr val="FFFFFF"/>
                </a:solidFill>
              </a:rPr>
              <a:t> </a:t>
            </a:r>
            <a:r>
              <a:rPr lang="fr-BE" sz="2000" dirty="0" smtClean="0">
                <a:solidFill>
                  <a:srgbClr val="FFFFFF"/>
                </a:solidFill>
              </a:rPr>
              <a:t>1000 M</a:t>
            </a:r>
            <a:r>
              <a:rPr lang="fr-BE" sz="2000" dirty="0">
                <a:solidFill>
                  <a:srgbClr val="FFFFFF"/>
                </a:solidFill>
              </a:rPr>
              <a:t>€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579563" y="2988623"/>
            <a:ext cx="1920240" cy="10499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fr-BE" dirty="0"/>
              <a:t>Building</a:t>
            </a:r>
          </a:p>
          <a:p>
            <a:pPr algn="ctr" eaLnBrk="0" hangingPunct="0">
              <a:defRPr/>
            </a:pPr>
            <a:r>
              <a:rPr lang="fr-BE" dirty="0" smtClean="0"/>
              <a:t>240 M</a:t>
            </a:r>
            <a:r>
              <a:rPr lang="fr-BE" dirty="0"/>
              <a:t>€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3657600" y="2988623"/>
            <a:ext cx="1920240" cy="10499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fr-BE" dirty="0"/>
              <a:t>Equipment</a:t>
            </a:r>
          </a:p>
          <a:p>
            <a:pPr algn="ctr" eaLnBrk="0" hangingPunct="0">
              <a:defRPr/>
            </a:pPr>
            <a:r>
              <a:rPr lang="fr-BE" dirty="0"/>
              <a:t>370 M€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5775960" y="2988623"/>
            <a:ext cx="1920240" cy="10499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fr-BE" dirty="0"/>
              <a:t>Engineering</a:t>
            </a:r>
          </a:p>
          <a:p>
            <a:pPr algn="ctr" eaLnBrk="0" hangingPunct="0">
              <a:defRPr/>
            </a:pPr>
            <a:r>
              <a:rPr lang="fr-BE" dirty="0" smtClean="0"/>
              <a:t>200 </a:t>
            </a:r>
            <a:r>
              <a:rPr lang="fr-BE" dirty="0"/>
              <a:t>M€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3459480" y="4385166"/>
            <a:ext cx="2560320" cy="8726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fr-BE" dirty="0" smtClean="0">
                <a:solidFill>
                  <a:srgbClr val="FFFFFF"/>
                </a:solidFill>
              </a:rPr>
              <a:t>Contingences</a:t>
            </a:r>
            <a:endParaRPr lang="fr-BE" dirty="0">
              <a:solidFill>
                <a:srgbClr val="FFFFFF"/>
              </a:solidFill>
            </a:endParaRPr>
          </a:p>
          <a:p>
            <a:pPr algn="ctr" eaLnBrk="0" hangingPunct="0">
              <a:defRPr/>
            </a:pPr>
            <a:r>
              <a:rPr lang="fr-BE" dirty="0" smtClean="0">
                <a:solidFill>
                  <a:srgbClr val="FFFFFF"/>
                </a:solidFill>
              </a:rPr>
              <a:t>190 </a:t>
            </a:r>
            <a:r>
              <a:rPr lang="fr-BE" dirty="0">
                <a:solidFill>
                  <a:srgbClr val="FFFFFF"/>
                </a:solidFill>
              </a:rPr>
              <a:t>M€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3784600" y="1143000"/>
            <a:ext cx="1701800" cy="414338"/>
          </a:xfrm>
          <a:prstGeom prst="rect">
            <a:avLst/>
          </a:prstGeom>
          <a:noFill/>
          <a:ln w="12700" algn="ctr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fr-BE" sz="2000" b="1" dirty="0" smtClean="0">
                <a:solidFill>
                  <a:srgbClr val="0235AD"/>
                </a:solidFill>
                <a:latin typeface="Arial" charset="0"/>
              </a:rPr>
              <a:t>2012 </a:t>
            </a:r>
            <a:r>
              <a:rPr lang="fr-BE" sz="2000" b="1" dirty="0">
                <a:solidFill>
                  <a:srgbClr val="0235AD"/>
                </a:solidFill>
                <a:latin typeface="Arial" charset="0"/>
              </a:rPr>
              <a:t>- </a:t>
            </a:r>
            <a:r>
              <a:rPr lang="fr-BE" sz="2000" b="1" dirty="0" smtClean="0">
                <a:solidFill>
                  <a:srgbClr val="0235AD"/>
                </a:solidFill>
                <a:latin typeface="Arial" charset="0"/>
              </a:rPr>
              <a:t>2025</a:t>
            </a:r>
            <a:endParaRPr lang="en-US" sz="2000" b="1" dirty="0">
              <a:solidFill>
                <a:srgbClr val="0235AD"/>
              </a:solidFill>
              <a:latin typeface="Arial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INVESTMENT BUDGET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FE27-E6FC-4E3F-8266-59AB1D2C53E8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1"/>
          <p:cNvGraphicFramePr>
            <a:graphicFrameLocks noGrp="1"/>
          </p:cNvGraphicFramePr>
          <p:nvPr/>
        </p:nvGraphicFramePr>
        <p:xfrm>
          <a:off x="533400" y="914400"/>
          <a:ext cx="8001000" cy="542131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24000"/>
                <a:gridCol w="2057400"/>
                <a:gridCol w="4419600"/>
              </a:tblGrid>
              <a:tr h="6969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Sources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Participation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Strategic aspect (motivation)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Germany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40 %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Need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 to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be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hosting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 country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Chances for EU support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Other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EU countries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(FR, GB, IT, SP, …)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30 - 40 %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increase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expertise /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high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level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waste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reduction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/ renaissance of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nuclear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program /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participating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in large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research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infrastructure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ROW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countries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(JP, KR,…)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7 - 10 %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international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scientific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collaboration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grants</a:t>
                      </a:r>
                      <a:endParaRPr kumimoji="0" lang="fr-BE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(FP – SET-Plan)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5 - …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EU-RTD (FP)  /  EU-TREN (SET-Plan)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Private sector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?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energy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players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/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technology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providers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financial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agents /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financial</a:t>
                      </a:r>
                      <a:r>
                        <a:rPr kumimoji="0" lang="fr-BE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fr-BE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funds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FUNDS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E544-5A99-48AD-8484-A294089B3FD4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650" y="1530350"/>
            <a:ext cx="34766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888" y="1524000"/>
            <a:ext cx="34766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888" y="1524000"/>
            <a:ext cx="347662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eft Arrow Callout 4"/>
          <p:cNvSpPr>
            <a:spLocks noChangeArrowheads="1"/>
          </p:cNvSpPr>
          <p:nvPr/>
        </p:nvSpPr>
        <p:spPr bwMode="auto">
          <a:xfrm>
            <a:off x="4379913" y="1557338"/>
            <a:ext cx="4233862" cy="949325"/>
          </a:xfrm>
          <a:prstGeom prst="leftArrowCallout">
            <a:avLst>
              <a:gd name="adj1" fmla="val 25000"/>
              <a:gd name="adj2" fmla="val 25000"/>
              <a:gd name="adj3" fmla="val 25004"/>
              <a:gd name="adj4" fmla="val 64977"/>
            </a:avLst>
          </a:prstGeom>
          <a:solidFill>
            <a:srgbClr val="0235AD"/>
          </a:solidFill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Phase I</a:t>
            </a:r>
          </a:p>
          <a:p>
            <a:pPr algn="ctr" eaLnBrk="0" hangingPunct="0">
              <a:defRPr/>
            </a:pP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2012 - 2014</a:t>
            </a:r>
            <a:endParaRPr lang="en-US" sz="2400" dirty="0">
              <a:solidFill>
                <a:schemeClr val="accent3"/>
              </a:solidFill>
              <a:ea typeface="ＭＳ Ｐゴシック" charset="-128"/>
            </a:endParaRPr>
          </a:p>
        </p:txBody>
      </p:sp>
      <p:sp>
        <p:nvSpPr>
          <p:cNvPr id="6" name="Left Arrow Callout 5"/>
          <p:cNvSpPr>
            <a:spLocks noChangeArrowheads="1"/>
          </p:cNvSpPr>
          <p:nvPr/>
        </p:nvSpPr>
        <p:spPr bwMode="auto">
          <a:xfrm>
            <a:off x="4362450" y="2714625"/>
            <a:ext cx="4284663" cy="949325"/>
          </a:xfrm>
          <a:prstGeom prst="leftArrowCallout">
            <a:avLst>
              <a:gd name="adj1" fmla="val 25000"/>
              <a:gd name="adj2" fmla="val 25000"/>
              <a:gd name="adj3" fmla="val 24991"/>
              <a:gd name="adj4" fmla="val 64977"/>
            </a:avLst>
          </a:prstGeom>
          <a:solidFill>
            <a:srgbClr val="0235AD"/>
          </a:solidFill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Phase II</a:t>
            </a:r>
            <a:endParaRPr lang="fr-BE" sz="2400" dirty="0">
              <a:solidFill>
                <a:schemeClr val="accent3"/>
              </a:solidFill>
              <a:ea typeface="ＭＳ Ｐゴシック" charset="-128"/>
            </a:endParaRPr>
          </a:p>
          <a:p>
            <a:pPr algn="ctr" eaLnBrk="0" hangingPunct="0">
              <a:defRPr/>
            </a:pP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2015 </a:t>
            </a:r>
            <a:r>
              <a:rPr lang="fr-BE" sz="2400" dirty="0">
                <a:solidFill>
                  <a:schemeClr val="accent3"/>
                </a:solidFill>
                <a:ea typeface="ＭＳ Ｐゴシック" charset="-128"/>
              </a:rPr>
              <a:t>- </a:t>
            </a: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2019</a:t>
            </a:r>
            <a:endParaRPr lang="en-US" sz="2400" dirty="0">
              <a:solidFill>
                <a:schemeClr val="accent3"/>
              </a:solidFill>
              <a:ea typeface="ＭＳ Ｐゴシック" charset="-128"/>
            </a:endParaRPr>
          </a:p>
        </p:txBody>
      </p:sp>
      <p:sp>
        <p:nvSpPr>
          <p:cNvPr id="7" name="Left Arrow Callout 6"/>
          <p:cNvSpPr>
            <a:spLocks noChangeArrowheads="1"/>
          </p:cNvSpPr>
          <p:nvPr/>
        </p:nvSpPr>
        <p:spPr bwMode="auto">
          <a:xfrm>
            <a:off x="4386263" y="3889375"/>
            <a:ext cx="4232275" cy="261302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235AD"/>
          </a:solidFill>
          <a:ln>
            <a:noFill/>
          </a:ln>
          <a:extLst/>
        </p:spPr>
        <p:txBody>
          <a:bodyPr/>
          <a:lstStyle/>
          <a:p>
            <a:pPr algn="ctr" eaLnBrk="0" hangingPunct="0">
              <a:defRPr/>
            </a:pP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Phase III</a:t>
            </a:r>
          </a:p>
          <a:p>
            <a:pPr algn="ctr" eaLnBrk="0" hangingPunct="0">
              <a:defRPr/>
            </a:pP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2020 </a:t>
            </a:r>
            <a:r>
              <a:rPr lang="fr-BE" sz="2400" dirty="0" smtClean="0">
                <a:solidFill>
                  <a:schemeClr val="accent3"/>
                </a:solidFill>
                <a:ea typeface="ＭＳ Ｐゴシック" charset="-128"/>
              </a:rPr>
              <a:t>- 2025</a:t>
            </a:r>
            <a:endParaRPr lang="en-US" sz="2400" dirty="0">
              <a:solidFill>
                <a:schemeClr val="accent3"/>
              </a:solidFill>
              <a:ea typeface="ＭＳ Ｐゴシック" charset="-128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4888" y="3375025"/>
            <a:ext cx="2663825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V="1">
            <a:off x="5946775" y="7086599"/>
            <a:ext cx="225425" cy="15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"/>
          <p:cNvSpPr txBox="1"/>
          <p:nvPr/>
        </p:nvSpPr>
        <p:spPr>
          <a:xfrm>
            <a:off x="0" y="15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PROJECT PLAN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2A12-7544-494F-BEE1-561D1BFB19B3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HEBT-S3 – BEAM EXPANSION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685800" y="762000"/>
            <a:ext cx="7620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 smtClean="0"/>
              <a:t>HEBT-S3 </a:t>
            </a:r>
            <a:r>
              <a:rPr lang="da-DK" sz="2200" dirty="0" err="1" smtClean="0"/>
              <a:t>will</a:t>
            </a:r>
            <a:r>
              <a:rPr lang="da-DK" sz="2200" dirty="0" smtClean="0"/>
              <a:t> </a:t>
            </a:r>
            <a:r>
              <a:rPr lang="da-DK" sz="2200" dirty="0" err="1" smtClean="0"/>
              <a:t>utilise</a:t>
            </a:r>
            <a:r>
              <a:rPr lang="da-DK" sz="2200" dirty="0" smtClean="0"/>
              <a:t> a </a:t>
            </a:r>
            <a:r>
              <a:rPr lang="da-DK" sz="2200" dirty="0" err="1" smtClean="0"/>
              <a:t>combination</a:t>
            </a:r>
            <a:r>
              <a:rPr lang="da-DK" sz="2200" dirty="0" smtClean="0"/>
              <a:t> of </a:t>
            </a:r>
            <a:r>
              <a:rPr lang="da-DK" sz="2200" dirty="0" err="1" smtClean="0"/>
              <a:t>QPs</a:t>
            </a:r>
            <a:r>
              <a:rPr lang="da-DK" sz="2200" dirty="0" smtClean="0"/>
              <a:t> and </a:t>
            </a:r>
            <a:r>
              <a:rPr lang="da-DK" sz="2200" dirty="0" err="1" smtClean="0"/>
              <a:t>octupoles</a:t>
            </a:r>
            <a:r>
              <a:rPr lang="da-DK" sz="2200" dirty="0" smtClean="0"/>
              <a:t> to </a:t>
            </a:r>
            <a:r>
              <a:rPr lang="da-DK" sz="2200" dirty="0" err="1" smtClean="0"/>
              <a:t>produce</a:t>
            </a:r>
            <a:r>
              <a:rPr lang="da-DK" sz="2200" dirty="0" smtClean="0"/>
              <a:t> a </a:t>
            </a:r>
            <a:r>
              <a:rPr lang="da-DK" sz="2200" dirty="0" err="1" smtClean="0"/>
              <a:t>flat</a:t>
            </a:r>
            <a:r>
              <a:rPr lang="da-DK" sz="2200" dirty="0" smtClean="0"/>
              <a:t> </a:t>
            </a:r>
            <a:r>
              <a:rPr lang="da-DK" sz="2200" dirty="0" err="1" smtClean="0"/>
              <a:t>intensity</a:t>
            </a:r>
            <a:r>
              <a:rPr lang="da-DK" sz="2200" dirty="0" smtClean="0"/>
              <a:t> distribution </a:t>
            </a:r>
          </a:p>
          <a:p>
            <a:endParaRPr lang="da-DK" sz="2200" dirty="0" smtClean="0"/>
          </a:p>
          <a:p>
            <a:r>
              <a:rPr lang="da-DK" sz="2200" dirty="0" smtClean="0"/>
              <a:t>			</a:t>
            </a:r>
            <a:r>
              <a:rPr lang="da-DK" sz="2200" dirty="0" err="1" smtClean="0"/>
              <a:t>Increase</a:t>
            </a:r>
            <a:r>
              <a:rPr lang="da-DK" sz="2200" dirty="0" smtClean="0"/>
              <a:t> the </a:t>
            </a:r>
            <a:r>
              <a:rPr lang="da-DK" sz="2200" dirty="0" err="1" smtClean="0"/>
              <a:t>lifetime</a:t>
            </a:r>
            <a:r>
              <a:rPr lang="da-DK" sz="2200" dirty="0" smtClean="0"/>
              <a:t> of the </a:t>
            </a:r>
            <a:r>
              <a:rPr lang="da-DK" sz="2200" dirty="0" err="1" smtClean="0"/>
              <a:t>target</a:t>
            </a:r>
            <a:endParaRPr lang="da-DK" sz="2200" dirty="0" smtClean="0"/>
          </a:p>
          <a:p>
            <a:endParaRPr lang="da-DK" sz="2200" dirty="0"/>
          </a:p>
        </p:txBody>
      </p:sp>
      <p:pic>
        <p:nvPicPr>
          <p:cNvPr id="15" name="Picture 15"/>
          <p:cNvPicPr/>
          <p:nvPr/>
        </p:nvPicPr>
        <p:blipFill>
          <a:blip r:embed="rId2" cstate="print"/>
          <a:srcRect t="-2963"/>
          <a:stretch>
            <a:fillRect/>
          </a:stretch>
        </p:blipFill>
        <p:spPr bwMode="auto">
          <a:xfrm>
            <a:off x="838200" y="2449488"/>
            <a:ext cx="763284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Lige pilforbindelse 16"/>
          <p:cNvCxnSpPr/>
          <p:nvPr/>
        </p:nvCxnSpPr>
        <p:spPr>
          <a:xfrm>
            <a:off x="1752600" y="1979612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D09E4-B813-49D6-BBE9-034462BC638F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HEBT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3" name="Gruppe 2"/>
          <p:cNvGrpSpPr/>
          <p:nvPr/>
        </p:nvGrpSpPr>
        <p:grpSpPr>
          <a:xfrm>
            <a:off x="539552" y="692696"/>
            <a:ext cx="7920880" cy="5328592"/>
            <a:chOff x="395536" y="692696"/>
            <a:chExt cx="7920880" cy="5328592"/>
          </a:xfrm>
        </p:grpSpPr>
        <p:grpSp>
          <p:nvGrpSpPr>
            <p:cNvPr id="4" name="Gruppe 24"/>
            <p:cNvGrpSpPr/>
            <p:nvPr/>
          </p:nvGrpSpPr>
          <p:grpSpPr>
            <a:xfrm>
              <a:off x="395536" y="1484784"/>
              <a:ext cx="7363600" cy="4176464"/>
              <a:chOff x="1835696" y="1628800"/>
              <a:chExt cx="6048672" cy="4176464"/>
            </a:xfrm>
          </p:grpSpPr>
          <p:cxnSp>
            <p:nvCxnSpPr>
              <p:cNvPr id="11" name="Lige forbindelse 10"/>
              <p:cNvCxnSpPr/>
              <p:nvPr/>
            </p:nvCxnSpPr>
            <p:spPr>
              <a:xfrm>
                <a:off x="1835696" y="5805264"/>
                <a:ext cx="396044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Lige forbindelse 11"/>
              <p:cNvCxnSpPr/>
              <p:nvPr/>
            </p:nvCxnSpPr>
            <p:spPr>
              <a:xfrm rot="5400000">
                <a:off x="6804248" y="2708920"/>
                <a:ext cx="216024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Lige forbindelse 12"/>
              <p:cNvCxnSpPr/>
              <p:nvPr/>
            </p:nvCxnSpPr>
            <p:spPr>
              <a:xfrm flipV="1">
                <a:off x="5796136" y="3789040"/>
                <a:ext cx="2088232" cy="201622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Afrundet rektangel 5"/>
            <p:cNvSpPr/>
            <p:nvPr/>
          </p:nvSpPr>
          <p:spPr>
            <a:xfrm>
              <a:off x="1272155" y="5229200"/>
              <a:ext cx="1665576" cy="792088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dirty="0" smtClean="0"/>
                <a:t>LINAC</a:t>
              </a:r>
              <a:endParaRPr lang="da-DK" sz="2400" b="1" dirty="0"/>
            </a:p>
          </p:txBody>
        </p:sp>
        <p:sp>
          <p:nvSpPr>
            <p:cNvPr id="7" name="Afrundet rektangel 6"/>
            <p:cNvSpPr/>
            <p:nvPr/>
          </p:nvSpPr>
          <p:spPr>
            <a:xfrm>
              <a:off x="3200717" y="5229200"/>
              <a:ext cx="1665391" cy="79208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dirty="0" smtClean="0"/>
                <a:t>HEBT-S1</a:t>
              </a:r>
              <a:endParaRPr lang="da-DK" sz="2400" b="1" dirty="0"/>
            </a:p>
          </p:txBody>
        </p:sp>
        <p:sp>
          <p:nvSpPr>
            <p:cNvPr id="8" name="Afrundet rektangel 7"/>
            <p:cNvSpPr/>
            <p:nvPr/>
          </p:nvSpPr>
          <p:spPr>
            <a:xfrm rot="16200000">
              <a:off x="7106445" y="2190699"/>
              <a:ext cx="1368000" cy="964281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dirty="0" smtClean="0"/>
                <a:t>HEBT-S3</a:t>
              </a:r>
              <a:endParaRPr lang="da-DK" sz="2400" b="1" dirty="0"/>
            </a:p>
          </p:txBody>
        </p:sp>
        <p:sp>
          <p:nvSpPr>
            <p:cNvPr id="9" name="Afrundet rektangel 8"/>
            <p:cNvSpPr/>
            <p:nvPr/>
          </p:nvSpPr>
          <p:spPr>
            <a:xfrm rot="18978330">
              <a:off x="5146078" y="4295282"/>
              <a:ext cx="2916837" cy="79208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dirty="0" smtClean="0"/>
                <a:t>HEBT-S2</a:t>
              </a:r>
              <a:endParaRPr lang="da-DK" sz="2400" b="1" dirty="0"/>
            </a:p>
          </p:txBody>
        </p:sp>
        <p:sp>
          <p:nvSpPr>
            <p:cNvPr id="10" name="Ellipse 9"/>
            <p:cNvSpPr/>
            <p:nvPr/>
          </p:nvSpPr>
          <p:spPr>
            <a:xfrm>
              <a:off x="7164416" y="692696"/>
              <a:ext cx="1152000" cy="11521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dirty="0" smtClean="0"/>
                <a:t>TS</a:t>
              </a:r>
              <a:endParaRPr lang="da-DK" sz="2400" b="1" dirty="0"/>
            </a:p>
          </p:txBody>
        </p:sp>
      </p:grpSp>
      <p:sp>
        <p:nvSpPr>
          <p:cNvPr id="14" name="Tekstboks 13"/>
          <p:cNvSpPr txBox="1"/>
          <p:nvPr/>
        </p:nvSpPr>
        <p:spPr>
          <a:xfrm>
            <a:off x="685800" y="762000"/>
            <a:ext cx="6629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b="1" dirty="0" smtClean="0"/>
              <a:t>HEBT- S1:</a:t>
            </a:r>
          </a:p>
          <a:p>
            <a:pPr>
              <a:buFont typeface="Wingdings" pitchFamily="2" charset="2"/>
              <a:buChar char="§"/>
            </a:pPr>
            <a:r>
              <a:rPr lang="da-DK" sz="2200" dirty="0" smtClean="0"/>
              <a:t> Same </a:t>
            </a:r>
            <a:r>
              <a:rPr lang="da-DK" sz="2200" dirty="0" err="1" smtClean="0"/>
              <a:t>focusing</a:t>
            </a:r>
            <a:r>
              <a:rPr lang="da-DK" sz="2200" dirty="0" smtClean="0"/>
              <a:t> </a:t>
            </a:r>
            <a:r>
              <a:rPr lang="da-DK" sz="2200" dirty="0" err="1" smtClean="0"/>
              <a:t>structure</a:t>
            </a:r>
            <a:r>
              <a:rPr lang="da-DK" sz="2200" dirty="0" smtClean="0"/>
              <a:t> as </a:t>
            </a:r>
            <a:r>
              <a:rPr lang="da-DK" sz="2200" dirty="0" err="1" smtClean="0"/>
              <a:t>linac</a:t>
            </a:r>
            <a:r>
              <a:rPr lang="da-DK" sz="2200" dirty="0" smtClean="0"/>
              <a:t> (</a:t>
            </a:r>
            <a:r>
              <a:rPr lang="da-DK" sz="2200" dirty="0" err="1" smtClean="0"/>
              <a:t>QPs</a:t>
            </a:r>
            <a:r>
              <a:rPr lang="da-DK" sz="2200" dirty="0" smtClean="0"/>
              <a:t>) -&gt; </a:t>
            </a:r>
            <a:r>
              <a:rPr lang="da-DK" sz="2200" dirty="0" err="1" smtClean="0"/>
              <a:t>upgrade</a:t>
            </a:r>
            <a:endParaRPr lang="da-DK" sz="2200" dirty="0" smtClean="0"/>
          </a:p>
          <a:p>
            <a:endParaRPr lang="da-DK" sz="2200" dirty="0" smtClean="0"/>
          </a:p>
          <a:p>
            <a:r>
              <a:rPr lang="da-DK" sz="2200" b="1" dirty="0" smtClean="0"/>
              <a:t>HEBT-S2:</a:t>
            </a:r>
          </a:p>
          <a:p>
            <a:pPr>
              <a:buFont typeface="Arial" pitchFamily="34" charset="0"/>
              <a:buChar char="•"/>
            </a:pPr>
            <a:r>
              <a:rPr lang="da-DK" sz="2200" dirty="0" smtClean="0"/>
              <a:t> 2 </a:t>
            </a:r>
            <a:r>
              <a:rPr lang="da-DK" sz="2200" dirty="0" err="1" smtClean="0"/>
              <a:t>dipoles</a:t>
            </a:r>
            <a:endParaRPr lang="da-DK" sz="2200" dirty="0" smtClean="0"/>
          </a:p>
          <a:p>
            <a:pPr>
              <a:buFont typeface="Arial" pitchFamily="34" charset="0"/>
              <a:buChar char="•"/>
            </a:pPr>
            <a:r>
              <a:rPr lang="da-DK" sz="2200" dirty="0" smtClean="0"/>
              <a:t> </a:t>
            </a:r>
            <a:r>
              <a:rPr lang="da-DK" sz="2200" dirty="0" err="1" smtClean="0"/>
              <a:t>QPs</a:t>
            </a:r>
            <a:r>
              <a:rPr lang="da-DK" sz="2200" dirty="0" smtClean="0"/>
              <a:t> – </a:t>
            </a:r>
            <a:r>
              <a:rPr lang="da-DK" sz="2200" dirty="0" err="1" smtClean="0"/>
              <a:t>focus</a:t>
            </a:r>
            <a:r>
              <a:rPr lang="da-DK" sz="2200" dirty="0" smtClean="0"/>
              <a:t> and </a:t>
            </a:r>
            <a:r>
              <a:rPr lang="da-DK" sz="2200" dirty="0" err="1" smtClean="0"/>
              <a:t>zero</a:t>
            </a:r>
            <a:r>
              <a:rPr lang="da-DK" sz="2200" dirty="0" smtClean="0"/>
              <a:t> dispersion</a:t>
            </a:r>
          </a:p>
          <a:p>
            <a:endParaRPr lang="da-DK" sz="2200" dirty="0" smtClean="0"/>
          </a:p>
          <a:p>
            <a:r>
              <a:rPr lang="da-DK" sz="2200" b="1" dirty="0" smtClean="0"/>
              <a:t>HEBT-S3: </a:t>
            </a:r>
          </a:p>
          <a:p>
            <a:pPr>
              <a:buFont typeface="Arial" pitchFamily="34" charset="0"/>
              <a:buChar char="•"/>
            </a:pPr>
            <a:r>
              <a:rPr lang="da-DK" sz="2200" dirty="0" smtClean="0"/>
              <a:t> </a:t>
            </a:r>
            <a:r>
              <a:rPr lang="da-DK" sz="2200" dirty="0" err="1" smtClean="0"/>
              <a:t>Beam</a:t>
            </a:r>
            <a:r>
              <a:rPr lang="da-DK" sz="2200" dirty="0" smtClean="0"/>
              <a:t> </a:t>
            </a:r>
            <a:r>
              <a:rPr lang="da-DK" sz="2200" dirty="0" err="1" smtClean="0"/>
              <a:t>expansion</a:t>
            </a:r>
            <a:r>
              <a:rPr lang="da-DK" sz="2200" dirty="0" smtClean="0"/>
              <a:t> system</a:t>
            </a:r>
          </a:p>
          <a:p>
            <a:pPr>
              <a:buFont typeface="Arial" pitchFamily="34" charset="0"/>
              <a:buChar char="•"/>
            </a:pPr>
            <a:r>
              <a:rPr lang="da-DK" sz="2200" dirty="0" smtClean="0"/>
              <a:t> </a:t>
            </a:r>
            <a:r>
              <a:rPr lang="da-DK" sz="2200" dirty="0" err="1" smtClean="0"/>
              <a:t>QPs</a:t>
            </a:r>
            <a:r>
              <a:rPr lang="da-DK" sz="2200" dirty="0" smtClean="0"/>
              <a:t> and </a:t>
            </a:r>
            <a:r>
              <a:rPr lang="da-DK" sz="2200" dirty="0" err="1" smtClean="0"/>
              <a:t>octupoles</a:t>
            </a:r>
            <a:endParaRPr lang="da-DK" sz="2200" dirty="0" smtClean="0"/>
          </a:p>
          <a:p>
            <a:endParaRPr lang="da-DK" sz="2200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45F52-EAE6-451A-A490-7C6091D4AB5B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25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  <a:cs typeface="Arial" pitchFamily="34" charset="0"/>
              </a:rPr>
              <a:t>MOTIVATION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872966"/>
            <a:ext cx="80772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200" dirty="0" smtClean="0">
                <a:cs typeface="Arial" pitchFamily="34" charset="0"/>
              </a:rPr>
              <a:t>Neutron sources are needed for several structure and dynamics studies like: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>
                <a:cs typeface="Arial" pitchFamily="34" charset="0"/>
              </a:rPr>
              <a:t> Condensed matter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>
                <a:cs typeface="Arial" pitchFamily="34" charset="0"/>
              </a:rPr>
              <a:t> Control of fission- based energy production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>
                <a:cs typeface="Arial" pitchFamily="34" charset="0"/>
              </a:rPr>
              <a:t> Materials test for fusion reactor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dirty="0" smtClean="0">
                <a:cs typeface="Arial" pitchFamily="34" charset="0"/>
              </a:rPr>
              <a:t> Tritium production.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cs typeface="Arial" pitchFamily="34" charset="0"/>
              </a:rPr>
              <a:t>•</a:t>
            </a:r>
            <a:r>
              <a:rPr lang="en-US" sz="2200" b="1" i="1" dirty="0" smtClean="0">
                <a:cs typeface="Arial" pitchFamily="34" charset="0"/>
              </a:rPr>
              <a:t> </a:t>
            </a:r>
            <a:r>
              <a:rPr lang="en-US" sz="2200" dirty="0" smtClean="0">
                <a:cs typeface="Arial" pitchFamily="34" charset="0"/>
              </a:rPr>
              <a:t>Irradiation Services – Medical RI</a:t>
            </a:r>
          </a:p>
          <a:p>
            <a:pPr>
              <a:lnSpc>
                <a:spcPct val="150000"/>
              </a:lnSpc>
            </a:pPr>
            <a:endParaRPr lang="en-US" sz="2200" dirty="0"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72943-4433-435F-999C-0366228925EC}" type="datetime1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CFF4-7F93-4890-AFF3-9CDE29D6E62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</TotalTime>
  <Words>802</Words>
  <Application>Microsoft Office PowerPoint</Application>
  <PresentationFormat>On-screen Show (4:3)</PresentationFormat>
  <Paragraphs>313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Almomani</dc:creator>
  <cp:lastModifiedBy>Almomani</cp:lastModifiedBy>
  <cp:revision>112</cp:revision>
  <dcterms:created xsi:type="dcterms:W3CDTF">2011-05-27T21:39:52Z</dcterms:created>
  <dcterms:modified xsi:type="dcterms:W3CDTF">2011-05-31T10:42:22Z</dcterms:modified>
</cp:coreProperties>
</file>