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5" r:id="rId3"/>
    <p:sldId id="263" r:id="rId4"/>
    <p:sldId id="264" r:id="rId5"/>
    <p:sldId id="268" r:id="rId6"/>
    <p:sldId id="266" r:id="rId7"/>
    <p:sldId id="257" r:id="rId8"/>
    <p:sldId id="258" r:id="rId9"/>
    <p:sldId id="273" r:id="rId10"/>
    <p:sldId id="274" r:id="rId11"/>
    <p:sldId id="259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obias Bär" initials="TB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A3CC6-F88E-4ED6-88B6-EEF283696A52}" type="datetimeFigureOut">
              <a:rPr lang="de-DE" smtClean="0"/>
              <a:pPr/>
              <a:t>31.05.2011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FAA52-0718-4B2A-B336-463806E5DB68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96614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84280EB-B145-415F-B4FC-F4AFB831FEF7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A82A6DB-C674-4438-B2BC-1FD1A1210D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C08C3-F3B9-4DE3-954B-E933FE6C0273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5F6B5-E8FE-41D1-BC7A-91DE4A8D8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AFB7D3-6B47-4678-9AD3-73A46150D4E3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BB7E3B3-1A4E-4F10-B225-23E915BFA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2D9040-7A5B-4854-90CD-D9D7AFA099CE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2231B02-FF01-4723-95CA-A55CEE3C0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4D11E4-8A5A-436F-B8CE-91759F7D47C7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64105CB-9051-40BE-80E9-A937828E73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5B07C7-A035-450D-9C14-1679AD0F4634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95C907C-FE39-4D53-9897-4BA2EBAC0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178EC-B844-4D17-B86C-01DD83D94AAD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AFAAA-B9EA-4079-9E2C-2FE3DB51A9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B6D50C2-5D23-4425-8DB8-120B65DC2BFE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98A1EE-8FF6-4F17-8C47-E953F88303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2129B40-67A7-4E17-8FF8-F31102D271E3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635C242-4B89-4924-950E-1318CF318F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8A717-C7AB-4233-A3A8-52F146F5687A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2A941-B727-48A1-9F40-533B563468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7A4FD-0148-4B5F-B7FC-A794C4BAE832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F9292-3168-486D-A0E0-CB1F8ABFAA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7EBB349-721B-4291-A649-3524E221FF6E}" type="datetimeFigureOut">
              <a:rPr lang="en-US"/>
              <a:pPr>
                <a:defRPr/>
              </a:pPr>
              <a:t>5/31/2011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DBFD3D9-DC25-4A99-8E8A-23A3997955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7" r:id="rId2"/>
    <p:sldLayoutId id="2147483702" r:id="rId3"/>
    <p:sldLayoutId id="2147483703" r:id="rId4"/>
    <p:sldLayoutId id="2147483704" r:id="rId5"/>
    <p:sldLayoutId id="2147483705" r:id="rId6"/>
    <p:sldLayoutId id="2147483698" r:id="rId7"/>
    <p:sldLayoutId id="2147483706" r:id="rId8"/>
    <p:sldLayoutId id="2147483707" r:id="rId9"/>
    <p:sldLayoutId id="2147483699" r:id="rId10"/>
    <p:sldLayoutId id="214748370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file:///C:\_ISIS\Neutron%20Review\town%20meeting\mcgreevy\Presentation\movie-gasoline-engine.avi" TargetMode="External"/><Relationship Id="rId7" Type="http://schemas.openxmlformats.org/officeDocument/2006/relationships/image" Target="../media/image7.png"/><Relationship Id="rId2" Type="http://schemas.openxmlformats.org/officeDocument/2006/relationships/video" Target="file:///C:\_ISIS\Neutron%20Review\town%20meeting\mcgreevy\Presentation\movie-fossils%203.avi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1.bin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5"/>
          <p:cNvGrpSpPr>
            <a:grpSpLocks/>
          </p:cNvGrpSpPr>
          <p:nvPr/>
        </p:nvGrpSpPr>
        <p:grpSpPr bwMode="auto">
          <a:xfrm>
            <a:off x="144463" y="1700213"/>
            <a:ext cx="4859337" cy="3168650"/>
            <a:chOff x="1481212" y="2673350"/>
            <a:chExt cx="6475164" cy="4211638"/>
          </a:xfrm>
        </p:grpSpPr>
        <p:pic>
          <p:nvPicPr>
            <p:cNvPr id="1024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6255"/>
            <a:stretch>
              <a:fillRect/>
            </a:stretch>
          </p:blipFill>
          <p:spPr bwMode="auto">
            <a:xfrm>
              <a:off x="1481212" y="2673350"/>
              <a:ext cx="6475164" cy="4211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1618711" y="2996185"/>
              <a:ext cx="865189" cy="4325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8135937" cy="23765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5600" dirty="0" err="1" smtClean="0"/>
              <a:t>HiPoSpaNS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High Power </a:t>
            </a:r>
            <a:r>
              <a:rPr lang="en-GB" dirty="0" err="1" smtClean="0"/>
              <a:t>Spallation</a:t>
            </a:r>
            <a:r>
              <a:rPr lang="en-GB" dirty="0" smtClean="0"/>
              <a:t> Neutron Source</a:t>
            </a: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220072" y="2924944"/>
            <a:ext cx="3707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Tobias </a:t>
            </a:r>
            <a:r>
              <a:rPr lang="en-GB" sz="2800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Bär</a:t>
            </a: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, </a:t>
            </a:r>
          </a:p>
          <a:p>
            <a:pPr algn="r"/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Miriam </a:t>
            </a:r>
            <a:r>
              <a:rPr lang="en-GB" sz="2800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Fitterer</a:t>
            </a: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, </a:t>
            </a:r>
          </a:p>
          <a:p>
            <a:pPr algn="r"/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Fernando </a:t>
            </a:r>
            <a:r>
              <a:rPr lang="en-GB" sz="2800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Mirapeix</a:t>
            </a:r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, </a:t>
            </a:r>
          </a:p>
          <a:p>
            <a:pPr algn="r"/>
            <a:r>
              <a:rPr lang="en-GB" sz="28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Robert Williamson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786210"/>
          </a:xfrm>
        </p:spPr>
        <p:txBody>
          <a:bodyPr>
            <a:noAutofit/>
          </a:bodyPr>
          <a:lstStyle/>
          <a:p>
            <a:pPr algn="r"/>
            <a:r>
              <a:rPr lang="en-GB" sz="5000" dirty="0" smtClean="0"/>
              <a:t>Why do we want a </a:t>
            </a:r>
            <a:r>
              <a:rPr lang="en-GB" sz="5000" dirty="0" err="1" smtClean="0"/>
              <a:t>spallation</a:t>
            </a:r>
            <a:r>
              <a:rPr lang="en-GB" sz="5000" dirty="0" smtClean="0"/>
              <a:t> neutron source?</a:t>
            </a:r>
            <a:endParaRPr lang="en-US" sz="5000" dirty="0"/>
          </a:p>
        </p:txBody>
      </p:sp>
      <p:pic>
        <p:nvPicPr>
          <p:cNvPr id="4" name="Content Placeholder 3" descr="spallationsource.pd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13796" b="5400"/>
          <a:stretch>
            <a:fillRect/>
          </a:stretch>
        </p:blipFill>
        <p:spPr>
          <a:xfrm>
            <a:off x="457200" y="1600200"/>
            <a:ext cx="8229600" cy="3845024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GB" sz="5000" dirty="0" smtClean="0"/>
              <a:t>Neutrons penetrate deep into matter</a:t>
            </a:r>
            <a:endParaRPr lang="en-US" sz="5000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41300" y="3433763"/>
            <a:ext cx="896938" cy="4016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Alpha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41300" y="3903663"/>
            <a:ext cx="706438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Beta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41300" y="4335463"/>
            <a:ext cx="1004888" cy="4016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X-rays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41300" y="4724400"/>
            <a:ext cx="1190625" cy="40163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Neutron</a:t>
            </a:r>
          </a:p>
        </p:txBody>
      </p:sp>
      <p:pic>
        <p:nvPicPr>
          <p:cNvPr id="11271" name="Picture 57" descr="Untitled-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2667000"/>
            <a:ext cx="7127875" cy="246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354162"/>
          </a:xfrm>
        </p:spPr>
        <p:txBody>
          <a:bodyPr>
            <a:no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GB" sz="5000" dirty="0" smtClean="0"/>
              <a:t>Neutrons “see” the world in a unique way</a:t>
            </a:r>
            <a:endParaRPr lang="en-US" sz="5000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419475" y="2565400"/>
          <a:ext cx="2108200" cy="3187700"/>
        </p:xfrm>
        <a:graphic>
          <a:graphicData uri="http://schemas.openxmlformats.org/presentationml/2006/ole">
            <p:oleObj spid="_x0000_s1027" name="Photo Editor Photo" r:id="rId5" imgW="2715004" imgH="4105848" progId="">
              <p:embed/>
            </p:oleObj>
          </a:graphicData>
        </a:graphic>
      </p:graphicFrame>
      <p:pic>
        <p:nvPicPr>
          <p:cNvPr id="5" name="movie-fossils 3.avi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388" y="1916113"/>
            <a:ext cx="276225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movie-gasoline-engine.avi">
            <a:hlinkClick r:id="" action="ppaction://media"/>
          </p:cNvPr>
          <p:cNvPicPr>
            <a:picLocks noRot="1" noChangeAspect="1" noChangeArrowheads="1"/>
          </p:cNvPicPr>
          <p:nvPr>
            <a:videoFile r:link="rId3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5963" y="3860800"/>
            <a:ext cx="3167062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video>
              <p:cMediaNode>
                <p:cTn id="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HiPoSpaNS</a:t>
            </a:r>
            <a:r>
              <a:rPr lang="de-DE" dirty="0" smtClean="0"/>
              <a:t> Site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sz="1800" dirty="0" smtClean="0"/>
          </a:p>
          <a:p>
            <a:endParaRPr lang="de-DE" sz="1800" dirty="0"/>
          </a:p>
          <a:p>
            <a:endParaRPr lang="de-DE" sz="1800" dirty="0" smtClean="0"/>
          </a:p>
          <a:p>
            <a:endParaRPr lang="de-DE" sz="1800" dirty="0" smtClean="0"/>
          </a:p>
          <a:p>
            <a:endParaRPr lang="de-DE" sz="1800" dirty="0"/>
          </a:p>
          <a:p>
            <a:r>
              <a:rPr lang="de-DE" sz="1800" dirty="0" err="1" smtClean="0"/>
              <a:t>HiPoSpanNS</a:t>
            </a:r>
            <a:r>
              <a:rPr lang="de-DE" sz="1800" dirty="0" smtClean="0"/>
              <a:t> </a:t>
            </a:r>
            <a:r>
              <a:rPr lang="de-DE" sz="1800" dirty="0" err="1" smtClean="0"/>
              <a:t>site</a:t>
            </a:r>
            <a:r>
              <a:rPr lang="de-DE" sz="1800" dirty="0" smtClean="0"/>
              <a:t>: </a:t>
            </a:r>
            <a:r>
              <a:rPr lang="de-DE" sz="1800" dirty="0" err="1" smtClean="0"/>
              <a:t>about</a:t>
            </a:r>
            <a:r>
              <a:rPr lang="de-DE" sz="1800" dirty="0" smtClean="0"/>
              <a:t> 10km west </a:t>
            </a:r>
            <a:r>
              <a:rPr lang="de-DE" sz="1800" dirty="0" err="1" smtClean="0"/>
              <a:t>of</a:t>
            </a:r>
            <a:r>
              <a:rPr lang="de-DE" sz="1800" dirty="0" smtClean="0"/>
              <a:t> San Sebastian (Spain) </a:t>
            </a:r>
            <a:endParaRPr lang="de-DE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745" t="36897" r="9805" b="12068"/>
          <a:stretch/>
        </p:blipFill>
        <p:spPr bwMode="auto">
          <a:xfrm>
            <a:off x="457200" y="1369431"/>
            <a:ext cx="3957757" cy="26624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683" t="36089" r="7812" b="12328"/>
          <a:stretch/>
        </p:blipFill>
        <p:spPr bwMode="auto">
          <a:xfrm>
            <a:off x="3656328" y="2722538"/>
            <a:ext cx="4116071" cy="2618766"/>
          </a:xfrm>
          <a:prstGeom prst="rect">
            <a:avLst/>
          </a:prstGeom>
          <a:noFill/>
          <a:ln w="25400">
            <a:solidFill>
              <a:schemeClr val="accent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hteck 3"/>
          <p:cNvSpPr/>
          <p:nvPr/>
        </p:nvSpPr>
        <p:spPr>
          <a:xfrm>
            <a:off x="2867025" y="2121570"/>
            <a:ext cx="342900" cy="180975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6" name="Gerade Verbindung 5"/>
          <p:cNvCxnSpPr/>
          <p:nvPr/>
        </p:nvCxnSpPr>
        <p:spPr>
          <a:xfrm>
            <a:off x="2867025" y="2302545"/>
            <a:ext cx="789303" cy="3038759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>
            <a:off x="3209925" y="2302545"/>
            <a:ext cx="446403" cy="398131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>
            <a:off x="3209925" y="2121570"/>
            <a:ext cx="4562474" cy="57910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hteck 16"/>
          <p:cNvSpPr/>
          <p:nvPr/>
        </p:nvSpPr>
        <p:spPr>
          <a:xfrm rot="20229118">
            <a:off x="4062714" y="3926861"/>
            <a:ext cx="1251671" cy="530734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  <a:alpha val="5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 smtClean="0">
                <a:solidFill>
                  <a:schemeClr val="bg1"/>
                </a:solidFill>
              </a:rPr>
              <a:t>HiPoSpaNS</a:t>
            </a:r>
            <a:endParaRPr lang="de-DE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23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Schematic Layout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4734598" y="3735684"/>
            <a:ext cx="2675541" cy="2268534"/>
          </a:xfrm>
          <a:custGeom>
            <a:avLst/>
            <a:gdLst>
              <a:gd name="connsiteX0" fmla="*/ 2675541 w 2675541"/>
              <a:gd name="connsiteY0" fmla="*/ 0 h 2268534"/>
              <a:gd name="connsiteX1" fmla="*/ 554835 w 2675541"/>
              <a:gd name="connsiteY1" fmla="*/ 1972638 h 2268534"/>
              <a:gd name="connsiteX2" fmla="*/ 0 w 2675541"/>
              <a:gd name="connsiteY2" fmla="*/ 1775374 h 226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5541" h="2268534">
                <a:moveTo>
                  <a:pt x="2675541" y="0"/>
                </a:moveTo>
                <a:cubicBezTo>
                  <a:pt x="1838149" y="838371"/>
                  <a:pt x="1000758" y="1676742"/>
                  <a:pt x="554835" y="1972638"/>
                </a:cubicBezTo>
                <a:cubicBezTo>
                  <a:pt x="108912" y="2268534"/>
                  <a:pt x="0" y="1775374"/>
                  <a:pt x="0" y="1775374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2712530" y="1923322"/>
            <a:ext cx="3402992" cy="302060"/>
          </a:xfrm>
          <a:custGeom>
            <a:avLst/>
            <a:gdLst>
              <a:gd name="connsiteX0" fmla="*/ 0 w 3402992"/>
              <a:gd name="connsiteY0" fmla="*/ 36987 h 302060"/>
              <a:gd name="connsiteX1" fmla="*/ 1652177 w 3402992"/>
              <a:gd name="connsiteY1" fmla="*/ 36987 h 302060"/>
              <a:gd name="connsiteX2" fmla="*/ 2490596 w 3402992"/>
              <a:gd name="connsiteY2" fmla="*/ 258909 h 302060"/>
              <a:gd name="connsiteX3" fmla="*/ 3402992 w 3402992"/>
              <a:gd name="connsiteY3" fmla="*/ 295896 h 302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2992" h="302060">
                <a:moveTo>
                  <a:pt x="0" y="36987"/>
                </a:moveTo>
                <a:cubicBezTo>
                  <a:pt x="618539" y="18493"/>
                  <a:pt x="1237078" y="0"/>
                  <a:pt x="1652177" y="36987"/>
                </a:cubicBezTo>
                <a:cubicBezTo>
                  <a:pt x="2067276" y="73974"/>
                  <a:pt x="2198794" y="215758"/>
                  <a:pt x="2490596" y="258909"/>
                </a:cubicBezTo>
                <a:cubicBezTo>
                  <a:pt x="2782398" y="302060"/>
                  <a:pt x="3402992" y="295896"/>
                  <a:pt x="3402992" y="295896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11" descr="RCS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6505" r="-6505"/>
          <a:stretch>
            <a:fillRect/>
          </a:stretch>
        </p:blipFill>
        <p:spPr>
          <a:xfrm>
            <a:off x="4451017" y="2191723"/>
            <a:ext cx="3770880" cy="2073839"/>
          </a:xfrm>
        </p:spPr>
      </p:pic>
      <p:sp>
        <p:nvSpPr>
          <p:cNvPr id="7" name="TextBox 6"/>
          <p:cNvSpPr txBox="1"/>
          <p:nvPr/>
        </p:nvSpPr>
        <p:spPr>
          <a:xfrm>
            <a:off x="2009746" y="2354299"/>
            <a:ext cx="2663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Source, RFQ,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Linac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18247" y="2243607"/>
            <a:ext cx="1174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Injection</a:t>
            </a:r>
          </a:p>
        </p:txBody>
      </p:sp>
      <p:sp>
        <p:nvSpPr>
          <p:cNvPr id="9" name="TextBox 8"/>
          <p:cNvSpPr txBox="1"/>
          <p:nvPr/>
        </p:nvSpPr>
        <p:spPr>
          <a:xfrm rot="18684298">
            <a:off x="7109856" y="3470643"/>
            <a:ext cx="1333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Extraction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68862" y="2723631"/>
            <a:ext cx="183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Tetrode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 gallery</a:t>
            </a:r>
          </a:p>
        </p:txBody>
      </p:sp>
      <p:sp>
        <p:nvSpPr>
          <p:cNvPr id="11" name="Can 10"/>
          <p:cNvSpPr/>
          <p:nvPr/>
        </p:nvSpPr>
        <p:spPr>
          <a:xfrm>
            <a:off x="4500334" y="4845293"/>
            <a:ext cx="468528" cy="727410"/>
          </a:xfrm>
          <a:prstGeom prst="can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565827" y="5249537"/>
            <a:ext cx="3068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FIPPS Target &amp;</a:t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Experimental Hall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3" name="Cube 12"/>
          <p:cNvSpPr/>
          <p:nvPr/>
        </p:nvSpPr>
        <p:spPr>
          <a:xfrm>
            <a:off x="1590539" y="1692398"/>
            <a:ext cx="3674245" cy="702753"/>
          </a:xfrm>
          <a:prstGeom prst="cube">
            <a:avLst>
              <a:gd name="adj" fmla="val 71479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5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50000"/>
                </a:schemeClr>
              </a:gs>
            </a:gsLst>
          </a:gradFill>
          <a:ln>
            <a:solidFill>
              <a:schemeClr val="accent1">
                <a:shade val="95000"/>
                <a:satMod val="105000"/>
                <a:alpha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 rot="2893328">
            <a:off x="4747163" y="3484494"/>
            <a:ext cx="678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RF</a:t>
            </a:r>
            <a:endParaRPr lang="en-US" dirty="0"/>
          </a:p>
        </p:txBody>
      </p:sp>
      <p:sp>
        <p:nvSpPr>
          <p:cNvPr id="15" name="Cube 14"/>
          <p:cNvSpPr/>
          <p:nvPr/>
        </p:nvSpPr>
        <p:spPr>
          <a:xfrm>
            <a:off x="7604309" y="274638"/>
            <a:ext cx="751636" cy="418477"/>
          </a:xfrm>
          <a:prstGeom prst="cube">
            <a:avLst>
              <a:gd name="adj" fmla="val 58531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5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 rot="2788783">
            <a:off x="4539119" y="2892066"/>
            <a:ext cx="1821447" cy="1170770"/>
          </a:xfrm>
          <a:prstGeom prst="triangle">
            <a:avLst>
              <a:gd name="adj" fmla="val 50562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5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be 16"/>
          <p:cNvSpPr/>
          <p:nvPr/>
        </p:nvSpPr>
        <p:spPr>
          <a:xfrm>
            <a:off x="3325556" y="4265562"/>
            <a:ext cx="3181058" cy="1780598"/>
          </a:xfrm>
          <a:prstGeom prst="cube">
            <a:avLst>
              <a:gd name="adj" fmla="val 43007"/>
            </a:avLst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20000"/>
                </a:schemeClr>
              </a:gs>
            </a:gsLst>
          </a:gradFill>
          <a:ln>
            <a:solidFill>
              <a:schemeClr val="accent1">
                <a:shade val="95000"/>
                <a:satMod val="105000"/>
                <a:alpha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588224" y="683404"/>
            <a:ext cx="2507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Management and HR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/>
          <p:cNvCxnSpPr/>
          <p:nvPr/>
        </p:nvCxnSpPr>
        <p:spPr>
          <a:xfrm>
            <a:off x="179388" y="1916113"/>
            <a:ext cx="8785225" cy="158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5000" dirty="0" smtClean="0"/>
              <a:t>Injector</a:t>
            </a:r>
            <a:endParaRPr lang="en-US" sz="50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179512" y="1556792"/>
            <a:ext cx="1152128" cy="792088"/>
          </a:xfrm>
          <a:prstGeom prst="roundRect">
            <a:avLst/>
          </a:prstGeom>
          <a:gradFill flip="none" rotWithShape="1">
            <a:gsLst>
              <a:gs pos="8800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H- Ion Source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475656" y="1556792"/>
            <a:ext cx="864096" cy="792088"/>
          </a:xfrm>
          <a:prstGeom prst="roundRect">
            <a:avLst/>
          </a:prstGeom>
          <a:gradFill flip="none" rotWithShape="1">
            <a:gsLst>
              <a:gs pos="8800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LEBT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83768" y="1556792"/>
            <a:ext cx="792088" cy="792088"/>
          </a:xfrm>
          <a:prstGeom prst="roundRect">
            <a:avLst/>
          </a:prstGeom>
          <a:gradFill flip="none" rotWithShape="1">
            <a:gsLst>
              <a:gs pos="8800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RFQ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19872" y="1556792"/>
            <a:ext cx="936104" cy="792088"/>
          </a:xfrm>
          <a:prstGeom prst="roundRect">
            <a:avLst/>
          </a:prstGeom>
          <a:gradFill flip="none" rotWithShape="1">
            <a:gsLst>
              <a:gs pos="8800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MEBT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499992" y="1556792"/>
            <a:ext cx="1080120" cy="792088"/>
          </a:xfrm>
          <a:prstGeom prst="roundRect">
            <a:avLst/>
          </a:prstGeom>
          <a:gradFill flip="none" rotWithShape="1">
            <a:gsLst>
              <a:gs pos="8800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DTL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724128" y="1556792"/>
            <a:ext cx="1296144" cy="792088"/>
          </a:xfrm>
          <a:prstGeom prst="roundRect">
            <a:avLst/>
          </a:prstGeom>
          <a:gradFill flip="none" rotWithShape="1">
            <a:gsLst>
              <a:gs pos="8800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CCL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164288" y="1556792"/>
            <a:ext cx="1296144" cy="792088"/>
          </a:xfrm>
          <a:prstGeom prst="roundRect">
            <a:avLst/>
          </a:prstGeom>
          <a:gradFill flip="none" rotWithShape="1">
            <a:gsLst>
              <a:gs pos="88000">
                <a:schemeClr val="tx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SCL</a:t>
            </a:r>
            <a:endParaRPr lang="en-US" sz="2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5400000" flipH="1" flipV="1">
            <a:off x="1186657" y="2564606"/>
            <a:ext cx="431800" cy="1587"/>
          </a:xfrm>
          <a:prstGeom prst="straightConnector1">
            <a:avLst/>
          </a:prstGeom>
          <a:ln w="2222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27088" y="2781300"/>
            <a:ext cx="1223962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65 </a:t>
            </a:r>
            <a:r>
              <a:rPr lang="en-GB" sz="2200" b="1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keV</a:t>
            </a:r>
            <a:endParaRPr lang="en-US" sz="22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71775" y="2781300"/>
            <a:ext cx="1079500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3 </a:t>
            </a:r>
            <a:r>
              <a:rPr lang="en-GB" sz="2200" b="1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MeV</a:t>
            </a:r>
            <a:endParaRPr lang="en-US" sz="22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32363" y="2781300"/>
            <a:ext cx="1223962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50 </a:t>
            </a:r>
            <a:r>
              <a:rPr lang="en-GB" sz="2200" b="1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MeV</a:t>
            </a:r>
            <a:endParaRPr lang="en-US" sz="22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rot="5400000" flipH="1" flipV="1">
            <a:off x="6876257" y="2564606"/>
            <a:ext cx="431800" cy="1587"/>
          </a:xfrm>
          <a:prstGeom prst="straightConnector1">
            <a:avLst/>
          </a:prstGeom>
          <a:ln w="2222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299200" y="2781300"/>
            <a:ext cx="1512888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200 </a:t>
            </a:r>
            <a:r>
              <a:rPr lang="en-GB" sz="2200" b="1" dirty="0" err="1">
                <a:solidFill>
                  <a:schemeClr val="accent3">
                    <a:lumMod val="75000"/>
                  </a:schemeClr>
                </a:solidFill>
                <a:latin typeface="+mn-lt"/>
              </a:rPr>
              <a:t>MeV</a:t>
            </a:r>
            <a:endParaRPr lang="en-US" sz="22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8317707" y="2564606"/>
            <a:ext cx="431800" cy="1587"/>
          </a:xfrm>
          <a:prstGeom prst="straightConnector1">
            <a:avLst/>
          </a:prstGeom>
          <a:ln w="2222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775575" y="2781300"/>
            <a:ext cx="1368425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400MeV</a:t>
            </a:r>
            <a:endParaRPr lang="en-US" sz="22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5400000" flipH="1" flipV="1">
            <a:off x="3131344" y="2564606"/>
            <a:ext cx="431800" cy="1588"/>
          </a:xfrm>
          <a:prstGeom prst="straightConnector1">
            <a:avLst/>
          </a:prstGeom>
          <a:ln w="2222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5436394" y="2564606"/>
            <a:ext cx="431800" cy="1588"/>
          </a:xfrm>
          <a:prstGeom prst="straightConnector1">
            <a:avLst/>
          </a:prstGeom>
          <a:ln w="22225"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2"/>
          <p:cNvSpPr>
            <a:spLocks noGrp="1"/>
          </p:cNvSpPr>
          <p:nvPr>
            <p:ph idx="1"/>
          </p:nvPr>
        </p:nvSpPr>
        <p:spPr>
          <a:xfrm>
            <a:off x="0" y="3212976"/>
            <a:ext cx="8229600" cy="1872208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Penning type H- ion source, 1ms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3 solenoid LEBT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4-vane RFQ, 324 MHz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2627784" y="4581128"/>
            <a:ext cx="651723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GB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Fast chopper in MEBT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en-GB" sz="27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Frequency jump at CCL to 648 MHz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n-GB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Superconducting </a:t>
            </a:r>
            <a:r>
              <a:rPr kumimoji="0" lang="en-GB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linac</a:t>
            </a:r>
            <a:r>
              <a:rPr kumimoji="0" lang="en-GB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400 </a:t>
            </a:r>
            <a:r>
              <a:rPr kumimoji="0" lang="en-GB" sz="2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MeV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5000" dirty="0" smtClean="0"/>
              <a:t>Synchrotron</a:t>
            </a:r>
            <a:endParaRPr lang="en-US" sz="5000" dirty="0" smtClean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0.4 – 1.5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</a:rPr>
              <a:t>GeV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 RCS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700m, 3 </a:t>
            </a:r>
            <a:r>
              <a:rPr lang="en-GB" dirty="0" err="1" smtClean="0">
                <a:solidFill>
                  <a:schemeClr val="accent2">
                    <a:lumMod val="75000"/>
                  </a:schemeClr>
                </a:solidFill>
              </a:rPr>
              <a:t>superperiod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 doublet lattice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Sinusoidal B field (0.27 – 0.6T)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Ceramic vacuum chamber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RF frequency sweep </a:t>
            </a:r>
          </a:p>
          <a:p>
            <a:pPr marL="621348" lvl="1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Magnetic alloy loaded cavities </a:t>
            </a:r>
          </a:p>
          <a:p>
            <a:pPr marL="621348" lvl="1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(304 – 415 kHz, 608 – 830 kHz)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Gamma Transition 9.14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H- Charge exchange injection</a:t>
            </a:r>
          </a:p>
          <a:p>
            <a:pPr marL="621348" lvl="1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Carbon foil</a:t>
            </a:r>
          </a:p>
          <a:p>
            <a:pPr marL="621348" lvl="1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1.25 x 10</a:t>
            </a:r>
            <a:r>
              <a:rPr lang="en-GB" baseline="30000" dirty="0" smtClean="0">
                <a:solidFill>
                  <a:schemeClr val="accent2">
                    <a:lumMod val="75000"/>
                  </a:schemeClr>
                </a:solidFill>
              </a:rPr>
              <a:t>14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 protons over 670 </a:t>
            </a:r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</a:rPr>
              <a:t>µs (~200 turns)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Fast kicker extraction of 1µs pulse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pic>
        <p:nvPicPr>
          <p:cNvPr id="6" name="Content Placeholder 11" descr="RCS2.png"/>
          <p:cNvPicPr>
            <a:picLocks noChangeAspect="1"/>
          </p:cNvPicPr>
          <p:nvPr/>
        </p:nvPicPr>
        <p:blipFill>
          <a:blip r:embed="rId2" cstate="print"/>
          <a:srcRect l="-6505" r="-6505"/>
          <a:stretch>
            <a:fillRect/>
          </a:stretch>
        </p:blipFill>
        <p:spPr bwMode="auto">
          <a:xfrm>
            <a:off x="5373120" y="2348880"/>
            <a:ext cx="3770880" cy="2073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76256" y="3070121"/>
            <a:ext cx="8066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600" b="1" dirty="0" smtClean="0">
                <a:solidFill>
                  <a:srgbClr val="FF0000"/>
                </a:solidFill>
                <a:latin typeface="+mn-lt"/>
              </a:rPr>
              <a:t>RCS</a:t>
            </a:r>
            <a:endParaRPr lang="en-US" sz="2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Circular Arrow 10"/>
          <p:cNvSpPr/>
          <p:nvPr/>
        </p:nvSpPr>
        <p:spPr>
          <a:xfrm>
            <a:off x="6156176" y="2276872"/>
            <a:ext cx="2232248" cy="223224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352863"/>
              <a:gd name="adj5" fmla="val 125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98178"/>
          </a:xfrm>
        </p:spPr>
        <p:txBody>
          <a:bodyPr>
            <a:normAutofit/>
          </a:bodyPr>
          <a:lstStyle/>
          <a:p>
            <a:r>
              <a:rPr lang="en-GB" dirty="0" smtClean="0"/>
              <a:t>T-FIPPS Target</a:t>
            </a:r>
            <a:br>
              <a:rPr lang="en-GB" dirty="0" smtClean="0"/>
            </a:br>
            <a:r>
              <a:rPr lang="en-GB" sz="2400" dirty="0" err="1" smtClean="0"/>
              <a:t>Tunable</a:t>
            </a:r>
            <a:r>
              <a:rPr lang="en-GB" sz="2400" dirty="0" smtClean="0"/>
              <a:t> Fully Integrated Power Powder Stream Target</a:t>
            </a:r>
            <a:endParaRPr lang="en-US" sz="2400" dirty="0"/>
          </a:p>
        </p:txBody>
      </p:sp>
      <p:pic>
        <p:nvPicPr>
          <p:cNvPr id="43010" name="Picture 2" descr="C:\Documents and Settings\tzt52651\Desktop\TFIP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7486651" cy="46148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T-FIPPS Target Parameters</a:t>
            </a:r>
            <a:endParaRPr lang="en-US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 bwMode="auto">
          <a:xfrm>
            <a:off x="584448" y="1412776"/>
            <a:ext cx="5931768" cy="45259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365125" marR="0" lvl="0" indent="-255588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tabLst/>
              <a:defRPr/>
            </a:pPr>
            <a:r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Powder material: W, Ni, Ti, (U)</a:t>
            </a:r>
          </a:p>
          <a:p>
            <a:pPr marL="365125" marR="0" lvl="0" indent="-255588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tabLst/>
              <a:defRPr/>
            </a:pPr>
            <a:r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Beam-Powder interaction length: 2m</a:t>
            </a:r>
            <a:br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s-E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s-E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≈</a:t>
            </a:r>
            <a:r>
              <a:rPr kumimoji="0" lang="es-E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2.5 ∙ mean free path in W powder)</a:t>
            </a:r>
            <a:endParaRPr kumimoji="0" lang="es-E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125" marR="0" lvl="0" indent="-255588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tabLst/>
              <a:defRPr/>
            </a:pPr>
            <a:r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Jet velocity: 5m/s</a:t>
            </a:r>
          </a:p>
          <a:p>
            <a:pPr marL="365125" marR="0" lvl="0" indent="-255588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tabLst/>
              <a:defRPr/>
            </a:pPr>
            <a:r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Neutron flux: About 30n/p, -&gt; 3∙10</a:t>
            </a:r>
            <a:r>
              <a:rPr kumimoji="0" lang="es-ES" sz="2400" b="0" i="0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17</a:t>
            </a:r>
            <a:r>
              <a:rPr kumimoji="0" lang="es-E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n/s</a:t>
            </a:r>
          </a:p>
          <a:p>
            <a:pPr marL="365125" marR="0" lvl="0" indent="-255588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ts val="100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4034" name="Picture 2" descr="C:\Documents and Settings\tzt52651\Desktop\Du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2564904"/>
            <a:ext cx="1993900" cy="19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High power microscope for the future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Large neutron user community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A steal at only €1bn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Several upgrade paths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Investment for the future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GB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5000" dirty="0" smtClean="0"/>
              <a:t>Summary</a:t>
            </a:r>
            <a:endParaRPr lang="en-US" sz="5000" dirty="0"/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</TotalTime>
  <Words>237</Words>
  <Application>Microsoft Office PowerPoint</Application>
  <PresentationFormat>On-screen Show (4:3)</PresentationFormat>
  <Paragraphs>78</Paragraphs>
  <Slides>11</Slides>
  <Notes>0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Concourse</vt:lpstr>
      <vt:lpstr>Photo Editor Photo</vt:lpstr>
      <vt:lpstr>HiPoSpaNS High Power Spallation Neutron Source</vt:lpstr>
      <vt:lpstr>Why do we want a spallation neutron source?</vt:lpstr>
      <vt:lpstr>Neutrons penetrate deep into matter</vt:lpstr>
      <vt:lpstr>Neutrons “see” the world in a unique way</vt:lpstr>
      <vt:lpstr>HiPoSpaNS Site</vt:lpstr>
      <vt:lpstr>Schematic Layout</vt:lpstr>
      <vt:lpstr>Injector</vt:lpstr>
      <vt:lpstr>Synchrotron</vt:lpstr>
      <vt:lpstr>T-FIPPS Target Tunable Fully Integrated Power Powder Stream Target</vt:lpstr>
      <vt:lpstr>T-FIPPS Target Parameters</vt:lpstr>
      <vt:lpstr>Summary</vt:lpstr>
    </vt:vector>
  </TitlesOfParts>
  <Company>STFC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HiPoSpaNS High Power Spallation Neutron Source</dc:title>
  <dc:creator>tzt52651</dc:creator>
  <cp:lastModifiedBy>tzt52651</cp:lastModifiedBy>
  <cp:revision>13</cp:revision>
  <dcterms:created xsi:type="dcterms:W3CDTF">2011-05-30T16:44:29Z</dcterms:created>
  <dcterms:modified xsi:type="dcterms:W3CDTF">2011-05-31T11:13:07Z</dcterms:modified>
</cp:coreProperties>
</file>