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60"/>
  </p:notesMasterIdLst>
  <p:handoutMasterIdLst>
    <p:handoutMasterId r:id="rId61"/>
  </p:handoutMasterIdLst>
  <p:sldIdLst>
    <p:sldId id="256" r:id="rId3"/>
    <p:sldId id="329" r:id="rId4"/>
    <p:sldId id="330" r:id="rId5"/>
    <p:sldId id="257" r:id="rId6"/>
    <p:sldId id="289" r:id="rId7"/>
    <p:sldId id="290" r:id="rId8"/>
    <p:sldId id="291" r:id="rId9"/>
    <p:sldId id="266" r:id="rId10"/>
    <p:sldId id="267" r:id="rId11"/>
    <p:sldId id="268" r:id="rId12"/>
    <p:sldId id="337" r:id="rId13"/>
    <p:sldId id="331" r:id="rId14"/>
    <p:sldId id="332" r:id="rId15"/>
    <p:sldId id="349" r:id="rId16"/>
    <p:sldId id="295" r:id="rId17"/>
    <p:sldId id="296" r:id="rId18"/>
    <p:sldId id="297" r:id="rId19"/>
    <p:sldId id="277" r:id="rId20"/>
    <p:sldId id="298" r:id="rId21"/>
    <p:sldId id="299" r:id="rId22"/>
    <p:sldId id="300" r:id="rId23"/>
    <p:sldId id="301" r:id="rId24"/>
    <p:sldId id="341" r:id="rId25"/>
    <p:sldId id="342" r:id="rId26"/>
    <p:sldId id="343" r:id="rId27"/>
    <p:sldId id="333" r:id="rId28"/>
    <p:sldId id="304" r:id="rId29"/>
    <p:sldId id="305" r:id="rId30"/>
    <p:sldId id="334" r:id="rId31"/>
    <p:sldId id="308" r:id="rId32"/>
    <p:sldId id="338" r:id="rId33"/>
    <p:sldId id="310" r:id="rId34"/>
    <p:sldId id="311" r:id="rId35"/>
    <p:sldId id="312" r:id="rId36"/>
    <p:sldId id="313" r:id="rId37"/>
    <p:sldId id="314" r:id="rId38"/>
    <p:sldId id="315" r:id="rId39"/>
    <p:sldId id="316" r:id="rId40"/>
    <p:sldId id="317" r:id="rId41"/>
    <p:sldId id="281" r:id="rId42"/>
    <p:sldId id="339" r:id="rId43"/>
    <p:sldId id="283" r:id="rId44"/>
    <p:sldId id="284" r:id="rId45"/>
    <p:sldId id="286" r:id="rId46"/>
    <p:sldId id="287" r:id="rId47"/>
    <p:sldId id="335" r:id="rId48"/>
    <p:sldId id="318" r:id="rId49"/>
    <p:sldId id="319" r:id="rId50"/>
    <p:sldId id="320" r:id="rId51"/>
    <p:sldId id="321" r:id="rId52"/>
    <p:sldId id="322" r:id="rId53"/>
    <p:sldId id="323" r:id="rId54"/>
    <p:sldId id="324" r:id="rId55"/>
    <p:sldId id="325" r:id="rId56"/>
    <p:sldId id="326" r:id="rId57"/>
    <p:sldId id="327" r:id="rId58"/>
    <p:sldId id="336" r:id="rId59"/>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99"/>
    <a:srgbClr val="FF2929"/>
    <a:srgbClr val="FF66FF"/>
    <a:srgbClr val="007FAC"/>
    <a:srgbClr val="FBFBFB"/>
    <a:srgbClr val="F3F3F3"/>
    <a:srgbClr val="F8F200"/>
    <a:srgbClr val="6A85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99" autoAdjust="0"/>
    <p:restoredTop sz="94660"/>
  </p:normalViewPr>
  <p:slideViewPr>
    <p:cSldViewPr>
      <p:cViewPr varScale="1">
        <p:scale>
          <a:sx n="67" d="100"/>
          <a:sy n="67" d="100"/>
        </p:scale>
        <p:origin x="-1080" y="-102"/>
      </p:cViewPr>
      <p:guideLst>
        <p:guide orient="horz" pos="2160"/>
        <p:guide pos="2880"/>
      </p:guideLst>
    </p:cSldViewPr>
  </p:slideViewPr>
  <p:notesTextViewPr>
    <p:cViewPr>
      <p:scale>
        <a:sx n="1" d="1"/>
        <a:sy n="1" d="1"/>
      </p:scale>
      <p:origin x="0" y="0"/>
    </p:cViewPr>
  </p:notesTextViewPr>
  <p:sorterViewPr>
    <p:cViewPr>
      <p:scale>
        <a:sx n="100" d="100"/>
        <a:sy n="100" d="100"/>
      </p:scale>
      <p:origin x="0" y="7128"/>
    </p:cViewPr>
  </p:sorterViewPr>
  <p:notesViewPr>
    <p:cSldViewPr>
      <p:cViewPr varScale="1">
        <p:scale>
          <a:sx n="77" d="100"/>
          <a:sy n="77" d="100"/>
        </p:scale>
        <p:origin x="-2628" y="-102"/>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handoutMaster" Target="handoutMasters/handout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charts/_rels/chart1.xml.rels><?xml version="1.0" encoding="UTF-8" standalone="yes"?>
<Relationships xmlns="http://schemas.openxmlformats.org/package/2006/relationships"><Relationship Id="rId1" Type="http://schemas.openxmlformats.org/officeDocument/2006/relationships/oleObject" Target="file:///C:\Users\cbiscari\Documents\Documenti%20di%20lavoro\CAS%20Norway%202013\accelerators_world.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cbiscari\AppData\Local\Temp\pazienti%20CNAO_%20201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50"/>
      <c:rotY val="0"/>
      <c:rAngAx val="0"/>
      <c:perspective val="30"/>
    </c:view3D>
    <c:floor>
      <c:thickness val="0"/>
    </c:floor>
    <c:sideWall>
      <c:thickness val="0"/>
    </c:sideWall>
    <c:backWall>
      <c:thickness val="0"/>
    </c:backWall>
    <c:plotArea>
      <c:layout/>
      <c:pie3DChart>
        <c:varyColors val="1"/>
        <c:ser>
          <c:idx val="0"/>
          <c:order val="0"/>
          <c:explosion val="25"/>
          <c:dPt>
            <c:idx val="0"/>
            <c:bubble3D val="0"/>
            <c:spPr>
              <a:solidFill>
                <a:srgbClr val="FF0000"/>
              </a:solidFill>
            </c:spPr>
          </c:dPt>
          <c:dPt>
            <c:idx val="1"/>
            <c:bubble3D val="0"/>
            <c:spPr>
              <a:solidFill>
                <a:srgbClr val="C00000"/>
              </a:solidFill>
            </c:spPr>
          </c:dPt>
          <c:dPt>
            <c:idx val="2"/>
            <c:bubble3D val="0"/>
            <c:spPr>
              <a:solidFill>
                <a:schemeClr val="tx1">
                  <a:lumMod val="65000"/>
                  <a:lumOff val="35000"/>
                </a:schemeClr>
              </a:solidFill>
            </c:spPr>
          </c:dPt>
          <c:dPt>
            <c:idx val="3"/>
            <c:bubble3D val="0"/>
            <c:spPr>
              <a:solidFill>
                <a:srgbClr val="92D050"/>
              </a:solidFill>
            </c:spPr>
          </c:dPt>
          <c:dPt>
            <c:idx val="4"/>
            <c:bubble3D val="0"/>
            <c:spPr>
              <a:solidFill>
                <a:srgbClr val="7030A0"/>
              </a:solidFill>
            </c:spPr>
          </c:dPt>
          <c:dPt>
            <c:idx val="5"/>
            <c:bubble3D val="0"/>
            <c:spPr>
              <a:solidFill>
                <a:srgbClr val="00B0F0"/>
              </a:solidFill>
            </c:spPr>
          </c:dPt>
          <c:dPt>
            <c:idx val="6"/>
            <c:bubble3D val="0"/>
            <c:explosion val="24"/>
            <c:spPr>
              <a:solidFill>
                <a:srgbClr val="F4EE00"/>
              </a:solidFill>
            </c:spPr>
          </c:dPt>
          <c:cat>
            <c:strRef>
              <c:f>Sheet1!$G$7:$G$13</c:f>
              <c:strCache>
                <c:ptCount val="7"/>
                <c:pt idx="0">
                  <c:v>Radiotherapy</c:v>
                </c:pt>
                <c:pt idx="1">
                  <c:v>Hadrontherapy</c:v>
                </c:pt>
                <c:pt idx="2">
                  <c:v>Ion implantation</c:v>
                </c:pt>
                <c:pt idx="3">
                  <c:v>Industrial processing</c:v>
                </c:pt>
                <c:pt idx="4">
                  <c:v>Biomedicine</c:v>
                </c:pt>
                <c:pt idx="5">
                  <c:v>Isotope production</c:v>
                </c:pt>
                <c:pt idx="6">
                  <c:v>High Energy Machines</c:v>
                </c:pt>
              </c:strCache>
            </c:strRef>
          </c:cat>
          <c:val>
            <c:numRef>
              <c:f>Sheet1!$H$7:$H$13</c:f>
              <c:numCache>
                <c:formatCode>General</c:formatCode>
                <c:ptCount val="7"/>
                <c:pt idx="0">
                  <c:v>11440</c:v>
                </c:pt>
                <c:pt idx="1">
                  <c:v>40</c:v>
                </c:pt>
                <c:pt idx="2">
                  <c:v>10660</c:v>
                </c:pt>
                <c:pt idx="3">
                  <c:v>2340</c:v>
                </c:pt>
                <c:pt idx="4">
                  <c:v>1040</c:v>
                </c:pt>
                <c:pt idx="5">
                  <c:v>300</c:v>
                </c:pt>
                <c:pt idx="6">
                  <c:v>260</c:v>
                </c:pt>
              </c:numCache>
            </c:numRef>
          </c:val>
        </c:ser>
        <c:dLbls>
          <c:showLegendKey val="0"/>
          <c:showVal val="0"/>
          <c:showCatName val="0"/>
          <c:showSerName val="0"/>
          <c:showPercent val="0"/>
          <c:showBubbleSize val="0"/>
          <c:showLeaderLines val="1"/>
        </c:dLbls>
      </c:pie3DChart>
    </c:plotArea>
    <c:legend>
      <c:legendPos val="r"/>
      <c:layout>
        <c:manualLayout>
          <c:xMode val="edge"/>
          <c:yMode val="edge"/>
          <c:x val="0.67409849810440359"/>
          <c:y val="0.2663715807020352"/>
          <c:w val="0.31664224263633711"/>
          <c:h val="0.52136066560487648"/>
        </c:manualLayout>
      </c:layout>
      <c:overlay val="0"/>
      <c:txPr>
        <a:bodyPr/>
        <a:lstStyle/>
        <a:p>
          <a:pPr>
            <a:defRPr sz="1800">
              <a:latin typeface="Arial" pitchFamily="34" charset="0"/>
              <a:cs typeface="Arial" pitchFamily="34" charset="0"/>
            </a:defRPr>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00" b="0">
                <a:latin typeface="Calibri" pitchFamily="34" charset="0"/>
              </a:defRPr>
            </a:pPr>
            <a:r>
              <a:rPr lang="it-IT" sz="1100" b="1" u="sng" dirty="0">
                <a:latin typeface="Calibri" pitchFamily="34" charset="0"/>
              </a:rPr>
              <a:t>Distribuzione geografica dei pazienti del CNAO</a:t>
            </a:r>
            <a:r>
              <a:rPr lang="it-IT" sz="1100" b="1" i="0" u="sng" dirty="0">
                <a:latin typeface="Calibri" pitchFamily="34" charset="0"/>
              </a:rPr>
              <a:t> </a:t>
            </a:r>
          </a:p>
          <a:p>
            <a:pPr>
              <a:defRPr sz="1100" b="0">
                <a:latin typeface="Calibri" pitchFamily="34" charset="0"/>
              </a:defRPr>
            </a:pPr>
            <a:r>
              <a:rPr lang="it-IT" sz="1100" b="0" i="0" dirty="0">
                <a:latin typeface="Calibri" pitchFamily="34" charset="0"/>
              </a:rPr>
              <a:t>22 Settembre 2011 – 26 Luglio 2013 </a:t>
            </a:r>
            <a:r>
              <a:rPr lang="it-IT" sz="1100" b="0" dirty="0">
                <a:latin typeface="Calibri" pitchFamily="34" charset="0"/>
              </a:rPr>
              <a:t> </a:t>
            </a:r>
            <a:r>
              <a:rPr lang="it-IT" sz="1100" b="0" i="0" dirty="0">
                <a:latin typeface="Calibri" pitchFamily="34" charset="0"/>
              </a:rPr>
              <a:t> </a:t>
            </a:r>
          </a:p>
          <a:p>
            <a:pPr>
              <a:defRPr sz="1100" b="0">
                <a:latin typeface="Calibri" pitchFamily="34" charset="0"/>
              </a:defRPr>
            </a:pPr>
            <a:r>
              <a:rPr lang="it-IT" sz="1100" b="0" i="0" dirty="0">
                <a:latin typeface="Calibri" pitchFamily="34" charset="0"/>
              </a:rPr>
              <a:t>Totale 124 pazienti </a:t>
            </a:r>
            <a:endParaRPr lang="it-IT" sz="1100" b="0" dirty="0">
              <a:latin typeface="Calibri" pitchFamily="34" charset="0"/>
            </a:endParaRPr>
          </a:p>
        </c:rich>
      </c:tx>
      <c:layout>
        <c:manualLayout>
          <c:xMode val="edge"/>
          <c:yMode val="edge"/>
          <c:x val="0.17027528459381369"/>
          <c:y val="2.5151209482953399E-3"/>
        </c:manualLayout>
      </c:layout>
      <c:overlay val="0"/>
    </c:title>
    <c:autoTitleDeleted val="0"/>
    <c:pivotFmts>
      <c:pivotFmt>
        <c:idx val="0"/>
        <c:marker>
          <c:symbol val="none"/>
        </c:marker>
      </c:pivotFmt>
      <c:pivotFmt>
        <c:idx val="1"/>
        <c:marker>
          <c:symbol val="none"/>
        </c:marker>
      </c:pivotFmt>
    </c:pivotFmts>
    <c:view3D>
      <c:rotX val="15"/>
      <c:rotY val="20"/>
      <c:rAngAx val="1"/>
    </c:view3D>
    <c:floor>
      <c:thickness val="0"/>
    </c:floor>
    <c:sideWall>
      <c:thickness val="0"/>
    </c:sideWall>
    <c:backWall>
      <c:thickness val="0"/>
    </c:backWall>
    <c:plotArea>
      <c:layout>
        <c:manualLayout>
          <c:layoutTarget val="inner"/>
          <c:xMode val="edge"/>
          <c:yMode val="edge"/>
          <c:x val="9.2626737911920706E-2"/>
          <c:y val="0.19085245320943164"/>
          <c:w val="0.86841387690015526"/>
          <c:h val="0.45750106934683094"/>
        </c:manualLayout>
      </c:layout>
      <c:bar3DChart>
        <c:barDir val="col"/>
        <c:grouping val="clustered"/>
        <c:varyColors val="0"/>
        <c:ser>
          <c:idx val="0"/>
          <c:order val="0"/>
          <c:tx>
            <c:v>Ioni Carbonio</c:v>
          </c:tx>
          <c:invertIfNegative val="0"/>
          <c:cat>
            <c:strRef>
              <c:f>'Grafico pz x origine'!$N$6:$N$20</c:f>
              <c:strCache>
                <c:ptCount val="15"/>
                <c:pt idx="0">
                  <c:v>Abruzzo</c:v>
                </c:pt>
                <c:pt idx="1">
                  <c:v>Basilicata</c:v>
                </c:pt>
                <c:pt idx="2">
                  <c:v>Calabria</c:v>
                </c:pt>
                <c:pt idx="3">
                  <c:v>Campania</c:v>
                </c:pt>
                <c:pt idx="4">
                  <c:v>Emilia Romagna</c:v>
                </c:pt>
                <c:pt idx="5">
                  <c:v>Lazio</c:v>
                </c:pt>
                <c:pt idx="6">
                  <c:v>Liguria</c:v>
                </c:pt>
                <c:pt idx="7">
                  <c:v>Lombardia</c:v>
                </c:pt>
                <c:pt idx="8">
                  <c:v>Marche</c:v>
                </c:pt>
                <c:pt idx="9">
                  <c:v>Piemonte</c:v>
                </c:pt>
                <c:pt idx="10">
                  <c:v>Puglia</c:v>
                </c:pt>
                <c:pt idx="11">
                  <c:v>Sardegna</c:v>
                </c:pt>
                <c:pt idx="12">
                  <c:v>Sicilia</c:v>
                </c:pt>
                <c:pt idx="13">
                  <c:v>Toscana</c:v>
                </c:pt>
                <c:pt idx="14">
                  <c:v>Veneto</c:v>
                </c:pt>
              </c:strCache>
            </c:strRef>
          </c:cat>
          <c:val>
            <c:numRef>
              <c:f>'Grafico pz x origine'!$O$6:$O$20</c:f>
              <c:numCache>
                <c:formatCode>General</c:formatCode>
                <c:ptCount val="15"/>
                <c:pt idx="0">
                  <c:v>1</c:v>
                </c:pt>
                <c:pt idx="2">
                  <c:v>1</c:v>
                </c:pt>
                <c:pt idx="3">
                  <c:v>2</c:v>
                </c:pt>
                <c:pt idx="4">
                  <c:v>7</c:v>
                </c:pt>
                <c:pt idx="5">
                  <c:v>8</c:v>
                </c:pt>
                <c:pt idx="6">
                  <c:v>5</c:v>
                </c:pt>
                <c:pt idx="7">
                  <c:v>15</c:v>
                </c:pt>
                <c:pt idx="9">
                  <c:v>5</c:v>
                </c:pt>
                <c:pt idx="10">
                  <c:v>2</c:v>
                </c:pt>
                <c:pt idx="12">
                  <c:v>3</c:v>
                </c:pt>
                <c:pt idx="13">
                  <c:v>6</c:v>
                </c:pt>
                <c:pt idx="14">
                  <c:v>5</c:v>
                </c:pt>
              </c:numCache>
            </c:numRef>
          </c:val>
        </c:ser>
        <c:ser>
          <c:idx val="1"/>
          <c:order val="1"/>
          <c:tx>
            <c:v>Protoni</c:v>
          </c:tx>
          <c:invertIfNegative val="0"/>
          <c:cat>
            <c:strRef>
              <c:f>'Grafico pz x origine'!$N$6:$N$20</c:f>
              <c:strCache>
                <c:ptCount val="15"/>
                <c:pt idx="0">
                  <c:v>Abruzzo</c:v>
                </c:pt>
                <c:pt idx="1">
                  <c:v>Basilicata</c:v>
                </c:pt>
                <c:pt idx="2">
                  <c:v>Calabria</c:v>
                </c:pt>
                <c:pt idx="3">
                  <c:v>Campania</c:v>
                </c:pt>
                <c:pt idx="4">
                  <c:v>Emilia Romagna</c:v>
                </c:pt>
                <c:pt idx="5">
                  <c:v>Lazio</c:v>
                </c:pt>
                <c:pt idx="6">
                  <c:v>Liguria</c:v>
                </c:pt>
                <c:pt idx="7">
                  <c:v>Lombardia</c:v>
                </c:pt>
                <c:pt idx="8">
                  <c:v>Marche</c:v>
                </c:pt>
                <c:pt idx="9">
                  <c:v>Piemonte</c:v>
                </c:pt>
                <c:pt idx="10">
                  <c:v>Puglia</c:v>
                </c:pt>
                <c:pt idx="11">
                  <c:v>Sardegna</c:v>
                </c:pt>
                <c:pt idx="12">
                  <c:v>Sicilia</c:v>
                </c:pt>
                <c:pt idx="13">
                  <c:v>Toscana</c:v>
                </c:pt>
                <c:pt idx="14">
                  <c:v>Veneto</c:v>
                </c:pt>
              </c:strCache>
            </c:strRef>
          </c:cat>
          <c:val>
            <c:numRef>
              <c:f>'Grafico pz x origine'!$P$6:$P$20</c:f>
              <c:numCache>
                <c:formatCode>General</c:formatCode>
                <c:ptCount val="15"/>
                <c:pt idx="0">
                  <c:v>1</c:v>
                </c:pt>
                <c:pt idx="1">
                  <c:v>1</c:v>
                </c:pt>
                <c:pt idx="2">
                  <c:v>1</c:v>
                </c:pt>
                <c:pt idx="3">
                  <c:v>3</c:v>
                </c:pt>
                <c:pt idx="4">
                  <c:v>4</c:v>
                </c:pt>
                <c:pt idx="5">
                  <c:v>6</c:v>
                </c:pt>
                <c:pt idx="6">
                  <c:v>4</c:v>
                </c:pt>
                <c:pt idx="7">
                  <c:v>14</c:v>
                </c:pt>
                <c:pt idx="8">
                  <c:v>2</c:v>
                </c:pt>
                <c:pt idx="9">
                  <c:v>7</c:v>
                </c:pt>
                <c:pt idx="10">
                  <c:v>6</c:v>
                </c:pt>
                <c:pt idx="11">
                  <c:v>1</c:v>
                </c:pt>
                <c:pt idx="12">
                  <c:v>2</c:v>
                </c:pt>
                <c:pt idx="13">
                  <c:v>6</c:v>
                </c:pt>
                <c:pt idx="14">
                  <c:v>3</c:v>
                </c:pt>
              </c:numCache>
            </c:numRef>
          </c:val>
        </c:ser>
        <c:dLbls>
          <c:showLegendKey val="0"/>
          <c:showVal val="0"/>
          <c:showCatName val="0"/>
          <c:showSerName val="0"/>
          <c:showPercent val="0"/>
          <c:showBubbleSize val="0"/>
        </c:dLbls>
        <c:gapWidth val="150"/>
        <c:shape val="box"/>
        <c:axId val="101142528"/>
        <c:axId val="95778432"/>
        <c:axId val="0"/>
      </c:bar3DChart>
      <c:catAx>
        <c:axId val="101142528"/>
        <c:scaling>
          <c:orientation val="minMax"/>
        </c:scaling>
        <c:delete val="0"/>
        <c:axPos val="b"/>
        <c:numFmt formatCode="General" sourceLinked="1"/>
        <c:majorTickMark val="none"/>
        <c:minorTickMark val="none"/>
        <c:tickLblPos val="nextTo"/>
        <c:crossAx val="95778432"/>
        <c:crosses val="autoZero"/>
        <c:auto val="1"/>
        <c:lblAlgn val="ctr"/>
        <c:lblOffset val="100"/>
        <c:noMultiLvlLbl val="0"/>
      </c:catAx>
      <c:valAx>
        <c:axId val="95778432"/>
        <c:scaling>
          <c:orientation val="minMax"/>
          <c:max val="16"/>
        </c:scaling>
        <c:delete val="0"/>
        <c:axPos val="l"/>
        <c:majorGridlines/>
        <c:numFmt formatCode="General" sourceLinked="1"/>
        <c:majorTickMark val="none"/>
        <c:minorTickMark val="none"/>
        <c:tickLblPos val="nextTo"/>
        <c:crossAx val="101142528"/>
        <c:crosses val="autoZero"/>
        <c:crossBetween val="between"/>
        <c:majorUnit val="2"/>
      </c:valAx>
    </c:plotArea>
    <c:legend>
      <c:legendPos val="b"/>
      <c:layout/>
      <c:overlay val="0"/>
      <c:txPr>
        <a:bodyPr/>
        <a:lstStyle/>
        <a:p>
          <a:pPr>
            <a:defRPr sz="1200"/>
          </a:pPr>
          <a:endParaRPr lang="en-US"/>
        </a:p>
      </c:txPr>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a:p>
        </p:txBody>
      </p:sp>
      <p:sp>
        <p:nvSpPr>
          <p:cNvPr id="3" name="Date Placeholder 2"/>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2194F559-1B91-42BC-AB9F-6AFBE6BDC0B8}" type="datetimeFigureOut">
              <a:rPr lang="en-US" smtClean="0"/>
              <a:t>8/27/2013</a:t>
            </a:fld>
            <a:endParaRPr lang="en-US"/>
          </a:p>
        </p:txBody>
      </p:sp>
      <p:sp>
        <p:nvSpPr>
          <p:cNvPr id="4" name="Footer Placeholder 3"/>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a:p>
        </p:txBody>
      </p:sp>
      <p:sp>
        <p:nvSpPr>
          <p:cNvPr id="5" name="Slide Number Placeholder 4"/>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7A90D106-D11E-428A-BFD0-51EF6A127791}" type="slidenum">
              <a:rPr lang="en-US" smtClean="0"/>
              <a:t>‹#›</a:t>
            </a:fld>
            <a:endParaRPr lang="en-US"/>
          </a:p>
        </p:txBody>
      </p:sp>
    </p:spTree>
    <p:extLst>
      <p:ext uri="{BB962C8B-B14F-4D97-AF65-F5344CB8AC3E}">
        <p14:creationId xmlns:p14="http://schemas.microsoft.com/office/powerpoint/2010/main" val="35036424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5590F4B6-32E8-435B-9EA1-6B4CC670C2F0}" type="datetimeFigureOut">
              <a:rPr lang="en-US" smtClean="0"/>
              <a:t>8/27/2013</a:t>
            </a:fld>
            <a:endParaRPr lang="en-US"/>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75C5A0F2-5C1C-4850-9730-0F6528C957CF}" type="slidenum">
              <a:rPr lang="en-US" smtClean="0"/>
              <a:t>‹#›</a:t>
            </a:fld>
            <a:endParaRPr lang="en-US"/>
          </a:p>
        </p:txBody>
      </p:sp>
    </p:spTree>
    <p:extLst>
      <p:ext uri="{BB962C8B-B14F-4D97-AF65-F5344CB8AC3E}">
        <p14:creationId xmlns:p14="http://schemas.microsoft.com/office/powerpoint/2010/main" val="231738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C5A0F2-5C1C-4850-9730-0F6528C957CF}" type="slidenum">
              <a:rPr lang="en-US" smtClean="0"/>
              <a:t>2</a:t>
            </a:fld>
            <a:endParaRPr lang="en-US"/>
          </a:p>
        </p:txBody>
      </p:sp>
    </p:spTree>
    <p:extLst>
      <p:ext uri="{BB962C8B-B14F-4D97-AF65-F5344CB8AC3E}">
        <p14:creationId xmlns:p14="http://schemas.microsoft.com/office/powerpoint/2010/main" val="539147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BCDCB70F-AD0F-4BC6-AB46-5D41AF92E556}" type="slidenum">
              <a:rPr lang="en-GB" smtClean="0">
                <a:solidFill>
                  <a:prstClr val="black"/>
                </a:solidFill>
              </a:rPr>
              <a:pPr/>
              <a:t>12</a:t>
            </a:fld>
            <a:endParaRPr lang="en-GB">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BCDCB70F-AD0F-4BC6-AB46-5D41AF92E556}" type="slidenum">
              <a:rPr lang="en-GB" smtClean="0">
                <a:solidFill>
                  <a:prstClr val="black"/>
                </a:solidFill>
              </a:rPr>
              <a:pPr/>
              <a:t>13</a:t>
            </a:fld>
            <a:endParaRPr lang="en-GB">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9A6AF899-B38D-4E7D-B965-E75FA5A5584D}" type="slidenum">
              <a:rPr lang="en-GB" smtClean="0">
                <a:solidFill>
                  <a:prstClr val="black"/>
                </a:solidFill>
              </a:rPr>
              <a:pPr/>
              <a:t>23</a:t>
            </a:fld>
            <a:endParaRPr lang="en-GB"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3ACCB43-717C-4896-BA54-9A220254EB5D}" type="slidenum">
              <a:rPr lang="en-GB" smtClean="0"/>
              <a:pPr/>
              <a:t>24</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pPr defTabSz="993917"/>
            <a:fld id="{130E0176-8EA4-41CE-8CC6-2E1C8582AE33}" type="slidenum">
              <a:rPr lang="en-GB" smtClean="0"/>
              <a:pPr defTabSz="993917"/>
              <a:t>25</a:t>
            </a:fld>
            <a:endParaRPr lang="en-GB" smtClean="0"/>
          </a:p>
        </p:txBody>
      </p:sp>
      <p:sp>
        <p:nvSpPr>
          <p:cNvPr id="62467" name="Rectangle 2"/>
          <p:cNvSpPr>
            <a:spLocks noGrp="1" noRot="1" noChangeAspect="1" noChangeArrowheads="1" noTextEdit="1"/>
          </p:cNvSpPr>
          <p:nvPr>
            <p:ph type="sldImg"/>
          </p:nvPr>
        </p:nvSpPr>
        <p:spPr>
          <a:xfrm>
            <a:off x="992188" y="768350"/>
            <a:ext cx="5114925" cy="3836988"/>
          </a:xfrm>
          <a:ln/>
        </p:spPr>
      </p:sp>
      <p:sp>
        <p:nvSpPr>
          <p:cNvPr id="624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BCDCB70F-AD0F-4BC6-AB46-5D41AF92E556}" type="slidenum">
              <a:rPr lang="en-GB" smtClean="0">
                <a:solidFill>
                  <a:prstClr val="black"/>
                </a:solidFill>
              </a:rPr>
              <a:pPr/>
              <a:t>26</a:t>
            </a:fld>
            <a:endParaRPr lang="en-GB">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BCDCB70F-AD0F-4BC6-AB46-5D41AF92E556}" type="slidenum">
              <a:rPr lang="en-GB" smtClean="0"/>
              <a:pPr/>
              <a:t>29</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E732CBC4-6050-4BB3-8617-6082769D6A4B}" type="slidenum">
              <a:rPr lang="en-US" smtClean="0"/>
              <a:pPr>
                <a:defRPr/>
              </a:pPr>
              <a:t>31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A7C040-DF5E-4526-9061-64582C15B781}" type="slidenum">
              <a:rPr lang="en-GB"/>
              <a:pPr/>
              <a:t>42</a:t>
            </a:fld>
            <a:endParaRPr lang="en-GB"/>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23953F-DF80-47E6-BBC7-DD816460F868}" type="slidenum">
              <a:rPr lang="en-GB"/>
              <a:pPr/>
              <a:t>43</a:t>
            </a:fld>
            <a:endParaRPr lang="en-GB"/>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pPr defTabSz="990747"/>
            <a:fld id="{5F5FAD8F-2502-4E69-8D02-F3DB02510F33}" type="slidenum">
              <a:rPr lang="en-GB" smtClean="0"/>
              <a:pPr defTabSz="990747"/>
              <a:t>44</a:t>
            </a:fld>
            <a:endParaRPr lang="en-GB" dirty="0" smtClean="0"/>
          </a:p>
        </p:txBody>
      </p:sp>
      <p:sp>
        <p:nvSpPr>
          <p:cNvPr id="183299" name="Rectangle 2"/>
          <p:cNvSpPr>
            <a:spLocks noGrp="1" noRot="1" noChangeAspect="1" noChangeArrowheads="1" noTextEdit="1"/>
          </p:cNvSpPr>
          <p:nvPr>
            <p:ph type="sldImg"/>
          </p:nvPr>
        </p:nvSpPr>
        <p:spPr>
          <a:xfrm>
            <a:off x="992188" y="768350"/>
            <a:ext cx="5114925" cy="3836988"/>
          </a:xfrm>
          <a:ln/>
        </p:spPr>
      </p:sp>
      <p:sp>
        <p:nvSpPr>
          <p:cNvPr id="183300"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r>
              <a:rPr lang="en-US" smtClean="0"/>
              <a:t>CAS – Trondheim - 27/07/2013</a:t>
            </a:r>
            <a:endParaRPr lang="en-US"/>
          </a:p>
        </p:txBody>
      </p:sp>
      <p:sp>
        <p:nvSpPr>
          <p:cNvPr id="8" name="Slide Number Placeholder 7"/>
          <p:cNvSpPr>
            <a:spLocks noGrp="1"/>
          </p:cNvSpPr>
          <p:nvPr>
            <p:ph type="sldNum" sz="quarter" idx="11"/>
          </p:nvPr>
        </p:nvSpPr>
        <p:spPr/>
        <p:txBody>
          <a:bodyPr/>
          <a:lstStyle/>
          <a:p>
            <a:fld id="{67CD92BB-0280-4EA5-937F-87721D6FAD66}" type="slidenum">
              <a:rPr lang="en-US" smtClean="0"/>
              <a:t>‹#›</a:t>
            </a:fld>
            <a:endParaRPr lang="en-US"/>
          </a:p>
        </p:txBody>
      </p:sp>
      <p:sp>
        <p:nvSpPr>
          <p:cNvPr id="9" name="Footer Placeholder 8"/>
          <p:cNvSpPr>
            <a:spLocks noGrp="1"/>
          </p:cNvSpPr>
          <p:nvPr>
            <p:ph type="ftr" sz="quarter" idx="12"/>
          </p:nvPr>
        </p:nvSpPr>
        <p:spPr/>
        <p:txBody>
          <a:bodyPr/>
          <a:lstStyle/>
          <a:p>
            <a:r>
              <a:rPr lang="en-US" smtClean="0"/>
              <a:t>Medical applications – C. Biscari </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4" name="Date Placeholder 3"/>
          <p:cNvSpPr>
            <a:spLocks noGrp="1"/>
          </p:cNvSpPr>
          <p:nvPr>
            <p:ph type="dt" sz="half" idx="10"/>
          </p:nvPr>
        </p:nvSpPr>
        <p:spPr/>
        <p:txBody>
          <a:bodyPr/>
          <a:lstStyle/>
          <a:p>
            <a:r>
              <a:rPr lang="en-US" smtClean="0"/>
              <a:t>CAS – Trondheim - 27/07/2013</a:t>
            </a:r>
            <a:endParaRPr lang="en-US"/>
          </a:p>
        </p:txBody>
      </p:sp>
      <p:sp>
        <p:nvSpPr>
          <p:cNvPr id="5" name="Footer Placeholder 4"/>
          <p:cNvSpPr>
            <a:spLocks noGrp="1"/>
          </p:cNvSpPr>
          <p:nvPr>
            <p:ph type="ftr" sz="quarter" idx="11"/>
          </p:nvPr>
        </p:nvSpPr>
        <p:spPr/>
        <p:txBody>
          <a:bodyPr/>
          <a:lstStyle/>
          <a:p>
            <a:r>
              <a:rPr lang="en-US" smtClean="0"/>
              <a:t>Medical applications – C. Biscari </a:t>
            </a:r>
            <a:endParaRPr lang="en-US"/>
          </a:p>
        </p:txBody>
      </p:sp>
      <p:sp>
        <p:nvSpPr>
          <p:cNvPr id="6" name="Slide Number Placeholder 5"/>
          <p:cNvSpPr>
            <a:spLocks noGrp="1"/>
          </p:cNvSpPr>
          <p:nvPr>
            <p:ph type="sldNum" sz="quarter" idx="12"/>
          </p:nvPr>
        </p:nvSpPr>
        <p:spPr/>
        <p:txBody>
          <a:bodyPr/>
          <a:lstStyle/>
          <a:p>
            <a:fld id="{67CD92BB-0280-4EA5-937F-87721D6FAD6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Calibri" pitchFamily="34" charset="0"/>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94372" y="4077072"/>
            <a:ext cx="7772400" cy="1131887"/>
          </a:xfrm>
        </p:spPr>
        <p:txBody>
          <a:bodyPr anchor="t"/>
          <a:lstStyle>
            <a:lvl1pPr marL="0" indent="0" algn="ctr">
              <a:buNone/>
              <a:defRPr sz="2000">
                <a:solidFill>
                  <a:schemeClr val="tx1">
                    <a:tint val="75000"/>
                  </a:schemeClr>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r>
              <a:rPr lang="en-US" smtClean="0"/>
              <a:t>CAS – Trondheim - 27/07/2013</a:t>
            </a:r>
            <a:endParaRPr lang="en-US"/>
          </a:p>
        </p:txBody>
      </p:sp>
      <p:sp>
        <p:nvSpPr>
          <p:cNvPr id="5" name="Footer Placeholder 4"/>
          <p:cNvSpPr>
            <a:spLocks noGrp="1"/>
          </p:cNvSpPr>
          <p:nvPr>
            <p:ph type="ftr" sz="quarter" idx="11"/>
          </p:nvPr>
        </p:nvSpPr>
        <p:spPr/>
        <p:txBody>
          <a:bodyPr/>
          <a:lstStyle/>
          <a:p>
            <a:r>
              <a:rPr lang="en-US" smtClean="0"/>
              <a:t>Medical applications – C. Biscari </a:t>
            </a:r>
            <a:endParaRPr lang="en-US"/>
          </a:p>
        </p:txBody>
      </p:sp>
      <p:sp>
        <p:nvSpPr>
          <p:cNvPr id="6" name="Slide Number Placeholder 5"/>
          <p:cNvSpPr>
            <a:spLocks noGrp="1"/>
          </p:cNvSpPr>
          <p:nvPr>
            <p:ph type="sldNum" sz="quarter" idx="12"/>
          </p:nvPr>
        </p:nvSpPr>
        <p:spPr/>
        <p:txBody>
          <a:bodyPr/>
          <a:lstStyle/>
          <a:p>
            <a:fld id="{67CD92BB-0280-4EA5-937F-87721D6FAD66}"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r>
              <a:rPr lang="en-US" smtClean="0"/>
              <a:t>CAS – Trondheim - 27/07/2013</a:t>
            </a:r>
            <a:endParaRPr lang="en-US"/>
          </a:p>
        </p:txBody>
      </p:sp>
      <p:sp>
        <p:nvSpPr>
          <p:cNvPr id="6" name="Footer Placeholder 5"/>
          <p:cNvSpPr>
            <a:spLocks noGrp="1"/>
          </p:cNvSpPr>
          <p:nvPr>
            <p:ph type="ftr" sz="quarter" idx="11"/>
          </p:nvPr>
        </p:nvSpPr>
        <p:spPr/>
        <p:txBody>
          <a:bodyPr/>
          <a:lstStyle/>
          <a:p>
            <a:r>
              <a:rPr lang="en-US" smtClean="0"/>
              <a:t>Medical applications – C. Biscari </a:t>
            </a:r>
            <a:endParaRPr lang="en-US"/>
          </a:p>
        </p:txBody>
      </p:sp>
      <p:sp>
        <p:nvSpPr>
          <p:cNvPr id="7" name="Slide Number Placeholder 6"/>
          <p:cNvSpPr>
            <a:spLocks noGrp="1"/>
          </p:cNvSpPr>
          <p:nvPr>
            <p:ph type="sldNum" sz="quarter" idx="12"/>
          </p:nvPr>
        </p:nvSpPr>
        <p:spPr/>
        <p:txBody>
          <a:bodyPr/>
          <a:lstStyle/>
          <a:p>
            <a:fld id="{67CD92BB-0280-4EA5-937F-87721D6FAD66}"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r>
              <a:rPr lang="en-US" smtClean="0"/>
              <a:t>CAS – Trondheim - 27/07/2013</a:t>
            </a:r>
            <a:endParaRPr lang="en-US"/>
          </a:p>
        </p:txBody>
      </p:sp>
      <p:sp>
        <p:nvSpPr>
          <p:cNvPr id="8" name="Footer Placeholder 7"/>
          <p:cNvSpPr>
            <a:spLocks noGrp="1"/>
          </p:cNvSpPr>
          <p:nvPr>
            <p:ph type="ftr" sz="quarter" idx="11"/>
          </p:nvPr>
        </p:nvSpPr>
        <p:spPr/>
        <p:txBody>
          <a:bodyPr/>
          <a:lstStyle/>
          <a:p>
            <a:r>
              <a:rPr lang="en-US" smtClean="0"/>
              <a:t>Medical applications – C. Biscari </a:t>
            </a:r>
            <a:endParaRPr lang="en-US"/>
          </a:p>
        </p:txBody>
      </p:sp>
      <p:sp>
        <p:nvSpPr>
          <p:cNvPr id="9" name="Slide Number Placeholder 8"/>
          <p:cNvSpPr>
            <a:spLocks noGrp="1"/>
          </p:cNvSpPr>
          <p:nvPr>
            <p:ph type="sldNum" sz="quarter" idx="12"/>
          </p:nvPr>
        </p:nvSpPr>
        <p:spPr/>
        <p:txBody>
          <a:bodyPr/>
          <a:lstStyle/>
          <a:p>
            <a:fld id="{67CD92BB-0280-4EA5-937F-87721D6FAD66}"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r>
              <a:rPr lang="en-US" smtClean="0"/>
              <a:t>CAS – Trondheim - 27/07/2013</a:t>
            </a:r>
            <a:endParaRPr lang="en-US"/>
          </a:p>
        </p:txBody>
      </p:sp>
      <p:sp>
        <p:nvSpPr>
          <p:cNvPr id="4" name="Footer Placeholder 3"/>
          <p:cNvSpPr>
            <a:spLocks noGrp="1"/>
          </p:cNvSpPr>
          <p:nvPr>
            <p:ph type="ftr" sz="quarter" idx="11"/>
          </p:nvPr>
        </p:nvSpPr>
        <p:spPr/>
        <p:txBody>
          <a:bodyPr/>
          <a:lstStyle/>
          <a:p>
            <a:r>
              <a:rPr lang="en-US" smtClean="0"/>
              <a:t>Medical applications – C. Biscari </a:t>
            </a:r>
            <a:endParaRPr lang="en-US"/>
          </a:p>
        </p:txBody>
      </p:sp>
      <p:sp>
        <p:nvSpPr>
          <p:cNvPr id="5" name="Slide Number Placeholder 4"/>
          <p:cNvSpPr>
            <a:spLocks noGrp="1"/>
          </p:cNvSpPr>
          <p:nvPr>
            <p:ph type="sldNum" sz="quarter" idx="12"/>
          </p:nvPr>
        </p:nvSpPr>
        <p:spPr/>
        <p:txBody>
          <a:bodyPr/>
          <a:lstStyle/>
          <a:p>
            <a:fld id="{67CD92BB-0280-4EA5-937F-87721D6FAD6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CAS – Trondheim - 27/07/2013</a:t>
            </a:r>
            <a:endParaRPr lang="en-US"/>
          </a:p>
        </p:txBody>
      </p:sp>
      <p:sp>
        <p:nvSpPr>
          <p:cNvPr id="3" name="Footer Placeholder 2"/>
          <p:cNvSpPr>
            <a:spLocks noGrp="1"/>
          </p:cNvSpPr>
          <p:nvPr>
            <p:ph type="ftr" sz="quarter" idx="11"/>
          </p:nvPr>
        </p:nvSpPr>
        <p:spPr/>
        <p:txBody>
          <a:bodyPr/>
          <a:lstStyle/>
          <a:p>
            <a:r>
              <a:rPr lang="en-US" smtClean="0"/>
              <a:t>Medical applications – C. Biscari </a:t>
            </a:r>
            <a:endParaRPr lang="en-US"/>
          </a:p>
        </p:txBody>
      </p:sp>
      <p:sp>
        <p:nvSpPr>
          <p:cNvPr id="4" name="Slide Number Placeholder 3"/>
          <p:cNvSpPr>
            <a:spLocks noGrp="1"/>
          </p:cNvSpPr>
          <p:nvPr>
            <p:ph type="sldNum" sz="quarter" idx="12"/>
          </p:nvPr>
        </p:nvSpPr>
        <p:spPr/>
        <p:txBody>
          <a:bodyPr/>
          <a:lstStyle/>
          <a:p>
            <a:fld id="{67CD92BB-0280-4EA5-937F-87721D6FAD6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CAS – Trondheim - 27/07/2013</a:t>
            </a:r>
            <a:endParaRPr lang="en-US"/>
          </a:p>
        </p:txBody>
      </p:sp>
      <p:sp>
        <p:nvSpPr>
          <p:cNvPr id="6" name="Footer Placeholder 5"/>
          <p:cNvSpPr>
            <a:spLocks noGrp="1"/>
          </p:cNvSpPr>
          <p:nvPr>
            <p:ph type="ftr" sz="quarter" idx="11"/>
          </p:nvPr>
        </p:nvSpPr>
        <p:spPr/>
        <p:txBody>
          <a:bodyPr/>
          <a:lstStyle/>
          <a:p>
            <a:r>
              <a:rPr lang="en-US" smtClean="0"/>
              <a:t>Medical applications – C. Biscari </a:t>
            </a:r>
            <a:endParaRPr lang="en-US"/>
          </a:p>
        </p:txBody>
      </p:sp>
      <p:sp>
        <p:nvSpPr>
          <p:cNvPr id="7" name="Slide Number Placeholder 6"/>
          <p:cNvSpPr>
            <a:spLocks noGrp="1"/>
          </p:cNvSpPr>
          <p:nvPr>
            <p:ph type="sldNum" sz="quarter" idx="12"/>
          </p:nvPr>
        </p:nvSpPr>
        <p:spPr/>
        <p:txBody>
          <a:bodyPr/>
          <a:lstStyle/>
          <a:p>
            <a:fld id="{67CD92BB-0280-4EA5-937F-87721D6FAD6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dirty="0"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CAS – Trondheim - 27/07/2013</a:t>
            </a:r>
            <a:endParaRPr lang="en-US"/>
          </a:p>
        </p:txBody>
      </p:sp>
      <p:sp>
        <p:nvSpPr>
          <p:cNvPr id="6" name="Footer Placeholder 5"/>
          <p:cNvSpPr>
            <a:spLocks noGrp="1"/>
          </p:cNvSpPr>
          <p:nvPr>
            <p:ph type="ftr" sz="quarter" idx="11"/>
          </p:nvPr>
        </p:nvSpPr>
        <p:spPr/>
        <p:txBody>
          <a:bodyPr/>
          <a:lstStyle/>
          <a:p>
            <a:r>
              <a:rPr lang="en-US" smtClean="0"/>
              <a:t>Medical applications – C. Biscari </a:t>
            </a:r>
            <a:endParaRPr lang="en-US"/>
          </a:p>
        </p:txBody>
      </p:sp>
      <p:sp>
        <p:nvSpPr>
          <p:cNvPr id="7" name="Slide Number Placeholder 6"/>
          <p:cNvSpPr>
            <a:spLocks noGrp="1"/>
          </p:cNvSpPr>
          <p:nvPr>
            <p:ph type="sldNum" sz="quarter" idx="12"/>
          </p:nvPr>
        </p:nvSpPr>
        <p:spPr/>
        <p:txBody>
          <a:bodyPr/>
          <a:lstStyle/>
          <a:p>
            <a:fld id="{67CD92BB-0280-4EA5-937F-87721D6FAD6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CAS – Trondheim - 27/07/2013</a:t>
            </a:r>
            <a:endParaRPr lang="en-US"/>
          </a:p>
        </p:txBody>
      </p:sp>
      <p:sp>
        <p:nvSpPr>
          <p:cNvPr id="5" name="Footer Placeholder 4"/>
          <p:cNvSpPr>
            <a:spLocks noGrp="1"/>
          </p:cNvSpPr>
          <p:nvPr>
            <p:ph type="ftr" sz="quarter" idx="11"/>
          </p:nvPr>
        </p:nvSpPr>
        <p:spPr/>
        <p:txBody>
          <a:bodyPr/>
          <a:lstStyle/>
          <a:p>
            <a:r>
              <a:rPr lang="en-US" smtClean="0"/>
              <a:t>Medical applications – C. Biscari </a:t>
            </a:r>
            <a:endParaRPr lang="en-US"/>
          </a:p>
        </p:txBody>
      </p:sp>
      <p:sp>
        <p:nvSpPr>
          <p:cNvPr id="6" name="Slide Number Placeholder 5"/>
          <p:cNvSpPr>
            <a:spLocks noGrp="1"/>
          </p:cNvSpPr>
          <p:nvPr>
            <p:ph type="sldNum" sz="quarter" idx="12"/>
          </p:nvPr>
        </p:nvSpPr>
        <p:spPr/>
        <p:txBody>
          <a:bodyPr/>
          <a:lstStyle/>
          <a:p>
            <a:fld id="{67CD92BB-0280-4EA5-937F-87721D6FAD6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CAS – Trondheim - 27/07/2013</a:t>
            </a:r>
            <a:endParaRPr lang="en-US"/>
          </a:p>
        </p:txBody>
      </p:sp>
      <p:sp>
        <p:nvSpPr>
          <p:cNvPr id="5" name="Footer Placeholder 4"/>
          <p:cNvSpPr>
            <a:spLocks noGrp="1"/>
          </p:cNvSpPr>
          <p:nvPr>
            <p:ph type="ftr" sz="quarter" idx="11"/>
          </p:nvPr>
        </p:nvSpPr>
        <p:spPr/>
        <p:txBody>
          <a:bodyPr/>
          <a:lstStyle/>
          <a:p>
            <a:r>
              <a:rPr lang="en-US" smtClean="0"/>
              <a:t>Medical applications – C. Biscari </a:t>
            </a:r>
            <a:endParaRPr lang="en-US"/>
          </a:p>
        </p:txBody>
      </p:sp>
      <p:sp>
        <p:nvSpPr>
          <p:cNvPr id="6" name="Slide Number Placeholder 5"/>
          <p:cNvSpPr>
            <a:spLocks noGrp="1"/>
          </p:cNvSpPr>
          <p:nvPr>
            <p:ph type="sldNum" sz="quarter" idx="12"/>
          </p:nvPr>
        </p:nvSpPr>
        <p:spPr/>
        <p:txBody>
          <a:bodyPr/>
          <a:lstStyle/>
          <a:p>
            <a:fld id="{67CD92BB-0280-4EA5-937F-87721D6FAD66}"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a:xfrm>
            <a:off x="1115616" y="2348880"/>
            <a:ext cx="5942012" cy="836613"/>
          </a:xfrm>
        </p:spPr>
        <p:txBody>
          <a:bodyPr/>
          <a:lstStyle/>
          <a:p>
            <a:r>
              <a:rPr lang="it-IT" dirty="0" smtClean="0"/>
              <a:t>Fare clic per modificare lo stile del titolo</a:t>
            </a:r>
            <a:endParaRPr lang="it-IT" dirty="0"/>
          </a:p>
        </p:txBody>
      </p:sp>
      <p:sp>
        <p:nvSpPr>
          <p:cNvPr id="3" name="Rectangle 5"/>
          <p:cNvSpPr>
            <a:spLocks noGrp="1" noChangeArrowheads="1"/>
          </p:cNvSpPr>
          <p:nvPr>
            <p:ph type="sldNum" idx="10"/>
          </p:nvPr>
        </p:nvSpPr>
        <p:spPr/>
        <p:txBody>
          <a:bodyPr/>
          <a:lstStyle>
            <a:lvl1pPr>
              <a:defRPr/>
            </a:lvl1pPr>
          </a:lstStyle>
          <a:p>
            <a:pPr>
              <a:defRPr/>
            </a:pPr>
            <a:fld id="{8F101173-3CA1-492B-A5D7-F2FE8A21AC18}" type="slidenum">
              <a:rPr lang="it-IT">
                <a:solidFill>
                  <a:srgbClr val="000000"/>
                </a:solidFill>
              </a:rPr>
              <a:pPr>
                <a:defRPr/>
              </a:pPr>
              <a:t>‹#›</a:t>
            </a:fld>
            <a:endParaRPr lang="it-IT">
              <a:solidFill>
                <a:srgbClr val="000000"/>
              </a:solidFill>
            </a:endParaRPr>
          </a:p>
        </p:txBody>
      </p:sp>
    </p:spTree>
    <p:extLst>
      <p:ext uri="{BB962C8B-B14F-4D97-AF65-F5344CB8AC3E}">
        <p14:creationId xmlns:p14="http://schemas.microsoft.com/office/powerpoint/2010/main" val="37721945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0" y="6"/>
            <a:ext cx="9144000" cy="6856413"/>
            <a:chOff x="0" y="0"/>
            <a:chExt cx="5760" cy="4319"/>
          </a:xfrm>
        </p:grpSpPr>
        <p:sp>
          <p:nvSpPr>
            <p:cNvPr id="5"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6"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7"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8"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ctr" eaLnBrk="0" fontAlgn="base" hangingPunct="0">
                <a:spcBef>
                  <a:spcPct val="0"/>
                </a:spcBef>
                <a:spcAft>
                  <a:spcPct val="0"/>
                </a:spcAft>
                <a:defRPr/>
              </a:pPr>
              <a:endParaRPr lang="en-US">
                <a:solidFill>
                  <a:srgbClr val="FFFFFF"/>
                </a:solidFill>
              </a:endParaRPr>
            </a:p>
          </p:txBody>
        </p:sp>
        <p:sp>
          <p:nvSpPr>
            <p:cNvPr id="10"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11"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12"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13"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14"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15"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16"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17"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18"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19"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20"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21"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22"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23"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24"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25"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ctr" eaLnBrk="0" fontAlgn="base" hangingPunct="0">
                <a:spcBef>
                  <a:spcPct val="0"/>
                </a:spcBef>
                <a:spcAft>
                  <a:spcPct val="0"/>
                </a:spcAft>
                <a:defRPr/>
              </a:pPr>
              <a:endParaRPr lang="en-US">
                <a:solidFill>
                  <a:srgbClr val="FFFFFF"/>
                </a:solidFill>
              </a:endParaRPr>
            </a:p>
          </p:txBody>
        </p:sp>
        <p:sp>
          <p:nvSpPr>
            <p:cNvPr id="26"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27"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28"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29"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30"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31"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32"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33"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34"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35"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36"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37"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38"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39"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40"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grpSp>
          <p:nvGrpSpPr>
            <p:cNvPr id="3" name="Group 39"/>
            <p:cNvGrpSpPr>
              <a:grpSpLocks/>
            </p:cNvGrpSpPr>
            <p:nvPr userDrawn="1"/>
          </p:nvGrpSpPr>
          <p:grpSpPr bwMode="auto">
            <a:xfrm>
              <a:off x="0" y="1632"/>
              <a:ext cx="5758" cy="1858"/>
              <a:chOff x="0" y="1632"/>
              <a:chExt cx="5758" cy="1858"/>
            </a:xfrm>
          </p:grpSpPr>
          <p:sp>
            <p:nvSpPr>
              <p:cNvPr id="42"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43"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grpSp>
      </p:grpSp>
      <p:sp>
        <p:nvSpPr>
          <p:cNvPr id="94250" name="Rectangle 42"/>
          <p:cNvSpPr>
            <a:spLocks noGrp="1" noChangeArrowheads="1"/>
          </p:cNvSpPr>
          <p:nvPr>
            <p:ph type="ctrTitle" sz="quarter"/>
          </p:nvPr>
        </p:nvSpPr>
        <p:spPr>
          <a:xfrm>
            <a:off x="457200" y="1600200"/>
            <a:ext cx="8229600" cy="1828800"/>
          </a:xfrm>
        </p:spPr>
        <p:txBody>
          <a:bodyPr/>
          <a:lstStyle>
            <a:lvl1pPr>
              <a:defRPr sz="3200"/>
            </a:lvl1pPr>
          </a:lstStyle>
          <a:p>
            <a:r>
              <a:rPr lang="en-US"/>
              <a:t>Click to edit Master title style</a:t>
            </a:r>
          </a:p>
        </p:txBody>
      </p:sp>
      <p:sp>
        <p:nvSpPr>
          <p:cNvPr id="94251"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US"/>
              <a:t>Click to edit Master subtitle style</a:t>
            </a:r>
          </a:p>
        </p:txBody>
      </p:sp>
      <p:sp>
        <p:nvSpPr>
          <p:cNvPr id="44" name="Rectangle 44"/>
          <p:cNvSpPr>
            <a:spLocks noGrp="1" noChangeArrowheads="1"/>
          </p:cNvSpPr>
          <p:nvPr>
            <p:ph type="dt" sz="quarter" idx="10"/>
          </p:nvPr>
        </p:nvSpPr>
        <p:spPr/>
        <p:txBody>
          <a:bodyPr/>
          <a:lstStyle>
            <a:lvl1pPr>
              <a:defRPr/>
            </a:lvl1pPr>
          </a:lstStyle>
          <a:p>
            <a:pPr>
              <a:defRPr/>
            </a:pPr>
            <a:r>
              <a:rPr lang="en-US" smtClean="0">
                <a:solidFill>
                  <a:srgbClr val="FFFFFF"/>
                </a:solidFill>
              </a:rPr>
              <a:t>CAS – Trondheim - 27/07/2013</a:t>
            </a:r>
            <a:endParaRPr lang="en-US">
              <a:solidFill>
                <a:srgbClr val="FFFFFF"/>
              </a:solidFill>
            </a:endParaRPr>
          </a:p>
        </p:txBody>
      </p:sp>
      <p:sp>
        <p:nvSpPr>
          <p:cNvPr id="45" name="Rectangle 45"/>
          <p:cNvSpPr>
            <a:spLocks noGrp="1" noChangeArrowheads="1"/>
          </p:cNvSpPr>
          <p:nvPr>
            <p:ph type="ftr" sz="quarter" idx="11"/>
          </p:nvPr>
        </p:nvSpPr>
        <p:spPr/>
        <p:txBody>
          <a:bodyPr/>
          <a:lstStyle>
            <a:lvl1pPr>
              <a:defRPr/>
            </a:lvl1pPr>
          </a:lstStyle>
          <a:p>
            <a:pPr>
              <a:defRPr/>
            </a:pPr>
            <a:r>
              <a:rPr lang="en-GB" smtClean="0">
                <a:solidFill>
                  <a:srgbClr val="FFFFFF"/>
                </a:solidFill>
              </a:rPr>
              <a:t>Medical applications – C. Biscari </a:t>
            </a:r>
            <a:endParaRPr lang="en-US">
              <a:solidFill>
                <a:srgbClr val="FFFFFF"/>
              </a:solidFill>
            </a:endParaRPr>
          </a:p>
        </p:txBody>
      </p:sp>
      <p:sp>
        <p:nvSpPr>
          <p:cNvPr id="46" name="Rectangle 46"/>
          <p:cNvSpPr>
            <a:spLocks noGrp="1" noChangeArrowheads="1"/>
          </p:cNvSpPr>
          <p:nvPr>
            <p:ph type="sldNum" sz="quarter" idx="12"/>
          </p:nvPr>
        </p:nvSpPr>
        <p:spPr/>
        <p:txBody>
          <a:bodyPr/>
          <a:lstStyle>
            <a:lvl1pPr>
              <a:defRPr/>
            </a:lvl1pPr>
          </a:lstStyle>
          <a:p>
            <a:pPr>
              <a:defRPr/>
            </a:pPr>
            <a:fld id="{BC843124-0ADF-492C-971D-1645D2D614A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6826825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4"/>
          <p:cNvSpPr>
            <a:spLocks noGrp="1" noChangeArrowheads="1"/>
          </p:cNvSpPr>
          <p:nvPr>
            <p:ph type="dt" sz="half" idx="10"/>
          </p:nvPr>
        </p:nvSpPr>
        <p:spPr>
          <a:ln/>
        </p:spPr>
        <p:txBody>
          <a:bodyPr/>
          <a:lstStyle>
            <a:lvl1pPr>
              <a:defRPr/>
            </a:lvl1pPr>
          </a:lstStyle>
          <a:p>
            <a:pPr>
              <a:defRPr/>
            </a:pPr>
            <a:r>
              <a:rPr lang="en-US" smtClean="0">
                <a:solidFill>
                  <a:srgbClr val="FFFFFF"/>
                </a:solidFill>
              </a:rPr>
              <a:t>CAS – Trondheim - 27/07/2013</a:t>
            </a:r>
            <a:endParaRPr lang="en-US">
              <a:solidFill>
                <a:srgbClr val="FFFFFF"/>
              </a:solidFill>
            </a:endParaRPr>
          </a:p>
        </p:txBody>
      </p:sp>
      <p:sp>
        <p:nvSpPr>
          <p:cNvPr id="5" name="Rectangle 45"/>
          <p:cNvSpPr>
            <a:spLocks noGrp="1" noChangeArrowheads="1"/>
          </p:cNvSpPr>
          <p:nvPr>
            <p:ph type="ftr" sz="quarter" idx="11"/>
          </p:nvPr>
        </p:nvSpPr>
        <p:spPr>
          <a:ln/>
        </p:spPr>
        <p:txBody>
          <a:bodyPr/>
          <a:lstStyle>
            <a:lvl1pPr>
              <a:defRPr/>
            </a:lvl1pPr>
          </a:lstStyle>
          <a:p>
            <a:pPr>
              <a:defRPr/>
            </a:pPr>
            <a:r>
              <a:rPr lang="en-GB" smtClean="0">
                <a:solidFill>
                  <a:srgbClr val="FFFFFF"/>
                </a:solidFill>
              </a:rPr>
              <a:t>Medical applications – C. Biscari </a:t>
            </a:r>
            <a:endParaRPr lang="en-US">
              <a:solidFill>
                <a:srgbClr val="FFFFFF"/>
              </a:solidFill>
            </a:endParaRPr>
          </a:p>
        </p:txBody>
      </p:sp>
      <p:sp>
        <p:nvSpPr>
          <p:cNvPr id="6" name="Rectangle 46"/>
          <p:cNvSpPr>
            <a:spLocks noGrp="1" noChangeArrowheads="1"/>
          </p:cNvSpPr>
          <p:nvPr>
            <p:ph type="sldNum" sz="quarter" idx="12"/>
          </p:nvPr>
        </p:nvSpPr>
        <p:spPr>
          <a:ln/>
        </p:spPr>
        <p:txBody>
          <a:bodyPr/>
          <a:lstStyle>
            <a:lvl1pPr>
              <a:defRPr/>
            </a:lvl1pPr>
          </a:lstStyle>
          <a:p>
            <a:pPr>
              <a:defRPr/>
            </a:pPr>
            <a:fld id="{29F7E7B2-FEC9-4564-AC78-F846688DFDE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6382818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4"/>
          <p:cNvSpPr>
            <a:spLocks noGrp="1" noChangeArrowheads="1"/>
          </p:cNvSpPr>
          <p:nvPr>
            <p:ph type="dt" sz="half" idx="10"/>
          </p:nvPr>
        </p:nvSpPr>
        <p:spPr>
          <a:ln/>
        </p:spPr>
        <p:txBody>
          <a:bodyPr/>
          <a:lstStyle>
            <a:lvl1pPr>
              <a:defRPr/>
            </a:lvl1pPr>
          </a:lstStyle>
          <a:p>
            <a:pPr>
              <a:defRPr/>
            </a:pPr>
            <a:r>
              <a:rPr lang="en-US" smtClean="0">
                <a:solidFill>
                  <a:srgbClr val="FFFFFF"/>
                </a:solidFill>
              </a:rPr>
              <a:t>CAS – Trondheim - 27/07/2013</a:t>
            </a:r>
            <a:endParaRPr lang="en-US">
              <a:solidFill>
                <a:srgbClr val="FFFFFF"/>
              </a:solidFill>
            </a:endParaRPr>
          </a:p>
        </p:txBody>
      </p:sp>
      <p:sp>
        <p:nvSpPr>
          <p:cNvPr id="5" name="Rectangle 45"/>
          <p:cNvSpPr>
            <a:spLocks noGrp="1" noChangeArrowheads="1"/>
          </p:cNvSpPr>
          <p:nvPr>
            <p:ph type="ftr" sz="quarter" idx="11"/>
          </p:nvPr>
        </p:nvSpPr>
        <p:spPr>
          <a:ln/>
        </p:spPr>
        <p:txBody>
          <a:bodyPr/>
          <a:lstStyle>
            <a:lvl1pPr>
              <a:defRPr/>
            </a:lvl1pPr>
          </a:lstStyle>
          <a:p>
            <a:pPr>
              <a:defRPr/>
            </a:pPr>
            <a:r>
              <a:rPr lang="en-GB" smtClean="0">
                <a:solidFill>
                  <a:srgbClr val="FFFFFF"/>
                </a:solidFill>
              </a:rPr>
              <a:t>Medical applications – C. Biscari </a:t>
            </a:r>
            <a:endParaRPr lang="en-US">
              <a:solidFill>
                <a:srgbClr val="FFFFFF"/>
              </a:solidFill>
            </a:endParaRPr>
          </a:p>
        </p:txBody>
      </p:sp>
      <p:sp>
        <p:nvSpPr>
          <p:cNvPr id="6" name="Rectangle 46"/>
          <p:cNvSpPr>
            <a:spLocks noGrp="1" noChangeArrowheads="1"/>
          </p:cNvSpPr>
          <p:nvPr>
            <p:ph type="sldNum" sz="quarter" idx="12"/>
          </p:nvPr>
        </p:nvSpPr>
        <p:spPr>
          <a:ln/>
        </p:spPr>
        <p:txBody>
          <a:bodyPr/>
          <a:lstStyle>
            <a:lvl1pPr>
              <a:defRPr/>
            </a:lvl1pPr>
          </a:lstStyle>
          <a:p>
            <a:pPr>
              <a:defRPr/>
            </a:pPr>
            <a:fld id="{0A578209-ABDD-4B03-9059-0E4730FF356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362662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4"/>
          <p:cNvSpPr>
            <a:spLocks noGrp="1" noChangeArrowheads="1"/>
          </p:cNvSpPr>
          <p:nvPr>
            <p:ph type="dt" sz="half" idx="10"/>
          </p:nvPr>
        </p:nvSpPr>
        <p:spPr>
          <a:ln/>
        </p:spPr>
        <p:txBody>
          <a:bodyPr/>
          <a:lstStyle>
            <a:lvl1pPr>
              <a:defRPr/>
            </a:lvl1pPr>
          </a:lstStyle>
          <a:p>
            <a:pPr>
              <a:defRPr/>
            </a:pPr>
            <a:r>
              <a:rPr lang="en-US" smtClean="0">
                <a:solidFill>
                  <a:srgbClr val="FFFFFF"/>
                </a:solidFill>
              </a:rPr>
              <a:t>CAS – Trondheim - 27/07/2013</a:t>
            </a:r>
            <a:endParaRPr lang="en-US">
              <a:solidFill>
                <a:srgbClr val="FFFFFF"/>
              </a:solidFill>
            </a:endParaRPr>
          </a:p>
        </p:txBody>
      </p:sp>
      <p:sp>
        <p:nvSpPr>
          <p:cNvPr id="6" name="Rectangle 45"/>
          <p:cNvSpPr>
            <a:spLocks noGrp="1" noChangeArrowheads="1"/>
          </p:cNvSpPr>
          <p:nvPr>
            <p:ph type="ftr" sz="quarter" idx="11"/>
          </p:nvPr>
        </p:nvSpPr>
        <p:spPr>
          <a:ln/>
        </p:spPr>
        <p:txBody>
          <a:bodyPr/>
          <a:lstStyle>
            <a:lvl1pPr>
              <a:defRPr/>
            </a:lvl1pPr>
          </a:lstStyle>
          <a:p>
            <a:pPr>
              <a:defRPr/>
            </a:pPr>
            <a:r>
              <a:rPr lang="en-GB" smtClean="0">
                <a:solidFill>
                  <a:srgbClr val="FFFFFF"/>
                </a:solidFill>
              </a:rPr>
              <a:t>Medical applications – C. Biscari </a:t>
            </a:r>
            <a:endParaRPr lang="en-US">
              <a:solidFill>
                <a:srgbClr val="FFFFFF"/>
              </a:solidFill>
            </a:endParaRPr>
          </a:p>
        </p:txBody>
      </p:sp>
      <p:sp>
        <p:nvSpPr>
          <p:cNvPr id="7" name="Rectangle 46"/>
          <p:cNvSpPr>
            <a:spLocks noGrp="1" noChangeArrowheads="1"/>
          </p:cNvSpPr>
          <p:nvPr>
            <p:ph type="sldNum" sz="quarter" idx="12"/>
          </p:nvPr>
        </p:nvSpPr>
        <p:spPr>
          <a:ln/>
        </p:spPr>
        <p:txBody>
          <a:bodyPr/>
          <a:lstStyle>
            <a:lvl1pPr>
              <a:defRPr/>
            </a:lvl1pPr>
          </a:lstStyle>
          <a:p>
            <a:pPr>
              <a:defRPr/>
            </a:pPr>
            <a:fld id="{D9B255D3-93E2-4DC4-8D28-88803B67CAB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6275897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4"/>
          <p:cNvSpPr>
            <a:spLocks noGrp="1" noChangeArrowheads="1"/>
          </p:cNvSpPr>
          <p:nvPr>
            <p:ph type="dt" sz="half" idx="10"/>
          </p:nvPr>
        </p:nvSpPr>
        <p:spPr>
          <a:ln/>
        </p:spPr>
        <p:txBody>
          <a:bodyPr/>
          <a:lstStyle>
            <a:lvl1pPr>
              <a:defRPr/>
            </a:lvl1pPr>
          </a:lstStyle>
          <a:p>
            <a:pPr>
              <a:defRPr/>
            </a:pPr>
            <a:r>
              <a:rPr lang="en-US" smtClean="0">
                <a:solidFill>
                  <a:srgbClr val="FFFFFF"/>
                </a:solidFill>
              </a:rPr>
              <a:t>CAS – Trondheim - 27/07/2013</a:t>
            </a:r>
            <a:endParaRPr lang="en-US">
              <a:solidFill>
                <a:srgbClr val="FFFFFF"/>
              </a:solidFill>
            </a:endParaRPr>
          </a:p>
        </p:txBody>
      </p:sp>
      <p:sp>
        <p:nvSpPr>
          <p:cNvPr id="8" name="Rectangle 45"/>
          <p:cNvSpPr>
            <a:spLocks noGrp="1" noChangeArrowheads="1"/>
          </p:cNvSpPr>
          <p:nvPr>
            <p:ph type="ftr" sz="quarter" idx="11"/>
          </p:nvPr>
        </p:nvSpPr>
        <p:spPr>
          <a:ln/>
        </p:spPr>
        <p:txBody>
          <a:bodyPr/>
          <a:lstStyle>
            <a:lvl1pPr>
              <a:defRPr/>
            </a:lvl1pPr>
          </a:lstStyle>
          <a:p>
            <a:pPr>
              <a:defRPr/>
            </a:pPr>
            <a:r>
              <a:rPr lang="en-GB" smtClean="0">
                <a:solidFill>
                  <a:srgbClr val="FFFFFF"/>
                </a:solidFill>
              </a:rPr>
              <a:t>Medical applications – C. Biscari </a:t>
            </a:r>
            <a:endParaRPr lang="en-US">
              <a:solidFill>
                <a:srgbClr val="FFFFFF"/>
              </a:solidFill>
            </a:endParaRPr>
          </a:p>
        </p:txBody>
      </p:sp>
      <p:sp>
        <p:nvSpPr>
          <p:cNvPr id="9" name="Rectangle 46"/>
          <p:cNvSpPr>
            <a:spLocks noGrp="1" noChangeArrowheads="1"/>
          </p:cNvSpPr>
          <p:nvPr>
            <p:ph type="sldNum" sz="quarter" idx="12"/>
          </p:nvPr>
        </p:nvSpPr>
        <p:spPr>
          <a:ln/>
        </p:spPr>
        <p:txBody>
          <a:bodyPr/>
          <a:lstStyle>
            <a:lvl1pPr>
              <a:defRPr/>
            </a:lvl1pPr>
          </a:lstStyle>
          <a:p>
            <a:pPr>
              <a:defRPr/>
            </a:pPr>
            <a:fld id="{91E2280B-7609-4F07-B691-23BF09D77E43}"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9229637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4"/>
          <p:cNvSpPr>
            <a:spLocks noGrp="1" noChangeArrowheads="1"/>
          </p:cNvSpPr>
          <p:nvPr>
            <p:ph type="dt" sz="half" idx="10"/>
          </p:nvPr>
        </p:nvSpPr>
        <p:spPr>
          <a:ln/>
        </p:spPr>
        <p:txBody>
          <a:bodyPr/>
          <a:lstStyle>
            <a:lvl1pPr>
              <a:defRPr/>
            </a:lvl1pPr>
          </a:lstStyle>
          <a:p>
            <a:pPr>
              <a:defRPr/>
            </a:pPr>
            <a:r>
              <a:rPr lang="en-US" smtClean="0">
                <a:solidFill>
                  <a:srgbClr val="FFFFFF"/>
                </a:solidFill>
              </a:rPr>
              <a:t>CAS – Trondheim - 27/07/2013</a:t>
            </a:r>
            <a:endParaRPr lang="en-US">
              <a:solidFill>
                <a:srgbClr val="FFFFFF"/>
              </a:solidFill>
            </a:endParaRPr>
          </a:p>
        </p:txBody>
      </p:sp>
      <p:sp>
        <p:nvSpPr>
          <p:cNvPr id="4" name="Rectangle 45"/>
          <p:cNvSpPr>
            <a:spLocks noGrp="1" noChangeArrowheads="1"/>
          </p:cNvSpPr>
          <p:nvPr>
            <p:ph type="ftr" sz="quarter" idx="11"/>
          </p:nvPr>
        </p:nvSpPr>
        <p:spPr>
          <a:ln/>
        </p:spPr>
        <p:txBody>
          <a:bodyPr/>
          <a:lstStyle>
            <a:lvl1pPr>
              <a:defRPr/>
            </a:lvl1pPr>
          </a:lstStyle>
          <a:p>
            <a:pPr>
              <a:defRPr/>
            </a:pPr>
            <a:r>
              <a:rPr lang="en-GB" smtClean="0">
                <a:solidFill>
                  <a:srgbClr val="FFFFFF"/>
                </a:solidFill>
              </a:rPr>
              <a:t>Medical applications – C. Biscari </a:t>
            </a:r>
            <a:endParaRPr lang="en-US">
              <a:solidFill>
                <a:srgbClr val="FFFFFF"/>
              </a:solidFill>
            </a:endParaRPr>
          </a:p>
        </p:txBody>
      </p:sp>
      <p:sp>
        <p:nvSpPr>
          <p:cNvPr id="5" name="Rectangle 46"/>
          <p:cNvSpPr>
            <a:spLocks noGrp="1" noChangeArrowheads="1"/>
          </p:cNvSpPr>
          <p:nvPr>
            <p:ph type="sldNum" sz="quarter" idx="12"/>
          </p:nvPr>
        </p:nvSpPr>
        <p:spPr>
          <a:ln/>
        </p:spPr>
        <p:txBody>
          <a:bodyPr/>
          <a:lstStyle>
            <a:lvl1pPr>
              <a:defRPr/>
            </a:lvl1pPr>
          </a:lstStyle>
          <a:p>
            <a:pPr>
              <a:defRPr/>
            </a:pPr>
            <a:fld id="{2536D730-61E9-41EC-963C-06A38E50DCB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6748352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4"/>
          <p:cNvSpPr>
            <a:spLocks noGrp="1" noChangeArrowheads="1"/>
          </p:cNvSpPr>
          <p:nvPr>
            <p:ph type="dt" sz="half" idx="10"/>
          </p:nvPr>
        </p:nvSpPr>
        <p:spPr>
          <a:ln/>
        </p:spPr>
        <p:txBody>
          <a:bodyPr/>
          <a:lstStyle>
            <a:lvl1pPr>
              <a:defRPr/>
            </a:lvl1pPr>
          </a:lstStyle>
          <a:p>
            <a:pPr>
              <a:defRPr/>
            </a:pPr>
            <a:r>
              <a:rPr lang="en-US" smtClean="0">
                <a:solidFill>
                  <a:srgbClr val="FFFFFF"/>
                </a:solidFill>
              </a:rPr>
              <a:t>CAS – Trondheim - 27/07/2013</a:t>
            </a:r>
            <a:endParaRPr lang="en-US">
              <a:solidFill>
                <a:srgbClr val="FFFFFF"/>
              </a:solidFill>
            </a:endParaRPr>
          </a:p>
        </p:txBody>
      </p:sp>
      <p:sp>
        <p:nvSpPr>
          <p:cNvPr id="3" name="Rectangle 45"/>
          <p:cNvSpPr>
            <a:spLocks noGrp="1" noChangeArrowheads="1"/>
          </p:cNvSpPr>
          <p:nvPr>
            <p:ph type="ftr" sz="quarter" idx="11"/>
          </p:nvPr>
        </p:nvSpPr>
        <p:spPr>
          <a:ln/>
        </p:spPr>
        <p:txBody>
          <a:bodyPr/>
          <a:lstStyle>
            <a:lvl1pPr>
              <a:defRPr/>
            </a:lvl1pPr>
          </a:lstStyle>
          <a:p>
            <a:pPr>
              <a:defRPr/>
            </a:pPr>
            <a:r>
              <a:rPr lang="en-GB" smtClean="0">
                <a:solidFill>
                  <a:srgbClr val="FFFFFF"/>
                </a:solidFill>
              </a:rPr>
              <a:t>Medical applications – C. Biscari </a:t>
            </a:r>
            <a:endParaRPr lang="en-US">
              <a:solidFill>
                <a:srgbClr val="FFFFFF"/>
              </a:solidFill>
            </a:endParaRPr>
          </a:p>
        </p:txBody>
      </p:sp>
      <p:sp>
        <p:nvSpPr>
          <p:cNvPr id="4" name="Rectangle 46"/>
          <p:cNvSpPr>
            <a:spLocks noGrp="1" noChangeArrowheads="1"/>
          </p:cNvSpPr>
          <p:nvPr>
            <p:ph type="sldNum" sz="quarter" idx="12"/>
          </p:nvPr>
        </p:nvSpPr>
        <p:spPr>
          <a:ln/>
        </p:spPr>
        <p:txBody>
          <a:bodyPr/>
          <a:lstStyle>
            <a:lvl1pPr>
              <a:defRPr/>
            </a:lvl1pPr>
          </a:lstStyle>
          <a:p>
            <a:pPr>
              <a:defRPr/>
            </a:pPr>
            <a:fld id="{EC0FD820-D2EE-4331-AD5D-2281810D0B9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2695540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defRPr/>
            </a:pPr>
            <a:r>
              <a:rPr lang="en-US" smtClean="0">
                <a:solidFill>
                  <a:srgbClr val="FFFFFF"/>
                </a:solidFill>
              </a:rPr>
              <a:t>CAS – Trondheim - 27/07/2013</a:t>
            </a:r>
            <a:endParaRPr lang="en-US">
              <a:solidFill>
                <a:srgbClr val="FFFFFF"/>
              </a:solidFill>
            </a:endParaRPr>
          </a:p>
        </p:txBody>
      </p:sp>
      <p:sp>
        <p:nvSpPr>
          <p:cNvPr id="6" name="Rectangle 45"/>
          <p:cNvSpPr>
            <a:spLocks noGrp="1" noChangeArrowheads="1"/>
          </p:cNvSpPr>
          <p:nvPr>
            <p:ph type="ftr" sz="quarter" idx="11"/>
          </p:nvPr>
        </p:nvSpPr>
        <p:spPr>
          <a:ln/>
        </p:spPr>
        <p:txBody>
          <a:bodyPr/>
          <a:lstStyle>
            <a:lvl1pPr>
              <a:defRPr/>
            </a:lvl1pPr>
          </a:lstStyle>
          <a:p>
            <a:pPr>
              <a:defRPr/>
            </a:pPr>
            <a:r>
              <a:rPr lang="en-GB" smtClean="0">
                <a:solidFill>
                  <a:srgbClr val="FFFFFF"/>
                </a:solidFill>
              </a:rPr>
              <a:t>Medical applications – C. Biscari </a:t>
            </a:r>
            <a:endParaRPr lang="en-US">
              <a:solidFill>
                <a:srgbClr val="FFFFFF"/>
              </a:solidFill>
            </a:endParaRPr>
          </a:p>
        </p:txBody>
      </p:sp>
      <p:sp>
        <p:nvSpPr>
          <p:cNvPr id="7" name="Rectangle 46"/>
          <p:cNvSpPr>
            <a:spLocks noGrp="1" noChangeArrowheads="1"/>
          </p:cNvSpPr>
          <p:nvPr>
            <p:ph type="sldNum" sz="quarter" idx="12"/>
          </p:nvPr>
        </p:nvSpPr>
        <p:spPr>
          <a:ln/>
        </p:spPr>
        <p:txBody>
          <a:bodyPr/>
          <a:lstStyle>
            <a:lvl1pPr>
              <a:defRPr/>
            </a:lvl1pPr>
          </a:lstStyle>
          <a:p>
            <a:pPr>
              <a:defRPr/>
            </a:pPr>
            <a:fld id="{311E9F02-EE91-447F-994E-413FC211AEE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9699709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defRPr/>
            </a:pPr>
            <a:r>
              <a:rPr lang="en-US" smtClean="0">
                <a:solidFill>
                  <a:srgbClr val="FFFFFF"/>
                </a:solidFill>
              </a:rPr>
              <a:t>CAS – Trondheim - 27/07/2013</a:t>
            </a:r>
            <a:endParaRPr lang="en-US">
              <a:solidFill>
                <a:srgbClr val="FFFFFF"/>
              </a:solidFill>
            </a:endParaRPr>
          </a:p>
        </p:txBody>
      </p:sp>
      <p:sp>
        <p:nvSpPr>
          <p:cNvPr id="6" name="Rectangle 45"/>
          <p:cNvSpPr>
            <a:spLocks noGrp="1" noChangeArrowheads="1"/>
          </p:cNvSpPr>
          <p:nvPr>
            <p:ph type="ftr" sz="quarter" idx="11"/>
          </p:nvPr>
        </p:nvSpPr>
        <p:spPr>
          <a:ln/>
        </p:spPr>
        <p:txBody>
          <a:bodyPr/>
          <a:lstStyle>
            <a:lvl1pPr>
              <a:defRPr/>
            </a:lvl1pPr>
          </a:lstStyle>
          <a:p>
            <a:pPr>
              <a:defRPr/>
            </a:pPr>
            <a:r>
              <a:rPr lang="en-GB" smtClean="0">
                <a:solidFill>
                  <a:srgbClr val="FFFFFF"/>
                </a:solidFill>
              </a:rPr>
              <a:t>Medical applications – C. Biscari </a:t>
            </a:r>
            <a:endParaRPr lang="en-US">
              <a:solidFill>
                <a:srgbClr val="FFFFFF"/>
              </a:solidFill>
            </a:endParaRPr>
          </a:p>
        </p:txBody>
      </p:sp>
      <p:sp>
        <p:nvSpPr>
          <p:cNvPr id="7" name="Rectangle 46"/>
          <p:cNvSpPr>
            <a:spLocks noGrp="1" noChangeArrowheads="1"/>
          </p:cNvSpPr>
          <p:nvPr>
            <p:ph type="sldNum" sz="quarter" idx="12"/>
          </p:nvPr>
        </p:nvSpPr>
        <p:spPr>
          <a:ln/>
        </p:spPr>
        <p:txBody>
          <a:bodyPr/>
          <a:lstStyle>
            <a:lvl1pPr>
              <a:defRPr/>
            </a:lvl1pPr>
          </a:lstStyle>
          <a:p>
            <a:pPr>
              <a:defRPr/>
            </a:pPr>
            <a:fld id="{D57095B9-AC7D-4EFB-B2AE-3696F0264A8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4663526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4"/>
          <p:cNvSpPr>
            <a:spLocks noGrp="1" noChangeArrowheads="1"/>
          </p:cNvSpPr>
          <p:nvPr>
            <p:ph type="dt" sz="half" idx="10"/>
          </p:nvPr>
        </p:nvSpPr>
        <p:spPr>
          <a:ln/>
        </p:spPr>
        <p:txBody>
          <a:bodyPr/>
          <a:lstStyle>
            <a:lvl1pPr>
              <a:defRPr/>
            </a:lvl1pPr>
          </a:lstStyle>
          <a:p>
            <a:pPr>
              <a:defRPr/>
            </a:pPr>
            <a:r>
              <a:rPr lang="en-US" smtClean="0">
                <a:solidFill>
                  <a:srgbClr val="FFFFFF"/>
                </a:solidFill>
              </a:rPr>
              <a:t>CAS – Trondheim - 27/07/2013</a:t>
            </a:r>
            <a:endParaRPr lang="en-US">
              <a:solidFill>
                <a:srgbClr val="FFFFFF"/>
              </a:solidFill>
            </a:endParaRPr>
          </a:p>
        </p:txBody>
      </p:sp>
      <p:sp>
        <p:nvSpPr>
          <p:cNvPr id="5" name="Rectangle 45"/>
          <p:cNvSpPr>
            <a:spLocks noGrp="1" noChangeArrowheads="1"/>
          </p:cNvSpPr>
          <p:nvPr>
            <p:ph type="ftr" sz="quarter" idx="11"/>
          </p:nvPr>
        </p:nvSpPr>
        <p:spPr>
          <a:ln/>
        </p:spPr>
        <p:txBody>
          <a:bodyPr/>
          <a:lstStyle>
            <a:lvl1pPr>
              <a:defRPr/>
            </a:lvl1pPr>
          </a:lstStyle>
          <a:p>
            <a:pPr>
              <a:defRPr/>
            </a:pPr>
            <a:r>
              <a:rPr lang="en-GB" smtClean="0">
                <a:solidFill>
                  <a:srgbClr val="FFFFFF"/>
                </a:solidFill>
              </a:rPr>
              <a:t>Medical applications – C. Biscari </a:t>
            </a:r>
            <a:endParaRPr lang="en-US">
              <a:solidFill>
                <a:srgbClr val="FFFFFF"/>
              </a:solidFill>
            </a:endParaRPr>
          </a:p>
        </p:txBody>
      </p:sp>
      <p:sp>
        <p:nvSpPr>
          <p:cNvPr id="6" name="Rectangle 46"/>
          <p:cNvSpPr>
            <a:spLocks noGrp="1" noChangeArrowheads="1"/>
          </p:cNvSpPr>
          <p:nvPr>
            <p:ph type="sldNum" sz="quarter" idx="12"/>
          </p:nvPr>
        </p:nvSpPr>
        <p:spPr>
          <a:ln/>
        </p:spPr>
        <p:txBody>
          <a:bodyPr/>
          <a:lstStyle>
            <a:lvl1pPr>
              <a:defRPr/>
            </a:lvl1pPr>
          </a:lstStyle>
          <a:p>
            <a:pPr>
              <a:defRPr/>
            </a:pPr>
            <a:fld id="{EC414BD6-335C-400A-8FE0-0C047F95A49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5849023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6"/>
            <a:ext cx="2057400" cy="60547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76206"/>
            <a:ext cx="6019800" cy="60547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4"/>
          <p:cNvSpPr>
            <a:spLocks noGrp="1" noChangeArrowheads="1"/>
          </p:cNvSpPr>
          <p:nvPr>
            <p:ph type="dt" sz="half" idx="10"/>
          </p:nvPr>
        </p:nvSpPr>
        <p:spPr>
          <a:ln/>
        </p:spPr>
        <p:txBody>
          <a:bodyPr/>
          <a:lstStyle>
            <a:lvl1pPr>
              <a:defRPr/>
            </a:lvl1pPr>
          </a:lstStyle>
          <a:p>
            <a:pPr>
              <a:defRPr/>
            </a:pPr>
            <a:r>
              <a:rPr lang="en-US" smtClean="0">
                <a:solidFill>
                  <a:srgbClr val="FFFFFF"/>
                </a:solidFill>
              </a:rPr>
              <a:t>CAS – Trondheim - 27/07/2013</a:t>
            </a:r>
            <a:endParaRPr lang="en-US">
              <a:solidFill>
                <a:srgbClr val="FFFFFF"/>
              </a:solidFill>
            </a:endParaRPr>
          </a:p>
        </p:txBody>
      </p:sp>
      <p:sp>
        <p:nvSpPr>
          <p:cNvPr id="5" name="Rectangle 45"/>
          <p:cNvSpPr>
            <a:spLocks noGrp="1" noChangeArrowheads="1"/>
          </p:cNvSpPr>
          <p:nvPr>
            <p:ph type="ftr" sz="quarter" idx="11"/>
          </p:nvPr>
        </p:nvSpPr>
        <p:spPr>
          <a:ln/>
        </p:spPr>
        <p:txBody>
          <a:bodyPr/>
          <a:lstStyle>
            <a:lvl1pPr>
              <a:defRPr/>
            </a:lvl1pPr>
          </a:lstStyle>
          <a:p>
            <a:pPr>
              <a:defRPr/>
            </a:pPr>
            <a:r>
              <a:rPr lang="en-GB" smtClean="0">
                <a:solidFill>
                  <a:srgbClr val="FFFFFF"/>
                </a:solidFill>
              </a:rPr>
              <a:t>Medical applications – C. Biscari </a:t>
            </a:r>
            <a:endParaRPr lang="en-US">
              <a:solidFill>
                <a:srgbClr val="FFFFFF"/>
              </a:solidFill>
            </a:endParaRPr>
          </a:p>
        </p:txBody>
      </p:sp>
      <p:sp>
        <p:nvSpPr>
          <p:cNvPr id="6" name="Rectangle 46"/>
          <p:cNvSpPr>
            <a:spLocks noGrp="1" noChangeArrowheads="1"/>
          </p:cNvSpPr>
          <p:nvPr>
            <p:ph type="sldNum" sz="quarter" idx="12"/>
          </p:nvPr>
        </p:nvSpPr>
        <p:spPr>
          <a:ln/>
        </p:spPr>
        <p:txBody>
          <a:bodyPr/>
          <a:lstStyle>
            <a:lvl1pPr>
              <a:defRPr/>
            </a:lvl1pPr>
          </a:lstStyle>
          <a:p>
            <a:pPr>
              <a:defRPr/>
            </a:pPr>
            <a:fld id="{178F6AA8-6750-49FA-AE8E-B92176CBB1A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5664636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5603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6"/>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6"/>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4"/>
          <p:cNvSpPr>
            <a:spLocks noGrp="1" noChangeArrowheads="1"/>
          </p:cNvSpPr>
          <p:nvPr>
            <p:ph type="dt" sz="half" idx="10"/>
          </p:nvPr>
        </p:nvSpPr>
        <p:spPr>
          <a:ln/>
        </p:spPr>
        <p:txBody>
          <a:bodyPr/>
          <a:lstStyle>
            <a:lvl1pPr>
              <a:defRPr/>
            </a:lvl1pPr>
          </a:lstStyle>
          <a:p>
            <a:pPr>
              <a:defRPr/>
            </a:pPr>
            <a:r>
              <a:rPr lang="en-US" smtClean="0">
                <a:solidFill>
                  <a:srgbClr val="FFFFFF"/>
                </a:solidFill>
              </a:rPr>
              <a:t>CAS – Trondheim - 27/07/2013</a:t>
            </a:r>
            <a:endParaRPr lang="en-US">
              <a:solidFill>
                <a:srgbClr val="FFFFFF"/>
              </a:solidFill>
            </a:endParaRPr>
          </a:p>
        </p:txBody>
      </p:sp>
      <p:sp>
        <p:nvSpPr>
          <p:cNvPr id="7" name="Rectangle 45"/>
          <p:cNvSpPr>
            <a:spLocks noGrp="1" noChangeArrowheads="1"/>
          </p:cNvSpPr>
          <p:nvPr>
            <p:ph type="ftr" sz="quarter" idx="11"/>
          </p:nvPr>
        </p:nvSpPr>
        <p:spPr>
          <a:ln/>
        </p:spPr>
        <p:txBody>
          <a:bodyPr/>
          <a:lstStyle>
            <a:lvl1pPr>
              <a:defRPr/>
            </a:lvl1pPr>
          </a:lstStyle>
          <a:p>
            <a:pPr>
              <a:defRPr/>
            </a:pPr>
            <a:r>
              <a:rPr lang="en-GB" smtClean="0">
                <a:solidFill>
                  <a:srgbClr val="FFFFFF"/>
                </a:solidFill>
              </a:rPr>
              <a:t>Medical applications – C. Biscari </a:t>
            </a:r>
            <a:endParaRPr lang="en-US">
              <a:solidFill>
                <a:srgbClr val="FFFFFF"/>
              </a:solidFill>
            </a:endParaRPr>
          </a:p>
        </p:txBody>
      </p:sp>
      <p:sp>
        <p:nvSpPr>
          <p:cNvPr id="8" name="Rectangle 46"/>
          <p:cNvSpPr>
            <a:spLocks noGrp="1" noChangeArrowheads="1"/>
          </p:cNvSpPr>
          <p:nvPr>
            <p:ph type="sldNum" sz="quarter" idx="12"/>
          </p:nvPr>
        </p:nvSpPr>
        <p:spPr>
          <a:ln/>
        </p:spPr>
        <p:txBody>
          <a:bodyPr/>
          <a:lstStyle>
            <a:lvl1pPr>
              <a:defRPr/>
            </a:lvl1pPr>
          </a:lstStyle>
          <a:p>
            <a:pPr>
              <a:defRPr/>
            </a:pPr>
            <a:fld id="{65AC6FED-216D-4941-8490-D2E59542EB6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811093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5.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4.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1000">
              <a:schemeClr val="bg1">
                <a:tint val="80000"/>
                <a:satMod val="250000"/>
              </a:schemeClr>
            </a:gs>
            <a:gs pos="96000">
              <a:schemeClr val="bg2">
                <a:lumMod val="50000"/>
              </a:schemeClr>
            </a:gs>
            <a:gs pos="92000">
              <a:schemeClr val="bg1">
                <a:lumMod val="95000"/>
              </a:schemeClr>
            </a:gs>
            <a:gs pos="100000">
              <a:srgbClr val="6A85A6"/>
            </a:gs>
          </a:gsLst>
          <a:path path="rect">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7544" y="188640"/>
            <a:ext cx="8229600" cy="908720"/>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4" name="Date Placeholder 3"/>
          <p:cNvSpPr>
            <a:spLocks noGrp="1"/>
          </p:cNvSpPr>
          <p:nvPr>
            <p:ph type="dt" sz="half" idx="2"/>
          </p:nvPr>
        </p:nvSpPr>
        <p:spPr>
          <a:xfrm>
            <a:off x="6372200" y="6478163"/>
            <a:ext cx="2085975" cy="365125"/>
          </a:xfrm>
          <a:prstGeom prst="rect">
            <a:avLst/>
          </a:prstGeom>
        </p:spPr>
        <p:txBody>
          <a:bodyPr vert="horz" lIns="91440" tIns="45720" rIns="45720" bIns="45720" rtlCol="0" anchor="ctr"/>
          <a:lstStyle>
            <a:lvl1pPr algn="r">
              <a:defRPr sz="1200">
                <a:solidFill>
                  <a:schemeClr val="bg1"/>
                </a:solidFill>
                <a:latin typeface="Calibri" pitchFamily="34" charset="0"/>
              </a:defRPr>
            </a:lvl1pPr>
          </a:lstStyle>
          <a:p>
            <a:r>
              <a:rPr lang="en-US" smtClean="0"/>
              <a:t>CAS – Trondheim - 27/07/2013</a:t>
            </a:r>
            <a:endParaRPr lang="en-US" dirty="0"/>
          </a:p>
        </p:txBody>
      </p:sp>
      <p:sp>
        <p:nvSpPr>
          <p:cNvPr id="5" name="Footer Placeholder 4"/>
          <p:cNvSpPr>
            <a:spLocks noGrp="1"/>
          </p:cNvSpPr>
          <p:nvPr>
            <p:ph type="ftr" sz="quarter" idx="3"/>
          </p:nvPr>
        </p:nvSpPr>
        <p:spPr>
          <a:xfrm>
            <a:off x="899592" y="6453336"/>
            <a:ext cx="2847975" cy="365125"/>
          </a:xfrm>
          <a:prstGeom prst="rect">
            <a:avLst/>
          </a:prstGeom>
        </p:spPr>
        <p:txBody>
          <a:bodyPr vert="horz" lIns="45720" tIns="45720" rIns="91440" bIns="45720" rtlCol="0" anchor="ctr"/>
          <a:lstStyle>
            <a:lvl1pPr algn="l">
              <a:defRPr sz="1200">
                <a:solidFill>
                  <a:schemeClr val="bg1"/>
                </a:solidFill>
                <a:latin typeface="Calibri" pitchFamily="34" charset="0"/>
              </a:defRPr>
            </a:lvl1pPr>
          </a:lstStyle>
          <a:p>
            <a:r>
              <a:rPr lang="en-US" dirty="0" smtClean="0"/>
              <a:t>Medical applications – C. Biscari </a:t>
            </a:r>
            <a:endParaRPr lang="en-US" dirty="0"/>
          </a:p>
        </p:txBody>
      </p:sp>
      <p:sp>
        <p:nvSpPr>
          <p:cNvPr id="6" name="Slide Number Placeholder 5"/>
          <p:cNvSpPr>
            <a:spLocks noGrp="1"/>
          </p:cNvSpPr>
          <p:nvPr>
            <p:ph type="sldNum" sz="quarter" idx="4"/>
          </p:nvPr>
        </p:nvSpPr>
        <p:spPr>
          <a:xfrm>
            <a:off x="8532440" y="6459690"/>
            <a:ext cx="561975" cy="365125"/>
          </a:xfrm>
          <a:prstGeom prst="rect">
            <a:avLst/>
          </a:prstGeom>
        </p:spPr>
        <p:txBody>
          <a:bodyPr vert="horz" lIns="27432" tIns="45720" rIns="45720" bIns="45720" rtlCol="0" anchor="ctr"/>
          <a:lstStyle>
            <a:lvl1pPr algn="l">
              <a:defRPr sz="1200">
                <a:solidFill>
                  <a:schemeClr val="bg1"/>
                </a:solidFill>
                <a:latin typeface="Century Gothic" pitchFamily="34" charset="0"/>
              </a:defRPr>
            </a:lvl1pPr>
          </a:lstStyle>
          <a:p>
            <a:fld id="{67CD92BB-0280-4EA5-937F-87721D6FAD66}" type="slidenum">
              <a:rPr lang="en-US" smtClean="0"/>
              <a:pPr/>
              <a:t>‹#›</a:t>
            </a:fld>
            <a:endParaRPr lang="en-US" dirty="0"/>
          </a:p>
        </p:txBody>
      </p:sp>
      <p:grpSp>
        <p:nvGrpSpPr>
          <p:cNvPr id="9" name="Group 13"/>
          <p:cNvGrpSpPr>
            <a:grpSpLocks/>
          </p:cNvGrpSpPr>
          <p:nvPr userDrawn="1"/>
        </p:nvGrpSpPr>
        <p:grpSpPr bwMode="auto">
          <a:xfrm>
            <a:off x="40472" y="6421722"/>
            <a:ext cx="715104" cy="402489"/>
            <a:chOff x="8194202" y="34898"/>
            <a:chExt cx="902732" cy="413836"/>
          </a:xfrm>
        </p:grpSpPr>
        <p:pic>
          <p:nvPicPr>
            <p:cNvPr id="10" name="Picture 38" descr="ALBA_namelogo"/>
            <p:cNvPicPr>
              <a:picLocks noChangeAspect="1" noChangeArrowheads="1"/>
            </p:cNvPicPr>
            <p:nvPr/>
          </p:nvPicPr>
          <p:blipFill>
            <a:blip r:embed="rId14">
              <a:clrChange>
                <a:clrFrom>
                  <a:srgbClr val="012D52"/>
                </a:clrFrom>
                <a:clrTo>
                  <a:srgbClr val="012D52">
                    <a:alpha val="0"/>
                  </a:srgbClr>
                </a:clrTo>
              </a:clrChange>
              <a:extLst>
                <a:ext uri="{28A0092B-C50C-407E-A947-70E740481C1C}">
                  <a14:useLocalDpi xmlns:a14="http://schemas.microsoft.com/office/drawing/2010/main" val="0"/>
                </a:ext>
              </a:extLst>
            </a:blip>
            <a:srcRect/>
            <a:stretch>
              <a:fillRect/>
            </a:stretch>
          </p:blipFill>
          <p:spPr bwMode="auto">
            <a:xfrm>
              <a:off x="8194202" y="319805"/>
              <a:ext cx="902732" cy="128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reeform 10"/>
            <p:cNvSpPr/>
            <p:nvPr/>
          </p:nvSpPr>
          <p:spPr bwMode="auto">
            <a:xfrm>
              <a:off x="8351544" y="34898"/>
              <a:ext cx="419580" cy="275890"/>
            </a:xfrm>
            <a:custGeom>
              <a:avLst/>
              <a:gdLst>
                <a:gd name="connsiteX0" fmla="*/ 2106 w 782810"/>
                <a:gd name="connsiteY0" fmla="*/ 525966 h 530554"/>
                <a:gd name="connsiteX1" fmla="*/ 540268 w 782810"/>
                <a:gd name="connsiteY1" fmla="*/ 6853 h 530554"/>
                <a:gd name="connsiteX2" fmla="*/ 759343 w 782810"/>
                <a:gd name="connsiteY2" fmla="*/ 247359 h 530554"/>
                <a:gd name="connsiteX3" fmla="*/ 2106 w 782810"/>
                <a:gd name="connsiteY3" fmla="*/ 525966 h 530554"/>
                <a:gd name="connsiteX0" fmla="*/ 12363 w 789420"/>
                <a:gd name="connsiteY0" fmla="*/ 520134 h 520630"/>
                <a:gd name="connsiteX1" fmla="*/ 317163 w 789420"/>
                <a:gd name="connsiteY1" fmla="*/ 170090 h 520630"/>
                <a:gd name="connsiteX2" fmla="*/ 550525 w 789420"/>
                <a:gd name="connsiteY2" fmla="*/ 1021 h 520630"/>
                <a:gd name="connsiteX3" fmla="*/ 769600 w 789420"/>
                <a:gd name="connsiteY3" fmla="*/ 241527 h 520630"/>
                <a:gd name="connsiteX4" fmla="*/ 12363 w 789420"/>
                <a:gd name="connsiteY4" fmla="*/ 520134 h 520630"/>
                <a:gd name="connsiteX0" fmla="*/ 2107 w 782811"/>
                <a:gd name="connsiteY0" fmla="*/ 525966 h 526462"/>
                <a:gd name="connsiteX1" fmla="*/ 540269 w 782811"/>
                <a:gd name="connsiteY1" fmla="*/ 6853 h 526462"/>
                <a:gd name="connsiteX2" fmla="*/ 759344 w 782811"/>
                <a:gd name="connsiteY2" fmla="*/ 247359 h 526462"/>
                <a:gd name="connsiteX3" fmla="*/ 2107 w 782811"/>
                <a:gd name="connsiteY3" fmla="*/ 525966 h 526462"/>
                <a:gd name="connsiteX0" fmla="*/ 0 w 780704"/>
                <a:gd name="connsiteY0" fmla="*/ 525966 h 526462"/>
                <a:gd name="connsiteX1" fmla="*/ 538162 w 780704"/>
                <a:gd name="connsiteY1" fmla="*/ 6853 h 526462"/>
                <a:gd name="connsiteX2" fmla="*/ 757237 w 780704"/>
                <a:gd name="connsiteY2" fmla="*/ 247359 h 526462"/>
                <a:gd name="connsiteX3" fmla="*/ 0 w 780704"/>
                <a:gd name="connsiteY3" fmla="*/ 525966 h 526462"/>
                <a:gd name="connsiteX0" fmla="*/ 0 w 757237"/>
                <a:gd name="connsiteY0" fmla="*/ 519113 h 519609"/>
                <a:gd name="connsiteX1" fmla="*/ 538162 w 757237"/>
                <a:gd name="connsiteY1" fmla="*/ 0 h 519609"/>
                <a:gd name="connsiteX2" fmla="*/ 757237 w 757237"/>
                <a:gd name="connsiteY2" fmla="*/ 240506 h 519609"/>
                <a:gd name="connsiteX3" fmla="*/ 0 w 757237"/>
                <a:gd name="connsiteY3" fmla="*/ 519113 h 519609"/>
                <a:gd name="connsiteX0" fmla="*/ 0 w 757237"/>
                <a:gd name="connsiteY0" fmla="*/ 519113 h 519773"/>
                <a:gd name="connsiteX1" fmla="*/ 538162 w 757237"/>
                <a:gd name="connsiteY1" fmla="*/ 0 h 519773"/>
                <a:gd name="connsiteX2" fmla="*/ 757237 w 757237"/>
                <a:gd name="connsiteY2" fmla="*/ 240506 h 519773"/>
                <a:gd name="connsiteX3" fmla="*/ 0 w 757237"/>
                <a:gd name="connsiteY3" fmla="*/ 519113 h 519773"/>
                <a:gd name="connsiteX0" fmla="*/ 0 w 757237"/>
                <a:gd name="connsiteY0" fmla="*/ 519113 h 519485"/>
                <a:gd name="connsiteX1" fmla="*/ 538162 w 757237"/>
                <a:gd name="connsiteY1" fmla="*/ 0 h 519485"/>
                <a:gd name="connsiteX2" fmla="*/ 757237 w 757237"/>
                <a:gd name="connsiteY2" fmla="*/ 240506 h 519485"/>
                <a:gd name="connsiteX3" fmla="*/ 0 w 757237"/>
                <a:gd name="connsiteY3" fmla="*/ 519113 h 519485"/>
                <a:gd name="connsiteX0" fmla="*/ 0 w 757237"/>
                <a:gd name="connsiteY0" fmla="*/ 519113 h 519113"/>
                <a:gd name="connsiteX1" fmla="*/ 538162 w 757237"/>
                <a:gd name="connsiteY1" fmla="*/ 0 h 519113"/>
                <a:gd name="connsiteX2" fmla="*/ 757237 w 757237"/>
                <a:gd name="connsiteY2" fmla="*/ 240506 h 519113"/>
                <a:gd name="connsiteX3" fmla="*/ 0 w 757237"/>
                <a:gd name="connsiteY3" fmla="*/ 519113 h 519113"/>
                <a:gd name="connsiteX0" fmla="*/ 0 w 757237"/>
                <a:gd name="connsiteY0" fmla="*/ 519113 h 519113"/>
                <a:gd name="connsiteX1" fmla="*/ 538162 w 757237"/>
                <a:gd name="connsiteY1" fmla="*/ 0 h 519113"/>
                <a:gd name="connsiteX2" fmla="*/ 757237 w 757237"/>
                <a:gd name="connsiteY2" fmla="*/ 240506 h 519113"/>
                <a:gd name="connsiteX3" fmla="*/ 0 w 757237"/>
                <a:gd name="connsiteY3" fmla="*/ 519113 h 519113"/>
                <a:gd name="connsiteX0" fmla="*/ 0 w 757237"/>
                <a:gd name="connsiteY0" fmla="*/ 519113 h 519113"/>
                <a:gd name="connsiteX1" fmla="*/ 538162 w 757237"/>
                <a:gd name="connsiteY1" fmla="*/ 0 h 519113"/>
                <a:gd name="connsiteX2" fmla="*/ 757237 w 757237"/>
                <a:gd name="connsiteY2" fmla="*/ 240506 h 519113"/>
                <a:gd name="connsiteX3" fmla="*/ 0 w 757237"/>
                <a:gd name="connsiteY3" fmla="*/ 519113 h 519113"/>
                <a:gd name="connsiteX0" fmla="*/ 0 w 757237"/>
                <a:gd name="connsiteY0" fmla="*/ 519113 h 519113"/>
                <a:gd name="connsiteX1" fmla="*/ 538162 w 757237"/>
                <a:gd name="connsiteY1" fmla="*/ 0 h 519113"/>
                <a:gd name="connsiteX2" fmla="*/ 757237 w 757237"/>
                <a:gd name="connsiteY2" fmla="*/ 240506 h 519113"/>
                <a:gd name="connsiteX3" fmla="*/ 0 w 757237"/>
                <a:gd name="connsiteY3" fmla="*/ 519113 h 519113"/>
              </a:gdLst>
              <a:ahLst/>
              <a:cxnLst>
                <a:cxn ang="0">
                  <a:pos x="connsiteX0" y="connsiteY0"/>
                </a:cxn>
                <a:cxn ang="0">
                  <a:pos x="connsiteX1" y="connsiteY1"/>
                </a:cxn>
                <a:cxn ang="0">
                  <a:pos x="connsiteX2" y="connsiteY2"/>
                </a:cxn>
                <a:cxn ang="0">
                  <a:pos x="connsiteX3" y="connsiteY3"/>
                </a:cxn>
              </a:cxnLst>
              <a:rect l="l" t="t" r="r" b="b"/>
              <a:pathLst>
                <a:path w="757237" h="519113">
                  <a:moveTo>
                    <a:pt x="0" y="519113"/>
                  </a:moveTo>
                  <a:lnTo>
                    <a:pt x="538162" y="0"/>
                  </a:lnTo>
                  <a:lnTo>
                    <a:pt x="757237" y="240506"/>
                  </a:lnTo>
                  <a:cubicBezTo>
                    <a:pt x="345281" y="305991"/>
                    <a:pt x="264319" y="348853"/>
                    <a:pt x="0" y="519113"/>
                  </a:cubicBezTo>
                  <a:close/>
                </a:path>
              </a:pathLst>
            </a:custGeom>
            <a:gradFill>
              <a:gsLst>
                <a:gs pos="75000">
                  <a:schemeClr val="accent1">
                    <a:lumMod val="20000"/>
                    <a:lumOff val="80000"/>
                  </a:schemeClr>
                </a:gs>
                <a:gs pos="38000">
                  <a:schemeClr val="bg1"/>
                </a:gs>
                <a:gs pos="100000">
                  <a:srgbClr val="EAE894"/>
                </a:gs>
              </a:gsLst>
              <a:lin ang="0" scaled="1"/>
            </a:gra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s-ES" sz="200" b="1" i="1">
                <a:solidFill>
                  <a:srgbClr val="FFFFFF"/>
                </a:solidFill>
              </a:endParaRPr>
            </a:p>
          </p:txBody>
        </p:sp>
        <p:sp>
          <p:nvSpPr>
            <p:cNvPr id="12" name="Freeform 11"/>
            <p:cNvSpPr/>
            <p:nvPr/>
          </p:nvSpPr>
          <p:spPr bwMode="auto">
            <a:xfrm>
              <a:off x="8612192" y="209311"/>
              <a:ext cx="336935" cy="101477"/>
            </a:xfrm>
            <a:custGeom>
              <a:avLst/>
              <a:gdLst>
                <a:gd name="connsiteX0" fmla="*/ 2106 w 782810"/>
                <a:gd name="connsiteY0" fmla="*/ 525966 h 530554"/>
                <a:gd name="connsiteX1" fmla="*/ 540268 w 782810"/>
                <a:gd name="connsiteY1" fmla="*/ 6853 h 530554"/>
                <a:gd name="connsiteX2" fmla="*/ 759343 w 782810"/>
                <a:gd name="connsiteY2" fmla="*/ 247359 h 530554"/>
                <a:gd name="connsiteX3" fmla="*/ 2106 w 782810"/>
                <a:gd name="connsiteY3" fmla="*/ 525966 h 530554"/>
                <a:gd name="connsiteX0" fmla="*/ 12363 w 789420"/>
                <a:gd name="connsiteY0" fmla="*/ 520134 h 520630"/>
                <a:gd name="connsiteX1" fmla="*/ 317163 w 789420"/>
                <a:gd name="connsiteY1" fmla="*/ 170090 h 520630"/>
                <a:gd name="connsiteX2" fmla="*/ 550525 w 789420"/>
                <a:gd name="connsiteY2" fmla="*/ 1021 h 520630"/>
                <a:gd name="connsiteX3" fmla="*/ 769600 w 789420"/>
                <a:gd name="connsiteY3" fmla="*/ 241527 h 520630"/>
                <a:gd name="connsiteX4" fmla="*/ 12363 w 789420"/>
                <a:gd name="connsiteY4" fmla="*/ 520134 h 520630"/>
                <a:gd name="connsiteX0" fmla="*/ 2107 w 782811"/>
                <a:gd name="connsiteY0" fmla="*/ 525966 h 526462"/>
                <a:gd name="connsiteX1" fmla="*/ 540269 w 782811"/>
                <a:gd name="connsiteY1" fmla="*/ 6853 h 526462"/>
                <a:gd name="connsiteX2" fmla="*/ 759344 w 782811"/>
                <a:gd name="connsiteY2" fmla="*/ 247359 h 526462"/>
                <a:gd name="connsiteX3" fmla="*/ 2107 w 782811"/>
                <a:gd name="connsiteY3" fmla="*/ 525966 h 526462"/>
                <a:gd name="connsiteX0" fmla="*/ 0 w 780704"/>
                <a:gd name="connsiteY0" fmla="*/ 525966 h 526462"/>
                <a:gd name="connsiteX1" fmla="*/ 538162 w 780704"/>
                <a:gd name="connsiteY1" fmla="*/ 6853 h 526462"/>
                <a:gd name="connsiteX2" fmla="*/ 757237 w 780704"/>
                <a:gd name="connsiteY2" fmla="*/ 247359 h 526462"/>
                <a:gd name="connsiteX3" fmla="*/ 0 w 780704"/>
                <a:gd name="connsiteY3" fmla="*/ 525966 h 526462"/>
                <a:gd name="connsiteX0" fmla="*/ 0 w 757237"/>
                <a:gd name="connsiteY0" fmla="*/ 519113 h 519609"/>
                <a:gd name="connsiteX1" fmla="*/ 538162 w 757237"/>
                <a:gd name="connsiteY1" fmla="*/ 0 h 519609"/>
                <a:gd name="connsiteX2" fmla="*/ 757237 w 757237"/>
                <a:gd name="connsiteY2" fmla="*/ 240506 h 519609"/>
                <a:gd name="connsiteX3" fmla="*/ 0 w 757237"/>
                <a:gd name="connsiteY3" fmla="*/ 519113 h 519609"/>
                <a:gd name="connsiteX0" fmla="*/ 0 w 757237"/>
                <a:gd name="connsiteY0" fmla="*/ 519113 h 519773"/>
                <a:gd name="connsiteX1" fmla="*/ 538162 w 757237"/>
                <a:gd name="connsiteY1" fmla="*/ 0 h 519773"/>
                <a:gd name="connsiteX2" fmla="*/ 757237 w 757237"/>
                <a:gd name="connsiteY2" fmla="*/ 240506 h 519773"/>
                <a:gd name="connsiteX3" fmla="*/ 0 w 757237"/>
                <a:gd name="connsiteY3" fmla="*/ 519113 h 519773"/>
                <a:gd name="connsiteX0" fmla="*/ 0 w 757237"/>
                <a:gd name="connsiteY0" fmla="*/ 519113 h 519485"/>
                <a:gd name="connsiteX1" fmla="*/ 538162 w 757237"/>
                <a:gd name="connsiteY1" fmla="*/ 0 h 519485"/>
                <a:gd name="connsiteX2" fmla="*/ 757237 w 757237"/>
                <a:gd name="connsiteY2" fmla="*/ 240506 h 519485"/>
                <a:gd name="connsiteX3" fmla="*/ 0 w 757237"/>
                <a:gd name="connsiteY3" fmla="*/ 519113 h 519485"/>
                <a:gd name="connsiteX0" fmla="*/ 0 w 757237"/>
                <a:gd name="connsiteY0" fmla="*/ 519113 h 519113"/>
                <a:gd name="connsiteX1" fmla="*/ 538162 w 757237"/>
                <a:gd name="connsiteY1" fmla="*/ 0 h 519113"/>
                <a:gd name="connsiteX2" fmla="*/ 757237 w 757237"/>
                <a:gd name="connsiteY2" fmla="*/ 240506 h 519113"/>
                <a:gd name="connsiteX3" fmla="*/ 0 w 757237"/>
                <a:gd name="connsiteY3" fmla="*/ 519113 h 519113"/>
                <a:gd name="connsiteX0" fmla="*/ 0 w 757237"/>
                <a:gd name="connsiteY0" fmla="*/ 519113 h 519113"/>
                <a:gd name="connsiteX1" fmla="*/ 538162 w 757237"/>
                <a:gd name="connsiteY1" fmla="*/ 0 h 519113"/>
                <a:gd name="connsiteX2" fmla="*/ 757237 w 757237"/>
                <a:gd name="connsiteY2" fmla="*/ 240506 h 519113"/>
                <a:gd name="connsiteX3" fmla="*/ 0 w 757237"/>
                <a:gd name="connsiteY3" fmla="*/ 519113 h 519113"/>
                <a:gd name="connsiteX0" fmla="*/ 0 w 757237"/>
                <a:gd name="connsiteY0" fmla="*/ 519113 h 519113"/>
                <a:gd name="connsiteX1" fmla="*/ 538162 w 757237"/>
                <a:gd name="connsiteY1" fmla="*/ 0 h 519113"/>
                <a:gd name="connsiteX2" fmla="*/ 757237 w 757237"/>
                <a:gd name="connsiteY2" fmla="*/ 240506 h 519113"/>
                <a:gd name="connsiteX3" fmla="*/ 0 w 757237"/>
                <a:gd name="connsiteY3" fmla="*/ 519113 h 519113"/>
                <a:gd name="connsiteX0" fmla="*/ 0 w 757237"/>
                <a:gd name="connsiteY0" fmla="*/ 519113 h 519113"/>
                <a:gd name="connsiteX1" fmla="*/ 538162 w 757237"/>
                <a:gd name="connsiteY1" fmla="*/ 0 h 519113"/>
                <a:gd name="connsiteX2" fmla="*/ 757237 w 757237"/>
                <a:gd name="connsiteY2" fmla="*/ 240506 h 519113"/>
                <a:gd name="connsiteX3" fmla="*/ 0 w 757237"/>
                <a:gd name="connsiteY3" fmla="*/ 519113 h 519113"/>
                <a:gd name="connsiteX0" fmla="*/ 0 w 890587"/>
                <a:gd name="connsiteY0" fmla="*/ 66676 h 247668"/>
                <a:gd name="connsiteX1" fmla="*/ 671512 w 890587"/>
                <a:gd name="connsiteY1" fmla="*/ 0 h 247668"/>
                <a:gd name="connsiteX2" fmla="*/ 890587 w 890587"/>
                <a:gd name="connsiteY2" fmla="*/ 240506 h 247668"/>
                <a:gd name="connsiteX3" fmla="*/ 0 w 890587"/>
                <a:gd name="connsiteY3" fmla="*/ 66676 h 247668"/>
                <a:gd name="connsiteX0" fmla="*/ 0 w 890587"/>
                <a:gd name="connsiteY0" fmla="*/ 66676 h 250240"/>
                <a:gd name="connsiteX1" fmla="*/ 671512 w 890587"/>
                <a:gd name="connsiteY1" fmla="*/ 0 h 250240"/>
                <a:gd name="connsiteX2" fmla="*/ 890587 w 890587"/>
                <a:gd name="connsiteY2" fmla="*/ 240506 h 250240"/>
                <a:gd name="connsiteX3" fmla="*/ 0 w 890587"/>
                <a:gd name="connsiteY3" fmla="*/ 66676 h 250240"/>
                <a:gd name="connsiteX0" fmla="*/ 0 w 890587"/>
                <a:gd name="connsiteY0" fmla="*/ 59533 h 243097"/>
                <a:gd name="connsiteX1" fmla="*/ 407193 w 890587"/>
                <a:gd name="connsiteY1" fmla="*/ 0 h 243097"/>
                <a:gd name="connsiteX2" fmla="*/ 890587 w 890587"/>
                <a:gd name="connsiteY2" fmla="*/ 233363 h 243097"/>
                <a:gd name="connsiteX3" fmla="*/ 0 w 890587"/>
                <a:gd name="connsiteY3" fmla="*/ 59533 h 243097"/>
                <a:gd name="connsiteX0" fmla="*/ 0 w 604837"/>
                <a:gd name="connsiteY0" fmla="*/ 59533 h 199408"/>
                <a:gd name="connsiteX1" fmla="*/ 407193 w 604837"/>
                <a:gd name="connsiteY1" fmla="*/ 0 h 199408"/>
                <a:gd name="connsiteX2" fmla="*/ 604837 w 604837"/>
                <a:gd name="connsiteY2" fmla="*/ 188119 h 199408"/>
                <a:gd name="connsiteX3" fmla="*/ 0 w 604837"/>
                <a:gd name="connsiteY3" fmla="*/ 59533 h 199408"/>
                <a:gd name="connsiteX0" fmla="*/ 0 w 604837"/>
                <a:gd name="connsiteY0" fmla="*/ 59533 h 188119"/>
                <a:gd name="connsiteX1" fmla="*/ 407193 w 604837"/>
                <a:gd name="connsiteY1" fmla="*/ 0 h 188119"/>
                <a:gd name="connsiteX2" fmla="*/ 604837 w 604837"/>
                <a:gd name="connsiteY2" fmla="*/ 188119 h 188119"/>
                <a:gd name="connsiteX3" fmla="*/ 0 w 604837"/>
                <a:gd name="connsiteY3" fmla="*/ 59533 h 188119"/>
                <a:gd name="connsiteX0" fmla="*/ 0 w 604837"/>
                <a:gd name="connsiteY0" fmla="*/ 65715 h 194301"/>
                <a:gd name="connsiteX1" fmla="*/ 407193 w 604837"/>
                <a:gd name="connsiteY1" fmla="*/ 6182 h 194301"/>
                <a:gd name="connsiteX2" fmla="*/ 604837 w 604837"/>
                <a:gd name="connsiteY2" fmla="*/ 194301 h 194301"/>
                <a:gd name="connsiteX3" fmla="*/ 0 w 604837"/>
                <a:gd name="connsiteY3" fmla="*/ 65715 h 194301"/>
                <a:gd name="connsiteX0" fmla="*/ 0 w 604837"/>
                <a:gd name="connsiteY0" fmla="*/ 65715 h 194301"/>
                <a:gd name="connsiteX1" fmla="*/ 407193 w 604837"/>
                <a:gd name="connsiteY1" fmla="*/ 6182 h 194301"/>
                <a:gd name="connsiteX2" fmla="*/ 604837 w 604837"/>
                <a:gd name="connsiteY2" fmla="*/ 194301 h 194301"/>
                <a:gd name="connsiteX3" fmla="*/ 0 w 604837"/>
                <a:gd name="connsiteY3" fmla="*/ 65715 h 194301"/>
                <a:gd name="connsiteX0" fmla="*/ 0 w 604837"/>
                <a:gd name="connsiteY0" fmla="*/ 59533 h 188119"/>
                <a:gd name="connsiteX1" fmla="*/ 407193 w 604837"/>
                <a:gd name="connsiteY1" fmla="*/ 0 h 188119"/>
                <a:gd name="connsiteX2" fmla="*/ 604837 w 604837"/>
                <a:gd name="connsiteY2" fmla="*/ 188119 h 188119"/>
                <a:gd name="connsiteX3" fmla="*/ 0 w 604837"/>
                <a:gd name="connsiteY3" fmla="*/ 59533 h 188119"/>
                <a:gd name="connsiteX0" fmla="*/ 0 w 604837"/>
                <a:gd name="connsiteY0" fmla="*/ 61914 h 190500"/>
                <a:gd name="connsiteX1" fmla="*/ 414336 w 604837"/>
                <a:gd name="connsiteY1" fmla="*/ 0 h 190500"/>
                <a:gd name="connsiteX2" fmla="*/ 604837 w 604837"/>
                <a:gd name="connsiteY2" fmla="*/ 190500 h 190500"/>
                <a:gd name="connsiteX3" fmla="*/ 0 w 604837"/>
                <a:gd name="connsiteY3" fmla="*/ 61914 h 190500"/>
                <a:gd name="connsiteX0" fmla="*/ 0 w 607219"/>
                <a:gd name="connsiteY0" fmla="*/ 64295 h 190500"/>
                <a:gd name="connsiteX1" fmla="*/ 416718 w 607219"/>
                <a:gd name="connsiteY1" fmla="*/ 0 h 190500"/>
                <a:gd name="connsiteX2" fmla="*/ 607219 w 607219"/>
                <a:gd name="connsiteY2" fmla="*/ 190500 h 190500"/>
                <a:gd name="connsiteX3" fmla="*/ 0 w 607219"/>
                <a:gd name="connsiteY3" fmla="*/ 64295 h 190500"/>
              </a:gdLst>
              <a:ahLst/>
              <a:cxnLst>
                <a:cxn ang="0">
                  <a:pos x="connsiteX0" y="connsiteY0"/>
                </a:cxn>
                <a:cxn ang="0">
                  <a:pos x="connsiteX1" y="connsiteY1"/>
                </a:cxn>
                <a:cxn ang="0">
                  <a:pos x="connsiteX2" y="connsiteY2"/>
                </a:cxn>
                <a:cxn ang="0">
                  <a:pos x="connsiteX3" y="connsiteY3"/>
                </a:cxn>
              </a:cxnLst>
              <a:rect l="l" t="t" r="r" b="b"/>
              <a:pathLst>
                <a:path w="607219" h="190500">
                  <a:moveTo>
                    <a:pt x="0" y="64295"/>
                  </a:moveTo>
                  <a:lnTo>
                    <a:pt x="416718" y="0"/>
                  </a:lnTo>
                  <a:lnTo>
                    <a:pt x="607219" y="190500"/>
                  </a:lnTo>
                  <a:cubicBezTo>
                    <a:pt x="347663" y="101204"/>
                    <a:pt x="166688" y="60723"/>
                    <a:pt x="0" y="64295"/>
                  </a:cubicBezTo>
                  <a:close/>
                </a:path>
              </a:pathLst>
            </a:custGeom>
            <a:gradFill>
              <a:gsLst>
                <a:gs pos="75000">
                  <a:schemeClr val="accent1">
                    <a:lumMod val="20000"/>
                    <a:lumOff val="80000"/>
                  </a:schemeClr>
                </a:gs>
                <a:gs pos="38000">
                  <a:schemeClr val="bg1"/>
                </a:gs>
                <a:gs pos="100000">
                  <a:srgbClr val="EAE894"/>
                </a:gs>
              </a:gsLst>
              <a:lin ang="0" scaled="1"/>
            </a:gra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s-ES" sz="200" b="1" i="1">
                <a:solidFill>
                  <a:srgbClr val="FFFFFF"/>
                </a:solidFill>
              </a:endParaRPr>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p:txStyles>
    <p:titleStyle>
      <a:lvl1pPr algn="ctr" defTabSz="914400" rtl="0" eaLnBrk="1" latinLnBrk="0" hangingPunct="1">
        <a:lnSpc>
          <a:spcPts val="5800"/>
        </a:lnSpc>
        <a:spcBef>
          <a:spcPct val="0"/>
        </a:spcBef>
        <a:buNone/>
        <a:defRPr sz="4800" kern="1200">
          <a:solidFill>
            <a:schemeClr val="tx2"/>
          </a:solidFill>
          <a:effectLst>
            <a:outerShdw blurRad="63500" dist="38100" dir="5400000" algn="t" rotWithShape="0">
              <a:prstClr val="black">
                <a:alpha val="25000"/>
              </a:prstClr>
            </a:outerShdw>
          </a:effectLst>
          <a:latin typeface="Calibri"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Calibri" pitchFamily="34" charset="0"/>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Calibri" pitchFamily="34" charset="0"/>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Calibri" pitchFamily="34" charset="0"/>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Calibri" pitchFamily="34" charset="0"/>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Calibri" pitchFamily="34" charset="0"/>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6"/>
            <a:ext cx="9144000" cy="6856413"/>
            <a:chOff x="0" y="0"/>
            <a:chExt cx="5760" cy="4319"/>
          </a:xfrm>
        </p:grpSpPr>
        <p:sp>
          <p:nvSpPr>
            <p:cNvPr id="93187"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188"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189"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190"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191"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ctr" eaLnBrk="0" fontAlgn="base" hangingPunct="0">
                <a:spcBef>
                  <a:spcPct val="0"/>
                </a:spcBef>
                <a:spcAft>
                  <a:spcPct val="0"/>
                </a:spcAft>
                <a:defRPr/>
              </a:pPr>
              <a:endParaRPr lang="en-US">
                <a:solidFill>
                  <a:srgbClr val="FFFFFF"/>
                </a:solidFill>
              </a:endParaRPr>
            </a:p>
          </p:txBody>
        </p:sp>
        <p:sp>
          <p:nvSpPr>
            <p:cNvPr id="93192"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193"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194"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195"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196"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197"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198"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199"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200"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201"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202"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203"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204"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205"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206"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207"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ctr" eaLnBrk="0" fontAlgn="base" hangingPunct="0">
                <a:spcBef>
                  <a:spcPct val="0"/>
                </a:spcBef>
                <a:spcAft>
                  <a:spcPct val="0"/>
                </a:spcAft>
                <a:defRPr/>
              </a:pPr>
              <a:endParaRPr lang="en-US">
                <a:solidFill>
                  <a:srgbClr val="FFFFFF"/>
                </a:solidFill>
              </a:endParaRPr>
            </a:p>
          </p:txBody>
        </p:sp>
        <p:sp>
          <p:nvSpPr>
            <p:cNvPr id="93208"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209"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210"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211"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212"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213"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214"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215"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216"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217"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218"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219"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220"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221"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222"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grpSp>
          <p:nvGrpSpPr>
            <p:cNvPr id="3" name="Group 39"/>
            <p:cNvGrpSpPr>
              <a:grpSpLocks/>
            </p:cNvGrpSpPr>
            <p:nvPr userDrawn="1"/>
          </p:nvGrpSpPr>
          <p:grpSpPr bwMode="auto">
            <a:xfrm>
              <a:off x="0" y="1632"/>
              <a:ext cx="5758" cy="1858"/>
              <a:chOff x="0" y="1632"/>
              <a:chExt cx="5758" cy="1858"/>
            </a:xfrm>
          </p:grpSpPr>
          <p:sp>
            <p:nvSpPr>
              <p:cNvPr id="93224"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sp>
            <p:nvSpPr>
              <p:cNvPr id="93225"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ctr" eaLnBrk="0" fontAlgn="base" hangingPunct="0">
                  <a:spcBef>
                    <a:spcPct val="0"/>
                  </a:spcBef>
                  <a:spcAft>
                    <a:spcPct val="0"/>
                  </a:spcAft>
                  <a:defRPr/>
                </a:pPr>
                <a:endParaRPr lang="en-US">
                  <a:solidFill>
                    <a:srgbClr val="FFFFFF"/>
                  </a:solidFill>
                </a:endParaRPr>
              </a:p>
            </p:txBody>
          </p:sp>
        </p:grpSp>
      </p:grpSp>
      <p:sp>
        <p:nvSpPr>
          <p:cNvPr id="93226" name="Rectangle 42"/>
          <p:cNvSpPr>
            <a:spLocks noGrp="1" noChangeArrowheads="1"/>
          </p:cNvSpPr>
          <p:nvPr>
            <p:ph type="title"/>
          </p:nvPr>
        </p:nvSpPr>
        <p:spPr bwMode="auto">
          <a:xfrm>
            <a:off x="457200" y="76200"/>
            <a:ext cx="8229600" cy="5603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3227" name="Rectangle 43"/>
          <p:cNvSpPr>
            <a:spLocks noGrp="1" noChangeArrowheads="1"/>
          </p:cNvSpPr>
          <p:nvPr>
            <p:ph type="body" idx="1"/>
          </p:nvPr>
        </p:nvSpPr>
        <p:spPr bwMode="auto">
          <a:xfrm>
            <a:off x="457200" y="1600206"/>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3228" name="Rectangle 4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effectLst>
                  <a:outerShdw blurRad="38100" dist="38100" dir="2700000" algn="tl">
                    <a:srgbClr val="000000"/>
                  </a:outerShdw>
                </a:effectLst>
                <a:latin typeface="Arial" charset="0"/>
              </a:defRPr>
            </a:lvl1pPr>
          </a:lstStyle>
          <a:p>
            <a:pPr fontAlgn="base">
              <a:spcBef>
                <a:spcPct val="0"/>
              </a:spcBef>
              <a:spcAft>
                <a:spcPct val="0"/>
              </a:spcAft>
              <a:defRPr/>
            </a:pPr>
            <a:r>
              <a:rPr lang="en-US" smtClean="0">
                <a:solidFill>
                  <a:srgbClr val="FFFFFF"/>
                </a:solidFill>
              </a:rPr>
              <a:t>CAS – Trondheim - 27/07/2013</a:t>
            </a:r>
            <a:endParaRPr lang="en-US">
              <a:solidFill>
                <a:srgbClr val="FFFFFF"/>
              </a:solidFill>
            </a:endParaRPr>
          </a:p>
        </p:txBody>
      </p:sp>
      <p:sp>
        <p:nvSpPr>
          <p:cNvPr id="93229"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Arial" charset="0"/>
              </a:defRPr>
            </a:lvl1pPr>
          </a:lstStyle>
          <a:p>
            <a:pPr algn="ctr" fontAlgn="base">
              <a:spcBef>
                <a:spcPct val="0"/>
              </a:spcBef>
              <a:spcAft>
                <a:spcPct val="0"/>
              </a:spcAft>
              <a:defRPr/>
            </a:pPr>
            <a:r>
              <a:rPr lang="en-GB" smtClean="0">
                <a:solidFill>
                  <a:srgbClr val="FFFFFF"/>
                </a:solidFill>
              </a:rPr>
              <a:t>Medical applications – C. Biscari </a:t>
            </a:r>
            <a:endParaRPr lang="en-US">
              <a:solidFill>
                <a:srgbClr val="FFFFFF"/>
              </a:solidFill>
            </a:endParaRPr>
          </a:p>
        </p:txBody>
      </p:sp>
      <p:sp>
        <p:nvSpPr>
          <p:cNvPr id="93230"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latin typeface="Arial" charset="0"/>
              </a:defRPr>
            </a:lvl1pPr>
          </a:lstStyle>
          <a:p>
            <a:pPr fontAlgn="base">
              <a:spcBef>
                <a:spcPct val="0"/>
              </a:spcBef>
              <a:spcAft>
                <a:spcPct val="0"/>
              </a:spcAft>
              <a:defRPr/>
            </a:pPr>
            <a:fld id="{33DE862E-5987-4608-A45B-B467E4CCCA38}" type="slidenum">
              <a:rPr lang="en-US">
                <a:solidFill>
                  <a:srgbClr val="FFFFFF"/>
                </a:solidFill>
              </a:rPr>
              <a:pPr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3220244807"/>
      </p:ext>
    </p:extLst>
  </p:cSld>
  <p:clrMap bg1="dk2" tx1="lt1" bg2="dk1"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p:txStyles>
    <p:titleStyle>
      <a:lvl1pPr algn="r" rtl="0" eaLnBrk="0" fontAlgn="base" hangingPunct="0">
        <a:spcBef>
          <a:spcPct val="0"/>
        </a:spcBef>
        <a:spcAft>
          <a:spcPct val="0"/>
        </a:spcAft>
        <a:defRPr sz="2800">
          <a:solidFill>
            <a:schemeClr val="tx2"/>
          </a:solidFill>
          <a:effectLst>
            <a:outerShdw blurRad="38100" dist="38100" dir="2700000" algn="tl">
              <a:srgbClr val="000000"/>
            </a:outerShdw>
          </a:effectLst>
          <a:latin typeface="+mj-lt"/>
          <a:ea typeface="+mj-ea"/>
          <a:cs typeface="+mj-cs"/>
        </a:defRPr>
      </a:lvl1pPr>
      <a:lvl2pPr algn="r" rtl="0" eaLnBrk="0" fontAlgn="base" hangingPunct="0">
        <a:spcBef>
          <a:spcPct val="0"/>
        </a:spcBef>
        <a:spcAft>
          <a:spcPct val="0"/>
        </a:spcAft>
        <a:defRPr sz="2800">
          <a:solidFill>
            <a:schemeClr val="tx2"/>
          </a:solidFill>
          <a:effectLst>
            <a:outerShdw blurRad="38100" dist="38100" dir="2700000" algn="tl">
              <a:srgbClr val="000000"/>
            </a:outerShdw>
          </a:effectLst>
          <a:latin typeface="Arial" charset="0"/>
        </a:defRPr>
      </a:lvl2pPr>
      <a:lvl3pPr algn="r" rtl="0" eaLnBrk="0" fontAlgn="base" hangingPunct="0">
        <a:spcBef>
          <a:spcPct val="0"/>
        </a:spcBef>
        <a:spcAft>
          <a:spcPct val="0"/>
        </a:spcAft>
        <a:defRPr sz="2800">
          <a:solidFill>
            <a:schemeClr val="tx2"/>
          </a:solidFill>
          <a:effectLst>
            <a:outerShdw blurRad="38100" dist="38100" dir="2700000" algn="tl">
              <a:srgbClr val="000000"/>
            </a:outerShdw>
          </a:effectLst>
          <a:latin typeface="Arial" charset="0"/>
        </a:defRPr>
      </a:lvl3pPr>
      <a:lvl4pPr algn="r" rtl="0" eaLnBrk="0" fontAlgn="base" hangingPunct="0">
        <a:spcBef>
          <a:spcPct val="0"/>
        </a:spcBef>
        <a:spcAft>
          <a:spcPct val="0"/>
        </a:spcAft>
        <a:defRPr sz="2800">
          <a:solidFill>
            <a:schemeClr val="tx2"/>
          </a:solidFill>
          <a:effectLst>
            <a:outerShdw blurRad="38100" dist="38100" dir="2700000" algn="tl">
              <a:srgbClr val="000000"/>
            </a:outerShdw>
          </a:effectLst>
          <a:latin typeface="Arial" charset="0"/>
        </a:defRPr>
      </a:lvl4pPr>
      <a:lvl5pPr algn="r" rtl="0" eaLnBrk="0" fontAlgn="base" hangingPunct="0">
        <a:spcBef>
          <a:spcPct val="0"/>
        </a:spcBef>
        <a:spcAft>
          <a:spcPct val="0"/>
        </a:spcAft>
        <a:defRPr sz="2800">
          <a:solidFill>
            <a:schemeClr val="tx2"/>
          </a:solidFill>
          <a:effectLst>
            <a:outerShdw blurRad="38100" dist="38100" dir="2700000" algn="tl">
              <a:srgbClr val="000000"/>
            </a:outerShdw>
          </a:effectLst>
          <a:latin typeface="Arial" charset="0"/>
        </a:defRPr>
      </a:lvl5pPr>
      <a:lvl6pPr marL="457200" algn="r" rtl="0" fontAlgn="base">
        <a:spcBef>
          <a:spcPct val="0"/>
        </a:spcBef>
        <a:spcAft>
          <a:spcPct val="0"/>
        </a:spcAft>
        <a:defRPr sz="2800">
          <a:solidFill>
            <a:schemeClr val="tx2"/>
          </a:solidFill>
          <a:effectLst>
            <a:outerShdw blurRad="38100" dist="38100" dir="2700000" algn="tl">
              <a:srgbClr val="000000"/>
            </a:outerShdw>
          </a:effectLst>
          <a:latin typeface="Arial" charset="0"/>
        </a:defRPr>
      </a:lvl6pPr>
      <a:lvl7pPr marL="914400" algn="r" rtl="0" fontAlgn="base">
        <a:spcBef>
          <a:spcPct val="0"/>
        </a:spcBef>
        <a:spcAft>
          <a:spcPct val="0"/>
        </a:spcAft>
        <a:defRPr sz="2800">
          <a:solidFill>
            <a:schemeClr val="tx2"/>
          </a:solidFill>
          <a:effectLst>
            <a:outerShdw blurRad="38100" dist="38100" dir="2700000" algn="tl">
              <a:srgbClr val="000000"/>
            </a:outerShdw>
          </a:effectLst>
          <a:latin typeface="Arial" charset="0"/>
        </a:defRPr>
      </a:lvl7pPr>
      <a:lvl8pPr marL="1371600" algn="r" rtl="0" fontAlgn="base">
        <a:spcBef>
          <a:spcPct val="0"/>
        </a:spcBef>
        <a:spcAft>
          <a:spcPct val="0"/>
        </a:spcAft>
        <a:defRPr sz="2800">
          <a:solidFill>
            <a:schemeClr val="tx2"/>
          </a:solidFill>
          <a:effectLst>
            <a:outerShdw blurRad="38100" dist="38100" dir="2700000" algn="tl">
              <a:srgbClr val="000000"/>
            </a:outerShdw>
          </a:effectLst>
          <a:latin typeface="Arial" charset="0"/>
        </a:defRPr>
      </a:lvl8pPr>
      <a:lvl9pPr marL="1828800" algn="r" rtl="0" fontAlgn="base">
        <a:spcBef>
          <a:spcPct val="0"/>
        </a:spcBef>
        <a:spcAft>
          <a:spcPct val="0"/>
        </a:spcAft>
        <a:defRPr sz="28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itchFamily="2" charset="2"/>
        <a:buBlip>
          <a:blip r:embed="rId14"/>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itchFamily="2" charset="2"/>
        <a:buBlip>
          <a:blip r:embed="rId15"/>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isotopes.gov/outreach/reports/Medical_Isotope_Production_Use.pdf"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2.emf"/></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44.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image" Target="../media/image46.png"/><Relationship Id="rId4" Type="http://schemas.openxmlformats.org/officeDocument/2006/relationships/image" Target="../media/image4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3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60.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57.wmf"/><Relationship Id="rId5" Type="http://schemas.openxmlformats.org/officeDocument/2006/relationships/oleObject" Target="../embeddings/oleObject3.bin"/><Relationship Id="rId4" Type="http://schemas.openxmlformats.org/officeDocument/2006/relationships/image" Target="../media/image59.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www.phy.anl.gov/hiat12/Proceedings/papers/proceed.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3608" y="620688"/>
            <a:ext cx="7772400" cy="3107431"/>
          </a:xfrm>
        </p:spPr>
        <p:txBody>
          <a:bodyPr/>
          <a:lstStyle/>
          <a:p>
            <a:r>
              <a:rPr lang="en-US" sz="6600" dirty="0" smtClean="0">
                <a:latin typeface="Calibri" pitchFamily="34" charset="0"/>
              </a:rPr>
              <a:t>Medical applications</a:t>
            </a:r>
            <a:endParaRPr lang="en-US" sz="6600" dirty="0">
              <a:latin typeface="Calibri" pitchFamily="34" charset="0"/>
            </a:endParaRPr>
          </a:p>
        </p:txBody>
      </p:sp>
      <p:sp>
        <p:nvSpPr>
          <p:cNvPr id="3" name="Subtitle 2"/>
          <p:cNvSpPr>
            <a:spLocks noGrp="1"/>
          </p:cNvSpPr>
          <p:nvPr>
            <p:ph type="subTitle" idx="1"/>
          </p:nvPr>
        </p:nvSpPr>
        <p:spPr>
          <a:xfrm>
            <a:off x="1691680" y="4005064"/>
            <a:ext cx="6400800" cy="1219200"/>
          </a:xfrm>
        </p:spPr>
        <p:txBody>
          <a:bodyPr/>
          <a:lstStyle/>
          <a:p>
            <a:r>
              <a:rPr lang="en-US" dirty="0" smtClean="0">
                <a:latin typeface="Calibri" pitchFamily="34" charset="0"/>
              </a:rPr>
              <a:t>Caterina Biscari</a:t>
            </a:r>
          </a:p>
          <a:p>
            <a:r>
              <a:rPr lang="en-US" dirty="0" smtClean="0">
                <a:latin typeface="Calibri" pitchFamily="34" charset="0"/>
              </a:rPr>
              <a:t>Alba-CELLS</a:t>
            </a:r>
            <a:endParaRPr lang="en-US" dirty="0">
              <a:latin typeface="Calibri" pitchFamily="34" charset="0"/>
            </a:endParaRPr>
          </a:p>
        </p:txBody>
      </p:sp>
      <p:sp>
        <p:nvSpPr>
          <p:cNvPr id="8" name="Date Placeholder 7"/>
          <p:cNvSpPr>
            <a:spLocks noGrp="1"/>
          </p:cNvSpPr>
          <p:nvPr>
            <p:ph type="dt" sz="half" idx="10"/>
          </p:nvPr>
        </p:nvSpPr>
        <p:spPr>
          <a:xfrm>
            <a:off x="6372200" y="6525344"/>
            <a:ext cx="2085975" cy="317944"/>
          </a:xfrm>
        </p:spPr>
        <p:txBody>
          <a:bodyPr/>
          <a:lstStyle/>
          <a:p>
            <a:r>
              <a:rPr lang="en-US" smtClean="0"/>
              <a:t>CAS – Trondheim - 27/07/2013</a:t>
            </a:r>
            <a:endParaRPr lang="en-US" dirty="0"/>
          </a:p>
        </p:txBody>
      </p:sp>
      <p:sp>
        <p:nvSpPr>
          <p:cNvPr id="9" name="Footer Placeholder 8"/>
          <p:cNvSpPr>
            <a:spLocks noGrp="1"/>
          </p:cNvSpPr>
          <p:nvPr>
            <p:ph type="ftr" sz="quarter" idx="12"/>
          </p:nvPr>
        </p:nvSpPr>
        <p:spPr>
          <a:xfrm>
            <a:off x="899592" y="6525343"/>
            <a:ext cx="2847975" cy="332657"/>
          </a:xfrm>
        </p:spPr>
        <p:txBody>
          <a:bodyPr/>
          <a:lstStyle/>
          <a:p>
            <a:r>
              <a:rPr lang="en-US" dirty="0" smtClean="0"/>
              <a:t>Medical applications – C. Biscari </a:t>
            </a:r>
            <a:endParaRPr lang="en-US" dirty="0"/>
          </a:p>
        </p:txBody>
      </p:sp>
      <p:sp>
        <p:nvSpPr>
          <p:cNvPr id="4" name="Slide Number Placeholder 3"/>
          <p:cNvSpPr>
            <a:spLocks noGrp="1"/>
          </p:cNvSpPr>
          <p:nvPr>
            <p:ph type="sldNum" sz="quarter" idx="11"/>
          </p:nvPr>
        </p:nvSpPr>
        <p:spPr/>
        <p:txBody>
          <a:bodyPr/>
          <a:lstStyle/>
          <a:p>
            <a:fld id="{67CD92BB-0280-4EA5-937F-87721D6FAD66}" type="slidenum">
              <a:rPr lang="en-US" smtClean="0"/>
              <a:t>1</a:t>
            </a:fld>
            <a:endParaRPr lang="en-US"/>
          </a:p>
        </p:txBody>
      </p:sp>
    </p:spTree>
    <p:extLst>
      <p:ext uri="{BB962C8B-B14F-4D97-AF65-F5344CB8AC3E}">
        <p14:creationId xmlns:p14="http://schemas.microsoft.com/office/powerpoint/2010/main" val="948423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~30000 accelerators in the world</a:t>
            </a:r>
            <a:endParaRPr lang="en-US" sz="4400" dirty="0"/>
          </a:p>
        </p:txBody>
      </p:sp>
      <p:sp>
        <p:nvSpPr>
          <p:cNvPr id="4" name="Date Placeholder 3"/>
          <p:cNvSpPr>
            <a:spLocks noGrp="1"/>
          </p:cNvSpPr>
          <p:nvPr>
            <p:ph type="dt" sz="half" idx="10"/>
          </p:nvPr>
        </p:nvSpPr>
        <p:spPr/>
        <p:txBody>
          <a:bodyPr/>
          <a:lstStyle/>
          <a:p>
            <a:r>
              <a:rPr lang="en-US" smtClean="0"/>
              <a:t>CAS – Trondheim - 27/07/2013</a:t>
            </a:r>
            <a:endParaRPr lang="en-US" dirty="0"/>
          </a:p>
        </p:txBody>
      </p:sp>
      <p:sp>
        <p:nvSpPr>
          <p:cNvPr id="5" name="Footer Placeholder 4"/>
          <p:cNvSpPr>
            <a:spLocks noGrp="1"/>
          </p:cNvSpPr>
          <p:nvPr>
            <p:ph type="ftr" sz="quarter" idx="11"/>
          </p:nvPr>
        </p:nvSpPr>
        <p:spPr/>
        <p:txBody>
          <a:bodyPr/>
          <a:lstStyle/>
          <a:p>
            <a:r>
              <a:rPr lang="en-US" dirty="0" smtClean="0"/>
              <a:t>Medical applications – C. Biscari </a:t>
            </a:r>
            <a:endParaRPr lang="en-US"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351598843"/>
              </p:ext>
            </p:extLst>
          </p:nvPr>
        </p:nvGraphicFramePr>
        <p:xfrm>
          <a:off x="611560" y="1196752"/>
          <a:ext cx="8229600" cy="4929411"/>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p:cNvSpPr>
            <a:spLocks noGrp="1"/>
          </p:cNvSpPr>
          <p:nvPr>
            <p:ph type="sldNum" sz="quarter" idx="12"/>
          </p:nvPr>
        </p:nvSpPr>
        <p:spPr/>
        <p:txBody>
          <a:bodyPr/>
          <a:lstStyle/>
          <a:p>
            <a:fld id="{67CD92BB-0280-4EA5-937F-87721D6FAD66}" type="slidenum">
              <a:rPr lang="en-US" smtClean="0"/>
              <a:t>2</a:t>
            </a:fld>
            <a:endParaRPr lang="en-US"/>
          </a:p>
        </p:txBody>
      </p:sp>
    </p:spTree>
    <p:extLst>
      <p:ext uri="{BB962C8B-B14F-4D97-AF65-F5344CB8AC3E}">
        <p14:creationId xmlns:p14="http://schemas.microsoft.com/office/powerpoint/2010/main" val="37928877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Isotope production</a:t>
            </a:r>
            <a:endParaRPr lang="en-US" dirty="0"/>
          </a:p>
        </p:txBody>
      </p:sp>
      <p:sp>
        <p:nvSpPr>
          <p:cNvPr id="3" name="Content Placeholder 2"/>
          <p:cNvSpPr>
            <a:spLocks noGrp="1"/>
          </p:cNvSpPr>
          <p:nvPr>
            <p:ph idx="1"/>
          </p:nvPr>
        </p:nvSpPr>
        <p:spPr>
          <a:xfrm>
            <a:off x="539552" y="1196752"/>
            <a:ext cx="8208912" cy="1800200"/>
          </a:xfrm>
        </p:spPr>
        <p:txBody>
          <a:bodyPr>
            <a:normAutofit fontScale="77500" lnSpcReduction="20000"/>
          </a:bodyPr>
          <a:lstStyle/>
          <a:p>
            <a:r>
              <a:rPr lang="en-US" dirty="0" smtClean="0"/>
              <a:t>Isotope production for medical diagnoses purposes - First </a:t>
            </a:r>
            <a:r>
              <a:rPr lang="en-US" dirty="0"/>
              <a:t>isotopes produced by Lawrence in his cyclotron in 1934</a:t>
            </a:r>
          </a:p>
          <a:p>
            <a:r>
              <a:rPr lang="en-US" dirty="0" smtClean="0"/>
              <a:t>Since then both nuclear reactors and accelerators produce isotopes for an ever increasing demand</a:t>
            </a:r>
          </a:p>
          <a:p>
            <a:r>
              <a:rPr lang="en-US" dirty="0"/>
              <a:t>Accelerators are used to bombard production targets with beams of charged nuclei </a:t>
            </a:r>
            <a:r>
              <a:rPr lang="en-US" dirty="0" smtClean="0"/>
              <a:t>impinging </a:t>
            </a:r>
            <a:r>
              <a:rPr lang="en-US" dirty="0"/>
              <a:t>on targets to produce a wide range </a:t>
            </a:r>
            <a:r>
              <a:rPr lang="en-US" dirty="0" err="1"/>
              <a:t>range</a:t>
            </a:r>
            <a:r>
              <a:rPr lang="en-US" dirty="0"/>
              <a:t> of isotopes</a:t>
            </a:r>
            <a:endParaRPr lang="en-US" dirty="0" smtClean="0"/>
          </a:p>
          <a:p>
            <a:pPr marL="0" indent="0">
              <a:buNone/>
            </a:pPr>
            <a:endParaRPr lang="en-US" sz="1800" dirty="0" smtClean="0"/>
          </a:p>
        </p:txBody>
      </p:sp>
      <p:sp>
        <p:nvSpPr>
          <p:cNvPr id="4" name="Date Placeholder 3"/>
          <p:cNvSpPr>
            <a:spLocks noGrp="1"/>
          </p:cNvSpPr>
          <p:nvPr>
            <p:ph type="dt" sz="half" idx="10"/>
          </p:nvPr>
        </p:nvSpPr>
        <p:spPr/>
        <p:txBody>
          <a:bodyPr/>
          <a:lstStyle/>
          <a:p>
            <a:r>
              <a:rPr lang="en-US" smtClean="0"/>
              <a:t>CAS – Trondheim - 27/07/2013</a:t>
            </a:r>
            <a:endParaRPr lang="en-US"/>
          </a:p>
        </p:txBody>
      </p:sp>
      <p:sp>
        <p:nvSpPr>
          <p:cNvPr id="5" name="Footer Placeholder 4"/>
          <p:cNvSpPr>
            <a:spLocks noGrp="1"/>
          </p:cNvSpPr>
          <p:nvPr>
            <p:ph type="ftr" sz="quarter" idx="11"/>
          </p:nvPr>
        </p:nvSpPr>
        <p:spPr/>
        <p:txBody>
          <a:bodyPr/>
          <a:lstStyle/>
          <a:p>
            <a:r>
              <a:rPr lang="en-US" smtClean="0"/>
              <a:t>Medical applications – C. Biscari </a:t>
            </a:r>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2924944"/>
            <a:ext cx="4405173" cy="34354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05934" y="5217006"/>
            <a:ext cx="3816424" cy="1138773"/>
          </a:xfrm>
          <a:prstGeom prst="rect">
            <a:avLst/>
          </a:prstGeom>
          <a:noFill/>
        </p:spPr>
        <p:txBody>
          <a:bodyPr wrap="square" rtlCol="0">
            <a:spAutoFit/>
          </a:bodyPr>
          <a:lstStyle/>
          <a:p>
            <a:r>
              <a:rPr lang="en-US" dirty="0">
                <a:latin typeface="Calibri" pitchFamily="34" charset="0"/>
              </a:rPr>
              <a:t>See for example:</a:t>
            </a:r>
          </a:p>
          <a:p>
            <a:r>
              <a:rPr lang="en-US" sz="1600" dirty="0">
                <a:latin typeface="Arial" pitchFamily="34" charset="0"/>
                <a:cs typeface="Arial" pitchFamily="34" charset="0"/>
                <a:hlinkClick r:id="rId3"/>
              </a:rPr>
              <a:t>http://</a:t>
            </a:r>
            <a:r>
              <a:rPr lang="en-US" sz="1600" dirty="0" smtClean="0">
                <a:latin typeface="Arial" pitchFamily="34" charset="0"/>
                <a:cs typeface="Arial" pitchFamily="34" charset="0"/>
                <a:hlinkClick r:id="rId3"/>
              </a:rPr>
              <a:t>www.isotopes.gov/outreach/reports/Medical_Isotope_Production_Use.pdf</a:t>
            </a:r>
            <a:endParaRPr lang="en-US" dirty="0"/>
          </a:p>
          <a:p>
            <a:endParaRPr lang="en-US" dirty="0"/>
          </a:p>
        </p:txBody>
      </p:sp>
      <p:sp>
        <p:nvSpPr>
          <p:cNvPr id="7" name="TextBox 6"/>
          <p:cNvSpPr txBox="1"/>
          <p:nvPr/>
        </p:nvSpPr>
        <p:spPr>
          <a:xfrm>
            <a:off x="899592" y="3068960"/>
            <a:ext cx="3456384" cy="1923604"/>
          </a:xfrm>
          <a:prstGeom prst="rect">
            <a:avLst/>
          </a:prstGeom>
          <a:noFill/>
        </p:spPr>
        <p:txBody>
          <a:bodyPr wrap="square" rtlCol="0">
            <a:spAutoFit/>
          </a:bodyPr>
          <a:lstStyle/>
          <a:p>
            <a:r>
              <a:rPr lang="en-US" sz="1700" dirty="0">
                <a:solidFill>
                  <a:prstClr val="black">
                    <a:lumMod val="50000"/>
                    <a:lumOff val="50000"/>
                  </a:prstClr>
                </a:solidFill>
                <a:latin typeface="Calibri" pitchFamily="34" charset="0"/>
              </a:rPr>
              <a:t>The range of particle energies and intensities vary between facilities -- 10 - 100 MeV for commercial cyclotrons dedicated for isotope production, with higher energies available at some research accelerators</a:t>
            </a:r>
            <a:endParaRPr lang="en-US" dirty="0"/>
          </a:p>
        </p:txBody>
      </p:sp>
      <p:sp>
        <p:nvSpPr>
          <p:cNvPr id="8" name="Slide Number Placeholder 7"/>
          <p:cNvSpPr>
            <a:spLocks noGrp="1"/>
          </p:cNvSpPr>
          <p:nvPr>
            <p:ph type="sldNum" sz="quarter" idx="12"/>
          </p:nvPr>
        </p:nvSpPr>
        <p:spPr/>
        <p:txBody>
          <a:bodyPr/>
          <a:lstStyle/>
          <a:p>
            <a:fld id="{67CD92BB-0280-4EA5-937F-87721D6FAD66}" type="slidenum">
              <a:rPr lang="en-US" smtClean="0"/>
              <a:t>3</a:t>
            </a:fld>
            <a:endParaRPr lang="en-US"/>
          </a:p>
        </p:txBody>
      </p:sp>
    </p:spTree>
    <p:extLst>
      <p:ext uri="{BB962C8B-B14F-4D97-AF65-F5344CB8AC3E}">
        <p14:creationId xmlns:p14="http://schemas.microsoft.com/office/powerpoint/2010/main" val="41419755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783" y="12794"/>
            <a:ext cx="8229600" cy="792088"/>
          </a:xfrm>
        </p:spPr>
        <p:txBody>
          <a:bodyPr/>
          <a:lstStyle/>
          <a:p>
            <a:r>
              <a:rPr lang="en-US" sz="3600" dirty="0"/>
              <a:t>C</a:t>
            </a:r>
            <a:r>
              <a:rPr lang="en-US" sz="3600" dirty="0" smtClean="0"/>
              <a:t>ancer therapy: X-rays</a:t>
            </a:r>
            <a:endParaRPr lang="en-US" sz="3600" dirty="0"/>
          </a:p>
        </p:txBody>
      </p:sp>
      <p:sp>
        <p:nvSpPr>
          <p:cNvPr id="4" name="Date Placeholder 3"/>
          <p:cNvSpPr>
            <a:spLocks noGrp="1"/>
          </p:cNvSpPr>
          <p:nvPr>
            <p:ph type="dt" sz="half" idx="10"/>
          </p:nvPr>
        </p:nvSpPr>
        <p:spPr/>
        <p:txBody>
          <a:bodyPr/>
          <a:lstStyle/>
          <a:p>
            <a:r>
              <a:rPr lang="en-US" smtClean="0"/>
              <a:t>CAS – Trondheim - 27/07/2013</a:t>
            </a:r>
            <a:endParaRPr lang="en-US"/>
          </a:p>
        </p:txBody>
      </p:sp>
      <p:sp>
        <p:nvSpPr>
          <p:cNvPr id="5" name="Footer Placeholder 4"/>
          <p:cNvSpPr>
            <a:spLocks noGrp="1"/>
          </p:cNvSpPr>
          <p:nvPr>
            <p:ph type="ftr" sz="quarter" idx="11"/>
          </p:nvPr>
        </p:nvSpPr>
        <p:spPr/>
        <p:txBody>
          <a:bodyPr/>
          <a:lstStyle/>
          <a:p>
            <a:r>
              <a:rPr lang="en-US" smtClean="0"/>
              <a:t>Medical applications – C. Biscari </a:t>
            </a:r>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879" y="1196752"/>
            <a:ext cx="2014839" cy="2785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descr="http://news.stanford.edu/news/2007/april18/gifs/accelerator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4007962"/>
            <a:ext cx="3908623" cy="2377747"/>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p:cNvSpPr>
            <a:spLocks noGrp="1"/>
          </p:cNvSpPr>
          <p:nvPr>
            <p:ph idx="1"/>
          </p:nvPr>
        </p:nvSpPr>
        <p:spPr>
          <a:xfrm>
            <a:off x="467544" y="764704"/>
            <a:ext cx="8630217" cy="864096"/>
          </a:xfrm>
        </p:spPr>
        <p:txBody>
          <a:bodyPr>
            <a:normAutofit/>
          </a:bodyPr>
          <a:lstStyle/>
          <a:p>
            <a:r>
              <a:rPr lang="en-US" sz="2000" dirty="0" smtClean="0">
                <a:solidFill>
                  <a:schemeClr val="tx1">
                    <a:lumMod val="75000"/>
                    <a:lumOff val="25000"/>
                  </a:schemeClr>
                </a:solidFill>
              </a:rPr>
              <a:t>1937: first X-rays irradiation from van de Graaff electrostatic machine</a:t>
            </a:r>
          </a:p>
        </p:txBody>
      </p:sp>
      <p:sp>
        <p:nvSpPr>
          <p:cNvPr id="7" name="TextBox 6"/>
          <p:cNvSpPr txBox="1"/>
          <p:nvPr/>
        </p:nvSpPr>
        <p:spPr>
          <a:xfrm>
            <a:off x="467544" y="1196752"/>
            <a:ext cx="6322096" cy="3108543"/>
          </a:xfrm>
          <a:prstGeom prst="rect">
            <a:avLst/>
          </a:prstGeom>
          <a:noFill/>
        </p:spPr>
        <p:txBody>
          <a:bodyPr wrap="square" rtlCol="0">
            <a:spAutoFit/>
          </a:bodyPr>
          <a:lstStyle/>
          <a:p>
            <a:pPr marL="342900" lvl="0" indent="-342900">
              <a:spcBef>
                <a:spcPct val="20000"/>
              </a:spcBef>
              <a:buFont typeface="Arial" pitchFamily="34" charset="0"/>
              <a:buChar char="•"/>
            </a:pPr>
            <a:r>
              <a:rPr lang="en-US" sz="2000" dirty="0">
                <a:solidFill>
                  <a:schemeClr val="tx1">
                    <a:lumMod val="75000"/>
                    <a:lumOff val="25000"/>
                  </a:schemeClr>
                </a:solidFill>
                <a:latin typeface="Calibri" pitchFamily="34" charset="0"/>
              </a:rPr>
              <a:t>1956 : first patient treated with radiotherapy at </a:t>
            </a:r>
            <a:r>
              <a:rPr lang="en-US" sz="2000" dirty="0" smtClean="0">
                <a:solidFill>
                  <a:schemeClr val="tx1">
                    <a:lumMod val="75000"/>
                    <a:lumOff val="25000"/>
                  </a:schemeClr>
                </a:solidFill>
                <a:latin typeface="Calibri" pitchFamily="34" charset="0"/>
              </a:rPr>
              <a:t>Stanford – eye tumor</a:t>
            </a:r>
            <a:endParaRPr lang="en-US" sz="2000" dirty="0">
              <a:solidFill>
                <a:schemeClr val="tx1">
                  <a:lumMod val="75000"/>
                  <a:lumOff val="25000"/>
                </a:schemeClr>
              </a:solidFill>
              <a:latin typeface="Calibri" pitchFamily="34" charset="0"/>
            </a:endParaRPr>
          </a:p>
          <a:p>
            <a:pPr marL="342900" lvl="0" indent="-342900">
              <a:spcBef>
                <a:spcPct val="20000"/>
              </a:spcBef>
              <a:buFont typeface="Arial" pitchFamily="34" charset="0"/>
              <a:buChar char="•"/>
            </a:pPr>
            <a:r>
              <a:rPr lang="en-US" sz="2000" dirty="0">
                <a:solidFill>
                  <a:schemeClr val="tx1">
                    <a:lumMod val="75000"/>
                    <a:lumOff val="25000"/>
                  </a:schemeClr>
                </a:solidFill>
                <a:latin typeface="Calibri" pitchFamily="34" charset="0"/>
              </a:rPr>
              <a:t>Since then 40 millions patients have been </a:t>
            </a:r>
            <a:r>
              <a:rPr lang="en-US" sz="2000" dirty="0" smtClean="0">
                <a:solidFill>
                  <a:schemeClr val="tx1">
                    <a:lumMod val="75000"/>
                    <a:lumOff val="25000"/>
                  </a:schemeClr>
                </a:solidFill>
                <a:latin typeface="Calibri" pitchFamily="34" charset="0"/>
              </a:rPr>
              <a:t>treated</a:t>
            </a:r>
          </a:p>
          <a:p>
            <a:pPr marL="342900" lvl="0" indent="-342900">
              <a:spcBef>
                <a:spcPct val="20000"/>
              </a:spcBef>
              <a:buFont typeface="Arial" pitchFamily="34" charset="0"/>
              <a:buChar char="•"/>
            </a:pPr>
            <a:r>
              <a:rPr lang="en-US" sz="2000" dirty="0" smtClean="0">
                <a:solidFill>
                  <a:schemeClr val="tx1">
                    <a:lumMod val="75000"/>
                    <a:lumOff val="25000"/>
                  </a:schemeClr>
                </a:solidFill>
                <a:latin typeface="Calibri" pitchFamily="34" charset="0"/>
              </a:rPr>
              <a:t>Today 50% of cancer patients are X-ray </a:t>
            </a:r>
            <a:r>
              <a:rPr lang="en-US" sz="2000" dirty="0" smtClean="0">
                <a:solidFill>
                  <a:schemeClr val="tx1">
                    <a:lumMod val="85000"/>
                    <a:lumOff val="15000"/>
                  </a:schemeClr>
                </a:solidFill>
                <a:latin typeface="Calibri" pitchFamily="34" charset="0"/>
              </a:rPr>
              <a:t>treated (70% in </a:t>
            </a:r>
            <a:r>
              <a:rPr lang="en-US" sz="2000" dirty="0" err="1" smtClean="0">
                <a:solidFill>
                  <a:schemeClr val="tx1">
                    <a:lumMod val="85000"/>
                    <a:lumOff val="15000"/>
                  </a:schemeClr>
                </a:solidFill>
                <a:latin typeface="Calibri" pitchFamily="34" charset="0"/>
              </a:rPr>
              <a:t>industrialised</a:t>
            </a:r>
            <a:r>
              <a:rPr lang="en-US" sz="2000" dirty="0" smtClean="0">
                <a:solidFill>
                  <a:schemeClr val="tx1">
                    <a:lumMod val="85000"/>
                    <a:lumOff val="15000"/>
                  </a:schemeClr>
                </a:solidFill>
                <a:latin typeface="Calibri" pitchFamily="34" charset="0"/>
              </a:rPr>
              <a:t> countries), </a:t>
            </a:r>
            <a:r>
              <a:rPr lang="en-US" sz="2000" dirty="0">
                <a:solidFill>
                  <a:schemeClr val="tx1">
                    <a:lumMod val="85000"/>
                    <a:lumOff val="15000"/>
                  </a:schemeClr>
                </a:solidFill>
                <a:latin typeface="Calibri" pitchFamily="34" charset="0"/>
              </a:rPr>
              <a:t>either </a:t>
            </a:r>
            <a:r>
              <a:rPr lang="en-US" sz="2000" dirty="0" smtClean="0">
                <a:solidFill>
                  <a:schemeClr val="tx1">
                    <a:lumMod val="85000"/>
                    <a:lumOff val="15000"/>
                  </a:schemeClr>
                </a:solidFill>
                <a:latin typeface="Calibri" pitchFamily="34" charset="0"/>
              </a:rPr>
              <a:t>alone </a:t>
            </a:r>
            <a:r>
              <a:rPr lang="en-US" sz="2000" dirty="0">
                <a:solidFill>
                  <a:schemeClr val="tx1">
                    <a:lumMod val="85000"/>
                    <a:lumOff val="15000"/>
                  </a:schemeClr>
                </a:solidFill>
                <a:latin typeface="Calibri" pitchFamily="34" charset="0"/>
              </a:rPr>
              <a:t>or in combination with other techniques</a:t>
            </a:r>
            <a:r>
              <a:rPr lang="en-US" sz="2000" dirty="0">
                <a:solidFill>
                  <a:prstClr val="black">
                    <a:lumMod val="50000"/>
                    <a:lumOff val="50000"/>
                  </a:prstClr>
                </a:solidFill>
                <a:latin typeface="Calibri" pitchFamily="34" charset="0"/>
              </a:rPr>
              <a:t>.</a:t>
            </a:r>
            <a:endParaRPr lang="en-US" sz="2000" dirty="0" smtClean="0">
              <a:solidFill>
                <a:schemeClr val="tx1">
                  <a:lumMod val="75000"/>
                  <a:lumOff val="25000"/>
                </a:schemeClr>
              </a:solidFill>
              <a:latin typeface="Calibri" pitchFamily="34" charset="0"/>
            </a:endParaRPr>
          </a:p>
          <a:p>
            <a:pPr marL="342900" lvl="0" indent="-342900">
              <a:spcBef>
                <a:spcPct val="20000"/>
              </a:spcBef>
              <a:buFont typeface="Arial" pitchFamily="34" charset="0"/>
              <a:buChar char="•"/>
            </a:pPr>
            <a:r>
              <a:rPr lang="en-US" sz="2000" dirty="0" smtClean="0">
                <a:solidFill>
                  <a:schemeClr val="tx1">
                    <a:lumMod val="75000"/>
                    <a:lumOff val="25000"/>
                  </a:schemeClr>
                </a:solidFill>
                <a:latin typeface="Calibri" pitchFamily="34" charset="0"/>
              </a:rPr>
              <a:t>Electron Linacs (4 – 22 MeV) produce e- to be shot on a metallic target and produce X-rays</a:t>
            </a:r>
          </a:p>
          <a:p>
            <a:pPr marL="342900" lvl="0" indent="-342900" algn="r">
              <a:spcBef>
                <a:spcPct val="20000"/>
              </a:spcBef>
              <a:buFont typeface="Arial" pitchFamily="34" charset="0"/>
              <a:buChar char="•"/>
            </a:pPr>
            <a:r>
              <a:rPr lang="en-US" sz="2000" dirty="0" smtClean="0">
                <a:solidFill>
                  <a:schemeClr val="tx1">
                    <a:lumMod val="75000"/>
                    <a:lumOff val="25000"/>
                  </a:schemeClr>
                </a:solidFill>
                <a:latin typeface="Calibri" pitchFamily="34" charset="0"/>
              </a:rPr>
              <a:t>Commercially produced</a:t>
            </a:r>
            <a:endParaRPr lang="en-US" sz="2000" dirty="0">
              <a:solidFill>
                <a:schemeClr val="tx1">
                  <a:lumMod val="75000"/>
                  <a:lumOff val="25000"/>
                </a:schemeClr>
              </a:solidFill>
              <a:latin typeface="Calibri" pitchFamily="34" charset="0"/>
            </a:endParaRPr>
          </a:p>
        </p:txBody>
      </p:sp>
      <p:sp>
        <p:nvSpPr>
          <p:cNvPr id="8" name="TextBox 7"/>
          <p:cNvSpPr txBox="1"/>
          <p:nvPr/>
        </p:nvSpPr>
        <p:spPr>
          <a:xfrm>
            <a:off x="4232152" y="4221088"/>
            <a:ext cx="4732336" cy="1938992"/>
          </a:xfrm>
          <a:prstGeom prst="rect">
            <a:avLst/>
          </a:prstGeom>
          <a:noFill/>
        </p:spPr>
        <p:txBody>
          <a:bodyPr wrap="square" rtlCol="0">
            <a:spAutoFit/>
          </a:bodyPr>
          <a:lstStyle/>
          <a:p>
            <a:pPr marL="108000" indent="-342900">
              <a:buFont typeface="Arial" pitchFamily="34" charset="0"/>
              <a:buChar char="•"/>
            </a:pPr>
            <a:r>
              <a:rPr lang="en-US" sz="2000" dirty="0" smtClean="0">
                <a:solidFill>
                  <a:schemeClr val="tx1">
                    <a:lumMod val="75000"/>
                    <a:lumOff val="25000"/>
                  </a:schemeClr>
                </a:solidFill>
                <a:latin typeface="Calibri" pitchFamily="34" charset="0"/>
              </a:rPr>
              <a:t>Thousands of compact and fully reliable Linacs are daily treating patients </a:t>
            </a:r>
          </a:p>
          <a:p>
            <a:pPr marL="108000" indent="-342900">
              <a:buFont typeface="Arial" pitchFamily="34" charset="0"/>
              <a:buChar char="•"/>
            </a:pPr>
            <a:r>
              <a:rPr lang="en-US" sz="2000" dirty="0" smtClean="0">
                <a:solidFill>
                  <a:schemeClr val="tx1">
                    <a:lumMod val="75000"/>
                    <a:lumOff val="25000"/>
                  </a:schemeClr>
                </a:solidFill>
                <a:latin typeface="Calibri" pitchFamily="34" charset="0"/>
              </a:rPr>
              <a:t>Control of radiation dose and radiation fields decrease collateral effects </a:t>
            </a:r>
          </a:p>
          <a:p>
            <a:pPr marL="108000" indent="-342900">
              <a:buFont typeface="Arial" pitchFamily="34" charset="0"/>
              <a:buChar char="•"/>
            </a:pPr>
            <a:r>
              <a:rPr lang="en-US" sz="2000" dirty="0" smtClean="0">
                <a:latin typeface="TimesTen-Roman"/>
              </a:rPr>
              <a:t>IMRT = intensity </a:t>
            </a:r>
            <a:r>
              <a:rPr lang="en-US" sz="2000" dirty="0">
                <a:latin typeface="TimesTen-Roman"/>
              </a:rPr>
              <a:t>modulated radiation </a:t>
            </a:r>
            <a:r>
              <a:rPr lang="en-US" sz="2000" dirty="0" smtClean="0">
                <a:latin typeface="TimesTen-Roman"/>
              </a:rPr>
              <a:t>therapy</a:t>
            </a:r>
            <a:endParaRPr lang="en-US" sz="2000" dirty="0">
              <a:solidFill>
                <a:schemeClr val="tx1">
                  <a:lumMod val="75000"/>
                  <a:lumOff val="25000"/>
                </a:schemeClr>
              </a:solidFill>
              <a:latin typeface="Calibri" pitchFamily="34" charset="0"/>
            </a:endParaRPr>
          </a:p>
        </p:txBody>
      </p:sp>
      <p:cxnSp>
        <p:nvCxnSpPr>
          <p:cNvPr id="9" name="Straight Arrow Connector 8"/>
          <p:cNvCxnSpPr/>
          <p:nvPr/>
        </p:nvCxnSpPr>
        <p:spPr>
          <a:xfrm>
            <a:off x="3629780" y="1772816"/>
            <a:ext cx="3206099"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67CD92BB-0280-4EA5-937F-87721D6FAD66}" type="slidenum">
              <a:rPr lang="en-US" smtClean="0"/>
              <a:t>4</a:t>
            </a:fld>
            <a:endParaRPr lang="en-US"/>
          </a:p>
        </p:txBody>
      </p:sp>
    </p:spTree>
    <p:extLst>
      <p:ext uri="{BB962C8B-B14F-4D97-AF65-F5344CB8AC3E}">
        <p14:creationId xmlns:p14="http://schemas.microsoft.com/office/powerpoint/2010/main" val="26540883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54360" y="62871"/>
            <a:ext cx="8229600" cy="714400"/>
          </a:xfrm>
        </p:spPr>
        <p:txBody>
          <a:bodyPr>
            <a:normAutofit fontScale="90000"/>
          </a:bodyPr>
          <a:lstStyle/>
          <a:p>
            <a:pPr algn="l"/>
            <a:r>
              <a:rPr lang="it-IT" sz="4000" dirty="0" smtClean="0"/>
              <a:t>	Radiotherapy</a:t>
            </a:r>
            <a:endParaRPr lang="it-IT" sz="4000" dirty="0"/>
          </a:p>
        </p:txBody>
      </p:sp>
      <p:sp>
        <p:nvSpPr>
          <p:cNvPr id="5" name="CasellaDiTesto 4"/>
          <p:cNvSpPr txBox="1"/>
          <p:nvPr/>
        </p:nvSpPr>
        <p:spPr>
          <a:xfrm>
            <a:off x="611560" y="755685"/>
            <a:ext cx="8352928" cy="1200329"/>
          </a:xfrm>
          <a:prstGeom prst="rect">
            <a:avLst/>
          </a:prstGeom>
          <a:noFill/>
        </p:spPr>
        <p:txBody>
          <a:bodyPr wrap="square" rtlCol="0">
            <a:spAutoFit/>
          </a:bodyPr>
          <a:lstStyle/>
          <a:p>
            <a:r>
              <a:rPr lang="en-US" dirty="0" smtClean="0">
                <a:latin typeface="Calibri" pitchFamily="34" charset="0"/>
              </a:rPr>
              <a:t>Radiotherapy uses electrons and photons to kill cancer cells damaging the DNA.</a:t>
            </a:r>
          </a:p>
          <a:p>
            <a:r>
              <a:rPr lang="en-US" dirty="0" smtClean="0">
                <a:latin typeface="Calibri" pitchFamily="34" charset="0"/>
              </a:rPr>
              <a:t>These particles loose energy at beam entrance and then exponentially. </a:t>
            </a:r>
          </a:p>
          <a:p>
            <a:r>
              <a:rPr lang="en-US" dirty="0" smtClean="0">
                <a:latin typeface="Calibri" pitchFamily="34" charset="0"/>
              </a:rPr>
              <a:t>The depth-dose deposition characteristics cause damage also to healthy tissues</a:t>
            </a:r>
          </a:p>
          <a:p>
            <a:r>
              <a:rPr lang="en-US" dirty="0">
                <a:latin typeface="Calibri" pitchFamily="34" charset="0"/>
              </a:rPr>
              <a:t>Computer-aided treatment plans (IMRT) allows to reduce this </a:t>
            </a:r>
            <a:r>
              <a:rPr lang="en-US" dirty="0" smtClean="0">
                <a:latin typeface="Calibri" pitchFamily="34" charset="0"/>
              </a:rPr>
              <a:t>counterpart</a:t>
            </a:r>
            <a:endParaRPr lang="en-US" dirty="0" smtClean="0"/>
          </a:p>
        </p:txBody>
      </p:sp>
      <p:pic>
        <p:nvPicPr>
          <p:cNvPr id="1026" name="Picture 2"/>
          <p:cNvPicPr>
            <a:picLocks noChangeAspect="1" noChangeArrowheads="1"/>
          </p:cNvPicPr>
          <p:nvPr/>
        </p:nvPicPr>
        <p:blipFill>
          <a:blip r:embed="rId2" cstate="print"/>
          <a:srcRect/>
          <a:stretch>
            <a:fillRect/>
          </a:stretch>
        </p:blipFill>
        <p:spPr bwMode="auto">
          <a:xfrm>
            <a:off x="1763688" y="2204864"/>
            <a:ext cx="5743575" cy="4171950"/>
          </a:xfrm>
          <a:prstGeom prst="rect">
            <a:avLst/>
          </a:prstGeom>
          <a:noFill/>
          <a:ln w="9525">
            <a:noFill/>
            <a:miter lim="800000"/>
            <a:headEnd/>
            <a:tailEnd/>
          </a:ln>
        </p:spPr>
      </p:pic>
      <p:sp>
        <p:nvSpPr>
          <p:cNvPr id="3" name="Date Placeholder 2"/>
          <p:cNvSpPr>
            <a:spLocks noGrp="1"/>
          </p:cNvSpPr>
          <p:nvPr>
            <p:ph type="dt" sz="half" idx="10"/>
          </p:nvPr>
        </p:nvSpPr>
        <p:spPr/>
        <p:txBody>
          <a:bodyPr/>
          <a:lstStyle/>
          <a:p>
            <a:r>
              <a:rPr lang="en-US" smtClean="0"/>
              <a:t>CAS – Trondheim - 27/07/2013</a:t>
            </a:r>
            <a:endParaRPr lang="en-US"/>
          </a:p>
        </p:txBody>
      </p:sp>
      <p:sp>
        <p:nvSpPr>
          <p:cNvPr id="4" name="Footer Placeholder 3"/>
          <p:cNvSpPr>
            <a:spLocks noGrp="1"/>
          </p:cNvSpPr>
          <p:nvPr>
            <p:ph type="ftr" sz="quarter" idx="11"/>
          </p:nvPr>
        </p:nvSpPr>
        <p:spPr/>
        <p:txBody>
          <a:bodyPr/>
          <a:lstStyle/>
          <a:p>
            <a:r>
              <a:rPr lang="en-US" smtClean="0"/>
              <a:t>Medical applications – C. Biscari </a:t>
            </a:r>
            <a:endParaRPr lang="en-US"/>
          </a:p>
        </p:txBody>
      </p:sp>
      <p:sp>
        <p:nvSpPr>
          <p:cNvPr id="6" name="Slide Number Placeholder 5"/>
          <p:cNvSpPr>
            <a:spLocks noGrp="1"/>
          </p:cNvSpPr>
          <p:nvPr>
            <p:ph type="sldNum" sz="quarter" idx="12"/>
          </p:nvPr>
        </p:nvSpPr>
        <p:spPr/>
        <p:txBody>
          <a:bodyPr/>
          <a:lstStyle/>
          <a:p>
            <a:fld id="{67CD92BB-0280-4EA5-937F-87721D6FAD66}" type="slidenum">
              <a:rPr lang="en-US" smtClean="0"/>
              <a:t>5</a:t>
            </a:fld>
            <a:endParaRPr lang="en-US"/>
          </a:p>
        </p:txBody>
      </p:sp>
    </p:spTree>
    <p:extLst>
      <p:ext uri="{BB962C8B-B14F-4D97-AF65-F5344CB8AC3E}">
        <p14:creationId xmlns:p14="http://schemas.microsoft.com/office/powerpoint/2010/main" val="20183490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559594" y="2109936"/>
            <a:ext cx="6000750" cy="4343400"/>
          </a:xfrm>
          <a:prstGeom prst="rect">
            <a:avLst/>
          </a:prstGeom>
          <a:noFill/>
          <a:ln w="9525">
            <a:noFill/>
            <a:miter lim="800000"/>
            <a:headEnd/>
            <a:tailEnd/>
          </a:ln>
        </p:spPr>
      </p:pic>
      <p:sp>
        <p:nvSpPr>
          <p:cNvPr id="2" name="Titolo 1"/>
          <p:cNvSpPr>
            <a:spLocks noGrp="1"/>
          </p:cNvSpPr>
          <p:nvPr>
            <p:ph type="title"/>
          </p:nvPr>
        </p:nvSpPr>
        <p:spPr>
          <a:xfrm>
            <a:off x="467544" y="0"/>
            <a:ext cx="8229600" cy="908720"/>
          </a:xfrm>
        </p:spPr>
        <p:txBody>
          <a:bodyPr>
            <a:normAutofit fontScale="90000"/>
          </a:bodyPr>
          <a:lstStyle/>
          <a:p>
            <a:r>
              <a:rPr lang="it-IT" dirty="0" smtClean="0"/>
              <a:t>Radiotherapy and hadrontherapy</a:t>
            </a:r>
            <a:endParaRPr lang="it-IT" dirty="0"/>
          </a:p>
        </p:txBody>
      </p:sp>
      <p:sp>
        <p:nvSpPr>
          <p:cNvPr id="5" name="CasellaDiTesto 4"/>
          <p:cNvSpPr txBox="1"/>
          <p:nvPr/>
        </p:nvSpPr>
        <p:spPr>
          <a:xfrm>
            <a:off x="515045" y="932527"/>
            <a:ext cx="8640960" cy="1200329"/>
          </a:xfrm>
          <a:prstGeom prst="rect">
            <a:avLst/>
          </a:prstGeom>
          <a:noFill/>
        </p:spPr>
        <p:txBody>
          <a:bodyPr wrap="square" rtlCol="0">
            <a:spAutoFit/>
          </a:bodyPr>
          <a:lstStyle/>
          <a:p>
            <a:r>
              <a:rPr lang="en-US" dirty="0" smtClean="0">
                <a:latin typeface="Calibri" pitchFamily="34" charset="0"/>
              </a:rPr>
              <a:t>Hadrontherapy uses hadrons (protons and ions) </a:t>
            </a:r>
          </a:p>
          <a:p>
            <a:r>
              <a:rPr lang="en-US" dirty="0">
                <a:solidFill>
                  <a:prstClr val="black"/>
                </a:solidFill>
                <a:latin typeface="Calibri" pitchFamily="34" charset="0"/>
              </a:rPr>
              <a:t>Particles at high energy deposit relatively little energy as they enter an absorbing material but tend to deposit extremely large amounts of energy in a very narrow peak, the Bragg peak, as they reach the end of their </a:t>
            </a:r>
            <a:r>
              <a:rPr lang="en-US" dirty="0" smtClean="0">
                <a:solidFill>
                  <a:prstClr val="black"/>
                </a:solidFill>
                <a:latin typeface="Calibri" pitchFamily="34" charset="0"/>
              </a:rPr>
              <a:t>range: </a:t>
            </a:r>
            <a:r>
              <a:rPr lang="en-US" dirty="0">
                <a:latin typeface="Calibri" pitchFamily="34" charset="0"/>
              </a:rPr>
              <a:t> </a:t>
            </a:r>
            <a:r>
              <a:rPr lang="en-US" dirty="0" smtClean="0">
                <a:latin typeface="Calibri" pitchFamily="34" charset="0"/>
              </a:rPr>
              <a:t>Very localized depth-dose deposition</a:t>
            </a:r>
          </a:p>
        </p:txBody>
      </p:sp>
      <p:sp>
        <p:nvSpPr>
          <p:cNvPr id="3" name="Date Placeholder 2"/>
          <p:cNvSpPr>
            <a:spLocks noGrp="1"/>
          </p:cNvSpPr>
          <p:nvPr>
            <p:ph type="dt" sz="half" idx="10"/>
          </p:nvPr>
        </p:nvSpPr>
        <p:spPr/>
        <p:txBody>
          <a:bodyPr/>
          <a:lstStyle/>
          <a:p>
            <a:r>
              <a:rPr lang="en-US" smtClean="0"/>
              <a:t>CAS – Trondheim - 27/07/2013</a:t>
            </a:r>
            <a:endParaRPr lang="en-US"/>
          </a:p>
        </p:txBody>
      </p:sp>
      <p:sp>
        <p:nvSpPr>
          <p:cNvPr id="4" name="Footer Placeholder 3"/>
          <p:cNvSpPr>
            <a:spLocks noGrp="1"/>
          </p:cNvSpPr>
          <p:nvPr>
            <p:ph type="ftr" sz="quarter" idx="11"/>
          </p:nvPr>
        </p:nvSpPr>
        <p:spPr/>
        <p:txBody>
          <a:bodyPr/>
          <a:lstStyle/>
          <a:p>
            <a:r>
              <a:rPr lang="en-US" smtClean="0"/>
              <a:t>Medical applications – C. Biscari </a:t>
            </a:r>
            <a:endParaRPr lang="en-US"/>
          </a:p>
        </p:txBody>
      </p:sp>
      <p:sp>
        <p:nvSpPr>
          <p:cNvPr id="6" name="Slide Number Placeholder 5"/>
          <p:cNvSpPr>
            <a:spLocks noGrp="1"/>
          </p:cNvSpPr>
          <p:nvPr>
            <p:ph type="sldNum" sz="quarter" idx="12"/>
          </p:nvPr>
        </p:nvSpPr>
        <p:spPr/>
        <p:txBody>
          <a:bodyPr/>
          <a:lstStyle/>
          <a:p>
            <a:fld id="{67CD92BB-0280-4EA5-937F-87721D6FAD66}" type="slidenum">
              <a:rPr lang="en-US" smtClean="0"/>
              <a:t>6</a:t>
            </a:fld>
            <a:endParaRPr lang="en-US"/>
          </a:p>
        </p:txBody>
      </p:sp>
      <p:sp>
        <p:nvSpPr>
          <p:cNvPr id="7" name="Rectangle 6"/>
          <p:cNvSpPr/>
          <p:nvPr/>
        </p:nvSpPr>
        <p:spPr>
          <a:xfrm>
            <a:off x="35496" y="6239053"/>
            <a:ext cx="6300192" cy="646331"/>
          </a:xfrm>
          <a:prstGeom prst="rect">
            <a:avLst/>
          </a:prstGeom>
          <a:solidFill>
            <a:schemeClr val="bg1">
              <a:lumMod val="95000"/>
            </a:schemeClr>
          </a:solidFill>
        </p:spPr>
        <p:txBody>
          <a:bodyPr wrap="square">
            <a:spAutoFit/>
          </a:bodyPr>
          <a:lstStyle/>
          <a:p>
            <a:r>
              <a:rPr lang="en-US" dirty="0">
                <a:latin typeface="Calibri" pitchFamily="34" charset="0"/>
              </a:rPr>
              <a:t>The depth and magnitude of </a:t>
            </a:r>
            <a:r>
              <a:rPr lang="en-US" dirty="0" smtClean="0">
                <a:latin typeface="Calibri" pitchFamily="34" charset="0"/>
              </a:rPr>
              <a:t>the </a:t>
            </a:r>
            <a:r>
              <a:rPr lang="en-US" dirty="0">
                <a:latin typeface="Calibri" pitchFamily="34" charset="0"/>
              </a:rPr>
              <a:t>Bragg peak is determined by the mass and charge, as well as </a:t>
            </a:r>
            <a:r>
              <a:rPr lang="en-US" dirty="0" smtClean="0">
                <a:latin typeface="Calibri" pitchFamily="34" charset="0"/>
              </a:rPr>
              <a:t>the particle </a:t>
            </a:r>
            <a:r>
              <a:rPr lang="en-US" dirty="0">
                <a:latin typeface="Calibri" pitchFamily="34" charset="0"/>
              </a:rPr>
              <a:t>initial energy </a:t>
            </a:r>
          </a:p>
        </p:txBody>
      </p:sp>
    </p:spTree>
    <p:extLst>
      <p:ext uri="{BB962C8B-B14F-4D97-AF65-F5344CB8AC3E}">
        <p14:creationId xmlns:p14="http://schemas.microsoft.com/office/powerpoint/2010/main" val="35203697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p:cNvPicPr>
            <a:picLocks noChangeAspect="1" noChangeArrowheads="1"/>
          </p:cNvPicPr>
          <p:nvPr/>
        </p:nvPicPr>
        <p:blipFill>
          <a:blip r:embed="rId2" cstate="print"/>
          <a:srcRect/>
          <a:stretch>
            <a:fillRect/>
          </a:stretch>
        </p:blipFill>
        <p:spPr bwMode="auto">
          <a:xfrm>
            <a:off x="827584" y="1484784"/>
            <a:ext cx="7219950" cy="4714875"/>
          </a:xfrm>
          <a:prstGeom prst="rect">
            <a:avLst/>
          </a:prstGeom>
          <a:noFill/>
          <a:ln w="9525">
            <a:noFill/>
            <a:miter lim="800000"/>
            <a:headEnd/>
            <a:tailEnd/>
          </a:ln>
        </p:spPr>
      </p:pic>
      <p:sp>
        <p:nvSpPr>
          <p:cNvPr id="2" name="Titolo 1"/>
          <p:cNvSpPr>
            <a:spLocks noGrp="1"/>
          </p:cNvSpPr>
          <p:nvPr>
            <p:ph type="title"/>
          </p:nvPr>
        </p:nvSpPr>
        <p:spPr>
          <a:xfrm>
            <a:off x="322759" y="188640"/>
            <a:ext cx="8229600" cy="814399"/>
          </a:xfrm>
        </p:spPr>
        <p:txBody>
          <a:bodyPr>
            <a:normAutofit/>
          </a:bodyPr>
          <a:lstStyle/>
          <a:p>
            <a:pPr>
              <a:lnSpc>
                <a:spcPct val="100000"/>
              </a:lnSpc>
            </a:pPr>
            <a:r>
              <a:rPr lang="it-IT" sz="3600" dirty="0" smtClean="0"/>
              <a:t>Hadrontherapy:</a:t>
            </a:r>
            <a:r>
              <a:rPr lang="en-US" sz="3600" dirty="0" smtClean="0"/>
              <a:t> </a:t>
            </a:r>
            <a:r>
              <a:rPr lang="en-US" sz="3600" dirty="0"/>
              <a:t>Spread Out Bragg Peak</a:t>
            </a:r>
            <a:endParaRPr lang="it-IT" sz="3600" dirty="0"/>
          </a:p>
        </p:txBody>
      </p:sp>
      <p:sp>
        <p:nvSpPr>
          <p:cNvPr id="7" name="CasellaDiTesto 6"/>
          <p:cNvSpPr txBox="1"/>
          <p:nvPr/>
        </p:nvSpPr>
        <p:spPr>
          <a:xfrm>
            <a:off x="844749" y="1052736"/>
            <a:ext cx="7848872" cy="1477328"/>
          </a:xfrm>
          <a:prstGeom prst="rect">
            <a:avLst/>
          </a:prstGeom>
          <a:noFill/>
        </p:spPr>
        <p:txBody>
          <a:bodyPr wrap="square" rtlCol="0">
            <a:spAutoFit/>
          </a:bodyPr>
          <a:lstStyle/>
          <a:p>
            <a:r>
              <a:rPr lang="en-US" dirty="0" smtClean="0">
                <a:latin typeface="Calibri" pitchFamily="34" charset="0"/>
              </a:rPr>
              <a:t>It is possible to localize longitudinally the irradiation only on the tumor target: </a:t>
            </a:r>
          </a:p>
          <a:p>
            <a:r>
              <a:rPr lang="en-US" dirty="0" smtClean="0">
                <a:latin typeface="Calibri" pitchFamily="34" charset="0"/>
              </a:rPr>
              <a:t>hadrontherapy is a high precision kind of radiotherapy.  </a:t>
            </a:r>
          </a:p>
          <a:p>
            <a:endParaRPr lang="en-US" dirty="0" smtClean="0"/>
          </a:p>
          <a:p>
            <a:endParaRPr lang="en-US" dirty="0" smtClean="0"/>
          </a:p>
          <a:p>
            <a:endParaRPr lang="it-IT" dirty="0"/>
          </a:p>
        </p:txBody>
      </p:sp>
      <p:sp>
        <p:nvSpPr>
          <p:cNvPr id="3" name="Date Placeholder 2"/>
          <p:cNvSpPr>
            <a:spLocks noGrp="1"/>
          </p:cNvSpPr>
          <p:nvPr>
            <p:ph type="dt" sz="half" idx="10"/>
          </p:nvPr>
        </p:nvSpPr>
        <p:spPr/>
        <p:txBody>
          <a:bodyPr/>
          <a:lstStyle/>
          <a:p>
            <a:r>
              <a:rPr lang="en-US" smtClean="0"/>
              <a:t>CAS – Trondheim - 27/07/2013</a:t>
            </a:r>
            <a:endParaRPr lang="en-US"/>
          </a:p>
        </p:txBody>
      </p:sp>
      <p:sp>
        <p:nvSpPr>
          <p:cNvPr id="4" name="Footer Placeholder 3"/>
          <p:cNvSpPr>
            <a:spLocks noGrp="1"/>
          </p:cNvSpPr>
          <p:nvPr>
            <p:ph type="ftr" sz="quarter" idx="11"/>
          </p:nvPr>
        </p:nvSpPr>
        <p:spPr/>
        <p:txBody>
          <a:bodyPr/>
          <a:lstStyle/>
          <a:p>
            <a:r>
              <a:rPr lang="en-US" smtClean="0"/>
              <a:t>Medical applications – C. Biscari </a:t>
            </a:r>
            <a:endParaRPr lang="en-US"/>
          </a:p>
        </p:txBody>
      </p:sp>
      <p:sp>
        <p:nvSpPr>
          <p:cNvPr id="5" name="Slide Number Placeholder 4"/>
          <p:cNvSpPr>
            <a:spLocks noGrp="1"/>
          </p:cNvSpPr>
          <p:nvPr>
            <p:ph type="sldNum" sz="quarter" idx="12"/>
          </p:nvPr>
        </p:nvSpPr>
        <p:spPr/>
        <p:txBody>
          <a:bodyPr/>
          <a:lstStyle/>
          <a:p>
            <a:fld id="{67CD92BB-0280-4EA5-937F-87721D6FAD66}" type="slidenum">
              <a:rPr lang="en-US" smtClean="0"/>
              <a:t>7</a:t>
            </a:fld>
            <a:endParaRPr lang="en-US"/>
          </a:p>
        </p:txBody>
      </p:sp>
    </p:spTree>
    <p:extLst>
      <p:ext uri="{BB962C8B-B14F-4D97-AF65-F5344CB8AC3E}">
        <p14:creationId xmlns:p14="http://schemas.microsoft.com/office/powerpoint/2010/main" val="15763310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739775" y="1600200"/>
            <a:ext cx="7566025" cy="4800600"/>
            <a:chOff x="274" y="720"/>
            <a:chExt cx="4766" cy="2880"/>
          </a:xfrm>
        </p:grpSpPr>
        <p:sp>
          <p:nvSpPr>
            <p:cNvPr id="8197" name="Rectangle 4"/>
            <p:cNvSpPr>
              <a:spLocks noChangeArrowheads="1"/>
            </p:cNvSpPr>
            <p:nvPr/>
          </p:nvSpPr>
          <p:spPr bwMode="auto">
            <a:xfrm>
              <a:off x="274" y="720"/>
              <a:ext cx="568" cy="2880"/>
            </a:xfrm>
            <a:prstGeom prst="rect">
              <a:avLst/>
            </a:prstGeom>
            <a:solidFill>
              <a:schemeClr val="bg2"/>
            </a:solidFill>
            <a:ln w="28575">
              <a:solidFill>
                <a:schemeClr val="bg2"/>
              </a:solidFill>
              <a:miter lim="800000"/>
              <a:headEnd/>
              <a:tailEnd/>
            </a:ln>
          </p:spPr>
          <p:txBody>
            <a:bodyPr wrap="none" anchor="ctr">
              <a:spAutoFit/>
            </a:bodyPr>
            <a:lstStyle/>
            <a:p>
              <a:endParaRPr lang="it-IT"/>
            </a:p>
          </p:txBody>
        </p:sp>
        <p:grpSp>
          <p:nvGrpSpPr>
            <p:cNvPr id="3" name="Group 5"/>
            <p:cNvGrpSpPr>
              <a:grpSpLocks/>
            </p:cNvGrpSpPr>
            <p:nvPr/>
          </p:nvGrpSpPr>
          <p:grpSpPr bwMode="auto">
            <a:xfrm>
              <a:off x="274" y="720"/>
              <a:ext cx="4766" cy="2880"/>
              <a:chOff x="274" y="720"/>
              <a:chExt cx="4766" cy="2880"/>
            </a:xfrm>
          </p:grpSpPr>
          <p:grpSp>
            <p:nvGrpSpPr>
              <p:cNvPr id="4" name="Group 6"/>
              <p:cNvGrpSpPr>
                <a:grpSpLocks/>
              </p:cNvGrpSpPr>
              <p:nvPr/>
            </p:nvGrpSpPr>
            <p:grpSpPr bwMode="auto">
              <a:xfrm>
                <a:off x="842" y="720"/>
                <a:ext cx="4198" cy="2880"/>
                <a:chOff x="842" y="720"/>
                <a:chExt cx="4198" cy="2880"/>
              </a:xfrm>
            </p:grpSpPr>
            <p:grpSp>
              <p:nvGrpSpPr>
                <p:cNvPr id="5" name="Group 7"/>
                <p:cNvGrpSpPr>
                  <a:grpSpLocks/>
                </p:cNvGrpSpPr>
                <p:nvPr/>
              </p:nvGrpSpPr>
              <p:grpSpPr bwMode="auto">
                <a:xfrm>
                  <a:off x="842" y="720"/>
                  <a:ext cx="4198" cy="2880"/>
                  <a:chOff x="0" y="0"/>
                  <a:chExt cx="5760" cy="3840"/>
                </a:xfrm>
              </p:grpSpPr>
              <p:graphicFrame>
                <p:nvGraphicFramePr>
                  <p:cNvPr id="8194" name="Object 8"/>
                  <p:cNvGraphicFramePr>
                    <a:graphicFrameLocks noChangeAspect="1"/>
                  </p:cNvGraphicFramePr>
                  <p:nvPr>
                    <p:extLst>
                      <p:ext uri="{D42A27DB-BD31-4B8C-83A1-F6EECF244321}">
                        <p14:modId xmlns:p14="http://schemas.microsoft.com/office/powerpoint/2010/main" val="17577130"/>
                      </p:ext>
                    </p:extLst>
                  </p:nvPr>
                </p:nvGraphicFramePr>
                <p:xfrm>
                  <a:off x="0" y="0"/>
                  <a:ext cx="5760" cy="3840"/>
                </p:xfrm>
                <a:graphic>
                  <a:graphicData uri="http://schemas.openxmlformats.org/presentationml/2006/ole">
                    <mc:AlternateContent xmlns:mc="http://schemas.openxmlformats.org/markup-compatibility/2006">
                      <mc:Choice xmlns:v="urn:schemas-microsoft-com:vml" Requires="v">
                        <p:oleObj spid="_x0000_s4166" name="Slide" r:id="rId3" imgW="4572916" imgH="3048732" progId="PowerPoint.Slide.8">
                          <p:embed/>
                        </p:oleObj>
                      </mc:Choice>
                      <mc:Fallback>
                        <p:oleObj name="Slide" r:id="rId3" imgW="4572916" imgH="3048732" progId="PowerPoint.Slide.8">
                          <p:embed/>
                          <p:pic>
                            <p:nvPicPr>
                              <p:cNvPr id="0" name=""/>
                              <p:cNvPicPr>
                                <a:picLocks noChangeAspect="1" noChangeArrowheads="1"/>
                              </p:cNvPicPr>
                              <p:nvPr/>
                            </p:nvPicPr>
                            <p:blipFill>
                              <a:blip r:embed="rId4"/>
                              <a:srcRect/>
                              <a:stretch>
                                <a:fillRect/>
                              </a:stretch>
                            </p:blipFill>
                            <p:spPr bwMode="auto">
                              <a:xfrm>
                                <a:off x="0" y="0"/>
                                <a:ext cx="5760" cy="3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207" name="Text Box 9"/>
                  <p:cNvSpPr txBox="1">
                    <a:spLocks noChangeArrowheads="1"/>
                  </p:cNvSpPr>
                  <p:nvPr/>
                </p:nvSpPr>
                <p:spPr bwMode="auto">
                  <a:xfrm>
                    <a:off x="3744" y="2497"/>
                    <a:ext cx="1344" cy="293"/>
                  </a:xfrm>
                  <a:prstGeom prst="rect">
                    <a:avLst/>
                  </a:prstGeom>
                  <a:noFill/>
                  <a:ln w="9525">
                    <a:noFill/>
                    <a:miter lim="800000"/>
                    <a:headEnd/>
                    <a:tailEnd/>
                  </a:ln>
                </p:spPr>
                <p:txBody>
                  <a:bodyPr>
                    <a:spAutoFit/>
                  </a:bodyPr>
                  <a:lstStyle/>
                  <a:p>
                    <a:pPr algn="l">
                      <a:spcBef>
                        <a:spcPct val="50000"/>
                      </a:spcBef>
                    </a:pPr>
                    <a:r>
                      <a:rPr lang="en-US">
                        <a:latin typeface="Times" pitchFamily="18" charset="0"/>
                      </a:rPr>
                      <a:t>Rapid fall-off</a:t>
                    </a:r>
                  </a:p>
                </p:txBody>
              </p:sp>
            </p:grpSp>
            <p:sp>
              <p:nvSpPr>
                <p:cNvPr id="8206" name="AutoShape 10"/>
                <p:cNvSpPr>
                  <a:spLocks noChangeArrowheads="1"/>
                </p:cNvSpPr>
                <p:nvPr/>
              </p:nvSpPr>
              <p:spPr bwMode="auto">
                <a:xfrm rot="719038">
                  <a:off x="2880" y="1440"/>
                  <a:ext cx="288" cy="562"/>
                </a:xfrm>
                <a:prstGeom prst="parallelogram">
                  <a:avLst>
                    <a:gd name="adj" fmla="val 25000"/>
                  </a:avLst>
                </a:prstGeom>
                <a:solidFill>
                  <a:schemeClr val="tx1"/>
                </a:solidFill>
                <a:ln w="28575">
                  <a:noFill/>
                  <a:miter lim="800000"/>
                  <a:headEnd/>
                  <a:tailEnd/>
                </a:ln>
              </p:spPr>
              <p:txBody>
                <a:bodyPr anchor="ctr">
                  <a:spAutoFit/>
                </a:bodyPr>
                <a:lstStyle/>
                <a:p>
                  <a:endParaRPr lang="it-IT"/>
                </a:p>
              </p:txBody>
            </p:sp>
          </p:grpSp>
          <p:sp>
            <p:nvSpPr>
              <p:cNvPr id="8200" name="AutoShape 11"/>
              <p:cNvSpPr>
                <a:spLocks noChangeArrowheads="1"/>
              </p:cNvSpPr>
              <p:nvPr/>
            </p:nvSpPr>
            <p:spPr bwMode="auto">
              <a:xfrm rot="594400">
                <a:off x="2976" y="912"/>
                <a:ext cx="480" cy="720"/>
              </a:xfrm>
              <a:prstGeom prst="diamond">
                <a:avLst/>
              </a:prstGeom>
              <a:solidFill>
                <a:schemeClr val="tx1"/>
              </a:solidFill>
              <a:ln w="28575">
                <a:noFill/>
                <a:miter lim="800000"/>
                <a:headEnd/>
                <a:tailEnd/>
              </a:ln>
            </p:spPr>
            <p:txBody>
              <a:bodyPr anchor="ctr">
                <a:spAutoFit/>
              </a:bodyPr>
              <a:lstStyle/>
              <a:p>
                <a:endParaRPr lang="it-IT"/>
              </a:p>
            </p:txBody>
          </p:sp>
          <p:sp>
            <p:nvSpPr>
              <p:cNvPr id="8201" name="Line 12"/>
              <p:cNvSpPr>
                <a:spLocks noChangeShapeType="1"/>
              </p:cNvSpPr>
              <p:nvPr/>
            </p:nvSpPr>
            <p:spPr bwMode="auto">
              <a:xfrm>
                <a:off x="576" y="1488"/>
                <a:ext cx="480" cy="192"/>
              </a:xfrm>
              <a:prstGeom prst="line">
                <a:avLst/>
              </a:prstGeom>
              <a:noFill/>
              <a:ln w="38100">
                <a:solidFill>
                  <a:schemeClr val="hlink"/>
                </a:solidFill>
                <a:round/>
                <a:headEnd/>
                <a:tailEnd type="triangle" w="med" len="med"/>
              </a:ln>
            </p:spPr>
            <p:txBody>
              <a:bodyPr>
                <a:spAutoFit/>
              </a:bodyPr>
              <a:lstStyle/>
              <a:p>
                <a:endParaRPr lang="it-IT"/>
              </a:p>
            </p:txBody>
          </p:sp>
          <p:sp>
            <p:nvSpPr>
              <p:cNvPr id="8202" name="Text Box 13"/>
              <p:cNvSpPr txBox="1">
                <a:spLocks noChangeArrowheads="1"/>
              </p:cNvSpPr>
              <p:nvPr/>
            </p:nvSpPr>
            <p:spPr bwMode="auto">
              <a:xfrm>
                <a:off x="274" y="1257"/>
                <a:ext cx="509" cy="222"/>
              </a:xfrm>
              <a:prstGeom prst="rect">
                <a:avLst/>
              </a:prstGeom>
              <a:solidFill>
                <a:schemeClr val="tx1"/>
              </a:solidFill>
              <a:ln w="28575">
                <a:noFill/>
                <a:miter lim="800000"/>
                <a:headEnd/>
                <a:tailEnd/>
              </a:ln>
            </p:spPr>
            <p:txBody>
              <a:bodyPr wrap="none">
                <a:spAutoFit/>
              </a:bodyPr>
              <a:lstStyle/>
              <a:p>
                <a:pPr eaLnBrk="1" hangingPunct="1">
                  <a:spcBef>
                    <a:spcPct val="50000"/>
                  </a:spcBef>
                </a:pPr>
                <a:r>
                  <a:rPr lang="en-US" b="1" dirty="0" smtClean="0">
                    <a:solidFill>
                      <a:srgbClr val="00FF00"/>
                    </a:solidFill>
                  </a:rPr>
                  <a:t>X rays</a:t>
                </a:r>
                <a:endParaRPr lang="en-US" b="1" dirty="0">
                  <a:solidFill>
                    <a:srgbClr val="00FF00"/>
                  </a:solidFill>
                </a:endParaRPr>
              </a:p>
            </p:txBody>
          </p:sp>
          <p:sp>
            <p:nvSpPr>
              <p:cNvPr id="8203" name="Text Box 14"/>
              <p:cNvSpPr txBox="1">
                <a:spLocks noChangeArrowheads="1"/>
              </p:cNvSpPr>
              <p:nvPr/>
            </p:nvSpPr>
            <p:spPr bwMode="auto">
              <a:xfrm>
                <a:off x="2512" y="1271"/>
                <a:ext cx="568" cy="222"/>
              </a:xfrm>
              <a:prstGeom prst="rect">
                <a:avLst/>
              </a:prstGeom>
              <a:noFill/>
              <a:ln w="28575">
                <a:noFill/>
                <a:miter lim="800000"/>
                <a:headEnd/>
                <a:tailEnd/>
              </a:ln>
            </p:spPr>
            <p:txBody>
              <a:bodyPr wrap="none">
                <a:spAutoFit/>
              </a:bodyPr>
              <a:lstStyle/>
              <a:p>
                <a:pPr eaLnBrk="1" hangingPunct="1">
                  <a:spcBef>
                    <a:spcPct val="50000"/>
                  </a:spcBef>
                </a:pPr>
                <a:r>
                  <a:rPr lang="en-US" b="1" dirty="0" smtClean="0">
                    <a:solidFill>
                      <a:srgbClr val="00FF00"/>
                    </a:solidFill>
                  </a:rPr>
                  <a:t>protons</a:t>
                </a:r>
                <a:endParaRPr lang="en-US" b="1" dirty="0">
                  <a:solidFill>
                    <a:srgbClr val="00FF00"/>
                  </a:solidFill>
                </a:endParaRPr>
              </a:p>
            </p:txBody>
          </p:sp>
          <p:sp>
            <p:nvSpPr>
              <p:cNvPr id="8204" name="Line 15"/>
              <p:cNvSpPr>
                <a:spLocks noChangeShapeType="1"/>
              </p:cNvSpPr>
              <p:nvPr/>
            </p:nvSpPr>
            <p:spPr bwMode="auto">
              <a:xfrm>
                <a:off x="2640" y="1536"/>
                <a:ext cx="480" cy="192"/>
              </a:xfrm>
              <a:prstGeom prst="line">
                <a:avLst/>
              </a:prstGeom>
              <a:noFill/>
              <a:ln w="38100">
                <a:solidFill>
                  <a:schemeClr val="hlink"/>
                </a:solidFill>
                <a:round/>
                <a:headEnd/>
                <a:tailEnd type="triangle" w="med" len="med"/>
              </a:ln>
            </p:spPr>
            <p:txBody>
              <a:bodyPr>
                <a:spAutoFit/>
              </a:bodyPr>
              <a:lstStyle/>
              <a:p>
                <a:endParaRPr lang="it-IT"/>
              </a:p>
            </p:txBody>
          </p:sp>
        </p:grpSp>
      </p:grpSp>
      <p:sp>
        <p:nvSpPr>
          <p:cNvPr id="116752" name="Rectangle 16"/>
          <p:cNvSpPr>
            <a:spLocks noGrp="1" noChangeArrowheads="1"/>
          </p:cNvSpPr>
          <p:nvPr>
            <p:ph type="title"/>
          </p:nvPr>
        </p:nvSpPr>
        <p:spPr/>
        <p:txBody>
          <a:bodyPr>
            <a:normAutofit/>
          </a:bodyPr>
          <a:lstStyle/>
          <a:p>
            <a:pPr eaLnBrk="1" hangingPunct="1">
              <a:defRPr/>
            </a:pPr>
            <a:r>
              <a:rPr lang="en-US" sz="4000" dirty="0" smtClean="0"/>
              <a:t>Macroscopic advantage of hadrons</a:t>
            </a:r>
          </a:p>
        </p:txBody>
      </p:sp>
      <p:sp>
        <p:nvSpPr>
          <p:cNvPr id="6" name="Date Placeholder 5"/>
          <p:cNvSpPr>
            <a:spLocks noGrp="1"/>
          </p:cNvSpPr>
          <p:nvPr>
            <p:ph type="dt" sz="half" idx="10"/>
          </p:nvPr>
        </p:nvSpPr>
        <p:spPr/>
        <p:txBody>
          <a:bodyPr/>
          <a:lstStyle/>
          <a:p>
            <a:r>
              <a:rPr lang="en-US" smtClean="0"/>
              <a:t>CAS – Trondheim - 27/07/2013</a:t>
            </a:r>
            <a:endParaRPr lang="en-US"/>
          </a:p>
        </p:txBody>
      </p:sp>
      <p:sp>
        <p:nvSpPr>
          <p:cNvPr id="7" name="Footer Placeholder 6"/>
          <p:cNvSpPr>
            <a:spLocks noGrp="1"/>
          </p:cNvSpPr>
          <p:nvPr>
            <p:ph type="ftr" sz="quarter" idx="11"/>
          </p:nvPr>
        </p:nvSpPr>
        <p:spPr/>
        <p:txBody>
          <a:bodyPr/>
          <a:lstStyle/>
          <a:p>
            <a:r>
              <a:rPr lang="en-US" smtClean="0"/>
              <a:t>Medical applications – C. Biscari </a:t>
            </a:r>
            <a:endParaRPr lang="en-US"/>
          </a:p>
        </p:txBody>
      </p:sp>
      <p:sp>
        <p:nvSpPr>
          <p:cNvPr id="8" name="Slide Number Placeholder 7"/>
          <p:cNvSpPr>
            <a:spLocks noGrp="1"/>
          </p:cNvSpPr>
          <p:nvPr>
            <p:ph type="sldNum" sz="quarter" idx="12"/>
          </p:nvPr>
        </p:nvSpPr>
        <p:spPr/>
        <p:txBody>
          <a:bodyPr/>
          <a:lstStyle/>
          <a:p>
            <a:fld id="{67CD92BB-0280-4EA5-937F-87721D6FAD66}" type="slidenum">
              <a:rPr lang="en-US" smtClean="0"/>
              <a:t>8</a:t>
            </a:fld>
            <a:endParaRPr lang="en-US"/>
          </a:p>
        </p:txBody>
      </p:sp>
    </p:spTree>
    <p:extLst>
      <p:ext uri="{BB962C8B-B14F-4D97-AF65-F5344CB8AC3E}">
        <p14:creationId xmlns:p14="http://schemas.microsoft.com/office/powerpoint/2010/main" val="14591877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623888" y="1479550"/>
            <a:ext cx="8291512" cy="4697413"/>
            <a:chOff x="393" y="634"/>
            <a:chExt cx="5223" cy="2959"/>
          </a:xfrm>
        </p:grpSpPr>
        <p:pic>
          <p:nvPicPr>
            <p:cNvPr id="14340" name="Picture 4" descr="PSI_heads"/>
            <p:cNvPicPr>
              <a:picLocks noChangeAspect="1" noChangeArrowheads="1"/>
            </p:cNvPicPr>
            <p:nvPr/>
          </p:nvPicPr>
          <p:blipFill>
            <a:blip r:embed="rId2" cstate="print">
              <a:clrChange>
                <a:clrFrom>
                  <a:srgbClr val="FCFCFC"/>
                </a:clrFrom>
                <a:clrTo>
                  <a:srgbClr val="FCFCFC">
                    <a:alpha val="0"/>
                  </a:srgbClr>
                </a:clrTo>
              </a:clrChange>
            </a:blip>
            <a:srcRect t="3566" b="68462"/>
            <a:stretch>
              <a:fillRect/>
            </a:stretch>
          </p:blipFill>
          <p:spPr bwMode="auto">
            <a:xfrm>
              <a:off x="393" y="943"/>
              <a:ext cx="5223" cy="2225"/>
            </a:xfrm>
            <a:prstGeom prst="rect">
              <a:avLst/>
            </a:prstGeom>
            <a:noFill/>
            <a:ln w="9525">
              <a:noFill/>
              <a:miter lim="800000"/>
              <a:headEnd/>
              <a:tailEnd/>
            </a:ln>
          </p:spPr>
        </p:pic>
        <p:sp>
          <p:nvSpPr>
            <p:cNvPr id="14341" name="Text Box 5"/>
            <p:cNvSpPr txBox="1">
              <a:spLocks noChangeArrowheads="1"/>
            </p:cNvSpPr>
            <p:nvPr/>
          </p:nvSpPr>
          <p:spPr bwMode="auto">
            <a:xfrm>
              <a:off x="2348" y="3186"/>
              <a:ext cx="1425" cy="407"/>
            </a:xfrm>
            <a:prstGeom prst="rect">
              <a:avLst/>
            </a:prstGeom>
            <a:noFill/>
            <a:ln w="9525" algn="ctr">
              <a:noFill/>
              <a:miter lim="800000"/>
              <a:headEnd/>
              <a:tailEnd/>
            </a:ln>
          </p:spPr>
          <p:txBody>
            <a:bodyPr wrap="none">
              <a:spAutoFit/>
            </a:bodyPr>
            <a:lstStyle/>
            <a:p>
              <a:pPr eaLnBrk="1" hangingPunct="1"/>
              <a:r>
                <a:rPr lang="en-US" b="1" dirty="0" smtClean="0">
                  <a:latin typeface="Arial Unicode MS" pitchFamily="34" charset="-128"/>
                </a:rPr>
                <a:t>tumor between eyes</a:t>
              </a:r>
              <a:endParaRPr lang="en-US" b="1" dirty="0">
                <a:latin typeface="Arial Unicode MS" pitchFamily="34" charset="-128"/>
              </a:endParaRPr>
            </a:p>
            <a:p>
              <a:pPr eaLnBrk="1" hangingPunct="1"/>
              <a:endParaRPr lang="en-US" b="1" dirty="0">
                <a:latin typeface="Arial Unicode MS" pitchFamily="34" charset="-128"/>
              </a:endParaRPr>
            </a:p>
          </p:txBody>
        </p:sp>
        <p:sp>
          <p:nvSpPr>
            <p:cNvPr id="14342" name="Text Box 6"/>
            <p:cNvSpPr txBox="1">
              <a:spLocks noChangeArrowheads="1"/>
            </p:cNvSpPr>
            <p:nvPr/>
          </p:nvSpPr>
          <p:spPr bwMode="auto">
            <a:xfrm>
              <a:off x="1292" y="634"/>
              <a:ext cx="3525" cy="233"/>
            </a:xfrm>
            <a:prstGeom prst="rect">
              <a:avLst/>
            </a:prstGeom>
            <a:noFill/>
            <a:ln w="9525" algn="ctr">
              <a:noFill/>
              <a:miter lim="800000"/>
              <a:headEnd/>
              <a:tailEnd/>
            </a:ln>
          </p:spPr>
          <p:txBody>
            <a:bodyPr wrap="none">
              <a:spAutoFit/>
            </a:bodyPr>
            <a:lstStyle/>
            <a:p>
              <a:pPr eaLnBrk="1" hangingPunct="1"/>
              <a:r>
                <a:rPr lang="en-US" b="1" dirty="0">
                  <a:latin typeface="Arial Unicode MS" pitchFamily="34" charset="-128"/>
                </a:rPr>
                <a:t>9 </a:t>
              </a:r>
              <a:r>
                <a:rPr lang="en-US" b="1" dirty="0" smtClean="0">
                  <a:latin typeface="Arial Unicode MS" pitchFamily="34" charset="-128"/>
                </a:rPr>
                <a:t>X beams                                            </a:t>
              </a:r>
              <a:r>
                <a:rPr lang="en-US" b="1" dirty="0">
                  <a:latin typeface="Arial Unicode MS" pitchFamily="34" charset="-128"/>
                </a:rPr>
                <a:t>1 </a:t>
              </a:r>
              <a:r>
                <a:rPr lang="en-US" b="1" dirty="0" smtClean="0">
                  <a:latin typeface="Arial Unicode MS" pitchFamily="34" charset="-128"/>
                </a:rPr>
                <a:t>proton beam</a:t>
              </a:r>
              <a:endParaRPr lang="en-US" b="1" dirty="0">
                <a:latin typeface="Arial Unicode MS" pitchFamily="34" charset="-128"/>
              </a:endParaRPr>
            </a:p>
          </p:txBody>
        </p:sp>
      </p:grpSp>
      <p:sp>
        <p:nvSpPr>
          <p:cNvPr id="117767" name="Rectangle 7"/>
          <p:cNvSpPr>
            <a:spLocks noGrp="1" noChangeArrowheads="1"/>
          </p:cNvSpPr>
          <p:nvPr>
            <p:ph type="title"/>
          </p:nvPr>
        </p:nvSpPr>
        <p:spPr/>
        <p:txBody>
          <a:bodyPr>
            <a:normAutofit/>
          </a:bodyPr>
          <a:lstStyle/>
          <a:p>
            <a:pPr>
              <a:defRPr/>
            </a:pPr>
            <a:r>
              <a:rPr lang="en-US" dirty="0" smtClean="0"/>
              <a:t>Better dose distribution</a:t>
            </a:r>
          </a:p>
        </p:txBody>
      </p:sp>
      <p:sp>
        <p:nvSpPr>
          <p:cNvPr id="3" name="Date Placeholder 2"/>
          <p:cNvSpPr>
            <a:spLocks noGrp="1"/>
          </p:cNvSpPr>
          <p:nvPr>
            <p:ph type="dt" sz="half" idx="10"/>
          </p:nvPr>
        </p:nvSpPr>
        <p:spPr/>
        <p:txBody>
          <a:bodyPr/>
          <a:lstStyle/>
          <a:p>
            <a:r>
              <a:rPr lang="en-US" smtClean="0"/>
              <a:t>CAS – Trondheim - 27/07/2013</a:t>
            </a:r>
            <a:endParaRPr lang="en-US"/>
          </a:p>
        </p:txBody>
      </p:sp>
      <p:sp>
        <p:nvSpPr>
          <p:cNvPr id="4" name="Footer Placeholder 3"/>
          <p:cNvSpPr>
            <a:spLocks noGrp="1"/>
          </p:cNvSpPr>
          <p:nvPr>
            <p:ph type="ftr" sz="quarter" idx="11"/>
          </p:nvPr>
        </p:nvSpPr>
        <p:spPr/>
        <p:txBody>
          <a:bodyPr/>
          <a:lstStyle/>
          <a:p>
            <a:r>
              <a:rPr lang="en-US" smtClean="0"/>
              <a:t>Medical applications – C. Biscari </a:t>
            </a:r>
            <a:endParaRPr lang="en-US"/>
          </a:p>
        </p:txBody>
      </p:sp>
      <p:sp>
        <p:nvSpPr>
          <p:cNvPr id="5" name="Slide Number Placeholder 4"/>
          <p:cNvSpPr>
            <a:spLocks noGrp="1"/>
          </p:cNvSpPr>
          <p:nvPr>
            <p:ph type="sldNum" sz="quarter" idx="12"/>
          </p:nvPr>
        </p:nvSpPr>
        <p:spPr/>
        <p:txBody>
          <a:bodyPr/>
          <a:lstStyle/>
          <a:p>
            <a:fld id="{67CD92BB-0280-4EA5-937F-87721D6FAD66}" type="slidenum">
              <a:rPr lang="en-US" smtClean="0"/>
              <a:t>9</a:t>
            </a:fld>
            <a:endParaRPr lang="en-US"/>
          </a:p>
        </p:txBody>
      </p:sp>
    </p:spTree>
    <p:extLst>
      <p:ext uri="{BB962C8B-B14F-4D97-AF65-F5344CB8AC3E}">
        <p14:creationId xmlns:p14="http://schemas.microsoft.com/office/powerpoint/2010/main" val="3917804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err="1" smtClean="0"/>
              <a:t>Cell</a:t>
            </a:r>
            <a:r>
              <a:rPr lang="it-IT" dirty="0" smtClean="0"/>
              <a:t> </a:t>
            </a:r>
            <a:r>
              <a:rPr lang="it-IT" dirty="0" err="1" smtClean="0"/>
              <a:t>survival</a:t>
            </a:r>
            <a:endParaRPr lang="it-IT" dirty="0"/>
          </a:p>
        </p:txBody>
      </p:sp>
      <p:pic>
        <p:nvPicPr>
          <p:cNvPr id="4" name="Picture 2"/>
          <p:cNvPicPr>
            <a:picLocks noChangeAspect="1" noChangeArrowheads="1"/>
          </p:cNvPicPr>
          <p:nvPr/>
        </p:nvPicPr>
        <p:blipFill>
          <a:blip r:embed="rId2" cstate="print"/>
          <a:srcRect b="18631"/>
          <a:stretch>
            <a:fillRect/>
          </a:stretch>
        </p:blipFill>
        <p:spPr bwMode="auto">
          <a:xfrm>
            <a:off x="1547664" y="1796976"/>
            <a:ext cx="6219825" cy="4402083"/>
          </a:xfrm>
          <a:prstGeom prst="rect">
            <a:avLst/>
          </a:prstGeom>
          <a:noFill/>
          <a:ln w="9525">
            <a:noFill/>
            <a:miter lim="800000"/>
            <a:headEnd/>
            <a:tailEnd/>
          </a:ln>
          <a:effectLst/>
        </p:spPr>
      </p:pic>
      <p:sp>
        <p:nvSpPr>
          <p:cNvPr id="5" name="Rectangle 4"/>
          <p:cNvSpPr/>
          <p:nvPr/>
        </p:nvSpPr>
        <p:spPr>
          <a:xfrm>
            <a:off x="1619672" y="1340768"/>
            <a:ext cx="2347117" cy="369332"/>
          </a:xfrm>
          <a:prstGeom prst="rect">
            <a:avLst/>
          </a:prstGeom>
        </p:spPr>
        <p:txBody>
          <a:bodyPr wrap="none">
            <a:spAutoFit/>
          </a:bodyPr>
          <a:lstStyle/>
          <a:p>
            <a:r>
              <a:rPr lang="en-GB" dirty="0" smtClean="0">
                <a:latin typeface="Arial" pitchFamily="34" charset="0"/>
                <a:cs typeface="Arial" pitchFamily="34" charset="0"/>
              </a:rPr>
              <a:t>SF = exp[-(</a:t>
            </a:r>
            <a:r>
              <a:rPr lang="en-GB" dirty="0" smtClean="0">
                <a:latin typeface="Symbol" pitchFamily="18" charset="2"/>
                <a:cs typeface="Arial" pitchFamily="34" charset="0"/>
              </a:rPr>
              <a:t>a</a:t>
            </a:r>
            <a:r>
              <a:rPr lang="en-GB" dirty="0" smtClean="0">
                <a:latin typeface="Arial" pitchFamily="34" charset="0"/>
                <a:cs typeface="Arial" pitchFamily="34" charset="0"/>
              </a:rPr>
              <a:t>D+</a:t>
            </a:r>
            <a:r>
              <a:rPr lang="en-GB" dirty="0" smtClean="0">
                <a:latin typeface="Symbol" pitchFamily="18" charset="2"/>
                <a:cs typeface="Arial" pitchFamily="34" charset="0"/>
              </a:rPr>
              <a:t>b</a:t>
            </a:r>
            <a:r>
              <a:rPr lang="en-GB" dirty="0" smtClean="0">
                <a:latin typeface="Arial" pitchFamily="34" charset="0"/>
                <a:cs typeface="Arial" pitchFamily="34" charset="0"/>
              </a:rPr>
              <a:t>D</a:t>
            </a:r>
            <a:r>
              <a:rPr lang="en-GB" baseline="30000" dirty="0" smtClean="0">
                <a:latin typeface="Arial" pitchFamily="34" charset="0"/>
                <a:cs typeface="Arial" pitchFamily="34" charset="0"/>
              </a:rPr>
              <a:t>2</a:t>
            </a:r>
            <a:r>
              <a:rPr lang="en-GB" dirty="0" smtClean="0">
                <a:latin typeface="Arial" pitchFamily="34" charset="0"/>
                <a:cs typeface="Arial" pitchFamily="34" charset="0"/>
              </a:rPr>
              <a:t>)]</a:t>
            </a:r>
            <a:endParaRPr lang="en-GB" dirty="0">
              <a:latin typeface="Arial" pitchFamily="34" charset="0"/>
              <a:cs typeface="Arial" pitchFamily="34" charset="0"/>
            </a:endParaRPr>
          </a:p>
        </p:txBody>
      </p:sp>
      <p:sp>
        <p:nvSpPr>
          <p:cNvPr id="3" name="Date Placeholder 2"/>
          <p:cNvSpPr>
            <a:spLocks noGrp="1"/>
          </p:cNvSpPr>
          <p:nvPr>
            <p:ph type="dt" sz="half" idx="10"/>
          </p:nvPr>
        </p:nvSpPr>
        <p:spPr/>
        <p:txBody>
          <a:bodyPr/>
          <a:lstStyle/>
          <a:p>
            <a:r>
              <a:rPr lang="en-US" smtClean="0"/>
              <a:t>CAS – Trondheim - 27/07/2013</a:t>
            </a:r>
            <a:endParaRPr lang="en-US"/>
          </a:p>
        </p:txBody>
      </p:sp>
      <p:sp>
        <p:nvSpPr>
          <p:cNvPr id="6" name="Footer Placeholder 5"/>
          <p:cNvSpPr>
            <a:spLocks noGrp="1"/>
          </p:cNvSpPr>
          <p:nvPr>
            <p:ph type="ftr" sz="quarter" idx="11"/>
          </p:nvPr>
        </p:nvSpPr>
        <p:spPr/>
        <p:txBody>
          <a:bodyPr/>
          <a:lstStyle/>
          <a:p>
            <a:r>
              <a:rPr lang="en-US" smtClean="0"/>
              <a:t>Medical applications – C. Biscari </a:t>
            </a:r>
            <a:endParaRPr lang="en-US"/>
          </a:p>
        </p:txBody>
      </p:sp>
      <p:sp>
        <p:nvSpPr>
          <p:cNvPr id="7" name="Slide Number Placeholder 6"/>
          <p:cNvSpPr>
            <a:spLocks noGrp="1"/>
          </p:cNvSpPr>
          <p:nvPr>
            <p:ph type="sldNum" sz="quarter" idx="12"/>
          </p:nvPr>
        </p:nvSpPr>
        <p:spPr/>
        <p:txBody>
          <a:bodyPr/>
          <a:lstStyle/>
          <a:p>
            <a:fld id="{67CD92BB-0280-4EA5-937F-87721D6FAD66}" type="slidenum">
              <a:rPr lang="en-US" smtClean="0"/>
              <a:t>10</a:t>
            </a:fld>
            <a:endParaRPr lang="en-US"/>
          </a:p>
        </p:txBody>
      </p:sp>
    </p:spTree>
    <p:extLst>
      <p:ext uri="{BB962C8B-B14F-4D97-AF65-F5344CB8AC3E}">
        <p14:creationId xmlns:p14="http://schemas.microsoft.com/office/powerpoint/2010/main" val="35649267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CAS – Trondheim - 27/07/2013</a:t>
            </a:r>
            <a:endParaRPr lang="en-US"/>
          </a:p>
        </p:txBody>
      </p:sp>
      <p:sp>
        <p:nvSpPr>
          <p:cNvPr id="3" name="Footer Placeholder 2"/>
          <p:cNvSpPr>
            <a:spLocks noGrp="1"/>
          </p:cNvSpPr>
          <p:nvPr>
            <p:ph type="ftr" sz="quarter" idx="11"/>
          </p:nvPr>
        </p:nvSpPr>
        <p:spPr/>
        <p:txBody>
          <a:bodyPr/>
          <a:lstStyle/>
          <a:p>
            <a:r>
              <a:rPr lang="en-US" smtClean="0"/>
              <a:t>Medical applications – C. Biscari </a:t>
            </a:r>
            <a:endParaRPr lang="en-US"/>
          </a:p>
        </p:txBody>
      </p:sp>
      <p:pic>
        <p:nvPicPr>
          <p:cNvPr id="4" name="Picture 4" descr="DNA_Belli"/>
          <p:cNvPicPr>
            <a:picLocks noChangeAspect="1" noChangeArrowheads="1"/>
          </p:cNvPicPr>
          <p:nvPr/>
        </p:nvPicPr>
        <p:blipFill>
          <a:blip r:embed="rId2" cstate="print"/>
          <a:srcRect l="20227" r="4022" b="13985"/>
          <a:stretch>
            <a:fillRect/>
          </a:stretch>
        </p:blipFill>
        <p:spPr bwMode="auto">
          <a:xfrm>
            <a:off x="4860032" y="188640"/>
            <a:ext cx="3606800" cy="6081713"/>
          </a:xfrm>
          <a:prstGeom prst="rect">
            <a:avLst/>
          </a:prstGeom>
          <a:noFill/>
          <a:ln w="9525">
            <a:noFill/>
            <a:miter lim="800000"/>
            <a:headEnd/>
            <a:tailEnd/>
          </a:ln>
        </p:spPr>
      </p:pic>
      <p:sp>
        <p:nvSpPr>
          <p:cNvPr id="7" name="Segnaposto contenuto 2"/>
          <p:cNvSpPr txBox="1">
            <a:spLocks/>
          </p:cNvSpPr>
          <p:nvPr/>
        </p:nvSpPr>
        <p:spPr>
          <a:xfrm>
            <a:off x="467544" y="980728"/>
            <a:ext cx="4097327" cy="4968552"/>
          </a:xfrm>
          <a:prstGeom prst="rect">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a:normAutofit fontScale="92500"/>
          </a:bodyPr>
          <a:lstStyle>
            <a:lvl1pPr marL="342900" indent="-342900" algn="l" defTabSz="914400" rtl="0" eaLnBrk="1" latinLnBrk="0" hangingPunct="1">
              <a:spcBef>
                <a:spcPct val="20000"/>
              </a:spcBef>
              <a:buFont typeface="Arial" pitchFamily="34" charset="0"/>
              <a:buChar char="•"/>
              <a:defRPr sz="2400" kern="1200">
                <a:solidFill>
                  <a:schemeClr val="lt1"/>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lt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lt1"/>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lt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lt1"/>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lt1"/>
                </a:solidFill>
                <a:latin typeface="+mn-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lt1"/>
                </a:solidFill>
                <a:latin typeface="+mn-lt"/>
                <a:ea typeface="+mn-ea"/>
                <a:cs typeface="+mn-cs"/>
              </a:defRPr>
            </a:lvl9pPr>
          </a:lstStyle>
          <a:p>
            <a:r>
              <a:rPr lang="it-IT" sz="3200" dirty="0" err="1" smtClean="0">
                <a:latin typeface="Calibri" pitchFamily="34" charset="0"/>
              </a:rPr>
              <a:t>Ionization</a:t>
            </a:r>
            <a:r>
              <a:rPr lang="it-IT" sz="3200" dirty="0" smtClean="0">
                <a:latin typeface="Calibri" pitchFamily="34" charset="0"/>
              </a:rPr>
              <a:t> breaks </a:t>
            </a:r>
            <a:r>
              <a:rPr lang="it-IT" sz="3200" dirty="0" err="1" smtClean="0">
                <a:latin typeface="Calibri" pitchFamily="34" charset="0"/>
              </a:rPr>
              <a:t>chemical</a:t>
            </a:r>
            <a:r>
              <a:rPr lang="it-IT" sz="3200" dirty="0" smtClean="0">
                <a:latin typeface="Calibri" pitchFamily="34" charset="0"/>
              </a:rPr>
              <a:t> bonds</a:t>
            </a:r>
          </a:p>
          <a:p>
            <a:r>
              <a:rPr lang="it-IT" sz="3200" dirty="0" smtClean="0">
                <a:latin typeface="Calibri" pitchFamily="34" charset="0"/>
              </a:rPr>
              <a:t>Free </a:t>
            </a:r>
            <a:r>
              <a:rPr lang="it-IT" sz="3200" dirty="0" err="1" smtClean="0">
                <a:latin typeface="Calibri" pitchFamily="34" charset="0"/>
              </a:rPr>
              <a:t>radicals</a:t>
            </a:r>
            <a:r>
              <a:rPr lang="it-IT" sz="3200" dirty="0" smtClean="0">
                <a:latin typeface="Calibri" pitchFamily="34" charset="0"/>
              </a:rPr>
              <a:t> </a:t>
            </a:r>
            <a:r>
              <a:rPr lang="it-IT" sz="3200" dirty="0" err="1" smtClean="0">
                <a:latin typeface="Calibri" pitchFamily="34" charset="0"/>
              </a:rPr>
              <a:t>creation</a:t>
            </a:r>
            <a:r>
              <a:rPr lang="it-IT" sz="3200" dirty="0" smtClean="0">
                <a:latin typeface="Calibri" pitchFamily="34" charset="0"/>
              </a:rPr>
              <a:t> (</a:t>
            </a:r>
            <a:r>
              <a:rPr lang="en-US" sz="3200" dirty="0" smtClean="0">
                <a:latin typeface="Calibri" pitchFamily="34" charset="0"/>
              </a:rPr>
              <a:t>mainly hydroxyl radical, OH</a:t>
            </a:r>
            <a:r>
              <a:rPr lang="en-US" sz="3200" baseline="30000" dirty="0" smtClean="0">
                <a:latin typeface="Calibri" pitchFamily="34" charset="0"/>
              </a:rPr>
              <a:t>−</a:t>
            </a:r>
            <a:r>
              <a:rPr lang="en-US" sz="3200" dirty="0" smtClean="0">
                <a:latin typeface="Calibri" pitchFamily="34" charset="0"/>
              </a:rPr>
              <a:t>, and superoxide, O</a:t>
            </a:r>
            <a:r>
              <a:rPr lang="en-US" sz="3200" baseline="-25000" dirty="0" smtClean="0">
                <a:latin typeface="Calibri" pitchFamily="34" charset="0"/>
              </a:rPr>
              <a:t>2</a:t>
            </a:r>
            <a:r>
              <a:rPr lang="en-US" sz="3200" baseline="30000" dirty="0" smtClean="0">
                <a:latin typeface="Calibri" pitchFamily="34" charset="0"/>
              </a:rPr>
              <a:t>−</a:t>
            </a:r>
            <a:r>
              <a:rPr lang="en-US" sz="3200" dirty="0" smtClean="0">
                <a:latin typeface="Calibri" pitchFamily="34" charset="0"/>
              </a:rPr>
              <a:t> . P</a:t>
            </a:r>
            <a:r>
              <a:rPr lang="it-IT" sz="3200" dirty="0" err="1" smtClean="0">
                <a:latin typeface="Calibri" pitchFamily="34" charset="0"/>
              </a:rPr>
              <a:t>oison</a:t>
            </a:r>
            <a:r>
              <a:rPr lang="it-IT" sz="3200" dirty="0" smtClean="0">
                <a:latin typeface="Calibri" pitchFamily="34" charset="0"/>
              </a:rPr>
              <a:t> for the </a:t>
            </a:r>
            <a:r>
              <a:rPr lang="it-IT" sz="3200" dirty="0" err="1" smtClean="0">
                <a:latin typeface="Calibri" pitchFamily="34" charset="0"/>
              </a:rPr>
              <a:t>cell</a:t>
            </a:r>
            <a:r>
              <a:rPr lang="it-IT" sz="3200" dirty="0" smtClean="0">
                <a:latin typeface="Calibri" pitchFamily="34" charset="0"/>
              </a:rPr>
              <a:t>!)</a:t>
            </a:r>
          </a:p>
          <a:p>
            <a:r>
              <a:rPr lang="it-IT" sz="3200" dirty="0" smtClean="0">
                <a:latin typeface="Calibri" pitchFamily="34" charset="0"/>
              </a:rPr>
              <a:t>The target </a:t>
            </a:r>
            <a:r>
              <a:rPr lang="it-IT" sz="3200" dirty="0" err="1" smtClean="0">
                <a:latin typeface="Calibri" pitchFamily="34" charset="0"/>
              </a:rPr>
              <a:t>is</a:t>
            </a:r>
            <a:r>
              <a:rPr lang="it-IT" sz="3200" dirty="0" smtClean="0">
                <a:latin typeface="Calibri" pitchFamily="34" charset="0"/>
              </a:rPr>
              <a:t> DNA, </a:t>
            </a:r>
            <a:r>
              <a:rPr lang="it-IT" sz="3200" dirty="0" err="1" smtClean="0">
                <a:latin typeface="Calibri" pitchFamily="34" charset="0"/>
              </a:rPr>
              <a:t>ionization</a:t>
            </a:r>
            <a:r>
              <a:rPr lang="it-IT" sz="3200" dirty="0" smtClean="0">
                <a:latin typeface="Calibri" pitchFamily="34" charset="0"/>
              </a:rPr>
              <a:t> </a:t>
            </a:r>
            <a:r>
              <a:rPr lang="it-IT" sz="3200" dirty="0" err="1" smtClean="0">
                <a:latin typeface="Calibri" pitchFamily="34" charset="0"/>
              </a:rPr>
              <a:t>distribution</a:t>
            </a:r>
            <a:r>
              <a:rPr lang="it-IT" sz="3200" dirty="0" smtClean="0">
                <a:latin typeface="Calibri" pitchFamily="34" charset="0"/>
              </a:rPr>
              <a:t> </a:t>
            </a:r>
            <a:r>
              <a:rPr lang="it-IT" sz="3200" dirty="0" err="1" smtClean="0">
                <a:latin typeface="Calibri" pitchFamily="34" charset="0"/>
              </a:rPr>
              <a:t>is</a:t>
            </a:r>
            <a:r>
              <a:rPr lang="it-IT" sz="3200" dirty="0" smtClean="0">
                <a:latin typeface="Calibri" pitchFamily="34" charset="0"/>
              </a:rPr>
              <a:t> </a:t>
            </a:r>
            <a:r>
              <a:rPr lang="it-IT" sz="3200" dirty="0" err="1" smtClean="0">
                <a:latin typeface="Calibri" pitchFamily="34" charset="0"/>
              </a:rPr>
              <a:t>relevant</a:t>
            </a:r>
            <a:endParaRPr lang="it-IT" sz="3200" dirty="0" smtClean="0">
              <a:latin typeface="Calibri" pitchFamily="34" charset="0"/>
            </a:endParaRPr>
          </a:p>
        </p:txBody>
      </p:sp>
      <p:sp>
        <p:nvSpPr>
          <p:cNvPr id="8" name="Slide Number Placeholder 7"/>
          <p:cNvSpPr>
            <a:spLocks noGrp="1"/>
          </p:cNvSpPr>
          <p:nvPr>
            <p:ph type="sldNum" sz="quarter" idx="12"/>
          </p:nvPr>
        </p:nvSpPr>
        <p:spPr/>
        <p:txBody>
          <a:bodyPr/>
          <a:lstStyle/>
          <a:p>
            <a:fld id="{67CD92BB-0280-4EA5-937F-87721D6FAD66}" type="slidenum">
              <a:rPr lang="en-US" smtClean="0"/>
              <a:t>11</a:t>
            </a:fld>
            <a:endParaRPr lang="en-US"/>
          </a:p>
        </p:txBody>
      </p:sp>
    </p:spTree>
    <p:extLst>
      <p:ext uri="{BB962C8B-B14F-4D97-AF65-F5344CB8AC3E}">
        <p14:creationId xmlns:p14="http://schemas.microsoft.com/office/powerpoint/2010/main" val="5384985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3" cstate="print"/>
          <a:srcRect/>
          <a:stretch>
            <a:fillRect/>
          </a:stretch>
        </p:blipFill>
        <p:spPr bwMode="auto">
          <a:xfrm>
            <a:off x="5972621" y="2716851"/>
            <a:ext cx="2477907" cy="2441034"/>
          </a:xfrm>
          <a:prstGeom prst="rect">
            <a:avLst/>
          </a:prstGeom>
          <a:noFill/>
          <a:ln w="57150">
            <a:solidFill>
              <a:schemeClr val="tx2"/>
            </a:solidFill>
            <a:miter lim="800000"/>
            <a:headEnd/>
            <a:tailEnd/>
          </a:ln>
        </p:spPr>
      </p:pic>
      <p:grpSp>
        <p:nvGrpSpPr>
          <p:cNvPr id="2" name="Group 31"/>
          <p:cNvGrpSpPr/>
          <p:nvPr/>
        </p:nvGrpSpPr>
        <p:grpSpPr>
          <a:xfrm>
            <a:off x="428599" y="1785926"/>
            <a:ext cx="2000264" cy="2357454"/>
            <a:chOff x="4286248" y="2214554"/>
            <a:chExt cx="2000264" cy="2357454"/>
          </a:xfrm>
        </p:grpSpPr>
        <p:cxnSp>
          <p:nvCxnSpPr>
            <p:cNvPr id="11" name="Straight Connector 10"/>
            <p:cNvCxnSpPr/>
            <p:nvPr/>
          </p:nvCxnSpPr>
          <p:spPr bwMode="auto">
            <a:xfrm rot="5400000" flipH="1" flipV="1">
              <a:off x="4572000" y="3857628"/>
              <a:ext cx="285752" cy="285752"/>
            </a:xfrm>
            <a:prstGeom prst="line">
              <a:avLst/>
            </a:prstGeom>
            <a:solidFill>
              <a:schemeClr val="accent1"/>
            </a:solidFill>
            <a:ln w="19050" cap="flat" cmpd="sng" algn="ctr">
              <a:solidFill>
                <a:schemeClr val="tx1"/>
              </a:solidFill>
              <a:prstDash val="solid"/>
              <a:round/>
              <a:headEnd type="none" w="med" len="med"/>
              <a:tailEnd type="none"/>
            </a:ln>
            <a:effectLst/>
          </p:spPr>
        </p:cxnSp>
        <p:sp>
          <p:nvSpPr>
            <p:cNvPr id="6" name="Rectangle 5"/>
            <p:cNvSpPr/>
            <p:nvPr/>
          </p:nvSpPr>
          <p:spPr bwMode="auto">
            <a:xfrm>
              <a:off x="4857752" y="2428868"/>
              <a:ext cx="1428760" cy="1428760"/>
            </a:xfrm>
            <a:prstGeom prst="rect">
              <a:avLst/>
            </a:prstGeom>
            <a:solidFill>
              <a:schemeClr val="accent1">
                <a:alpha val="57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GB" smtClean="0">
                <a:solidFill>
                  <a:srgbClr val="FFFFFF"/>
                </a:solidFill>
              </a:endParaRPr>
            </a:p>
          </p:txBody>
        </p:sp>
        <p:sp>
          <p:nvSpPr>
            <p:cNvPr id="5" name="Rectangle 4"/>
            <p:cNvSpPr/>
            <p:nvPr/>
          </p:nvSpPr>
          <p:spPr bwMode="auto">
            <a:xfrm>
              <a:off x="4572000" y="2714620"/>
              <a:ext cx="1428760" cy="1428760"/>
            </a:xfrm>
            <a:prstGeom prst="rect">
              <a:avLst/>
            </a:prstGeom>
            <a:solidFill>
              <a:schemeClr val="accent1">
                <a:alpha val="57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GB" smtClean="0">
                <a:solidFill>
                  <a:srgbClr val="FFFFFF"/>
                </a:solidFill>
              </a:endParaRPr>
            </a:p>
          </p:txBody>
        </p:sp>
        <p:cxnSp>
          <p:nvCxnSpPr>
            <p:cNvPr id="8" name="Straight Connector 7"/>
            <p:cNvCxnSpPr/>
            <p:nvPr/>
          </p:nvCxnSpPr>
          <p:spPr bwMode="auto">
            <a:xfrm rot="5400000" flipH="1" flipV="1">
              <a:off x="4572000" y="2428868"/>
              <a:ext cx="285752" cy="285752"/>
            </a:xfrm>
            <a:prstGeom prst="line">
              <a:avLst/>
            </a:prstGeom>
            <a:solidFill>
              <a:schemeClr val="accent1"/>
            </a:solidFill>
            <a:ln w="19050" cap="flat" cmpd="sng" algn="ctr">
              <a:solidFill>
                <a:schemeClr val="tx1"/>
              </a:solidFill>
              <a:prstDash val="solid"/>
              <a:round/>
              <a:headEnd type="none" w="med" len="med"/>
              <a:tailEnd type="none"/>
            </a:ln>
            <a:effectLst/>
          </p:spPr>
        </p:cxnSp>
        <p:cxnSp>
          <p:nvCxnSpPr>
            <p:cNvPr id="9" name="Straight Connector 8"/>
            <p:cNvCxnSpPr/>
            <p:nvPr/>
          </p:nvCxnSpPr>
          <p:spPr bwMode="auto">
            <a:xfrm rot="5400000" flipH="1" flipV="1">
              <a:off x="6000760" y="2428868"/>
              <a:ext cx="285752" cy="285752"/>
            </a:xfrm>
            <a:prstGeom prst="line">
              <a:avLst/>
            </a:prstGeom>
            <a:solidFill>
              <a:schemeClr val="accent1"/>
            </a:solidFill>
            <a:ln w="19050" cap="flat" cmpd="sng" algn="ctr">
              <a:solidFill>
                <a:schemeClr val="tx1"/>
              </a:solidFill>
              <a:prstDash val="solid"/>
              <a:round/>
              <a:headEnd type="none" w="med" len="med"/>
              <a:tailEnd type="none"/>
            </a:ln>
            <a:effectLst/>
          </p:spPr>
        </p:cxnSp>
        <p:cxnSp>
          <p:nvCxnSpPr>
            <p:cNvPr id="10" name="Straight Connector 9"/>
            <p:cNvCxnSpPr/>
            <p:nvPr/>
          </p:nvCxnSpPr>
          <p:spPr bwMode="auto">
            <a:xfrm rot="5400000" flipH="1" flipV="1">
              <a:off x="6000760" y="3857628"/>
              <a:ext cx="285752" cy="285752"/>
            </a:xfrm>
            <a:prstGeom prst="line">
              <a:avLst/>
            </a:prstGeom>
            <a:solidFill>
              <a:schemeClr val="accent1"/>
            </a:solidFill>
            <a:ln w="19050" cap="flat" cmpd="sng" algn="ctr">
              <a:solidFill>
                <a:schemeClr val="tx1"/>
              </a:solidFill>
              <a:prstDash val="solid"/>
              <a:round/>
              <a:headEnd type="none" w="med" len="med"/>
              <a:tailEnd type="none"/>
            </a:ln>
            <a:effectLst/>
          </p:spPr>
        </p:cxnSp>
        <p:cxnSp>
          <p:nvCxnSpPr>
            <p:cNvPr id="13" name="Straight Arrow Connector 12"/>
            <p:cNvCxnSpPr/>
            <p:nvPr/>
          </p:nvCxnSpPr>
          <p:spPr bwMode="auto">
            <a:xfrm rot="5400000" flipH="1" flipV="1">
              <a:off x="4250529" y="3250405"/>
              <a:ext cx="1143008" cy="1071570"/>
            </a:xfrm>
            <a:prstGeom prst="straightConnector1">
              <a:avLst/>
            </a:prstGeom>
            <a:solidFill>
              <a:schemeClr val="accent1"/>
            </a:solidFill>
            <a:ln w="15875" cap="flat" cmpd="sng" algn="ctr">
              <a:solidFill>
                <a:srgbClr val="FF0000"/>
              </a:solidFill>
              <a:prstDash val="solid"/>
              <a:round/>
              <a:headEnd type="none" w="med" len="med"/>
              <a:tailEnd type="arrow"/>
            </a:ln>
            <a:effectLst/>
          </p:spPr>
        </p:cxnSp>
        <p:cxnSp>
          <p:nvCxnSpPr>
            <p:cNvPr id="14" name="Straight Arrow Connector 13"/>
            <p:cNvCxnSpPr/>
            <p:nvPr/>
          </p:nvCxnSpPr>
          <p:spPr bwMode="auto">
            <a:xfrm rot="5400000" flipH="1" flipV="1">
              <a:off x="4321967" y="3464719"/>
              <a:ext cx="1143008" cy="1071570"/>
            </a:xfrm>
            <a:prstGeom prst="straightConnector1">
              <a:avLst/>
            </a:prstGeom>
            <a:solidFill>
              <a:schemeClr val="accent1"/>
            </a:solidFill>
            <a:ln w="15875" cap="flat" cmpd="sng" algn="ctr">
              <a:solidFill>
                <a:srgbClr val="FF0000"/>
              </a:solidFill>
              <a:prstDash val="solid"/>
              <a:round/>
              <a:headEnd type="none" w="med" len="med"/>
              <a:tailEnd type="arrow"/>
            </a:ln>
            <a:effectLst/>
          </p:spPr>
        </p:cxnSp>
        <p:cxnSp>
          <p:nvCxnSpPr>
            <p:cNvPr id="15" name="Straight Arrow Connector 14"/>
            <p:cNvCxnSpPr/>
            <p:nvPr/>
          </p:nvCxnSpPr>
          <p:spPr bwMode="auto">
            <a:xfrm rot="5400000" flipH="1" flipV="1">
              <a:off x="4607719" y="2250273"/>
              <a:ext cx="1143008" cy="1071570"/>
            </a:xfrm>
            <a:prstGeom prst="straightConnector1">
              <a:avLst/>
            </a:prstGeom>
            <a:solidFill>
              <a:schemeClr val="accent1"/>
            </a:solidFill>
            <a:ln w="15875" cap="flat" cmpd="sng" algn="ctr">
              <a:solidFill>
                <a:srgbClr val="FF0000"/>
              </a:solidFill>
              <a:prstDash val="solid"/>
              <a:round/>
              <a:headEnd type="none" w="med" len="med"/>
              <a:tailEnd type="arrow"/>
            </a:ln>
            <a:effectLst/>
          </p:spPr>
        </p:cxnSp>
        <p:cxnSp>
          <p:nvCxnSpPr>
            <p:cNvPr id="16" name="Straight Arrow Connector 15"/>
            <p:cNvCxnSpPr/>
            <p:nvPr/>
          </p:nvCxnSpPr>
          <p:spPr bwMode="auto">
            <a:xfrm rot="5400000" flipH="1" flipV="1">
              <a:off x="4607719" y="3464719"/>
              <a:ext cx="1143008" cy="1071570"/>
            </a:xfrm>
            <a:prstGeom prst="straightConnector1">
              <a:avLst/>
            </a:prstGeom>
            <a:solidFill>
              <a:schemeClr val="accent1"/>
            </a:solidFill>
            <a:ln w="15875" cap="flat" cmpd="sng" algn="ctr">
              <a:solidFill>
                <a:srgbClr val="FF0000"/>
              </a:solidFill>
              <a:prstDash val="solid"/>
              <a:round/>
              <a:headEnd type="none" w="med" len="med"/>
              <a:tailEnd type="arrow"/>
            </a:ln>
            <a:effectLst/>
          </p:spPr>
        </p:cxnSp>
        <p:cxnSp>
          <p:nvCxnSpPr>
            <p:cNvPr id="17" name="Straight Arrow Connector 16"/>
            <p:cNvCxnSpPr/>
            <p:nvPr/>
          </p:nvCxnSpPr>
          <p:spPr bwMode="auto">
            <a:xfrm rot="5400000" flipH="1" flipV="1">
              <a:off x="4607719" y="2964653"/>
              <a:ext cx="1143008" cy="1071570"/>
            </a:xfrm>
            <a:prstGeom prst="straightConnector1">
              <a:avLst/>
            </a:prstGeom>
            <a:solidFill>
              <a:schemeClr val="accent1"/>
            </a:solidFill>
            <a:ln w="15875" cap="flat" cmpd="sng" algn="ctr">
              <a:solidFill>
                <a:srgbClr val="FF0000"/>
              </a:solidFill>
              <a:prstDash val="solid"/>
              <a:round/>
              <a:headEnd type="none" w="med" len="med"/>
              <a:tailEnd type="arrow"/>
            </a:ln>
            <a:effectLst/>
          </p:spPr>
        </p:cxnSp>
        <p:cxnSp>
          <p:nvCxnSpPr>
            <p:cNvPr id="18" name="Straight Arrow Connector 17"/>
            <p:cNvCxnSpPr/>
            <p:nvPr/>
          </p:nvCxnSpPr>
          <p:spPr bwMode="auto">
            <a:xfrm rot="5400000" flipH="1" flipV="1">
              <a:off x="4250529" y="2750339"/>
              <a:ext cx="1143008" cy="1071570"/>
            </a:xfrm>
            <a:prstGeom prst="straightConnector1">
              <a:avLst/>
            </a:prstGeom>
            <a:solidFill>
              <a:schemeClr val="accent1"/>
            </a:solidFill>
            <a:ln w="15875" cap="flat" cmpd="sng" algn="ctr">
              <a:solidFill>
                <a:srgbClr val="FF0000"/>
              </a:solidFill>
              <a:prstDash val="solid"/>
              <a:round/>
              <a:headEnd type="none" w="med" len="med"/>
              <a:tailEnd type="arrow"/>
            </a:ln>
            <a:effectLst/>
          </p:spPr>
        </p:cxnSp>
        <p:cxnSp>
          <p:nvCxnSpPr>
            <p:cNvPr id="19" name="Straight Arrow Connector 18"/>
            <p:cNvCxnSpPr/>
            <p:nvPr/>
          </p:nvCxnSpPr>
          <p:spPr bwMode="auto">
            <a:xfrm rot="5400000" flipH="1" flipV="1">
              <a:off x="4250529" y="2536025"/>
              <a:ext cx="1143008" cy="1071570"/>
            </a:xfrm>
            <a:prstGeom prst="straightConnector1">
              <a:avLst/>
            </a:prstGeom>
            <a:solidFill>
              <a:schemeClr val="accent1"/>
            </a:solidFill>
            <a:ln w="15875" cap="flat" cmpd="sng" algn="ctr">
              <a:solidFill>
                <a:srgbClr val="FF0000"/>
              </a:solidFill>
              <a:prstDash val="solid"/>
              <a:round/>
              <a:headEnd type="none" w="med" len="med"/>
              <a:tailEnd type="arrow"/>
            </a:ln>
            <a:effectLst/>
          </p:spPr>
        </p:cxnSp>
        <p:cxnSp>
          <p:nvCxnSpPr>
            <p:cNvPr id="20" name="Straight Arrow Connector 19"/>
            <p:cNvCxnSpPr/>
            <p:nvPr/>
          </p:nvCxnSpPr>
          <p:spPr bwMode="auto">
            <a:xfrm rot="5400000" flipH="1" flipV="1">
              <a:off x="4250529" y="2250273"/>
              <a:ext cx="1143008" cy="1071570"/>
            </a:xfrm>
            <a:prstGeom prst="straightConnector1">
              <a:avLst/>
            </a:prstGeom>
            <a:solidFill>
              <a:schemeClr val="accent1"/>
            </a:solidFill>
            <a:ln w="15875" cap="flat" cmpd="sng" algn="ctr">
              <a:solidFill>
                <a:srgbClr val="FF0000"/>
              </a:solidFill>
              <a:prstDash val="solid"/>
              <a:round/>
              <a:headEnd type="none" w="med" len="med"/>
              <a:tailEnd type="arrow"/>
            </a:ln>
            <a:effectLst/>
          </p:spPr>
        </p:cxnSp>
        <p:cxnSp>
          <p:nvCxnSpPr>
            <p:cNvPr id="21" name="Straight Arrow Connector 20"/>
            <p:cNvCxnSpPr/>
            <p:nvPr/>
          </p:nvCxnSpPr>
          <p:spPr bwMode="auto">
            <a:xfrm rot="5400000" flipH="1" flipV="1">
              <a:off x="4250529" y="3036091"/>
              <a:ext cx="1143008" cy="1071570"/>
            </a:xfrm>
            <a:prstGeom prst="straightConnector1">
              <a:avLst/>
            </a:prstGeom>
            <a:solidFill>
              <a:schemeClr val="accent1"/>
            </a:solidFill>
            <a:ln w="15875" cap="flat" cmpd="sng" algn="ctr">
              <a:solidFill>
                <a:srgbClr val="FF0000"/>
              </a:solidFill>
              <a:prstDash val="solid"/>
              <a:round/>
              <a:headEnd type="none" w="med" len="med"/>
              <a:tailEnd type="arrow"/>
            </a:ln>
            <a:effectLst/>
          </p:spPr>
        </p:cxnSp>
        <p:cxnSp>
          <p:nvCxnSpPr>
            <p:cNvPr id="22" name="Straight Arrow Connector 21"/>
            <p:cNvCxnSpPr/>
            <p:nvPr/>
          </p:nvCxnSpPr>
          <p:spPr bwMode="auto">
            <a:xfrm rot="5400000" flipH="1" flipV="1">
              <a:off x="4626767" y="2464587"/>
              <a:ext cx="1143008" cy="1071570"/>
            </a:xfrm>
            <a:prstGeom prst="straightConnector1">
              <a:avLst/>
            </a:prstGeom>
            <a:solidFill>
              <a:schemeClr val="accent1"/>
            </a:solidFill>
            <a:ln w="15875" cap="flat" cmpd="sng" algn="ctr">
              <a:solidFill>
                <a:srgbClr val="FF0000"/>
              </a:solidFill>
              <a:prstDash val="solid"/>
              <a:round/>
              <a:headEnd type="none" w="med" len="med"/>
              <a:tailEnd type="arrow"/>
            </a:ln>
            <a:effectLst/>
          </p:spPr>
        </p:cxnSp>
        <p:cxnSp>
          <p:nvCxnSpPr>
            <p:cNvPr id="23" name="Straight Arrow Connector 22"/>
            <p:cNvCxnSpPr/>
            <p:nvPr/>
          </p:nvCxnSpPr>
          <p:spPr bwMode="auto">
            <a:xfrm rot="5400000" flipH="1" flipV="1">
              <a:off x="4607719" y="2750339"/>
              <a:ext cx="1143008" cy="1071570"/>
            </a:xfrm>
            <a:prstGeom prst="straightConnector1">
              <a:avLst/>
            </a:prstGeom>
            <a:solidFill>
              <a:schemeClr val="accent1"/>
            </a:solidFill>
            <a:ln w="15875" cap="flat" cmpd="sng" algn="ctr">
              <a:solidFill>
                <a:srgbClr val="FF0000"/>
              </a:solidFill>
              <a:prstDash val="solid"/>
              <a:round/>
              <a:headEnd type="none" w="med" len="med"/>
              <a:tailEnd type="arrow"/>
            </a:ln>
            <a:effectLst/>
          </p:spPr>
        </p:cxnSp>
        <p:cxnSp>
          <p:nvCxnSpPr>
            <p:cNvPr id="24" name="Straight Arrow Connector 23"/>
            <p:cNvCxnSpPr/>
            <p:nvPr/>
          </p:nvCxnSpPr>
          <p:spPr bwMode="auto">
            <a:xfrm rot="5400000" flipH="1" flipV="1">
              <a:off x="4607719" y="3250405"/>
              <a:ext cx="1143008" cy="1071570"/>
            </a:xfrm>
            <a:prstGeom prst="straightConnector1">
              <a:avLst/>
            </a:prstGeom>
            <a:solidFill>
              <a:schemeClr val="accent1"/>
            </a:solidFill>
            <a:ln w="15875" cap="flat" cmpd="sng" algn="ctr">
              <a:solidFill>
                <a:srgbClr val="FF0000"/>
              </a:solidFill>
              <a:prstDash val="solid"/>
              <a:round/>
              <a:headEnd type="none" w="med" len="med"/>
              <a:tailEnd type="arrow"/>
            </a:ln>
            <a:effectLst/>
          </p:spPr>
        </p:cxnSp>
        <p:cxnSp>
          <p:nvCxnSpPr>
            <p:cNvPr id="25" name="Straight Arrow Connector 24"/>
            <p:cNvCxnSpPr/>
            <p:nvPr/>
          </p:nvCxnSpPr>
          <p:spPr bwMode="auto">
            <a:xfrm rot="5400000" flipH="1" flipV="1">
              <a:off x="4964909" y="3464719"/>
              <a:ext cx="1143008" cy="1071570"/>
            </a:xfrm>
            <a:prstGeom prst="straightConnector1">
              <a:avLst/>
            </a:prstGeom>
            <a:solidFill>
              <a:schemeClr val="accent1"/>
            </a:solidFill>
            <a:ln w="15875" cap="flat" cmpd="sng" algn="ctr">
              <a:solidFill>
                <a:srgbClr val="FF0000"/>
              </a:solidFill>
              <a:prstDash val="solid"/>
              <a:round/>
              <a:headEnd type="none" w="med" len="med"/>
              <a:tailEnd type="arrow"/>
            </a:ln>
            <a:effectLst/>
          </p:spPr>
        </p:cxnSp>
        <p:cxnSp>
          <p:nvCxnSpPr>
            <p:cNvPr id="27" name="Straight Arrow Connector 26"/>
            <p:cNvCxnSpPr/>
            <p:nvPr/>
          </p:nvCxnSpPr>
          <p:spPr bwMode="auto">
            <a:xfrm rot="5400000" flipH="1" flipV="1">
              <a:off x="4964909" y="3250405"/>
              <a:ext cx="1143008" cy="1071570"/>
            </a:xfrm>
            <a:prstGeom prst="straightConnector1">
              <a:avLst/>
            </a:prstGeom>
            <a:solidFill>
              <a:schemeClr val="accent1"/>
            </a:solidFill>
            <a:ln w="15875" cap="flat" cmpd="sng" algn="ctr">
              <a:solidFill>
                <a:srgbClr val="FF0000"/>
              </a:solidFill>
              <a:prstDash val="solid"/>
              <a:round/>
              <a:headEnd type="none" w="med" len="med"/>
              <a:tailEnd type="arrow"/>
            </a:ln>
            <a:effectLst/>
          </p:spPr>
        </p:cxnSp>
        <p:cxnSp>
          <p:nvCxnSpPr>
            <p:cNvPr id="28" name="Straight Arrow Connector 27"/>
            <p:cNvCxnSpPr/>
            <p:nvPr/>
          </p:nvCxnSpPr>
          <p:spPr bwMode="auto">
            <a:xfrm rot="5400000" flipH="1" flipV="1">
              <a:off x="5036347" y="2893215"/>
              <a:ext cx="1143008" cy="1071570"/>
            </a:xfrm>
            <a:prstGeom prst="straightConnector1">
              <a:avLst/>
            </a:prstGeom>
            <a:solidFill>
              <a:schemeClr val="accent1"/>
            </a:solidFill>
            <a:ln w="15875" cap="flat" cmpd="sng" algn="ctr">
              <a:solidFill>
                <a:srgbClr val="FF0000"/>
              </a:solidFill>
              <a:prstDash val="solid"/>
              <a:round/>
              <a:headEnd type="none" w="med" len="med"/>
              <a:tailEnd type="arrow"/>
            </a:ln>
            <a:effectLst/>
          </p:spPr>
        </p:cxnSp>
        <p:cxnSp>
          <p:nvCxnSpPr>
            <p:cNvPr id="29" name="Straight Arrow Connector 28"/>
            <p:cNvCxnSpPr/>
            <p:nvPr/>
          </p:nvCxnSpPr>
          <p:spPr bwMode="auto">
            <a:xfrm rot="5400000" flipH="1" flipV="1">
              <a:off x="5036347" y="2607463"/>
              <a:ext cx="1143008" cy="1071570"/>
            </a:xfrm>
            <a:prstGeom prst="straightConnector1">
              <a:avLst/>
            </a:prstGeom>
            <a:solidFill>
              <a:schemeClr val="accent1"/>
            </a:solidFill>
            <a:ln w="15875" cap="flat" cmpd="sng" algn="ctr">
              <a:solidFill>
                <a:srgbClr val="FF0000"/>
              </a:solidFill>
              <a:prstDash val="solid"/>
              <a:round/>
              <a:headEnd type="none" w="med" len="med"/>
              <a:tailEnd type="arrow"/>
            </a:ln>
            <a:effectLst/>
          </p:spPr>
        </p:cxnSp>
        <p:cxnSp>
          <p:nvCxnSpPr>
            <p:cNvPr id="30" name="Straight Arrow Connector 29"/>
            <p:cNvCxnSpPr/>
            <p:nvPr/>
          </p:nvCxnSpPr>
          <p:spPr bwMode="auto">
            <a:xfrm rot="5400000" flipH="1" flipV="1">
              <a:off x="4964909" y="2464587"/>
              <a:ext cx="1143008" cy="1071570"/>
            </a:xfrm>
            <a:prstGeom prst="straightConnector1">
              <a:avLst/>
            </a:prstGeom>
            <a:solidFill>
              <a:schemeClr val="accent1"/>
            </a:solidFill>
            <a:ln w="15875" cap="flat" cmpd="sng" algn="ctr">
              <a:solidFill>
                <a:srgbClr val="FF0000"/>
              </a:solidFill>
              <a:prstDash val="solid"/>
              <a:round/>
              <a:headEnd type="none" w="med" len="med"/>
              <a:tailEnd type="arrow"/>
            </a:ln>
            <a:effectLst/>
          </p:spPr>
        </p:cxnSp>
        <p:cxnSp>
          <p:nvCxnSpPr>
            <p:cNvPr id="31" name="Straight Arrow Connector 30"/>
            <p:cNvCxnSpPr/>
            <p:nvPr/>
          </p:nvCxnSpPr>
          <p:spPr bwMode="auto">
            <a:xfrm rot="5400000" flipH="1" flipV="1">
              <a:off x="4964909" y="2250273"/>
              <a:ext cx="1143008" cy="1071570"/>
            </a:xfrm>
            <a:prstGeom prst="straightConnector1">
              <a:avLst/>
            </a:prstGeom>
            <a:solidFill>
              <a:schemeClr val="accent1"/>
            </a:solidFill>
            <a:ln w="15875" cap="flat" cmpd="sng" algn="ctr">
              <a:solidFill>
                <a:srgbClr val="FF0000"/>
              </a:solidFill>
              <a:prstDash val="solid"/>
              <a:round/>
              <a:headEnd type="none" w="med" len="med"/>
              <a:tailEnd type="arrow"/>
            </a:ln>
            <a:effectLst/>
          </p:spPr>
        </p:cxnSp>
      </p:grpSp>
      <p:grpSp>
        <p:nvGrpSpPr>
          <p:cNvPr id="4" name="Group 66"/>
          <p:cNvGrpSpPr/>
          <p:nvPr/>
        </p:nvGrpSpPr>
        <p:grpSpPr>
          <a:xfrm>
            <a:off x="2571736" y="2000240"/>
            <a:ext cx="2500330" cy="1714512"/>
            <a:chOff x="6286512" y="2428868"/>
            <a:chExt cx="2500330" cy="1714512"/>
          </a:xfrm>
        </p:grpSpPr>
        <p:cxnSp>
          <p:nvCxnSpPr>
            <p:cNvPr id="62" name="Straight Arrow Connector 61"/>
            <p:cNvCxnSpPr/>
            <p:nvPr/>
          </p:nvCxnSpPr>
          <p:spPr bwMode="auto">
            <a:xfrm>
              <a:off x="6286512" y="3286124"/>
              <a:ext cx="2500330" cy="1588"/>
            </a:xfrm>
            <a:prstGeom prst="straightConnector1">
              <a:avLst/>
            </a:prstGeom>
            <a:solidFill>
              <a:schemeClr val="accent1"/>
            </a:solidFill>
            <a:ln w="82550" cap="flat" cmpd="sng" algn="ctr">
              <a:solidFill>
                <a:srgbClr val="FF0000"/>
              </a:solidFill>
              <a:prstDash val="solid"/>
              <a:round/>
              <a:headEnd type="none" w="med" len="med"/>
              <a:tailEnd type="arrow"/>
            </a:ln>
            <a:effectLst/>
          </p:spPr>
        </p:cxnSp>
        <p:grpSp>
          <p:nvGrpSpPr>
            <p:cNvPr id="7" name="Group 35"/>
            <p:cNvGrpSpPr/>
            <p:nvPr/>
          </p:nvGrpSpPr>
          <p:grpSpPr>
            <a:xfrm>
              <a:off x="6572264" y="2428868"/>
              <a:ext cx="1714512" cy="1714512"/>
              <a:chOff x="4572000" y="2428868"/>
              <a:chExt cx="1714512" cy="1714512"/>
            </a:xfrm>
          </p:grpSpPr>
          <p:sp>
            <p:nvSpPr>
              <p:cNvPr id="38" name="Rectangle 37"/>
              <p:cNvSpPr/>
              <p:nvPr/>
            </p:nvSpPr>
            <p:spPr bwMode="auto">
              <a:xfrm>
                <a:off x="4857752" y="2428868"/>
                <a:ext cx="1428760" cy="1428760"/>
              </a:xfrm>
              <a:prstGeom prst="rect">
                <a:avLst/>
              </a:prstGeom>
              <a:solidFill>
                <a:schemeClr val="accent1">
                  <a:alpha val="57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GB" smtClean="0">
                  <a:solidFill>
                    <a:srgbClr val="FFFFFF"/>
                  </a:solidFill>
                </a:endParaRPr>
              </a:p>
            </p:txBody>
          </p:sp>
          <p:cxnSp>
            <p:nvCxnSpPr>
              <p:cNvPr id="37" name="Straight Connector 36"/>
              <p:cNvCxnSpPr/>
              <p:nvPr/>
            </p:nvCxnSpPr>
            <p:spPr bwMode="auto">
              <a:xfrm rot="5400000" flipH="1" flipV="1">
                <a:off x="4572000" y="3857628"/>
                <a:ext cx="285752" cy="285752"/>
              </a:xfrm>
              <a:prstGeom prst="line">
                <a:avLst/>
              </a:prstGeom>
              <a:solidFill>
                <a:schemeClr val="accent1"/>
              </a:solidFill>
              <a:ln w="19050" cap="flat" cmpd="sng" algn="ctr">
                <a:solidFill>
                  <a:schemeClr val="tx1"/>
                </a:solidFill>
                <a:prstDash val="solid"/>
                <a:round/>
                <a:headEnd type="none" w="med" len="med"/>
                <a:tailEnd type="none"/>
              </a:ln>
              <a:effectLst/>
            </p:spPr>
          </p:cxnSp>
          <p:sp>
            <p:nvSpPr>
              <p:cNvPr id="39" name="Rectangle 38"/>
              <p:cNvSpPr/>
              <p:nvPr/>
            </p:nvSpPr>
            <p:spPr bwMode="auto">
              <a:xfrm>
                <a:off x="4572000" y="2714620"/>
                <a:ext cx="1428760" cy="1428760"/>
              </a:xfrm>
              <a:prstGeom prst="rect">
                <a:avLst/>
              </a:prstGeom>
              <a:solidFill>
                <a:schemeClr val="accent1">
                  <a:alpha val="39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GB" smtClean="0">
                  <a:solidFill>
                    <a:srgbClr val="FFFFFF"/>
                  </a:solidFill>
                </a:endParaRPr>
              </a:p>
            </p:txBody>
          </p:sp>
          <p:cxnSp>
            <p:nvCxnSpPr>
              <p:cNvPr id="40" name="Straight Connector 39"/>
              <p:cNvCxnSpPr/>
              <p:nvPr/>
            </p:nvCxnSpPr>
            <p:spPr bwMode="auto">
              <a:xfrm rot="5400000" flipH="1" flipV="1">
                <a:off x="4572000" y="2428868"/>
                <a:ext cx="285752" cy="285752"/>
              </a:xfrm>
              <a:prstGeom prst="line">
                <a:avLst/>
              </a:prstGeom>
              <a:solidFill>
                <a:schemeClr val="accent1"/>
              </a:solidFill>
              <a:ln w="19050" cap="flat" cmpd="sng" algn="ctr">
                <a:solidFill>
                  <a:schemeClr val="tx1"/>
                </a:solidFill>
                <a:prstDash val="solid"/>
                <a:round/>
                <a:headEnd type="none" w="med" len="med"/>
                <a:tailEnd type="none"/>
              </a:ln>
              <a:effectLst/>
            </p:spPr>
          </p:cxnSp>
          <p:cxnSp>
            <p:nvCxnSpPr>
              <p:cNvPr id="41" name="Straight Connector 40"/>
              <p:cNvCxnSpPr/>
              <p:nvPr/>
            </p:nvCxnSpPr>
            <p:spPr bwMode="auto">
              <a:xfrm rot="5400000" flipH="1" flipV="1">
                <a:off x="6000760" y="2428868"/>
                <a:ext cx="285752" cy="285752"/>
              </a:xfrm>
              <a:prstGeom prst="line">
                <a:avLst/>
              </a:prstGeom>
              <a:solidFill>
                <a:schemeClr val="accent1"/>
              </a:solidFill>
              <a:ln w="19050" cap="flat" cmpd="sng" algn="ctr">
                <a:solidFill>
                  <a:schemeClr val="tx1"/>
                </a:solidFill>
                <a:prstDash val="solid"/>
                <a:round/>
                <a:headEnd type="none" w="med" len="med"/>
                <a:tailEnd type="none"/>
              </a:ln>
              <a:effectLst/>
            </p:spPr>
          </p:cxnSp>
          <p:cxnSp>
            <p:nvCxnSpPr>
              <p:cNvPr id="42" name="Straight Connector 41"/>
              <p:cNvCxnSpPr/>
              <p:nvPr/>
            </p:nvCxnSpPr>
            <p:spPr bwMode="auto">
              <a:xfrm rot="5400000" flipH="1" flipV="1">
                <a:off x="6000760" y="3857628"/>
                <a:ext cx="285752" cy="285752"/>
              </a:xfrm>
              <a:prstGeom prst="line">
                <a:avLst/>
              </a:prstGeom>
              <a:solidFill>
                <a:schemeClr val="accent1"/>
              </a:solidFill>
              <a:ln w="19050" cap="flat" cmpd="sng" algn="ctr">
                <a:solidFill>
                  <a:schemeClr val="tx1"/>
                </a:solidFill>
                <a:prstDash val="solid"/>
                <a:round/>
                <a:headEnd type="none" w="med" len="med"/>
                <a:tailEnd type="none"/>
              </a:ln>
              <a:effectLst/>
            </p:spPr>
          </p:cxnSp>
        </p:grpSp>
        <p:cxnSp>
          <p:nvCxnSpPr>
            <p:cNvPr id="66" name="Straight Connector 65"/>
            <p:cNvCxnSpPr/>
            <p:nvPr/>
          </p:nvCxnSpPr>
          <p:spPr bwMode="auto">
            <a:xfrm>
              <a:off x="8143900" y="3286124"/>
              <a:ext cx="214314" cy="0"/>
            </a:xfrm>
            <a:prstGeom prst="line">
              <a:avLst/>
            </a:prstGeom>
            <a:solidFill>
              <a:schemeClr val="accent1"/>
            </a:solidFill>
            <a:ln w="76200" cap="flat" cmpd="sng" algn="ctr">
              <a:solidFill>
                <a:srgbClr val="FF0000"/>
              </a:solidFill>
              <a:prstDash val="solid"/>
              <a:round/>
              <a:headEnd type="none" w="med" len="med"/>
              <a:tailEnd type="none"/>
            </a:ln>
            <a:effectLst/>
          </p:spPr>
        </p:cxnSp>
      </p:grpSp>
      <p:sp>
        <p:nvSpPr>
          <p:cNvPr id="68" name="TextBox 67"/>
          <p:cNvSpPr txBox="1"/>
          <p:nvPr/>
        </p:nvSpPr>
        <p:spPr>
          <a:xfrm>
            <a:off x="714348" y="5429264"/>
            <a:ext cx="6528647" cy="923330"/>
          </a:xfrm>
          <a:prstGeom prst="rect">
            <a:avLst/>
          </a:prstGeom>
          <a:noFill/>
        </p:spPr>
        <p:txBody>
          <a:bodyPr wrap="none" rtlCol="0">
            <a:spAutoFit/>
          </a:bodyPr>
          <a:lstStyle/>
          <a:p>
            <a:r>
              <a:rPr lang="it-IT" dirty="0" smtClean="0">
                <a:solidFill>
                  <a:schemeClr val="tx1">
                    <a:lumMod val="75000"/>
                    <a:lumOff val="25000"/>
                  </a:schemeClr>
                </a:solidFill>
                <a:latin typeface="Calibri" pitchFamily="34" charset="0"/>
              </a:rPr>
              <a:t>Low</a:t>
            </a:r>
            <a:r>
              <a:rPr lang="en-US" b="1" kern="0" dirty="0" smtClean="0">
                <a:solidFill>
                  <a:schemeClr val="tx1">
                    <a:lumMod val="75000"/>
                    <a:lumOff val="25000"/>
                  </a:schemeClr>
                </a:solidFill>
                <a:latin typeface="Calibri" pitchFamily="34" charset="0"/>
              </a:rPr>
              <a:t>  </a:t>
            </a:r>
            <a:r>
              <a:rPr lang="en-US" kern="0" dirty="0" smtClean="0">
                <a:solidFill>
                  <a:schemeClr val="tx1">
                    <a:lumMod val="75000"/>
                    <a:lumOff val="25000"/>
                  </a:schemeClr>
                </a:solidFill>
                <a:latin typeface="Calibri" pitchFamily="34" charset="0"/>
              </a:rPr>
              <a:t>LET</a:t>
            </a:r>
            <a:r>
              <a:rPr lang="en-US" b="1" kern="0" dirty="0" smtClean="0">
                <a:solidFill>
                  <a:schemeClr val="tx1">
                    <a:lumMod val="75000"/>
                    <a:lumOff val="25000"/>
                  </a:schemeClr>
                </a:solidFill>
                <a:latin typeface="Calibri" pitchFamily="34" charset="0"/>
              </a:rPr>
              <a:t>          &lt; 20 keV/mm         D &gt; DNA diameter</a:t>
            </a:r>
            <a:endParaRPr lang="it-IT" dirty="0" smtClean="0">
              <a:solidFill>
                <a:schemeClr val="tx1">
                  <a:lumMod val="75000"/>
                  <a:lumOff val="25000"/>
                </a:schemeClr>
              </a:solidFill>
              <a:latin typeface="Calibri" pitchFamily="34" charset="0"/>
            </a:endParaRPr>
          </a:p>
          <a:p>
            <a:r>
              <a:rPr lang="it-IT" dirty="0" smtClean="0">
                <a:solidFill>
                  <a:schemeClr val="tx1">
                    <a:lumMod val="75000"/>
                    <a:lumOff val="25000"/>
                  </a:schemeClr>
                </a:solidFill>
                <a:latin typeface="Calibri" pitchFamily="34" charset="0"/>
              </a:rPr>
              <a:t>High</a:t>
            </a:r>
            <a:r>
              <a:rPr lang="en-US" b="1" kern="0" dirty="0" smtClean="0">
                <a:solidFill>
                  <a:schemeClr val="tx1">
                    <a:lumMod val="75000"/>
                    <a:lumOff val="25000"/>
                  </a:schemeClr>
                </a:solidFill>
                <a:latin typeface="Calibri" pitchFamily="34" charset="0"/>
              </a:rPr>
              <a:t> </a:t>
            </a:r>
            <a:r>
              <a:rPr lang="en-US" kern="0" dirty="0" smtClean="0">
                <a:solidFill>
                  <a:schemeClr val="tx1">
                    <a:lumMod val="75000"/>
                    <a:lumOff val="25000"/>
                  </a:schemeClr>
                </a:solidFill>
                <a:latin typeface="Calibri" pitchFamily="34" charset="0"/>
              </a:rPr>
              <a:t>LET</a:t>
            </a:r>
            <a:r>
              <a:rPr lang="en-US" b="1" kern="0" dirty="0" smtClean="0">
                <a:solidFill>
                  <a:schemeClr val="tx1">
                    <a:lumMod val="75000"/>
                    <a:lumOff val="25000"/>
                  </a:schemeClr>
                </a:solidFill>
                <a:latin typeface="Calibri" pitchFamily="34" charset="0"/>
              </a:rPr>
              <a:t>          &gt; 50 keV/mm         D &lt; DNA diameter</a:t>
            </a:r>
            <a:endParaRPr lang="it-IT" dirty="0" smtClean="0">
              <a:solidFill>
                <a:schemeClr val="tx1">
                  <a:lumMod val="75000"/>
                  <a:lumOff val="25000"/>
                </a:schemeClr>
              </a:solidFill>
              <a:latin typeface="Calibri" pitchFamily="34" charset="0"/>
            </a:endParaRPr>
          </a:p>
          <a:p>
            <a:r>
              <a:rPr lang="it-IT" dirty="0" err="1" smtClean="0">
                <a:solidFill>
                  <a:schemeClr val="tx1">
                    <a:lumMod val="75000"/>
                    <a:lumOff val="25000"/>
                  </a:schemeClr>
                </a:solidFill>
                <a:latin typeface="Calibri" pitchFamily="34" charset="0"/>
              </a:rPr>
              <a:t>Very</a:t>
            </a:r>
            <a:r>
              <a:rPr lang="it-IT" dirty="0" smtClean="0">
                <a:solidFill>
                  <a:schemeClr val="tx1">
                    <a:lumMod val="75000"/>
                    <a:lumOff val="25000"/>
                  </a:schemeClr>
                </a:solidFill>
                <a:latin typeface="Calibri" pitchFamily="34" charset="0"/>
              </a:rPr>
              <a:t> High LET</a:t>
            </a:r>
            <a:r>
              <a:rPr lang="en-US" b="1" kern="0" dirty="0" smtClean="0">
                <a:solidFill>
                  <a:schemeClr val="tx1">
                    <a:lumMod val="75000"/>
                    <a:lumOff val="25000"/>
                  </a:schemeClr>
                </a:solidFill>
                <a:latin typeface="Calibri" pitchFamily="34" charset="0"/>
              </a:rPr>
              <a:t>  &gt; 1000 keV/mm    D &lt; DNA diameter + excess Energy</a:t>
            </a:r>
            <a:endParaRPr lang="it-IT" dirty="0" smtClean="0">
              <a:solidFill>
                <a:schemeClr val="tx1">
                  <a:lumMod val="75000"/>
                  <a:lumOff val="25000"/>
                </a:schemeClr>
              </a:solidFill>
              <a:latin typeface="Calibri" pitchFamily="34" charset="0"/>
            </a:endParaRPr>
          </a:p>
        </p:txBody>
      </p:sp>
      <p:sp>
        <p:nvSpPr>
          <p:cNvPr id="43" name="Rectangle 42"/>
          <p:cNvSpPr/>
          <p:nvPr/>
        </p:nvSpPr>
        <p:spPr>
          <a:xfrm>
            <a:off x="567694" y="779451"/>
            <a:ext cx="4579587" cy="1446550"/>
          </a:xfrm>
          <a:prstGeom prst="rect">
            <a:avLst/>
          </a:prstGeom>
        </p:spPr>
        <p:txBody>
          <a:bodyPr wrap="none">
            <a:spAutoFit/>
          </a:bodyPr>
          <a:lstStyle/>
          <a:p>
            <a:r>
              <a:rPr lang="it-IT" sz="2000" dirty="0" smtClean="0">
                <a:solidFill>
                  <a:schemeClr val="tx1">
                    <a:lumMod val="75000"/>
                    <a:lumOff val="25000"/>
                  </a:schemeClr>
                </a:solidFill>
                <a:latin typeface="Calibri" pitchFamily="34" charset="0"/>
              </a:rPr>
              <a:t>Hadrontherapy biological basis</a:t>
            </a:r>
          </a:p>
          <a:p>
            <a:endParaRPr lang="it-IT" sz="2000" dirty="0" smtClean="0">
              <a:solidFill>
                <a:srgbClr val="FFFFFF"/>
              </a:solidFill>
            </a:endParaRPr>
          </a:p>
          <a:p>
            <a:r>
              <a:rPr lang="en-GB" sz="2000" dirty="0" smtClean="0">
                <a:solidFill>
                  <a:srgbClr val="FF0000"/>
                </a:solidFill>
                <a:latin typeface="Calibri" pitchFamily="34" charset="0"/>
              </a:rPr>
              <a:t>Carbon ions have  higher </a:t>
            </a:r>
            <a:r>
              <a:rPr lang="en-GB" sz="2000" i="1" dirty="0" smtClean="0">
                <a:solidFill>
                  <a:srgbClr val="FF0000"/>
                </a:solidFill>
                <a:latin typeface="Calibri" pitchFamily="34" charset="0"/>
              </a:rPr>
              <a:t>LET </a:t>
            </a:r>
            <a:r>
              <a:rPr lang="en-GB" sz="2000" dirty="0" smtClean="0">
                <a:solidFill>
                  <a:srgbClr val="FF0000"/>
                </a:solidFill>
                <a:latin typeface="Calibri" pitchFamily="34" charset="0"/>
              </a:rPr>
              <a:t>than protons</a:t>
            </a:r>
          </a:p>
          <a:p>
            <a:endParaRPr lang="it-IT" sz="2800" dirty="0" smtClean="0">
              <a:solidFill>
                <a:srgbClr val="FFFFFF"/>
              </a:solidFill>
            </a:endParaRPr>
          </a:p>
        </p:txBody>
      </p:sp>
      <p:sp>
        <p:nvSpPr>
          <p:cNvPr id="44" name="TextBox 43"/>
          <p:cNvSpPr txBox="1"/>
          <p:nvPr/>
        </p:nvSpPr>
        <p:spPr>
          <a:xfrm>
            <a:off x="857224" y="108218"/>
            <a:ext cx="4624407" cy="1138773"/>
          </a:xfrm>
          <a:prstGeom prst="rect">
            <a:avLst/>
          </a:prstGeom>
          <a:noFill/>
        </p:spPr>
        <p:txBody>
          <a:bodyPr wrap="none" rtlCol="0">
            <a:spAutoFit/>
          </a:bodyPr>
          <a:lstStyle/>
          <a:p>
            <a:r>
              <a:rPr lang="it-IT" sz="3600" dirty="0" smtClean="0">
                <a:solidFill>
                  <a:schemeClr val="tx1">
                    <a:lumMod val="75000"/>
                    <a:lumOff val="25000"/>
                  </a:schemeClr>
                </a:solidFill>
                <a:latin typeface="Calibri" pitchFamily="34" charset="0"/>
              </a:rPr>
              <a:t>LET </a:t>
            </a:r>
            <a:r>
              <a:rPr lang="it-IT" sz="3200" dirty="0">
                <a:latin typeface="Calibri" pitchFamily="34" charset="0"/>
              </a:rPr>
              <a:t>Linear Energy Transfer</a:t>
            </a:r>
            <a:endParaRPr lang="en-GB" sz="3200" dirty="0">
              <a:latin typeface="Calibri" pitchFamily="34" charset="0"/>
            </a:endParaRPr>
          </a:p>
          <a:p>
            <a:endParaRPr lang="en-GB" sz="3200" dirty="0">
              <a:solidFill>
                <a:schemeClr val="tx1">
                  <a:lumMod val="75000"/>
                  <a:lumOff val="25000"/>
                </a:schemeClr>
              </a:solidFill>
              <a:latin typeface="Calibri" pitchFamily="34" charset="0"/>
            </a:endParaRPr>
          </a:p>
        </p:txBody>
      </p:sp>
      <p:sp>
        <p:nvSpPr>
          <p:cNvPr id="45" name="TextBox 44"/>
          <p:cNvSpPr txBox="1"/>
          <p:nvPr/>
        </p:nvSpPr>
        <p:spPr>
          <a:xfrm>
            <a:off x="5847324" y="5200712"/>
            <a:ext cx="2791342" cy="369332"/>
          </a:xfrm>
          <a:prstGeom prst="rect">
            <a:avLst/>
          </a:prstGeom>
          <a:noFill/>
        </p:spPr>
        <p:txBody>
          <a:bodyPr wrap="none" rtlCol="0">
            <a:spAutoFit/>
          </a:bodyPr>
          <a:lstStyle/>
          <a:p>
            <a:r>
              <a:rPr lang="it-IT" dirty="0" smtClean="0">
                <a:solidFill>
                  <a:schemeClr val="tx1">
                    <a:lumMod val="85000"/>
                    <a:lumOff val="15000"/>
                  </a:schemeClr>
                </a:solidFill>
                <a:latin typeface="Calibri" pitchFamily="34" charset="0"/>
              </a:rPr>
              <a:t>Energy deposition in matter</a:t>
            </a:r>
            <a:endParaRPr lang="en-GB" dirty="0">
              <a:solidFill>
                <a:schemeClr val="tx1">
                  <a:lumMod val="85000"/>
                  <a:lumOff val="15000"/>
                </a:schemeClr>
              </a:solidFill>
              <a:latin typeface="Calibri" pitchFamily="34" charset="0"/>
            </a:endParaRPr>
          </a:p>
        </p:txBody>
      </p:sp>
      <p:sp>
        <p:nvSpPr>
          <p:cNvPr id="46" name="TextBox 45"/>
          <p:cNvSpPr txBox="1"/>
          <p:nvPr/>
        </p:nvSpPr>
        <p:spPr>
          <a:xfrm>
            <a:off x="857224" y="4143380"/>
            <a:ext cx="943592" cy="369332"/>
          </a:xfrm>
          <a:prstGeom prst="rect">
            <a:avLst/>
          </a:prstGeom>
          <a:noFill/>
        </p:spPr>
        <p:txBody>
          <a:bodyPr wrap="none" rtlCol="0">
            <a:spAutoFit/>
          </a:bodyPr>
          <a:lstStyle/>
          <a:p>
            <a:r>
              <a:rPr lang="it-IT" dirty="0" smtClean="0">
                <a:solidFill>
                  <a:srgbClr val="FF0000"/>
                </a:solidFill>
                <a:latin typeface="Calibri" pitchFamily="34" charset="0"/>
              </a:rPr>
              <a:t>Low LET</a:t>
            </a:r>
            <a:endParaRPr lang="en-GB" dirty="0">
              <a:solidFill>
                <a:srgbClr val="FF0000"/>
              </a:solidFill>
              <a:latin typeface="Calibri" pitchFamily="34" charset="0"/>
            </a:endParaRPr>
          </a:p>
        </p:txBody>
      </p:sp>
      <p:sp>
        <p:nvSpPr>
          <p:cNvPr id="47" name="Rectangle 46"/>
          <p:cNvSpPr/>
          <p:nvPr/>
        </p:nvSpPr>
        <p:spPr>
          <a:xfrm>
            <a:off x="3071802" y="4143380"/>
            <a:ext cx="987771" cy="369332"/>
          </a:xfrm>
          <a:prstGeom prst="rect">
            <a:avLst/>
          </a:prstGeom>
        </p:spPr>
        <p:txBody>
          <a:bodyPr wrap="none">
            <a:spAutoFit/>
          </a:bodyPr>
          <a:lstStyle/>
          <a:p>
            <a:r>
              <a:rPr lang="it-IT" dirty="0" smtClean="0">
                <a:solidFill>
                  <a:srgbClr val="FF0000"/>
                </a:solidFill>
                <a:latin typeface="Calibri" pitchFamily="34" charset="0"/>
              </a:rPr>
              <a:t>High LET</a:t>
            </a:r>
            <a:endParaRPr lang="en-GB" dirty="0">
              <a:solidFill>
                <a:srgbClr val="FF0000"/>
              </a:solidFill>
              <a:latin typeface="Calibri" pitchFamily="34" charset="0"/>
            </a:endParaRPr>
          </a:p>
        </p:txBody>
      </p:sp>
      <p:sp>
        <p:nvSpPr>
          <p:cNvPr id="48" name="TextBox 47"/>
          <p:cNvSpPr txBox="1"/>
          <p:nvPr/>
        </p:nvSpPr>
        <p:spPr>
          <a:xfrm>
            <a:off x="857227" y="4854351"/>
            <a:ext cx="3273460" cy="369332"/>
          </a:xfrm>
          <a:prstGeom prst="rect">
            <a:avLst/>
          </a:prstGeom>
          <a:noFill/>
        </p:spPr>
        <p:txBody>
          <a:bodyPr wrap="none" rtlCol="0">
            <a:spAutoFit/>
          </a:bodyPr>
          <a:lstStyle/>
          <a:p>
            <a:r>
              <a:rPr lang="it-IT" dirty="0" smtClean="0">
                <a:solidFill>
                  <a:schemeClr val="tx1">
                    <a:lumMod val="75000"/>
                    <a:lumOff val="25000"/>
                  </a:schemeClr>
                </a:solidFill>
                <a:latin typeface="Calibri" pitchFamily="34" charset="0"/>
              </a:rPr>
              <a:t>D = distance between ionizations</a:t>
            </a:r>
            <a:endParaRPr lang="en-GB" dirty="0">
              <a:solidFill>
                <a:schemeClr val="tx1">
                  <a:lumMod val="75000"/>
                  <a:lumOff val="25000"/>
                </a:schemeClr>
              </a:solidFill>
              <a:latin typeface="Calibri" pitchFamily="34" charset="0"/>
            </a:endParaRPr>
          </a:p>
        </p:txBody>
      </p:sp>
      <p:sp>
        <p:nvSpPr>
          <p:cNvPr id="49" name="Date Placeholder 48"/>
          <p:cNvSpPr>
            <a:spLocks noGrp="1"/>
          </p:cNvSpPr>
          <p:nvPr>
            <p:ph type="dt" sz="half" idx="10"/>
          </p:nvPr>
        </p:nvSpPr>
        <p:spPr/>
        <p:txBody>
          <a:bodyPr/>
          <a:lstStyle/>
          <a:p>
            <a:pPr>
              <a:defRPr/>
            </a:pPr>
            <a:r>
              <a:rPr lang="en-US" smtClean="0">
                <a:solidFill>
                  <a:srgbClr val="FFFFFF"/>
                </a:solidFill>
              </a:rPr>
              <a:t>CAS – Trondheim - 27/07/2013</a:t>
            </a:r>
            <a:endParaRPr lang="en-US">
              <a:solidFill>
                <a:srgbClr val="FFFFFF"/>
              </a:solidFill>
            </a:endParaRPr>
          </a:p>
        </p:txBody>
      </p:sp>
      <p:sp>
        <p:nvSpPr>
          <p:cNvPr id="50" name="Slide Number Placeholder 49"/>
          <p:cNvSpPr>
            <a:spLocks noGrp="1"/>
          </p:cNvSpPr>
          <p:nvPr>
            <p:ph type="sldNum" sz="quarter" idx="12"/>
          </p:nvPr>
        </p:nvSpPr>
        <p:spPr/>
        <p:txBody>
          <a:bodyPr/>
          <a:lstStyle/>
          <a:p>
            <a:pPr>
              <a:defRPr/>
            </a:pPr>
            <a:fld id="{EC0FD820-D2EE-4331-AD5D-2281810D0B95}" type="slidenum">
              <a:rPr lang="en-US" smtClean="0">
                <a:solidFill>
                  <a:srgbClr val="FFFFFF"/>
                </a:solidFill>
              </a:rPr>
              <a:pPr>
                <a:defRPr/>
              </a:pPr>
              <a:t>12</a:t>
            </a:fld>
            <a:endParaRPr lang="en-US">
              <a:solidFill>
                <a:srgbClr val="FFFFFF"/>
              </a:solidFill>
            </a:endParaRPr>
          </a:p>
        </p:txBody>
      </p:sp>
      <p:sp>
        <p:nvSpPr>
          <p:cNvPr id="51" name="Footer Placeholder 50"/>
          <p:cNvSpPr>
            <a:spLocks noGrp="1"/>
          </p:cNvSpPr>
          <p:nvPr>
            <p:ph type="ftr" sz="quarter" idx="11"/>
          </p:nvPr>
        </p:nvSpPr>
        <p:spPr/>
        <p:txBody>
          <a:bodyPr/>
          <a:lstStyle/>
          <a:p>
            <a:pPr>
              <a:defRPr/>
            </a:pPr>
            <a:r>
              <a:rPr lang="en-GB" smtClean="0">
                <a:solidFill>
                  <a:srgbClr val="FFFFFF"/>
                </a:solidFill>
              </a:rPr>
              <a:t>Medical applications – C. Biscari </a:t>
            </a:r>
            <a:endParaRPr lang="en-US">
              <a:solidFill>
                <a:srgbClr val="FFFFFF"/>
              </a:solidFill>
            </a:endParaRPr>
          </a:p>
        </p:txBody>
      </p:sp>
      <p:pic>
        <p:nvPicPr>
          <p:cNvPr id="55" name="Picture 2"/>
          <p:cNvPicPr>
            <a:picLocks noChangeAspect="1" noChangeArrowheads="1"/>
          </p:cNvPicPr>
          <p:nvPr/>
        </p:nvPicPr>
        <p:blipFill>
          <a:blip r:embed="rId4" cstate="print"/>
          <a:srcRect/>
          <a:stretch>
            <a:fillRect/>
          </a:stretch>
        </p:blipFill>
        <p:spPr bwMode="auto">
          <a:xfrm>
            <a:off x="5633136" y="181787"/>
            <a:ext cx="3005530" cy="2247081"/>
          </a:xfrm>
          <a:prstGeom prst="rect">
            <a:avLst/>
          </a:prstGeom>
          <a:noFill/>
          <a:ln w="9525">
            <a:noFill/>
            <a:miter lim="800000"/>
            <a:headEnd/>
            <a:tailEnd/>
          </a:ln>
        </p:spPr>
      </p:pic>
    </p:spTree>
    <p:extLst>
      <p:ext uri="{BB962C8B-B14F-4D97-AF65-F5344CB8AC3E}">
        <p14:creationId xmlns:p14="http://schemas.microsoft.com/office/powerpoint/2010/main" val="10539396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3608" y="129581"/>
            <a:ext cx="6407139" cy="584775"/>
          </a:xfrm>
          <a:prstGeom prst="rect">
            <a:avLst/>
          </a:prstGeom>
          <a:noFill/>
        </p:spPr>
        <p:txBody>
          <a:bodyPr wrap="none" rtlCol="0">
            <a:spAutoFit/>
          </a:bodyPr>
          <a:lstStyle/>
          <a:p>
            <a:r>
              <a:rPr lang="it-IT" sz="3200" dirty="0" smtClean="0">
                <a:solidFill>
                  <a:schemeClr val="tx1">
                    <a:lumMod val="75000"/>
                    <a:lumOff val="25000"/>
                  </a:schemeClr>
                </a:solidFill>
                <a:latin typeface="Calibri" pitchFamily="34" charset="0"/>
              </a:rPr>
              <a:t>RBE : </a:t>
            </a:r>
            <a:r>
              <a:rPr lang="en-GB" sz="3200" i="1" dirty="0">
                <a:solidFill>
                  <a:schemeClr val="tx1">
                    <a:lumMod val="75000"/>
                    <a:lumOff val="25000"/>
                  </a:schemeClr>
                </a:solidFill>
                <a:latin typeface="Calibri" pitchFamily="34" charset="0"/>
              </a:rPr>
              <a:t>relative biological effectiveness </a:t>
            </a:r>
            <a:endParaRPr lang="en-GB" sz="3200" dirty="0">
              <a:solidFill>
                <a:schemeClr val="tx1">
                  <a:lumMod val="75000"/>
                  <a:lumOff val="25000"/>
                </a:schemeClr>
              </a:solidFill>
              <a:latin typeface="Calibri" pitchFamily="34" charset="0"/>
            </a:endParaRPr>
          </a:p>
        </p:txBody>
      </p:sp>
      <p:pic>
        <p:nvPicPr>
          <p:cNvPr id="3" name="Picture 2"/>
          <p:cNvPicPr>
            <a:picLocks noChangeAspect="1" noChangeArrowheads="1"/>
          </p:cNvPicPr>
          <p:nvPr/>
        </p:nvPicPr>
        <p:blipFill>
          <a:blip r:embed="rId3" cstate="print"/>
          <a:srcRect/>
          <a:stretch>
            <a:fillRect/>
          </a:stretch>
        </p:blipFill>
        <p:spPr bwMode="auto">
          <a:xfrm>
            <a:off x="5357818" y="3118283"/>
            <a:ext cx="3571900" cy="3311119"/>
          </a:xfrm>
          <a:prstGeom prst="rect">
            <a:avLst/>
          </a:prstGeom>
          <a:noFill/>
          <a:ln w="9525">
            <a:noFill/>
            <a:miter lim="800000"/>
            <a:headEnd/>
            <a:tailEnd/>
          </a:ln>
        </p:spPr>
      </p:pic>
      <p:pic>
        <p:nvPicPr>
          <p:cNvPr id="8" name="Picture 1028" descr="RBE_vs_LET"/>
          <p:cNvPicPr>
            <a:picLocks noChangeAspect="1" noChangeArrowheads="1"/>
          </p:cNvPicPr>
          <p:nvPr/>
        </p:nvPicPr>
        <p:blipFill>
          <a:blip r:embed="rId4" cstate="print"/>
          <a:srcRect/>
          <a:stretch>
            <a:fillRect/>
          </a:stretch>
        </p:blipFill>
        <p:spPr bwMode="auto">
          <a:xfrm>
            <a:off x="254316" y="3077199"/>
            <a:ext cx="5429256" cy="3393285"/>
          </a:xfrm>
          <a:prstGeom prst="rect">
            <a:avLst/>
          </a:prstGeom>
          <a:noFill/>
        </p:spPr>
      </p:pic>
      <p:sp>
        <p:nvSpPr>
          <p:cNvPr id="6" name="TextBox 5"/>
          <p:cNvSpPr txBox="1"/>
          <p:nvPr/>
        </p:nvSpPr>
        <p:spPr>
          <a:xfrm>
            <a:off x="642910" y="714356"/>
            <a:ext cx="8286808" cy="2031325"/>
          </a:xfrm>
          <a:prstGeom prst="rect">
            <a:avLst/>
          </a:prstGeom>
          <a:noFill/>
        </p:spPr>
        <p:txBody>
          <a:bodyPr wrap="square" rtlCol="0">
            <a:spAutoFit/>
          </a:bodyPr>
          <a:lstStyle/>
          <a:p>
            <a:r>
              <a:rPr lang="en-GB" dirty="0" smtClean="0">
                <a:solidFill>
                  <a:schemeClr val="tx1">
                    <a:lumMod val="75000"/>
                    <a:lumOff val="25000"/>
                  </a:schemeClr>
                </a:solidFill>
                <a:latin typeface="Calibri" pitchFamily="34" charset="0"/>
              </a:rPr>
              <a:t>Qualitatively the energy deposited by carbon ions is more efficient, in terms of cell destruction, than the energy deposited by protons.</a:t>
            </a:r>
          </a:p>
          <a:p>
            <a:r>
              <a:rPr lang="en-GB" dirty="0" smtClean="0">
                <a:solidFill>
                  <a:schemeClr val="tx1">
                    <a:lumMod val="75000"/>
                    <a:lumOff val="25000"/>
                  </a:schemeClr>
                </a:solidFill>
                <a:latin typeface="Calibri" pitchFamily="34" charset="0"/>
              </a:rPr>
              <a:t>The higher efficiency in killing cells is expressed by the </a:t>
            </a:r>
            <a:r>
              <a:rPr lang="en-GB" i="1" dirty="0" smtClean="0">
                <a:solidFill>
                  <a:schemeClr val="tx1">
                    <a:lumMod val="75000"/>
                    <a:lumOff val="25000"/>
                  </a:schemeClr>
                </a:solidFill>
                <a:latin typeface="Calibri" pitchFamily="34" charset="0"/>
              </a:rPr>
              <a:t>RBE, which </a:t>
            </a:r>
            <a:r>
              <a:rPr lang="en-GB" dirty="0" smtClean="0">
                <a:solidFill>
                  <a:schemeClr val="tx1">
                    <a:lumMod val="75000"/>
                    <a:lumOff val="25000"/>
                  </a:schemeClr>
                </a:solidFill>
                <a:latin typeface="Calibri" pitchFamily="34" charset="0"/>
              </a:rPr>
              <a:t>is the ratio between the photon and the ion doses which are necessary for producing the same biological effect.</a:t>
            </a:r>
          </a:p>
          <a:p>
            <a:r>
              <a:rPr lang="en-GB" dirty="0" smtClean="0">
                <a:solidFill>
                  <a:schemeClr val="tx1">
                    <a:lumMod val="75000"/>
                    <a:lumOff val="25000"/>
                  </a:schemeClr>
                </a:solidFill>
                <a:latin typeface="Calibri" pitchFamily="34" charset="0"/>
              </a:rPr>
              <a:t>Carbon RBE  &gt;  3 in the Bragg peak region </a:t>
            </a:r>
          </a:p>
          <a:p>
            <a:r>
              <a:rPr lang="en-GB" dirty="0" smtClean="0">
                <a:solidFill>
                  <a:schemeClr val="tx1">
                    <a:lumMod val="75000"/>
                    <a:lumOff val="25000"/>
                  </a:schemeClr>
                </a:solidFill>
                <a:latin typeface="Calibri" pitchFamily="34" charset="0"/>
              </a:rPr>
              <a:t>                      &gt;= 1 in the entry channel.</a:t>
            </a:r>
          </a:p>
        </p:txBody>
      </p:sp>
      <p:sp>
        <p:nvSpPr>
          <p:cNvPr id="7" name="Date Placeholder 6"/>
          <p:cNvSpPr>
            <a:spLocks noGrp="1"/>
          </p:cNvSpPr>
          <p:nvPr>
            <p:ph type="dt" sz="half" idx="10"/>
          </p:nvPr>
        </p:nvSpPr>
        <p:spPr/>
        <p:txBody>
          <a:bodyPr/>
          <a:lstStyle/>
          <a:p>
            <a:pPr>
              <a:defRPr/>
            </a:pPr>
            <a:r>
              <a:rPr lang="en-US" smtClean="0">
                <a:solidFill>
                  <a:srgbClr val="FFFFFF"/>
                </a:solidFill>
              </a:rPr>
              <a:t>CAS – Trondheim - 27/07/2013</a:t>
            </a:r>
            <a:endParaRPr lang="en-US">
              <a:solidFill>
                <a:srgbClr val="FFFFFF"/>
              </a:solidFill>
            </a:endParaRPr>
          </a:p>
        </p:txBody>
      </p:sp>
      <p:sp>
        <p:nvSpPr>
          <p:cNvPr id="9" name="Slide Number Placeholder 8"/>
          <p:cNvSpPr>
            <a:spLocks noGrp="1"/>
          </p:cNvSpPr>
          <p:nvPr>
            <p:ph type="sldNum" sz="quarter" idx="12"/>
          </p:nvPr>
        </p:nvSpPr>
        <p:spPr/>
        <p:txBody>
          <a:bodyPr/>
          <a:lstStyle/>
          <a:p>
            <a:pPr>
              <a:defRPr/>
            </a:pPr>
            <a:fld id="{EC0FD820-D2EE-4331-AD5D-2281810D0B95}" type="slidenum">
              <a:rPr lang="en-US" smtClean="0">
                <a:solidFill>
                  <a:srgbClr val="FFFFFF"/>
                </a:solidFill>
              </a:rPr>
              <a:pPr>
                <a:defRPr/>
              </a:pPr>
              <a:t>13</a:t>
            </a:fld>
            <a:endParaRPr lang="en-US">
              <a:solidFill>
                <a:srgbClr val="FFFFFF"/>
              </a:solidFill>
            </a:endParaRPr>
          </a:p>
        </p:txBody>
      </p:sp>
      <p:sp>
        <p:nvSpPr>
          <p:cNvPr id="10" name="Footer Placeholder 9"/>
          <p:cNvSpPr>
            <a:spLocks noGrp="1"/>
          </p:cNvSpPr>
          <p:nvPr>
            <p:ph type="ftr" sz="quarter" idx="11"/>
          </p:nvPr>
        </p:nvSpPr>
        <p:spPr/>
        <p:txBody>
          <a:bodyPr/>
          <a:lstStyle/>
          <a:p>
            <a:pPr>
              <a:defRPr/>
            </a:pPr>
            <a:r>
              <a:rPr lang="en-GB" smtClean="0">
                <a:solidFill>
                  <a:srgbClr val="FFFFFF"/>
                </a:solidFill>
              </a:rPr>
              <a:t>Medical applications – C. Biscari </a:t>
            </a:r>
            <a:endParaRPr lang="en-US">
              <a:solidFill>
                <a:srgbClr val="FFFFFF"/>
              </a:solidFill>
            </a:endParaRPr>
          </a:p>
        </p:txBody>
      </p:sp>
    </p:spTree>
    <p:extLst>
      <p:ext uri="{BB962C8B-B14F-4D97-AF65-F5344CB8AC3E}">
        <p14:creationId xmlns:p14="http://schemas.microsoft.com/office/powerpoint/2010/main" val="29010870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CAS – Trondheim - 27/07/2013</a:t>
            </a:r>
            <a:endParaRPr lang="en-US"/>
          </a:p>
        </p:txBody>
      </p:sp>
      <p:sp>
        <p:nvSpPr>
          <p:cNvPr id="3" name="Footer Placeholder 2"/>
          <p:cNvSpPr>
            <a:spLocks noGrp="1"/>
          </p:cNvSpPr>
          <p:nvPr>
            <p:ph type="ftr" sz="quarter" idx="11"/>
          </p:nvPr>
        </p:nvSpPr>
        <p:spPr/>
        <p:txBody>
          <a:bodyPr/>
          <a:lstStyle/>
          <a:p>
            <a:r>
              <a:rPr lang="en-US" smtClean="0"/>
              <a:t>Medical applications – C. Biscari </a:t>
            </a:r>
            <a:endParaRPr lang="en-US"/>
          </a:p>
        </p:txBody>
      </p:sp>
      <p:sp>
        <p:nvSpPr>
          <p:cNvPr id="4" name="Slide Number Placeholder 3"/>
          <p:cNvSpPr>
            <a:spLocks noGrp="1"/>
          </p:cNvSpPr>
          <p:nvPr>
            <p:ph type="sldNum" sz="quarter" idx="12"/>
          </p:nvPr>
        </p:nvSpPr>
        <p:spPr/>
        <p:txBody>
          <a:bodyPr/>
          <a:lstStyle/>
          <a:p>
            <a:fld id="{67CD92BB-0280-4EA5-937F-87721D6FAD66}" type="slidenum">
              <a:rPr lang="en-US" smtClean="0"/>
              <a:t>14</a:t>
            </a:fld>
            <a:endParaRPr lang="en-US"/>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744" y="2105094"/>
            <a:ext cx="3851920" cy="4038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638" y="2084506"/>
            <a:ext cx="4583417" cy="3972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827584" y="692696"/>
            <a:ext cx="7546032" cy="707886"/>
          </a:xfrm>
          <a:prstGeom prst="rect">
            <a:avLst/>
          </a:prstGeom>
        </p:spPr>
        <p:txBody>
          <a:bodyPr wrap="square">
            <a:spAutoFit/>
          </a:bodyPr>
          <a:lstStyle/>
          <a:p>
            <a:r>
              <a:rPr lang="en-US" sz="2000" b="1" dirty="0">
                <a:solidFill>
                  <a:prstClr val="black"/>
                </a:solidFill>
                <a:latin typeface="Calibri" pitchFamily="34" charset="0"/>
              </a:rPr>
              <a:t>RBE</a:t>
            </a:r>
            <a:r>
              <a:rPr lang="en-US" sz="2000" dirty="0">
                <a:solidFill>
                  <a:prstClr val="black"/>
                </a:solidFill>
                <a:latin typeface="Calibri" pitchFamily="34" charset="0"/>
              </a:rPr>
              <a:t> varies with particle type and energy, dose, dose per fraction, degree of oxygenation, cell or tissue type, biological end point, </a:t>
            </a:r>
            <a:r>
              <a:rPr lang="en-US" sz="2000" dirty="0" err="1">
                <a:solidFill>
                  <a:prstClr val="black"/>
                </a:solidFill>
                <a:latin typeface="Calibri" pitchFamily="34" charset="0"/>
              </a:rPr>
              <a:t>etc</a:t>
            </a:r>
            <a:endParaRPr lang="en-GB" sz="2000" dirty="0">
              <a:solidFill>
                <a:schemeClr val="tx1">
                  <a:lumMod val="75000"/>
                  <a:lumOff val="25000"/>
                </a:schemeClr>
              </a:solidFill>
              <a:latin typeface="Calibri" pitchFamily="34" charset="0"/>
            </a:endParaRPr>
          </a:p>
        </p:txBody>
      </p:sp>
      <p:sp>
        <p:nvSpPr>
          <p:cNvPr id="7" name="TextBox 6"/>
          <p:cNvSpPr txBox="1"/>
          <p:nvPr/>
        </p:nvSpPr>
        <p:spPr>
          <a:xfrm>
            <a:off x="2195736" y="1715174"/>
            <a:ext cx="909673" cy="369332"/>
          </a:xfrm>
          <a:prstGeom prst="rect">
            <a:avLst/>
          </a:prstGeom>
          <a:noFill/>
        </p:spPr>
        <p:txBody>
          <a:bodyPr wrap="none" rtlCol="0">
            <a:spAutoFit/>
          </a:bodyPr>
          <a:lstStyle/>
          <a:p>
            <a:r>
              <a:rPr lang="en-US" dirty="0" smtClean="0">
                <a:latin typeface="Calibri" pitchFamily="34" charset="0"/>
              </a:rPr>
              <a:t>Protons</a:t>
            </a:r>
            <a:endParaRPr lang="en-US" dirty="0">
              <a:latin typeface="Calibri" pitchFamily="34" charset="0"/>
            </a:endParaRPr>
          </a:p>
        </p:txBody>
      </p:sp>
      <p:sp>
        <p:nvSpPr>
          <p:cNvPr id="9" name="TextBox 8"/>
          <p:cNvSpPr txBox="1"/>
          <p:nvPr/>
        </p:nvSpPr>
        <p:spPr>
          <a:xfrm>
            <a:off x="6300192" y="1735762"/>
            <a:ext cx="1308371" cy="369332"/>
          </a:xfrm>
          <a:prstGeom prst="rect">
            <a:avLst/>
          </a:prstGeom>
          <a:noFill/>
        </p:spPr>
        <p:txBody>
          <a:bodyPr wrap="none" rtlCol="0">
            <a:spAutoFit/>
          </a:bodyPr>
          <a:lstStyle/>
          <a:p>
            <a:r>
              <a:rPr lang="en-US" dirty="0" smtClean="0">
                <a:latin typeface="Calibri" pitchFamily="34" charset="0"/>
              </a:rPr>
              <a:t>Carbon Ions</a:t>
            </a:r>
            <a:endParaRPr lang="en-US" dirty="0">
              <a:latin typeface="Calibri" pitchFamily="34" charset="0"/>
            </a:endParaRPr>
          </a:p>
        </p:txBody>
      </p:sp>
    </p:spTree>
    <p:extLst>
      <p:ext uri="{BB962C8B-B14F-4D97-AF65-F5344CB8AC3E}">
        <p14:creationId xmlns:p14="http://schemas.microsoft.com/office/powerpoint/2010/main" val="3986420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1216" y="404664"/>
            <a:ext cx="8229600" cy="908720"/>
          </a:xfrm>
        </p:spPr>
        <p:txBody>
          <a:bodyPr>
            <a:normAutofit/>
          </a:bodyPr>
          <a:lstStyle/>
          <a:p>
            <a:r>
              <a:rPr lang="it-IT" sz="4400" dirty="0" smtClean="0"/>
              <a:t>Accelerator design </a:t>
            </a:r>
            <a:r>
              <a:rPr lang="en-US" sz="4400" dirty="0" smtClean="0"/>
              <a:t>criteria</a:t>
            </a:r>
            <a:endParaRPr lang="en-US" sz="4400" dirty="0"/>
          </a:p>
        </p:txBody>
      </p:sp>
      <p:sp>
        <p:nvSpPr>
          <p:cNvPr id="8" name="TextBox 47"/>
          <p:cNvSpPr txBox="1"/>
          <p:nvPr/>
        </p:nvSpPr>
        <p:spPr>
          <a:xfrm>
            <a:off x="755576" y="1526882"/>
            <a:ext cx="8136904" cy="4247317"/>
          </a:xfrm>
          <a:prstGeom prst="rect">
            <a:avLst/>
          </a:prstGeom>
          <a:noFill/>
        </p:spPr>
        <p:txBody>
          <a:bodyPr wrap="square" rtlCol="0">
            <a:spAutoFit/>
          </a:bodyPr>
          <a:lstStyle/>
          <a:p>
            <a:pPr algn="ctr"/>
            <a:r>
              <a:rPr lang="en-GB" dirty="0" smtClean="0">
                <a:solidFill>
                  <a:schemeClr val="tx1">
                    <a:lumMod val="85000"/>
                    <a:lumOff val="15000"/>
                  </a:schemeClr>
                </a:solidFill>
                <a:latin typeface="Calibri" pitchFamily="34" charset="0"/>
              </a:rPr>
              <a:t>The kind of the accelerator depends mainly on:</a:t>
            </a:r>
          </a:p>
          <a:p>
            <a:pPr marL="285750" indent="-285750" algn="ctr">
              <a:buFont typeface="Arial" pitchFamily="34" charset="0"/>
              <a:buChar char="•"/>
            </a:pPr>
            <a:r>
              <a:rPr lang="en-GB" dirty="0" smtClean="0">
                <a:solidFill>
                  <a:schemeClr val="tx1">
                    <a:lumMod val="85000"/>
                    <a:lumOff val="15000"/>
                  </a:schemeClr>
                </a:solidFill>
                <a:latin typeface="Calibri" pitchFamily="34" charset="0"/>
              </a:rPr>
              <a:t>The species to be accelerated</a:t>
            </a:r>
          </a:p>
          <a:p>
            <a:pPr marL="342900" indent="-342900">
              <a:buFont typeface="+mj-lt"/>
              <a:buAutoNum type="arabicPeriod"/>
            </a:pPr>
            <a:endParaRPr lang="en-GB" dirty="0" smtClean="0">
              <a:solidFill>
                <a:schemeClr val="tx1">
                  <a:lumMod val="85000"/>
                  <a:lumOff val="15000"/>
                </a:schemeClr>
              </a:solidFill>
              <a:latin typeface="Calibri" pitchFamily="34" charset="0"/>
            </a:endParaRPr>
          </a:p>
          <a:p>
            <a:pPr marL="342900" indent="-342900">
              <a:buFont typeface="+mj-lt"/>
              <a:buAutoNum type="arabicPeriod"/>
            </a:pPr>
            <a:endParaRPr lang="en-GB" dirty="0" smtClean="0">
              <a:solidFill>
                <a:schemeClr val="tx1">
                  <a:lumMod val="85000"/>
                  <a:lumOff val="15000"/>
                </a:schemeClr>
              </a:solidFill>
            </a:endParaRPr>
          </a:p>
          <a:p>
            <a:pPr marL="342900" indent="-342900">
              <a:buFont typeface="+mj-lt"/>
              <a:buAutoNum type="arabicPeriod"/>
            </a:pPr>
            <a:endParaRPr lang="en-GB" dirty="0" smtClean="0">
              <a:solidFill>
                <a:schemeClr val="tx1">
                  <a:lumMod val="85000"/>
                  <a:lumOff val="15000"/>
                </a:schemeClr>
              </a:solidFill>
            </a:endParaRPr>
          </a:p>
          <a:p>
            <a:pPr marL="342900" indent="-342900">
              <a:buFont typeface="+mj-lt"/>
              <a:buAutoNum type="arabicPeriod"/>
            </a:pPr>
            <a:endParaRPr lang="en-GB" dirty="0" smtClean="0">
              <a:solidFill>
                <a:schemeClr val="tx1">
                  <a:lumMod val="85000"/>
                  <a:lumOff val="15000"/>
                </a:schemeClr>
              </a:solidFill>
            </a:endParaRPr>
          </a:p>
          <a:p>
            <a:pPr marL="342900" indent="-342900">
              <a:buFont typeface="+mj-lt"/>
              <a:buAutoNum type="arabicPeriod"/>
            </a:pPr>
            <a:endParaRPr lang="en-GB" dirty="0" smtClean="0">
              <a:solidFill>
                <a:schemeClr val="tx1">
                  <a:lumMod val="85000"/>
                  <a:lumOff val="15000"/>
                </a:schemeClr>
              </a:solidFill>
            </a:endParaRPr>
          </a:p>
          <a:p>
            <a:endParaRPr lang="en-GB" dirty="0" smtClean="0">
              <a:solidFill>
                <a:schemeClr val="tx1">
                  <a:lumMod val="85000"/>
                  <a:lumOff val="15000"/>
                </a:schemeClr>
              </a:solidFill>
            </a:endParaRPr>
          </a:p>
          <a:p>
            <a:pPr marL="285750" indent="-285750" algn="ctr">
              <a:buFont typeface="Arial" pitchFamily="34" charset="0"/>
              <a:buChar char="•"/>
            </a:pPr>
            <a:r>
              <a:rPr lang="en-GB" dirty="0" smtClean="0">
                <a:solidFill>
                  <a:schemeClr val="tx1">
                    <a:lumMod val="85000"/>
                    <a:lumOff val="15000"/>
                  </a:schemeClr>
                </a:solidFill>
                <a:latin typeface="Calibri" pitchFamily="34" charset="0"/>
              </a:rPr>
              <a:t>The radiation shaping and delivery method</a:t>
            </a:r>
          </a:p>
          <a:p>
            <a:pPr marL="342900" indent="-342900"/>
            <a:endParaRPr lang="en-GB" dirty="0" smtClean="0">
              <a:solidFill>
                <a:schemeClr val="tx1">
                  <a:lumMod val="85000"/>
                  <a:lumOff val="15000"/>
                </a:schemeClr>
              </a:solidFill>
            </a:endParaRPr>
          </a:p>
          <a:p>
            <a:endParaRPr lang="en-GB" dirty="0" smtClean="0">
              <a:solidFill>
                <a:schemeClr val="tx1">
                  <a:lumMod val="85000"/>
                  <a:lumOff val="15000"/>
                </a:schemeClr>
              </a:solidFill>
            </a:endParaRPr>
          </a:p>
          <a:p>
            <a:pPr>
              <a:buFont typeface="Arial" pitchFamily="34" charset="0"/>
              <a:buChar char="•"/>
            </a:pPr>
            <a:endParaRPr lang="en-GB" dirty="0" smtClean="0">
              <a:solidFill>
                <a:schemeClr val="tx1">
                  <a:lumMod val="85000"/>
                  <a:lumOff val="15000"/>
                </a:schemeClr>
              </a:solidFill>
            </a:endParaRPr>
          </a:p>
          <a:p>
            <a:pPr>
              <a:buFont typeface="Arial" pitchFamily="34" charset="0"/>
              <a:buChar char="•"/>
            </a:pPr>
            <a:endParaRPr lang="en-GB" dirty="0" smtClean="0">
              <a:solidFill>
                <a:schemeClr val="tx1">
                  <a:lumMod val="85000"/>
                  <a:lumOff val="15000"/>
                </a:schemeClr>
              </a:solidFill>
            </a:endParaRPr>
          </a:p>
          <a:p>
            <a:endParaRPr lang="en-GB" dirty="0" smtClean="0">
              <a:solidFill>
                <a:schemeClr val="tx1">
                  <a:lumMod val="85000"/>
                  <a:lumOff val="15000"/>
                </a:schemeClr>
              </a:solidFill>
            </a:endParaRPr>
          </a:p>
          <a:p>
            <a:endParaRPr lang="en-GB" dirty="0">
              <a:solidFill>
                <a:schemeClr val="tx1">
                  <a:lumMod val="85000"/>
                  <a:lumOff val="15000"/>
                </a:schemeClr>
              </a:solidFill>
            </a:endParaRPr>
          </a:p>
        </p:txBody>
      </p:sp>
      <p:graphicFrame>
        <p:nvGraphicFramePr>
          <p:cNvPr id="4" name="Tabella 3"/>
          <p:cNvGraphicFramePr>
            <a:graphicFrameLocks noGrp="1"/>
          </p:cNvGraphicFramePr>
          <p:nvPr>
            <p:extLst>
              <p:ext uri="{D42A27DB-BD31-4B8C-83A1-F6EECF244321}">
                <p14:modId xmlns:p14="http://schemas.microsoft.com/office/powerpoint/2010/main" val="770352065"/>
              </p:ext>
            </p:extLst>
          </p:nvPr>
        </p:nvGraphicFramePr>
        <p:xfrm>
          <a:off x="1331640" y="2276872"/>
          <a:ext cx="6912768" cy="1112520"/>
        </p:xfrm>
        <a:graphic>
          <a:graphicData uri="http://schemas.openxmlformats.org/drawingml/2006/table">
            <a:tbl>
              <a:tblPr firstRow="1" bandRow="1">
                <a:tableStyleId>{5C22544A-7EE6-4342-B048-85BDC9FD1C3A}</a:tableStyleId>
              </a:tblPr>
              <a:tblGrid>
                <a:gridCol w="1112399"/>
                <a:gridCol w="2304256"/>
                <a:gridCol w="1986428"/>
                <a:gridCol w="1509685"/>
              </a:tblGrid>
              <a:tr h="370840">
                <a:tc>
                  <a:txBody>
                    <a:bodyPr/>
                    <a:lstStyle/>
                    <a:p>
                      <a:r>
                        <a:rPr lang="en-US" noProof="0" dirty="0" smtClean="0">
                          <a:latin typeface="Calibri" pitchFamily="34" charset="0"/>
                        </a:rPr>
                        <a:t>particle</a:t>
                      </a:r>
                      <a:endParaRPr lang="en-US" noProof="0" dirty="0">
                        <a:latin typeface="Calibri" pitchFamily="34" charset="0"/>
                      </a:endParaRPr>
                    </a:p>
                  </a:txBody>
                  <a:tcPr/>
                </a:tc>
                <a:tc>
                  <a:txBody>
                    <a:bodyPr/>
                    <a:lstStyle/>
                    <a:p>
                      <a:r>
                        <a:rPr lang="en-US" smtClean="0">
                          <a:latin typeface="Calibri" pitchFamily="34" charset="0"/>
                        </a:rPr>
                        <a:t>Penetration range</a:t>
                      </a:r>
                      <a:endParaRPr lang="en-US" dirty="0">
                        <a:latin typeface="Calibri" pitchFamily="34" charset="0"/>
                      </a:endParaRPr>
                    </a:p>
                  </a:txBody>
                  <a:tcPr/>
                </a:tc>
                <a:tc>
                  <a:txBody>
                    <a:bodyPr/>
                    <a:lstStyle/>
                    <a:p>
                      <a:r>
                        <a:rPr lang="en-US" smtClean="0">
                          <a:latin typeface="Calibri" pitchFamily="34" charset="0"/>
                        </a:rPr>
                        <a:t>Energy</a:t>
                      </a:r>
                      <a:r>
                        <a:rPr lang="en-US" baseline="0" smtClean="0">
                          <a:latin typeface="Calibri" pitchFamily="34" charset="0"/>
                        </a:rPr>
                        <a:t> </a:t>
                      </a:r>
                      <a:r>
                        <a:rPr lang="en-US" baseline="0" noProof="0" smtClean="0">
                          <a:latin typeface="Calibri" pitchFamily="34" charset="0"/>
                        </a:rPr>
                        <a:t>range</a:t>
                      </a:r>
                      <a:endParaRPr lang="en-US" noProof="0" dirty="0">
                        <a:latin typeface="Calibri" pitchFamily="34" charset="0"/>
                      </a:endParaRPr>
                    </a:p>
                  </a:txBody>
                  <a:tcPr/>
                </a:tc>
                <a:tc>
                  <a:txBody>
                    <a:bodyPr/>
                    <a:lstStyle/>
                    <a:p>
                      <a:r>
                        <a:rPr lang="en-US" smtClean="0">
                          <a:latin typeface="Calibri" pitchFamily="34" charset="0"/>
                        </a:rPr>
                        <a:t>Brho range</a:t>
                      </a:r>
                      <a:endParaRPr lang="en-US" dirty="0">
                        <a:latin typeface="Calibri" pitchFamily="34" charset="0"/>
                      </a:endParaRPr>
                    </a:p>
                  </a:txBody>
                  <a:tcPr/>
                </a:tc>
              </a:tr>
              <a:tr h="370840">
                <a:tc>
                  <a:txBody>
                    <a:bodyPr/>
                    <a:lstStyle/>
                    <a:p>
                      <a:r>
                        <a:rPr lang="en-US" smtClean="0">
                          <a:latin typeface="Calibri" pitchFamily="34" charset="0"/>
                        </a:rPr>
                        <a:t>Proton</a:t>
                      </a:r>
                      <a:endParaRPr lang="en-US" dirty="0">
                        <a:latin typeface="Calibri" pitchFamily="34" charset="0"/>
                      </a:endParaRPr>
                    </a:p>
                  </a:txBody>
                  <a:tcPr/>
                </a:tc>
                <a:tc>
                  <a:txBody>
                    <a:bodyPr/>
                    <a:lstStyle/>
                    <a:p>
                      <a:r>
                        <a:rPr lang="en-US" smtClean="0">
                          <a:latin typeface="Calibri" pitchFamily="34" charset="0"/>
                        </a:rPr>
                        <a:t>30-300 mm</a:t>
                      </a:r>
                      <a:endParaRPr lang="en-US" dirty="0">
                        <a:latin typeface="Calibri" pitchFamily="34" charset="0"/>
                      </a:endParaRPr>
                    </a:p>
                  </a:txBody>
                  <a:tcPr/>
                </a:tc>
                <a:tc>
                  <a:txBody>
                    <a:bodyPr/>
                    <a:lstStyle/>
                    <a:p>
                      <a:r>
                        <a:rPr lang="en-US" smtClean="0">
                          <a:latin typeface="Calibri" pitchFamily="34" charset="0"/>
                        </a:rPr>
                        <a:t>60-250</a:t>
                      </a:r>
                      <a:r>
                        <a:rPr lang="en-US" baseline="0" smtClean="0">
                          <a:latin typeface="Calibri" pitchFamily="34" charset="0"/>
                        </a:rPr>
                        <a:t> MeV/u</a:t>
                      </a:r>
                      <a:endParaRPr lang="en-US" dirty="0">
                        <a:latin typeface="Calibri" pitchFamily="34" charset="0"/>
                      </a:endParaRPr>
                    </a:p>
                  </a:txBody>
                  <a:tcPr/>
                </a:tc>
                <a:tc>
                  <a:txBody>
                    <a:bodyPr/>
                    <a:lstStyle/>
                    <a:p>
                      <a:r>
                        <a:rPr lang="en-US" smtClean="0">
                          <a:latin typeface="Calibri" pitchFamily="34" charset="0"/>
                        </a:rPr>
                        <a:t>1.16-2.31 Tm</a:t>
                      </a:r>
                      <a:endParaRPr lang="en-US" dirty="0">
                        <a:latin typeface="Calibri" pitchFamily="34" charset="0"/>
                      </a:endParaRPr>
                    </a:p>
                  </a:txBody>
                  <a:tcPr/>
                </a:tc>
              </a:tr>
              <a:tr h="370840">
                <a:tc>
                  <a:txBody>
                    <a:bodyPr/>
                    <a:lstStyle/>
                    <a:p>
                      <a:r>
                        <a:rPr lang="en-US" smtClean="0">
                          <a:latin typeface="Calibri" pitchFamily="34" charset="0"/>
                        </a:rPr>
                        <a:t>Carbon</a:t>
                      </a:r>
                      <a:endParaRPr lang="en-US" dirty="0" smtClean="0">
                        <a:latin typeface="Calibri" pitchFamily="34" charset="0"/>
                      </a:endParaRPr>
                    </a:p>
                  </a:txBody>
                  <a:tcPr/>
                </a:tc>
                <a:tc>
                  <a:txBody>
                    <a:bodyPr/>
                    <a:lstStyle/>
                    <a:p>
                      <a:r>
                        <a:rPr lang="en-US" smtClean="0">
                          <a:latin typeface="Calibri" pitchFamily="34" charset="0"/>
                        </a:rPr>
                        <a:t>30-300</a:t>
                      </a:r>
                      <a:r>
                        <a:rPr lang="en-US" baseline="0" smtClean="0">
                          <a:latin typeface="Calibri" pitchFamily="34" charset="0"/>
                        </a:rPr>
                        <a:t> mm</a:t>
                      </a:r>
                      <a:endParaRPr lang="en-US" dirty="0">
                        <a:latin typeface="Calibri" pitchFamily="34" charset="0"/>
                      </a:endParaRPr>
                    </a:p>
                  </a:txBody>
                  <a:tcPr/>
                </a:tc>
                <a:tc>
                  <a:txBody>
                    <a:bodyPr/>
                    <a:lstStyle/>
                    <a:p>
                      <a:r>
                        <a:rPr lang="en-US" smtClean="0">
                          <a:latin typeface="Calibri" pitchFamily="34" charset="0"/>
                        </a:rPr>
                        <a:t>120-400</a:t>
                      </a:r>
                      <a:r>
                        <a:rPr lang="en-US" baseline="0" smtClean="0">
                          <a:latin typeface="Calibri" pitchFamily="34" charset="0"/>
                        </a:rPr>
                        <a:t> MeV/u</a:t>
                      </a:r>
                      <a:endParaRPr lang="en-US" dirty="0">
                        <a:latin typeface="Calibri" pitchFamily="34" charset="0"/>
                      </a:endParaRPr>
                    </a:p>
                  </a:txBody>
                  <a:tcPr/>
                </a:tc>
                <a:tc>
                  <a:txBody>
                    <a:bodyPr/>
                    <a:lstStyle/>
                    <a:p>
                      <a:r>
                        <a:rPr lang="en-US" dirty="0" smtClean="0">
                          <a:latin typeface="Calibri" pitchFamily="34" charset="0"/>
                        </a:rPr>
                        <a:t>3.18-6.34</a:t>
                      </a:r>
                      <a:r>
                        <a:rPr lang="en-US" baseline="0" dirty="0" smtClean="0">
                          <a:latin typeface="Calibri" pitchFamily="34" charset="0"/>
                        </a:rPr>
                        <a:t> Tm</a:t>
                      </a:r>
                      <a:r>
                        <a:rPr lang="en-US" dirty="0" smtClean="0">
                          <a:latin typeface="Calibri" pitchFamily="34" charset="0"/>
                        </a:rPr>
                        <a:t> </a:t>
                      </a:r>
                      <a:endParaRPr lang="en-US" dirty="0">
                        <a:latin typeface="Calibri" pitchFamily="34" charset="0"/>
                      </a:endParaRPr>
                    </a:p>
                  </a:txBody>
                  <a:tcPr/>
                </a:tc>
              </a:tr>
            </a:tbl>
          </a:graphicData>
        </a:graphic>
      </p:graphicFrame>
      <p:cxnSp>
        <p:nvCxnSpPr>
          <p:cNvPr id="7" name="Connettore 2 6"/>
          <p:cNvCxnSpPr/>
          <p:nvPr/>
        </p:nvCxnSpPr>
        <p:spPr>
          <a:xfrm flipH="1">
            <a:off x="2339752" y="4077072"/>
            <a:ext cx="1440160" cy="115212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0" name="Connettore 2 9"/>
          <p:cNvCxnSpPr/>
          <p:nvPr/>
        </p:nvCxnSpPr>
        <p:spPr>
          <a:xfrm>
            <a:off x="5256912" y="4095347"/>
            <a:ext cx="1728192" cy="122413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1" name="Rettangolo 10"/>
          <p:cNvSpPr/>
          <p:nvPr/>
        </p:nvSpPr>
        <p:spPr>
          <a:xfrm>
            <a:off x="6084168" y="5285239"/>
            <a:ext cx="1819922" cy="400110"/>
          </a:xfrm>
          <a:prstGeom prst="rect">
            <a:avLst/>
          </a:prstGeom>
        </p:spPr>
        <p:txBody>
          <a:bodyPr wrap="none">
            <a:spAutoFit/>
          </a:bodyPr>
          <a:lstStyle/>
          <a:p>
            <a:pPr marL="342900" lvl="0" indent="-342900"/>
            <a:r>
              <a:rPr lang="en-GB" sz="2000" dirty="0" smtClean="0">
                <a:solidFill>
                  <a:srgbClr val="6A85A6"/>
                </a:solidFill>
                <a:latin typeface="Calibri" pitchFamily="34" charset="0"/>
              </a:rPr>
              <a:t>Active Scanning</a:t>
            </a:r>
          </a:p>
        </p:txBody>
      </p:sp>
      <p:sp>
        <p:nvSpPr>
          <p:cNvPr id="12" name="Rettangolo 11"/>
          <p:cNvSpPr/>
          <p:nvPr/>
        </p:nvSpPr>
        <p:spPr>
          <a:xfrm>
            <a:off x="1145718" y="5379273"/>
            <a:ext cx="1928220" cy="400110"/>
          </a:xfrm>
          <a:prstGeom prst="rect">
            <a:avLst/>
          </a:prstGeom>
        </p:spPr>
        <p:txBody>
          <a:bodyPr wrap="none">
            <a:spAutoFit/>
          </a:bodyPr>
          <a:lstStyle/>
          <a:p>
            <a:pPr marL="342900" lvl="0" indent="-342900"/>
            <a:r>
              <a:rPr lang="en-GB" sz="2000" dirty="0" smtClean="0">
                <a:solidFill>
                  <a:srgbClr val="6A85A6"/>
                </a:solidFill>
                <a:latin typeface="Calibri" pitchFamily="34" charset="0"/>
              </a:rPr>
              <a:t>Passive Scanning</a:t>
            </a:r>
          </a:p>
        </p:txBody>
      </p:sp>
      <p:sp>
        <p:nvSpPr>
          <p:cNvPr id="3" name="Date Placeholder 2"/>
          <p:cNvSpPr>
            <a:spLocks noGrp="1"/>
          </p:cNvSpPr>
          <p:nvPr>
            <p:ph type="dt" sz="half" idx="10"/>
          </p:nvPr>
        </p:nvSpPr>
        <p:spPr/>
        <p:txBody>
          <a:bodyPr/>
          <a:lstStyle/>
          <a:p>
            <a:r>
              <a:rPr lang="en-US" smtClean="0"/>
              <a:t>CAS – Trondheim - 27/07/2013</a:t>
            </a:r>
            <a:endParaRPr lang="en-US"/>
          </a:p>
        </p:txBody>
      </p:sp>
      <p:sp>
        <p:nvSpPr>
          <p:cNvPr id="5" name="Footer Placeholder 4"/>
          <p:cNvSpPr>
            <a:spLocks noGrp="1"/>
          </p:cNvSpPr>
          <p:nvPr>
            <p:ph type="ftr" sz="quarter" idx="11"/>
          </p:nvPr>
        </p:nvSpPr>
        <p:spPr/>
        <p:txBody>
          <a:bodyPr/>
          <a:lstStyle/>
          <a:p>
            <a:r>
              <a:rPr lang="en-US" smtClean="0"/>
              <a:t>Medical applications – C. Biscari </a:t>
            </a:r>
            <a:endParaRPr lang="en-US"/>
          </a:p>
        </p:txBody>
      </p:sp>
      <p:sp>
        <p:nvSpPr>
          <p:cNvPr id="6" name="Slide Number Placeholder 5"/>
          <p:cNvSpPr>
            <a:spLocks noGrp="1"/>
          </p:cNvSpPr>
          <p:nvPr>
            <p:ph type="sldNum" sz="quarter" idx="12"/>
          </p:nvPr>
        </p:nvSpPr>
        <p:spPr/>
        <p:txBody>
          <a:bodyPr/>
          <a:lstStyle/>
          <a:p>
            <a:fld id="{67CD92BB-0280-4EA5-937F-87721D6FAD66}" type="slidenum">
              <a:rPr lang="en-US" smtClean="0"/>
              <a:t>15</a:t>
            </a:fld>
            <a:endParaRPr lang="en-US"/>
          </a:p>
        </p:txBody>
      </p:sp>
    </p:spTree>
    <p:extLst>
      <p:ext uri="{BB962C8B-B14F-4D97-AF65-F5344CB8AC3E}">
        <p14:creationId xmlns:p14="http://schemas.microsoft.com/office/powerpoint/2010/main" val="41883899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44016"/>
            <a:ext cx="8229600" cy="908720"/>
          </a:xfrm>
        </p:spPr>
        <p:txBody>
          <a:bodyPr>
            <a:normAutofit/>
          </a:bodyPr>
          <a:lstStyle/>
          <a:p>
            <a:r>
              <a:rPr lang="it-IT" dirty="0" smtClean="0"/>
              <a:t>Passive Scanning</a:t>
            </a:r>
            <a:endParaRPr lang="it-IT" dirty="0"/>
          </a:p>
        </p:txBody>
      </p:sp>
      <p:sp>
        <p:nvSpPr>
          <p:cNvPr id="8" name="TextBox 47"/>
          <p:cNvSpPr txBox="1"/>
          <p:nvPr/>
        </p:nvSpPr>
        <p:spPr>
          <a:xfrm>
            <a:off x="1259632" y="692696"/>
            <a:ext cx="7884368" cy="1477328"/>
          </a:xfrm>
          <a:prstGeom prst="rect">
            <a:avLst/>
          </a:prstGeom>
          <a:noFill/>
        </p:spPr>
        <p:txBody>
          <a:bodyPr wrap="square" rtlCol="0">
            <a:spAutoFit/>
          </a:bodyPr>
          <a:lstStyle/>
          <a:p>
            <a:r>
              <a:rPr lang="en-GB" dirty="0" smtClean="0">
                <a:solidFill>
                  <a:srgbClr val="6A85A6"/>
                </a:solidFill>
                <a:latin typeface="Calibri" pitchFamily="34" charset="0"/>
              </a:rPr>
              <a:t>Passive scanning is based on putting several absorbers before the patient to change longitudinal and transverse characteristics</a:t>
            </a:r>
          </a:p>
          <a:p>
            <a:pPr marL="342900" indent="-342900">
              <a:buFont typeface="+mj-lt"/>
              <a:buAutoNum type="arabicPeriod"/>
            </a:pPr>
            <a:endParaRPr lang="en-GB" dirty="0" smtClean="0">
              <a:solidFill>
                <a:srgbClr val="FFFFFF"/>
              </a:solidFill>
            </a:endParaRPr>
          </a:p>
          <a:p>
            <a:endParaRPr lang="en-GB" dirty="0" smtClean="0">
              <a:solidFill>
                <a:srgbClr val="FFFFFF"/>
              </a:solidFill>
            </a:endParaRPr>
          </a:p>
          <a:p>
            <a:endParaRPr lang="en-GB" dirty="0">
              <a:solidFill>
                <a:srgbClr val="FFFFFF"/>
              </a:solidFill>
            </a:endParaRPr>
          </a:p>
        </p:txBody>
      </p:sp>
      <p:pic>
        <p:nvPicPr>
          <p:cNvPr id="5126" name="Picture 6"/>
          <p:cNvPicPr>
            <a:picLocks noChangeAspect="1" noChangeArrowheads="1"/>
          </p:cNvPicPr>
          <p:nvPr/>
        </p:nvPicPr>
        <p:blipFill>
          <a:blip r:embed="rId2" cstate="print"/>
          <a:srcRect/>
          <a:stretch>
            <a:fillRect/>
          </a:stretch>
        </p:blipFill>
        <p:spPr bwMode="auto">
          <a:xfrm>
            <a:off x="3923928" y="4444570"/>
            <a:ext cx="1440160" cy="1781251"/>
          </a:xfrm>
          <a:prstGeom prst="rect">
            <a:avLst/>
          </a:prstGeom>
          <a:noFill/>
          <a:ln w="9525">
            <a:noFill/>
            <a:miter lim="800000"/>
            <a:headEnd/>
            <a:tailEnd/>
          </a:ln>
        </p:spPr>
      </p:pic>
      <p:pic>
        <p:nvPicPr>
          <p:cNvPr id="5127" name="Picture 7"/>
          <p:cNvPicPr>
            <a:picLocks noChangeAspect="1" noChangeArrowheads="1"/>
          </p:cNvPicPr>
          <p:nvPr/>
        </p:nvPicPr>
        <p:blipFill>
          <a:blip r:embed="rId3" cstate="print"/>
          <a:srcRect l="1031"/>
          <a:stretch>
            <a:fillRect/>
          </a:stretch>
        </p:blipFill>
        <p:spPr bwMode="auto">
          <a:xfrm>
            <a:off x="0" y="1399814"/>
            <a:ext cx="9144000" cy="2971800"/>
          </a:xfrm>
          <a:prstGeom prst="rect">
            <a:avLst/>
          </a:prstGeom>
          <a:noFill/>
          <a:ln w="9525">
            <a:noFill/>
            <a:miter lim="800000"/>
            <a:headEnd/>
            <a:tailEnd/>
          </a:ln>
        </p:spPr>
      </p:pic>
      <p:pic>
        <p:nvPicPr>
          <p:cNvPr id="11" name="Picture 3"/>
          <p:cNvPicPr>
            <a:picLocks noChangeAspect="1" noChangeArrowheads="1"/>
          </p:cNvPicPr>
          <p:nvPr/>
        </p:nvPicPr>
        <p:blipFill>
          <a:blip r:embed="rId4" cstate="print"/>
          <a:srcRect l="8591" t="5600" r="18387" b="16001"/>
          <a:stretch>
            <a:fillRect/>
          </a:stretch>
        </p:blipFill>
        <p:spPr bwMode="auto">
          <a:xfrm>
            <a:off x="1097644" y="4438023"/>
            <a:ext cx="2160240" cy="1779021"/>
          </a:xfrm>
          <a:prstGeom prst="rect">
            <a:avLst/>
          </a:prstGeom>
          <a:noFill/>
          <a:ln w="9525">
            <a:noFill/>
            <a:miter lim="800000"/>
            <a:headEnd/>
            <a:tailEnd/>
          </a:ln>
        </p:spPr>
      </p:pic>
      <p:pic>
        <p:nvPicPr>
          <p:cNvPr id="16387" name="Picture 3"/>
          <p:cNvPicPr>
            <a:picLocks noChangeAspect="1" noChangeArrowheads="1"/>
          </p:cNvPicPr>
          <p:nvPr/>
        </p:nvPicPr>
        <p:blipFill>
          <a:blip r:embed="rId5" cstate="print"/>
          <a:srcRect/>
          <a:stretch>
            <a:fillRect/>
          </a:stretch>
        </p:blipFill>
        <p:spPr bwMode="auto">
          <a:xfrm>
            <a:off x="5868144" y="4444570"/>
            <a:ext cx="3009900" cy="1866900"/>
          </a:xfrm>
          <a:prstGeom prst="rect">
            <a:avLst/>
          </a:prstGeom>
          <a:noFill/>
          <a:ln w="9525">
            <a:noFill/>
            <a:miter lim="800000"/>
            <a:headEnd/>
            <a:tailEnd/>
          </a:ln>
        </p:spPr>
      </p:pic>
      <p:sp>
        <p:nvSpPr>
          <p:cNvPr id="10" name="CasellaDiTesto 9"/>
          <p:cNvSpPr txBox="1"/>
          <p:nvPr/>
        </p:nvSpPr>
        <p:spPr>
          <a:xfrm>
            <a:off x="4295996" y="6225821"/>
            <a:ext cx="696024" cy="369332"/>
          </a:xfrm>
          <a:prstGeom prst="rect">
            <a:avLst/>
          </a:prstGeom>
          <a:noFill/>
        </p:spPr>
        <p:txBody>
          <a:bodyPr wrap="none" rtlCol="0">
            <a:spAutoFit/>
          </a:bodyPr>
          <a:lstStyle/>
          <a:p>
            <a:r>
              <a:rPr lang="it-IT" dirty="0" err="1" smtClean="0">
                <a:latin typeface="Calibri" pitchFamily="34" charset="0"/>
              </a:rPr>
              <a:t>Bolus</a:t>
            </a:r>
            <a:endParaRPr lang="it-IT" dirty="0">
              <a:latin typeface="Calibri" pitchFamily="34" charset="0"/>
            </a:endParaRPr>
          </a:p>
        </p:txBody>
      </p:sp>
      <p:sp>
        <p:nvSpPr>
          <p:cNvPr id="12" name="CasellaDiTesto 11"/>
          <p:cNvSpPr txBox="1"/>
          <p:nvPr/>
        </p:nvSpPr>
        <p:spPr>
          <a:xfrm>
            <a:off x="1603887" y="6225821"/>
            <a:ext cx="1206164" cy="369332"/>
          </a:xfrm>
          <a:prstGeom prst="rect">
            <a:avLst/>
          </a:prstGeom>
          <a:noFill/>
        </p:spPr>
        <p:txBody>
          <a:bodyPr wrap="none" rtlCol="0">
            <a:spAutoFit/>
          </a:bodyPr>
          <a:lstStyle/>
          <a:p>
            <a:r>
              <a:rPr lang="it-IT" dirty="0" err="1" smtClean="0">
                <a:latin typeface="Calibri" pitchFamily="34" charset="0"/>
              </a:rPr>
              <a:t>Ridge</a:t>
            </a:r>
            <a:r>
              <a:rPr lang="it-IT" dirty="0" smtClean="0">
                <a:latin typeface="Calibri" pitchFamily="34" charset="0"/>
              </a:rPr>
              <a:t> </a:t>
            </a:r>
            <a:r>
              <a:rPr lang="it-IT" dirty="0" err="1" smtClean="0">
                <a:latin typeface="Calibri" pitchFamily="34" charset="0"/>
              </a:rPr>
              <a:t>filter</a:t>
            </a:r>
            <a:endParaRPr lang="it-IT" dirty="0">
              <a:latin typeface="Calibri" pitchFamily="34" charset="0"/>
            </a:endParaRPr>
          </a:p>
        </p:txBody>
      </p:sp>
      <p:sp>
        <p:nvSpPr>
          <p:cNvPr id="13" name="CasellaDiTesto 12"/>
          <p:cNvSpPr txBox="1"/>
          <p:nvPr/>
        </p:nvSpPr>
        <p:spPr>
          <a:xfrm>
            <a:off x="6012160" y="6323260"/>
            <a:ext cx="2565511" cy="369332"/>
          </a:xfrm>
          <a:prstGeom prst="rect">
            <a:avLst/>
          </a:prstGeom>
          <a:noFill/>
        </p:spPr>
        <p:txBody>
          <a:bodyPr wrap="none" rtlCol="0">
            <a:spAutoFit/>
          </a:bodyPr>
          <a:lstStyle/>
          <a:p>
            <a:r>
              <a:rPr lang="it-IT" dirty="0" err="1" smtClean="0">
                <a:latin typeface="Calibri" pitchFamily="34" charset="0"/>
              </a:rPr>
              <a:t>Multi-leaf</a:t>
            </a:r>
            <a:r>
              <a:rPr lang="it-IT" dirty="0" smtClean="0">
                <a:latin typeface="Calibri" pitchFamily="34" charset="0"/>
              </a:rPr>
              <a:t> </a:t>
            </a:r>
            <a:r>
              <a:rPr lang="it-IT" dirty="0" err="1" smtClean="0">
                <a:latin typeface="Calibri" pitchFamily="34" charset="0"/>
              </a:rPr>
              <a:t>final</a:t>
            </a:r>
            <a:r>
              <a:rPr lang="it-IT" dirty="0" smtClean="0">
                <a:latin typeface="Calibri" pitchFamily="34" charset="0"/>
              </a:rPr>
              <a:t> </a:t>
            </a:r>
            <a:r>
              <a:rPr lang="it-IT" dirty="0" err="1" smtClean="0">
                <a:latin typeface="Calibri" pitchFamily="34" charset="0"/>
              </a:rPr>
              <a:t>collimator</a:t>
            </a:r>
            <a:endParaRPr lang="it-IT" dirty="0">
              <a:latin typeface="Calibri" pitchFamily="34" charset="0"/>
            </a:endParaRPr>
          </a:p>
        </p:txBody>
      </p:sp>
      <p:cxnSp>
        <p:nvCxnSpPr>
          <p:cNvPr id="15" name="Connettore 2 14"/>
          <p:cNvCxnSpPr/>
          <p:nvPr/>
        </p:nvCxnSpPr>
        <p:spPr>
          <a:xfrm flipV="1">
            <a:off x="2123728" y="3645024"/>
            <a:ext cx="1296144" cy="792088"/>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6" name="Connettore 2 15"/>
          <p:cNvCxnSpPr/>
          <p:nvPr/>
        </p:nvCxnSpPr>
        <p:spPr>
          <a:xfrm flipV="1">
            <a:off x="5076056" y="3429000"/>
            <a:ext cx="1584176" cy="108012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8" name="Connettore 2 17"/>
          <p:cNvCxnSpPr>
            <a:stCxn id="16387" idx="0"/>
          </p:cNvCxnSpPr>
          <p:nvPr/>
        </p:nvCxnSpPr>
        <p:spPr>
          <a:xfrm flipV="1">
            <a:off x="7373094" y="3436458"/>
            <a:ext cx="295250" cy="100811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0"/>
          </p:nvPr>
        </p:nvSpPr>
        <p:spPr/>
        <p:txBody>
          <a:bodyPr/>
          <a:lstStyle/>
          <a:p>
            <a:r>
              <a:rPr lang="en-US" smtClean="0"/>
              <a:t>CAS – Trondheim - 27/07/2013</a:t>
            </a:r>
            <a:endParaRPr lang="en-US"/>
          </a:p>
        </p:txBody>
      </p:sp>
      <p:sp>
        <p:nvSpPr>
          <p:cNvPr id="4" name="Footer Placeholder 3"/>
          <p:cNvSpPr>
            <a:spLocks noGrp="1"/>
          </p:cNvSpPr>
          <p:nvPr>
            <p:ph type="ftr" sz="quarter" idx="11"/>
          </p:nvPr>
        </p:nvSpPr>
        <p:spPr/>
        <p:txBody>
          <a:bodyPr/>
          <a:lstStyle/>
          <a:p>
            <a:r>
              <a:rPr lang="en-US" smtClean="0"/>
              <a:t>Medical applications – C. Biscari </a:t>
            </a:r>
            <a:endParaRPr lang="en-US"/>
          </a:p>
        </p:txBody>
      </p:sp>
      <p:sp>
        <p:nvSpPr>
          <p:cNvPr id="5" name="Slide Number Placeholder 4"/>
          <p:cNvSpPr>
            <a:spLocks noGrp="1"/>
          </p:cNvSpPr>
          <p:nvPr>
            <p:ph type="sldNum" sz="quarter" idx="12"/>
          </p:nvPr>
        </p:nvSpPr>
        <p:spPr/>
        <p:txBody>
          <a:bodyPr/>
          <a:lstStyle/>
          <a:p>
            <a:fld id="{67CD92BB-0280-4EA5-937F-87721D6FAD66}" type="slidenum">
              <a:rPr lang="en-US" smtClean="0"/>
              <a:t>16</a:t>
            </a:fld>
            <a:endParaRPr lang="en-US"/>
          </a:p>
        </p:txBody>
      </p:sp>
    </p:spTree>
    <p:extLst>
      <p:ext uri="{BB962C8B-B14F-4D97-AF65-F5344CB8AC3E}">
        <p14:creationId xmlns:p14="http://schemas.microsoft.com/office/powerpoint/2010/main" val="36151255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44016"/>
            <a:ext cx="8229600" cy="908720"/>
          </a:xfrm>
        </p:spPr>
        <p:txBody>
          <a:bodyPr>
            <a:normAutofit/>
          </a:bodyPr>
          <a:lstStyle/>
          <a:p>
            <a:r>
              <a:rPr lang="it-IT" dirty="0" smtClean="0"/>
              <a:t>Active Scanning</a:t>
            </a:r>
            <a:endParaRPr lang="it-IT" dirty="0"/>
          </a:p>
        </p:txBody>
      </p:sp>
      <p:sp>
        <p:nvSpPr>
          <p:cNvPr id="4" name="CasellaDiTesto 3"/>
          <p:cNvSpPr txBox="1"/>
          <p:nvPr/>
        </p:nvSpPr>
        <p:spPr>
          <a:xfrm>
            <a:off x="649645" y="4365104"/>
            <a:ext cx="2335552" cy="1200329"/>
          </a:xfrm>
          <a:prstGeom prst="rect">
            <a:avLst/>
          </a:prstGeom>
          <a:noFill/>
        </p:spPr>
        <p:txBody>
          <a:bodyPr wrap="square" rtlCol="0">
            <a:spAutoFit/>
          </a:bodyPr>
          <a:lstStyle/>
          <a:p>
            <a:r>
              <a:rPr lang="it-IT" dirty="0" err="1" smtClean="0">
                <a:latin typeface="Calibri" pitchFamily="34" charset="0"/>
              </a:rPr>
              <a:t>Several</a:t>
            </a:r>
            <a:r>
              <a:rPr lang="it-IT" dirty="0" smtClean="0">
                <a:latin typeface="Calibri" pitchFamily="34" charset="0"/>
              </a:rPr>
              <a:t> </a:t>
            </a:r>
            <a:r>
              <a:rPr lang="it-IT" dirty="0" err="1" smtClean="0">
                <a:latin typeface="Calibri" pitchFamily="34" charset="0"/>
              </a:rPr>
              <a:t>Bragg</a:t>
            </a:r>
            <a:r>
              <a:rPr lang="it-IT" dirty="0" smtClean="0">
                <a:latin typeface="Calibri" pitchFamily="34" charset="0"/>
              </a:rPr>
              <a:t> </a:t>
            </a:r>
            <a:r>
              <a:rPr lang="it-IT" dirty="0" err="1" smtClean="0">
                <a:latin typeface="Calibri" pitchFamily="34" charset="0"/>
              </a:rPr>
              <a:t>peaks</a:t>
            </a:r>
            <a:r>
              <a:rPr lang="it-IT" dirty="0" smtClean="0">
                <a:latin typeface="Calibri" pitchFamily="34" charset="0"/>
              </a:rPr>
              <a:t> from the </a:t>
            </a:r>
            <a:r>
              <a:rPr lang="it-IT" dirty="0" err="1" smtClean="0">
                <a:latin typeface="Calibri" pitchFamily="34" charset="0"/>
              </a:rPr>
              <a:t>accelerator</a:t>
            </a:r>
            <a:r>
              <a:rPr lang="it-IT" dirty="0" smtClean="0">
                <a:latin typeface="Calibri" pitchFamily="34" charset="0"/>
              </a:rPr>
              <a:t> </a:t>
            </a:r>
            <a:r>
              <a:rPr lang="it-IT" dirty="0" err="1" smtClean="0">
                <a:latin typeface="Calibri" pitchFamily="34" charset="0"/>
              </a:rPr>
              <a:t>paint</a:t>
            </a:r>
            <a:r>
              <a:rPr lang="it-IT" dirty="0" smtClean="0">
                <a:latin typeface="Calibri" pitchFamily="34" charset="0"/>
              </a:rPr>
              <a:t> the </a:t>
            </a:r>
            <a:r>
              <a:rPr lang="it-IT" dirty="0" err="1" smtClean="0">
                <a:latin typeface="Calibri" pitchFamily="34" charset="0"/>
              </a:rPr>
              <a:t>tumour</a:t>
            </a:r>
            <a:r>
              <a:rPr lang="it-IT" dirty="0">
                <a:latin typeface="Calibri" pitchFamily="34" charset="0"/>
              </a:rPr>
              <a:t> </a:t>
            </a:r>
            <a:r>
              <a:rPr lang="it-IT" dirty="0" err="1" smtClean="0">
                <a:latin typeface="Calibri" pitchFamily="34" charset="0"/>
              </a:rPr>
              <a:t>longitudinally</a:t>
            </a:r>
            <a:endParaRPr lang="it-IT" dirty="0">
              <a:latin typeface="Calibri" pitchFamily="34" charset="0"/>
            </a:endParaRPr>
          </a:p>
        </p:txBody>
      </p:sp>
      <p:pic>
        <p:nvPicPr>
          <p:cNvPr id="1026" name="Picture 2"/>
          <p:cNvPicPr>
            <a:picLocks noChangeAspect="1" noChangeArrowheads="1"/>
          </p:cNvPicPr>
          <p:nvPr/>
        </p:nvPicPr>
        <p:blipFill>
          <a:blip r:embed="rId2" cstate="print"/>
          <a:srcRect/>
          <a:stretch>
            <a:fillRect/>
          </a:stretch>
        </p:blipFill>
        <p:spPr bwMode="auto">
          <a:xfrm>
            <a:off x="2949846" y="836712"/>
            <a:ext cx="5981700" cy="4981575"/>
          </a:xfrm>
          <a:prstGeom prst="rect">
            <a:avLst/>
          </a:prstGeom>
          <a:noFill/>
          <a:ln w="9525">
            <a:noFill/>
            <a:miter lim="800000"/>
            <a:headEnd/>
            <a:tailEnd/>
          </a:ln>
        </p:spPr>
      </p:pic>
      <p:sp>
        <p:nvSpPr>
          <p:cNvPr id="6" name="CasellaDiTesto 5"/>
          <p:cNvSpPr txBox="1"/>
          <p:nvPr/>
        </p:nvSpPr>
        <p:spPr>
          <a:xfrm>
            <a:off x="580330" y="1412776"/>
            <a:ext cx="2448272" cy="1200329"/>
          </a:xfrm>
          <a:prstGeom prst="rect">
            <a:avLst/>
          </a:prstGeom>
          <a:noFill/>
        </p:spPr>
        <p:txBody>
          <a:bodyPr wrap="square" rtlCol="0">
            <a:spAutoFit/>
          </a:bodyPr>
          <a:lstStyle/>
          <a:p>
            <a:r>
              <a:rPr lang="it-IT" dirty="0" smtClean="0">
                <a:latin typeface="Calibri" pitchFamily="34" charset="0"/>
              </a:rPr>
              <a:t>Fast </a:t>
            </a:r>
            <a:r>
              <a:rPr lang="it-IT" dirty="0" err="1" smtClean="0">
                <a:latin typeface="Calibri" pitchFamily="34" charset="0"/>
              </a:rPr>
              <a:t>magnets</a:t>
            </a:r>
            <a:r>
              <a:rPr lang="it-IT" dirty="0" smtClean="0">
                <a:latin typeface="Calibri" pitchFamily="34" charset="0"/>
              </a:rPr>
              <a:t> </a:t>
            </a:r>
            <a:r>
              <a:rPr lang="it-IT" dirty="0" err="1" smtClean="0">
                <a:latin typeface="Calibri" pitchFamily="34" charset="0"/>
              </a:rPr>
              <a:t>paint</a:t>
            </a:r>
            <a:r>
              <a:rPr lang="it-IT" dirty="0" smtClean="0">
                <a:latin typeface="Calibri" pitchFamily="34" charset="0"/>
              </a:rPr>
              <a:t> the </a:t>
            </a:r>
            <a:r>
              <a:rPr lang="it-IT" dirty="0" err="1" smtClean="0">
                <a:latin typeface="Calibri" pitchFamily="34" charset="0"/>
              </a:rPr>
              <a:t>tumour</a:t>
            </a:r>
            <a:r>
              <a:rPr lang="it-IT" dirty="0" smtClean="0">
                <a:latin typeface="Calibri" pitchFamily="34" charset="0"/>
              </a:rPr>
              <a:t> </a:t>
            </a:r>
            <a:r>
              <a:rPr lang="it-IT" dirty="0" err="1" smtClean="0">
                <a:latin typeface="Calibri" pitchFamily="34" charset="0"/>
              </a:rPr>
              <a:t>transversally</a:t>
            </a:r>
            <a:endParaRPr lang="it-IT" dirty="0" smtClean="0">
              <a:latin typeface="Calibri" pitchFamily="34" charset="0"/>
            </a:endParaRPr>
          </a:p>
          <a:p>
            <a:r>
              <a:rPr lang="it-IT" dirty="0" err="1" smtClean="0">
                <a:latin typeface="Calibri" pitchFamily="34" charset="0"/>
              </a:rPr>
              <a:t>Each</a:t>
            </a:r>
            <a:r>
              <a:rPr lang="it-IT" dirty="0" smtClean="0">
                <a:latin typeface="Calibri" pitchFamily="34" charset="0"/>
              </a:rPr>
              <a:t> </a:t>
            </a:r>
            <a:r>
              <a:rPr lang="it-IT" dirty="0" err="1" smtClean="0">
                <a:latin typeface="Calibri" pitchFamily="34" charset="0"/>
              </a:rPr>
              <a:t>voxel</a:t>
            </a:r>
            <a:r>
              <a:rPr lang="it-IT" dirty="0" smtClean="0">
                <a:latin typeface="Calibri" pitchFamily="34" charset="0"/>
              </a:rPr>
              <a:t> </a:t>
            </a:r>
            <a:r>
              <a:rPr lang="it-IT" dirty="0" err="1" smtClean="0">
                <a:latin typeface="Calibri" pitchFamily="34" charset="0"/>
              </a:rPr>
              <a:t>is</a:t>
            </a:r>
            <a:r>
              <a:rPr lang="it-IT" dirty="0" smtClean="0">
                <a:latin typeface="Calibri" pitchFamily="34" charset="0"/>
              </a:rPr>
              <a:t> </a:t>
            </a:r>
            <a:r>
              <a:rPr lang="it-IT" dirty="0" err="1" smtClean="0">
                <a:latin typeface="Calibri" pitchFamily="34" charset="0"/>
              </a:rPr>
              <a:t>irradiated</a:t>
            </a:r>
            <a:r>
              <a:rPr lang="it-IT" dirty="0" smtClean="0">
                <a:latin typeface="Calibri" pitchFamily="34" charset="0"/>
              </a:rPr>
              <a:t> </a:t>
            </a:r>
            <a:r>
              <a:rPr lang="it-IT" dirty="0" err="1" smtClean="0">
                <a:latin typeface="Calibri" pitchFamily="34" charset="0"/>
              </a:rPr>
              <a:t>during</a:t>
            </a:r>
            <a:r>
              <a:rPr lang="it-IT" dirty="0" smtClean="0">
                <a:latin typeface="Calibri" pitchFamily="34" charset="0"/>
              </a:rPr>
              <a:t> ~ 5 </a:t>
            </a:r>
            <a:r>
              <a:rPr lang="it-IT" dirty="0" err="1" smtClean="0">
                <a:latin typeface="Calibri" pitchFamily="34" charset="0"/>
              </a:rPr>
              <a:t>msec</a:t>
            </a:r>
            <a:endParaRPr lang="it-IT" dirty="0">
              <a:latin typeface="Calibri" pitchFamily="34" charset="0"/>
            </a:endParaRPr>
          </a:p>
        </p:txBody>
      </p:sp>
      <p:sp>
        <p:nvSpPr>
          <p:cNvPr id="7" name="CasellaDiTesto 6"/>
          <p:cNvSpPr txBox="1"/>
          <p:nvPr/>
        </p:nvSpPr>
        <p:spPr>
          <a:xfrm>
            <a:off x="600868" y="3212976"/>
            <a:ext cx="2249683" cy="923330"/>
          </a:xfrm>
          <a:prstGeom prst="rect">
            <a:avLst/>
          </a:prstGeom>
          <a:noFill/>
        </p:spPr>
        <p:txBody>
          <a:bodyPr wrap="square" rtlCol="0">
            <a:spAutoFit/>
          </a:bodyPr>
          <a:lstStyle/>
          <a:p>
            <a:r>
              <a:rPr lang="it-IT" dirty="0" smtClean="0">
                <a:latin typeface="Calibri" pitchFamily="34" charset="0"/>
              </a:rPr>
              <a:t>A </a:t>
            </a:r>
            <a:r>
              <a:rPr lang="it-IT" dirty="0" err="1" smtClean="0">
                <a:latin typeface="Calibri" pitchFamily="34" charset="0"/>
              </a:rPr>
              <a:t>nozzle</a:t>
            </a:r>
            <a:r>
              <a:rPr lang="it-IT" dirty="0" smtClean="0">
                <a:latin typeface="Calibri" pitchFamily="34" charset="0"/>
              </a:rPr>
              <a:t> system </a:t>
            </a:r>
            <a:r>
              <a:rPr lang="it-IT" dirty="0" err="1" smtClean="0">
                <a:latin typeface="Calibri" pitchFamily="34" charset="0"/>
              </a:rPr>
              <a:t>controls</a:t>
            </a:r>
            <a:r>
              <a:rPr lang="it-IT" dirty="0" smtClean="0">
                <a:latin typeface="Calibri" pitchFamily="34" charset="0"/>
              </a:rPr>
              <a:t> the </a:t>
            </a:r>
            <a:r>
              <a:rPr lang="it-IT" dirty="0" err="1" smtClean="0">
                <a:latin typeface="Calibri" pitchFamily="34" charset="0"/>
              </a:rPr>
              <a:t>delivered</a:t>
            </a:r>
            <a:r>
              <a:rPr lang="it-IT" dirty="0" smtClean="0">
                <a:latin typeface="Calibri" pitchFamily="34" charset="0"/>
              </a:rPr>
              <a:t> dose </a:t>
            </a:r>
            <a:endParaRPr lang="it-IT" dirty="0">
              <a:latin typeface="Calibri" pitchFamily="34" charset="0"/>
            </a:endParaRPr>
          </a:p>
        </p:txBody>
      </p:sp>
      <p:cxnSp>
        <p:nvCxnSpPr>
          <p:cNvPr id="9" name="Connettore 2 8"/>
          <p:cNvCxnSpPr/>
          <p:nvPr/>
        </p:nvCxnSpPr>
        <p:spPr>
          <a:xfrm>
            <a:off x="2339752" y="2276872"/>
            <a:ext cx="792088" cy="28803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3" name="Connettore 2 12"/>
          <p:cNvCxnSpPr/>
          <p:nvPr/>
        </p:nvCxnSpPr>
        <p:spPr>
          <a:xfrm>
            <a:off x="2771800" y="4005064"/>
            <a:ext cx="1440160" cy="36004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5" name="Connettore 2 14"/>
          <p:cNvCxnSpPr/>
          <p:nvPr/>
        </p:nvCxnSpPr>
        <p:spPr>
          <a:xfrm>
            <a:off x="2771800" y="6021288"/>
            <a:ext cx="3024336" cy="72008"/>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6" name="CasellaDiTesto 15"/>
          <p:cNvSpPr txBox="1"/>
          <p:nvPr/>
        </p:nvSpPr>
        <p:spPr>
          <a:xfrm>
            <a:off x="1187624" y="6255570"/>
            <a:ext cx="6779998" cy="369332"/>
          </a:xfrm>
          <a:prstGeom prst="rect">
            <a:avLst/>
          </a:prstGeom>
          <a:noFill/>
        </p:spPr>
        <p:txBody>
          <a:bodyPr wrap="none" rtlCol="0">
            <a:spAutoFit/>
          </a:bodyPr>
          <a:lstStyle/>
          <a:p>
            <a:r>
              <a:rPr lang="it-IT" dirty="0" smtClean="0">
                <a:latin typeface="Calibri" pitchFamily="34" charset="0"/>
              </a:rPr>
              <a:t>First </a:t>
            </a:r>
            <a:r>
              <a:rPr lang="it-IT" dirty="0" err="1" smtClean="0">
                <a:latin typeface="Calibri" pitchFamily="34" charset="0"/>
              </a:rPr>
              <a:t>use</a:t>
            </a:r>
            <a:r>
              <a:rPr lang="it-IT" dirty="0" smtClean="0">
                <a:latin typeface="Calibri" pitchFamily="34" charset="0"/>
              </a:rPr>
              <a:t> in </a:t>
            </a:r>
            <a:r>
              <a:rPr lang="it-IT" dirty="0" err="1" smtClean="0">
                <a:latin typeface="Calibri" pitchFamily="34" charset="0"/>
              </a:rPr>
              <a:t>Japan</a:t>
            </a:r>
            <a:r>
              <a:rPr lang="it-IT" dirty="0" smtClean="0">
                <a:latin typeface="Calibri" pitchFamily="34" charset="0"/>
              </a:rPr>
              <a:t> (1980) and </a:t>
            </a:r>
            <a:r>
              <a:rPr lang="it-IT" dirty="0" err="1" smtClean="0">
                <a:latin typeface="Calibri" pitchFamily="34" charset="0"/>
              </a:rPr>
              <a:t>then</a:t>
            </a:r>
            <a:r>
              <a:rPr lang="it-IT" dirty="0" smtClean="0">
                <a:latin typeface="Calibri" pitchFamily="34" charset="0"/>
              </a:rPr>
              <a:t> </a:t>
            </a:r>
            <a:r>
              <a:rPr lang="it-IT" dirty="0" err="1" smtClean="0">
                <a:latin typeface="Calibri" pitchFamily="34" charset="0"/>
              </a:rPr>
              <a:t>regularly</a:t>
            </a:r>
            <a:r>
              <a:rPr lang="it-IT" dirty="0" smtClean="0">
                <a:latin typeface="Calibri" pitchFamily="34" charset="0"/>
              </a:rPr>
              <a:t> </a:t>
            </a:r>
            <a:r>
              <a:rPr lang="it-IT" dirty="0" err="1" smtClean="0">
                <a:latin typeface="Calibri" pitchFamily="34" charset="0"/>
              </a:rPr>
              <a:t>used</a:t>
            </a:r>
            <a:r>
              <a:rPr lang="it-IT" dirty="0" smtClean="0">
                <a:latin typeface="Calibri" pitchFamily="34" charset="0"/>
              </a:rPr>
              <a:t> at GSI, PSI, HIT, CNAO</a:t>
            </a:r>
            <a:endParaRPr lang="it-IT" dirty="0">
              <a:latin typeface="Calibri" pitchFamily="34" charset="0"/>
            </a:endParaRPr>
          </a:p>
        </p:txBody>
      </p:sp>
      <p:sp>
        <p:nvSpPr>
          <p:cNvPr id="3" name="Date Placeholder 2"/>
          <p:cNvSpPr>
            <a:spLocks noGrp="1"/>
          </p:cNvSpPr>
          <p:nvPr>
            <p:ph type="dt" sz="half" idx="10"/>
          </p:nvPr>
        </p:nvSpPr>
        <p:spPr/>
        <p:txBody>
          <a:bodyPr/>
          <a:lstStyle/>
          <a:p>
            <a:r>
              <a:rPr lang="en-US" smtClean="0"/>
              <a:t>CAS – Trondheim - 27/07/2013</a:t>
            </a:r>
            <a:endParaRPr lang="en-US"/>
          </a:p>
        </p:txBody>
      </p:sp>
      <p:sp>
        <p:nvSpPr>
          <p:cNvPr id="5" name="Footer Placeholder 4"/>
          <p:cNvSpPr>
            <a:spLocks noGrp="1"/>
          </p:cNvSpPr>
          <p:nvPr>
            <p:ph type="ftr" sz="quarter" idx="11"/>
          </p:nvPr>
        </p:nvSpPr>
        <p:spPr/>
        <p:txBody>
          <a:bodyPr/>
          <a:lstStyle/>
          <a:p>
            <a:r>
              <a:rPr lang="en-US" smtClean="0"/>
              <a:t>Medical applications – C. Biscari </a:t>
            </a:r>
            <a:endParaRPr lang="en-US"/>
          </a:p>
        </p:txBody>
      </p:sp>
      <p:sp>
        <p:nvSpPr>
          <p:cNvPr id="8" name="Slide Number Placeholder 7"/>
          <p:cNvSpPr>
            <a:spLocks noGrp="1"/>
          </p:cNvSpPr>
          <p:nvPr>
            <p:ph type="sldNum" sz="quarter" idx="12"/>
          </p:nvPr>
        </p:nvSpPr>
        <p:spPr/>
        <p:txBody>
          <a:bodyPr/>
          <a:lstStyle/>
          <a:p>
            <a:fld id="{67CD92BB-0280-4EA5-937F-87721D6FAD66}" type="slidenum">
              <a:rPr lang="en-US" smtClean="0"/>
              <a:t>17</a:t>
            </a:fld>
            <a:endParaRPr lang="en-US"/>
          </a:p>
        </p:txBody>
      </p:sp>
    </p:spTree>
    <p:extLst>
      <p:ext uri="{BB962C8B-B14F-4D97-AF65-F5344CB8AC3E}">
        <p14:creationId xmlns:p14="http://schemas.microsoft.com/office/powerpoint/2010/main" val="25909070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p:nvPr/>
        </p:nvSpPr>
        <p:spPr>
          <a:xfrm>
            <a:off x="1546068" y="1833372"/>
            <a:ext cx="5258180" cy="3695124"/>
          </a:xfrm>
          <a:custGeom>
            <a:avLst/>
            <a:gdLst>
              <a:gd name="connsiteX0" fmla="*/ 1080516 w 5277612"/>
              <a:gd name="connsiteY0" fmla="*/ 114300 h 3683508"/>
              <a:gd name="connsiteX1" fmla="*/ 3604260 w 5277612"/>
              <a:gd name="connsiteY1" fmla="*/ 105156 h 3683508"/>
              <a:gd name="connsiteX2" fmla="*/ 4811268 w 5277612"/>
              <a:gd name="connsiteY2" fmla="*/ 278892 h 3683508"/>
              <a:gd name="connsiteX3" fmla="*/ 5021580 w 5277612"/>
              <a:gd name="connsiteY3" fmla="*/ 1778508 h 3683508"/>
              <a:gd name="connsiteX4" fmla="*/ 3275076 w 5277612"/>
              <a:gd name="connsiteY4" fmla="*/ 2107692 h 3683508"/>
              <a:gd name="connsiteX5" fmla="*/ 2982468 w 5277612"/>
              <a:gd name="connsiteY5" fmla="*/ 2500884 h 3683508"/>
              <a:gd name="connsiteX6" fmla="*/ 2945892 w 5277612"/>
              <a:gd name="connsiteY6" fmla="*/ 3122676 h 3683508"/>
              <a:gd name="connsiteX7" fmla="*/ 2790444 w 5277612"/>
              <a:gd name="connsiteY7" fmla="*/ 3470148 h 3683508"/>
              <a:gd name="connsiteX8" fmla="*/ 586740 w 5277612"/>
              <a:gd name="connsiteY8" fmla="*/ 3461004 h 3683508"/>
              <a:gd name="connsiteX9" fmla="*/ 184404 w 5277612"/>
              <a:gd name="connsiteY9" fmla="*/ 2135124 h 3683508"/>
              <a:gd name="connsiteX10" fmla="*/ 147828 w 5277612"/>
              <a:gd name="connsiteY10" fmla="*/ 489204 h 3683508"/>
              <a:gd name="connsiteX11" fmla="*/ 1080516 w 5277612"/>
              <a:gd name="connsiteY11" fmla="*/ 114300 h 3683508"/>
              <a:gd name="connsiteX0" fmla="*/ 1080516 w 5277612"/>
              <a:gd name="connsiteY0" fmla="*/ 114300 h 3683508"/>
              <a:gd name="connsiteX1" fmla="*/ 3604260 w 5277612"/>
              <a:gd name="connsiteY1" fmla="*/ 105156 h 3683508"/>
              <a:gd name="connsiteX2" fmla="*/ 4811268 w 5277612"/>
              <a:gd name="connsiteY2" fmla="*/ 278892 h 3683508"/>
              <a:gd name="connsiteX3" fmla="*/ 5021580 w 5277612"/>
              <a:gd name="connsiteY3" fmla="*/ 1778508 h 3683508"/>
              <a:gd name="connsiteX4" fmla="*/ 3275076 w 5277612"/>
              <a:gd name="connsiteY4" fmla="*/ 2107692 h 3683508"/>
              <a:gd name="connsiteX5" fmla="*/ 2982468 w 5277612"/>
              <a:gd name="connsiteY5" fmla="*/ 2500884 h 3683508"/>
              <a:gd name="connsiteX6" fmla="*/ 3031628 w 5277612"/>
              <a:gd name="connsiteY6" fmla="*/ 3107796 h 3683508"/>
              <a:gd name="connsiteX7" fmla="*/ 2790444 w 5277612"/>
              <a:gd name="connsiteY7" fmla="*/ 3470148 h 3683508"/>
              <a:gd name="connsiteX8" fmla="*/ 586740 w 5277612"/>
              <a:gd name="connsiteY8" fmla="*/ 3461004 h 3683508"/>
              <a:gd name="connsiteX9" fmla="*/ 184404 w 5277612"/>
              <a:gd name="connsiteY9" fmla="*/ 2135124 h 3683508"/>
              <a:gd name="connsiteX10" fmla="*/ 147828 w 5277612"/>
              <a:gd name="connsiteY10" fmla="*/ 489204 h 3683508"/>
              <a:gd name="connsiteX11" fmla="*/ 1080516 w 5277612"/>
              <a:gd name="connsiteY11" fmla="*/ 114300 h 3683508"/>
              <a:gd name="connsiteX0" fmla="*/ 1080516 w 5277612"/>
              <a:gd name="connsiteY0" fmla="*/ 114300 h 3683508"/>
              <a:gd name="connsiteX1" fmla="*/ 3604260 w 5277612"/>
              <a:gd name="connsiteY1" fmla="*/ 105156 h 3683508"/>
              <a:gd name="connsiteX2" fmla="*/ 4811268 w 5277612"/>
              <a:gd name="connsiteY2" fmla="*/ 278892 h 3683508"/>
              <a:gd name="connsiteX3" fmla="*/ 5021580 w 5277612"/>
              <a:gd name="connsiteY3" fmla="*/ 1778508 h 3683508"/>
              <a:gd name="connsiteX4" fmla="*/ 3275076 w 5277612"/>
              <a:gd name="connsiteY4" fmla="*/ 2107692 h 3683508"/>
              <a:gd name="connsiteX5" fmla="*/ 3031628 w 5277612"/>
              <a:gd name="connsiteY5" fmla="*/ 2531732 h 3683508"/>
              <a:gd name="connsiteX6" fmla="*/ 3031628 w 5277612"/>
              <a:gd name="connsiteY6" fmla="*/ 3107796 h 3683508"/>
              <a:gd name="connsiteX7" fmla="*/ 2790444 w 5277612"/>
              <a:gd name="connsiteY7" fmla="*/ 3470148 h 3683508"/>
              <a:gd name="connsiteX8" fmla="*/ 586740 w 5277612"/>
              <a:gd name="connsiteY8" fmla="*/ 3461004 h 3683508"/>
              <a:gd name="connsiteX9" fmla="*/ 184404 w 5277612"/>
              <a:gd name="connsiteY9" fmla="*/ 2135124 h 3683508"/>
              <a:gd name="connsiteX10" fmla="*/ 147828 w 5277612"/>
              <a:gd name="connsiteY10" fmla="*/ 489204 h 3683508"/>
              <a:gd name="connsiteX11" fmla="*/ 1080516 w 5277612"/>
              <a:gd name="connsiteY11" fmla="*/ 114300 h 3683508"/>
              <a:gd name="connsiteX0" fmla="*/ 1080516 w 5258180"/>
              <a:gd name="connsiteY0" fmla="*/ 114300 h 3683508"/>
              <a:gd name="connsiteX1" fmla="*/ 3604260 w 5258180"/>
              <a:gd name="connsiteY1" fmla="*/ 105156 h 3683508"/>
              <a:gd name="connsiteX2" fmla="*/ 4811268 w 5258180"/>
              <a:gd name="connsiteY2" fmla="*/ 278892 h 3683508"/>
              <a:gd name="connsiteX3" fmla="*/ 5021580 w 5258180"/>
              <a:gd name="connsiteY3" fmla="*/ 1778508 h 3683508"/>
              <a:gd name="connsiteX4" fmla="*/ 3391668 w 5258180"/>
              <a:gd name="connsiteY4" fmla="*/ 2099684 h 3683508"/>
              <a:gd name="connsiteX5" fmla="*/ 3031628 w 5258180"/>
              <a:gd name="connsiteY5" fmla="*/ 2531732 h 3683508"/>
              <a:gd name="connsiteX6" fmla="*/ 3031628 w 5258180"/>
              <a:gd name="connsiteY6" fmla="*/ 3107796 h 3683508"/>
              <a:gd name="connsiteX7" fmla="*/ 2790444 w 5258180"/>
              <a:gd name="connsiteY7" fmla="*/ 3470148 h 3683508"/>
              <a:gd name="connsiteX8" fmla="*/ 586740 w 5258180"/>
              <a:gd name="connsiteY8" fmla="*/ 3461004 h 3683508"/>
              <a:gd name="connsiteX9" fmla="*/ 184404 w 5258180"/>
              <a:gd name="connsiteY9" fmla="*/ 2135124 h 3683508"/>
              <a:gd name="connsiteX10" fmla="*/ 147828 w 5258180"/>
              <a:gd name="connsiteY10" fmla="*/ 489204 h 3683508"/>
              <a:gd name="connsiteX11" fmla="*/ 1080516 w 5258180"/>
              <a:gd name="connsiteY11" fmla="*/ 114300 h 3683508"/>
              <a:gd name="connsiteX0" fmla="*/ 1080516 w 5258180"/>
              <a:gd name="connsiteY0" fmla="*/ 114300 h 3683508"/>
              <a:gd name="connsiteX1" fmla="*/ 3604260 w 5258180"/>
              <a:gd name="connsiteY1" fmla="*/ 105156 h 3683508"/>
              <a:gd name="connsiteX2" fmla="*/ 4811268 w 5258180"/>
              <a:gd name="connsiteY2" fmla="*/ 278892 h 3683508"/>
              <a:gd name="connsiteX3" fmla="*/ 5021580 w 5258180"/>
              <a:gd name="connsiteY3" fmla="*/ 1778508 h 3683508"/>
              <a:gd name="connsiteX4" fmla="*/ 3391668 w 5258180"/>
              <a:gd name="connsiteY4" fmla="*/ 2099684 h 3683508"/>
              <a:gd name="connsiteX5" fmla="*/ 3031628 w 5258180"/>
              <a:gd name="connsiteY5" fmla="*/ 2531732 h 3683508"/>
              <a:gd name="connsiteX6" fmla="*/ 3103636 w 5258180"/>
              <a:gd name="connsiteY6" fmla="*/ 3107796 h 3683508"/>
              <a:gd name="connsiteX7" fmla="*/ 2790444 w 5258180"/>
              <a:gd name="connsiteY7" fmla="*/ 3470148 h 3683508"/>
              <a:gd name="connsiteX8" fmla="*/ 586740 w 5258180"/>
              <a:gd name="connsiteY8" fmla="*/ 3461004 h 3683508"/>
              <a:gd name="connsiteX9" fmla="*/ 184404 w 5258180"/>
              <a:gd name="connsiteY9" fmla="*/ 2135124 h 3683508"/>
              <a:gd name="connsiteX10" fmla="*/ 147828 w 5258180"/>
              <a:gd name="connsiteY10" fmla="*/ 489204 h 3683508"/>
              <a:gd name="connsiteX11" fmla="*/ 1080516 w 5258180"/>
              <a:gd name="connsiteY11" fmla="*/ 114300 h 3683508"/>
              <a:gd name="connsiteX0" fmla="*/ 1080516 w 5258180"/>
              <a:gd name="connsiteY0" fmla="*/ 114300 h 3683508"/>
              <a:gd name="connsiteX1" fmla="*/ 3604260 w 5258180"/>
              <a:gd name="connsiteY1" fmla="*/ 105156 h 3683508"/>
              <a:gd name="connsiteX2" fmla="*/ 4811268 w 5258180"/>
              <a:gd name="connsiteY2" fmla="*/ 278892 h 3683508"/>
              <a:gd name="connsiteX3" fmla="*/ 5021580 w 5258180"/>
              <a:gd name="connsiteY3" fmla="*/ 1778508 h 3683508"/>
              <a:gd name="connsiteX4" fmla="*/ 3391668 w 5258180"/>
              <a:gd name="connsiteY4" fmla="*/ 2099684 h 3683508"/>
              <a:gd name="connsiteX5" fmla="*/ 3031628 w 5258180"/>
              <a:gd name="connsiteY5" fmla="*/ 2531732 h 3683508"/>
              <a:gd name="connsiteX6" fmla="*/ 3103636 w 5258180"/>
              <a:gd name="connsiteY6" fmla="*/ 3107796 h 3683508"/>
              <a:gd name="connsiteX7" fmla="*/ 2790444 w 5258180"/>
              <a:gd name="connsiteY7" fmla="*/ 3470148 h 3683508"/>
              <a:gd name="connsiteX8" fmla="*/ 586740 w 5258180"/>
              <a:gd name="connsiteY8" fmla="*/ 3461004 h 3683508"/>
              <a:gd name="connsiteX9" fmla="*/ 184404 w 5258180"/>
              <a:gd name="connsiteY9" fmla="*/ 2135124 h 3683508"/>
              <a:gd name="connsiteX10" fmla="*/ 147828 w 5258180"/>
              <a:gd name="connsiteY10" fmla="*/ 489204 h 3683508"/>
              <a:gd name="connsiteX11" fmla="*/ 1080516 w 5258180"/>
              <a:gd name="connsiteY11" fmla="*/ 114300 h 3683508"/>
              <a:gd name="connsiteX0" fmla="*/ 1080516 w 5258180"/>
              <a:gd name="connsiteY0" fmla="*/ 114300 h 3683508"/>
              <a:gd name="connsiteX1" fmla="*/ 3604260 w 5258180"/>
              <a:gd name="connsiteY1" fmla="*/ 105156 h 3683508"/>
              <a:gd name="connsiteX2" fmla="*/ 4811268 w 5258180"/>
              <a:gd name="connsiteY2" fmla="*/ 278892 h 3683508"/>
              <a:gd name="connsiteX3" fmla="*/ 5021580 w 5258180"/>
              <a:gd name="connsiteY3" fmla="*/ 1778508 h 3683508"/>
              <a:gd name="connsiteX4" fmla="*/ 3391668 w 5258180"/>
              <a:gd name="connsiteY4" fmla="*/ 2099684 h 3683508"/>
              <a:gd name="connsiteX5" fmla="*/ 3031628 w 5258180"/>
              <a:gd name="connsiteY5" fmla="*/ 2531732 h 3683508"/>
              <a:gd name="connsiteX6" fmla="*/ 3103636 w 5258180"/>
              <a:gd name="connsiteY6" fmla="*/ 3107796 h 3683508"/>
              <a:gd name="connsiteX7" fmla="*/ 2790444 w 5258180"/>
              <a:gd name="connsiteY7" fmla="*/ 3470148 h 3683508"/>
              <a:gd name="connsiteX8" fmla="*/ 586740 w 5258180"/>
              <a:gd name="connsiteY8" fmla="*/ 3461004 h 3683508"/>
              <a:gd name="connsiteX9" fmla="*/ 184404 w 5258180"/>
              <a:gd name="connsiteY9" fmla="*/ 2135124 h 3683508"/>
              <a:gd name="connsiteX10" fmla="*/ 147828 w 5258180"/>
              <a:gd name="connsiteY10" fmla="*/ 489204 h 3683508"/>
              <a:gd name="connsiteX11" fmla="*/ 1080516 w 5258180"/>
              <a:gd name="connsiteY11" fmla="*/ 114300 h 3683508"/>
              <a:gd name="connsiteX0" fmla="*/ 1080516 w 5258180"/>
              <a:gd name="connsiteY0" fmla="*/ 114300 h 3695124"/>
              <a:gd name="connsiteX1" fmla="*/ 3604260 w 5258180"/>
              <a:gd name="connsiteY1" fmla="*/ 105156 h 3695124"/>
              <a:gd name="connsiteX2" fmla="*/ 4811268 w 5258180"/>
              <a:gd name="connsiteY2" fmla="*/ 278892 h 3695124"/>
              <a:gd name="connsiteX3" fmla="*/ 5021580 w 5258180"/>
              <a:gd name="connsiteY3" fmla="*/ 1778508 h 3695124"/>
              <a:gd name="connsiteX4" fmla="*/ 3391668 w 5258180"/>
              <a:gd name="connsiteY4" fmla="*/ 2099684 h 3695124"/>
              <a:gd name="connsiteX5" fmla="*/ 3031628 w 5258180"/>
              <a:gd name="connsiteY5" fmla="*/ 2531732 h 3695124"/>
              <a:gd name="connsiteX6" fmla="*/ 3103636 w 5258180"/>
              <a:gd name="connsiteY6" fmla="*/ 3107796 h 3695124"/>
              <a:gd name="connsiteX7" fmla="*/ 2383556 w 5258180"/>
              <a:gd name="connsiteY7" fmla="*/ 3539844 h 3695124"/>
              <a:gd name="connsiteX8" fmla="*/ 586740 w 5258180"/>
              <a:gd name="connsiteY8" fmla="*/ 3461004 h 3695124"/>
              <a:gd name="connsiteX9" fmla="*/ 184404 w 5258180"/>
              <a:gd name="connsiteY9" fmla="*/ 2135124 h 3695124"/>
              <a:gd name="connsiteX10" fmla="*/ 147828 w 5258180"/>
              <a:gd name="connsiteY10" fmla="*/ 489204 h 3695124"/>
              <a:gd name="connsiteX11" fmla="*/ 1080516 w 5258180"/>
              <a:gd name="connsiteY11" fmla="*/ 114300 h 3695124"/>
              <a:gd name="connsiteX0" fmla="*/ 1080516 w 5258180"/>
              <a:gd name="connsiteY0" fmla="*/ 114300 h 3695124"/>
              <a:gd name="connsiteX1" fmla="*/ 3604260 w 5258180"/>
              <a:gd name="connsiteY1" fmla="*/ 105156 h 3695124"/>
              <a:gd name="connsiteX2" fmla="*/ 4811268 w 5258180"/>
              <a:gd name="connsiteY2" fmla="*/ 278892 h 3695124"/>
              <a:gd name="connsiteX3" fmla="*/ 5021580 w 5258180"/>
              <a:gd name="connsiteY3" fmla="*/ 1778508 h 3695124"/>
              <a:gd name="connsiteX4" fmla="*/ 3391668 w 5258180"/>
              <a:gd name="connsiteY4" fmla="*/ 2099684 h 3695124"/>
              <a:gd name="connsiteX5" fmla="*/ 3031628 w 5258180"/>
              <a:gd name="connsiteY5" fmla="*/ 2531732 h 3695124"/>
              <a:gd name="connsiteX6" fmla="*/ 2887612 w 5258180"/>
              <a:gd name="connsiteY6" fmla="*/ 3107796 h 3695124"/>
              <a:gd name="connsiteX7" fmla="*/ 2383556 w 5258180"/>
              <a:gd name="connsiteY7" fmla="*/ 3539844 h 3695124"/>
              <a:gd name="connsiteX8" fmla="*/ 586740 w 5258180"/>
              <a:gd name="connsiteY8" fmla="*/ 3461004 h 3695124"/>
              <a:gd name="connsiteX9" fmla="*/ 184404 w 5258180"/>
              <a:gd name="connsiteY9" fmla="*/ 2135124 h 3695124"/>
              <a:gd name="connsiteX10" fmla="*/ 147828 w 5258180"/>
              <a:gd name="connsiteY10" fmla="*/ 489204 h 3695124"/>
              <a:gd name="connsiteX11" fmla="*/ 1080516 w 5258180"/>
              <a:gd name="connsiteY11" fmla="*/ 114300 h 3695124"/>
              <a:gd name="connsiteX0" fmla="*/ 1080516 w 5258180"/>
              <a:gd name="connsiteY0" fmla="*/ 114300 h 3695124"/>
              <a:gd name="connsiteX1" fmla="*/ 3604260 w 5258180"/>
              <a:gd name="connsiteY1" fmla="*/ 105156 h 3695124"/>
              <a:gd name="connsiteX2" fmla="*/ 4811268 w 5258180"/>
              <a:gd name="connsiteY2" fmla="*/ 278892 h 3695124"/>
              <a:gd name="connsiteX3" fmla="*/ 5021580 w 5258180"/>
              <a:gd name="connsiteY3" fmla="*/ 1778508 h 3695124"/>
              <a:gd name="connsiteX4" fmla="*/ 3391668 w 5258180"/>
              <a:gd name="connsiteY4" fmla="*/ 2099684 h 3695124"/>
              <a:gd name="connsiteX5" fmla="*/ 3031628 w 5258180"/>
              <a:gd name="connsiteY5" fmla="*/ 2531732 h 3695124"/>
              <a:gd name="connsiteX6" fmla="*/ 2887612 w 5258180"/>
              <a:gd name="connsiteY6" fmla="*/ 3107796 h 3695124"/>
              <a:gd name="connsiteX7" fmla="*/ 2383556 w 5258180"/>
              <a:gd name="connsiteY7" fmla="*/ 3539844 h 3695124"/>
              <a:gd name="connsiteX8" fmla="*/ 586740 w 5258180"/>
              <a:gd name="connsiteY8" fmla="*/ 3461004 h 3695124"/>
              <a:gd name="connsiteX9" fmla="*/ 184404 w 5258180"/>
              <a:gd name="connsiteY9" fmla="*/ 2135124 h 3695124"/>
              <a:gd name="connsiteX10" fmla="*/ 147828 w 5258180"/>
              <a:gd name="connsiteY10" fmla="*/ 489204 h 3695124"/>
              <a:gd name="connsiteX11" fmla="*/ 1080516 w 5258180"/>
              <a:gd name="connsiteY11" fmla="*/ 114300 h 3695124"/>
              <a:gd name="connsiteX0" fmla="*/ 1080516 w 5258180"/>
              <a:gd name="connsiteY0" fmla="*/ 114300 h 3695124"/>
              <a:gd name="connsiteX1" fmla="*/ 3604260 w 5258180"/>
              <a:gd name="connsiteY1" fmla="*/ 105156 h 3695124"/>
              <a:gd name="connsiteX2" fmla="*/ 4811268 w 5258180"/>
              <a:gd name="connsiteY2" fmla="*/ 278892 h 3695124"/>
              <a:gd name="connsiteX3" fmla="*/ 5021580 w 5258180"/>
              <a:gd name="connsiteY3" fmla="*/ 1778508 h 3695124"/>
              <a:gd name="connsiteX4" fmla="*/ 3391668 w 5258180"/>
              <a:gd name="connsiteY4" fmla="*/ 2099684 h 3695124"/>
              <a:gd name="connsiteX5" fmla="*/ 3031628 w 5258180"/>
              <a:gd name="connsiteY5" fmla="*/ 2531732 h 3695124"/>
              <a:gd name="connsiteX6" fmla="*/ 2959620 w 5258180"/>
              <a:gd name="connsiteY6" fmla="*/ 2891772 h 3695124"/>
              <a:gd name="connsiteX7" fmla="*/ 2887612 w 5258180"/>
              <a:gd name="connsiteY7" fmla="*/ 3107796 h 3695124"/>
              <a:gd name="connsiteX8" fmla="*/ 2383556 w 5258180"/>
              <a:gd name="connsiteY8" fmla="*/ 3539844 h 3695124"/>
              <a:gd name="connsiteX9" fmla="*/ 586740 w 5258180"/>
              <a:gd name="connsiteY9" fmla="*/ 3461004 h 3695124"/>
              <a:gd name="connsiteX10" fmla="*/ 184404 w 5258180"/>
              <a:gd name="connsiteY10" fmla="*/ 2135124 h 3695124"/>
              <a:gd name="connsiteX11" fmla="*/ 147828 w 5258180"/>
              <a:gd name="connsiteY11" fmla="*/ 489204 h 3695124"/>
              <a:gd name="connsiteX12" fmla="*/ 1080516 w 5258180"/>
              <a:gd name="connsiteY12" fmla="*/ 114300 h 3695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58180" h="3695124">
                <a:moveTo>
                  <a:pt x="1080516" y="114300"/>
                </a:moveTo>
                <a:cubicBezTo>
                  <a:pt x="1656588" y="50292"/>
                  <a:pt x="2982468" y="77724"/>
                  <a:pt x="3604260" y="105156"/>
                </a:cubicBezTo>
                <a:cubicBezTo>
                  <a:pt x="4226052" y="132588"/>
                  <a:pt x="4575048" y="0"/>
                  <a:pt x="4811268" y="278892"/>
                </a:cubicBezTo>
                <a:cubicBezTo>
                  <a:pt x="5047488" y="557784"/>
                  <a:pt x="5258180" y="1475043"/>
                  <a:pt x="5021580" y="1778508"/>
                </a:cubicBezTo>
                <a:cubicBezTo>
                  <a:pt x="4784980" y="2081973"/>
                  <a:pt x="3723327" y="1974147"/>
                  <a:pt x="3391668" y="2099684"/>
                </a:cubicBezTo>
                <a:cubicBezTo>
                  <a:pt x="3060009" y="2225221"/>
                  <a:pt x="3103636" y="2399717"/>
                  <a:pt x="3031628" y="2531732"/>
                </a:cubicBezTo>
                <a:cubicBezTo>
                  <a:pt x="2959620" y="2663747"/>
                  <a:pt x="2983623" y="2795761"/>
                  <a:pt x="2959620" y="2891772"/>
                </a:cubicBezTo>
                <a:cubicBezTo>
                  <a:pt x="2935617" y="2987783"/>
                  <a:pt x="2973715" y="3007788"/>
                  <a:pt x="2887612" y="3107796"/>
                </a:cubicBezTo>
                <a:cubicBezTo>
                  <a:pt x="2765095" y="3325967"/>
                  <a:pt x="2767035" y="3480976"/>
                  <a:pt x="2383556" y="3539844"/>
                </a:cubicBezTo>
                <a:cubicBezTo>
                  <a:pt x="2000077" y="3598712"/>
                  <a:pt x="953265" y="3695124"/>
                  <a:pt x="586740" y="3461004"/>
                </a:cubicBezTo>
                <a:cubicBezTo>
                  <a:pt x="220215" y="3226884"/>
                  <a:pt x="257556" y="2630424"/>
                  <a:pt x="184404" y="2135124"/>
                </a:cubicBezTo>
                <a:cubicBezTo>
                  <a:pt x="111252" y="1639824"/>
                  <a:pt x="0" y="827532"/>
                  <a:pt x="147828" y="489204"/>
                </a:cubicBezTo>
                <a:cubicBezTo>
                  <a:pt x="295656" y="150876"/>
                  <a:pt x="504444" y="178308"/>
                  <a:pt x="1080516" y="114300"/>
                </a:cubicBezTo>
                <a:close/>
              </a:path>
            </a:pathLst>
          </a:cu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le 1"/>
          <p:cNvSpPr>
            <a:spLocks noGrp="1"/>
          </p:cNvSpPr>
          <p:nvPr>
            <p:ph type="title"/>
          </p:nvPr>
        </p:nvSpPr>
        <p:spPr/>
        <p:txBody>
          <a:bodyPr/>
          <a:lstStyle/>
          <a:p>
            <a:r>
              <a:rPr lang="it-IT" sz="4400" dirty="0" smtClean="0"/>
              <a:t>Scanning </a:t>
            </a:r>
            <a:r>
              <a:rPr lang="it-IT" sz="4400" dirty="0" err="1" smtClean="0"/>
              <a:t>beam</a:t>
            </a:r>
            <a:endParaRPr lang="it-IT" sz="4400" dirty="0"/>
          </a:p>
        </p:txBody>
      </p:sp>
      <p:sp>
        <p:nvSpPr>
          <p:cNvPr id="4" name="Oval 3"/>
          <p:cNvSpPr/>
          <p:nvPr/>
        </p:nvSpPr>
        <p:spPr>
          <a:xfrm>
            <a:off x="1906108" y="2060848"/>
            <a:ext cx="504056"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Date Placeholder 2"/>
          <p:cNvSpPr>
            <a:spLocks noGrp="1"/>
          </p:cNvSpPr>
          <p:nvPr>
            <p:ph type="dt" sz="half" idx="10"/>
          </p:nvPr>
        </p:nvSpPr>
        <p:spPr/>
        <p:txBody>
          <a:bodyPr/>
          <a:lstStyle/>
          <a:p>
            <a:r>
              <a:rPr lang="en-US" smtClean="0"/>
              <a:t>CAS – Trondheim - 27/07/2013</a:t>
            </a:r>
            <a:endParaRPr lang="en-US"/>
          </a:p>
        </p:txBody>
      </p:sp>
      <p:sp>
        <p:nvSpPr>
          <p:cNvPr id="6" name="Footer Placeholder 5"/>
          <p:cNvSpPr>
            <a:spLocks noGrp="1"/>
          </p:cNvSpPr>
          <p:nvPr>
            <p:ph type="ftr" sz="quarter" idx="11"/>
          </p:nvPr>
        </p:nvSpPr>
        <p:spPr/>
        <p:txBody>
          <a:bodyPr/>
          <a:lstStyle/>
          <a:p>
            <a:r>
              <a:rPr lang="en-US" smtClean="0"/>
              <a:t>Medical applications – C. Biscari </a:t>
            </a:r>
            <a:endParaRPr lang="en-US"/>
          </a:p>
        </p:txBody>
      </p:sp>
      <p:sp>
        <p:nvSpPr>
          <p:cNvPr id="7" name="Slide Number Placeholder 6"/>
          <p:cNvSpPr>
            <a:spLocks noGrp="1"/>
          </p:cNvSpPr>
          <p:nvPr>
            <p:ph type="sldNum" sz="quarter" idx="12"/>
          </p:nvPr>
        </p:nvSpPr>
        <p:spPr/>
        <p:txBody>
          <a:bodyPr/>
          <a:lstStyle/>
          <a:p>
            <a:fld id="{67CD92BB-0280-4EA5-937F-87721D6FAD66}" type="slidenum">
              <a:rPr lang="en-US" smtClean="0"/>
              <a:t>18</a:t>
            </a:fld>
            <a:endParaRPr lang="en-US"/>
          </a:p>
        </p:txBody>
      </p:sp>
    </p:spTree>
    <p:extLst>
      <p:ext uri="{BB962C8B-B14F-4D97-AF65-F5344CB8AC3E}">
        <p14:creationId xmlns:p14="http://schemas.microsoft.com/office/powerpoint/2010/main" val="1366316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0295 1.48148E-6 C 0.06562 0.00046 0.33698 -0.00741 0.4099 0.00278 C 0.48281 0.01296 0.50035 0.05023 0.4349 0.06134 C 0.36962 0.07245 0.08906 0.05602 0.01753 0.06944 C -0.05399 0.08287 -0.06285 0.13217 0.00555 0.14143 C 0.07396 0.15069 0.35764 0.11782 0.42812 0.12546 C 0.49861 0.1331 0.49618 0.1743 0.42812 0.1868 C 0.36007 0.1993 0.08871 0.1868 0.01944 0.2 C -0.04983 0.21319 -0.02014 0.25532 0.0125 0.26551 C 0.04514 0.27569 0.18194 0.2537 0.21545 0.26134 C 0.24896 0.26898 0.24844 0.30185 0.21406 0.31204 C 0.17969 0.32222 0.04028 0.30926 0.00903 0.32268 C -0.02222 0.33611 -0.00556 0.38079 0.02604 0.39329 C 0.05764 0.40579 0.16302 0.39653 0.19896 0.39745 " pathEditMode="relative" rAng="0" ptsTypes="aaaaaaaaaaaaaa">
                                      <p:cBhvr>
                                        <p:cTn id="6" dur="5000" fill="hold"/>
                                        <p:tgtEl>
                                          <p:spTgt spid="4"/>
                                        </p:tgtEl>
                                        <p:attrNameLst>
                                          <p:attrName>ppt_x</p:attrName>
                                          <p:attrName>ppt_y</p:attrName>
                                        </p:attrNameLst>
                                      </p:cBhvr>
                                      <p:rCtr x="22200" y="19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171400"/>
            <a:ext cx="8229600" cy="1143000"/>
          </a:xfrm>
        </p:spPr>
        <p:txBody>
          <a:bodyPr/>
          <a:lstStyle/>
          <a:p>
            <a:r>
              <a:rPr lang="it-IT" dirty="0" err="1" smtClean="0"/>
              <a:t>Active</a:t>
            </a:r>
            <a:r>
              <a:rPr lang="it-IT" dirty="0" smtClean="0"/>
              <a:t> vs Passive</a:t>
            </a:r>
            <a:endParaRPr lang="it-IT" dirty="0"/>
          </a:p>
        </p:txBody>
      </p:sp>
      <p:sp>
        <p:nvSpPr>
          <p:cNvPr id="4" name="CasellaDiTesto 3"/>
          <p:cNvSpPr txBox="1"/>
          <p:nvPr/>
        </p:nvSpPr>
        <p:spPr>
          <a:xfrm>
            <a:off x="1111823" y="908720"/>
            <a:ext cx="7208384" cy="369332"/>
          </a:xfrm>
          <a:prstGeom prst="rect">
            <a:avLst/>
          </a:prstGeom>
          <a:noFill/>
        </p:spPr>
        <p:txBody>
          <a:bodyPr wrap="none" rtlCol="0">
            <a:spAutoFit/>
          </a:bodyPr>
          <a:lstStyle/>
          <a:p>
            <a:r>
              <a:rPr lang="it-IT" dirty="0" smtClean="0">
                <a:latin typeface="Calibri" pitchFamily="34" charset="0"/>
              </a:rPr>
              <a:t>Passive system </a:t>
            </a:r>
            <a:r>
              <a:rPr lang="it-IT" dirty="0" err="1" smtClean="0">
                <a:latin typeface="Calibri" pitchFamily="34" charset="0"/>
              </a:rPr>
              <a:t>needs</a:t>
            </a:r>
            <a:r>
              <a:rPr lang="it-IT" dirty="0" smtClean="0">
                <a:latin typeface="Calibri" pitchFamily="34" charset="0"/>
              </a:rPr>
              <a:t> </a:t>
            </a:r>
            <a:r>
              <a:rPr lang="it-IT" dirty="0" err="1" smtClean="0">
                <a:latin typeface="Calibri" pitchFamily="34" charset="0"/>
              </a:rPr>
              <a:t>patient-specific</a:t>
            </a:r>
            <a:r>
              <a:rPr lang="it-IT" dirty="0" smtClean="0">
                <a:latin typeface="Calibri" pitchFamily="34" charset="0"/>
              </a:rPr>
              <a:t> hardware: </a:t>
            </a:r>
            <a:r>
              <a:rPr lang="it-IT" dirty="0" err="1" smtClean="0">
                <a:latin typeface="Calibri" pitchFamily="34" charset="0"/>
              </a:rPr>
              <a:t>Bolus</a:t>
            </a:r>
            <a:r>
              <a:rPr lang="it-IT" dirty="0" smtClean="0">
                <a:latin typeface="Calibri" pitchFamily="34" charset="0"/>
              </a:rPr>
              <a:t>, </a:t>
            </a:r>
            <a:r>
              <a:rPr lang="it-IT" dirty="0" err="1" smtClean="0">
                <a:latin typeface="Calibri" pitchFamily="34" charset="0"/>
              </a:rPr>
              <a:t>Multileaf</a:t>
            </a:r>
            <a:r>
              <a:rPr lang="it-IT" dirty="0" smtClean="0">
                <a:latin typeface="Calibri" pitchFamily="34" charset="0"/>
              </a:rPr>
              <a:t> </a:t>
            </a:r>
            <a:r>
              <a:rPr lang="it-IT" dirty="0" err="1" smtClean="0">
                <a:latin typeface="Calibri" pitchFamily="34" charset="0"/>
              </a:rPr>
              <a:t>collimator</a:t>
            </a:r>
            <a:endParaRPr lang="it-IT" dirty="0">
              <a:latin typeface="Calibri" pitchFamily="34" charset="0"/>
            </a:endParaRPr>
          </a:p>
        </p:txBody>
      </p:sp>
      <p:sp>
        <p:nvSpPr>
          <p:cNvPr id="7" name="CasellaDiTesto 6"/>
          <p:cNvSpPr txBox="1"/>
          <p:nvPr/>
        </p:nvSpPr>
        <p:spPr>
          <a:xfrm>
            <a:off x="486317" y="1327701"/>
            <a:ext cx="8604956" cy="1754326"/>
          </a:xfrm>
          <a:prstGeom prst="rect">
            <a:avLst/>
          </a:prstGeom>
          <a:noFill/>
        </p:spPr>
        <p:txBody>
          <a:bodyPr wrap="square" rtlCol="0">
            <a:spAutoFit/>
          </a:bodyPr>
          <a:lstStyle/>
          <a:p>
            <a:r>
              <a:rPr lang="it-IT" dirty="0" err="1" smtClean="0">
                <a:latin typeface="Calibri" pitchFamily="34" charset="0"/>
              </a:rPr>
              <a:t>There</a:t>
            </a:r>
            <a:r>
              <a:rPr lang="it-IT" dirty="0" smtClean="0">
                <a:latin typeface="Calibri" pitchFamily="34" charset="0"/>
              </a:rPr>
              <a:t> are </a:t>
            </a:r>
            <a:r>
              <a:rPr lang="it-IT" dirty="0" err="1" smtClean="0">
                <a:latin typeface="Calibri" pitchFamily="34" charset="0"/>
              </a:rPr>
              <a:t>errors</a:t>
            </a:r>
            <a:r>
              <a:rPr lang="it-IT" dirty="0" smtClean="0">
                <a:latin typeface="Calibri" pitchFamily="34" charset="0"/>
              </a:rPr>
              <a:t> on dose </a:t>
            </a:r>
            <a:r>
              <a:rPr lang="it-IT" dirty="0" err="1" smtClean="0">
                <a:latin typeface="Calibri" pitchFamily="34" charset="0"/>
              </a:rPr>
              <a:t>irradiation</a:t>
            </a:r>
            <a:r>
              <a:rPr lang="it-IT" dirty="0" smtClean="0">
                <a:latin typeface="Calibri" pitchFamily="34" charset="0"/>
              </a:rPr>
              <a:t>:</a:t>
            </a:r>
          </a:p>
          <a:p>
            <a:pPr>
              <a:buFont typeface="Arial" pitchFamily="34" charset="0"/>
              <a:buChar char="•"/>
            </a:pPr>
            <a:r>
              <a:rPr lang="it-IT" dirty="0" smtClean="0">
                <a:latin typeface="Calibri" pitchFamily="34" charset="0"/>
              </a:rPr>
              <a:t> </a:t>
            </a:r>
            <a:r>
              <a:rPr lang="it-IT" dirty="0" err="1" smtClean="0">
                <a:latin typeface="Calibri" pitchFamily="34" charset="0"/>
              </a:rPr>
              <a:t>Bolus</a:t>
            </a:r>
            <a:r>
              <a:rPr lang="it-IT" dirty="0" smtClean="0">
                <a:latin typeface="Calibri" pitchFamily="34" charset="0"/>
              </a:rPr>
              <a:t> </a:t>
            </a:r>
            <a:r>
              <a:rPr lang="it-IT" dirty="0" err="1" smtClean="0">
                <a:latin typeface="Calibri" pitchFamily="34" charset="0"/>
              </a:rPr>
              <a:t>conforms</a:t>
            </a:r>
            <a:r>
              <a:rPr lang="it-IT" dirty="0" smtClean="0">
                <a:latin typeface="Calibri" pitchFamily="34" charset="0"/>
              </a:rPr>
              <a:t> the </a:t>
            </a:r>
            <a:r>
              <a:rPr lang="it-IT" dirty="0" err="1" smtClean="0">
                <a:latin typeface="Calibri" pitchFamily="34" charset="0"/>
              </a:rPr>
              <a:t>most</a:t>
            </a:r>
            <a:r>
              <a:rPr lang="it-IT" dirty="0" smtClean="0">
                <a:latin typeface="Calibri" pitchFamily="34" charset="0"/>
              </a:rPr>
              <a:t> </a:t>
            </a:r>
            <a:r>
              <a:rPr lang="it-IT" dirty="0" err="1" smtClean="0">
                <a:latin typeface="Calibri" pitchFamily="34" charset="0"/>
              </a:rPr>
              <a:t>distal</a:t>
            </a:r>
            <a:r>
              <a:rPr lang="it-IT" dirty="0" smtClean="0">
                <a:latin typeface="Calibri" pitchFamily="34" charset="0"/>
              </a:rPr>
              <a:t> </a:t>
            </a:r>
            <a:r>
              <a:rPr lang="it-IT" dirty="0" err="1" smtClean="0">
                <a:latin typeface="Calibri" pitchFamily="34" charset="0"/>
              </a:rPr>
              <a:t>surface</a:t>
            </a:r>
            <a:endParaRPr lang="it-IT" dirty="0" smtClean="0">
              <a:latin typeface="Calibri" pitchFamily="34" charset="0"/>
            </a:endParaRPr>
          </a:p>
          <a:p>
            <a:pPr>
              <a:buFont typeface="Arial" pitchFamily="34" charset="0"/>
              <a:buChar char="•"/>
            </a:pPr>
            <a:r>
              <a:rPr lang="it-IT" dirty="0" smtClean="0">
                <a:latin typeface="Calibri" pitchFamily="34" charset="0"/>
              </a:rPr>
              <a:t> </a:t>
            </a:r>
            <a:r>
              <a:rPr lang="it-IT" dirty="0" err="1" smtClean="0">
                <a:latin typeface="Calibri" pitchFamily="34" charset="0"/>
              </a:rPr>
              <a:t>Absorbers</a:t>
            </a:r>
            <a:r>
              <a:rPr lang="it-IT" dirty="0" smtClean="0">
                <a:latin typeface="Calibri" pitchFamily="34" charset="0"/>
              </a:rPr>
              <a:t>                  </a:t>
            </a:r>
            <a:r>
              <a:rPr lang="it-IT" dirty="0" err="1" smtClean="0">
                <a:latin typeface="Calibri" pitchFamily="34" charset="0"/>
              </a:rPr>
              <a:t>Nuclear</a:t>
            </a:r>
            <a:r>
              <a:rPr lang="it-IT" dirty="0" smtClean="0">
                <a:latin typeface="Calibri" pitchFamily="34" charset="0"/>
              </a:rPr>
              <a:t> </a:t>
            </a:r>
            <a:r>
              <a:rPr lang="it-IT" dirty="0" err="1" smtClean="0">
                <a:latin typeface="Calibri" pitchFamily="34" charset="0"/>
              </a:rPr>
              <a:t>Fragmentation</a:t>
            </a:r>
            <a:r>
              <a:rPr lang="it-IT" dirty="0" smtClean="0">
                <a:latin typeface="Calibri" pitchFamily="34" charset="0"/>
              </a:rPr>
              <a:t>                       </a:t>
            </a:r>
            <a:r>
              <a:rPr lang="it-IT" dirty="0" err="1" smtClean="0">
                <a:latin typeface="Calibri" pitchFamily="34" charset="0"/>
              </a:rPr>
              <a:t>Tailing</a:t>
            </a:r>
            <a:r>
              <a:rPr lang="it-IT" dirty="0" smtClean="0">
                <a:latin typeface="Calibri" pitchFamily="34" charset="0"/>
              </a:rPr>
              <a:t> of </a:t>
            </a:r>
            <a:r>
              <a:rPr lang="it-IT" dirty="0" err="1" smtClean="0">
                <a:latin typeface="Calibri" pitchFamily="34" charset="0"/>
              </a:rPr>
              <a:t>Bragg</a:t>
            </a:r>
            <a:r>
              <a:rPr lang="it-IT" dirty="0" smtClean="0">
                <a:latin typeface="Calibri" pitchFamily="34" charset="0"/>
              </a:rPr>
              <a:t> </a:t>
            </a:r>
            <a:r>
              <a:rPr lang="it-IT" dirty="0" err="1" smtClean="0">
                <a:latin typeface="Calibri" pitchFamily="34" charset="0"/>
              </a:rPr>
              <a:t>Peak</a:t>
            </a:r>
            <a:endParaRPr lang="it-IT" dirty="0" smtClean="0">
              <a:latin typeface="Calibri" pitchFamily="34" charset="0"/>
            </a:endParaRPr>
          </a:p>
          <a:p>
            <a:pPr>
              <a:buFont typeface="Arial" pitchFamily="34" charset="0"/>
              <a:buChar char="•"/>
            </a:pPr>
            <a:r>
              <a:rPr lang="it-IT" dirty="0" smtClean="0">
                <a:latin typeface="Calibri" pitchFamily="34" charset="0"/>
              </a:rPr>
              <a:t> </a:t>
            </a:r>
            <a:r>
              <a:rPr lang="it-IT" dirty="0" err="1" smtClean="0">
                <a:latin typeface="Calibri" pitchFamily="34" charset="0"/>
              </a:rPr>
              <a:t>Heavy</a:t>
            </a:r>
            <a:r>
              <a:rPr lang="it-IT" dirty="0" smtClean="0">
                <a:latin typeface="Calibri" pitchFamily="34" charset="0"/>
              </a:rPr>
              <a:t> </a:t>
            </a:r>
            <a:r>
              <a:rPr lang="it-IT" dirty="0" err="1" smtClean="0">
                <a:latin typeface="Calibri" pitchFamily="34" charset="0"/>
              </a:rPr>
              <a:t>ions</a:t>
            </a:r>
            <a:r>
              <a:rPr lang="it-IT" dirty="0" smtClean="0">
                <a:latin typeface="Calibri" pitchFamily="34" charset="0"/>
              </a:rPr>
              <a:t> </a:t>
            </a:r>
            <a:r>
              <a:rPr lang="it-IT" dirty="0" err="1" smtClean="0">
                <a:latin typeface="Calibri" pitchFamily="34" charset="0"/>
              </a:rPr>
              <a:t>need</a:t>
            </a:r>
            <a:r>
              <a:rPr lang="it-IT" dirty="0" smtClean="0">
                <a:latin typeface="Calibri" pitchFamily="34" charset="0"/>
              </a:rPr>
              <a:t> </a:t>
            </a:r>
            <a:r>
              <a:rPr lang="it-IT" dirty="0" err="1" smtClean="0">
                <a:latin typeface="Calibri" pitchFamily="34" charset="0"/>
              </a:rPr>
              <a:t>thicker</a:t>
            </a:r>
            <a:r>
              <a:rPr lang="it-IT" dirty="0" smtClean="0">
                <a:latin typeface="Calibri" pitchFamily="34" charset="0"/>
              </a:rPr>
              <a:t> </a:t>
            </a:r>
            <a:r>
              <a:rPr lang="it-IT" dirty="0" err="1" smtClean="0">
                <a:latin typeface="Calibri" pitchFamily="34" charset="0"/>
              </a:rPr>
              <a:t>absorbers</a:t>
            </a:r>
            <a:r>
              <a:rPr lang="it-IT" dirty="0" smtClean="0">
                <a:latin typeface="Calibri" pitchFamily="34" charset="0"/>
              </a:rPr>
              <a:t>                     </a:t>
            </a:r>
            <a:r>
              <a:rPr lang="it-IT" dirty="0" err="1" smtClean="0">
                <a:latin typeface="Calibri" pitchFamily="34" charset="0"/>
              </a:rPr>
              <a:t>greater</a:t>
            </a:r>
            <a:r>
              <a:rPr lang="it-IT" dirty="0" smtClean="0">
                <a:latin typeface="Calibri" pitchFamily="34" charset="0"/>
              </a:rPr>
              <a:t> </a:t>
            </a:r>
            <a:r>
              <a:rPr lang="it-IT" dirty="0" err="1" smtClean="0">
                <a:latin typeface="Calibri" pitchFamily="34" charset="0"/>
              </a:rPr>
              <a:t>energy</a:t>
            </a:r>
            <a:r>
              <a:rPr lang="it-IT" dirty="0" smtClean="0">
                <a:latin typeface="Calibri" pitchFamily="34" charset="0"/>
              </a:rPr>
              <a:t> and </a:t>
            </a:r>
            <a:r>
              <a:rPr lang="it-IT" dirty="0" err="1" smtClean="0">
                <a:latin typeface="Calibri" pitchFamily="34" charset="0"/>
              </a:rPr>
              <a:t>currents</a:t>
            </a:r>
            <a:r>
              <a:rPr lang="it-IT" dirty="0" smtClean="0">
                <a:latin typeface="Calibri" pitchFamily="34" charset="0"/>
              </a:rPr>
              <a:t> from the </a:t>
            </a:r>
            <a:r>
              <a:rPr lang="it-IT" dirty="0" err="1" smtClean="0">
                <a:latin typeface="Calibri" pitchFamily="34" charset="0"/>
              </a:rPr>
              <a:t>accelerator</a:t>
            </a:r>
            <a:r>
              <a:rPr lang="it-IT" dirty="0" smtClean="0">
                <a:latin typeface="Calibri" pitchFamily="34" charset="0"/>
              </a:rPr>
              <a:t>.</a:t>
            </a:r>
          </a:p>
          <a:p>
            <a:pPr>
              <a:buFont typeface="Arial" pitchFamily="34" charset="0"/>
              <a:buChar char="•"/>
            </a:pPr>
            <a:endParaRPr lang="it-IT" dirty="0"/>
          </a:p>
        </p:txBody>
      </p:sp>
      <p:sp>
        <p:nvSpPr>
          <p:cNvPr id="8" name="Freccia a destra 7"/>
          <p:cNvSpPr/>
          <p:nvPr/>
        </p:nvSpPr>
        <p:spPr>
          <a:xfrm>
            <a:off x="1691680" y="2007066"/>
            <a:ext cx="864096"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a destra 8"/>
          <p:cNvSpPr/>
          <p:nvPr/>
        </p:nvSpPr>
        <p:spPr>
          <a:xfrm>
            <a:off x="4807980" y="2007066"/>
            <a:ext cx="864096"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Freccia a destra 11"/>
          <p:cNvSpPr/>
          <p:nvPr/>
        </p:nvSpPr>
        <p:spPr>
          <a:xfrm>
            <a:off x="4032494" y="2282098"/>
            <a:ext cx="864096"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CasellaDiTesto 19"/>
          <p:cNvSpPr txBox="1"/>
          <p:nvPr/>
        </p:nvSpPr>
        <p:spPr>
          <a:xfrm>
            <a:off x="621818" y="2915944"/>
            <a:ext cx="8188395" cy="646331"/>
          </a:xfrm>
          <a:prstGeom prst="rect">
            <a:avLst/>
          </a:prstGeom>
          <a:noFill/>
        </p:spPr>
        <p:txBody>
          <a:bodyPr wrap="none" rtlCol="0">
            <a:spAutoFit/>
          </a:bodyPr>
          <a:lstStyle/>
          <a:p>
            <a:r>
              <a:rPr lang="en-US" dirty="0" smtClean="0">
                <a:latin typeface="Calibri" pitchFamily="34" charset="0"/>
              </a:rPr>
              <a:t>Active system needs a more challenging control of beam characterizations and of the </a:t>
            </a:r>
          </a:p>
          <a:p>
            <a:r>
              <a:rPr lang="en-US" dirty="0" smtClean="0">
                <a:latin typeface="Calibri" pitchFamily="34" charset="0"/>
              </a:rPr>
              <a:t>scanning magnets but </a:t>
            </a:r>
            <a:r>
              <a:rPr lang="en-US" b="1" dirty="0" smtClean="0">
                <a:solidFill>
                  <a:srgbClr val="FF0000"/>
                </a:solidFill>
                <a:latin typeface="Calibri" pitchFamily="34" charset="0"/>
              </a:rPr>
              <a:t>allows a more precise dose irradiation of the tumor target</a:t>
            </a:r>
            <a:endParaRPr lang="en-US" dirty="0">
              <a:latin typeface="Calibri" pitchFamily="34" charset="0"/>
            </a:endParaRPr>
          </a:p>
        </p:txBody>
      </p:sp>
      <p:pic>
        <p:nvPicPr>
          <p:cNvPr id="22" name="Picture 4"/>
          <p:cNvPicPr>
            <a:picLocks noChangeAspect="1" noChangeArrowheads="1"/>
          </p:cNvPicPr>
          <p:nvPr/>
        </p:nvPicPr>
        <p:blipFill>
          <a:blip r:embed="rId2" cstate="print"/>
          <a:srcRect/>
          <a:stretch>
            <a:fillRect/>
          </a:stretch>
        </p:blipFill>
        <p:spPr bwMode="auto">
          <a:xfrm>
            <a:off x="362216" y="3861048"/>
            <a:ext cx="4102326" cy="2088232"/>
          </a:xfrm>
          <a:prstGeom prst="rect">
            <a:avLst/>
          </a:prstGeom>
          <a:noFill/>
          <a:ln w="9525">
            <a:solidFill>
              <a:schemeClr val="accent1">
                <a:shade val="95000"/>
                <a:satMod val="105000"/>
              </a:schemeClr>
            </a:solidFill>
            <a:miter lim="800000"/>
            <a:headEnd/>
            <a:tailEnd/>
          </a:ln>
        </p:spPr>
      </p:pic>
      <p:grpSp>
        <p:nvGrpSpPr>
          <p:cNvPr id="24" name="Gruppo 23"/>
          <p:cNvGrpSpPr/>
          <p:nvPr/>
        </p:nvGrpSpPr>
        <p:grpSpPr>
          <a:xfrm>
            <a:off x="4518645" y="3861048"/>
            <a:ext cx="4600448" cy="2088232"/>
            <a:chOff x="4374629" y="3284984"/>
            <a:chExt cx="4600448" cy="2088232"/>
          </a:xfrm>
        </p:grpSpPr>
        <p:pic>
          <p:nvPicPr>
            <p:cNvPr id="25" name="Picture 5"/>
            <p:cNvPicPr>
              <a:picLocks noChangeAspect="1" noChangeArrowheads="1"/>
            </p:cNvPicPr>
            <p:nvPr/>
          </p:nvPicPr>
          <p:blipFill>
            <a:blip r:embed="rId3" cstate="print"/>
            <a:srcRect/>
            <a:stretch>
              <a:fillRect/>
            </a:stretch>
          </p:blipFill>
          <p:spPr bwMode="auto">
            <a:xfrm>
              <a:off x="4374629" y="3284984"/>
              <a:ext cx="4600448" cy="2088232"/>
            </a:xfrm>
            <a:prstGeom prst="rect">
              <a:avLst/>
            </a:prstGeom>
            <a:noFill/>
            <a:ln w="9525">
              <a:solidFill>
                <a:schemeClr val="accent1">
                  <a:shade val="95000"/>
                  <a:satMod val="105000"/>
                </a:schemeClr>
              </a:solidFill>
              <a:miter lim="800000"/>
              <a:headEnd/>
              <a:tailEnd/>
            </a:ln>
          </p:spPr>
        </p:pic>
        <p:pic>
          <p:nvPicPr>
            <p:cNvPr id="26" name="Picture 6"/>
            <p:cNvPicPr>
              <a:picLocks noChangeAspect="1" noChangeArrowheads="1"/>
            </p:cNvPicPr>
            <p:nvPr/>
          </p:nvPicPr>
          <p:blipFill>
            <a:blip r:embed="rId4" cstate="print"/>
            <a:srcRect/>
            <a:stretch>
              <a:fillRect/>
            </a:stretch>
          </p:blipFill>
          <p:spPr bwMode="auto">
            <a:xfrm>
              <a:off x="4374629" y="3296022"/>
              <a:ext cx="1133475" cy="781050"/>
            </a:xfrm>
            <a:prstGeom prst="rect">
              <a:avLst/>
            </a:prstGeom>
            <a:noFill/>
            <a:ln w="9525">
              <a:solidFill>
                <a:schemeClr val="accent1">
                  <a:shade val="95000"/>
                  <a:satMod val="105000"/>
                </a:schemeClr>
              </a:solidFill>
              <a:miter lim="800000"/>
              <a:headEnd/>
              <a:tailEnd/>
            </a:ln>
          </p:spPr>
        </p:pic>
      </p:grpSp>
      <p:sp>
        <p:nvSpPr>
          <p:cNvPr id="3" name="Date Placeholder 2"/>
          <p:cNvSpPr>
            <a:spLocks noGrp="1"/>
          </p:cNvSpPr>
          <p:nvPr>
            <p:ph type="dt" sz="half" idx="10"/>
          </p:nvPr>
        </p:nvSpPr>
        <p:spPr/>
        <p:txBody>
          <a:bodyPr/>
          <a:lstStyle/>
          <a:p>
            <a:r>
              <a:rPr lang="en-US" smtClean="0"/>
              <a:t>CAS – Trondheim - 27/07/2013</a:t>
            </a:r>
            <a:endParaRPr lang="en-US"/>
          </a:p>
        </p:txBody>
      </p:sp>
      <p:sp>
        <p:nvSpPr>
          <p:cNvPr id="5" name="Footer Placeholder 4"/>
          <p:cNvSpPr>
            <a:spLocks noGrp="1"/>
          </p:cNvSpPr>
          <p:nvPr>
            <p:ph type="ftr" sz="quarter" idx="11"/>
          </p:nvPr>
        </p:nvSpPr>
        <p:spPr/>
        <p:txBody>
          <a:bodyPr/>
          <a:lstStyle/>
          <a:p>
            <a:r>
              <a:rPr lang="en-US" smtClean="0"/>
              <a:t>Medical applications – C. Biscari </a:t>
            </a:r>
            <a:endParaRPr lang="en-US"/>
          </a:p>
        </p:txBody>
      </p:sp>
      <p:sp>
        <p:nvSpPr>
          <p:cNvPr id="6" name="Slide Number Placeholder 5"/>
          <p:cNvSpPr>
            <a:spLocks noGrp="1"/>
          </p:cNvSpPr>
          <p:nvPr>
            <p:ph type="sldNum" sz="quarter" idx="12"/>
          </p:nvPr>
        </p:nvSpPr>
        <p:spPr/>
        <p:txBody>
          <a:bodyPr/>
          <a:lstStyle/>
          <a:p>
            <a:fld id="{67CD92BB-0280-4EA5-937F-87721D6FAD66}" type="slidenum">
              <a:rPr lang="en-US" smtClean="0"/>
              <a:t>19</a:t>
            </a:fld>
            <a:endParaRPr lang="en-US"/>
          </a:p>
        </p:txBody>
      </p:sp>
    </p:spTree>
    <p:extLst>
      <p:ext uri="{BB962C8B-B14F-4D97-AF65-F5344CB8AC3E}">
        <p14:creationId xmlns:p14="http://schemas.microsoft.com/office/powerpoint/2010/main" val="32990041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171400"/>
            <a:ext cx="8229600" cy="1143000"/>
          </a:xfrm>
        </p:spPr>
        <p:txBody>
          <a:bodyPr/>
          <a:lstStyle/>
          <a:p>
            <a:r>
              <a:rPr lang="it-IT" dirty="0" err="1" smtClean="0"/>
              <a:t>Moving</a:t>
            </a:r>
            <a:r>
              <a:rPr lang="it-IT" dirty="0" smtClean="0"/>
              <a:t> </a:t>
            </a:r>
            <a:r>
              <a:rPr lang="it-IT" dirty="0" err="1" smtClean="0"/>
              <a:t>organs</a:t>
            </a:r>
            <a:endParaRPr lang="it-IT" dirty="0"/>
          </a:p>
        </p:txBody>
      </p:sp>
      <p:sp>
        <p:nvSpPr>
          <p:cNvPr id="4" name="CasellaDiTesto 3"/>
          <p:cNvSpPr txBox="1"/>
          <p:nvPr/>
        </p:nvSpPr>
        <p:spPr>
          <a:xfrm>
            <a:off x="755576" y="836712"/>
            <a:ext cx="7975773" cy="646331"/>
          </a:xfrm>
          <a:prstGeom prst="rect">
            <a:avLst/>
          </a:prstGeom>
          <a:noFill/>
        </p:spPr>
        <p:txBody>
          <a:bodyPr wrap="none" rtlCol="0">
            <a:spAutoFit/>
          </a:bodyPr>
          <a:lstStyle/>
          <a:p>
            <a:r>
              <a:rPr lang="it-IT" dirty="0" err="1" smtClean="0">
                <a:latin typeface="Calibri" pitchFamily="34" charset="0"/>
              </a:rPr>
              <a:t>Active</a:t>
            </a:r>
            <a:r>
              <a:rPr lang="it-IT" dirty="0" smtClean="0">
                <a:latin typeface="Calibri" pitchFamily="34" charset="0"/>
              </a:rPr>
              <a:t> system </a:t>
            </a:r>
            <a:r>
              <a:rPr lang="it-IT" dirty="0" err="1" smtClean="0">
                <a:latin typeface="Calibri" pitchFamily="34" charset="0"/>
              </a:rPr>
              <a:t>is</a:t>
            </a:r>
            <a:r>
              <a:rPr lang="it-IT" dirty="0" smtClean="0">
                <a:latin typeface="Calibri" pitchFamily="34" charset="0"/>
              </a:rPr>
              <a:t> </a:t>
            </a:r>
            <a:r>
              <a:rPr lang="it-IT" dirty="0" err="1" smtClean="0">
                <a:latin typeface="Calibri" pitchFamily="34" charset="0"/>
              </a:rPr>
              <a:t>critical</a:t>
            </a:r>
            <a:r>
              <a:rPr lang="it-IT" dirty="0" smtClean="0">
                <a:latin typeface="Calibri" pitchFamily="34" charset="0"/>
              </a:rPr>
              <a:t> in the case </a:t>
            </a:r>
            <a:r>
              <a:rPr lang="it-IT" dirty="0" err="1" smtClean="0">
                <a:latin typeface="Calibri" pitchFamily="34" charset="0"/>
              </a:rPr>
              <a:t>of</a:t>
            </a:r>
            <a:r>
              <a:rPr lang="it-IT" dirty="0" smtClean="0">
                <a:latin typeface="Calibri" pitchFamily="34" charset="0"/>
              </a:rPr>
              <a:t> </a:t>
            </a:r>
            <a:r>
              <a:rPr lang="it-IT" dirty="0" err="1" smtClean="0">
                <a:latin typeface="Calibri" pitchFamily="34" charset="0"/>
              </a:rPr>
              <a:t>moving</a:t>
            </a:r>
            <a:r>
              <a:rPr lang="it-IT" dirty="0" smtClean="0">
                <a:latin typeface="Calibri" pitchFamily="34" charset="0"/>
              </a:rPr>
              <a:t> </a:t>
            </a:r>
            <a:r>
              <a:rPr lang="it-IT" dirty="0" err="1" smtClean="0">
                <a:latin typeface="Calibri" pitchFamily="34" charset="0"/>
              </a:rPr>
              <a:t>organs</a:t>
            </a:r>
            <a:r>
              <a:rPr lang="it-IT" dirty="0" smtClean="0">
                <a:latin typeface="Calibri" pitchFamily="34" charset="0"/>
              </a:rPr>
              <a:t>. </a:t>
            </a:r>
            <a:r>
              <a:rPr lang="it-IT" dirty="0" err="1" smtClean="0">
                <a:latin typeface="Calibri" pitchFamily="34" charset="0"/>
              </a:rPr>
              <a:t>R&amp;D</a:t>
            </a:r>
            <a:r>
              <a:rPr lang="it-IT" dirty="0" smtClean="0">
                <a:latin typeface="Calibri" pitchFamily="34" charset="0"/>
              </a:rPr>
              <a:t> </a:t>
            </a:r>
            <a:r>
              <a:rPr lang="it-IT" dirty="0" err="1" smtClean="0">
                <a:latin typeface="Calibri" pitchFamily="34" charset="0"/>
              </a:rPr>
              <a:t>is</a:t>
            </a:r>
            <a:r>
              <a:rPr lang="it-IT" dirty="0" smtClean="0">
                <a:latin typeface="Calibri" pitchFamily="34" charset="0"/>
              </a:rPr>
              <a:t> in progress </a:t>
            </a:r>
            <a:r>
              <a:rPr lang="it-IT" dirty="0" err="1" smtClean="0">
                <a:latin typeface="Calibri" pitchFamily="34" charset="0"/>
              </a:rPr>
              <a:t>worldwide</a:t>
            </a:r>
            <a:r>
              <a:rPr lang="it-IT" dirty="0" smtClean="0">
                <a:latin typeface="Calibri" pitchFamily="34" charset="0"/>
              </a:rPr>
              <a:t> </a:t>
            </a:r>
          </a:p>
          <a:p>
            <a:r>
              <a:rPr lang="it-IT" dirty="0" err="1" smtClean="0">
                <a:latin typeface="Calibri" pitchFamily="34" charset="0"/>
              </a:rPr>
              <a:t>about</a:t>
            </a:r>
            <a:r>
              <a:rPr lang="it-IT" dirty="0" smtClean="0">
                <a:latin typeface="Calibri" pitchFamily="34" charset="0"/>
              </a:rPr>
              <a:t> </a:t>
            </a:r>
            <a:r>
              <a:rPr lang="it-IT" dirty="0" err="1" smtClean="0">
                <a:latin typeface="Calibri" pitchFamily="34" charset="0"/>
              </a:rPr>
              <a:t>several</a:t>
            </a:r>
            <a:r>
              <a:rPr lang="it-IT" dirty="0" smtClean="0">
                <a:latin typeface="Calibri" pitchFamily="34" charset="0"/>
              </a:rPr>
              <a:t> </a:t>
            </a:r>
            <a:r>
              <a:rPr lang="it-IT" dirty="0" err="1" smtClean="0">
                <a:latin typeface="Calibri" pitchFamily="34" charset="0"/>
              </a:rPr>
              <a:t>techniques</a:t>
            </a:r>
            <a:r>
              <a:rPr lang="it-IT" dirty="0" smtClean="0">
                <a:latin typeface="Calibri" pitchFamily="34" charset="0"/>
              </a:rPr>
              <a:t>: </a:t>
            </a:r>
            <a:r>
              <a:rPr lang="it-IT" dirty="0" err="1" smtClean="0">
                <a:latin typeface="Calibri" pitchFamily="34" charset="0"/>
              </a:rPr>
              <a:t>Gating</a:t>
            </a:r>
            <a:r>
              <a:rPr lang="it-IT" dirty="0" smtClean="0">
                <a:latin typeface="Calibri" pitchFamily="34" charset="0"/>
              </a:rPr>
              <a:t>, </a:t>
            </a:r>
            <a:r>
              <a:rPr lang="it-IT" dirty="0" err="1" smtClean="0">
                <a:latin typeface="Calibri" pitchFamily="34" charset="0"/>
              </a:rPr>
              <a:t>repainting</a:t>
            </a:r>
            <a:r>
              <a:rPr lang="it-IT" dirty="0" smtClean="0">
                <a:latin typeface="Calibri" pitchFamily="34" charset="0"/>
              </a:rPr>
              <a:t>, </a:t>
            </a:r>
            <a:r>
              <a:rPr lang="it-IT" dirty="0" err="1" smtClean="0">
                <a:latin typeface="Calibri" pitchFamily="34" charset="0"/>
              </a:rPr>
              <a:t>beam</a:t>
            </a:r>
            <a:r>
              <a:rPr lang="it-IT" dirty="0" smtClean="0">
                <a:latin typeface="Calibri" pitchFamily="34" charset="0"/>
              </a:rPr>
              <a:t> </a:t>
            </a:r>
            <a:r>
              <a:rPr lang="it-IT" dirty="0" err="1" smtClean="0">
                <a:latin typeface="Calibri" pitchFamily="34" charset="0"/>
              </a:rPr>
              <a:t>tracking</a:t>
            </a:r>
            <a:endParaRPr lang="it-IT" dirty="0">
              <a:latin typeface="Calibri" pitchFamily="34" charset="0"/>
            </a:endParaRPr>
          </a:p>
        </p:txBody>
      </p:sp>
      <p:sp>
        <p:nvSpPr>
          <p:cNvPr id="11" name="CasellaDiTesto 10"/>
          <p:cNvSpPr txBox="1"/>
          <p:nvPr/>
        </p:nvSpPr>
        <p:spPr>
          <a:xfrm>
            <a:off x="755576" y="1556792"/>
            <a:ext cx="8162812" cy="369332"/>
          </a:xfrm>
          <a:prstGeom prst="rect">
            <a:avLst/>
          </a:prstGeom>
          <a:noFill/>
        </p:spPr>
        <p:txBody>
          <a:bodyPr wrap="none" rtlCol="0">
            <a:spAutoFit/>
          </a:bodyPr>
          <a:lstStyle/>
          <a:p>
            <a:r>
              <a:rPr lang="it-IT" dirty="0" err="1" smtClean="0">
                <a:latin typeface="Calibri" pitchFamily="34" charset="0"/>
              </a:rPr>
              <a:t>Repainting</a:t>
            </a:r>
            <a:r>
              <a:rPr lang="it-IT" dirty="0" smtClean="0">
                <a:latin typeface="Calibri" pitchFamily="34" charset="0"/>
              </a:rPr>
              <a:t> </a:t>
            </a:r>
            <a:r>
              <a:rPr lang="it-IT" dirty="0" err="1" smtClean="0">
                <a:latin typeface="Calibri" pitchFamily="34" charset="0"/>
              </a:rPr>
              <a:t>consists</a:t>
            </a:r>
            <a:r>
              <a:rPr lang="it-IT" dirty="0" smtClean="0">
                <a:latin typeface="Calibri" pitchFamily="34" charset="0"/>
              </a:rPr>
              <a:t> in </a:t>
            </a:r>
            <a:r>
              <a:rPr lang="it-IT" dirty="0" err="1" smtClean="0">
                <a:latin typeface="Calibri" pitchFamily="34" charset="0"/>
              </a:rPr>
              <a:t>underdosing</a:t>
            </a:r>
            <a:r>
              <a:rPr lang="it-IT" dirty="0" smtClean="0">
                <a:latin typeface="Calibri" pitchFamily="34" charset="0"/>
              </a:rPr>
              <a:t> the </a:t>
            </a:r>
            <a:r>
              <a:rPr lang="it-IT" dirty="0" err="1" smtClean="0">
                <a:latin typeface="Calibri" pitchFamily="34" charset="0"/>
              </a:rPr>
              <a:t>tumour</a:t>
            </a:r>
            <a:r>
              <a:rPr lang="it-IT" dirty="0" smtClean="0">
                <a:latin typeface="Calibri" pitchFamily="34" charset="0"/>
              </a:rPr>
              <a:t> and </a:t>
            </a:r>
            <a:r>
              <a:rPr lang="it-IT" dirty="0" err="1" smtClean="0">
                <a:latin typeface="Calibri" pitchFamily="34" charset="0"/>
              </a:rPr>
              <a:t>increasing</a:t>
            </a:r>
            <a:r>
              <a:rPr lang="it-IT" dirty="0" smtClean="0">
                <a:latin typeface="Calibri" pitchFamily="34" charset="0"/>
              </a:rPr>
              <a:t> the treatment </a:t>
            </a:r>
            <a:r>
              <a:rPr lang="it-IT" dirty="0" err="1" smtClean="0">
                <a:latin typeface="Calibri" pitchFamily="34" charset="0"/>
              </a:rPr>
              <a:t>sessions</a:t>
            </a:r>
            <a:endParaRPr lang="it-IT" dirty="0">
              <a:latin typeface="Calibri" pitchFamily="34" charset="0"/>
            </a:endParaRPr>
          </a:p>
        </p:txBody>
      </p:sp>
      <p:sp>
        <p:nvSpPr>
          <p:cNvPr id="10" name="CasellaDiTesto 9"/>
          <p:cNvSpPr txBox="1"/>
          <p:nvPr/>
        </p:nvSpPr>
        <p:spPr>
          <a:xfrm>
            <a:off x="782047" y="1945487"/>
            <a:ext cx="6508448" cy="369332"/>
          </a:xfrm>
          <a:prstGeom prst="rect">
            <a:avLst/>
          </a:prstGeom>
          <a:noFill/>
        </p:spPr>
        <p:txBody>
          <a:bodyPr wrap="none" rtlCol="0">
            <a:spAutoFit/>
          </a:bodyPr>
          <a:lstStyle/>
          <a:p>
            <a:r>
              <a:rPr lang="it-IT" dirty="0" err="1" smtClean="0">
                <a:latin typeface="Calibri" pitchFamily="34" charset="0"/>
              </a:rPr>
              <a:t>Gaiting</a:t>
            </a:r>
            <a:r>
              <a:rPr lang="it-IT" dirty="0" smtClean="0">
                <a:latin typeface="Calibri" pitchFamily="34" charset="0"/>
              </a:rPr>
              <a:t> </a:t>
            </a:r>
            <a:r>
              <a:rPr lang="it-IT" dirty="0" err="1" smtClean="0">
                <a:latin typeface="Calibri" pitchFamily="34" charset="0"/>
              </a:rPr>
              <a:t>consists</a:t>
            </a:r>
            <a:r>
              <a:rPr lang="it-IT" dirty="0" smtClean="0">
                <a:latin typeface="Calibri" pitchFamily="34" charset="0"/>
              </a:rPr>
              <a:t> in </a:t>
            </a:r>
            <a:r>
              <a:rPr lang="it-IT" dirty="0" err="1" smtClean="0">
                <a:latin typeface="Calibri" pitchFamily="34" charset="0"/>
              </a:rPr>
              <a:t>irradiating</a:t>
            </a:r>
            <a:r>
              <a:rPr lang="it-IT" dirty="0" smtClean="0">
                <a:latin typeface="Calibri" pitchFamily="34" charset="0"/>
              </a:rPr>
              <a:t> </a:t>
            </a:r>
            <a:r>
              <a:rPr lang="it-IT" dirty="0" err="1" smtClean="0">
                <a:latin typeface="Calibri" pitchFamily="34" charset="0"/>
              </a:rPr>
              <a:t>only</a:t>
            </a:r>
            <a:r>
              <a:rPr lang="it-IT" dirty="0" smtClean="0">
                <a:latin typeface="Calibri" pitchFamily="34" charset="0"/>
              </a:rPr>
              <a:t> at a </a:t>
            </a:r>
            <a:r>
              <a:rPr lang="it-IT" dirty="0" err="1" smtClean="0">
                <a:latin typeface="Calibri" pitchFamily="34" charset="0"/>
              </a:rPr>
              <a:t>specific</a:t>
            </a:r>
            <a:r>
              <a:rPr lang="it-IT" dirty="0" smtClean="0">
                <a:latin typeface="Calibri" pitchFamily="34" charset="0"/>
              </a:rPr>
              <a:t> position </a:t>
            </a:r>
            <a:r>
              <a:rPr lang="it-IT" dirty="0" err="1" smtClean="0">
                <a:latin typeface="Calibri" pitchFamily="34" charset="0"/>
              </a:rPr>
              <a:t>of</a:t>
            </a:r>
            <a:r>
              <a:rPr lang="it-IT" dirty="0" smtClean="0">
                <a:latin typeface="Calibri" pitchFamily="34" charset="0"/>
              </a:rPr>
              <a:t> the </a:t>
            </a:r>
            <a:r>
              <a:rPr lang="it-IT" dirty="0" err="1" smtClean="0">
                <a:latin typeface="Calibri" pitchFamily="34" charset="0"/>
              </a:rPr>
              <a:t>organ</a:t>
            </a:r>
            <a:endParaRPr lang="it-IT" dirty="0">
              <a:latin typeface="Calibri" pitchFamily="34" charset="0"/>
            </a:endParaRPr>
          </a:p>
        </p:txBody>
      </p:sp>
      <p:pic>
        <p:nvPicPr>
          <p:cNvPr id="3075" name="Picture 3"/>
          <p:cNvPicPr>
            <a:picLocks noChangeAspect="1" noChangeArrowheads="1"/>
          </p:cNvPicPr>
          <p:nvPr/>
        </p:nvPicPr>
        <p:blipFill>
          <a:blip r:embed="rId2" cstate="print"/>
          <a:srcRect/>
          <a:stretch>
            <a:fillRect/>
          </a:stretch>
        </p:blipFill>
        <p:spPr bwMode="auto">
          <a:xfrm>
            <a:off x="1979712" y="2502188"/>
            <a:ext cx="5400675" cy="2590800"/>
          </a:xfrm>
          <a:prstGeom prst="rect">
            <a:avLst/>
          </a:prstGeom>
          <a:noFill/>
          <a:ln w="9525">
            <a:noFill/>
            <a:miter lim="800000"/>
            <a:headEnd/>
            <a:tailEnd/>
          </a:ln>
        </p:spPr>
      </p:pic>
      <p:sp>
        <p:nvSpPr>
          <p:cNvPr id="13" name="CasellaDiTesto 12"/>
          <p:cNvSpPr txBox="1"/>
          <p:nvPr/>
        </p:nvSpPr>
        <p:spPr>
          <a:xfrm>
            <a:off x="879489" y="5229200"/>
            <a:ext cx="7601120" cy="646331"/>
          </a:xfrm>
          <a:prstGeom prst="rect">
            <a:avLst/>
          </a:prstGeom>
          <a:noFill/>
        </p:spPr>
        <p:txBody>
          <a:bodyPr wrap="none" rtlCol="0">
            <a:spAutoFit/>
          </a:bodyPr>
          <a:lstStyle/>
          <a:p>
            <a:r>
              <a:rPr lang="it-IT" dirty="0" err="1" smtClean="0">
                <a:latin typeface="Calibri" pitchFamily="34" charset="0"/>
              </a:rPr>
              <a:t>Beam</a:t>
            </a:r>
            <a:r>
              <a:rPr lang="it-IT" dirty="0" smtClean="0">
                <a:latin typeface="Calibri" pitchFamily="34" charset="0"/>
              </a:rPr>
              <a:t> </a:t>
            </a:r>
            <a:r>
              <a:rPr lang="it-IT" dirty="0" err="1" smtClean="0">
                <a:latin typeface="Calibri" pitchFamily="34" charset="0"/>
              </a:rPr>
              <a:t>Tracking</a:t>
            </a:r>
            <a:r>
              <a:rPr lang="it-IT" dirty="0" smtClean="0">
                <a:latin typeface="Calibri" pitchFamily="34" charset="0"/>
              </a:rPr>
              <a:t>  </a:t>
            </a:r>
            <a:r>
              <a:rPr lang="it-IT" dirty="0" err="1" smtClean="0">
                <a:latin typeface="Calibri" pitchFamily="34" charset="0"/>
              </a:rPr>
              <a:t>is</a:t>
            </a:r>
            <a:r>
              <a:rPr lang="it-IT" dirty="0" smtClean="0">
                <a:latin typeface="Calibri" pitchFamily="34" charset="0"/>
              </a:rPr>
              <a:t> </a:t>
            </a:r>
            <a:r>
              <a:rPr lang="it-IT" dirty="0" err="1" smtClean="0">
                <a:latin typeface="Calibri" pitchFamily="34" charset="0"/>
              </a:rPr>
              <a:t>an</a:t>
            </a:r>
            <a:r>
              <a:rPr lang="it-IT" dirty="0" smtClean="0">
                <a:latin typeface="Calibri" pitchFamily="34" charset="0"/>
              </a:rPr>
              <a:t> </a:t>
            </a:r>
            <a:r>
              <a:rPr lang="it-IT" dirty="0" err="1" smtClean="0">
                <a:latin typeface="Calibri" pitchFamily="34" charset="0"/>
              </a:rPr>
              <a:t>adjustment</a:t>
            </a:r>
            <a:r>
              <a:rPr lang="it-IT" dirty="0" smtClean="0">
                <a:latin typeface="Calibri" pitchFamily="34" charset="0"/>
              </a:rPr>
              <a:t> in real-time </a:t>
            </a:r>
            <a:r>
              <a:rPr lang="it-IT" dirty="0" err="1" smtClean="0">
                <a:latin typeface="Calibri" pitchFamily="34" charset="0"/>
              </a:rPr>
              <a:t>of</a:t>
            </a:r>
            <a:r>
              <a:rPr lang="it-IT" dirty="0" smtClean="0">
                <a:latin typeface="Calibri" pitchFamily="34" charset="0"/>
              </a:rPr>
              <a:t> treatment </a:t>
            </a:r>
            <a:r>
              <a:rPr lang="it-IT" dirty="0" err="1" smtClean="0">
                <a:latin typeface="Calibri" pitchFamily="34" charset="0"/>
              </a:rPr>
              <a:t>plan</a:t>
            </a:r>
            <a:r>
              <a:rPr lang="it-IT" dirty="0" smtClean="0">
                <a:latin typeface="Calibri" pitchFamily="34" charset="0"/>
              </a:rPr>
              <a:t> </a:t>
            </a:r>
            <a:r>
              <a:rPr lang="it-IT" dirty="0" err="1" smtClean="0">
                <a:latin typeface="Calibri" pitchFamily="34" charset="0"/>
              </a:rPr>
              <a:t>considering</a:t>
            </a:r>
            <a:r>
              <a:rPr lang="it-IT" dirty="0" smtClean="0">
                <a:latin typeface="Calibri" pitchFamily="34" charset="0"/>
              </a:rPr>
              <a:t> the </a:t>
            </a:r>
          </a:p>
          <a:p>
            <a:r>
              <a:rPr lang="it-IT" dirty="0" smtClean="0">
                <a:latin typeface="Calibri" pitchFamily="34" charset="0"/>
              </a:rPr>
              <a:t>4D </a:t>
            </a:r>
            <a:r>
              <a:rPr lang="it-IT" dirty="0" err="1" smtClean="0">
                <a:latin typeface="Calibri" pitchFamily="34" charset="0"/>
              </a:rPr>
              <a:t>organ</a:t>
            </a:r>
            <a:r>
              <a:rPr lang="it-IT" dirty="0" smtClean="0">
                <a:latin typeface="Calibri" pitchFamily="34" charset="0"/>
              </a:rPr>
              <a:t> </a:t>
            </a:r>
            <a:r>
              <a:rPr lang="it-IT" dirty="0" err="1" smtClean="0">
                <a:latin typeface="Calibri" pitchFamily="34" charset="0"/>
              </a:rPr>
              <a:t>motion</a:t>
            </a:r>
            <a:r>
              <a:rPr lang="it-IT" dirty="0" smtClean="0">
                <a:latin typeface="Calibri" pitchFamily="34" charset="0"/>
              </a:rPr>
              <a:t> </a:t>
            </a:r>
            <a:r>
              <a:rPr lang="it-IT" dirty="0" err="1" smtClean="0">
                <a:latin typeface="Calibri" pitchFamily="34" charset="0"/>
              </a:rPr>
              <a:t>signal</a:t>
            </a:r>
            <a:r>
              <a:rPr lang="it-IT" dirty="0" smtClean="0">
                <a:latin typeface="Calibri" pitchFamily="34" charset="0"/>
              </a:rPr>
              <a:t>.</a:t>
            </a:r>
            <a:endParaRPr lang="it-IT" dirty="0">
              <a:latin typeface="Calibri" pitchFamily="34" charset="0"/>
            </a:endParaRPr>
          </a:p>
        </p:txBody>
      </p:sp>
      <p:sp>
        <p:nvSpPr>
          <p:cNvPr id="3" name="Date Placeholder 2"/>
          <p:cNvSpPr>
            <a:spLocks noGrp="1"/>
          </p:cNvSpPr>
          <p:nvPr>
            <p:ph type="dt" sz="half" idx="10"/>
          </p:nvPr>
        </p:nvSpPr>
        <p:spPr/>
        <p:txBody>
          <a:bodyPr/>
          <a:lstStyle/>
          <a:p>
            <a:r>
              <a:rPr lang="en-US" smtClean="0"/>
              <a:t>CAS – Trondheim - 27/07/2013</a:t>
            </a:r>
            <a:endParaRPr lang="en-US"/>
          </a:p>
        </p:txBody>
      </p:sp>
      <p:sp>
        <p:nvSpPr>
          <p:cNvPr id="5" name="Footer Placeholder 4"/>
          <p:cNvSpPr>
            <a:spLocks noGrp="1"/>
          </p:cNvSpPr>
          <p:nvPr>
            <p:ph type="ftr" sz="quarter" idx="11"/>
          </p:nvPr>
        </p:nvSpPr>
        <p:spPr/>
        <p:txBody>
          <a:bodyPr/>
          <a:lstStyle/>
          <a:p>
            <a:r>
              <a:rPr lang="en-US" smtClean="0"/>
              <a:t>Medical applications – C. Biscari </a:t>
            </a:r>
            <a:endParaRPr lang="en-US"/>
          </a:p>
        </p:txBody>
      </p:sp>
      <p:sp>
        <p:nvSpPr>
          <p:cNvPr id="6" name="Slide Number Placeholder 5"/>
          <p:cNvSpPr>
            <a:spLocks noGrp="1"/>
          </p:cNvSpPr>
          <p:nvPr>
            <p:ph type="sldNum" sz="quarter" idx="12"/>
          </p:nvPr>
        </p:nvSpPr>
        <p:spPr/>
        <p:txBody>
          <a:bodyPr/>
          <a:lstStyle/>
          <a:p>
            <a:fld id="{67CD92BB-0280-4EA5-937F-87721D6FAD66}" type="slidenum">
              <a:rPr lang="en-US" smtClean="0"/>
              <a:t>20</a:t>
            </a:fld>
            <a:endParaRPr lang="en-US"/>
          </a:p>
        </p:txBody>
      </p:sp>
    </p:spTree>
    <p:extLst>
      <p:ext uri="{BB962C8B-B14F-4D97-AF65-F5344CB8AC3E}">
        <p14:creationId xmlns:p14="http://schemas.microsoft.com/office/powerpoint/2010/main" val="6179839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171400"/>
            <a:ext cx="8229600" cy="1143000"/>
          </a:xfrm>
        </p:spPr>
        <p:txBody>
          <a:bodyPr/>
          <a:lstStyle/>
          <a:p>
            <a:r>
              <a:rPr lang="it-IT" dirty="0" err="1" smtClean="0"/>
              <a:t>Types</a:t>
            </a:r>
            <a:r>
              <a:rPr lang="it-IT" dirty="0" smtClean="0"/>
              <a:t> </a:t>
            </a:r>
            <a:r>
              <a:rPr lang="it-IT" dirty="0" err="1" smtClean="0"/>
              <a:t>of</a:t>
            </a:r>
            <a:r>
              <a:rPr lang="it-IT" dirty="0" smtClean="0"/>
              <a:t> </a:t>
            </a:r>
            <a:r>
              <a:rPr lang="it-IT" dirty="0" err="1" smtClean="0"/>
              <a:t>accelerators</a:t>
            </a:r>
            <a:endParaRPr lang="it-IT" dirty="0"/>
          </a:p>
        </p:txBody>
      </p:sp>
      <p:sp>
        <p:nvSpPr>
          <p:cNvPr id="4" name="CasellaDiTesto 3"/>
          <p:cNvSpPr txBox="1"/>
          <p:nvPr/>
        </p:nvSpPr>
        <p:spPr>
          <a:xfrm>
            <a:off x="971600" y="908720"/>
            <a:ext cx="7931260" cy="1200329"/>
          </a:xfrm>
          <a:prstGeom prst="rect">
            <a:avLst/>
          </a:prstGeom>
          <a:noFill/>
        </p:spPr>
        <p:txBody>
          <a:bodyPr wrap="square" rtlCol="0">
            <a:spAutoFit/>
          </a:bodyPr>
          <a:lstStyle/>
          <a:p>
            <a:r>
              <a:rPr lang="it-IT" dirty="0" smtClean="0">
                <a:latin typeface="Calibri" pitchFamily="34" charset="0"/>
              </a:rPr>
              <a:t>Three </a:t>
            </a:r>
            <a:r>
              <a:rPr lang="it-IT" dirty="0" err="1" smtClean="0">
                <a:latin typeface="Calibri" pitchFamily="34" charset="0"/>
              </a:rPr>
              <a:t>accelerators</a:t>
            </a:r>
            <a:r>
              <a:rPr lang="it-IT" dirty="0" smtClean="0">
                <a:latin typeface="Calibri" pitchFamily="34" charset="0"/>
              </a:rPr>
              <a:t> can </a:t>
            </a:r>
            <a:r>
              <a:rPr lang="it-IT" dirty="0" err="1" smtClean="0">
                <a:latin typeface="Calibri" pitchFamily="34" charset="0"/>
              </a:rPr>
              <a:t>provide</a:t>
            </a:r>
            <a:r>
              <a:rPr lang="it-IT" dirty="0" smtClean="0">
                <a:latin typeface="Calibri" pitchFamily="34" charset="0"/>
              </a:rPr>
              <a:t> </a:t>
            </a:r>
            <a:r>
              <a:rPr lang="it-IT" dirty="0" err="1" smtClean="0">
                <a:latin typeface="Calibri" pitchFamily="34" charset="0"/>
              </a:rPr>
              <a:t>clinical</a:t>
            </a:r>
            <a:r>
              <a:rPr lang="it-IT" dirty="0" smtClean="0">
                <a:latin typeface="Calibri" pitchFamily="34" charset="0"/>
              </a:rPr>
              <a:t> </a:t>
            </a:r>
            <a:r>
              <a:rPr lang="it-IT" dirty="0" err="1" smtClean="0">
                <a:latin typeface="Calibri" pitchFamily="34" charset="0"/>
              </a:rPr>
              <a:t>beam</a:t>
            </a:r>
            <a:r>
              <a:rPr lang="it-IT" dirty="0" smtClean="0">
                <a:latin typeface="Calibri" pitchFamily="34" charset="0"/>
              </a:rPr>
              <a:t>: LINAC, </a:t>
            </a:r>
            <a:r>
              <a:rPr lang="it-IT" dirty="0" err="1" smtClean="0">
                <a:latin typeface="Calibri" pitchFamily="34" charset="0"/>
              </a:rPr>
              <a:t>Cyclotrons</a:t>
            </a:r>
            <a:r>
              <a:rPr lang="it-IT" dirty="0" smtClean="0">
                <a:latin typeface="Calibri" pitchFamily="34" charset="0"/>
              </a:rPr>
              <a:t>, </a:t>
            </a:r>
            <a:r>
              <a:rPr lang="it-IT" dirty="0" err="1" smtClean="0">
                <a:latin typeface="Calibri" pitchFamily="34" charset="0"/>
              </a:rPr>
              <a:t>Synchrotrons</a:t>
            </a:r>
            <a:r>
              <a:rPr lang="it-IT" dirty="0" smtClean="0">
                <a:latin typeface="Calibri" pitchFamily="34" charset="0"/>
              </a:rPr>
              <a:t>.</a:t>
            </a:r>
          </a:p>
          <a:p>
            <a:r>
              <a:rPr lang="it-IT" dirty="0">
                <a:latin typeface="Calibri" pitchFamily="34" charset="0"/>
              </a:rPr>
              <a:t>The </a:t>
            </a:r>
            <a:r>
              <a:rPr lang="it-IT" dirty="0" err="1">
                <a:latin typeface="Calibri" pitchFamily="34" charset="0"/>
              </a:rPr>
              <a:t>energy</a:t>
            </a:r>
            <a:r>
              <a:rPr lang="it-IT" dirty="0">
                <a:latin typeface="Calibri" pitchFamily="34" charset="0"/>
              </a:rPr>
              <a:t> and the </a:t>
            </a:r>
            <a:r>
              <a:rPr lang="it-IT" dirty="0" err="1">
                <a:latin typeface="Calibri" pitchFamily="34" charset="0"/>
              </a:rPr>
              <a:t>species</a:t>
            </a:r>
            <a:r>
              <a:rPr lang="it-IT" dirty="0">
                <a:latin typeface="Calibri" pitchFamily="34" charset="0"/>
              </a:rPr>
              <a:t> of hadrontherapy </a:t>
            </a:r>
            <a:r>
              <a:rPr lang="it-IT" dirty="0" err="1">
                <a:latin typeface="Calibri" pitchFamily="34" charset="0"/>
              </a:rPr>
              <a:t>make</a:t>
            </a:r>
            <a:r>
              <a:rPr lang="it-IT" dirty="0">
                <a:latin typeface="Calibri" pitchFamily="34" charset="0"/>
              </a:rPr>
              <a:t> LINAC </a:t>
            </a:r>
            <a:r>
              <a:rPr lang="it-IT" dirty="0" smtClean="0">
                <a:latin typeface="Calibri" pitchFamily="34" charset="0"/>
              </a:rPr>
              <a:t>up to </a:t>
            </a:r>
            <a:r>
              <a:rPr lang="it-IT" dirty="0" err="1" smtClean="0">
                <a:latin typeface="Calibri" pitchFamily="34" charset="0"/>
              </a:rPr>
              <a:t>now</a:t>
            </a:r>
            <a:r>
              <a:rPr lang="it-IT" dirty="0" smtClean="0">
                <a:latin typeface="Calibri" pitchFamily="34" charset="0"/>
              </a:rPr>
              <a:t> </a:t>
            </a:r>
            <a:r>
              <a:rPr lang="it-IT" dirty="0" err="1" smtClean="0">
                <a:latin typeface="Calibri" pitchFamily="34" charset="0"/>
              </a:rPr>
              <a:t>not</a:t>
            </a:r>
            <a:r>
              <a:rPr lang="it-IT" dirty="0" smtClean="0">
                <a:latin typeface="Calibri" pitchFamily="34" charset="0"/>
              </a:rPr>
              <a:t> </a:t>
            </a:r>
            <a:r>
              <a:rPr lang="it-IT" dirty="0" err="1">
                <a:latin typeface="Calibri" pitchFamily="34" charset="0"/>
              </a:rPr>
              <a:t>very</a:t>
            </a:r>
            <a:r>
              <a:rPr lang="it-IT" dirty="0">
                <a:latin typeface="Calibri" pitchFamily="34" charset="0"/>
              </a:rPr>
              <a:t> </a:t>
            </a:r>
            <a:r>
              <a:rPr lang="it-IT" dirty="0" err="1">
                <a:latin typeface="Calibri" pitchFamily="34" charset="0"/>
              </a:rPr>
              <a:t>practical</a:t>
            </a:r>
            <a:r>
              <a:rPr lang="it-IT" dirty="0">
                <a:latin typeface="Calibri" pitchFamily="34" charset="0"/>
              </a:rPr>
              <a:t> and </a:t>
            </a:r>
            <a:r>
              <a:rPr lang="it-IT" dirty="0" err="1">
                <a:latin typeface="Calibri" pitchFamily="34" charset="0"/>
              </a:rPr>
              <a:t>feasible</a:t>
            </a:r>
            <a:endParaRPr lang="it-IT" dirty="0">
              <a:latin typeface="Calibri" pitchFamily="34" charset="0"/>
            </a:endParaRPr>
          </a:p>
          <a:p>
            <a:endParaRPr lang="it-IT" dirty="0">
              <a:latin typeface="Calibri" pitchFamily="34" charset="0"/>
            </a:endParaRPr>
          </a:p>
        </p:txBody>
      </p:sp>
      <p:sp>
        <p:nvSpPr>
          <p:cNvPr id="10" name="CasellaDiTesto 9"/>
          <p:cNvSpPr txBox="1"/>
          <p:nvPr/>
        </p:nvSpPr>
        <p:spPr>
          <a:xfrm>
            <a:off x="982754" y="2360621"/>
            <a:ext cx="6501652" cy="369332"/>
          </a:xfrm>
          <a:prstGeom prst="rect">
            <a:avLst/>
          </a:prstGeom>
          <a:noFill/>
        </p:spPr>
        <p:txBody>
          <a:bodyPr wrap="none" rtlCol="0">
            <a:spAutoFit/>
          </a:bodyPr>
          <a:lstStyle/>
          <a:p>
            <a:r>
              <a:rPr lang="it-IT" dirty="0" err="1" smtClean="0">
                <a:latin typeface="Calibri" pitchFamily="34" charset="0"/>
              </a:rPr>
              <a:t>Nowadays</a:t>
            </a:r>
            <a:r>
              <a:rPr lang="it-IT" dirty="0" smtClean="0">
                <a:latin typeface="Calibri" pitchFamily="34" charset="0"/>
              </a:rPr>
              <a:t> Hadrontherapy centers  are </a:t>
            </a:r>
            <a:r>
              <a:rPr lang="it-IT" dirty="0" err="1" smtClean="0">
                <a:latin typeface="Calibri" pitchFamily="34" charset="0"/>
              </a:rPr>
              <a:t>Cyclotrons</a:t>
            </a:r>
            <a:r>
              <a:rPr lang="it-IT" dirty="0" smtClean="0">
                <a:latin typeface="Calibri" pitchFamily="34" charset="0"/>
              </a:rPr>
              <a:t> and </a:t>
            </a:r>
            <a:r>
              <a:rPr lang="it-IT" dirty="0" err="1" smtClean="0">
                <a:latin typeface="Calibri" pitchFamily="34" charset="0"/>
              </a:rPr>
              <a:t>Synchrotrons</a:t>
            </a:r>
            <a:endParaRPr lang="it-IT" dirty="0">
              <a:latin typeface="Calibri" pitchFamily="34" charset="0"/>
            </a:endParaRPr>
          </a:p>
        </p:txBody>
      </p:sp>
      <p:sp>
        <p:nvSpPr>
          <p:cNvPr id="8" name="Freccia in giù 7"/>
          <p:cNvSpPr/>
          <p:nvPr/>
        </p:nvSpPr>
        <p:spPr>
          <a:xfrm>
            <a:off x="4092624" y="1928573"/>
            <a:ext cx="576064" cy="432048"/>
          </a:xfrm>
          <a:prstGeom prst="downArrow">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14" name="Tabella 13"/>
          <p:cNvGraphicFramePr>
            <a:graphicFrameLocks noGrp="1"/>
          </p:cNvGraphicFramePr>
          <p:nvPr>
            <p:extLst>
              <p:ext uri="{D42A27DB-BD31-4B8C-83A1-F6EECF244321}">
                <p14:modId xmlns:p14="http://schemas.microsoft.com/office/powerpoint/2010/main" val="3507280638"/>
              </p:ext>
            </p:extLst>
          </p:nvPr>
        </p:nvGraphicFramePr>
        <p:xfrm>
          <a:off x="1644352" y="3284984"/>
          <a:ext cx="6096000" cy="1854200"/>
        </p:xfrm>
        <a:graphic>
          <a:graphicData uri="http://schemas.openxmlformats.org/drawingml/2006/table">
            <a:tbl>
              <a:tblPr firstRow="1" bandRow="1">
                <a:tableStyleId>{5C22544A-7EE6-4342-B048-85BDC9FD1C3A}</a:tableStyleId>
              </a:tblPr>
              <a:tblGrid>
                <a:gridCol w="3240360"/>
                <a:gridCol w="2855640"/>
              </a:tblGrid>
              <a:tr h="370840">
                <a:tc>
                  <a:txBody>
                    <a:bodyPr/>
                    <a:lstStyle/>
                    <a:p>
                      <a:r>
                        <a:rPr lang="it-IT" dirty="0" err="1" smtClean="0">
                          <a:latin typeface="Calibri" pitchFamily="34" charset="0"/>
                        </a:rPr>
                        <a:t>Cyclotrons</a:t>
                      </a:r>
                      <a:endParaRPr lang="it-IT" dirty="0">
                        <a:latin typeface="Calibri" pitchFamily="34" charset="0"/>
                      </a:endParaRPr>
                    </a:p>
                  </a:txBody>
                  <a:tcPr/>
                </a:tc>
                <a:tc>
                  <a:txBody>
                    <a:bodyPr/>
                    <a:lstStyle/>
                    <a:p>
                      <a:r>
                        <a:rPr lang="it-IT" dirty="0" err="1" smtClean="0">
                          <a:latin typeface="Calibri" pitchFamily="34" charset="0"/>
                        </a:rPr>
                        <a:t>Synchrotrons</a:t>
                      </a:r>
                      <a:endParaRPr lang="it-IT" dirty="0">
                        <a:latin typeface="Calibri" pitchFamily="34" charset="0"/>
                      </a:endParaRPr>
                    </a:p>
                  </a:txBody>
                  <a:tcPr/>
                </a:tc>
              </a:tr>
              <a:tr h="370840">
                <a:tc>
                  <a:txBody>
                    <a:bodyPr/>
                    <a:lstStyle/>
                    <a:p>
                      <a:r>
                        <a:rPr lang="it-IT" dirty="0" smtClean="0">
                          <a:latin typeface="Calibri" pitchFamily="34" charset="0"/>
                        </a:rPr>
                        <a:t>Compact (4 m </a:t>
                      </a:r>
                      <a:r>
                        <a:rPr lang="it-IT" dirty="0" err="1" smtClean="0">
                          <a:latin typeface="Calibri" pitchFamily="34" charset="0"/>
                        </a:rPr>
                        <a:t>diameter</a:t>
                      </a:r>
                      <a:r>
                        <a:rPr lang="it-IT" dirty="0" smtClean="0">
                          <a:latin typeface="Calibri" pitchFamily="34" charset="0"/>
                        </a:rPr>
                        <a:t>)</a:t>
                      </a:r>
                      <a:endParaRPr lang="it-IT" dirty="0">
                        <a:latin typeface="Calibri" pitchFamily="34" charset="0"/>
                      </a:endParaRPr>
                    </a:p>
                  </a:txBody>
                  <a:tcPr/>
                </a:tc>
                <a:tc>
                  <a:txBody>
                    <a:bodyPr/>
                    <a:lstStyle/>
                    <a:p>
                      <a:r>
                        <a:rPr lang="it-IT" dirty="0" smtClean="0">
                          <a:latin typeface="Calibri" pitchFamily="34" charset="0"/>
                        </a:rPr>
                        <a:t>More </a:t>
                      </a:r>
                      <a:r>
                        <a:rPr lang="it-IT" dirty="0" err="1" smtClean="0">
                          <a:latin typeface="Calibri" pitchFamily="34" charset="0"/>
                        </a:rPr>
                        <a:t>complicated</a:t>
                      </a:r>
                      <a:endParaRPr lang="it-IT" dirty="0">
                        <a:latin typeface="Calibri" pitchFamily="34" charset="0"/>
                      </a:endParaRPr>
                    </a:p>
                  </a:txBody>
                  <a:tcPr/>
                </a:tc>
              </a:tr>
              <a:tr h="370840">
                <a:tc>
                  <a:txBody>
                    <a:bodyPr/>
                    <a:lstStyle/>
                    <a:p>
                      <a:r>
                        <a:rPr lang="it-IT" dirty="0" err="1" smtClean="0">
                          <a:latin typeface="Calibri" pitchFamily="34" charset="0"/>
                        </a:rPr>
                        <a:t>cheaper</a:t>
                      </a:r>
                      <a:endParaRPr lang="it-IT" dirty="0">
                        <a:latin typeface="Calibri" pitchFamily="34" charset="0"/>
                      </a:endParaRPr>
                    </a:p>
                  </a:txBody>
                  <a:tcPr/>
                </a:tc>
                <a:tc>
                  <a:txBody>
                    <a:bodyPr/>
                    <a:lstStyle/>
                    <a:p>
                      <a:r>
                        <a:rPr lang="it-IT" dirty="0" smtClean="0">
                          <a:latin typeface="Calibri" pitchFamily="34" charset="0"/>
                        </a:rPr>
                        <a:t>More </a:t>
                      </a:r>
                      <a:r>
                        <a:rPr lang="it-IT" dirty="0" err="1" smtClean="0">
                          <a:latin typeface="Calibri" pitchFamily="34" charset="0"/>
                        </a:rPr>
                        <a:t>expensive</a:t>
                      </a:r>
                      <a:endParaRPr lang="it-IT" dirty="0">
                        <a:latin typeface="Calibri" pitchFamily="34" charset="0"/>
                      </a:endParaRPr>
                    </a:p>
                  </a:txBody>
                  <a:tcPr/>
                </a:tc>
              </a:tr>
              <a:tr h="370840">
                <a:tc>
                  <a:txBody>
                    <a:bodyPr/>
                    <a:lstStyle/>
                    <a:p>
                      <a:r>
                        <a:rPr lang="it-IT" dirty="0" smtClean="0">
                          <a:latin typeface="Calibri" pitchFamily="34" charset="0"/>
                        </a:rPr>
                        <a:t>DC </a:t>
                      </a:r>
                      <a:r>
                        <a:rPr lang="it-IT" dirty="0" err="1" smtClean="0">
                          <a:latin typeface="Calibri" pitchFamily="34" charset="0"/>
                        </a:rPr>
                        <a:t>beam</a:t>
                      </a:r>
                      <a:endParaRPr lang="it-IT" dirty="0">
                        <a:latin typeface="Calibri" pitchFamily="34" charset="0"/>
                      </a:endParaRPr>
                    </a:p>
                  </a:txBody>
                  <a:tcPr/>
                </a:tc>
                <a:tc>
                  <a:txBody>
                    <a:bodyPr/>
                    <a:lstStyle/>
                    <a:p>
                      <a:r>
                        <a:rPr lang="it-IT" dirty="0" err="1" smtClean="0">
                          <a:latin typeface="Calibri" pitchFamily="34" charset="0"/>
                        </a:rPr>
                        <a:t>Pulsed</a:t>
                      </a:r>
                      <a:r>
                        <a:rPr lang="it-IT" dirty="0" smtClean="0">
                          <a:latin typeface="Calibri" pitchFamily="34" charset="0"/>
                        </a:rPr>
                        <a:t> </a:t>
                      </a:r>
                      <a:r>
                        <a:rPr lang="it-IT" dirty="0" err="1" smtClean="0">
                          <a:latin typeface="Calibri" pitchFamily="34" charset="0"/>
                        </a:rPr>
                        <a:t>beam</a:t>
                      </a:r>
                      <a:endParaRPr lang="it-IT" dirty="0">
                        <a:latin typeface="Calibri" pitchFamily="34" charset="0"/>
                      </a:endParaRPr>
                    </a:p>
                  </a:txBody>
                  <a:tcPr/>
                </a:tc>
              </a:tr>
              <a:tr h="370840">
                <a:tc>
                  <a:txBody>
                    <a:bodyPr/>
                    <a:lstStyle/>
                    <a:p>
                      <a:r>
                        <a:rPr lang="it-IT" dirty="0" smtClean="0">
                          <a:latin typeface="Calibri" pitchFamily="34" charset="0"/>
                        </a:rPr>
                        <a:t>High </a:t>
                      </a:r>
                      <a:r>
                        <a:rPr lang="it-IT" dirty="0" err="1" smtClean="0">
                          <a:latin typeface="Calibri" pitchFamily="34" charset="0"/>
                        </a:rPr>
                        <a:t>current</a:t>
                      </a:r>
                      <a:r>
                        <a:rPr lang="it-IT" dirty="0" smtClean="0">
                          <a:latin typeface="Calibri" pitchFamily="34" charset="0"/>
                        </a:rPr>
                        <a:t> (</a:t>
                      </a:r>
                      <a:r>
                        <a:rPr lang="it-IT" dirty="0" err="1" smtClean="0">
                          <a:latin typeface="Calibri" pitchFamily="34" charset="0"/>
                        </a:rPr>
                        <a:t>hundreds</a:t>
                      </a:r>
                      <a:r>
                        <a:rPr lang="it-IT" dirty="0" smtClean="0">
                          <a:latin typeface="Calibri" pitchFamily="34" charset="0"/>
                        </a:rPr>
                        <a:t> nA)</a:t>
                      </a:r>
                      <a:endParaRPr lang="it-IT" dirty="0">
                        <a:latin typeface="Calibri" pitchFamily="34" charset="0"/>
                      </a:endParaRPr>
                    </a:p>
                  </a:txBody>
                  <a:tcPr/>
                </a:tc>
                <a:tc>
                  <a:txBody>
                    <a:bodyPr/>
                    <a:lstStyle/>
                    <a:p>
                      <a:r>
                        <a:rPr lang="it-IT" dirty="0" smtClean="0">
                          <a:latin typeface="Calibri" pitchFamily="34" charset="0"/>
                        </a:rPr>
                        <a:t>Lower </a:t>
                      </a:r>
                      <a:r>
                        <a:rPr lang="it-IT" dirty="0" err="1" smtClean="0">
                          <a:latin typeface="Calibri" pitchFamily="34" charset="0"/>
                        </a:rPr>
                        <a:t>currents</a:t>
                      </a:r>
                      <a:r>
                        <a:rPr lang="it-IT" dirty="0" smtClean="0">
                          <a:latin typeface="Calibri" pitchFamily="34" charset="0"/>
                        </a:rPr>
                        <a:t> (</a:t>
                      </a:r>
                      <a:r>
                        <a:rPr lang="it-IT" dirty="0" err="1" smtClean="0">
                          <a:latin typeface="Calibri" pitchFamily="34" charset="0"/>
                        </a:rPr>
                        <a:t>tens</a:t>
                      </a:r>
                      <a:r>
                        <a:rPr lang="it-IT" dirty="0" smtClean="0">
                          <a:latin typeface="Calibri" pitchFamily="34" charset="0"/>
                        </a:rPr>
                        <a:t> nA)</a:t>
                      </a:r>
                      <a:endParaRPr lang="it-IT" dirty="0">
                        <a:latin typeface="Calibri" pitchFamily="34" charset="0"/>
                      </a:endParaRPr>
                    </a:p>
                  </a:txBody>
                  <a:tcPr/>
                </a:tc>
              </a:tr>
            </a:tbl>
          </a:graphicData>
        </a:graphic>
      </p:graphicFrame>
      <p:sp>
        <p:nvSpPr>
          <p:cNvPr id="15" name="Ovale 14"/>
          <p:cNvSpPr/>
          <p:nvPr/>
        </p:nvSpPr>
        <p:spPr>
          <a:xfrm>
            <a:off x="1284312" y="2996952"/>
            <a:ext cx="3600400" cy="25202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17" name="Connettore 2 16"/>
          <p:cNvCxnSpPr/>
          <p:nvPr/>
        </p:nvCxnSpPr>
        <p:spPr>
          <a:xfrm flipV="1">
            <a:off x="1068288" y="5517232"/>
            <a:ext cx="720080" cy="7920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Connettore 2 17"/>
          <p:cNvCxnSpPr/>
          <p:nvPr/>
        </p:nvCxnSpPr>
        <p:spPr>
          <a:xfrm>
            <a:off x="924272" y="2708920"/>
            <a:ext cx="576064" cy="43204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Connettore 2 19"/>
          <p:cNvCxnSpPr/>
          <p:nvPr/>
        </p:nvCxnSpPr>
        <p:spPr>
          <a:xfrm flipH="1">
            <a:off x="4164632" y="2636912"/>
            <a:ext cx="504056" cy="50405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Connettore 2 22"/>
          <p:cNvCxnSpPr/>
          <p:nvPr/>
        </p:nvCxnSpPr>
        <p:spPr>
          <a:xfrm flipH="1" flipV="1">
            <a:off x="4092624" y="5589240"/>
            <a:ext cx="720080" cy="57606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CasellaDiTesto 26"/>
          <p:cNvSpPr txBox="1"/>
          <p:nvPr/>
        </p:nvSpPr>
        <p:spPr>
          <a:xfrm>
            <a:off x="6516216" y="5949280"/>
            <a:ext cx="1157689" cy="523220"/>
          </a:xfrm>
          <a:prstGeom prst="rect">
            <a:avLst/>
          </a:prstGeom>
          <a:noFill/>
        </p:spPr>
        <p:txBody>
          <a:bodyPr wrap="none" rtlCol="0">
            <a:spAutoFit/>
          </a:bodyPr>
          <a:lstStyle/>
          <a:p>
            <a:r>
              <a:rPr lang="it-IT" sz="2800" b="1" i="1" u="sng" dirty="0" err="1" smtClean="0">
                <a:solidFill>
                  <a:srgbClr val="FF0000"/>
                </a:solidFill>
                <a:latin typeface="Calibri" pitchFamily="34" charset="0"/>
              </a:rPr>
              <a:t>BUT</a:t>
            </a:r>
            <a:r>
              <a:rPr lang="it-IT" sz="2800" b="1" i="1" u="sng" dirty="0" err="1" smtClean="0">
                <a:solidFill>
                  <a:srgbClr val="FF0000"/>
                </a:solidFill>
              </a:rPr>
              <a:t>…</a:t>
            </a:r>
            <a:endParaRPr lang="it-IT" sz="2800" b="1" i="1" u="sng" dirty="0">
              <a:solidFill>
                <a:srgbClr val="FF0000"/>
              </a:solidFill>
            </a:endParaRPr>
          </a:p>
        </p:txBody>
      </p:sp>
      <p:sp>
        <p:nvSpPr>
          <p:cNvPr id="3" name="Date Placeholder 2"/>
          <p:cNvSpPr>
            <a:spLocks noGrp="1"/>
          </p:cNvSpPr>
          <p:nvPr>
            <p:ph type="dt" sz="half" idx="10"/>
          </p:nvPr>
        </p:nvSpPr>
        <p:spPr/>
        <p:txBody>
          <a:bodyPr/>
          <a:lstStyle/>
          <a:p>
            <a:r>
              <a:rPr lang="en-US" smtClean="0"/>
              <a:t>CAS – Trondheim - 27/07/2013</a:t>
            </a:r>
            <a:endParaRPr lang="en-US"/>
          </a:p>
        </p:txBody>
      </p:sp>
      <p:sp>
        <p:nvSpPr>
          <p:cNvPr id="5" name="Footer Placeholder 4"/>
          <p:cNvSpPr>
            <a:spLocks noGrp="1"/>
          </p:cNvSpPr>
          <p:nvPr>
            <p:ph type="ftr" sz="quarter" idx="11"/>
          </p:nvPr>
        </p:nvSpPr>
        <p:spPr/>
        <p:txBody>
          <a:bodyPr/>
          <a:lstStyle/>
          <a:p>
            <a:r>
              <a:rPr lang="en-US" smtClean="0"/>
              <a:t>Medical applications – C. Biscari </a:t>
            </a:r>
            <a:endParaRPr lang="en-US"/>
          </a:p>
        </p:txBody>
      </p:sp>
      <p:sp>
        <p:nvSpPr>
          <p:cNvPr id="6" name="Slide Number Placeholder 5"/>
          <p:cNvSpPr>
            <a:spLocks noGrp="1"/>
          </p:cNvSpPr>
          <p:nvPr>
            <p:ph type="sldNum" sz="quarter" idx="12"/>
          </p:nvPr>
        </p:nvSpPr>
        <p:spPr/>
        <p:txBody>
          <a:bodyPr/>
          <a:lstStyle/>
          <a:p>
            <a:fld id="{67CD92BB-0280-4EA5-937F-87721D6FAD66}" type="slidenum">
              <a:rPr lang="en-US" smtClean="0"/>
              <a:t>21</a:t>
            </a:fld>
            <a:endParaRPr lang="en-US"/>
          </a:p>
        </p:txBody>
      </p:sp>
    </p:spTree>
    <p:extLst>
      <p:ext uri="{BB962C8B-B14F-4D97-AF65-F5344CB8AC3E}">
        <p14:creationId xmlns:p14="http://schemas.microsoft.com/office/powerpoint/2010/main" val="25756360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171400"/>
            <a:ext cx="8136904" cy="864096"/>
          </a:xfrm>
        </p:spPr>
        <p:txBody>
          <a:bodyPr/>
          <a:lstStyle/>
          <a:p>
            <a:r>
              <a:rPr lang="it-IT" dirty="0" err="1" smtClean="0"/>
              <a:t>Types</a:t>
            </a:r>
            <a:r>
              <a:rPr lang="it-IT" dirty="0" smtClean="0"/>
              <a:t> </a:t>
            </a:r>
            <a:r>
              <a:rPr lang="it-IT" dirty="0" err="1" smtClean="0"/>
              <a:t>of</a:t>
            </a:r>
            <a:r>
              <a:rPr lang="it-IT" dirty="0" smtClean="0"/>
              <a:t> </a:t>
            </a:r>
            <a:r>
              <a:rPr lang="it-IT" dirty="0" err="1" smtClean="0"/>
              <a:t>accelerators</a:t>
            </a:r>
            <a:endParaRPr lang="it-IT" dirty="0"/>
          </a:p>
        </p:txBody>
      </p:sp>
      <p:sp>
        <p:nvSpPr>
          <p:cNvPr id="4" name="CasellaDiTesto 3"/>
          <p:cNvSpPr txBox="1"/>
          <p:nvPr/>
        </p:nvSpPr>
        <p:spPr>
          <a:xfrm>
            <a:off x="683568" y="1065510"/>
            <a:ext cx="8427628" cy="923330"/>
          </a:xfrm>
          <a:prstGeom prst="rect">
            <a:avLst/>
          </a:prstGeom>
          <a:noFill/>
        </p:spPr>
        <p:txBody>
          <a:bodyPr wrap="none" rtlCol="0">
            <a:spAutoFit/>
          </a:bodyPr>
          <a:lstStyle/>
          <a:p>
            <a:r>
              <a:rPr lang="it-IT" dirty="0" err="1" smtClean="0">
                <a:latin typeface="Calibri" pitchFamily="34" charset="0"/>
              </a:rPr>
              <a:t>Cyclotrons</a:t>
            </a:r>
            <a:r>
              <a:rPr lang="it-IT" dirty="0" smtClean="0">
                <a:latin typeface="Calibri" pitchFamily="34" charset="0"/>
              </a:rPr>
              <a:t> are easy for </a:t>
            </a:r>
            <a:r>
              <a:rPr lang="it-IT" dirty="0" err="1" smtClean="0">
                <a:latin typeface="Calibri" pitchFamily="34" charset="0"/>
              </a:rPr>
              <a:t>protons</a:t>
            </a:r>
            <a:r>
              <a:rPr lang="it-IT" dirty="0" smtClean="0">
                <a:latin typeface="Calibri" pitchFamily="34" charset="0"/>
              </a:rPr>
              <a:t>; </a:t>
            </a:r>
            <a:r>
              <a:rPr lang="it-IT" dirty="0" err="1" smtClean="0">
                <a:latin typeface="Calibri" pitchFamily="34" charset="0"/>
              </a:rPr>
              <a:t>only</a:t>
            </a:r>
            <a:r>
              <a:rPr lang="it-IT" dirty="0" smtClean="0">
                <a:latin typeface="Calibri" pitchFamily="34" charset="0"/>
              </a:rPr>
              <a:t> </a:t>
            </a:r>
            <a:r>
              <a:rPr lang="it-IT" dirty="0" err="1" smtClean="0">
                <a:latin typeface="Calibri" pitchFamily="34" charset="0"/>
              </a:rPr>
              <a:t>one</a:t>
            </a:r>
            <a:r>
              <a:rPr lang="it-IT" dirty="0" smtClean="0">
                <a:latin typeface="Calibri" pitchFamily="34" charset="0"/>
              </a:rPr>
              <a:t> </a:t>
            </a:r>
            <a:r>
              <a:rPr lang="it-IT" dirty="0" smtClean="0">
                <a:solidFill>
                  <a:srgbClr val="FF0000"/>
                </a:solidFill>
                <a:latin typeface="Calibri" pitchFamily="34" charset="0"/>
              </a:rPr>
              <a:t>CHALLENGING</a:t>
            </a:r>
            <a:r>
              <a:rPr lang="it-IT" dirty="0" smtClean="0">
                <a:latin typeface="Calibri" pitchFamily="34" charset="0"/>
              </a:rPr>
              <a:t> </a:t>
            </a:r>
            <a:r>
              <a:rPr lang="it-IT" dirty="0" smtClean="0">
                <a:solidFill>
                  <a:srgbClr val="FF0000"/>
                </a:solidFill>
                <a:latin typeface="Calibri" pitchFamily="34" charset="0"/>
              </a:rPr>
              <a:t>PROPOSAL</a:t>
            </a:r>
            <a:r>
              <a:rPr lang="it-IT" dirty="0" smtClean="0">
                <a:latin typeface="Calibri" pitchFamily="34" charset="0"/>
              </a:rPr>
              <a:t> </a:t>
            </a:r>
            <a:r>
              <a:rPr lang="it-IT" dirty="0" err="1" smtClean="0">
                <a:latin typeface="Calibri" pitchFamily="34" charset="0"/>
              </a:rPr>
              <a:t>exists</a:t>
            </a:r>
            <a:r>
              <a:rPr lang="it-IT" dirty="0" smtClean="0">
                <a:latin typeface="Calibri" pitchFamily="34" charset="0"/>
              </a:rPr>
              <a:t> for carbon</a:t>
            </a:r>
          </a:p>
          <a:p>
            <a:r>
              <a:rPr lang="it-IT" dirty="0" err="1" smtClean="0">
                <a:latin typeface="Calibri" pitchFamily="34" charset="0"/>
              </a:rPr>
              <a:t>Cyclotron</a:t>
            </a:r>
            <a:r>
              <a:rPr lang="it-IT" dirty="0" smtClean="0">
                <a:latin typeface="Calibri" pitchFamily="34" charset="0"/>
              </a:rPr>
              <a:t>  </a:t>
            </a:r>
            <a:r>
              <a:rPr lang="it-IT" dirty="0" err="1" smtClean="0">
                <a:latin typeface="Calibri" pitchFamily="34" charset="0"/>
              </a:rPr>
              <a:t>compactness</a:t>
            </a:r>
            <a:r>
              <a:rPr lang="it-IT" dirty="0" smtClean="0">
                <a:latin typeface="Calibri" pitchFamily="34" charset="0"/>
              </a:rPr>
              <a:t> </a:t>
            </a:r>
            <a:r>
              <a:rPr lang="it-IT" dirty="0" err="1" smtClean="0">
                <a:latin typeface="Calibri" pitchFamily="34" charset="0"/>
              </a:rPr>
              <a:t>is</a:t>
            </a:r>
            <a:r>
              <a:rPr lang="it-IT" dirty="0" smtClean="0">
                <a:latin typeface="Calibri" pitchFamily="34" charset="0"/>
              </a:rPr>
              <a:t> </a:t>
            </a:r>
            <a:r>
              <a:rPr lang="it-IT" dirty="0" err="1" smtClean="0">
                <a:latin typeface="Calibri" pitchFamily="34" charset="0"/>
              </a:rPr>
              <a:t>partially</a:t>
            </a:r>
            <a:r>
              <a:rPr lang="it-IT" dirty="0" smtClean="0">
                <a:latin typeface="Calibri" pitchFamily="34" charset="0"/>
              </a:rPr>
              <a:t> offset </a:t>
            </a:r>
            <a:r>
              <a:rPr lang="it-IT" dirty="0" err="1" smtClean="0">
                <a:latin typeface="Calibri" pitchFamily="34" charset="0"/>
              </a:rPr>
              <a:t>by</a:t>
            </a:r>
            <a:r>
              <a:rPr lang="it-IT" dirty="0" smtClean="0">
                <a:latin typeface="Calibri" pitchFamily="34" charset="0"/>
              </a:rPr>
              <a:t> the </a:t>
            </a:r>
            <a:r>
              <a:rPr lang="it-IT" dirty="0" err="1" smtClean="0">
                <a:latin typeface="Calibri" pitchFamily="34" charset="0"/>
              </a:rPr>
              <a:t>place</a:t>
            </a:r>
            <a:r>
              <a:rPr lang="it-IT" dirty="0" smtClean="0">
                <a:latin typeface="Calibri" pitchFamily="34" charset="0"/>
              </a:rPr>
              <a:t> </a:t>
            </a:r>
            <a:r>
              <a:rPr lang="it-IT" dirty="0" err="1" smtClean="0">
                <a:latin typeface="Calibri" pitchFamily="34" charset="0"/>
              </a:rPr>
              <a:t>required</a:t>
            </a:r>
            <a:r>
              <a:rPr lang="it-IT" dirty="0" smtClean="0">
                <a:latin typeface="Calibri" pitchFamily="34" charset="0"/>
              </a:rPr>
              <a:t> </a:t>
            </a:r>
            <a:r>
              <a:rPr lang="it-IT" dirty="0" err="1" smtClean="0">
                <a:latin typeface="Calibri" pitchFamily="34" charset="0"/>
              </a:rPr>
              <a:t>by</a:t>
            </a:r>
            <a:r>
              <a:rPr lang="it-IT" dirty="0" smtClean="0">
                <a:latin typeface="Calibri" pitchFamily="34" charset="0"/>
              </a:rPr>
              <a:t> the </a:t>
            </a:r>
            <a:r>
              <a:rPr lang="it-IT" dirty="0" err="1" smtClean="0">
                <a:latin typeface="Calibri" pitchFamily="34" charset="0"/>
              </a:rPr>
              <a:t>medical</a:t>
            </a:r>
            <a:r>
              <a:rPr lang="it-IT" dirty="0" smtClean="0">
                <a:latin typeface="Calibri" pitchFamily="34" charset="0"/>
              </a:rPr>
              <a:t> </a:t>
            </a:r>
            <a:r>
              <a:rPr lang="it-IT" dirty="0" err="1" smtClean="0">
                <a:latin typeface="Calibri" pitchFamily="34" charset="0"/>
              </a:rPr>
              <a:t>structure</a:t>
            </a:r>
            <a:endParaRPr lang="it-IT" dirty="0" smtClean="0">
              <a:latin typeface="Calibri" pitchFamily="34" charset="0"/>
            </a:endParaRPr>
          </a:p>
          <a:p>
            <a:r>
              <a:rPr lang="it-IT" dirty="0" smtClean="0">
                <a:latin typeface="Calibri" pitchFamily="34" charset="0"/>
              </a:rPr>
              <a:t>Passive scanning </a:t>
            </a:r>
            <a:r>
              <a:rPr lang="it-IT" dirty="0" err="1" smtClean="0">
                <a:latin typeface="Calibri" pitchFamily="34" charset="0"/>
              </a:rPr>
              <a:t>is</a:t>
            </a:r>
            <a:r>
              <a:rPr lang="it-IT" dirty="0" smtClean="0">
                <a:latin typeface="Calibri" pitchFamily="34" charset="0"/>
              </a:rPr>
              <a:t> </a:t>
            </a:r>
            <a:r>
              <a:rPr lang="it-IT" dirty="0" err="1" smtClean="0">
                <a:latin typeface="Calibri" pitchFamily="34" charset="0"/>
              </a:rPr>
              <a:t>needed</a:t>
            </a:r>
            <a:r>
              <a:rPr lang="it-IT" dirty="0" smtClean="0">
                <a:latin typeface="Calibri" pitchFamily="34" charset="0"/>
              </a:rPr>
              <a:t> </a:t>
            </a:r>
            <a:r>
              <a:rPr lang="it-IT" dirty="0" err="1" smtClean="0">
                <a:latin typeface="Calibri" pitchFamily="34" charset="0"/>
              </a:rPr>
              <a:t>with</a:t>
            </a:r>
            <a:r>
              <a:rPr lang="it-IT" dirty="0" smtClean="0">
                <a:latin typeface="Calibri" pitchFamily="34" charset="0"/>
              </a:rPr>
              <a:t> </a:t>
            </a:r>
            <a:r>
              <a:rPr lang="it-IT" dirty="0" err="1" smtClean="0">
                <a:latin typeface="Calibri" pitchFamily="34" charset="0"/>
              </a:rPr>
              <a:t>cyclotrons</a:t>
            </a:r>
            <a:r>
              <a:rPr lang="it-IT" dirty="0" smtClean="0">
                <a:latin typeface="Calibri" pitchFamily="34" charset="0"/>
              </a:rPr>
              <a:t> </a:t>
            </a:r>
            <a:r>
              <a:rPr lang="it-IT" dirty="0" err="1" smtClean="0">
                <a:latin typeface="Calibri" pitchFamily="34" charset="0"/>
              </a:rPr>
              <a:t>because</a:t>
            </a:r>
            <a:r>
              <a:rPr lang="it-IT" dirty="0" smtClean="0">
                <a:latin typeface="Calibri" pitchFamily="34" charset="0"/>
              </a:rPr>
              <a:t> the </a:t>
            </a:r>
            <a:r>
              <a:rPr lang="it-IT" dirty="0" err="1" smtClean="0">
                <a:latin typeface="Calibri" pitchFamily="34" charset="0"/>
              </a:rPr>
              <a:t>energy</a:t>
            </a:r>
            <a:r>
              <a:rPr lang="it-IT" dirty="0" smtClean="0">
                <a:latin typeface="Calibri" pitchFamily="34" charset="0"/>
              </a:rPr>
              <a:t> </a:t>
            </a:r>
            <a:r>
              <a:rPr lang="it-IT" dirty="0" err="1" smtClean="0">
                <a:latin typeface="Calibri" pitchFamily="34" charset="0"/>
              </a:rPr>
              <a:t>from</a:t>
            </a:r>
            <a:r>
              <a:rPr lang="it-IT" dirty="0" smtClean="0">
                <a:latin typeface="Calibri" pitchFamily="34" charset="0"/>
              </a:rPr>
              <a:t> </a:t>
            </a:r>
            <a:r>
              <a:rPr lang="it-IT" dirty="0" err="1" smtClean="0">
                <a:latin typeface="Calibri" pitchFamily="34" charset="0"/>
              </a:rPr>
              <a:t>accelerator</a:t>
            </a:r>
            <a:r>
              <a:rPr lang="it-IT" dirty="0" smtClean="0">
                <a:latin typeface="Calibri" pitchFamily="34" charset="0"/>
              </a:rPr>
              <a:t> </a:t>
            </a:r>
            <a:r>
              <a:rPr lang="it-IT" dirty="0" err="1" smtClean="0">
                <a:latin typeface="Calibri" pitchFamily="34" charset="0"/>
              </a:rPr>
              <a:t>is</a:t>
            </a:r>
            <a:r>
              <a:rPr lang="it-IT" dirty="0" smtClean="0">
                <a:latin typeface="Calibri" pitchFamily="34" charset="0"/>
              </a:rPr>
              <a:t> </a:t>
            </a:r>
            <a:r>
              <a:rPr lang="it-IT" dirty="0" err="1" smtClean="0">
                <a:latin typeface="Calibri" pitchFamily="34" charset="0"/>
              </a:rPr>
              <a:t>fixed</a:t>
            </a:r>
            <a:r>
              <a:rPr lang="it-IT" dirty="0" smtClean="0">
                <a:latin typeface="Calibri" pitchFamily="34" charset="0"/>
              </a:rPr>
              <a:t> </a:t>
            </a:r>
            <a:endParaRPr lang="it-IT" dirty="0">
              <a:latin typeface="Calibri" pitchFamily="34" charset="0"/>
            </a:endParaRPr>
          </a:p>
        </p:txBody>
      </p:sp>
      <p:sp>
        <p:nvSpPr>
          <p:cNvPr id="27" name="CasellaDiTesto 26"/>
          <p:cNvSpPr txBox="1"/>
          <p:nvPr/>
        </p:nvSpPr>
        <p:spPr>
          <a:xfrm>
            <a:off x="971765" y="2014349"/>
            <a:ext cx="994183" cy="523220"/>
          </a:xfrm>
          <a:prstGeom prst="rect">
            <a:avLst/>
          </a:prstGeom>
          <a:noFill/>
        </p:spPr>
        <p:txBody>
          <a:bodyPr wrap="none" rtlCol="0">
            <a:spAutoFit/>
          </a:bodyPr>
          <a:lstStyle/>
          <a:p>
            <a:r>
              <a:rPr lang="it-IT" sz="2800" b="1" i="1" u="sng" dirty="0" err="1" smtClean="0">
                <a:solidFill>
                  <a:srgbClr val="FF0000"/>
                </a:solidFill>
                <a:latin typeface="Calibri" pitchFamily="34" charset="0"/>
              </a:rPr>
              <a:t>while</a:t>
            </a:r>
            <a:endParaRPr lang="it-IT" sz="2800" b="1" i="1" u="sng" dirty="0">
              <a:solidFill>
                <a:srgbClr val="FF0000"/>
              </a:solidFill>
              <a:latin typeface="Calibri" pitchFamily="34" charset="0"/>
            </a:endParaRPr>
          </a:p>
        </p:txBody>
      </p:sp>
      <p:sp>
        <p:nvSpPr>
          <p:cNvPr id="16" name="CasellaDiTesto 15"/>
          <p:cNvSpPr txBox="1"/>
          <p:nvPr/>
        </p:nvSpPr>
        <p:spPr>
          <a:xfrm>
            <a:off x="971765" y="548680"/>
            <a:ext cx="1157689" cy="523220"/>
          </a:xfrm>
          <a:prstGeom prst="rect">
            <a:avLst/>
          </a:prstGeom>
          <a:noFill/>
        </p:spPr>
        <p:txBody>
          <a:bodyPr wrap="none" rtlCol="0">
            <a:spAutoFit/>
          </a:bodyPr>
          <a:lstStyle/>
          <a:p>
            <a:r>
              <a:rPr lang="it-IT" sz="2800" b="1" i="1" u="sng" dirty="0" err="1" smtClean="0">
                <a:solidFill>
                  <a:srgbClr val="FF0000"/>
                </a:solidFill>
              </a:rPr>
              <a:t>…</a:t>
            </a:r>
            <a:r>
              <a:rPr lang="it-IT" sz="2800" b="1" i="1" u="sng" dirty="0" err="1" smtClean="0">
                <a:solidFill>
                  <a:srgbClr val="FF0000"/>
                </a:solidFill>
                <a:latin typeface="Calibri" pitchFamily="34" charset="0"/>
              </a:rPr>
              <a:t>BUT</a:t>
            </a:r>
            <a:endParaRPr lang="it-IT" sz="2800" b="1" i="1" u="sng" dirty="0">
              <a:solidFill>
                <a:srgbClr val="FF0000"/>
              </a:solidFill>
              <a:latin typeface="Calibri" pitchFamily="34" charset="0"/>
            </a:endParaRPr>
          </a:p>
        </p:txBody>
      </p:sp>
      <p:sp>
        <p:nvSpPr>
          <p:cNvPr id="19" name="CasellaDiTesto 18"/>
          <p:cNvSpPr txBox="1"/>
          <p:nvPr/>
        </p:nvSpPr>
        <p:spPr>
          <a:xfrm>
            <a:off x="755576" y="2537569"/>
            <a:ext cx="8044638" cy="923330"/>
          </a:xfrm>
          <a:prstGeom prst="rect">
            <a:avLst/>
          </a:prstGeom>
          <a:noFill/>
        </p:spPr>
        <p:txBody>
          <a:bodyPr wrap="none" rtlCol="0">
            <a:spAutoFit/>
          </a:bodyPr>
          <a:lstStyle/>
          <a:p>
            <a:r>
              <a:rPr lang="it-IT" dirty="0" err="1" smtClean="0">
                <a:latin typeface="Calibri" pitchFamily="34" charset="0"/>
              </a:rPr>
              <a:t>Synchrotrons</a:t>
            </a:r>
            <a:r>
              <a:rPr lang="it-IT" dirty="0" smtClean="0">
                <a:latin typeface="Calibri" pitchFamily="34" charset="0"/>
              </a:rPr>
              <a:t> can accelerate </a:t>
            </a:r>
            <a:r>
              <a:rPr lang="it-IT" dirty="0" err="1" smtClean="0">
                <a:latin typeface="Calibri" pitchFamily="34" charset="0"/>
              </a:rPr>
              <a:t>protons</a:t>
            </a:r>
            <a:r>
              <a:rPr lang="it-IT" dirty="0" smtClean="0">
                <a:latin typeface="Calibri" pitchFamily="34" charset="0"/>
              </a:rPr>
              <a:t>  and </a:t>
            </a:r>
            <a:r>
              <a:rPr lang="it-IT" dirty="0" err="1" smtClean="0">
                <a:latin typeface="Calibri" pitchFamily="34" charset="0"/>
              </a:rPr>
              <a:t>carbons</a:t>
            </a:r>
            <a:r>
              <a:rPr lang="it-IT" dirty="0" smtClean="0">
                <a:latin typeface="Calibri" pitchFamily="34" charset="0"/>
              </a:rPr>
              <a:t>. </a:t>
            </a:r>
          </a:p>
          <a:p>
            <a:r>
              <a:rPr lang="it-IT" dirty="0" smtClean="0">
                <a:latin typeface="Calibri" pitchFamily="34" charset="0"/>
              </a:rPr>
              <a:t>A </a:t>
            </a:r>
            <a:r>
              <a:rPr lang="it-IT" dirty="0" err="1" smtClean="0">
                <a:latin typeface="Calibri" pitchFamily="34" charset="0"/>
              </a:rPr>
              <a:t>synchrotron</a:t>
            </a:r>
            <a:r>
              <a:rPr lang="it-IT" dirty="0" smtClean="0">
                <a:latin typeface="Calibri" pitchFamily="34" charset="0"/>
              </a:rPr>
              <a:t> </a:t>
            </a:r>
            <a:r>
              <a:rPr lang="it-IT" dirty="0" err="1" smtClean="0">
                <a:latin typeface="Calibri" pitchFamily="34" charset="0"/>
              </a:rPr>
              <a:t>designed</a:t>
            </a:r>
            <a:r>
              <a:rPr lang="it-IT" dirty="0" smtClean="0">
                <a:latin typeface="Calibri" pitchFamily="34" charset="0"/>
              </a:rPr>
              <a:t> </a:t>
            </a:r>
            <a:r>
              <a:rPr lang="it-IT" dirty="0" err="1" smtClean="0">
                <a:latin typeface="Calibri" pitchFamily="34" charset="0"/>
              </a:rPr>
              <a:t>for</a:t>
            </a:r>
            <a:r>
              <a:rPr lang="it-IT" dirty="0" smtClean="0">
                <a:latin typeface="Calibri" pitchFamily="34" charset="0"/>
              </a:rPr>
              <a:t> 300mm C6+ can accelerate 1&lt;</a:t>
            </a:r>
            <a:r>
              <a:rPr lang="it-IT" dirty="0" err="1" smtClean="0">
                <a:latin typeface="Calibri" pitchFamily="34" charset="0"/>
              </a:rPr>
              <a:t>=Z</a:t>
            </a:r>
            <a:r>
              <a:rPr lang="it-IT" dirty="0" smtClean="0">
                <a:latin typeface="Calibri" pitchFamily="34" charset="0"/>
              </a:rPr>
              <a:t>&lt;=6 and O up </a:t>
            </a:r>
            <a:r>
              <a:rPr lang="it-IT" dirty="0" err="1" smtClean="0">
                <a:latin typeface="Calibri" pitchFamily="34" charset="0"/>
              </a:rPr>
              <a:t>to</a:t>
            </a:r>
            <a:r>
              <a:rPr lang="it-IT" dirty="0" smtClean="0">
                <a:latin typeface="Calibri" pitchFamily="34" charset="0"/>
              </a:rPr>
              <a:t> 19 cm. </a:t>
            </a:r>
          </a:p>
          <a:p>
            <a:r>
              <a:rPr lang="it-IT" dirty="0" err="1" smtClean="0">
                <a:latin typeface="Calibri" pitchFamily="34" charset="0"/>
              </a:rPr>
              <a:t>Synchrotron</a:t>
            </a:r>
            <a:r>
              <a:rPr lang="it-IT" dirty="0" smtClean="0">
                <a:latin typeface="Calibri" pitchFamily="34" charset="0"/>
              </a:rPr>
              <a:t> can </a:t>
            </a:r>
            <a:r>
              <a:rPr lang="it-IT" dirty="0" err="1" smtClean="0">
                <a:latin typeface="Calibri" pitchFamily="34" charset="0"/>
              </a:rPr>
              <a:t>perform</a:t>
            </a:r>
            <a:r>
              <a:rPr lang="it-IT" dirty="0" smtClean="0">
                <a:latin typeface="Calibri" pitchFamily="34" charset="0"/>
              </a:rPr>
              <a:t>  </a:t>
            </a:r>
            <a:r>
              <a:rPr lang="it-IT" dirty="0" err="1" smtClean="0">
                <a:latin typeface="Calibri" pitchFamily="34" charset="0"/>
              </a:rPr>
              <a:t>active</a:t>
            </a:r>
            <a:r>
              <a:rPr lang="it-IT" dirty="0" smtClean="0">
                <a:latin typeface="Calibri" pitchFamily="34" charset="0"/>
              </a:rPr>
              <a:t> scanning.</a:t>
            </a:r>
            <a:endParaRPr lang="it-IT" dirty="0">
              <a:latin typeface="Calibri" pitchFamily="34" charset="0"/>
            </a:endParaRPr>
          </a:p>
        </p:txBody>
      </p:sp>
      <p:sp>
        <p:nvSpPr>
          <p:cNvPr id="21" name="Freccia in giù 20"/>
          <p:cNvSpPr/>
          <p:nvPr/>
        </p:nvSpPr>
        <p:spPr>
          <a:xfrm>
            <a:off x="4239501" y="3496885"/>
            <a:ext cx="648072" cy="7920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CasellaDiTesto 21"/>
          <p:cNvSpPr txBox="1"/>
          <p:nvPr/>
        </p:nvSpPr>
        <p:spPr>
          <a:xfrm>
            <a:off x="870532" y="4365104"/>
            <a:ext cx="6960367" cy="738664"/>
          </a:xfrm>
          <a:prstGeom prst="rect">
            <a:avLst/>
          </a:prstGeom>
          <a:noFill/>
        </p:spPr>
        <p:txBody>
          <a:bodyPr wrap="none" rtlCol="0">
            <a:spAutoFit/>
          </a:bodyPr>
          <a:lstStyle/>
          <a:p>
            <a:r>
              <a:rPr lang="it-IT" dirty="0" err="1" smtClean="0">
                <a:latin typeface="Calibri" pitchFamily="34" charset="0"/>
              </a:rPr>
              <a:t>Nowadays</a:t>
            </a:r>
            <a:r>
              <a:rPr lang="it-IT" dirty="0" smtClean="0">
                <a:latin typeface="Calibri" pitchFamily="34" charset="0"/>
              </a:rPr>
              <a:t> the best </a:t>
            </a:r>
            <a:r>
              <a:rPr lang="it-IT" dirty="0" err="1" smtClean="0">
                <a:latin typeface="Calibri" pitchFamily="34" charset="0"/>
              </a:rPr>
              <a:t>technological</a:t>
            </a:r>
            <a:r>
              <a:rPr lang="it-IT" dirty="0" smtClean="0">
                <a:latin typeface="Calibri" pitchFamily="34" charset="0"/>
              </a:rPr>
              <a:t> layout for a hadrontherapy  center </a:t>
            </a:r>
            <a:r>
              <a:rPr lang="it-IT" dirty="0" err="1" smtClean="0">
                <a:latin typeface="Calibri" pitchFamily="34" charset="0"/>
              </a:rPr>
              <a:t>is</a:t>
            </a:r>
            <a:r>
              <a:rPr lang="it-IT" dirty="0" smtClean="0">
                <a:latin typeface="Calibri" pitchFamily="34" charset="0"/>
              </a:rPr>
              <a:t> a </a:t>
            </a:r>
          </a:p>
          <a:p>
            <a:r>
              <a:rPr lang="it-IT" sz="2400" b="1" dirty="0" err="1" smtClean="0">
                <a:solidFill>
                  <a:srgbClr val="FF0000"/>
                </a:solidFill>
                <a:latin typeface="Calibri" pitchFamily="34" charset="0"/>
              </a:rPr>
              <a:t>Carbon</a:t>
            </a:r>
            <a:r>
              <a:rPr lang="it-IT" sz="2400" b="1" dirty="0" smtClean="0">
                <a:solidFill>
                  <a:srgbClr val="FF0000"/>
                </a:solidFill>
                <a:latin typeface="Calibri" pitchFamily="34" charset="0"/>
              </a:rPr>
              <a:t> </a:t>
            </a:r>
            <a:r>
              <a:rPr lang="it-IT" sz="2400" b="1" dirty="0" err="1" smtClean="0">
                <a:solidFill>
                  <a:srgbClr val="FF0000"/>
                </a:solidFill>
                <a:latin typeface="Calibri" pitchFamily="34" charset="0"/>
              </a:rPr>
              <a:t>Synchrotron</a:t>
            </a:r>
            <a:r>
              <a:rPr lang="it-IT" sz="2400" b="1" dirty="0" smtClean="0">
                <a:solidFill>
                  <a:srgbClr val="FF0000"/>
                </a:solidFill>
                <a:latin typeface="Calibri" pitchFamily="34" charset="0"/>
              </a:rPr>
              <a:t> </a:t>
            </a:r>
            <a:r>
              <a:rPr lang="it-IT" sz="2400" b="1" dirty="0" err="1" smtClean="0">
                <a:solidFill>
                  <a:srgbClr val="FF0000"/>
                </a:solidFill>
                <a:latin typeface="Calibri" pitchFamily="34" charset="0"/>
              </a:rPr>
              <a:t>equipped</a:t>
            </a:r>
            <a:r>
              <a:rPr lang="it-IT" sz="2400" b="1" dirty="0" smtClean="0">
                <a:solidFill>
                  <a:srgbClr val="FF0000"/>
                </a:solidFill>
                <a:latin typeface="Calibri" pitchFamily="34" charset="0"/>
              </a:rPr>
              <a:t> </a:t>
            </a:r>
            <a:r>
              <a:rPr lang="it-IT" sz="2400" b="1" dirty="0" err="1" smtClean="0">
                <a:solidFill>
                  <a:srgbClr val="FF0000"/>
                </a:solidFill>
                <a:latin typeface="Calibri" pitchFamily="34" charset="0"/>
              </a:rPr>
              <a:t>with</a:t>
            </a:r>
            <a:r>
              <a:rPr lang="it-IT" sz="2400" b="1" dirty="0" smtClean="0">
                <a:solidFill>
                  <a:srgbClr val="FF0000"/>
                </a:solidFill>
                <a:latin typeface="Calibri" pitchFamily="34" charset="0"/>
              </a:rPr>
              <a:t> </a:t>
            </a:r>
            <a:r>
              <a:rPr lang="it-IT" sz="2400" b="1" dirty="0" err="1" smtClean="0">
                <a:solidFill>
                  <a:srgbClr val="FF0000"/>
                </a:solidFill>
                <a:latin typeface="Calibri" pitchFamily="34" charset="0"/>
              </a:rPr>
              <a:t>active</a:t>
            </a:r>
            <a:r>
              <a:rPr lang="it-IT" sz="2400" b="1" dirty="0" smtClean="0">
                <a:solidFill>
                  <a:srgbClr val="FF0000"/>
                </a:solidFill>
                <a:latin typeface="Calibri" pitchFamily="34" charset="0"/>
              </a:rPr>
              <a:t> scanning</a:t>
            </a:r>
            <a:r>
              <a:rPr lang="it-IT" dirty="0" smtClean="0">
                <a:latin typeface="Calibri" pitchFamily="34" charset="0"/>
              </a:rPr>
              <a:t>.</a:t>
            </a:r>
            <a:endParaRPr lang="it-IT" dirty="0">
              <a:latin typeface="Calibri" pitchFamily="34" charset="0"/>
            </a:endParaRPr>
          </a:p>
        </p:txBody>
      </p:sp>
      <p:sp>
        <p:nvSpPr>
          <p:cNvPr id="24" name="CasellaDiTesto 23"/>
          <p:cNvSpPr txBox="1"/>
          <p:nvPr/>
        </p:nvSpPr>
        <p:spPr>
          <a:xfrm>
            <a:off x="870532" y="5103768"/>
            <a:ext cx="4254306" cy="1477328"/>
          </a:xfrm>
          <a:prstGeom prst="rect">
            <a:avLst/>
          </a:prstGeom>
          <a:noFill/>
        </p:spPr>
        <p:txBody>
          <a:bodyPr wrap="none" rtlCol="0">
            <a:spAutoFit/>
          </a:bodyPr>
          <a:lstStyle/>
          <a:p>
            <a:r>
              <a:rPr lang="it-IT" dirty="0" smtClean="0">
                <a:latin typeface="Calibri" pitchFamily="34" charset="0"/>
              </a:rPr>
              <a:t>A </a:t>
            </a:r>
            <a:r>
              <a:rPr lang="it-IT" dirty="0" err="1" smtClean="0">
                <a:latin typeface="Calibri" pitchFamily="34" charset="0"/>
              </a:rPr>
              <a:t>carbon</a:t>
            </a:r>
            <a:r>
              <a:rPr lang="it-IT" dirty="0" smtClean="0">
                <a:latin typeface="Calibri" pitchFamily="34" charset="0"/>
              </a:rPr>
              <a:t> </a:t>
            </a:r>
            <a:r>
              <a:rPr lang="it-IT" dirty="0" err="1" smtClean="0">
                <a:latin typeface="Calibri" pitchFamily="34" charset="0"/>
              </a:rPr>
              <a:t>synchrotron</a:t>
            </a:r>
            <a:r>
              <a:rPr lang="it-IT" dirty="0" smtClean="0">
                <a:latin typeface="Calibri" pitchFamily="34" charset="0"/>
              </a:rPr>
              <a:t> </a:t>
            </a:r>
            <a:r>
              <a:rPr lang="it-IT" dirty="0" err="1" smtClean="0">
                <a:latin typeface="Calibri" pitchFamily="34" charset="0"/>
              </a:rPr>
              <a:t>facility</a:t>
            </a:r>
            <a:r>
              <a:rPr lang="it-IT" dirty="0" smtClean="0">
                <a:latin typeface="Calibri" pitchFamily="34" charset="0"/>
              </a:rPr>
              <a:t> </a:t>
            </a:r>
            <a:r>
              <a:rPr lang="it-IT" dirty="0" err="1" smtClean="0">
                <a:latin typeface="Calibri" pitchFamily="34" charset="0"/>
              </a:rPr>
              <a:t>is</a:t>
            </a:r>
            <a:r>
              <a:rPr lang="it-IT" dirty="0" smtClean="0">
                <a:latin typeface="Calibri" pitchFamily="34" charset="0"/>
              </a:rPr>
              <a:t> </a:t>
            </a:r>
            <a:r>
              <a:rPr lang="it-IT" dirty="0" err="1" smtClean="0">
                <a:latin typeface="Calibri" pitchFamily="34" charset="0"/>
              </a:rPr>
              <a:t>made</a:t>
            </a:r>
            <a:r>
              <a:rPr lang="it-IT" dirty="0" smtClean="0">
                <a:latin typeface="Calibri" pitchFamily="34" charset="0"/>
              </a:rPr>
              <a:t> up </a:t>
            </a:r>
            <a:r>
              <a:rPr lang="it-IT" dirty="0" err="1" smtClean="0">
                <a:latin typeface="Calibri" pitchFamily="34" charset="0"/>
              </a:rPr>
              <a:t>of</a:t>
            </a:r>
            <a:r>
              <a:rPr lang="it-IT" dirty="0" smtClean="0">
                <a:latin typeface="Calibri" pitchFamily="34" charset="0"/>
              </a:rPr>
              <a:t>:</a:t>
            </a:r>
          </a:p>
          <a:p>
            <a:pPr marL="342900" indent="-342900">
              <a:buFont typeface="+mj-lt"/>
              <a:buAutoNum type="arabicPeriod"/>
            </a:pPr>
            <a:r>
              <a:rPr lang="it-IT" dirty="0" smtClean="0">
                <a:latin typeface="Calibri" pitchFamily="34" charset="0"/>
              </a:rPr>
              <a:t>A low </a:t>
            </a:r>
            <a:r>
              <a:rPr lang="it-IT" dirty="0" err="1" smtClean="0">
                <a:latin typeface="Calibri" pitchFamily="34" charset="0"/>
              </a:rPr>
              <a:t>energy</a:t>
            </a:r>
            <a:r>
              <a:rPr lang="it-IT" dirty="0" smtClean="0">
                <a:latin typeface="Calibri" pitchFamily="34" charset="0"/>
              </a:rPr>
              <a:t> </a:t>
            </a:r>
            <a:r>
              <a:rPr lang="it-IT" dirty="0" err="1" smtClean="0">
                <a:latin typeface="Calibri" pitchFamily="34" charset="0"/>
              </a:rPr>
              <a:t>injector</a:t>
            </a:r>
            <a:endParaRPr lang="it-IT" dirty="0" smtClean="0">
              <a:latin typeface="Calibri" pitchFamily="34" charset="0"/>
            </a:endParaRPr>
          </a:p>
          <a:p>
            <a:pPr marL="342900" indent="-342900">
              <a:buFont typeface="+mj-lt"/>
              <a:buAutoNum type="arabicPeriod"/>
            </a:pPr>
            <a:r>
              <a:rPr lang="it-IT" dirty="0" smtClean="0">
                <a:latin typeface="Calibri" pitchFamily="34" charset="0"/>
              </a:rPr>
              <a:t>A ring</a:t>
            </a:r>
          </a:p>
          <a:p>
            <a:pPr marL="342900" indent="-342900">
              <a:buFont typeface="+mj-lt"/>
              <a:buAutoNum type="arabicPeriod"/>
            </a:pPr>
            <a:r>
              <a:rPr lang="it-IT" dirty="0" smtClean="0">
                <a:latin typeface="Calibri" pitchFamily="34" charset="0"/>
              </a:rPr>
              <a:t>The </a:t>
            </a:r>
            <a:r>
              <a:rPr lang="it-IT" dirty="0" err="1" smtClean="0">
                <a:latin typeface="Calibri" pitchFamily="34" charset="0"/>
              </a:rPr>
              <a:t>extraction</a:t>
            </a:r>
            <a:r>
              <a:rPr lang="it-IT" dirty="0" smtClean="0">
                <a:latin typeface="Calibri" pitchFamily="34" charset="0"/>
              </a:rPr>
              <a:t> </a:t>
            </a:r>
            <a:r>
              <a:rPr lang="it-IT" dirty="0" err="1" smtClean="0">
                <a:latin typeface="Calibri" pitchFamily="34" charset="0"/>
              </a:rPr>
              <a:t>lines</a:t>
            </a:r>
            <a:r>
              <a:rPr lang="it-IT" dirty="0" smtClean="0">
                <a:latin typeface="Calibri" pitchFamily="34" charset="0"/>
              </a:rPr>
              <a:t> </a:t>
            </a:r>
          </a:p>
          <a:p>
            <a:pPr marL="342900" indent="-342900">
              <a:buFont typeface="+mj-lt"/>
              <a:buAutoNum type="arabicPeriod"/>
            </a:pPr>
            <a:endParaRPr lang="it-IT" dirty="0" smtClean="0"/>
          </a:p>
        </p:txBody>
      </p:sp>
      <p:sp>
        <p:nvSpPr>
          <p:cNvPr id="3" name="Date Placeholder 2"/>
          <p:cNvSpPr>
            <a:spLocks noGrp="1"/>
          </p:cNvSpPr>
          <p:nvPr>
            <p:ph type="dt" sz="half" idx="10"/>
          </p:nvPr>
        </p:nvSpPr>
        <p:spPr/>
        <p:txBody>
          <a:bodyPr/>
          <a:lstStyle/>
          <a:p>
            <a:r>
              <a:rPr lang="en-US" smtClean="0"/>
              <a:t>CAS – Trondheim - 27/07/2013</a:t>
            </a:r>
            <a:endParaRPr lang="en-US"/>
          </a:p>
        </p:txBody>
      </p:sp>
      <p:sp>
        <p:nvSpPr>
          <p:cNvPr id="5" name="Footer Placeholder 4"/>
          <p:cNvSpPr>
            <a:spLocks noGrp="1"/>
          </p:cNvSpPr>
          <p:nvPr>
            <p:ph type="ftr" sz="quarter" idx="11"/>
          </p:nvPr>
        </p:nvSpPr>
        <p:spPr/>
        <p:txBody>
          <a:bodyPr/>
          <a:lstStyle/>
          <a:p>
            <a:r>
              <a:rPr lang="en-US" smtClean="0"/>
              <a:t>Medical applications – C. Biscari </a:t>
            </a:r>
            <a:endParaRPr lang="en-US"/>
          </a:p>
        </p:txBody>
      </p:sp>
      <p:sp>
        <p:nvSpPr>
          <p:cNvPr id="6" name="Slide Number Placeholder 5"/>
          <p:cNvSpPr>
            <a:spLocks noGrp="1"/>
          </p:cNvSpPr>
          <p:nvPr>
            <p:ph type="sldNum" sz="quarter" idx="12"/>
          </p:nvPr>
        </p:nvSpPr>
        <p:spPr/>
        <p:txBody>
          <a:bodyPr/>
          <a:lstStyle/>
          <a:p>
            <a:fld id="{67CD92BB-0280-4EA5-937F-87721D6FAD66}" type="slidenum">
              <a:rPr lang="en-US" smtClean="0"/>
              <a:t>22</a:t>
            </a:fld>
            <a:endParaRPr lang="en-US"/>
          </a:p>
        </p:txBody>
      </p:sp>
    </p:spTree>
    <p:extLst>
      <p:ext uri="{BB962C8B-B14F-4D97-AF65-F5344CB8AC3E}">
        <p14:creationId xmlns:p14="http://schemas.microsoft.com/office/powerpoint/2010/main" val="3839492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28728" y="214290"/>
            <a:ext cx="7543800" cy="762000"/>
          </a:xfrm>
        </p:spPr>
        <p:txBody>
          <a:bodyPr/>
          <a:lstStyle/>
          <a:p>
            <a:pPr algn="l"/>
            <a:r>
              <a:rPr lang="it-IT" dirty="0" smtClean="0"/>
              <a:t>CNAO, Pavia</a:t>
            </a:r>
            <a:endParaRPr lang="en-GB" dirty="0"/>
          </a:p>
        </p:txBody>
      </p:sp>
      <p:pic>
        <p:nvPicPr>
          <p:cNvPr id="4" name="Picture 3" descr="DSCN5236.JPG"/>
          <p:cNvPicPr>
            <a:picLocks noChangeAspect="1"/>
          </p:cNvPicPr>
          <p:nvPr/>
        </p:nvPicPr>
        <p:blipFill>
          <a:blip r:embed="rId3" cstate="print"/>
          <a:srcRect r="13670" b="42529"/>
          <a:stretch>
            <a:fillRect/>
          </a:stretch>
        </p:blipFill>
        <p:spPr>
          <a:xfrm>
            <a:off x="-13026" y="1000108"/>
            <a:ext cx="9157026" cy="5072074"/>
          </a:xfrm>
          <a:prstGeom prst="rect">
            <a:avLst/>
          </a:prstGeom>
          <a:ln>
            <a:solidFill>
              <a:srgbClr val="FFC000"/>
            </a:solidFill>
          </a:ln>
        </p:spPr>
      </p:pic>
      <p:sp>
        <p:nvSpPr>
          <p:cNvPr id="5" name="Oval 4"/>
          <p:cNvSpPr/>
          <p:nvPr/>
        </p:nvSpPr>
        <p:spPr bwMode="auto">
          <a:xfrm>
            <a:off x="357158" y="2857496"/>
            <a:ext cx="5214974" cy="3000396"/>
          </a:xfrm>
          <a:prstGeom prst="ellipse">
            <a:avLst/>
          </a:prstGeom>
          <a:solidFill>
            <a:schemeClr val="accent1">
              <a:alpha val="15000"/>
            </a:schemeClr>
          </a:solid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charset="0"/>
            </a:endParaRPr>
          </a:p>
        </p:txBody>
      </p:sp>
      <p:sp>
        <p:nvSpPr>
          <p:cNvPr id="6" name="TextBox 5"/>
          <p:cNvSpPr txBox="1"/>
          <p:nvPr/>
        </p:nvSpPr>
        <p:spPr>
          <a:xfrm>
            <a:off x="642913" y="2285992"/>
            <a:ext cx="3651192" cy="369332"/>
          </a:xfrm>
          <a:prstGeom prst="rect">
            <a:avLst/>
          </a:prstGeom>
          <a:noFill/>
        </p:spPr>
        <p:txBody>
          <a:bodyPr wrap="none" rtlCol="0">
            <a:spAutoFit/>
          </a:bodyPr>
          <a:lstStyle/>
          <a:p>
            <a:r>
              <a:rPr lang="it-IT" dirty="0" smtClean="0">
                <a:solidFill>
                  <a:schemeClr val="tx2">
                    <a:lumMod val="75000"/>
                  </a:schemeClr>
                </a:solidFill>
                <a:latin typeface="Calibri" pitchFamily="34" charset="0"/>
              </a:rPr>
              <a:t>Medical and Administrative buildings</a:t>
            </a:r>
            <a:endParaRPr lang="en-GB" dirty="0">
              <a:solidFill>
                <a:schemeClr val="tx2">
                  <a:lumMod val="75000"/>
                </a:schemeClr>
              </a:solidFill>
              <a:latin typeface="Calibri" pitchFamily="34" charset="0"/>
            </a:endParaRPr>
          </a:p>
        </p:txBody>
      </p:sp>
      <p:sp>
        <p:nvSpPr>
          <p:cNvPr id="7" name="Oval 6"/>
          <p:cNvSpPr/>
          <p:nvPr/>
        </p:nvSpPr>
        <p:spPr bwMode="auto">
          <a:xfrm>
            <a:off x="5214942" y="3071810"/>
            <a:ext cx="2786082" cy="2214578"/>
          </a:xfrm>
          <a:prstGeom prst="ellipse">
            <a:avLst/>
          </a:prstGeom>
          <a:solidFill>
            <a:srgbClr val="00B050">
              <a:alpha val="15000"/>
            </a:srgbClr>
          </a:solid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smtClean="0">
              <a:ln>
                <a:noFill/>
              </a:ln>
              <a:solidFill>
                <a:schemeClr val="tx1"/>
              </a:solidFill>
              <a:effectLst/>
              <a:latin typeface="Arial" charset="0"/>
            </a:endParaRPr>
          </a:p>
        </p:txBody>
      </p:sp>
      <p:sp>
        <p:nvSpPr>
          <p:cNvPr id="8" name="TextBox 7"/>
          <p:cNvSpPr txBox="1"/>
          <p:nvPr/>
        </p:nvSpPr>
        <p:spPr>
          <a:xfrm>
            <a:off x="5072066" y="2500306"/>
            <a:ext cx="3316101" cy="369332"/>
          </a:xfrm>
          <a:prstGeom prst="rect">
            <a:avLst/>
          </a:prstGeom>
          <a:noFill/>
        </p:spPr>
        <p:txBody>
          <a:bodyPr wrap="none" rtlCol="0">
            <a:spAutoFit/>
          </a:bodyPr>
          <a:lstStyle/>
          <a:p>
            <a:r>
              <a:rPr lang="it-IT" dirty="0" smtClean="0">
                <a:solidFill>
                  <a:schemeClr val="accent5">
                    <a:lumMod val="75000"/>
                  </a:schemeClr>
                </a:solidFill>
                <a:latin typeface="Calibri" pitchFamily="34" charset="0"/>
              </a:rPr>
              <a:t>Accelerator and treatment rooms</a:t>
            </a:r>
            <a:endParaRPr lang="en-GB" dirty="0">
              <a:solidFill>
                <a:schemeClr val="accent5">
                  <a:lumMod val="75000"/>
                </a:schemeClr>
              </a:solidFill>
              <a:latin typeface="Calibri" pitchFamily="34" charset="0"/>
            </a:endParaRPr>
          </a:p>
        </p:txBody>
      </p:sp>
      <p:sp>
        <p:nvSpPr>
          <p:cNvPr id="11" name="TextBox 10"/>
          <p:cNvSpPr txBox="1"/>
          <p:nvPr/>
        </p:nvSpPr>
        <p:spPr>
          <a:xfrm>
            <a:off x="8150587" y="0"/>
            <a:ext cx="993413" cy="461665"/>
          </a:xfrm>
          <a:prstGeom prst="rect">
            <a:avLst/>
          </a:prstGeom>
          <a:solidFill>
            <a:srgbClr val="FF0000"/>
          </a:solidFill>
        </p:spPr>
        <p:txBody>
          <a:bodyPr wrap="none" rtlCol="0">
            <a:spAutoFit/>
          </a:bodyPr>
          <a:lstStyle/>
          <a:p>
            <a:r>
              <a:rPr lang="it-IT" sz="2400" dirty="0" smtClean="0">
                <a:latin typeface="Arial" pitchFamily="34" charset="0"/>
                <a:cs typeface="Arial" pitchFamily="34" charset="0"/>
              </a:rPr>
              <a:t>ITALY</a:t>
            </a:r>
            <a:endParaRPr lang="en-GB" dirty="0">
              <a:latin typeface="Arial" pitchFamily="34" charset="0"/>
              <a:cs typeface="Arial" pitchFamily="34" charset="0"/>
            </a:endParaRPr>
          </a:p>
        </p:txBody>
      </p:sp>
      <p:sp>
        <p:nvSpPr>
          <p:cNvPr id="12" name="Date Placeholder 11"/>
          <p:cNvSpPr>
            <a:spLocks noGrp="1"/>
          </p:cNvSpPr>
          <p:nvPr>
            <p:ph type="dt" sz="half" idx="10"/>
          </p:nvPr>
        </p:nvSpPr>
        <p:spPr/>
        <p:txBody>
          <a:bodyPr/>
          <a:lstStyle/>
          <a:p>
            <a:r>
              <a:rPr lang="en-US" smtClean="0"/>
              <a:t>CAS – Trondheim - 27/07/2013</a:t>
            </a:r>
            <a:endParaRPr lang="en-US"/>
          </a:p>
        </p:txBody>
      </p:sp>
      <p:sp>
        <p:nvSpPr>
          <p:cNvPr id="13" name="Footer Placeholder 12"/>
          <p:cNvSpPr>
            <a:spLocks noGrp="1"/>
          </p:cNvSpPr>
          <p:nvPr>
            <p:ph type="ftr" sz="quarter" idx="11"/>
          </p:nvPr>
        </p:nvSpPr>
        <p:spPr/>
        <p:txBody>
          <a:bodyPr/>
          <a:lstStyle/>
          <a:p>
            <a:r>
              <a:rPr lang="en-US" smtClean="0"/>
              <a:t>Medical applications – C. Biscari </a:t>
            </a:r>
            <a:endParaRPr lang="en-US"/>
          </a:p>
        </p:txBody>
      </p:sp>
      <p:sp>
        <p:nvSpPr>
          <p:cNvPr id="14" name="Slide Number Placeholder 13"/>
          <p:cNvSpPr>
            <a:spLocks noGrp="1"/>
          </p:cNvSpPr>
          <p:nvPr>
            <p:ph type="sldNum" sz="quarter" idx="12"/>
          </p:nvPr>
        </p:nvSpPr>
        <p:spPr/>
        <p:txBody>
          <a:bodyPr/>
          <a:lstStyle/>
          <a:p>
            <a:fld id="{67CD92BB-0280-4EA5-937F-87721D6FAD66}" type="slidenum">
              <a:rPr lang="en-US" smtClean="0"/>
              <a:t>23</a:t>
            </a:fld>
            <a:endParaRPr lang="en-US"/>
          </a:p>
        </p:txBody>
      </p:sp>
    </p:spTree>
    <p:extLst>
      <p:ext uri="{BB962C8B-B14F-4D97-AF65-F5344CB8AC3E}">
        <p14:creationId xmlns:p14="http://schemas.microsoft.com/office/powerpoint/2010/main" val="8346785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76536"/>
          </a:xfrm>
        </p:spPr>
        <p:txBody>
          <a:bodyPr/>
          <a:lstStyle/>
          <a:p>
            <a:r>
              <a:rPr lang="it-IT" sz="3200" dirty="0" smtClean="0"/>
              <a:t>CNAO - Accelerator and Treatement Rooms</a:t>
            </a:r>
            <a:endParaRPr lang="en-GB" sz="3200" dirty="0"/>
          </a:p>
        </p:txBody>
      </p:sp>
      <p:pic>
        <p:nvPicPr>
          <p:cNvPr id="7" name="Picture 6" descr="2009-11-11 - Acceleratore + Impianti_7000.JPG"/>
          <p:cNvPicPr>
            <a:picLocks noChangeAspect="1"/>
          </p:cNvPicPr>
          <p:nvPr/>
        </p:nvPicPr>
        <p:blipFill>
          <a:blip r:embed="rId3" cstate="print"/>
          <a:stretch>
            <a:fillRect/>
          </a:stretch>
        </p:blipFill>
        <p:spPr>
          <a:xfrm>
            <a:off x="0" y="1268760"/>
            <a:ext cx="9144000" cy="5133703"/>
          </a:xfrm>
          <a:prstGeom prst="rect">
            <a:avLst/>
          </a:prstGeom>
        </p:spPr>
      </p:pic>
      <p:sp>
        <p:nvSpPr>
          <p:cNvPr id="8" name="TextBox 7"/>
          <p:cNvSpPr txBox="1"/>
          <p:nvPr/>
        </p:nvSpPr>
        <p:spPr>
          <a:xfrm>
            <a:off x="435968" y="6032545"/>
            <a:ext cx="1143262" cy="261610"/>
          </a:xfrm>
          <a:prstGeom prst="rect">
            <a:avLst/>
          </a:prstGeom>
          <a:noFill/>
        </p:spPr>
        <p:txBody>
          <a:bodyPr wrap="none" rtlCol="0">
            <a:spAutoFit/>
          </a:bodyPr>
          <a:lstStyle/>
          <a:p>
            <a:r>
              <a:rPr lang="it-IT" sz="1100" i="1" dirty="0" smtClean="0"/>
              <a:t>Davide Bianculli</a:t>
            </a:r>
            <a:endParaRPr lang="en-GB" sz="1100" i="1" dirty="0"/>
          </a:p>
        </p:txBody>
      </p:sp>
      <p:sp>
        <p:nvSpPr>
          <p:cNvPr id="3" name="Date Placeholder 2"/>
          <p:cNvSpPr>
            <a:spLocks noGrp="1"/>
          </p:cNvSpPr>
          <p:nvPr>
            <p:ph type="dt" sz="half" idx="10"/>
          </p:nvPr>
        </p:nvSpPr>
        <p:spPr/>
        <p:txBody>
          <a:bodyPr/>
          <a:lstStyle/>
          <a:p>
            <a:r>
              <a:rPr lang="en-US" smtClean="0"/>
              <a:t>CAS – Trondheim - 27/07/2013</a:t>
            </a:r>
            <a:endParaRPr lang="en-US"/>
          </a:p>
        </p:txBody>
      </p:sp>
      <p:sp>
        <p:nvSpPr>
          <p:cNvPr id="9" name="Footer Placeholder 8"/>
          <p:cNvSpPr>
            <a:spLocks noGrp="1"/>
          </p:cNvSpPr>
          <p:nvPr>
            <p:ph type="ftr" sz="quarter" idx="11"/>
          </p:nvPr>
        </p:nvSpPr>
        <p:spPr/>
        <p:txBody>
          <a:bodyPr/>
          <a:lstStyle/>
          <a:p>
            <a:r>
              <a:rPr lang="en-US" smtClean="0"/>
              <a:t>Medical applications – C. Biscari </a:t>
            </a:r>
            <a:endParaRPr lang="en-US"/>
          </a:p>
        </p:txBody>
      </p:sp>
      <p:sp>
        <p:nvSpPr>
          <p:cNvPr id="10" name="Slide Number Placeholder 9"/>
          <p:cNvSpPr>
            <a:spLocks noGrp="1"/>
          </p:cNvSpPr>
          <p:nvPr>
            <p:ph type="sldNum" sz="quarter" idx="12"/>
          </p:nvPr>
        </p:nvSpPr>
        <p:spPr/>
        <p:txBody>
          <a:bodyPr/>
          <a:lstStyle/>
          <a:p>
            <a:fld id="{67CD92BB-0280-4EA5-937F-87721D6FAD66}" type="slidenum">
              <a:rPr lang="en-US" smtClean="0"/>
              <a:t>24</a:t>
            </a:fld>
            <a:endParaRPr lang="en-US"/>
          </a:p>
        </p:txBody>
      </p:sp>
    </p:spTree>
    <p:extLst>
      <p:ext uri="{BB962C8B-B14F-4D97-AF65-F5344CB8AC3E}">
        <p14:creationId xmlns:p14="http://schemas.microsoft.com/office/powerpoint/2010/main" val="37191537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Immagine 2" descr="IMG_9946.JPG"/>
          <p:cNvPicPr>
            <a:picLocks noChangeAspect="1"/>
          </p:cNvPicPr>
          <p:nvPr/>
        </p:nvPicPr>
        <p:blipFill>
          <a:blip r:embed="rId3" cstate="print"/>
          <a:srcRect/>
          <a:stretch>
            <a:fillRect/>
          </a:stretch>
        </p:blipFill>
        <p:spPr bwMode="auto">
          <a:xfrm>
            <a:off x="0" y="619125"/>
            <a:ext cx="9144000" cy="6096000"/>
          </a:xfrm>
          <a:prstGeom prst="rect">
            <a:avLst/>
          </a:prstGeom>
          <a:noFill/>
          <a:ln w="9525">
            <a:noFill/>
            <a:miter lim="800000"/>
            <a:headEnd/>
            <a:tailEnd/>
          </a:ln>
        </p:spPr>
      </p:pic>
      <p:sp>
        <p:nvSpPr>
          <p:cNvPr id="3" name="CasellaDiTesto 2"/>
          <p:cNvSpPr txBox="1"/>
          <p:nvPr/>
        </p:nvSpPr>
        <p:spPr>
          <a:xfrm>
            <a:off x="3286119" y="44624"/>
            <a:ext cx="2570063" cy="523220"/>
          </a:xfrm>
          <a:prstGeom prst="rect">
            <a:avLst/>
          </a:prstGeom>
          <a:noFill/>
        </p:spPr>
        <p:txBody>
          <a:bodyPr wrap="none" rtlCol="0">
            <a:spAutoFit/>
          </a:bodyPr>
          <a:lstStyle/>
          <a:p>
            <a:r>
              <a:rPr lang="it-IT" sz="2800" dirty="0" smtClean="0">
                <a:latin typeface="Calibri" pitchFamily="34" charset="0"/>
              </a:rPr>
              <a:t>Synchrotron hall</a:t>
            </a:r>
            <a:endParaRPr lang="it-IT" sz="2800" dirty="0">
              <a:latin typeface="Calibri" pitchFamily="34" charset="0"/>
            </a:endParaRPr>
          </a:p>
        </p:txBody>
      </p:sp>
      <p:sp>
        <p:nvSpPr>
          <p:cNvPr id="2" name="Date Placeholder 1"/>
          <p:cNvSpPr>
            <a:spLocks noGrp="1"/>
          </p:cNvSpPr>
          <p:nvPr>
            <p:ph type="dt" sz="half" idx="10"/>
          </p:nvPr>
        </p:nvSpPr>
        <p:spPr/>
        <p:txBody>
          <a:bodyPr/>
          <a:lstStyle/>
          <a:p>
            <a:r>
              <a:rPr lang="en-US" smtClean="0"/>
              <a:t>CAS – Trondheim - 27/07/2013</a:t>
            </a:r>
            <a:endParaRPr lang="en-US"/>
          </a:p>
        </p:txBody>
      </p:sp>
      <p:sp>
        <p:nvSpPr>
          <p:cNvPr id="7" name="Footer Placeholder 6"/>
          <p:cNvSpPr>
            <a:spLocks noGrp="1"/>
          </p:cNvSpPr>
          <p:nvPr>
            <p:ph type="ftr" sz="quarter" idx="11"/>
          </p:nvPr>
        </p:nvSpPr>
        <p:spPr/>
        <p:txBody>
          <a:bodyPr/>
          <a:lstStyle/>
          <a:p>
            <a:r>
              <a:rPr lang="en-US" smtClean="0"/>
              <a:t>Medical applications – C. Biscari </a:t>
            </a:r>
            <a:endParaRPr lang="en-US"/>
          </a:p>
        </p:txBody>
      </p:sp>
      <p:sp>
        <p:nvSpPr>
          <p:cNvPr id="8" name="Slide Number Placeholder 7"/>
          <p:cNvSpPr>
            <a:spLocks noGrp="1"/>
          </p:cNvSpPr>
          <p:nvPr>
            <p:ph type="sldNum" sz="quarter" idx="12"/>
          </p:nvPr>
        </p:nvSpPr>
        <p:spPr/>
        <p:txBody>
          <a:bodyPr/>
          <a:lstStyle/>
          <a:p>
            <a:fld id="{67CD92BB-0280-4EA5-937F-87721D6FAD66}" type="slidenum">
              <a:rPr lang="en-US" smtClean="0"/>
              <a:t>25</a:t>
            </a:fld>
            <a:endParaRPr lang="en-US"/>
          </a:p>
        </p:txBody>
      </p:sp>
    </p:spTree>
    <p:extLst>
      <p:ext uri="{BB962C8B-B14F-4D97-AF65-F5344CB8AC3E}">
        <p14:creationId xmlns:p14="http://schemas.microsoft.com/office/powerpoint/2010/main" val="21302325"/>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2009-02-06 - LEBT - LINAC - MEBT - SYNC - HEBT 8000.jpg"/>
          <p:cNvPicPr>
            <a:picLocks noChangeAspect="1"/>
          </p:cNvPicPr>
          <p:nvPr/>
        </p:nvPicPr>
        <p:blipFill>
          <a:blip r:embed="rId3" cstate="print"/>
          <a:stretch>
            <a:fillRect/>
          </a:stretch>
        </p:blipFill>
        <p:spPr>
          <a:xfrm>
            <a:off x="251520" y="476672"/>
            <a:ext cx="8633592" cy="5857892"/>
          </a:xfrm>
          <a:prstGeom prst="rect">
            <a:avLst/>
          </a:prstGeom>
        </p:spPr>
      </p:pic>
      <p:sp>
        <p:nvSpPr>
          <p:cNvPr id="4" name="CasellaDiTesto 3"/>
          <p:cNvSpPr txBox="1"/>
          <p:nvPr/>
        </p:nvSpPr>
        <p:spPr>
          <a:xfrm>
            <a:off x="1000103" y="4286256"/>
            <a:ext cx="941283" cy="369332"/>
          </a:xfrm>
          <a:prstGeom prst="rect">
            <a:avLst/>
          </a:prstGeom>
          <a:noFill/>
        </p:spPr>
        <p:txBody>
          <a:bodyPr wrap="none" rtlCol="0">
            <a:spAutoFit/>
          </a:bodyPr>
          <a:lstStyle/>
          <a:p>
            <a:r>
              <a:rPr lang="it-IT" dirty="0" err="1" smtClean="0">
                <a:solidFill>
                  <a:srgbClr val="FFFFFF"/>
                </a:solidFill>
              </a:rPr>
              <a:t>Injector</a:t>
            </a:r>
            <a:endParaRPr lang="it-IT" dirty="0" smtClean="0">
              <a:solidFill>
                <a:srgbClr val="FFFFFF"/>
              </a:solidFill>
            </a:endParaRPr>
          </a:p>
        </p:txBody>
      </p:sp>
      <p:sp>
        <p:nvSpPr>
          <p:cNvPr id="5" name="CasellaDiTesto 4"/>
          <p:cNvSpPr txBox="1"/>
          <p:nvPr/>
        </p:nvSpPr>
        <p:spPr>
          <a:xfrm>
            <a:off x="2214546" y="1214422"/>
            <a:ext cx="2255746" cy="923330"/>
          </a:xfrm>
          <a:prstGeom prst="rect">
            <a:avLst/>
          </a:prstGeom>
          <a:noFill/>
        </p:spPr>
        <p:txBody>
          <a:bodyPr wrap="none" rtlCol="0">
            <a:spAutoFit/>
          </a:bodyPr>
          <a:lstStyle/>
          <a:p>
            <a:r>
              <a:rPr lang="it-IT" dirty="0" smtClean="0">
                <a:solidFill>
                  <a:srgbClr val="FFFFFF"/>
                </a:solidFill>
              </a:rPr>
              <a:t>Synchrotron</a:t>
            </a:r>
          </a:p>
          <a:p>
            <a:r>
              <a:rPr lang="it-IT" dirty="0" smtClean="0">
                <a:solidFill>
                  <a:srgbClr val="FFFFFF"/>
                </a:solidFill>
              </a:rPr>
              <a:t>P : 60 – 250 MeV</a:t>
            </a:r>
          </a:p>
          <a:p>
            <a:r>
              <a:rPr lang="it-IT" dirty="0" smtClean="0">
                <a:solidFill>
                  <a:srgbClr val="FFFFFF"/>
                </a:solidFill>
              </a:rPr>
              <a:t>C6+ :120 - 400 MeV</a:t>
            </a:r>
            <a:endParaRPr lang="it-IT" dirty="0">
              <a:solidFill>
                <a:srgbClr val="FFFFFF"/>
              </a:solidFill>
            </a:endParaRPr>
          </a:p>
        </p:txBody>
      </p:sp>
      <p:sp>
        <p:nvSpPr>
          <p:cNvPr id="6" name="CasellaDiTesto 5"/>
          <p:cNvSpPr txBox="1"/>
          <p:nvPr/>
        </p:nvSpPr>
        <p:spPr>
          <a:xfrm>
            <a:off x="6929455" y="1000114"/>
            <a:ext cx="1415837" cy="646331"/>
          </a:xfrm>
          <a:prstGeom prst="rect">
            <a:avLst/>
          </a:prstGeom>
          <a:noFill/>
        </p:spPr>
        <p:txBody>
          <a:bodyPr wrap="none" rtlCol="0">
            <a:spAutoFit/>
          </a:bodyPr>
          <a:lstStyle/>
          <a:p>
            <a:r>
              <a:rPr lang="it-IT" dirty="0" smtClean="0">
                <a:solidFill>
                  <a:srgbClr val="FFFFFF"/>
                </a:solidFill>
              </a:rPr>
              <a:t>3 Treatment</a:t>
            </a:r>
          </a:p>
          <a:p>
            <a:r>
              <a:rPr lang="it-IT" dirty="0" smtClean="0">
                <a:solidFill>
                  <a:srgbClr val="FFFFFF"/>
                </a:solidFill>
              </a:rPr>
              <a:t> </a:t>
            </a:r>
            <a:r>
              <a:rPr lang="it-IT" dirty="0" err="1" smtClean="0">
                <a:solidFill>
                  <a:srgbClr val="FFFFFF"/>
                </a:solidFill>
              </a:rPr>
              <a:t>rooms</a:t>
            </a:r>
            <a:endParaRPr lang="it-IT" dirty="0">
              <a:solidFill>
                <a:srgbClr val="FFFFFF"/>
              </a:solidFill>
            </a:endParaRPr>
          </a:p>
        </p:txBody>
      </p:sp>
      <p:sp>
        <p:nvSpPr>
          <p:cNvPr id="7" name="TextBox 6"/>
          <p:cNvSpPr txBox="1"/>
          <p:nvPr/>
        </p:nvSpPr>
        <p:spPr>
          <a:xfrm>
            <a:off x="323528" y="620688"/>
            <a:ext cx="2466188" cy="461665"/>
          </a:xfrm>
          <a:prstGeom prst="rect">
            <a:avLst/>
          </a:prstGeom>
          <a:noFill/>
        </p:spPr>
        <p:txBody>
          <a:bodyPr wrap="none" rtlCol="0">
            <a:spAutoFit/>
          </a:bodyPr>
          <a:lstStyle/>
          <a:p>
            <a:r>
              <a:rPr lang="it-IT" sz="2400" dirty="0" smtClean="0">
                <a:solidFill>
                  <a:srgbClr val="FFFFFF"/>
                </a:solidFill>
              </a:rPr>
              <a:t>ACCELERATOR</a:t>
            </a:r>
            <a:endParaRPr lang="en-GB" dirty="0">
              <a:solidFill>
                <a:srgbClr val="FFFFFF"/>
              </a:solidFill>
            </a:endParaRPr>
          </a:p>
        </p:txBody>
      </p:sp>
      <p:sp>
        <p:nvSpPr>
          <p:cNvPr id="8" name="TextBox 7"/>
          <p:cNvSpPr txBox="1"/>
          <p:nvPr/>
        </p:nvSpPr>
        <p:spPr>
          <a:xfrm>
            <a:off x="1785918" y="3500438"/>
            <a:ext cx="1143008" cy="646331"/>
          </a:xfrm>
          <a:prstGeom prst="rect">
            <a:avLst/>
          </a:prstGeom>
          <a:noFill/>
        </p:spPr>
        <p:txBody>
          <a:bodyPr wrap="square" rtlCol="0">
            <a:spAutoFit/>
          </a:bodyPr>
          <a:lstStyle/>
          <a:p>
            <a:r>
              <a:rPr lang="it-IT" dirty="0" smtClean="0">
                <a:solidFill>
                  <a:srgbClr val="FFFFFF"/>
                </a:solidFill>
              </a:rPr>
              <a:t>Carbon</a:t>
            </a:r>
          </a:p>
          <a:p>
            <a:r>
              <a:rPr lang="it-IT" dirty="0" smtClean="0">
                <a:solidFill>
                  <a:srgbClr val="FFFFFF"/>
                </a:solidFill>
              </a:rPr>
              <a:t>ions</a:t>
            </a:r>
            <a:endParaRPr lang="en-GB" dirty="0">
              <a:solidFill>
                <a:srgbClr val="FFFFFF"/>
              </a:solidFill>
            </a:endParaRPr>
          </a:p>
        </p:txBody>
      </p:sp>
      <p:sp>
        <p:nvSpPr>
          <p:cNvPr id="9" name="TextBox 8"/>
          <p:cNvSpPr txBox="1"/>
          <p:nvPr/>
        </p:nvSpPr>
        <p:spPr>
          <a:xfrm>
            <a:off x="2500301" y="3071810"/>
            <a:ext cx="954107" cy="369332"/>
          </a:xfrm>
          <a:prstGeom prst="rect">
            <a:avLst/>
          </a:prstGeom>
          <a:noFill/>
        </p:spPr>
        <p:txBody>
          <a:bodyPr wrap="none" rtlCol="0">
            <a:spAutoFit/>
          </a:bodyPr>
          <a:lstStyle/>
          <a:p>
            <a:r>
              <a:rPr lang="it-IT" dirty="0" smtClean="0">
                <a:solidFill>
                  <a:srgbClr val="FFFFFF"/>
                </a:solidFill>
              </a:rPr>
              <a:t>protons</a:t>
            </a:r>
            <a:endParaRPr lang="en-GB" dirty="0">
              <a:solidFill>
                <a:srgbClr val="FFFFFF"/>
              </a:solidFill>
            </a:endParaRPr>
          </a:p>
        </p:txBody>
      </p:sp>
      <p:sp>
        <p:nvSpPr>
          <p:cNvPr id="2" name="Date Placeholder 1"/>
          <p:cNvSpPr>
            <a:spLocks noGrp="1"/>
          </p:cNvSpPr>
          <p:nvPr>
            <p:ph type="dt" sz="half" idx="10"/>
          </p:nvPr>
        </p:nvSpPr>
        <p:spPr/>
        <p:txBody>
          <a:bodyPr/>
          <a:lstStyle/>
          <a:p>
            <a:pPr>
              <a:defRPr/>
            </a:pPr>
            <a:r>
              <a:rPr lang="en-US" smtClean="0">
                <a:solidFill>
                  <a:srgbClr val="FFFFFF"/>
                </a:solidFill>
              </a:rPr>
              <a:t>CAS – Trondheim - 27/07/2013</a:t>
            </a:r>
            <a:endParaRPr lang="en-US">
              <a:solidFill>
                <a:srgbClr val="FFFFFF"/>
              </a:solidFill>
            </a:endParaRPr>
          </a:p>
        </p:txBody>
      </p:sp>
      <p:sp>
        <p:nvSpPr>
          <p:cNvPr id="13" name="Footer Placeholder 12"/>
          <p:cNvSpPr>
            <a:spLocks noGrp="1"/>
          </p:cNvSpPr>
          <p:nvPr>
            <p:ph type="ftr" sz="quarter" idx="11"/>
          </p:nvPr>
        </p:nvSpPr>
        <p:spPr/>
        <p:txBody>
          <a:bodyPr/>
          <a:lstStyle/>
          <a:p>
            <a:pPr>
              <a:defRPr/>
            </a:pPr>
            <a:r>
              <a:rPr lang="en-GB" smtClean="0">
                <a:solidFill>
                  <a:srgbClr val="FFFFFF"/>
                </a:solidFill>
              </a:rPr>
              <a:t>Medical applications – C. Biscari </a:t>
            </a:r>
            <a:endParaRPr lang="en-US">
              <a:solidFill>
                <a:srgbClr val="FFFFFF"/>
              </a:solidFill>
            </a:endParaRPr>
          </a:p>
        </p:txBody>
      </p:sp>
      <p:sp>
        <p:nvSpPr>
          <p:cNvPr id="14" name="Slide Number Placeholder 13"/>
          <p:cNvSpPr>
            <a:spLocks noGrp="1"/>
          </p:cNvSpPr>
          <p:nvPr>
            <p:ph type="sldNum" sz="quarter" idx="12"/>
          </p:nvPr>
        </p:nvSpPr>
        <p:spPr/>
        <p:txBody>
          <a:bodyPr/>
          <a:lstStyle/>
          <a:p>
            <a:pPr>
              <a:defRPr/>
            </a:pPr>
            <a:fld id="{EC0FD820-D2EE-4331-AD5D-2281810D0B95}" type="slidenum">
              <a:rPr lang="en-US" smtClean="0">
                <a:solidFill>
                  <a:srgbClr val="FFFFFF"/>
                </a:solidFill>
              </a:rPr>
              <a:pPr>
                <a:defRPr/>
              </a:pPr>
              <a:t>26</a:t>
            </a:fld>
            <a:endParaRPr lang="en-US">
              <a:solidFill>
                <a:srgbClr val="FFFFFF"/>
              </a:solidFill>
            </a:endParaRPr>
          </a:p>
        </p:txBody>
      </p:sp>
    </p:spTree>
    <p:extLst>
      <p:ext uri="{BB962C8B-B14F-4D97-AF65-F5344CB8AC3E}">
        <p14:creationId xmlns:p14="http://schemas.microsoft.com/office/powerpoint/2010/main" val="42596857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07563" y="1700808"/>
            <a:ext cx="4337385" cy="39579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olo 1"/>
          <p:cNvSpPr>
            <a:spLocks noGrp="1"/>
          </p:cNvSpPr>
          <p:nvPr>
            <p:ph type="title"/>
          </p:nvPr>
        </p:nvSpPr>
        <p:spPr>
          <a:xfrm>
            <a:off x="457200" y="274638"/>
            <a:ext cx="8229600" cy="706090"/>
          </a:xfrm>
        </p:spPr>
        <p:txBody>
          <a:bodyPr>
            <a:normAutofit fontScale="90000"/>
          </a:bodyPr>
          <a:lstStyle/>
          <a:p>
            <a:r>
              <a:rPr lang="it-IT" dirty="0" err="1" smtClean="0"/>
              <a:t>Synchrotron</a:t>
            </a:r>
            <a:r>
              <a:rPr lang="it-IT" dirty="0" smtClean="0"/>
              <a:t> </a:t>
            </a:r>
            <a:r>
              <a:rPr lang="it-IT" dirty="0" err="1" smtClean="0"/>
              <a:t>facility</a:t>
            </a:r>
            <a:r>
              <a:rPr lang="it-IT" dirty="0" smtClean="0"/>
              <a:t> layout: </a:t>
            </a:r>
            <a:r>
              <a:rPr lang="it-IT" dirty="0" err="1" smtClean="0"/>
              <a:t>Injector</a:t>
            </a:r>
            <a:endParaRPr lang="it-IT" dirty="0"/>
          </a:p>
        </p:txBody>
      </p:sp>
      <p:sp>
        <p:nvSpPr>
          <p:cNvPr id="5" name="CasellaDiTesto 4"/>
          <p:cNvSpPr txBox="1"/>
          <p:nvPr/>
        </p:nvSpPr>
        <p:spPr>
          <a:xfrm>
            <a:off x="462695" y="980728"/>
            <a:ext cx="8501793" cy="369332"/>
          </a:xfrm>
          <a:prstGeom prst="rect">
            <a:avLst/>
          </a:prstGeom>
          <a:noFill/>
        </p:spPr>
        <p:txBody>
          <a:bodyPr wrap="square" rtlCol="0">
            <a:spAutoFit/>
          </a:bodyPr>
          <a:lstStyle/>
          <a:p>
            <a:r>
              <a:rPr lang="it-IT" dirty="0" smtClean="0">
                <a:latin typeface="Calibri" pitchFamily="34" charset="0"/>
              </a:rPr>
              <a:t>The </a:t>
            </a:r>
            <a:r>
              <a:rPr lang="it-IT" dirty="0" err="1" smtClean="0">
                <a:latin typeface="Calibri" pitchFamily="34" charset="0"/>
              </a:rPr>
              <a:t>injector</a:t>
            </a:r>
            <a:r>
              <a:rPr lang="it-IT" dirty="0" smtClean="0">
                <a:latin typeface="Calibri" pitchFamily="34" charset="0"/>
              </a:rPr>
              <a:t> </a:t>
            </a:r>
            <a:r>
              <a:rPr lang="it-IT" dirty="0" err="1" smtClean="0">
                <a:latin typeface="Calibri" pitchFamily="34" charset="0"/>
              </a:rPr>
              <a:t>is</a:t>
            </a:r>
            <a:r>
              <a:rPr lang="it-IT" dirty="0" smtClean="0">
                <a:latin typeface="Calibri" pitchFamily="34" charset="0"/>
              </a:rPr>
              <a:t> </a:t>
            </a:r>
            <a:r>
              <a:rPr lang="it-IT" dirty="0" err="1" smtClean="0">
                <a:latin typeface="Calibri" pitchFamily="34" charset="0"/>
              </a:rPr>
              <a:t>placed</a:t>
            </a:r>
            <a:r>
              <a:rPr lang="it-IT" dirty="0" smtClean="0">
                <a:latin typeface="Calibri" pitchFamily="34" charset="0"/>
              </a:rPr>
              <a:t> </a:t>
            </a:r>
            <a:r>
              <a:rPr lang="it-IT" dirty="0" err="1" smtClean="0">
                <a:latin typeface="Calibri" pitchFamily="34" charset="0"/>
              </a:rPr>
              <a:t>outside</a:t>
            </a:r>
            <a:r>
              <a:rPr lang="it-IT" dirty="0" smtClean="0">
                <a:latin typeface="Calibri" pitchFamily="34" charset="0"/>
              </a:rPr>
              <a:t> the ring </a:t>
            </a:r>
            <a:r>
              <a:rPr lang="it-IT" dirty="0" err="1" smtClean="0">
                <a:latin typeface="Calibri" pitchFamily="34" charset="0"/>
              </a:rPr>
              <a:t>for</a:t>
            </a:r>
            <a:r>
              <a:rPr lang="it-IT" dirty="0" smtClean="0">
                <a:latin typeface="Calibri" pitchFamily="34" charset="0"/>
              </a:rPr>
              <a:t> </a:t>
            </a:r>
            <a:r>
              <a:rPr lang="it-IT" dirty="0" err="1" smtClean="0">
                <a:latin typeface="Calibri" pitchFamily="34" charset="0"/>
              </a:rPr>
              <a:t>easier</a:t>
            </a:r>
            <a:r>
              <a:rPr lang="it-IT" dirty="0" smtClean="0">
                <a:latin typeface="Calibri" pitchFamily="34" charset="0"/>
              </a:rPr>
              <a:t> </a:t>
            </a:r>
            <a:r>
              <a:rPr lang="it-IT" dirty="0" err="1" smtClean="0">
                <a:latin typeface="Calibri" pitchFamily="34" charset="0"/>
              </a:rPr>
              <a:t>maintenance</a:t>
            </a:r>
            <a:r>
              <a:rPr lang="it-IT" dirty="0" smtClean="0">
                <a:latin typeface="Calibri" pitchFamily="34" charset="0"/>
              </a:rPr>
              <a:t>  or inside </a:t>
            </a:r>
            <a:r>
              <a:rPr lang="it-IT" dirty="0" err="1" smtClean="0">
                <a:latin typeface="Calibri" pitchFamily="34" charset="0"/>
              </a:rPr>
              <a:t>to</a:t>
            </a:r>
            <a:r>
              <a:rPr lang="it-IT" dirty="0" smtClean="0">
                <a:latin typeface="Calibri" pitchFamily="34" charset="0"/>
              </a:rPr>
              <a:t> </a:t>
            </a:r>
            <a:r>
              <a:rPr lang="it-IT" dirty="0" err="1" smtClean="0">
                <a:latin typeface="Calibri" pitchFamily="34" charset="0"/>
              </a:rPr>
              <a:t>save</a:t>
            </a:r>
            <a:r>
              <a:rPr lang="it-IT" dirty="0" smtClean="0">
                <a:latin typeface="Calibri" pitchFamily="34" charset="0"/>
              </a:rPr>
              <a:t> </a:t>
            </a:r>
            <a:r>
              <a:rPr lang="it-IT" dirty="0" err="1" smtClean="0">
                <a:latin typeface="Calibri" pitchFamily="34" charset="0"/>
              </a:rPr>
              <a:t>space</a:t>
            </a:r>
            <a:r>
              <a:rPr lang="it-IT" dirty="0" smtClean="0">
                <a:latin typeface="Calibri" pitchFamily="34" charset="0"/>
              </a:rPr>
              <a:t> </a:t>
            </a:r>
          </a:p>
        </p:txBody>
      </p:sp>
      <p:pic>
        <p:nvPicPr>
          <p:cNvPr id="4099" name="Picture 3"/>
          <p:cNvPicPr>
            <a:picLocks noChangeAspect="1" noChangeArrowheads="1"/>
          </p:cNvPicPr>
          <p:nvPr/>
        </p:nvPicPr>
        <p:blipFill>
          <a:blip r:embed="rId3" cstate="print"/>
          <a:srcRect l="10207" t="9615" r="9417" b="7692"/>
          <a:stretch>
            <a:fillRect/>
          </a:stretch>
        </p:blipFill>
        <p:spPr bwMode="auto">
          <a:xfrm>
            <a:off x="240132" y="2203599"/>
            <a:ext cx="4325504" cy="2952328"/>
          </a:xfrm>
          <a:prstGeom prst="rect">
            <a:avLst/>
          </a:prstGeom>
          <a:noFill/>
          <a:ln w="9525">
            <a:noFill/>
            <a:miter lim="800000"/>
            <a:headEnd/>
            <a:tailEnd/>
          </a:ln>
        </p:spPr>
      </p:pic>
      <p:sp>
        <p:nvSpPr>
          <p:cNvPr id="9" name="CasellaDiTesto 8"/>
          <p:cNvSpPr txBox="1"/>
          <p:nvPr/>
        </p:nvSpPr>
        <p:spPr>
          <a:xfrm>
            <a:off x="1318740" y="5288425"/>
            <a:ext cx="2690095" cy="369332"/>
          </a:xfrm>
          <a:prstGeom prst="rect">
            <a:avLst/>
          </a:prstGeom>
          <a:noFill/>
        </p:spPr>
        <p:txBody>
          <a:bodyPr wrap="none" rtlCol="0">
            <a:spAutoFit/>
          </a:bodyPr>
          <a:lstStyle/>
          <a:p>
            <a:r>
              <a:rPr lang="it-IT" dirty="0" smtClean="0">
                <a:latin typeface="Calibri" pitchFamily="34" charset="0"/>
              </a:rPr>
              <a:t>HIT (</a:t>
            </a:r>
            <a:r>
              <a:rPr lang="it-IT" dirty="0" err="1" smtClean="0">
                <a:latin typeface="Calibri" pitchFamily="34" charset="0"/>
              </a:rPr>
              <a:t>Heidelberg</a:t>
            </a:r>
            <a:r>
              <a:rPr lang="it-IT" dirty="0" smtClean="0">
                <a:latin typeface="Calibri" pitchFamily="34" charset="0"/>
              </a:rPr>
              <a:t>, </a:t>
            </a:r>
            <a:r>
              <a:rPr lang="it-IT" dirty="0" err="1" smtClean="0">
                <a:latin typeface="Calibri" pitchFamily="34" charset="0"/>
              </a:rPr>
              <a:t>Germany</a:t>
            </a:r>
            <a:r>
              <a:rPr lang="it-IT" dirty="0" smtClean="0">
                <a:latin typeface="Calibri" pitchFamily="34" charset="0"/>
              </a:rPr>
              <a:t>)</a:t>
            </a:r>
            <a:endParaRPr lang="it-IT" dirty="0">
              <a:latin typeface="Calibri" pitchFamily="34" charset="0"/>
            </a:endParaRPr>
          </a:p>
        </p:txBody>
      </p:sp>
      <p:sp>
        <p:nvSpPr>
          <p:cNvPr id="10" name="CasellaDiTesto 9"/>
          <p:cNvSpPr txBox="1"/>
          <p:nvPr/>
        </p:nvSpPr>
        <p:spPr>
          <a:xfrm>
            <a:off x="6015610" y="6093296"/>
            <a:ext cx="1932196" cy="369332"/>
          </a:xfrm>
          <a:prstGeom prst="rect">
            <a:avLst/>
          </a:prstGeom>
          <a:noFill/>
        </p:spPr>
        <p:txBody>
          <a:bodyPr wrap="none" rtlCol="0">
            <a:spAutoFit/>
          </a:bodyPr>
          <a:lstStyle/>
          <a:p>
            <a:r>
              <a:rPr lang="it-IT" dirty="0" smtClean="0">
                <a:latin typeface="Calibri" pitchFamily="34" charset="0"/>
              </a:rPr>
              <a:t>CNAO (Pavia, Italy)</a:t>
            </a:r>
            <a:endParaRPr lang="it-IT" dirty="0">
              <a:latin typeface="Calibri" pitchFamily="34" charset="0"/>
            </a:endParaRPr>
          </a:p>
        </p:txBody>
      </p:sp>
      <p:cxnSp>
        <p:nvCxnSpPr>
          <p:cNvPr id="15" name="Connettore 2 14"/>
          <p:cNvCxnSpPr/>
          <p:nvPr/>
        </p:nvCxnSpPr>
        <p:spPr>
          <a:xfrm>
            <a:off x="6732239" y="1292599"/>
            <a:ext cx="432049" cy="1296144"/>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6" name="Connettore 2 15"/>
          <p:cNvCxnSpPr/>
          <p:nvPr/>
        </p:nvCxnSpPr>
        <p:spPr>
          <a:xfrm flipH="1">
            <a:off x="2483768" y="1350060"/>
            <a:ext cx="324036" cy="122490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0" name="Ovale 19"/>
          <p:cNvSpPr/>
          <p:nvPr/>
        </p:nvSpPr>
        <p:spPr>
          <a:xfrm>
            <a:off x="4008835" y="1013708"/>
            <a:ext cx="864096" cy="360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Ovale 20"/>
          <p:cNvSpPr/>
          <p:nvPr/>
        </p:nvSpPr>
        <p:spPr>
          <a:xfrm>
            <a:off x="7168546" y="1001555"/>
            <a:ext cx="720080" cy="3600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Date Placeholder 7"/>
          <p:cNvSpPr>
            <a:spLocks noGrp="1"/>
          </p:cNvSpPr>
          <p:nvPr>
            <p:ph type="dt" sz="half" idx="10"/>
          </p:nvPr>
        </p:nvSpPr>
        <p:spPr/>
        <p:txBody>
          <a:bodyPr/>
          <a:lstStyle/>
          <a:p>
            <a:r>
              <a:rPr lang="en-US" smtClean="0"/>
              <a:t>CAS – Trondheim - 27/07/2013</a:t>
            </a:r>
            <a:endParaRPr lang="en-US"/>
          </a:p>
        </p:txBody>
      </p:sp>
      <p:sp>
        <p:nvSpPr>
          <p:cNvPr id="11" name="Footer Placeholder 10"/>
          <p:cNvSpPr>
            <a:spLocks noGrp="1"/>
          </p:cNvSpPr>
          <p:nvPr>
            <p:ph type="ftr" sz="quarter" idx="11"/>
          </p:nvPr>
        </p:nvSpPr>
        <p:spPr/>
        <p:txBody>
          <a:bodyPr/>
          <a:lstStyle/>
          <a:p>
            <a:r>
              <a:rPr lang="en-US" smtClean="0"/>
              <a:t>Medical applications – C. Biscari </a:t>
            </a:r>
            <a:endParaRPr lang="en-US"/>
          </a:p>
        </p:txBody>
      </p:sp>
      <p:sp>
        <p:nvSpPr>
          <p:cNvPr id="12" name="Slide Number Placeholder 11"/>
          <p:cNvSpPr>
            <a:spLocks noGrp="1"/>
          </p:cNvSpPr>
          <p:nvPr>
            <p:ph type="sldNum" sz="quarter" idx="12"/>
          </p:nvPr>
        </p:nvSpPr>
        <p:spPr/>
        <p:txBody>
          <a:bodyPr/>
          <a:lstStyle/>
          <a:p>
            <a:fld id="{67CD92BB-0280-4EA5-937F-87721D6FAD66}" type="slidenum">
              <a:rPr lang="en-US" smtClean="0"/>
              <a:t>27</a:t>
            </a:fld>
            <a:endParaRPr lang="en-US"/>
          </a:p>
        </p:txBody>
      </p:sp>
    </p:spTree>
    <p:extLst>
      <p:ext uri="{BB962C8B-B14F-4D97-AF65-F5344CB8AC3E}">
        <p14:creationId xmlns:p14="http://schemas.microsoft.com/office/powerpoint/2010/main" val="32872222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395536" y="0"/>
            <a:ext cx="8229600" cy="706090"/>
          </a:xfrm>
        </p:spPr>
        <p:txBody>
          <a:bodyPr>
            <a:normAutofit fontScale="90000"/>
          </a:bodyPr>
          <a:lstStyle/>
          <a:p>
            <a:r>
              <a:rPr lang="it-IT" dirty="0" err="1" smtClean="0"/>
              <a:t>Synchrotron</a:t>
            </a:r>
            <a:r>
              <a:rPr lang="it-IT" dirty="0" smtClean="0"/>
              <a:t> </a:t>
            </a:r>
            <a:r>
              <a:rPr lang="it-IT" dirty="0" err="1" smtClean="0"/>
              <a:t>facility</a:t>
            </a:r>
            <a:r>
              <a:rPr lang="it-IT" dirty="0" smtClean="0"/>
              <a:t> layout: </a:t>
            </a:r>
            <a:r>
              <a:rPr lang="it-IT" dirty="0" err="1" smtClean="0"/>
              <a:t>Injector</a:t>
            </a:r>
            <a:endParaRPr lang="it-IT" dirty="0"/>
          </a:p>
        </p:txBody>
      </p:sp>
      <p:grpSp>
        <p:nvGrpSpPr>
          <p:cNvPr id="69" name="Gruppo 68"/>
          <p:cNvGrpSpPr/>
          <p:nvPr/>
        </p:nvGrpSpPr>
        <p:grpSpPr>
          <a:xfrm>
            <a:off x="9128" y="836712"/>
            <a:ext cx="5715000" cy="5486400"/>
            <a:chOff x="225152" y="836712"/>
            <a:chExt cx="5715000" cy="5486400"/>
          </a:xfrm>
        </p:grpSpPr>
        <p:grpSp>
          <p:nvGrpSpPr>
            <p:cNvPr id="23" name="Gruppo 22"/>
            <p:cNvGrpSpPr/>
            <p:nvPr/>
          </p:nvGrpSpPr>
          <p:grpSpPr>
            <a:xfrm>
              <a:off x="225152" y="836712"/>
              <a:ext cx="5715000" cy="5486400"/>
              <a:chOff x="225152" y="836712"/>
              <a:chExt cx="5715000" cy="5486400"/>
            </a:xfrm>
          </p:grpSpPr>
          <p:pic>
            <p:nvPicPr>
              <p:cNvPr id="5" name="Picture 5"/>
              <p:cNvPicPr>
                <a:picLocks noChangeAspect="1" noChangeArrowheads="1"/>
              </p:cNvPicPr>
              <p:nvPr/>
            </p:nvPicPr>
            <p:blipFill>
              <a:blip r:embed="rId2" cstate="print"/>
              <a:srcRect/>
              <a:stretch>
                <a:fillRect/>
              </a:stretch>
            </p:blipFill>
            <p:spPr bwMode="auto">
              <a:xfrm>
                <a:off x="225152" y="836712"/>
                <a:ext cx="5715000" cy="5486400"/>
              </a:xfrm>
              <a:prstGeom prst="rect">
                <a:avLst/>
              </a:prstGeom>
              <a:noFill/>
              <a:ln w="9525">
                <a:noFill/>
                <a:miter lim="800000"/>
                <a:headEnd/>
                <a:tailEnd/>
              </a:ln>
            </p:spPr>
          </p:pic>
          <p:sp>
            <p:nvSpPr>
              <p:cNvPr id="12" name="Line 12"/>
              <p:cNvSpPr>
                <a:spLocks noChangeShapeType="1"/>
              </p:cNvSpPr>
              <p:nvPr/>
            </p:nvSpPr>
            <p:spPr bwMode="auto">
              <a:xfrm flipH="1">
                <a:off x="2843808" y="2564904"/>
                <a:ext cx="288032" cy="360040"/>
              </a:xfrm>
              <a:prstGeom prst="line">
                <a:avLst/>
              </a:prstGeom>
              <a:noFill/>
              <a:ln w="38100">
                <a:solidFill>
                  <a:srgbClr val="FFFF00"/>
                </a:solidFill>
                <a:round/>
                <a:headEnd/>
                <a:tailEnd/>
              </a:ln>
            </p:spPr>
            <p:txBody>
              <a:bodyPr/>
              <a:lstStyle/>
              <a:p>
                <a:endParaRPr lang="en-US"/>
              </a:p>
            </p:txBody>
          </p:sp>
          <p:sp>
            <p:nvSpPr>
              <p:cNvPr id="13" name="Line 13"/>
              <p:cNvSpPr>
                <a:spLocks noChangeShapeType="1"/>
              </p:cNvSpPr>
              <p:nvPr/>
            </p:nvSpPr>
            <p:spPr bwMode="auto">
              <a:xfrm>
                <a:off x="2843808" y="2924944"/>
                <a:ext cx="360040" cy="288032"/>
              </a:xfrm>
              <a:prstGeom prst="line">
                <a:avLst/>
              </a:prstGeom>
              <a:noFill/>
              <a:ln w="38100">
                <a:solidFill>
                  <a:srgbClr val="FFFF00"/>
                </a:solidFill>
                <a:round/>
                <a:headEnd/>
                <a:tailEnd/>
              </a:ln>
            </p:spPr>
            <p:txBody>
              <a:bodyPr/>
              <a:lstStyle/>
              <a:p>
                <a:endParaRPr lang="en-US"/>
              </a:p>
            </p:txBody>
          </p:sp>
          <p:sp>
            <p:nvSpPr>
              <p:cNvPr id="14" name="Line 14"/>
              <p:cNvSpPr>
                <a:spLocks noChangeShapeType="1"/>
              </p:cNvSpPr>
              <p:nvPr/>
            </p:nvSpPr>
            <p:spPr bwMode="auto">
              <a:xfrm flipV="1">
                <a:off x="3203848" y="2852936"/>
                <a:ext cx="291480" cy="360040"/>
              </a:xfrm>
              <a:prstGeom prst="line">
                <a:avLst/>
              </a:prstGeom>
              <a:noFill/>
              <a:ln w="38100">
                <a:solidFill>
                  <a:srgbClr val="FFFF00"/>
                </a:solidFill>
                <a:round/>
                <a:headEnd/>
                <a:tailEnd/>
              </a:ln>
            </p:spPr>
            <p:txBody>
              <a:bodyPr/>
              <a:lstStyle/>
              <a:p>
                <a:endParaRPr lang="en-US"/>
              </a:p>
            </p:txBody>
          </p:sp>
          <p:sp>
            <p:nvSpPr>
              <p:cNvPr id="16" name="Line 14"/>
              <p:cNvSpPr>
                <a:spLocks noChangeShapeType="1"/>
              </p:cNvSpPr>
              <p:nvPr/>
            </p:nvSpPr>
            <p:spPr bwMode="auto">
              <a:xfrm flipH="1" flipV="1">
                <a:off x="3131840" y="2564904"/>
                <a:ext cx="360040" cy="288032"/>
              </a:xfrm>
              <a:prstGeom prst="line">
                <a:avLst/>
              </a:prstGeom>
              <a:noFill/>
              <a:ln w="38100">
                <a:solidFill>
                  <a:srgbClr val="FFFF00"/>
                </a:solidFill>
                <a:round/>
                <a:headEnd/>
                <a:tailEnd/>
              </a:ln>
            </p:spPr>
            <p:txBody>
              <a:bodyPr/>
              <a:lstStyle/>
              <a:p>
                <a:endParaRPr lang="en-US"/>
              </a:p>
            </p:txBody>
          </p:sp>
          <p:sp>
            <p:nvSpPr>
              <p:cNvPr id="17" name="Line 14"/>
              <p:cNvSpPr>
                <a:spLocks noChangeShapeType="1"/>
              </p:cNvSpPr>
              <p:nvPr/>
            </p:nvSpPr>
            <p:spPr bwMode="auto">
              <a:xfrm flipH="1" flipV="1">
                <a:off x="4139952" y="2204864"/>
                <a:ext cx="144016" cy="432048"/>
              </a:xfrm>
              <a:prstGeom prst="line">
                <a:avLst/>
              </a:prstGeom>
              <a:noFill/>
              <a:ln w="38100">
                <a:solidFill>
                  <a:srgbClr val="FFFF00"/>
                </a:solidFill>
                <a:round/>
                <a:headEnd/>
                <a:tailEnd/>
              </a:ln>
            </p:spPr>
            <p:txBody>
              <a:bodyPr/>
              <a:lstStyle/>
              <a:p>
                <a:endParaRPr lang="en-US"/>
              </a:p>
            </p:txBody>
          </p:sp>
          <p:sp>
            <p:nvSpPr>
              <p:cNvPr id="18" name="Line 14"/>
              <p:cNvSpPr>
                <a:spLocks noChangeShapeType="1"/>
              </p:cNvSpPr>
              <p:nvPr/>
            </p:nvSpPr>
            <p:spPr bwMode="auto">
              <a:xfrm flipH="1" flipV="1">
                <a:off x="3707904" y="2348880"/>
                <a:ext cx="144016" cy="432048"/>
              </a:xfrm>
              <a:prstGeom prst="line">
                <a:avLst/>
              </a:prstGeom>
              <a:noFill/>
              <a:ln w="38100">
                <a:solidFill>
                  <a:srgbClr val="FFFF00"/>
                </a:solidFill>
                <a:round/>
                <a:headEnd/>
                <a:tailEnd/>
              </a:ln>
            </p:spPr>
            <p:txBody>
              <a:bodyPr/>
              <a:lstStyle/>
              <a:p>
                <a:endParaRPr lang="en-US"/>
              </a:p>
            </p:txBody>
          </p:sp>
          <p:sp>
            <p:nvSpPr>
              <p:cNvPr id="19" name="Line 14"/>
              <p:cNvSpPr>
                <a:spLocks noChangeShapeType="1"/>
              </p:cNvSpPr>
              <p:nvPr/>
            </p:nvSpPr>
            <p:spPr bwMode="auto">
              <a:xfrm flipH="1">
                <a:off x="3851920" y="2636912"/>
                <a:ext cx="432048" cy="144016"/>
              </a:xfrm>
              <a:prstGeom prst="line">
                <a:avLst/>
              </a:prstGeom>
              <a:noFill/>
              <a:ln w="38100">
                <a:solidFill>
                  <a:srgbClr val="FFFF00"/>
                </a:solidFill>
                <a:round/>
                <a:headEnd/>
                <a:tailEnd/>
              </a:ln>
            </p:spPr>
            <p:txBody>
              <a:bodyPr/>
              <a:lstStyle/>
              <a:p>
                <a:endParaRPr lang="en-US"/>
              </a:p>
            </p:txBody>
          </p:sp>
          <p:sp>
            <p:nvSpPr>
              <p:cNvPr id="20" name="Line 14"/>
              <p:cNvSpPr>
                <a:spLocks noChangeShapeType="1"/>
              </p:cNvSpPr>
              <p:nvPr/>
            </p:nvSpPr>
            <p:spPr bwMode="auto">
              <a:xfrm flipH="1">
                <a:off x="3707904" y="2204864"/>
                <a:ext cx="432048" cy="144016"/>
              </a:xfrm>
              <a:prstGeom prst="line">
                <a:avLst/>
              </a:prstGeom>
              <a:noFill/>
              <a:ln w="38100">
                <a:solidFill>
                  <a:srgbClr val="FFFF00"/>
                </a:solidFill>
                <a:round/>
                <a:headEnd/>
                <a:tailEnd/>
              </a:ln>
            </p:spPr>
            <p:txBody>
              <a:bodyPr/>
              <a:lstStyle/>
              <a:p>
                <a:endParaRPr lang="en-US"/>
              </a:p>
            </p:txBody>
          </p:sp>
        </p:grpSp>
        <p:sp>
          <p:nvSpPr>
            <p:cNvPr id="25" name="Line 14"/>
            <p:cNvSpPr>
              <a:spLocks noChangeShapeType="1"/>
            </p:cNvSpPr>
            <p:nvPr/>
          </p:nvSpPr>
          <p:spPr bwMode="auto">
            <a:xfrm flipV="1">
              <a:off x="1979712" y="1556792"/>
              <a:ext cx="313184" cy="576064"/>
            </a:xfrm>
            <a:prstGeom prst="line">
              <a:avLst/>
            </a:prstGeom>
            <a:noFill/>
            <a:ln w="38100">
              <a:solidFill>
                <a:srgbClr val="FFFF00"/>
              </a:solidFill>
              <a:round/>
              <a:headEnd/>
              <a:tailEnd/>
            </a:ln>
          </p:spPr>
          <p:txBody>
            <a:bodyPr/>
            <a:lstStyle/>
            <a:p>
              <a:endParaRPr lang="en-US"/>
            </a:p>
          </p:txBody>
        </p:sp>
        <p:sp>
          <p:nvSpPr>
            <p:cNvPr id="26" name="CasellaDiTesto 25"/>
            <p:cNvSpPr txBox="1"/>
            <p:nvPr/>
          </p:nvSpPr>
          <p:spPr>
            <a:xfrm>
              <a:off x="3779912" y="3284984"/>
              <a:ext cx="974947" cy="369332"/>
            </a:xfrm>
            <a:prstGeom prst="rect">
              <a:avLst/>
            </a:prstGeom>
            <a:noFill/>
          </p:spPr>
          <p:txBody>
            <a:bodyPr wrap="none" rtlCol="0">
              <a:spAutoFit/>
            </a:bodyPr>
            <a:lstStyle/>
            <a:p>
              <a:r>
                <a:rPr lang="it-IT" dirty="0" err="1" smtClean="0"/>
                <a:t>Sources</a:t>
              </a:r>
              <a:endParaRPr lang="it-IT" dirty="0"/>
            </a:p>
          </p:txBody>
        </p:sp>
        <p:sp>
          <p:nvSpPr>
            <p:cNvPr id="29" name="Line 14"/>
            <p:cNvSpPr>
              <a:spLocks noChangeShapeType="1"/>
            </p:cNvSpPr>
            <p:nvPr/>
          </p:nvSpPr>
          <p:spPr bwMode="auto">
            <a:xfrm>
              <a:off x="2267744" y="1556792"/>
              <a:ext cx="1008112" cy="144016"/>
            </a:xfrm>
            <a:prstGeom prst="line">
              <a:avLst/>
            </a:prstGeom>
            <a:noFill/>
            <a:ln w="38100">
              <a:solidFill>
                <a:srgbClr val="FFFF00"/>
              </a:solidFill>
              <a:round/>
              <a:headEnd/>
              <a:tailEnd/>
            </a:ln>
          </p:spPr>
          <p:txBody>
            <a:bodyPr/>
            <a:lstStyle/>
            <a:p>
              <a:endParaRPr lang="en-US"/>
            </a:p>
          </p:txBody>
        </p:sp>
        <p:sp>
          <p:nvSpPr>
            <p:cNvPr id="30" name="Line 14"/>
            <p:cNvSpPr>
              <a:spLocks noChangeShapeType="1"/>
            </p:cNvSpPr>
            <p:nvPr/>
          </p:nvSpPr>
          <p:spPr bwMode="auto">
            <a:xfrm flipV="1">
              <a:off x="3275856" y="1556792"/>
              <a:ext cx="504056" cy="144016"/>
            </a:xfrm>
            <a:prstGeom prst="line">
              <a:avLst/>
            </a:prstGeom>
            <a:noFill/>
            <a:ln w="38100">
              <a:solidFill>
                <a:srgbClr val="FFFF00"/>
              </a:solidFill>
              <a:round/>
              <a:headEnd/>
              <a:tailEnd/>
            </a:ln>
          </p:spPr>
          <p:txBody>
            <a:bodyPr/>
            <a:lstStyle/>
            <a:p>
              <a:endParaRPr lang="en-US"/>
            </a:p>
          </p:txBody>
        </p:sp>
        <p:sp>
          <p:nvSpPr>
            <p:cNvPr id="31" name="Line 14"/>
            <p:cNvSpPr>
              <a:spLocks noChangeShapeType="1"/>
            </p:cNvSpPr>
            <p:nvPr/>
          </p:nvSpPr>
          <p:spPr bwMode="auto">
            <a:xfrm>
              <a:off x="3779912" y="1556792"/>
              <a:ext cx="360040" cy="576064"/>
            </a:xfrm>
            <a:prstGeom prst="line">
              <a:avLst/>
            </a:prstGeom>
            <a:noFill/>
            <a:ln w="38100">
              <a:solidFill>
                <a:srgbClr val="FFFF00"/>
              </a:solidFill>
              <a:round/>
              <a:headEnd/>
              <a:tailEnd/>
            </a:ln>
          </p:spPr>
          <p:txBody>
            <a:bodyPr/>
            <a:lstStyle/>
            <a:p>
              <a:endParaRPr lang="en-US"/>
            </a:p>
          </p:txBody>
        </p:sp>
        <p:sp>
          <p:nvSpPr>
            <p:cNvPr id="32" name="Line 14"/>
            <p:cNvSpPr>
              <a:spLocks noChangeShapeType="1"/>
            </p:cNvSpPr>
            <p:nvPr/>
          </p:nvSpPr>
          <p:spPr bwMode="auto">
            <a:xfrm flipV="1">
              <a:off x="2411760" y="2060848"/>
              <a:ext cx="216024" cy="360040"/>
            </a:xfrm>
            <a:prstGeom prst="line">
              <a:avLst/>
            </a:prstGeom>
            <a:noFill/>
            <a:ln w="38100">
              <a:solidFill>
                <a:srgbClr val="FFFF00"/>
              </a:solidFill>
              <a:round/>
              <a:headEnd/>
              <a:tailEnd/>
            </a:ln>
          </p:spPr>
          <p:txBody>
            <a:bodyPr/>
            <a:lstStyle/>
            <a:p>
              <a:endParaRPr lang="en-US"/>
            </a:p>
          </p:txBody>
        </p:sp>
        <p:sp>
          <p:nvSpPr>
            <p:cNvPr id="33" name="Line 14"/>
            <p:cNvSpPr>
              <a:spLocks noChangeShapeType="1"/>
            </p:cNvSpPr>
            <p:nvPr/>
          </p:nvSpPr>
          <p:spPr bwMode="auto">
            <a:xfrm>
              <a:off x="1979712" y="2132856"/>
              <a:ext cx="432048" cy="288032"/>
            </a:xfrm>
            <a:prstGeom prst="line">
              <a:avLst/>
            </a:prstGeom>
            <a:noFill/>
            <a:ln w="38100">
              <a:solidFill>
                <a:srgbClr val="FFFF00"/>
              </a:solidFill>
              <a:round/>
              <a:headEnd/>
              <a:tailEnd/>
            </a:ln>
          </p:spPr>
          <p:txBody>
            <a:bodyPr/>
            <a:lstStyle/>
            <a:p>
              <a:endParaRPr lang="en-US"/>
            </a:p>
          </p:txBody>
        </p:sp>
        <p:sp>
          <p:nvSpPr>
            <p:cNvPr id="34" name="Line 14"/>
            <p:cNvSpPr>
              <a:spLocks noChangeShapeType="1"/>
            </p:cNvSpPr>
            <p:nvPr/>
          </p:nvSpPr>
          <p:spPr bwMode="auto">
            <a:xfrm>
              <a:off x="2627784" y="2060848"/>
              <a:ext cx="432048" cy="72008"/>
            </a:xfrm>
            <a:prstGeom prst="line">
              <a:avLst/>
            </a:prstGeom>
            <a:noFill/>
            <a:ln w="38100">
              <a:solidFill>
                <a:srgbClr val="FFFF00"/>
              </a:solidFill>
              <a:round/>
              <a:headEnd/>
              <a:tailEnd/>
            </a:ln>
          </p:spPr>
          <p:txBody>
            <a:bodyPr/>
            <a:lstStyle/>
            <a:p>
              <a:endParaRPr lang="en-US"/>
            </a:p>
          </p:txBody>
        </p:sp>
        <p:sp>
          <p:nvSpPr>
            <p:cNvPr id="35" name="Line 14"/>
            <p:cNvSpPr>
              <a:spLocks noChangeShapeType="1"/>
            </p:cNvSpPr>
            <p:nvPr/>
          </p:nvSpPr>
          <p:spPr bwMode="auto">
            <a:xfrm>
              <a:off x="3059832" y="2132856"/>
              <a:ext cx="288032" cy="288032"/>
            </a:xfrm>
            <a:prstGeom prst="line">
              <a:avLst/>
            </a:prstGeom>
            <a:noFill/>
            <a:ln w="38100">
              <a:solidFill>
                <a:srgbClr val="FFFF00"/>
              </a:solidFill>
              <a:round/>
              <a:headEnd/>
              <a:tailEnd/>
            </a:ln>
          </p:spPr>
          <p:txBody>
            <a:bodyPr/>
            <a:lstStyle/>
            <a:p>
              <a:endParaRPr lang="en-US"/>
            </a:p>
          </p:txBody>
        </p:sp>
        <p:sp>
          <p:nvSpPr>
            <p:cNvPr id="36" name="Line 14"/>
            <p:cNvSpPr>
              <a:spLocks noChangeShapeType="1"/>
            </p:cNvSpPr>
            <p:nvPr/>
          </p:nvSpPr>
          <p:spPr bwMode="auto">
            <a:xfrm flipH="1">
              <a:off x="2627784" y="5733256"/>
              <a:ext cx="432048" cy="216024"/>
            </a:xfrm>
            <a:prstGeom prst="line">
              <a:avLst/>
            </a:prstGeom>
            <a:noFill/>
            <a:ln w="38100">
              <a:solidFill>
                <a:srgbClr val="FFFF00"/>
              </a:solidFill>
              <a:round/>
              <a:headEnd/>
              <a:tailEnd/>
            </a:ln>
          </p:spPr>
          <p:txBody>
            <a:bodyPr/>
            <a:lstStyle/>
            <a:p>
              <a:endParaRPr lang="en-US"/>
            </a:p>
          </p:txBody>
        </p:sp>
        <p:sp>
          <p:nvSpPr>
            <p:cNvPr id="37" name="Line 14"/>
            <p:cNvSpPr>
              <a:spLocks noChangeShapeType="1"/>
            </p:cNvSpPr>
            <p:nvPr/>
          </p:nvSpPr>
          <p:spPr bwMode="auto">
            <a:xfrm flipV="1">
              <a:off x="3707904" y="2132856"/>
              <a:ext cx="432048" cy="144016"/>
            </a:xfrm>
            <a:prstGeom prst="line">
              <a:avLst/>
            </a:prstGeom>
            <a:noFill/>
            <a:ln w="38100">
              <a:solidFill>
                <a:srgbClr val="FFFF00"/>
              </a:solidFill>
              <a:round/>
              <a:headEnd/>
              <a:tailEnd/>
            </a:ln>
          </p:spPr>
          <p:txBody>
            <a:bodyPr/>
            <a:lstStyle/>
            <a:p>
              <a:endParaRPr lang="en-US"/>
            </a:p>
          </p:txBody>
        </p:sp>
        <p:sp>
          <p:nvSpPr>
            <p:cNvPr id="38" name="Line 14"/>
            <p:cNvSpPr>
              <a:spLocks noChangeShapeType="1"/>
            </p:cNvSpPr>
            <p:nvPr/>
          </p:nvSpPr>
          <p:spPr bwMode="auto">
            <a:xfrm>
              <a:off x="3419872" y="1988840"/>
              <a:ext cx="288032" cy="288032"/>
            </a:xfrm>
            <a:prstGeom prst="line">
              <a:avLst/>
            </a:prstGeom>
            <a:noFill/>
            <a:ln w="38100">
              <a:solidFill>
                <a:srgbClr val="FFFF00"/>
              </a:solidFill>
              <a:round/>
              <a:headEnd/>
              <a:tailEnd/>
            </a:ln>
          </p:spPr>
          <p:txBody>
            <a:bodyPr/>
            <a:lstStyle/>
            <a:p>
              <a:endParaRPr lang="en-US"/>
            </a:p>
          </p:txBody>
        </p:sp>
        <p:sp>
          <p:nvSpPr>
            <p:cNvPr id="39" name="Line 14"/>
            <p:cNvSpPr>
              <a:spLocks noChangeShapeType="1"/>
            </p:cNvSpPr>
            <p:nvPr/>
          </p:nvSpPr>
          <p:spPr bwMode="auto">
            <a:xfrm flipV="1">
              <a:off x="3491880" y="2420888"/>
              <a:ext cx="216024" cy="288032"/>
            </a:xfrm>
            <a:prstGeom prst="line">
              <a:avLst/>
            </a:prstGeom>
            <a:noFill/>
            <a:ln w="38100">
              <a:solidFill>
                <a:srgbClr val="FFFF00"/>
              </a:solidFill>
              <a:round/>
              <a:headEnd/>
              <a:tailEnd/>
            </a:ln>
          </p:spPr>
          <p:txBody>
            <a:bodyPr/>
            <a:lstStyle/>
            <a:p>
              <a:endParaRPr lang="en-US"/>
            </a:p>
          </p:txBody>
        </p:sp>
        <p:sp>
          <p:nvSpPr>
            <p:cNvPr id="40" name="Line 14"/>
            <p:cNvSpPr>
              <a:spLocks noChangeShapeType="1"/>
            </p:cNvSpPr>
            <p:nvPr/>
          </p:nvSpPr>
          <p:spPr bwMode="auto">
            <a:xfrm>
              <a:off x="3275856" y="2492896"/>
              <a:ext cx="216024" cy="216024"/>
            </a:xfrm>
            <a:prstGeom prst="line">
              <a:avLst/>
            </a:prstGeom>
            <a:noFill/>
            <a:ln w="38100">
              <a:solidFill>
                <a:srgbClr val="FFFF00"/>
              </a:solidFill>
              <a:round/>
              <a:headEnd/>
              <a:tailEnd/>
            </a:ln>
          </p:spPr>
          <p:txBody>
            <a:bodyPr/>
            <a:lstStyle/>
            <a:p>
              <a:endParaRPr lang="en-US"/>
            </a:p>
          </p:txBody>
        </p:sp>
        <p:sp>
          <p:nvSpPr>
            <p:cNvPr id="41" name="Line 14"/>
            <p:cNvSpPr>
              <a:spLocks noChangeShapeType="1"/>
            </p:cNvSpPr>
            <p:nvPr/>
          </p:nvSpPr>
          <p:spPr bwMode="auto">
            <a:xfrm flipH="1">
              <a:off x="3275856" y="2420888"/>
              <a:ext cx="72008" cy="72008"/>
            </a:xfrm>
            <a:prstGeom prst="line">
              <a:avLst/>
            </a:prstGeom>
            <a:noFill/>
            <a:ln w="38100">
              <a:solidFill>
                <a:srgbClr val="FFFF00"/>
              </a:solidFill>
              <a:round/>
              <a:headEnd/>
              <a:tailEnd/>
            </a:ln>
          </p:spPr>
          <p:txBody>
            <a:bodyPr/>
            <a:lstStyle/>
            <a:p>
              <a:endParaRPr lang="en-US"/>
            </a:p>
          </p:txBody>
        </p:sp>
        <p:sp>
          <p:nvSpPr>
            <p:cNvPr id="42" name="Line 14"/>
            <p:cNvSpPr>
              <a:spLocks noChangeShapeType="1"/>
            </p:cNvSpPr>
            <p:nvPr/>
          </p:nvSpPr>
          <p:spPr bwMode="auto">
            <a:xfrm>
              <a:off x="3419872" y="2060848"/>
              <a:ext cx="288032" cy="288032"/>
            </a:xfrm>
            <a:prstGeom prst="line">
              <a:avLst/>
            </a:prstGeom>
            <a:noFill/>
            <a:ln w="38100">
              <a:solidFill>
                <a:srgbClr val="FFFF00"/>
              </a:solidFill>
              <a:round/>
              <a:headEnd/>
              <a:tailEnd/>
            </a:ln>
          </p:spPr>
          <p:txBody>
            <a:bodyPr/>
            <a:lstStyle/>
            <a:p>
              <a:endParaRPr lang="en-US"/>
            </a:p>
          </p:txBody>
        </p:sp>
        <p:sp>
          <p:nvSpPr>
            <p:cNvPr id="43" name="Line 14"/>
            <p:cNvSpPr>
              <a:spLocks noChangeShapeType="1"/>
            </p:cNvSpPr>
            <p:nvPr/>
          </p:nvSpPr>
          <p:spPr bwMode="auto">
            <a:xfrm flipV="1">
              <a:off x="3419872" y="1988840"/>
              <a:ext cx="0" cy="72008"/>
            </a:xfrm>
            <a:prstGeom prst="line">
              <a:avLst/>
            </a:prstGeom>
            <a:noFill/>
            <a:ln w="38100">
              <a:solidFill>
                <a:srgbClr val="FFFF00"/>
              </a:solidFill>
              <a:round/>
              <a:headEnd/>
              <a:tailEnd/>
            </a:ln>
          </p:spPr>
          <p:txBody>
            <a:bodyPr/>
            <a:lstStyle/>
            <a:p>
              <a:endParaRPr lang="en-US"/>
            </a:p>
          </p:txBody>
        </p:sp>
        <p:sp>
          <p:nvSpPr>
            <p:cNvPr id="44" name="Line 14"/>
            <p:cNvSpPr>
              <a:spLocks noChangeShapeType="1"/>
            </p:cNvSpPr>
            <p:nvPr/>
          </p:nvSpPr>
          <p:spPr bwMode="auto">
            <a:xfrm>
              <a:off x="1331640" y="3429000"/>
              <a:ext cx="432048" cy="216024"/>
            </a:xfrm>
            <a:prstGeom prst="line">
              <a:avLst/>
            </a:prstGeom>
            <a:noFill/>
            <a:ln w="38100">
              <a:solidFill>
                <a:srgbClr val="FFFF00"/>
              </a:solidFill>
              <a:round/>
              <a:headEnd/>
              <a:tailEnd/>
            </a:ln>
          </p:spPr>
          <p:txBody>
            <a:bodyPr/>
            <a:lstStyle/>
            <a:p>
              <a:endParaRPr lang="en-US"/>
            </a:p>
          </p:txBody>
        </p:sp>
        <p:sp>
          <p:nvSpPr>
            <p:cNvPr id="45" name="Line 14"/>
            <p:cNvSpPr>
              <a:spLocks noChangeShapeType="1"/>
            </p:cNvSpPr>
            <p:nvPr/>
          </p:nvSpPr>
          <p:spPr bwMode="auto">
            <a:xfrm flipH="1">
              <a:off x="1331640" y="2204864"/>
              <a:ext cx="648072" cy="1224136"/>
            </a:xfrm>
            <a:prstGeom prst="line">
              <a:avLst/>
            </a:prstGeom>
            <a:noFill/>
            <a:ln w="38100">
              <a:solidFill>
                <a:srgbClr val="FFFF00"/>
              </a:solidFill>
              <a:round/>
              <a:headEnd/>
              <a:tailEnd/>
            </a:ln>
          </p:spPr>
          <p:txBody>
            <a:bodyPr/>
            <a:lstStyle/>
            <a:p>
              <a:endParaRPr lang="en-US"/>
            </a:p>
          </p:txBody>
        </p:sp>
        <p:sp>
          <p:nvSpPr>
            <p:cNvPr id="46" name="Line 14"/>
            <p:cNvSpPr>
              <a:spLocks noChangeShapeType="1"/>
            </p:cNvSpPr>
            <p:nvPr/>
          </p:nvSpPr>
          <p:spPr bwMode="auto">
            <a:xfrm flipH="1">
              <a:off x="1763688" y="2492896"/>
              <a:ext cx="648072" cy="1152128"/>
            </a:xfrm>
            <a:prstGeom prst="line">
              <a:avLst/>
            </a:prstGeom>
            <a:noFill/>
            <a:ln w="38100">
              <a:solidFill>
                <a:srgbClr val="FFFF00"/>
              </a:solidFill>
              <a:round/>
              <a:headEnd/>
              <a:tailEnd/>
            </a:ln>
          </p:spPr>
          <p:txBody>
            <a:bodyPr/>
            <a:lstStyle/>
            <a:p>
              <a:endParaRPr lang="en-US"/>
            </a:p>
          </p:txBody>
        </p:sp>
        <p:sp>
          <p:nvSpPr>
            <p:cNvPr id="47" name="Line 14"/>
            <p:cNvSpPr>
              <a:spLocks noChangeShapeType="1"/>
            </p:cNvSpPr>
            <p:nvPr/>
          </p:nvSpPr>
          <p:spPr bwMode="auto">
            <a:xfrm>
              <a:off x="1979712" y="2204864"/>
              <a:ext cx="432048" cy="288032"/>
            </a:xfrm>
            <a:prstGeom prst="line">
              <a:avLst/>
            </a:prstGeom>
            <a:noFill/>
            <a:ln w="38100">
              <a:solidFill>
                <a:srgbClr val="FFFF00"/>
              </a:solidFill>
              <a:round/>
              <a:headEnd/>
              <a:tailEnd/>
            </a:ln>
          </p:spPr>
          <p:txBody>
            <a:bodyPr/>
            <a:lstStyle/>
            <a:p>
              <a:endParaRPr lang="en-US"/>
            </a:p>
          </p:txBody>
        </p:sp>
        <p:sp>
          <p:nvSpPr>
            <p:cNvPr id="48" name="Line 14"/>
            <p:cNvSpPr>
              <a:spLocks noChangeShapeType="1"/>
            </p:cNvSpPr>
            <p:nvPr/>
          </p:nvSpPr>
          <p:spPr bwMode="auto">
            <a:xfrm flipH="1">
              <a:off x="1043608" y="3501008"/>
              <a:ext cx="216024" cy="648072"/>
            </a:xfrm>
            <a:prstGeom prst="line">
              <a:avLst/>
            </a:prstGeom>
            <a:noFill/>
            <a:ln w="38100">
              <a:solidFill>
                <a:srgbClr val="FFFF00"/>
              </a:solidFill>
              <a:round/>
              <a:headEnd/>
              <a:tailEnd/>
            </a:ln>
          </p:spPr>
          <p:txBody>
            <a:bodyPr/>
            <a:lstStyle/>
            <a:p>
              <a:endParaRPr lang="en-US"/>
            </a:p>
          </p:txBody>
        </p:sp>
        <p:sp>
          <p:nvSpPr>
            <p:cNvPr id="49" name="Line 14"/>
            <p:cNvSpPr>
              <a:spLocks noChangeShapeType="1"/>
            </p:cNvSpPr>
            <p:nvPr/>
          </p:nvSpPr>
          <p:spPr bwMode="auto">
            <a:xfrm flipH="1">
              <a:off x="1475656" y="3717032"/>
              <a:ext cx="216024" cy="648072"/>
            </a:xfrm>
            <a:prstGeom prst="line">
              <a:avLst/>
            </a:prstGeom>
            <a:noFill/>
            <a:ln w="38100">
              <a:solidFill>
                <a:srgbClr val="FFFF00"/>
              </a:solidFill>
              <a:round/>
              <a:headEnd/>
              <a:tailEnd/>
            </a:ln>
          </p:spPr>
          <p:txBody>
            <a:bodyPr/>
            <a:lstStyle/>
            <a:p>
              <a:endParaRPr lang="en-US"/>
            </a:p>
          </p:txBody>
        </p:sp>
        <p:sp>
          <p:nvSpPr>
            <p:cNvPr id="50" name="Line 14"/>
            <p:cNvSpPr>
              <a:spLocks noChangeShapeType="1"/>
            </p:cNvSpPr>
            <p:nvPr/>
          </p:nvSpPr>
          <p:spPr bwMode="auto">
            <a:xfrm>
              <a:off x="1691680" y="4941168"/>
              <a:ext cx="1368152" cy="792088"/>
            </a:xfrm>
            <a:prstGeom prst="line">
              <a:avLst/>
            </a:prstGeom>
            <a:noFill/>
            <a:ln w="38100">
              <a:solidFill>
                <a:srgbClr val="FFFF00"/>
              </a:solidFill>
              <a:round/>
              <a:headEnd/>
              <a:tailEnd/>
            </a:ln>
          </p:spPr>
          <p:txBody>
            <a:bodyPr/>
            <a:lstStyle/>
            <a:p>
              <a:endParaRPr lang="en-US"/>
            </a:p>
          </p:txBody>
        </p:sp>
        <p:sp>
          <p:nvSpPr>
            <p:cNvPr id="51" name="Line 14"/>
            <p:cNvSpPr>
              <a:spLocks noChangeShapeType="1"/>
            </p:cNvSpPr>
            <p:nvPr/>
          </p:nvSpPr>
          <p:spPr bwMode="auto">
            <a:xfrm>
              <a:off x="1331640" y="5229200"/>
              <a:ext cx="1224136" cy="720080"/>
            </a:xfrm>
            <a:prstGeom prst="line">
              <a:avLst/>
            </a:prstGeom>
            <a:noFill/>
            <a:ln w="38100">
              <a:solidFill>
                <a:srgbClr val="FFFF00"/>
              </a:solidFill>
              <a:round/>
              <a:headEnd/>
              <a:tailEnd/>
            </a:ln>
          </p:spPr>
          <p:txBody>
            <a:bodyPr/>
            <a:lstStyle/>
            <a:p>
              <a:endParaRPr lang="en-US"/>
            </a:p>
          </p:txBody>
        </p:sp>
        <p:sp>
          <p:nvSpPr>
            <p:cNvPr id="52" name="Line 14"/>
            <p:cNvSpPr>
              <a:spLocks noChangeShapeType="1"/>
            </p:cNvSpPr>
            <p:nvPr/>
          </p:nvSpPr>
          <p:spPr bwMode="auto">
            <a:xfrm>
              <a:off x="1475656" y="4365104"/>
              <a:ext cx="216024" cy="576064"/>
            </a:xfrm>
            <a:prstGeom prst="line">
              <a:avLst/>
            </a:prstGeom>
            <a:noFill/>
            <a:ln w="38100">
              <a:solidFill>
                <a:srgbClr val="FFFF00"/>
              </a:solidFill>
              <a:round/>
              <a:headEnd/>
              <a:tailEnd/>
            </a:ln>
          </p:spPr>
          <p:txBody>
            <a:bodyPr/>
            <a:lstStyle/>
            <a:p>
              <a:endParaRPr lang="en-US"/>
            </a:p>
          </p:txBody>
        </p:sp>
        <p:sp>
          <p:nvSpPr>
            <p:cNvPr id="53" name="Line 14"/>
            <p:cNvSpPr>
              <a:spLocks noChangeShapeType="1"/>
            </p:cNvSpPr>
            <p:nvPr/>
          </p:nvSpPr>
          <p:spPr bwMode="auto">
            <a:xfrm>
              <a:off x="1043608" y="4149080"/>
              <a:ext cx="288032" cy="1080120"/>
            </a:xfrm>
            <a:prstGeom prst="line">
              <a:avLst/>
            </a:prstGeom>
            <a:noFill/>
            <a:ln w="38100">
              <a:solidFill>
                <a:srgbClr val="FFFF00"/>
              </a:solidFill>
              <a:round/>
              <a:headEnd/>
              <a:tailEnd/>
            </a:ln>
          </p:spPr>
          <p:txBody>
            <a:bodyPr/>
            <a:lstStyle/>
            <a:p>
              <a:endParaRPr lang="en-US"/>
            </a:p>
          </p:txBody>
        </p:sp>
        <p:sp>
          <p:nvSpPr>
            <p:cNvPr id="54" name="Line 14"/>
            <p:cNvSpPr>
              <a:spLocks noChangeShapeType="1"/>
            </p:cNvSpPr>
            <p:nvPr/>
          </p:nvSpPr>
          <p:spPr bwMode="auto">
            <a:xfrm flipH="1" flipV="1">
              <a:off x="1259632" y="3501008"/>
              <a:ext cx="432048" cy="216024"/>
            </a:xfrm>
            <a:prstGeom prst="line">
              <a:avLst/>
            </a:prstGeom>
            <a:noFill/>
            <a:ln w="38100">
              <a:solidFill>
                <a:srgbClr val="FFFF00"/>
              </a:solidFill>
              <a:round/>
              <a:headEnd/>
              <a:tailEnd/>
            </a:ln>
          </p:spPr>
          <p:txBody>
            <a:bodyPr/>
            <a:lstStyle/>
            <a:p>
              <a:endParaRPr lang="en-US"/>
            </a:p>
          </p:txBody>
        </p:sp>
        <p:cxnSp>
          <p:nvCxnSpPr>
            <p:cNvPr id="55" name="Connettore 2 54"/>
            <p:cNvCxnSpPr/>
            <p:nvPr/>
          </p:nvCxnSpPr>
          <p:spPr>
            <a:xfrm>
              <a:off x="1763688" y="4797152"/>
              <a:ext cx="1368152"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6" name="Connettore 2 55"/>
            <p:cNvCxnSpPr/>
            <p:nvPr/>
          </p:nvCxnSpPr>
          <p:spPr>
            <a:xfrm>
              <a:off x="4139952" y="2780928"/>
              <a:ext cx="0" cy="4320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7" name="Connettore 2 56"/>
            <p:cNvCxnSpPr/>
            <p:nvPr/>
          </p:nvCxnSpPr>
          <p:spPr>
            <a:xfrm>
              <a:off x="3419872" y="3068960"/>
              <a:ext cx="432048" cy="28803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62" name="Connettore 2 61"/>
            <p:cNvCxnSpPr/>
            <p:nvPr/>
          </p:nvCxnSpPr>
          <p:spPr>
            <a:xfrm>
              <a:off x="1979712" y="3284984"/>
              <a:ext cx="1296144" cy="57606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64" name="Connettore 2 63"/>
            <p:cNvCxnSpPr/>
            <p:nvPr/>
          </p:nvCxnSpPr>
          <p:spPr>
            <a:xfrm>
              <a:off x="2555776" y="2204864"/>
              <a:ext cx="0" cy="86409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66" name="CasellaDiTesto 65"/>
            <p:cNvSpPr txBox="1"/>
            <p:nvPr/>
          </p:nvSpPr>
          <p:spPr>
            <a:xfrm>
              <a:off x="2267744" y="3068960"/>
              <a:ext cx="748923" cy="369332"/>
            </a:xfrm>
            <a:prstGeom prst="rect">
              <a:avLst/>
            </a:prstGeom>
            <a:noFill/>
          </p:spPr>
          <p:txBody>
            <a:bodyPr wrap="none" rtlCol="0">
              <a:spAutoFit/>
            </a:bodyPr>
            <a:lstStyle/>
            <a:p>
              <a:r>
                <a:rPr lang="it-IT" dirty="0" smtClean="0"/>
                <a:t>LEBT</a:t>
              </a:r>
              <a:endParaRPr lang="it-IT" dirty="0"/>
            </a:p>
          </p:txBody>
        </p:sp>
        <p:sp>
          <p:nvSpPr>
            <p:cNvPr id="67" name="CasellaDiTesto 66"/>
            <p:cNvSpPr txBox="1"/>
            <p:nvPr/>
          </p:nvSpPr>
          <p:spPr>
            <a:xfrm>
              <a:off x="3275856" y="3789040"/>
              <a:ext cx="939681" cy="369332"/>
            </a:xfrm>
            <a:prstGeom prst="rect">
              <a:avLst/>
            </a:prstGeom>
            <a:noFill/>
          </p:spPr>
          <p:txBody>
            <a:bodyPr wrap="none" rtlCol="0">
              <a:spAutoFit/>
            </a:bodyPr>
            <a:lstStyle/>
            <a:p>
              <a:r>
                <a:rPr lang="it-IT" dirty="0" smtClean="0"/>
                <a:t>LINAC</a:t>
              </a:r>
              <a:endParaRPr lang="it-IT" dirty="0"/>
            </a:p>
          </p:txBody>
        </p:sp>
        <p:sp>
          <p:nvSpPr>
            <p:cNvPr id="68" name="CasellaDiTesto 67"/>
            <p:cNvSpPr txBox="1"/>
            <p:nvPr/>
          </p:nvSpPr>
          <p:spPr>
            <a:xfrm>
              <a:off x="3131840" y="4581128"/>
              <a:ext cx="825867" cy="369332"/>
            </a:xfrm>
            <a:prstGeom prst="rect">
              <a:avLst/>
            </a:prstGeom>
            <a:noFill/>
          </p:spPr>
          <p:txBody>
            <a:bodyPr wrap="none" rtlCol="0">
              <a:spAutoFit/>
            </a:bodyPr>
            <a:lstStyle/>
            <a:p>
              <a:r>
                <a:rPr lang="it-IT" dirty="0" smtClean="0"/>
                <a:t>MEBT</a:t>
              </a:r>
              <a:endParaRPr lang="it-IT" dirty="0"/>
            </a:p>
          </p:txBody>
        </p:sp>
      </p:grpSp>
      <p:sp>
        <p:nvSpPr>
          <p:cNvPr id="70" name="CasellaDiTesto 69"/>
          <p:cNvSpPr txBox="1"/>
          <p:nvPr/>
        </p:nvSpPr>
        <p:spPr>
          <a:xfrm>
            <a:off x="5724128" y="2132856"/>
            <a:ext cx="3419872" cy="2031325"/>
          </a:xfrm>
          <a:prstGeom prst="rect">
            <a:avLst/>
          </a:prstGeom>
          <a:noFill/>
        </p:spPr>
        <p:txBody>
          <a:bodyPr wrap="square" rtlCol="0">
            <a:spAutoFit/>
          </a:bodyPr>
          <a:lstStyle/>
          <a:p>
            <a:r>
              <a:rPr lang="it-IT" dirty="0" smtClean="0">
                <a:latin typeface="Calibri" pitchFamily="34" charset="0"/>
              </a:rPr>
              <a:t>An </a:t>
            </a:r>
            <a:r>
              <a:rPr lang="it-IT" dirty="0" err="1" smtClean="0">
                <a:latin typeface="Calibri" pitchFamily="34" charset="0"/>
              </a:rPr>
              <a:t>injector</a:t>
            </a:r>
            <a:r>
              <a:rPr lang="it-IT" dirty="0" smtClean="0">
                <a:latin typeface="Calibri" pitchFamily="34" charset="0"/>
              </a:rPr>
              <a:t> </a:t>
            </a:r>
            <a:r>
              <a:rPr lang="it-IT" dirty="0" err="1" smtClean="0">
                <a:latin typeface="Calibri" pitchFamily="34" charset="0"/>
              </a:rPr>
              <a:t>is</a:t>
            </a:r>
            <a:r>
              <a:rPr lang="it-IT" dirty="0" smtClean="0">
                <a:latin typeface="Calibri" pitchFamily="34" charset="0"/>
              </a:rPr>
              <a:t> </a:t>
            </a:r>
            <a:r>
              <a:rPr lang="it-IT" dirty="0" err="1" smtClean="0">
                <a:latin typeface="Calibri" pitchFamily="34" charset="0"/>
              </a:rPr>
              <a:t>made</a:t>
            </a:r>
            <a:r>
              <a:rPr lang="it-IT" dirty="0" smtClean="0">
                <a:latin typeface="Calibri" pitchFamily="34" charset="0"/>
              </a:rPr>
              <a:t> up </a:t>
            </a:r>
            <a:r>
              <a:rPr lang="it-IT" dirty="0" err="1" smtClean="0">
                <a:latin typeface="Calibri" pitchFamily="34" charset="0"/>
              </a:rPr>
              <a:t>of</a:t>
            </a:r>
            <a:r>
              <a:rPr lang="it-IT" dirty="0" smtClean="0">
                <a:latin typeface="Calibri" pitchFamily="34" charset="0"/>
              </a:rPr>
              <a:t>:</a:t>
            </a:r>
          </a:p>
          <a:p>
            <a:pPr marL="342900" indent="-342900">
              <a:buFont typeface="+mj-lt"/>
              <a:buAutoNum type="arabicPeriod"/>
            </a:pPr>
            <a:r>
              <a:rPr lang="it-IT" dirty="0" err="1" smtClean="0">
                <a:latin typeface="Calibri" pitchFamily="34" charset="0"/>
              </a:rPr>
              <a:t>Two</a:t>
            </a:r>
            <a:r>
              <a:rPr lang="it-IT" dirty="0" smtClean="0">
                <a:latin typeface="Calibri" pitchFamily="34" charset="0"/>
              </a:rPr>
              <a:t> or </a:t>
            </a:r>
            <a:r>
              <a:rPr lang="it-IT" dirty="0" err="1" smtClean="0">
                <a:latin typeface="Calibri" pitchFamily="34" charset="0"/>
              </a:rPr>
              <a:t>three</a:t>
            </a:r>
            <a:r>
              <a:rPr lang="it-IT" dirty="0" smtClean="0">
                <a:latin typeface="Calibri" pitchFamily="34" charset="0"/>
              </a:rPr>
              <a:t> </a:t>
            </a:r>
            <a:r>
              <a:rPr lang="it-IT" dirty="0" err="1" smtClean="0">
                <a:latin typeface="Calibri" pitchFamily="34" charset="0"/>
              </a:rPr>
              <a:t>sources</a:t>
            </a:r>
            <a:endParaRPr lang="it-IT" dirty="0" smtClean="0">
              <a:latin typeface="Calibri" pitchFamily="34" charset="0"/>
            </a:endParaRPr>
          </a:p>
          <a:p>
            <a:pPr marL="342900" indent="-342900">
              <a:buFont typeface="+mj-lt"/>
              <a:buAutoNum type="arabicPeriod"/>
            </a:pPr>
            <a:r>
              <a:rPr lang="it-IT" dirty="0" smtClean="0">
                <a:latin typeface="Calibri" pitchFamily="34" charset="0"/>
              </a:rPr>
              <a:t>A LEBT (Low Energy </a:t>
            </a:r>
            <a:r>
              <a:rPr lang="it-IT" dirty="0" err="1" smtClean="0">
                <a:latin typeface="Calibri" pitchFamily="34" charset="0"/>
              </a:rPr>
              <a:t>Beam</a:t>
            </a:r>
            <a:r>
              <a:rPr lang="it-IT" dirty="0" smtClean="0">
                <a:latin typeface="Calibri" pitchFamily="34" charset="0"/>
              </a:rPr>
              <a:t> Transfer </a:t>
            </a:r>
            <a:r>
              <a:rPr lang="it-IT" dirty="0" err="1" smtClean="0">
                <a:latin typeface="Calibri" pitchFamily="34" charset="0"/>
              </a:rPr>
              <a:t>line</a:t>
            </a:r>
            <a:r>
              <a:rPr lang="it-IT" dirty="0" smtClean="0">
                <a:latin typeface="Calibri" pitchFamily="34" charset="0"/>
              </a:rPr>
              <a:t>)</a:t>
            </a:r>
          </a:p>
          <a:p>
            <a:pPr marL="342900" indent="-342900">
              <a:buFont typeface="+mj-lt"/>
              <a:buAutoNum type="arabicPeriod"/>
            </a:pPr>
            <a:r>
              <a:rPr lang="it-IT" dirty="0" smtClean="0">
                <a:latin typeface="Calibri" pitchFamily="34" charset="0"/>
              </a:rPr>
              <a:t>A low </a:t>
            </a:r>
            <a:r>
              <a:rPr lang="it-IT" dirty="0" err="1" smtClean="0">
                <a:latin typeface="Calibri" pitchFamily="34" charset="0"/>
              </a:rPr>
              <a:t>energy</a:t>
            </a:r>
            <a:r>
              <a:rPr lang="it-IT" dirty="0" smtClean="0">
                <a:latin typeface="Calibri" pitchFamily="34" charset="0"/>
              </a:rPr>
              <a:t> </a:t>
            </a:r>
            <a:r>
              <a:rPr lang="it-IT" dirty="0" err="1" smtClean="0">
                <a:latin typeface="Calibri" pitchFamily="34" charset="0"/>
              </a:rPr>
              <a:t>Linac</a:t>
            </a:r>
            <a:endParaRPr lang="it-IT" dirty="0" smtClean="0">
              <a:latin typeface="Calibri" pitchFamily="34" charset="0"/>
            </a:endParaRPr>
          </a:p>
          <a:p>
            <a:pPr marL="342900" indent="-342900">
              <a:buFont typeface="+mj-lt"/>
              <a:buAutoNum type="arabicPeriod"/>
            </a:pPr>
            <a:r>
              <a:rPr lang="it-IT" dirty="0" smtClean="0">
                <a:latin typeface="Calibri" pitchFamily="34" charset="0"/>
              </a:rPr>
              <a:t>A MEBT (Medium Energy </a:t>
            </a:r>
            <a:r>
              <a:rPr lang="it-IT" dirty="0" err="1" smtClean="0">
                <a:latin typeface="Calibri" pitchFamily="34" charset="0"/>
              </a:rPr>
              <a:t>Beam</a:t>
            </a:r>
            <a:r>
              <a:rPr lang="it-IT" dirty="0" smtClean="0">
                <a:latin typeface="Calibri" pitchFamily="34" charset="0"/>
              </a:rPr>
              <a:t> Transfer </a:t>
            </a:r>
            <a:r>
              <a:rPr lang="it-IT" dirty="0" err="1" smtClean="0">
                <a:latin typeface="Calibri" pitchFamily="34" charset="0"/>
              </a:rPr>
              <a:t>line</a:t>
            </a:r>
            <a:r>
              <a:rPr lang="it-IT" dirty="0" smtClean="0">
                <a:latin typeface="Calibri" pitchFamily="34" charset="0"/>
              </a:rPr>
              <a:t>)</a:t>
            </a:r>
          </a:p>
        </p:txBody>
      </p:sp>
      <p:sp>
        <p:nvSpPr>
          <p:cNvPr id="2" name="Date Placeholder 1"/>
          <p:cNvSpPr>
            <a:spLocks noGrp="1"/>
          </p:cNvSpPr>
          <p:nvPr>
            <p:ph type="dt" sz="half" idx="10"/>
          </p:nvPr>
        </p:nvSpPr>
        <p:spPr/>
        <p:txBody>
          <a:bodyPr/>
          <a:lstStyle/>
          <a:p>
            <a:r>
              <a:rPr lang="en-US" smtClean="0"/>
              <a:t>CAS – Trondheim - 27/07/2013</a:t>
            </a:r>
            <a:endParaRPr lang="en-US"/>
          </a:p>
        </p:txBody>
      </p:sp>
      <p:sp>
        <p:nvSpPr>
          <p:cNvPr id="3" name="Footer Placeholder 2"/>
          <p:cNvSpPr>
            <a:spLocks noGrp="1"/>
          </p:cNvSpPr>
          <p:nvPr>
            <p:ph type="ftr" sz="quarter" idx="11"/>
          </p:nvPr>
        </p:nvSpPr>
        <p:spPr/>
        <p:txBody>
          <a:bodyPr/>
          <a:lstStyle/>
          <a:p>
            <a:r>
              <a:rPr lang="en-US" smtClean="0"/>
              <a:t>Medical applications – C. Biscari </a:t>
            </a:r>
            <a:endParaRPr lang="en-US"/>
          </a:p>
        </p:txBody>
      </p:sp>
      <p:sp>
        <p:nvSpPr>
          <p:cNvPr id="6" name="Slide Number Placeholder 5"/>
          <p:cNvSpPr>
            <a:spLocks noGrp="1"/>
          </p:cNvSpPr>
          <p:nvPr>
            <p:ph type="sldNum" sz="quarter" idx="12"/>
          </p:nvPr>
        </p:nvSpPr>
        <p:spPr/>
        <p:txBody>
          <a:bodyPr/>
          <a:lstStyle/>
          <a:p>
            <a:fld id="{67CD92BB-0280-4EA5-937F-87721D6FAD66}" type="slidenum">
              <a:rPr lang="en-US" smtClean="0"/>
              <a:t>28</a:t>
            </a:fld>
            <a:endParaRPr lang="en-US"/>
          </a:p>
        </p:txBody>
      </p:sp>
    </p:spTree>
    <p:extLst>
      <p:ext uri="{BB962C8B-B14F-4D97-AF65-F5344CB8AC3E}">
        <p14:creationId xmlns:p14="http://schemas.microsoft.com/office/powerpoint/2010/main" val="1174590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endParaRPr lang="en-US" smtClean="0">
              <a:solidFill>
                <a:srgbClr val="FFFFFF"/>
              </a:solidFill>
            </a:endParaRPr>
          </a:p>
          <a:p>
            <a:pPr>
              <a:defRPr/>
            </a:pPr>
            <a:fld id="{F9F0EE76-D86F-493A-BBAC-F1DF2A6030ED}" type="slidenum">
              <a:rPr lang="en-US" smtClean="0">
                <a:solidFill>
                  <a:srgbClr val="FFFFFF"/>
                </a:solidFill>
              </a:rPr>
              <a:pPr>
                <a:defRPr/>
              </a:pPr>
              <a:t>29</a:t>
            </a:fld>
            <a:endParaRPr lang="en-US" dirty="0">
              <a:solidFill>
                <a:srgbClr val="FFFFFF"/>
              </a:solidFill>
            </a:endParaRPr>
          </a:p>
        </p:txBody>
      </p:sp>
      <p:pic>
        <p:nvPicPr>
          <p:cNvPr id="4" name="Picture 11" descr="PIC00024"/>
          <p:cNvPicPr>
            <a:picLocks noChangeAspect="1" noChangeArrowheads="1"/>
          </p:cNvPicPr>
          <p:nvPr/>
        </p:nvPicPr>
        <p:blipFill>
          <a:blip r:embed="rId3" cstate="print"/>
          <a:srcRect r="11073" b="14764"/>
          <a:stretch>
            <a:fillRect/>
          </a:stretch>
        </p:blipFill>
        <p:spPr bwMode="auto">
          <a:xfrm>
            <a:off x="597949" y="2060848"/>
            <a:ext cx="4591560" cy="3301075"/>
          </a:xfrm>
          <a:prstGeom prst="rect">
            <a:avLst/>
          </a:prstGeom>
          <a:noFill/>
          <a:ln w="9525">
            <a:noFill/>
            <a:miter lim="800000"/>
            <a:headEnd/>
            <a:tailEnd/>
          </a:ln>
        </p:spPr>
      </p:pic>
      <p:sp>
        <p:nvSpPr>
          <p:cNvPr id="5" name="TextBox 4"/>
          <p:cNvSpPr txBox="1"/>
          <p:nvPr/>
        </p:nvSpPr>
        <p:spPr>
          <a:xfrm>
            <a:off x="597949" y="855876"/>
            <a:ext cx="4591560" cy="1107996"/>
          </a:xfrm>
          <a:prstGeom prst="rect">
            <a:avLst/>
          </a:prstGeom>
          <a:noFill/>
        </p:spPr>
        <p:txBody>
          <a:bodyPr wrap="square" rtlCol="0">
            <a:spAutoFit/>
          </a:bodyPr>
          <a:lstStyle/>
          <a:p>
            <a:pPr lvl="0"/>
            <a:r>
              <a:rPr lang="it-IT" sz="1600" dirty="0" smtClean="0">
                <a:solidFill>
                  <a:prstClr val="black"/>
                </a:solidFill>
                <a:latin typeface="Calibri" pitchFamily="34" charset="0"/>
              </a:rPr>
              <a:t>The </a:t>
            </a:r>
            <a:r>
              <a:rPr lang="it-IT" sz="1600" dirty="0" err="1">
                <a:solidFill>
                  <a:prstClr val="black"/>
                </a:solidFill>
                <a:latin typeface="Calibri" pitchFamily="34" charset="0"/>
              </a:rPr>
              <a:t>type</a:t>
            </a:r>
            <a:r>
              <a:rPr lang="it-IT" sz="1600" dirty="0">
                <a:solidFill>
                  <a:prstClr val="black"/>
                </a:solidFill>
                <a:latin typeface="Calibri" pitchFamily="34" charset="0"/>
              </a:rPr>
              <a:t> of </a:t>
            </a:r>
            <a:r>
              <a:rPr lang="it-IT" sz="1600" dirty="0" err="1" smtClean="0">
                <a:solidFill>
                  <a:prstClr val="black"/>
                </a:solidFill>
                <a:latin typeface="Calibri" pitchFamily="34" charset="0"/>
              </a:rPr>
              <a:t>ions</a:t>
            </a:r>
            <a:r>
              <a:rPr lang="it-IT" sz="1600" dirty="0" smtClean="0">
                <a:solidFill>
                  <a:prstClr val="black"/>
                </a:solidFill>
                <a:latin typeface="Calibri" pitchFamily="34" charset="0"/>
              </a:rPr>
              <a:t> </a:t>
            </a:r>
            <a:r>
              <a:rPr lang="it-IT" sz="1600" dirty="0" err="1">
                <a:solidFill>
                  <a:prstClr val="black"/>
                </a:solidFill>
                <a:latin typeface="Calibri" pitchFamily="34" charset="0"/>
              </a:rPr>
              <a:t>sources</a:t>
            </a:r>
            <a:r>
              <a:rPr lang="it-IT" sz="1600" dirty="0">
                <a:solidFill>
                  <a:prstClr val="black"/>
                </a:solidFill>
                <a:latin typeface="Calibri" pitchFamily="34" charset="0"/>
              </a:rPr>
              <a:t> are PIG, EBIS </a:t>
            </a:r>
            <a:r>
              <a:rPr lang="it-IT" sz="1600" dirty="0" err="1">
                <a:solidFill>
                  <a:prstClr val="black"/>
                </a:solidFill>
                <a:latin typeface="Calibri" pitchFamily="34" charset="0"/>
              </a:rPr>
              <a:t>but</a:t>
            </a:r>
            <a:r>
              <a:rPr lang="it-IT" sz="1600" dirty="0">
                <a:solidFill>
                  <a:prstClr val="black"/>
                </a:solidFill>
                <a:latin typeface="Calibri" pitchFamily="34" charset="0"/>
              </a:rPr>
              <a:t>, </a:t>
            </a:r>
            <a:r>
              <a:rPr lang="it-IT" sz="1600" dirty="0" err="1">
                <a:solidFill>
                  <a:prstClr val="black"/>
                </a:solidFill>
                <a:latin typeface="Calibri" pitchFamily="34" charset="0"/>
              </a:rPr>
              <a:t>above</a:t>
            </a:r>
            <a:r>
              <a:rPr lang="it-IT" sz="1600" dirty="0">
                <a:solidFill>
                  <a:prstClr val="black"/>
                </a:solidFill>
                <a:latin typeface="Calibri" pitchFamily="34" charset="0"/>
              </a:rPr>
              <a:t> </a:t>
            </a:r>
            <a:r>
              <a:rPr lang="it-IT" sz="1600" dirty="0" err="1">
                <a:solidFill>
                  <a:prstClr val="black"/>
                </a:solidFill>
                <a:latin typeface="Calibri" pitchFamily="34" charset="0"/>
              </a:rPr>
              <a:t>all</a:t>
            </a:r>
            <a:r>
              <a:rPr lang="it-IT" sz="1600" dirty="0">
                <a:solidFill>
                  <a:prstClr val="black"/>
                </a:solidFill>
                <a:latin typeface="Calibri" pitchFamily="34" charset="0"/>
              </a:rPr>
              <a:t>, </a:t>
            </a:r>
            <a:r>
              <a:rPr lang="it-IT" sz="1600" dirty="0" smtClean="0">
                <a:solidFill>
                  <a:prstClr val="black"/>
                </a:solidFill>
                <a:latin typeface="Calibri" pitchFamily="34" charset="0"/>
              </a:rPr>
              <a:t>ECR </a:t>
            </a:r>
            <a:r>
              <a:rPr lang="it-IT" sz="1600" dirty="0">
                <a:solidFill>
                  <a:prstClr val="black"/>
                </a:solidFill>
                <a:latin typeface="Calibri" pitchFamily="34" charset="0"/>
              </a:rPr>
              <a:t>(Electron </a:t>
            </a:r>
            <a:r>
              <a:rPr lang="it-IT" sz="1600" dirty="0" err="1">
                <a:solidFill>
                  <a:prstClr val="black"/>
                </a:solidFill>
                <a:latin typeface="Calibri" pitchFamily="34" charset="0"/>
              </a:rPr>
              <a:t>Cyclotron</a:t>
            </a:r>
            <a:r>
              <a:rPr lang="it-IT" sz="1600" dirty="0">
                <a:solidFill>
                  <a:prstClr val="black"/>
                </a:solidFill>
                <a:latin typeface="Calibri" pitchFamily="34" charset="0"/>
              </a:rPr>
              <a:t> </a:t>
            </a:r>
            <a:r>
              <a:rPr lang="it-IT" sz="1600" dirty="0" err="1" smtClean="0">
                <a:solidFill>
                  <a:prstClr val="black"/>
                </a:solidFill>
                <a:latin typeface="Calibri" pitchFamily="34" charset="0"/>
              </a:rPr>
              <a:t>Resonance</a:t>
            </a:r>
            <a:r>
              <a:rPr lang="it-IT" sz="1600" dirty="0" smtClean="0">
                <a:solidFill>
                  <a:prstClr val="black"/>
                </a:solidFill>
                <a:latin typeface="Calibri" pitchFamily="34" charset="0"/>
              </a:rPr>
              <a:t>) </a:t>
            </a:r>
            <a:r>
              <a:rPr lang="it-IT" dirty="0" err="1" smtClean="0">
                <a:latin typeface="Calibri" pitchFamily="34" charset="0"/>
              </a:rPr>
              <a:t>Ion</a:t>
            </a:r>
            <a:r>
              <a:rPr lang="it-IT" dirty="0" smtClean="0">
                <a:latin typeface="Calibri" pitchFamily="34" charset="0"/>
              </a:rPr>
              <a:t> </a:t>
            </a:r>
            <a:r>
              <a:rPr lang="it-IT" dirty="0" err="1" smtClean="0">
                <a:latin typeface="Calibri" pitchFamily="34" charset="0"/>
              </a:rPr>
              <a:t>Sources</a:t>
            </a:r>
            <a:endParaRPr lang="it-IT" dirty="0" smtClean="0">
              <a:latin typeface="Calibri" pitchFamily="34" charset="0"/>
            </a:endParaRPr>
          </a:p>
          <a:p>
            <a:r>
              <a:rPr lang="it-IT" sz="1600" dirty="0" smtClean="0">
                <a:latin typeface="Calibri" pitchFamily="34" charset="0"/>
              </a:rPr>
              <a:t>At CNAO 2 </a:t>
            </a:r>
            <a:r>
              <a:rPr lang="it-IT" sz="1600" dirty="0" err="1" smtClean="0">
                <a:latin typeface="Calibri" pitchFamily="34" charset="0"/>
              </a:rPr>
              <a:t>ECRs</a:t>
            </a:r>
            <a:r>
              <a:rPr lang="it-IT" sz="1600" dirty="0" smtClean="0">
                <a:latin typeface="Calibri" pitchFamily="34" charset="0"/>
              </a:rPr>
              <a:t>: </a:t>
            </a:r>
            <a:r>
              <a:rPr lang="it-IT" sz="1600" dirty="0" err="1" smtClean="0">
                <a:latin typeface="Calibri" pitchFamily="34" charset="0"/>
              </a:rPr>
              <a:t>Both</a:t>
            </a:r>
            <a:r>
              <a:rPr lang="it-IT" sz="1600" dirty="0" smtClean="0">
                <a:latin typeface="Calibri" pitchFamily="34" charset="0"/>
              </a:rPr>
              <a:t> can deliver  H3+, C4+ and </a:t>
            </a:r>
            <a:r>
              <a:rPr lang="it-IT" sz="1600" dirty="0" err="1" smtClean="0">
                <a:latin typeface="Calibri" pitchFamily="34" charset="0"/>
              </a:rPr>
              <a:t>other</a:t>
            </a:r>
            <a:r>
              <a:rPr lang="it-IT" sz="1600" dirty="0" smtClean="0">
                <a:latin typeface="Calibri" pitchFamily="34" charset="0"/>
              </a:rPr>
              <a:t> </a:t>
            </a:r>
            <a:r>
              <a:rPr lang="it-IT" sz="1600" dirty="0" err="1" smtClean="0">
                <a:latin typeface="Calibri" pitchFamily="34" charset="0"/>
              </a:rPr>
              <a:t>species</a:t>
            </a:r>
            <a:endParaRPr lang="it-IT" dirty="0" smtClean="0">
              <a:latin typeface="Calibri" pitchFamily="34" charset="0"/>
            </a:endParaRPr>
          </a:p>
        </p:txBody>
      </p:sp>
      <p:sp>
        <p:nvSpPr>
          <p:cNvPr id="6" name="TextBox 5"/>
          <p:cNvSpPr txBox="1"/>
          <p:nvPr/>
        </p:nvSpPr>
        <p:spPr>
          <a:xfrm>
            <a:off x="565767" y="5647502"/>
            <a:ext cx="7414017" cy="830997"/>
          </a:xfrm>
          <a:prstGeom prst="rect">
            <a:avLst/>
          </a:prstGeom>
          <a:noFill/>
        </p:spPr>
        <p:txBody>
          <a:bodyPr wrap="none" rtlCol="0">
            <a:spAutoFit/>
          </a:bodyPr>
          <a:lstStyle/>
          <a:p>
            <a:r>
              <a:rPr lang="it-IT" sz="1600" dirty="0" smtClean="0">
                <a:latin typeface="Calibri" pitchFamily="34" charset="0"/>
              </a:rPr>
              <a:t>Built by Pantecknic on INFN-LNS Design</a:t>
            </a:r>
          </a:p>
          <a:p>
            <a:r>
              <a:rPr lang="it-IT" sz="1600" dirty="0">
                <a:latin typeface="Calibri" pitchFamily="34" charset="0"/>
              </a:rPr>
              <a:t>Gas are </a:t>
            </a:r>
            <a:r>
              <a:rPr lang="it-IT" sz="1600" dirty="0" err="1">
                <a:latin typeface="Calibri" pitchFamily="34" charset="0"/>
              </a:rPr>
              <a:t>ionized</a:t>
            </a:r>
            <a:r>
              <a:rPr lang="it-IT" sz="1600" dirty="0">
                <a:latin typeface="Calibri" pitchFamily="34" charset="0"/>
              </a:rPr>
              <a:t> by RF </a:t>
            </a:r>
            <a:r>
              <a:rPr lang="it-IT" sz="1600" dirty="0" err="1">
                <a:latin typeface="Calibri" pitchFamily="34" charset="0"/>
              </a:rPr>
              <a:t>power</a:t>
            </a:r>
            <a:r>
              <a:rPr lang="it-IT" sz="1600" dirty="0">
                <a:latin typeface="Calibri" pitchFamily="34" charset="0"/>
              </a:rPr>
              <a:t> </a:t>
            </a:r>
            <a:r>
              <a:rPr lang="it-IT" sz="1600" dirty="0" err="1">
                <a:latin typeface="Calibri" pitchFamily="34" charset="0"/>
              </a:rPr>
              <a:t>at</a:t>
            </a:r>
            <a:r>
              <a:rPr lang="it-IT" sz="1600" dirty="0">
                <a:latin typeface="Calibri" pitchFamily="34" charset="0"/>
              </a:rPr>
              <a:t> electron </a:t>
            </a:r>
            <a:r>
              <a:rPr lang="it-IT" sz="1600" dirty="0" err="1">
                <a:latin typeface="Calibri" pitchFamily="34" charset="0"/>
              </a:rPr>
              <a:t>cyclotron</a:t>
            </a:r>
            <a:r>
              <a:rPr lang="it-IT" sz="1600" dirty="0">
                <a:latin typeface="Calibri" pitchFamily="34" charset="0"/>
              </a:rPr>
              <a:t> </a:t>
            </a:r>
            <a:r>
              <a:rPr lang="it-IT" sz="1600" dirty="0" err="1">
                <a:latin typeface="Calibri" pitchFamily="34" charset="0"/>
              </a:rPr>
              <a:t>resonance</a:t>
            </a:r>
            <a:r>
              <a:rPr lang="it-IT" sz="1600" dirty="0">
                <a:latin typeface="Calibri" pitchFamily="34" charset="0"/>
              </a:rPr>
              <a:t> </a:t>
            </a:r>
            <a:r>
              <a:rPr lang="it-IT" sz="1600" dirty="0" err="1">
                <a:latin typeface="Calibri" pitchFamily="34" charset="0"/>
              </a:rPr>
              <a:t>frequency</a:t>
            </a:r>
            <a:r>
              <a:rPr lang="it-IT" sz="1600" dirty="0">
                <a:latin typeface="Calibri" pitchFamily="34" charset="0"/>
              </a:rPr>
              <a:t> (10-18 GHz)</a:t>
            </a:r>
          </a:p>
          <a:p>
            <a:r>
              <a:rPr lang="it-IT" sz="1600" dirty="0">
                <a:latin typeface="Calibri" pitchFamily="34" charset="0"/>
              </a:rPr>
              <a:t>The </a:t>
            </a:r>
            <a:r>
              <a:rPr lang="it-IT" sz="1600" dirty="0" err="1">
                <a:latin typeface="Calibri" pitchFamily="34" charset="0"/>
              </a:rPr>
              <a:t>magnetic</a:t>
            </a:r>
            <a:r>
              <a:rPr lang="it-IT" sz="1600" dirty="0">
                <a:latin typeface="Calibri" pitchFamily="34" charset="0"/>
              </a:rPr>
              <a:t> </a:t>
            </a:r>
            <a:r>
              <a:rPr lang="it-IT" sz="1600" dirty="0" err="1">
                <a:latin typeface="Calibri" pitchFamily="34" charset="0"/>
              </a:rPr>
              <a:t>trap</a:t>
            </a:r>
            <a:r>
              <a:rPr lang="it-IT" sz="1600" dirty="0">
                <a:latin typeface="Calibri" pitchFamily="34" charset="0"/>
              </a:rPr>
              <a:t> </a:t>
            </a:r>
            <a:r>
              <a:rPr lang="it-IT" sz="1600" dirty="0" smtClean="0">
                <a:latin typeface="Calibri" pitchFamily="34" charset="0"/>
              </a:rPr>
              <a:t>for </a:t>
            </a:r>
            <a:r>
              <a:rPr lang="it-IT" sz="1600" dirty="0">
                <a:latin typeface="Calibri" pitchFamily="34" charset="0"/>
              </a:rPr>
              <a:t>the </a:t>
            </a:r>
            <a:r>
              <a:rPr lang="it-IT" sz="1600" dirty="0" err="1">
                <a:latin typeface="Calibri" pitchFamily="34" charset="0"/>
              </a:rPr>
              <a:t>electrons</a:t>
            </a:r>
            <a:r>
              <a:rPr lang="it-IT" sz="1600" dirty="0">
                <a:latin typeface="Calibri" pitchFamily="34" charset="0"/>
              </a:rPr>
              <a:t> </a:t>
            </a:r>
            <a:r>
              <a:rPr lang="it-IT" sz="1600" dirty="0" err="1">
                <a:latin typeface="Calibri" pitchFamily="34" charset="0"/>
              </a:rPr>
              <a:t>is</a:t>
            </a:r>
            <a:r>
              <a:rPr lang="it-IT" sz="1600" dirty="0">
                <a:latin typeface="Calibri" pitchFamily="34" charset="0"/>
              </a:rPr>
              <a:t> </a:t>
            </a:r>
            <a:r>
              <a:rPr lang="it-IT" sz="1600" dirty="0" err="1">
                <a:latin typeface="Calibri" pitchFamily="34" charset="0"/>
              </a:rPr>
              <a:t>obtained</a:t>
            </a:r>
            <a:r>
              <a:rPr lang="it-IT" sz="1600" dirty="0">
                <a:latin typeface="Calibri" pitchFamily="34" charset="0"/>
              </a:rPr>
              <a:t> </a:t>
            </a:r>
            <a:r>
              <a:rPr lang="it-IT" sz="1600" dirty="0" smtClean="0">
                <a:latin typeface="Calibri" pitchFamily="34" charset="0"/>
              </a:rPr>
              <a:t>with a </a:t>
            </a:r>
            <a:r>
              <a:rPr lang="it-IT" sz="1600" dirty="0" err="1">
                <a:latin typeface="Calibri" pitchFamily="34" charset="0"/>
              </a:rPr>
              <a:t>solenoid</a:t>
            </a:r>
            <a:r>
              <a:rPr lang="it-IT" sz="1600" dirty="0">
                <a:latin typeface="Calibri" pitchFamily="34" charset="0"/>
              </a:rPr>
              <a:t> and an </a:t>
            </a:r>
            <a:r>
              <a:rPr lang="it-IT" sz="1600" dirty="0" err="1">
                <a:latin typeface="Calibri" pitchFamily="34" charset="0"/>
              </a:rPr>
              <a:t>exapolar</a:t>
            </a:r>
            <a:r>
              <a:rPr lang="it-IT" sz="1600" dirty="0">
                <a:latin typeface="Calibri" pitchFamily="34" charset="0"/>
              </a:rPr>
              <a:t> </a:t>
            </a:r>
            <a:r>
              <a:rPr lang="it-IT" sz="1600" dirty="0" err="1" smtClean="0">
                <a:latin typeface="Calibri" pitchFamily="34" charset="0"/>
              </a:rPr>
              <a:t>magnet</a:t>
            </a:r>
            <a:endParaRPr lang="it-IT" sz="1600" dirty="0">
              <a:latin typeface="Calibri" pitchFamily="34" charset="0"/>
            </a:endParaRPr>
          </a:p>
        </p:txBody>
      </p:sp>
      <p:sp>
        <p:nvSpPr>
          <p:cNvPr id="8" name="Rectangle 7"/>
          <p:cNvSpPr/>
          <p:nvPr/>
        </p:nvSpPr>
        <p:spPr>
          <a:xfrm>
            <a:off x="5364088" y="576004"/>
            <a:ext cx="3714776" cy="5262979"/>
          </a:xfrm>
          <a:prstGeom prst="rect">
            <a:avLst/>
          </a:prstGeom>
        </p:spPr>
        <p:txBody>
          <a:bodyPr wrap="square">
            <a:spAutoFit/>
          </a:bodyPr>
          <a:lstStyle/>
          <a:p>
            <a:r>
              <a:rPr lang="en-GB" sz="1600" dirty="0" smtClean="0"/>
              <a:t>• </a:t>
            </a:r>
            <a:r>
              <a:rPr lang="en-GB" sz="1600" dirty="0" smtClean="0">
                <a:latin typeface="Calibri" pitchFamily="34" charset="0"/>
              </a:rPr>
              <a:t>Double wall, water cooled plasma chamber, 7 mm diameter aperture for beam extraction.</a:t>
            </a:r>
          </a:p>
          <a:p>
            <a:r>
              <a:rPr lang="en-GB" sz="1600" dirty="0" smtClean="0">
                <a:latin typeface="Calibri" pitchFamily="34" charset="0"/>
              </a:rPr>
              <a:t>• </a:t>
            </a:r>
            <a:r>
              <a:rPr lang="en-GB" sz="1600" dirty="0" smtClean="0">
                <a:solidFill>
                  <a:srgbClr val="FF0000"/>
                </a:solidFill>
                <a:latin typeface="Calibri" pitchFamily="34" charset="0"/>
              </a:rPr>
              <a:t>Permanent magnets </a:t>
            </a:r>
            <a:r>
              <a:rPr lang="en-GB" sz="1600" dirty="0" smtClean="0">
                <a:latin typeface="Calibri" pitchFamily="34" charset="0"/>
              </a:rPr>
              <a:t>system providing the axial and radial confinement (axial field from 0.4 to 1.2 T, radial field 1.1 T)</a:t>
            </a:r>
          </a:p>
          <a:p>
            <a:r>
              <a:rPr lang="en-GB" sz="1600" dirty="0" smtClean="0">
                <a:latin typeface="Calibri" pitchFamily="34" charset="0"/>
              </a:rPr>
              <a:t>• Copper made “magic cube” for microwave injection system  =  waveguide to coaxial converter with a tuner to minimize the reflected power.</a:t>
            </a:r>
          </a:p>
          <a:p>
            <a:r>
              <a:rPr lang="en-GB" sz="1600" dirty="0" smtClean="0">
                <a:latin typeface="Calibri" pitchFamily="34" charset="0"/>
              </a:rPr>
              <a:t>• RF window for  the junction between the magic cube at high vacuum and the waveguide at atmospheric pressure.</a:t>
            </a:r>
          </a:p>
          <a:p>
            <a:r>
              <a:rPr lang="en-GB" sz="1600" dirty="0" smtClean="0">
                <a:latin typeface="Calibri" pitchFamily="34" charset="0"/>
              </a:rPr>
              <a:t>• A gas injection system.</a:t>
            </a:r>
          </a:p>
          <a:p>
            <a:r>
              <a:rPr lang="en-GB" sz="1600" dirty="0" smtClean="0">
                <a:latin typeface="Calibri" pitchFamily="34" charset="0"/>
              </a:rPr>
              <a:t>• A DC bias system to add electrons to the plasma and decrease the plasma potential.</a:t>
            </a:r>
          </a:p>
          <a:p>
            <a:pPr>
              <a:buFont typeface="Arial" pitchFamily="34" charset="0"/>
              <a:buChar char="•"/>
            </a:pPr>
            <a:r>
              <a:rPr lang="en-GB" sz="1600" dirty="0" smtClean="0">
                <a:latin typeface="Calibri" pitchFamily="34" charset="0"/>
              </a:rPr>
              <a:t> An RF generator of about </a:t>
            </a:r>
            <a:r>
              <a:rPr lang="en-GB" sz="1600" dirty="0" smtClean="0">
                <a:solidFill>
                  <a:srgbClr val="FF0000"/>
                </a:solidFill>
                <a:latin typeface="Calibri" pitchFamily="34" charset="0"/>
              </a:rPr>
              <a:t>400 W</a:t>
            </a:r>
            <a:r>
              <a:rPr lang="en-GB" sz="1600" dirty="0" smtClean="0">
                <a:latin typeface="Calibri" pitchFamily="34" charset="0"/>
              </a:rPr>
              <a:t> at 14.5 GHz (the effective power used in operation is below 300W).</a:t>
            </a:r>
          </a:p>
          <a:p>
            <a:pPr>
              <a:buFont typeface="Arial" pitchFamily="34" charset="0"/>
              <a:buChar char="•"/>
            </a:pPr>
            <a:r>
              <a:rPr lang="en-GB" sz="1600" dirty="0" smtClean="0">
                <a:latin typeface="Calibri" pitchFamily="34" charset="0"/>
              </a:rPr>
              <a:t> </a:t>
            </a:r>
            <a:r>
              <a:rPr lang="en-GB" sz="1600" dirty="0" smtClean="0">
                <a:solidFill>
                  <a:srgbClr val="FF0000"/>
                </a:solidFill>
                <a:latin typeface="Calibri" pitchFamily="34" charset="0"/>
              </a:rPr>
              <a:t>Flexible frequency variable travelling wave tubes amplifiers </a:t>
            </a:r>
            <a:r>
              <a:rPr lang="en-GB" sz="1600" dirty="0" smtClean="0">
                <a:latin typeface="Calibri" pitchFamily="34" charset="0"/>
              </a:rPr>
              <a:t>(TWTA) .</a:t>
            </a:r>
            <a:endParaRPr lang="en-GB" sz="1600" dirty="0">
              <a:latin typeface="Calibri" pitchFamily="34" charset="0"/>
            </a:endParaRPr>
          </a:p>
        </p:txBody>
      </p:sp>
      <p:sp>
        <p:nvSpPr>
          <p:cNvPr id="7" name="Date Placeholder 6"/>
          <p:cNvSpPr>
            <a:spLocks noGrp="1"/>
          </p:cNvSpPr>
          <p:nvPr>
            <p:ph type="dt" sz="half" idx="10"/>
          </p:nvPr>
        </p:nvSpPr>
        <p:spPr/>
        <p:txBody>
          <a:bodyPr/>
          <a:lstStyle/>
          <a:p>
            <a:pPr>
              <a:defRPr/>
            </a:pPr>
            <a:r>
              <a:rPr lang="en-US" smtClean="0">
                <a:solidFill>
                  <a:srgbClr val="FFFFFF"/>
                </a:solidFill>
              </a:rPr>
              <a:t>CAS – Trondheim - 27/07/2013</a:t>
            </a:r>
            <a:endParaRPr lang="en-US">
              <a:solidFill>
                <a:srgbClr val="FFFFFF"/>
              </a:solidFill>
            </a:endParaRPr>
          </a:p>
        </p:txBody>
      </p:sp>
      <p:sp>
        <p:nvSpPr>
          <p:cNvPr id="9" name="Footer Placeholder 8"/>
          <p:cNvSpPr>
            <a:spLocks noGrp="1"/>
          </p:cNvSpPr>
          <p:nvPr>
            <p:ph type="ftr" sz="quarter" idx="11"/>
          </p:nvPr>
        </p:nvSpPr>
        <p:spPr/>
        <p:txBody>
          <a:bodyPr/>
          <a:lstStyle/>
          <a:p>
            <a:pPr>
              <a:defRPr/>
            </a:pPr>
            <a:r>
              <a:rPr lang="en-GB" smtClean="0">
                <a:solidFill>
                  <a:srgbClr val="FFFFFF"/>
                </a:solidFill>
              </a:rPr>
              <a:t>Medical applications – C. Biscari </a:t>
            </a:r>
            <a:endParaRPr lang="en-US" dirty="0">
              <a:solidFill>
                <a:srgbClr val="FFFFFF"/>
              </a:solidFill>
            </a:endParaRPr>
          </a:p>
        </p:txBody>
      </p:sp>
      <p:sp>
        <p:nvSpPr>
          <p:cNvPr id="3" name="TextBox 2"/>
          <p:cNvSpPr txBox="1"/>
          <p:nvPr/>
        </p:nvSpPr>
        <p:spPr>
          <a:xfrm>
            <a:off x="1691680" y="332656"/>
            <a:ext cx="2016962" cy="523220"/>
          </a:xfrm>
          <a:prstGeom prst="rect">
            <a:avLst/>
          </a:prstGeom>
          <a:noFill/>
        </p:spPr>
        <p:txBody>
          <a:bodyPr wrap="none" rtlCol="0">
            <a:spAutoFit/>
          </a:bodyPr>
          <a:lstStyle/>
          <a:p>
            <a:r>
              <a:rPr lang="en-US" sz="2800" dirty="0" smtClean="0">
                <a:latin typeface="Calibri" pitchFamily="34" charset="0"/>
              </a:rPr>
              <a:t>ION SOURCE</a:t>
            </a:r>
            <a:endParaRPr lang="en-US" sz="2800" dirty="0">
              <a:latin typeface="Calibri" pitchFamily="34" charset="0"/>
            </a:endParaRPr>
          </a:p>
        </p:txBody>
      </p:sp>
    </p:spTree>
    <p:extLst>
      <p:ext uri="{BB962C8B-B14F-4D97-AF65-F5344CB8AC3E}">
        <p14:creationId xmlns:p14="http://schemas.microsoft.com/office/powerpoint/2010/main" val="11678602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395536" y="0"/>
            <a:ext cx="8229600" cy="706090"/>
          </a:xfrm>
        </p:spPr>
        <p:txBody>
          <a:bodyPr>
            <a:normAutofit fontScale="90000"/>
          </a:bodyPr>
          <a:lstStyle/>
          <a:p>
            <a:pPr algn="l"/>
            <a:r>
              <a:rPr lang="it-IT" dirty="0" smtClean="0"/>
              <a:t>Linac</a:t>
            </a:r>
            <a:endParaRPr lang="it-IT" dirty="0"/>
          </a:p>
        </p:txBody>
      </p:sp>
      <p:pic>
        <p:nvPicPr>
          <p:cNvPr id="6146" name="Picture 2"/>
          <p:cNvPicPr>
            <a:picLocks noChangeAspect="1" noChangeArrowheads="1"/>
          </p:cNvPicPr>
          <p:nvPr/>
        </p:nvPicPr>
        <p:blipFill>
          <a:blip r:embed="rId2" cstate="print"/>
          <a:srcRect l="2864" r="2638"/>
          <a:stretch>
            <a:fillRect/>
          </a:stretch>
        </p:blipFill>
        <p:spPr bwMode="auto">
          <a:xfrm>
            <a:off x="6300192" y="692696"/>
            <a:ext cx="2376264" cy="3733800"/>
          </a:xfrm>
          <a:prstGeom prst="rect">
            <a:avLst/>
          </a:prstGeom>
          <a:noFill/>
          <a:ln w="9525">
            <a:noFill/>
            <a:miter lim="800000"/>
            <a:headEnd/>
            <a:tailEnd/>
          </a:ln>
        </p:spPr>
      </p:pic>
      <p:pic>
        <p:nvPicPr>
          <p:cNvPr id="6148" name="Picture 4"/>
          <p:cNvPicPr>
            <a:picLocks noChangeAspect="1" noChangeArrowheads="1"/>
          </p:cNvPicPr>
          <p:nvPr/>
        </p:nvPicPr>
        <p:blipFill>
          <a:blip r:embed="rId3" cstate="print"/>
          <a:srcRect l="6326" r="17758"/>
          <a:stretch>
            <a:fillRect/>
          </a:stretch>
        </p:blipFill>
        <p:spPr bwMode="auto">
          <a:xfrm>
            <a:off x="1763688" y="692696"/>
            <a:ext cx="3456384" cy="1971675"/>
          </a:xfrm>
          <a:prstGeom prst="rect">
            <a:avLst/>
          </a:prstGeom>
          <a:noFill/>
          <a:ln w="9525">
            <a:noFill/>
            <a:miter lim="800000"/>
            <a:headEnd/>
            <a:tailEnd/>
          </a:ln>
        </p:spPr>
      </p:pic>
      <p:pic>
        <p:nvPicPr>
          <p:cNvPr id="7171" name="Picture 3"/>
          <p:cNvPicPr>
            <a:picLocks noChangeAspect="1" noChangeArrowheads="1"/>
          </p:cNvPicPr>
          <p:nvPr/>
        </p:nvPicPr>
        <p:blipFill>
          <a:blip r:embed="rId4" cstate="print"/>
          <a:srcRect/>
          <a:stretch>
            <a:fillRect/>
          </a:stretch>
        </p:blipFill>
        <p:spPr bwMode="auto">
          <a:xfrm>
            <a:off x="683568" y="2708920"/>
            <a:ext cx="2714625" cy="1885950"/>
          </a:xfrm>
          <a:prstGeom prst="rect">
            <a:avLst/>
          </a:prstGeom>
          <a:noFill/>
          <a:ln w="9525">
            <a:noFill/>
            <a:miter lim="800000"/>
            <a:headEnd/>
            <a:tailEnd/>
          </a:ln>
        </p:spPr>
      </p:pic>
      <p:grpSp>
        <p:nvGrpSpPr>
          <p:cNvPr id="14" name="Group 7"/>
          <p:cNvGrpSpPr>
            <a:grpSpLocks/>
          </p:cNvGrpSpPr>
          <p:nvPr/>
        </p:nvGrpSpPr>
        <p:grpSpPr bwMode="auto">
          <a:xfrm>
            <a:off x="3636045" y="4724352"/>
            <a:ext cx="2152650" cy="1789113"/>
            <a:chOff x="2099" y="2840"/>
            <a:chExt cx="1356" cy="1127"/>
          </a:xfrm>
        </p:grpSpPr>
        <p:sp>
          <p:nvSpPr>
            <p:cNvPr id="15" name="Text Box 8"/>
            <p:cNvSpPr txBox="1">
              <a:spLocks noChangeArrowheads="1"/>
            </p:cNvSpPr>
            <p:nvPr/>
          </p:nvSpPr>
          <p:spPr bwMode="auto">
            <a:xfrm>
              <a:off x="2144" y="3385"/>
              <a:ext cx="1096" cy="582"/>
            </a:xfrm>
            <a:prstGeom prst="rect">
              <a:avLst/>
            </a:prstGeom>
            <a:noFill/>
            <a:ln w="9525">
              <a:noFill/>
              <a:miter lim="800000"/>
              <a:headEnd/>
              <a:tailEnd/>
            </a:ln>
          </p:spPr>
          <p:txBody>
            <a:bodyPr wrap="none">
              <a:spAutoFit/>
            </a:bodyPr>
            <a:lstStyle/>
            <a:p>
              <a:r>
                <a:rPr lang="it-IT" b="1" dirty="0" smtClean="0">
                  <a:solidFill>
                    <a:srgbClr val="000099"/>
                  </a:solidFill>
                  <a:latin typeface="Calibri" pitchFamily="34" charset="0"/>
                </a:rPr>
                <a:t>IH</a:t>
              </a:r>
              <a:endParaRPr lang="it-IT" b="1" dirty="0">
                <a:solidFill>
                  <a:srgbClr val="000099"/>
                </a:solidFill>
                <a:latin typeface="Calibri" pitchFamily="34" charset="0"/>
              </a:endParaRPr>
            </a:p>
            <a:p>
              <a:r>
                <a:rPr lang="it-IT" b="1" dirty="0">
                  <a:solidFill>
                    <a:srgbClr val="000099"/>
                  </a:solidFill>
                  <a:latin typeface="Calibri" pitchFamily="34" charset="0"/>
                </a:rPr>
                <a:t>0.4-7 </a:t>
              </a:r>
              <a:r>
                <a:rPr lang="it-IT" b="1" dirty="0" err="1">
                  <a:solidFill>
                    <a:srgbClr val="000099"/>
                  </a:solidFill>
                  <a:latin typeface="Calibri" pitchFamily="34" charset="0"/>
                </a:rPr>
                <a:t>MeV</a:t>
              </a:r>
              <a:r>
                <a:rPr lang="it-IT" b="1" dirty="0">
                  <a:solidFill>
                    <a:srgbClr val="000099"/>
                  </a:solidFill>
                  <a:latin typeface="Calibri" pitchFamily="34" charset="0"/>
                </a:rPr>
                <a:t>/u H</a:t>
              </a:r>
              <a:r>
                <a:rPr lang="it-IT" b="1" baseline="30000" dirty="0">
                  <a:solidFill>
                    <a:srgbClr val="000099"/>
                  </a:solidFill>
                  <a:latin typeface="Calibri" pitchFamily="34" charset="0"/>
                </a:rPr>
                <a:t>3+</a:t>
              </a:r>
              <a:endParaRPr lang="it-IT" b="1" dirty="0">
                <a:solidFill>
                  <a:srgbClr val="000099"/>
                </a:solidFill>
                <a:latin typeface="Calibri" pitchFamily="34" charset="0"/>
              </a:endParaRPr>
            </a:p>
            <a:p>
              <a:r>
                <a:rPr lang="it-IT" b="1" dirty="0">
                  <a:solidFill>
                    <a:srgbClr val="000099"/>
                  </a:solidFill>
                  <a:latin typeface="Calibri" pitchFamily="34" charset="0"/>
                </a:rPr>
                <a:t>0.4-7 </a:t>
              </a:r>
              <a:r>
                <a:rPr lang="it-IT" b="1" dirty="0" err="1">
                  <a:solidFill>
                    <a:srgbClr val="000099"/>
                  </a:solidFill>
                  <a:latin typeface="Calibri" pitchFamily="34" charset="0"/>
                </a:rPr>
                <a:t>MeV</a:t>
              </a:r>
              <a:r>
                <a:rPr lang="it-IT" b="1" dirty="0">
                  <a:solidFill>
                    <a:srgbClr val="000099"/>
                  </a:solidFill>
                  <a:latin typeface="Calibri" pitchFamily="34" charset="0"/>
                </a:rPr>
                <a:t>/u C</a:t>
              </a:r>
              <a:r>
                <a:rPr lang="it-IT" b="1" baseline="30000" dirty="0">
                  <a:solidFill>
                    <a:srgbClr val="000099"/>
                  </a:solidFill>
                  <a:latin typeface="Calibri" pitchFamily="34" charset="0"/>
                </a:rPr>
                <a:t>4+</a:t>
              </a:r>
              <a:endParaRPr lang="en-GB" b="1" baseline="30000" dirty="0">
                <a:solidFill>
                  <a:srgbClr val="000099"/>
                </a:solidFill>
                <a:latin typeface="Calibri" pitchFamily="34" charset="0"/>
              </a:endParaRPr>
            </a:p>
          </p:txBody>
        </p:sp>
        <p:sp>
          <p:nvSpPr>
            <p:cNvPr id="16" name="Text Box 9"/>
            <p:cNvSpPr txBox="1">
              <a:spLocks noChangeArrowheads="1"/>
            </p:cNvSpPr>
            <p:nvPr/>
          </p:nvSpPr>
          <p:spPr bwMode="auto">
            <a:xfrm>
              <a:off x="2099" y="2840"/>
              <a:ext cx="1356" cy="582"/>
            </a:xfrm>
            <a:prstGeom prst="rect">
              <a:avLst/>
            </a:prstGeom>
            <a:noFill/>
            <a:ln w="9525">
              <a:noFill/>
              <a:miter lim="800000"/>
              <a:headEnd/>
              <a:tailEnd/>
            </a:ln>
          </p:spPr>
          <p:txBody>
            <a:bodyPr wrap="none">
              <a:spAutoFit/>
            </a:bodyPr>
            <a:lstStyle/>
            <a:p>
              <a:r>
                <a:rPr lang="it-IT" b="1" dirty="0">
                  <a:solidFill>
                    <a:srgbClr val="000099"/>
                  </a:solidFill>
                  <a:latin typeface="Calibri" pitchFamily="34" charset="0"/>
                </a:rPr>
                <a:t>RFQ</a:t>
              </a:r>
            </a:p>
            <a:p>
              <a:r>
                <a:rPr lang="it-IT" b="1" dirty="0">
                  <a:solidFill>
                    <a:srgbClr val="000099"/>
                  </a:solidFill>
                  <a:latin typeface="Calibri" pitchFamily="34" charset="0"/>
                </a:rPr>
                <a:t>0.008-0.4 </a:t>
              </a:r>
              <a:r>
                <a:rPr lang="it-IT" b="1" dirty="0" err="1">
                  <a:solidFill>
                    <a:srgbClr val="000099"/>
                  </a:solidFill>
                  <a:latin typeface="Calibri" pitchFamily="34" charset="0"/>
                </a:rPr>
                <a:t>MeV</a:t>
              </a:r>
              <a:r>
                <a:rPr lang="it-IT" b="1" dirty="0">
                  <a:solidFill>
                    <a:srgbClr val="000099"/>
                  </a:solidFill>
                  <a:latin typeface="Calibri" pitchFamily="34" charset="0"/>
                </a:rPr>
                <a:t>/u H</a:t>
              </a:r>
              <a:r>
                <a:rPr lang="it-IT" b="1" baseline="30000" dirty="0">
                  <a:solidFill>
                    <a:srgbClr val="000099"/>
                  </a:solidFill>
                  <a:latin typeface="Calibri" pitchFamily="34" charset="0"/>
                </a:rPr>
                <a:t>3+</a:t>
              </a:r>
              <a:endParaRPr lang="it-IT" b="1" dirty="0">
                <a:solidFill>
                  <a:srgbClr val="000099"/>
                </a:solidFill>
                <a:latin typeface="Calibri" pitchFamily="34" charset="0"/>
              </a:endParaRPr>
            </a:p>
            <a:p>
              <a:r>
                <a:rPr lang="it-IT" b="1" dirty="0">
                  <a:solidFill>
                    <a:srgbClr val="000099"/>
                  </a:solidFill>
                  <a:latin typeface="Calibri" pitchFamily="34" charset="0"/>
                </a:rPr>
                <a:t>0.008-0.4 </a:t>
              </a:r>
              <a:r>
                <a:rPr lang="it-IT" b="1" dirty="0" err="1">
                  <a:solidFill>
                    <a:srgbClr val="000099"/>
                  </a:solidFill>
                  <a:latin typeface="Calibri" pitchFamily="34" charset="0"/>
                </a:rPr>
                <a:t>MeV</a:t>
              </a:r>
              <a:r>
                <a:rPr lang="it-IT" b="1" dirty="0">
                  <a:solidFill>
                    <a:srgbClr val="000099"/>
                  </a:solidFill>
                  <a:latin typeface="Calibri" pitchFamily="34" charset="0"/>
                </a:rPr>
                <a:t>/u </a:t>
              </a:r>
              <a:r>
                <a:rPr lang="it-IT" b="1" dirty="0">
                  <a:solidFill>
                    <a:srgbClr val="000099"/>
                  </a:solidFill>
                </a:rPr>
                <a:t>C</a:t>
              </a:r>
              <a:r>
                <a:rPr lang="it-IT" b="1" baseline="30000" dirty="0">
                  <a:solidFill>
                    <a:srgbClr val="000099"/>
                  </a:solidFill>
                </a:rPr>
                <a:t>4+</a:t>
              </a:r>
              <a:endParaRPr lang="en-GB" b="1" baseline="30000" dirty="0">
                <a:solidFill>
                  <a:srgbClr val="000099"/>
                </a:solidFill>
              </a:endParaRPr>
            </a:p>
          </p:txBody>
        </p:sp>
      </p:grpSp>
      <p:sp>
        <p:nvSpPr>
          <p:cNvPr id="17" name="AutoShape 6"/>
          <p:cNvSpPr>
            <a:spLocks noChangeArrowheads="1"/>
          </p:cNvSpPr>
          <p:nvPr/>
        </p:nvSpPr>
        <p:spPr bwMode="auto">
          <a:xfrm>
            <a:off x="611560" y="836712"/>
            <a:ext cx="1064840" cy="504056"/>
          </a:xfrm>
          <a:prstGeom prst="roundRect">
            <a:avLst>
              <a:gd name="adj" fmla="val 16667"/>
            </a:avLst>
          </a:prstGeom>
          <a:noFill/>
          <a:ln w="25400">
            <a:solidFill>
              <a:srgbClr val="FFFF00"/>
            </a:solidFill>
            <a:round/>
            <a:headEnd/>
            <a:tailEnd/>
          </a:ln>
        </p:spPr>
        <p:txBody>
          <a:bodyPr wrap="none" anchor="ctr"/>
          <a:lstStyle/>
          <a:p>
            <a:pPr algn="ctr"/>
            <a:r>
              <a:rPr lang="it-IT" b="1" dirty="0" err="1" smtClean="0">
                <a:solidFill>
                  <a:srgbClr val="000099"/>
                </a:solidFill>
                <a:latin typeface="Calibri" pitchFamily="34" charset="0"/>
              </a:rPr>
              <a:t>RFQ+IH</a:t>
            </a:r>
            <a:endParaRPr lang="en-GB" b="1" dirty="0">
              <a:solidFill>
                <a:srgbClr val="000099"/>
              </a:solidFill>
              <a:latin typeface="Calibri" pitchFamily="34" charset="0"/>
            </a:endParaRPr>
          </a:p>
        </p:txBody>
      </p:sp>
      <p:cxnSp>
        <p:nvCxnSpPr>
          <p:cNvPr id="20" name="Connettore 2 19"/>
          <p:cNvCxnSpPr/>
          <p:nvPr/>
        </p:nvCxnSpPr>
        <p:spPr>
          <a:xfrm flipH="1">
            <a:off x="1403648" y="1484784"/>
            <a:ext cx="1008112" cy="1152128"/>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1" name="Connettore 2 20"/>
          <p:cNvCxnSpPr/>
          <p:nvPr/>
        </p:nvCxnSpPr>
        <p:spPr>
          <a:xfrm>
            <a:off x="4139952" y="1340768"/>
            <a:ext cx="2088232" cy="864096"/>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25" name="Picture 2"/>
          <p:cNvPicPr>
            <a:picLocks noChangeAspect="1" noChangeArrowheads="1"/>
          </p:cNvPicPr>
          <p:nvPr/>
        </p:nvPicPr>
        <p:blipFill>
          <a:blip r:embed="rId5" cstate="print"/>
          <a:srcRect/>
          <a:stretch>
            <a:fillRect/>
          </a:stretch>
        </p:blipFill>
        <p:spPr bwMode="auto">
          <a:xfrm>
            <a:off x="0" y="4740274"/>
            <a:ext cx="3700463" cy="2117726"/>
          </a:xfrm>
          <a:prstGeom prst="rect">
            <a:avLst/>
          </a:prstGeom>
          <a:noFill/>
          <a:ln w="9525">
            <a:noFill/>
            <a:miter lim="800000"/>
            <a:headEnd/>
            <a:tailEnd/>
          </a:ln>
          <a:effectLst/>
        </p:spPr>
      </p:pic>
      <p:pic>
        <p:nvPicPr>
          <p:cNvPr id="26" name="Immagine 25" descr="IH tank characteristics.png"/>
          <p:cNvPicPr>
            <a:picLocks noChangeAspect="1"/>
          </p:cNvPicPr>
          <p:nvPr/>
        </p:nvPicPr>
        <p:blipFill>
          <a:blip r:embed="rId6" cstate="print"/>
          <a:stretch>
            <a:fillRect/>
          </a:stretch>
        </p:blipFill>
        <p:spPr>
          <a:xfrm>
            <a:off x="5881457" y="4628266"/>
            <a:ext cx="3213733" cy="20400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 name="AutoShape 6"/>
          <p:cNvSpPr>
            <a:spLocks noChangeArrowheads="1"/>
          </p:cNvSpPr>
          <p:nvPr/>
        </p:nvSpPr>
        <p:spPr bwMode="auto">
          <a:xfrm>
            <a:off x="3477677" y="2816932"/>
            <a:ext cx="648072" cy="504056"/>
          </a:xfrm>
          <a:prstGeom prst="roundRect">
            <a:avLst>
              <a:gd name="adj" fmla="val 16667"/>
            </a:avLst>
          </a:prstGeom>
          <a:noFill/>
          <a:ln w="25400">
            <a:solidFill>
              <a:srgbClr val="FFFF00"/>
            </a:solidFill>
            <a:round/>
            <a:headEnd/>
            <a:tailEnd/>
          </a:ln>
        </p:spPr>
        <p:txBody>
          <a:bodyPr wrap="none" anchor="ctr"/>
          <a:lstStyle/>
          <a:p>
            <a:pPr algn="ctr"/>
            <a:r>
              <a:rPr lang="it-IT" b="1" dirty="0" smtClean="0">
                <a:solidFill>
                  <a:srgbClr val="000099"/>
                </a:solidFill>
                <a:latin typeface="Calibri" pitchFamily="34" charset="0"/>
              </a:rPr>
              <a:t>RFQ</a:t>
            </a:r>
            <a:endParaRPr lang="en-GB" b="1" dirty="0">
              <a:solidFill>
                <a:srgbClr val="000099"/>
              </a:solidFill>
              <a:latin typeface="Calibri" pitchFamily="34" charset="0"/>
            </a:endParaRPr>
          </a:p>
        </p:txBody>
      </p:sp>
      <p:sp>
        <p:nvSpPr>
          <p:cNvPr id="22" name="AutoShape 6"/>
          <p:cNvSpPr>
            <a:spLocks noChangeArrowheads="1"/>
          </p:cNvSpPr>
          <p:nvPr/>
        </p:nvSpPr>
        <p:spPr bwMode="auto">
          <a:xfrm>
            <a:off x="5813896" y="705841"/>
            <a:ext cx="432048" cy="432048"/>
          </a:xfrm>
          <a:prstGeom prst="roundRect">
            <a:avLst>
              <a:gd name="adj" fmla="val 16667"/>
            </a:avLst>
          </a:prstGeom>
          <a:noFill/>
          <a:ln w="25400">
            <a:solidFill>
              <a:srgbClr val="FFFF00"/>
            </a:solidFill>
            <a:round/>
            <a:headEnd/>
            <a:tailEnd/>
          </a:ln>
        </p:spPr>
        <p:txBody>
          <a:bodyPr wrap="none" anchor="ctr"/>
          <a:lstStyle/>
          <a:p>
            <a:pPr algn="ctr"/>
            <a:r>
              <a:rPr lang="it-IT" b="1" dirty="0" smtClean="0">
                <a:solidFill>
                  <a:srgbClr val="000099"/>
                </a:solidFill>
              </a:rPr>
              <a:t>IH</a:t>
            </a:r>
            <a:endParaRPr lang="en-GB" b="1" dirty="0">
              <a:solidFill>
                <a:srgbClr val="000099"/>
              </a:solidFill>
            </a:endParaRPr>
          </a:p>
        </p:txBody>
      </p:sp>
      <p:sp>
        <p:nvSpPr>
          <p:cNvPr id="2" name="Date Placeholder 1"/>
          <p:cNvSpPr>
            <a:spLocks noGrp="1"/>
          </p:cNvSpPr>
          <p:nvPr>
            <p:ph type="dt" sz="half" idx="10"/>
          </p:nvPr>
        </p:nvSpPr>
        <p:spPr/>
        <p:txBody>
          <a:bodyPr/>
          <a:lstStyle/>
          <a:p>
            <a:r>
              <a:rPr lang="en-US" smtClean="0"/>
              <a:t>CAS – Trondheim - 27/07/2013</a:t>
            </a:r>
            <a:endParaRPr lang="en-US"/>
          </a:p>
        </p:txBody>
      </p:sp>
      <p:sp>
        <p:nvSpPr>
          <p:cNvPr id="3" name="Footer Placeholder 2"/>
          <p:cNvSpPr>
            <a:spLocks noGrp="1"/>
          </p:cNvSpPr>
          <p:nvPr>
            <p:ph type="ftr" sz="quarter" idx="11"/>
          </p:nvPr>
        </p:nvSpPr>
        <p:spPr/>
        <p:txBody>
          <a:bodyPr/>
          <a:lstStyle/>
          <a:p>
            <a:r>
              <a:rPr lang="en-US" smtClean="0"/>
              <a:t>Medical applications – C. Biscari </a:t>
            </a:r>
            <a:endParaRPr lang="en-US"/>
          </a:p>
        </p:txBody>
      </p:sp>
      <p:sp>
        <p:nvSpPr>
          <p:cNvPr id="5" name="Slide Number Placeholder 4"/>
          <p:cNvSpPr>
            <a:spLocks noGrp="1"/>
          </p:cNvSpPr>
          <p:nvPr>
            <p:ph type="sldNum" sz="quarter" idx="12"/>
          </p:nvPr>
        </p:nvSpPr>
        <p:spPr/>
        <p:txBody>
          <a:bodyPr/>
          <a:lstStyle/>
          <a:p>
            <a:fld id="{67CD92BB-0280-4EA5-937F-87721D6FAD66}" type="slidenum">
              <a:rPr lang="en-US" smtClean="0"/>
              <a:t>30</a:t>
            </a:fld>
            <a:endParaRPr lang="en-US"/>
          </a:p>
        </p:txBody>
      </p:sp>
    </p:spTree>
    <p:extLst>
      <p:ext uri="{BB962C8B-B14F-4D97-AF65-F5344CB8AC3E}">
        <p14:creationId xmlns:p14="http://schemas.microsoft.com/office/powerpoint/2010/main" val="2664042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57224" y="214290"/>
            <a:ext cx="7543800" cy="762000"/>
          </a:xfrm>
        </p:spPr>
        <p:txBody>
          <a:bodyPr/>
          <a:lstStyle/>
          <a:p>
            <a:pPr algn="l">
              <a:defRPr/>
            </a:pPr>
            <a:r>
              <a:rPr lang="it-IT" sz="4000" dirty="0" smtClean="0"/>
              <a:t>MEBT</a:t>
            </a:r>
            <a:endParaRPr lang="it-IT" sz="4000" dirty="0"/>
          </a:p>
        </p:txBody>
      </p:sp>
      <p:pic>
        <p:nvPicPr>
          <p:cNvPr id="5123" name="Picture 3"/>
          <p:cNvPicPr>
            <a:picLocks noChangeAspect="1" noChangeArrowheads="1"/>
          </p:cNvPicPr>
          <p:nvPr/>
        </p:nvPicPr>
        <p:blipFill>
          <a:blip r:embed="rId4" cstate="print"/>
          <a:srcRect/>
          <a:stretch>
            <a:fillRect/>
          </a:stretch>
        </p:blipFill>
        <p:spPr bwMode="auto">
          <a:xfrm>
            <a:off x="688165" y="998057"/>
            <a:ext cx="7920038" cy="3206750"/>
          </a:xfrm>
          <a:prstGeom prst="rect">
            <a:avLst/>
          </a:prstGeom>
          <a:noFill/>
          <a:ln w="38100" algn="ctr">
            <a:noFill/>
            <a:miter lim="800000"/>
            <a:headEnd/>
            <a:tailEnd/>
          </a:ln>
        </p:spPr>
      </p:pic>
      <p:cxnSp>
        <p:nvCxnSpPr>
          <p:cNvPr id="5124" name="Straight Arrow Connector 4"/>
          <p:cNvCxnSpPr>
            <a:cxnSpLocks noChangeShapeType="1"/>
          </p:cNvCxnSpPr>
          <p:nvPr/>
        </p:nvCxnSpPr>
        <p:spPr bwMode="auto">
          <a:xfrm flipV="1">
            <a:off x="5405147" y="2828562"/>
            <a:ext cx="565879" cy="2184614"/>
          </a:xfrm>
          <a:prstGeom prst="straightConnector1">
            <a:avLst/>
          </a:prstGeom>
          <a:noFill/>
          <a:ln w="31750" algn="ctr">
            <a:solidFill>
              <a:srgbClr val="FFFF00"/>
            </a:solidFill>
            <a:round/>
            <a:headEnd/>
            <a:tailEnd type="arrow" w="med" len="med"/>
          </a:ln>
        </p:spPr>
      </p:cxnSp>
      <p:sp>
        <p:nvSpPr>
          <p:cNvPr id="5125" name="TextBox 5"/>
          <p:cNvSpPr txBox="1">
            <a:spLocks noChangeArrowheads="1"/>
          </p:cNvSpPr>
          <p:nvPr/>
        </p:nvSpPr>
        <p:spPr bwMode="auto">
          <a:xfrm>
            <a:off x="1533511" y="908720"/>
            <a:ext cx="2362200" cy="584775"/>
          </a:xfrm>
          <a:prstGeom prst="rect">
            <a:avLst/>
          </a:prstGeom>
          <a:noFill/>
          <a:ln w="9525">
            <a:noFill/>
            <a:miter lim="800000"/>
            <a:headEnd/>
            <a:tailEnd/>
          </a:ln>
        </p:spPr>
        <p:txBody>
          <a:bodyPr>
            <a:spAutoFit/>
          </a:bodyPr>
          <a:lstStyle/>
          <a:p>
            <a:r>
              <a:rPr lang="it-IT" sz="1600" dirty="0" smtClean="0">
                <a:latin typeface="Calibri" pitchFamily="34" charset="0"/>
              </a:rPr>
              <a:t>Quadrupoles for matching in non dispersive zone</a:t>
            </a:r>
          </a:p>
        </p:txBody>
      </p:sp>
      <p:cxnSp>
        <p:nvCxnSpPr>
          <p:cNvPr id="5126" name="Straight Connector 7"/>
          <p:cNvCxnSpPr>
            <a:cxnSpLocks noChangeShapeType="1"/>
          </p:cNvCxnSpPr>
          <p:nvPr/>
        </p:nvCxnSpPr>
        <p:spPr bwMode="auto">
          <a:xfrm flipV="1">
            <a:off x="4429124" y="2714620"/>
            <a:ext cx="66676" cy="652458"/>
          </a:xfrm>
          <a:prstGeom prst="line">
            <a:avLst/>
          </a:prstGeom>
          <a:noFill/>
          <a:ln w="31750" algn="ctr">
            <a:solidFill>
              <a:srgbClr val="FFFF00"/>
            </a:solidFill>
            <a:round/>
            <a:headEnd/>
            <a:tailEnd type="arrow" w="med" len="med"/>
          </a:ln>
        </p:spPr>
      </p:cxnSp>
      <p:sp>
        <p:nvSpPr>
          <p:cNvPr id="5127" name="TextBox 8"/>
          <p:cNvSpPr txBox="1">
            <a:spLocks noChangeArrowheads="1"/>
          </p:cNvSpPr>
          <p:nvPr/>
        </p:nvSpPr>
        <p:spPr bwMode="auto">
          <a:xfrm>
            <a:off x="3593179" y="3341358"/>
            <a:ext cx="1919287" cy="369332"/>
          </a:xfrm>
          <a:prstGeom prst="rect">
            <a:avLst/>
          </a:prstGeom>
          <a:noFill/>
          <a:ln w="9525">
            <a:noFill/>
            <a:miter lim="800000"/>
            <a:headEnd/>
            <a:tailEnd/>
          </a:ln>
        </p:spPr>
        <p:txBody>
          <a:bodyPr>
            <a:spAutoFit/>
          </a:bodyPr>
          <a:lstStyle/>
          <a:p>
            <a:r>
              <a:rPr lang="it-IT" dirty="0">
                <a:latin typeface="Calibri" pitchFamily="34" charset="0"/>
              </a:rPr>
              <a:t>Dispersion </a:t>
            </a:r>
            <a:r>
              <a:rPr lang="it-IT" dirty="0" smtClean="0">
                <a:latin typeface="Calibri" pitchFamily="34" charset="0"/>
              </a:rPr>
              <a:t>bump</a:t>
            </a:r>
            <a:endParaRPr lang="it-IT" dirty="0">
              <a:latin typeface="Calibri" pitchFamily="34" charset="0"/>
            </a:endParaRPr>
          </a:p>
        </p:txBody>
      </p:sp>
      <p:grpSp>
        <p:nvGrpSpPr>
          <p:cNvPr id="3" name="Group 21"/>
          <p:cNvGrpSpPr>
            <a:grpSpLocks/>
          </p:cNvGrpSpPr>
          <p:nvPr/>
        </p:nvGrpSpPr>
        <p:grpSpPr bwMode="auto">
          <a:xfrm>
            <a:off x="2285984" y="2071678"/>
            <a:ext cx="4255384" cy="1295400"/>
            <a:chOff x="2286000" y="1828800"/>
            <a:chExt cx="4255384" cy="1295400"/>
          </a:xfrm>
        </p:grpSpPr>
        <p:sp>
          <p:nvSpPr>
            <p:cNvPr id="5129" name="Oval 17"/>
            <p:cNvSpPr>
              <a:spLocks noChangeArrowheads="1"/>
            </p:cNvSpPr>
            <p:nvPr/>
          </p:nvSpPr>
          <p:spPr bwMode="auto">
            <a:xfrm>
              <a:off x="5626984" y="1905000"/>
              <a:ext cx="914400" cy="762000"/>
            </a:xfrm>
            <a:prstGeom prst="ellipse">
              <a:avLst/>
            </a:prstGeom>
            <a:noFill/>
            <a:ln w="38100" algn="ctr">
              <a:solidFill>
                <a:srgbClr val="FFFF00"/>
              </a:solidFill>
              <a:round/>
              <a:headEnd/>
              <a:tailEnd/>
            </a:ln>
          </p:spPr>
          <p:txBody>
            <a:bodyPr/>
            <a:lstStyle/>
            <a:p>
              <a:endParaRPr lang="it-IT"/>
            </a:p>
          </p:txBody>
        </p:sp>
        <p:sp>
          <p:nvSpPr>
            <p:cNvPr id="5130" name="Oval 18"/>
            <p:cNvSpPr>
              <a:spLocks noChangeArrowheads="1"/>
            </p:cNvSpPr>
            <p:nvPr/>
          </p:nvSpPr>
          <p:spPr bwMode="auto">
            <a:xfrm>
              <a:off x="4267200" y="1828800"/>
              <a:ext cx="381000" cy="762000"/>
            </a:xfrm>
            <a:prstGeom prst="ellipse">
              <a:avLst/>
            </a:prstGeom>
            <a:noFill/>
            <a:ln w="38100" algn="ctr">
              <a:solidFill>
                <a:srgbClr val="FFFF00"/>
              </a:solidFill>
              <a:round/>
              <a:headEnd/>
              <a:tailEnd/>
            </a:ln>
          </p:spPr>
          <p:txBody>
            <a:bodyPr/>
            <a:lstStyle/>
            <a:p>
              <a:endParaRPr lang="it-IT"/>
            </a:p>
          </p:txBody>
        </p:sp>
        <p:sp>
          <p:nvSpPr>
            <p:cNvPr id="5131" name="Oval 19"/>
            <p:cNvSpPr>
              <a:spLocks noChangeArrowheads="1"/>
            </p:cNvSpPr>
            <p:nvPr/>
          </p:nvSpPr>
          <p:spPr bwMode="auto">
            <a:xfrm>
              <a:off x="2862130" y="2133600"/>
              <a:ext cx="533400" cy="762000"/>
            </a:xfrm>
            <a:prstGeom prst="ellipse">
              <a:avLst/>
            </a:prstGeom>
            <a:noFill/>
            <a:ln w="38100" algn="ctr">
              <a:solidFill>
                <a:srgbClr val="FFFF00"/>
              </a:solidFill>
              <a:round/>
              <a:headEnd/>
              <a:tailEnd/>
            </a:ln>
          </p:spPr>
          <p:txBody>
            <a:bodyPr/>
            <a:lstStyle/>
            <a:p>
              <a:endParaRPr lang="it-IT"/>
            </a:p>
          </p:txBody>
        </p:sp>
        <p:sp>
          <p:nvSpPr>
            <p:cNvPr id="5132" name="Oval 20"/>
            <p:cNvSpPr>
              <a:spLocks noChangeArrowheads="1"/>
            </p:cNvSpPr>
            <p:nvPr/>
          </p:nvSpPr>
          <p:spPr bwMode="auto">
            <a:xfrm>
              <a:off x="2286000" y="2362200"/>
              <a:ext cx="533400" cy="762000"/>
            </a:xfrm>
            <a:prstGeom prst="ellipse">
              <a:avLst/>
            </a:prstGeom>
            <a:noFill/>
            <a:ln w="38100" algn="ctr">
              <a:solidFill>
                <a:srgbClr val="FFFF00"/>
              </a:solidFill>
              <a:round/>
              <a:headEnd/>
              <a:tailEnd/>
            </a:ln>
          </p:spPr>
          <p:txBody>
            <a:bodyPr/>
            <a:lstStyle/>
            <a:p>
              <a:endParaRPr lang="it-IT"/>
            </a:p>
          </p:txBody>
        </p:sp>
      </p:grpSp>
      <p:cxnSp>
        <p:nvCxnSpPr>
          <p:cNvPr id="14" name="Straight Arrow Connector 4"/>
          <p:cNvCxnSpPr>
            <a:cxnSpLocks noChangeShapeType="1"/>
          </p:cNvCxnSpPr>
          <p:nvPr/>
        </p:nvCxnSpPr>
        <p:spPr bwMode="auto">
          <a:xfrm>
            <a:off x="2115399" y="1493495"/>
            <a:ext cx="872425" cy="1035383"/>
          </a:xfrm>
          <a:prstGeom prst="straightConnector1">
            <a:avLst/>
          </a:prstGeom>
          <a:noFill/>
          <a:ln w="31750" algn="ctr">
            <a:solidFill>
              <a:srgbClr val="FFFF00"/>
            </a:solidFill>
            <a:round/>
            <a:headEnd/>
            <a:tailEnd type="arrow" w="med" len="med"/>
          </a:ln>
        </p:spPr>
      </p:cxnSp>
      <p:sp>
        <p:nvSpPr>
          <p:cNvPr id="15" name="TextBox 4"/>
          <p:cNvSpPr txBox="1">
            <a:spLocks noChangeArrowheads="1"/>
          </p:cNvSpPr>
          <p:nvPr/>
        </p:nvSpPr>
        <p:spPr bwMode="auto">
          <a:xfrm>
            <a:off x="688165" y="4319887"/>
            <a:ext cx="3071834" cy="923330"/>
          </a:xfrm>
          <a:prstGeom prst="rect">
            <a:avLst/>
          </a:prstGeom>
          <a:noFill/>
          <a:ln w="9525">
            <a:noFill/>
            <a:miter lim="800000"/>
            <a:headEnd/>
            <a:tailEnd/>
          </a:ln>
        </p:spPr>
        <p:txBody>
          <a:bodyPr wrap="square">
            <a:spAutoFit/>
          </a:bodyPr>
          <a:lstStyle/>
          <a:p>
            <a:r>
              <a:rPr lang="it-IT" dirty="0">
                <a:latin typeface="Calibri" pitchFamily="34" charset="0"/>
              </a:rPr>
              <a:t>Debuncher to minimize the injected beam momentum spread</a:t>
            </a:r>
            <a:endParaRPr lang="en-US" dirty="0">
              <a:latin typeface="Calibri" pitchFamily="34" charset="0"/>
            </a:endParaRPr>
          </a:p>
        </p:txBody>
      </p:sp>
      <p:cxnSp>
        <p:nvCxnSpPr>
          <p:cNvPr id="16" name="Straight Arrow Connector 4"/>
          <p:cNvCxnSpPr>
            <a:cxnSpLocks noChangeShapeType="1"/>
          </p:cNvCxnSpPr>
          <p:nvPr/>
        </p:nvCxnSpPr>
        <p:spPr bwMode="auto">
          <a:xfrm flipH="1" flipV="1">
            <a:off x="1935493" y="3112578"/>
            <a:ext cx="288589" cy="1207309"/>
          </a:xfrm>
          <a:prstGeom prst="straightConnector1">
            <a:avLst/>
          </a:prstGeom>
          <a:noFill/>
          <a:ln w="31750" algn="ctr">
            <a:solidFill>
              <a:srgbClr val="FFFF00"/>
            </a:solidFill>
            <a:round/>
            <a:headEnd/>
            <a:tailEnd type="arrow" w="med" len="med"/>
          </a:ln>
        </p:spPr>
      </p:cxnSp>
      <p:cxnSp>
        <p:nvCxnSpPr>
          <p:cNvPr id="17" name="Straight Arrow Connector 4"/>
          <p:cNvCxnSpPr>
            <a:cxnSpLocks noChangeShapeType="1"/>
          </p:cNvCxnSpPr>
          <p:nvPr/>
        </p:nvCxnSpPr>
        <p:spPr bwMode="auto">
          <a:xfrm>
            <a:off x="2131948" y="1553986"/>
            <a:ext cx="351820" cy="1035383"/>
          </a:xfrm>
          <a:prstGeom prst="straightConnector1">
            <a:avLst/>
          </a:prstGeom>
          <a:noFill/>
          <a:ln w="31750" algn="ctr">
            <a:solidFill>
              <a:srgbClr val="FFFF00"/>
            </a:solidFill>
            <a:round/>
            <a:headEnd/>
            <a:tailEnd type="arrow" w="med" len="med"/>
          </a:ln>
        </p:spPr>
      </p:cxnSp>
      <p:sp>
        <p:nvSpPr>
          <p:cNvPr id="18" name="Date Placeholder 17"/>
          <p:cNvSpPr>
            <a:spLocks noGrp="1"/>
          </p:cNvSpPr>
          <p:nvPr>
            <p:ph type="dt" sz="half" idx="10"/>
          </p:nvPr>
        </p:nvSpPr>
        <p:spPr/>
        <p:txBody>
          <a:bodyPr/>
          <a:lstStyle/>
          <a:p>
            <a:pPr>
              <a:defRPr/>
            </a:pPr>
            <a:r>
              <a:rPr lang="en-US" smtClean="0">
                <a:solidFill>
                  <a:srgbClr val="FFFFFF"/>
                </a:solidFill>
              </a:rPr>
              <a:t>CAS – Trondheim - 27/07/2013</a:t>
            </a:r>
            <a:endParaRPr lang="en-US">
              <a:solidFill>
                <a:srgbClr val="FFFFFF"/>
              </a:solidFill>
            </a:endParaRPr>
          </a:p>
        </p:txBody>
      </p:sp>
      <p:sp>
        <p:nvSpPr>
          <p:cNvPr id="19" name="Slide Number Placeholder 18"/>
          <p:cNvSpPr>
            <a:spLocks noGrp="1"/>
          </p:cNvSpPr>
          <p:nvPr>
            <p:ph type="sldNum" sz="quarter" idx="12"/>
          </p:nvPr>
        </p:nvSpPr>
        <p:spPr/>
        <p:txBody>
          <a:bodyPr/>
          <a:lstStyle/>
          <a:p>
            <a:pPr>
              <a:defRPr/>
            </a:pPr>
            <a:fld id="{EC0FD820-D2EE-4331-AD5D-2281810D0B95}" type="slidenum">
              <a:rPr lang="en-US" smtClean="0">
                <a:solidFill>
                  <a:srgbClr val="FFFFFF"/>
                </a:solidFill>
              </a:rPr>
              <a:pPr>
                <a:defRPr/>
              </a:pPr>
              <a:t>31</a:t>
            </a:fld>
            <a:endParaRPr lang="en-US">
              <a:solidFill>
                <a:srgbClr val="FFFFFF"/>
              </a:solidFill>
            </a:endParaRPr>
          </a:p>
        </p:txBody>
      </p:sp>
      <p:sp>
        <p:nvSpPr>
          <p:cNvPr id="20" name="Footer Placeholder 19"/>
          <p:cNvSpPr>
            <a:spLocks noGrp="1"/>
          </p:cNvSpPr>
          <p:nvPr>
            <p:ph type="ftr" sz="quarter" idx="11"/>
          </p:nvPr>
        </p:nvSpPr>
        <p:spPr/>
        <p:txBody>
          <a:bodyPr/>
          <a:lstStyle/>
          <a:p>
            <a:pPr>
              <a:defRPr/>
            </a:pPr>
            <a:r>
              <a:rPr lang="en-GB" smtClean="0">
                <a:solidFill>
                  <a:srgbClr val="FFFFFF"/>
                </a:solidFill>
              </a:rPr>
              <a:t>Medical applications – C. Biscari </a:t>
            </a:r>
            <a:endParaRPr lang="en-US">
              <a:solidFill>
                <a:srgbClr val="FFFFFF"/>
              </a:solidFill>
            </a:endParaRPr>
          </a:p>
        </p:txBody>
      </p:sp>
      <p:pic>
        <p:nvPicPr>
          <p:cNvPr id="21" name="Immagine 11" descr="stripper foil characteristics.png"/>
          <p:cNvPicPr>
            <a:picLocks noChangeAspect="1"/>
          </p:cNvPicPr>
          <p:nvPr/>
        </p:nvPicPr>
        <p:blipFill>
          <a:blip r:embed="rId5" cstate="print"/>
          <a:stretch>
            <a:fillRect/>
          </a:stretch>
        </p:blipFill>
        <p:spPr>
          <a:xfrm>
            <a:off x="1880174" y="5137493"/>
            <a:ext cx="2975784" cy="13026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22" name="Oggetto 9"/>
          <p:cNvGraphicFramePr>
            <a:graphicFrameLocks noChangeAspect="1"/>
          </p:cNvGraphicFramePr>
          <p:nvPr>
            <p:extLst>
              <p:ext uri="{D42A27DB-BD31-4B8C-83A1-F6EECF244321}">
                <p14:modId xmlns:p14="http://schemas.microsoft.com/office/powerpoint/2010/main" val="2020743790"/>
              </p:ext>
            </p:extLst>
          </p:nvPr>
        </p:nvGraphicFramePr>
        <p:xfrm>
          <a:off x="6064577" y="5412056"/>
          <a:ext cx="1171719" cy="753248"/>
        </p:xfrm>
        <a:graphic>
          <a:graphicData uri="http://schemas.openxmlformats.org/presentationml/2006/ole">
            <mc:AlternateContent xmlns:mc="http://schemas.openxmlformats.org/markup-compatibility/2006">
              <mc:Choice xmlns:v="urn:schemas-microsoft-com:vml" Requires="v">
                <p:oleObj spid="_x0000_s9254" name="Equazione" r:id="rId6" imgW="711000" imgH="457200" progId="Equation.3">
                  <p:embed/>
                </p:oleObj>
              </mc:Choice>
              <mc:Fallback>
                <p:oleObj name="Equazione" r:id="rId6" imgW="711000" imgH="4572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64577" y="5412056"/>
                        <a:ext cx="1171719" cy="753248"/>
                      </a:xfrm>
                      <a:prstGeom prst="rect">
                        <a:avLst/>
                      </a:prstGeom>
                      <a:solidFill>
                        <a:schemeClr val="bg1">
                          <a:lumMod val="95000"/>
                        </a:schemeClr>
                      </a:solidFill>
                    </p:spPr>
                  </p:pic>
                </p:oleObj>
              </mc:Fallback>
            </mc:AlternateContent>
          </a:graphicData>
        </a:graphic>
      </p:graphicFrame>
      <p:sp>
        <p:nvSpPr>
          <p:cNvPr id="23" name="TextBox 22"/>
          <p:cNvSpPr txBox="1"/>
          <p:nvPr/>
        </p:nvSpPr>
        <p:spPr>
          <a:xfrm>
            <a:off x="4855958" y="5774938"/>
            <a:ext cx="1098378" cy="400110"/>
          </a:xfrm>
          <a:prstGeom prst="rect">
            <a:avLst/>
          </a:prstGeom>
          <a:noFill/>
        </p:spPr>
        <p:txBody>
          <a:bodyPr wrap="none" rtlCol="0">
            <a:spAutoFit/>
          </a:bodyPr>
          <a:lstStyle/>
          <a:p>
            <a:r>
              <a:rPr lang="it-IT" sz="2000" dirty="0" smtClean="0">
                <a:solidFill>
                  <a:srgbClr val="FF66FF"/>
                </a:solidFill>
                <a:latin typeface="Calibri" pitchFamily="34" charset="0"/>
              </a:rPr>
              <a:t>Same B</a:t>
            </a:r>
            <a:r>
              <a:rPr lang="it-IT" sz="2000" dirty="0" smtClean="0">
                <a:solidFill>
                  <a:srgbClr val="FF66FF"/>
                </a:solidFill>
                <a:latin typeface="Symbol" pitchFamily="18" charset="2"/>
              </a:rPr>
              <a:t>r</a:t>
            </a:r>
            <a:endParaRPr lang="en-GB" sz="2000" dirty="0">
              <a:solidFill>
                <a:srgbClr val="FF66FF"/>
              </a:solidFill>
              <a:latin typeface="Symbol" pitchFamily="18" charset="2"/>
            </a:endParaRPr>
          </a:p>
        </p:txBody>
      </p:sp>
      <p:sp>
        <p:nvSpPr>
          <p:cNvPr id="24" name="Oval 23"/>
          <p:cNvSpPr/>
          <p:nvPr/>
        </p:nvSpPr>
        <p:spPr bwMode="auto">
          <a:xfrm>
            <a:off x="5992327" y="5243217"/>
            <a:ext cx="523889" cy="1091161"/>
          </a:xfrm>
          <a:prstGeom prst="ellipse">
            <a:avLst/>
          </a:prstGeom>
          <a:noFill/>
          <a:ln w="38100" cap="flat" cmpd="sng" algn="ctr">
            <a:solidFill>
              <a:srgbClr val="FF66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rgbClr val="FFFF00"/>
              </a:solidFill>
              <a:effectLst/>
              <a:latin typeface="Arial" charset="0"/>
            </a:endParaRPr>
          </a:p>
        </p:txBody>
      </p:sp>
      <p:sp>
        <p:nvSpPr>
          <p:cNvPr id="25" name="TextBox 24"/>
          <p:cNvSpPr txBox="1"/>
          <p:nvPr/>
        </p:nvSpPr>
        <p:spPr>
          <a:xfrm>
            <a:off x="6804247" y="4605385"/>
            <a:ext cx="1225785" cy="646331"/>
          </a:xfrm>
          <a:prstGeom prst="rect">
            <a:avLst/>
          </a:prstGeom>
          <a:noFill/>
        </p:spPr>
        <p:txBody>
          <a:bodyPr wrap="none" rtlCol="0">
            <a:spAutoFit/>
          </a:bodyPr>
          <a:lstStyle/>
          <a:p>
            <a:r>
              <a:rPr lang="it-IT" dirty="0" smtClean="0">
                <a:solidFill>
                  <a:schemeClr val="tx2">
                    <a:lumMod val="75000"/>
                  </a:schemeClr>
                </a:solidFill>
                <a:latin typeface="Calibri" pitchFamily="34" charset="0"/>
              </a:rPr>
              <a:t>Beams for </a:t>
            </a:r>
          </a:p>
          <a:p>
            <a:r>
              <a:rPr lang="it-IT" dirty="0" smtClean="0">
                <a:solidFill>
                  <a:schemeClr val="tx2">
                    <a:lumMod val="75000"/>
                  </a:schemeClr>
                </a:solidFill>
                <a:latin typeface="Calibri" pitchFamily="34" charset="0"/>
              </a:rPr>
              <a:t>treatments</a:t>
            </a:r>
            <a:endParaRPr lang="en-GB" dirty="0">
              <a:solidFill>
                <a:schemeClr val="tx2">
                  <a:lumMod val="75000"/>
                </a:schemeClr>
              </a:solidFill>
              <a:latin typeface="Calibri" pitchFamily="34" charset="0"/>
            </a:endParaRPr>
          </a:p>
        </p:txBody>
      </p:sp>
      <p:sp>
        <p:nvSpPr>
          <p:cNvPr id="37" name="TextBox 8"/>
          <p:cNvSpPr txBox="1">
            <a:spLocks noChangeArrowheads="1"/>
          </p:cNvSpPr>
          <p:nvPr/>
        </p:nvSpPr>
        <p:spPr bwMode="auto">
          <a:xfrm>
            <a:off x="4728442" y="4596886"/>
            <a:ext cx="1919287" cy="369332"/>
          </a:xfrm>
          <a:prstGeom prst="rect">
            <a:avLst/>
          </a:prstGeom>
          <a:noFill/>
          <a:ln w="9525">
            <a:noFill/>
            <a:miter lim="800000"/>
            <a:headEnd/>
            <a:tailEnd/>
          </a:ln>
        </p:spPr>
        <p:txBody>
          <a:bodyPr>
            <a:spAutoFit/>
          </a:bodyPr>
          <a:lstStyle/>
          <a:p>
            <a:r>
              <a:rPr lang="it-IT" dirty="0" smtClean="0">
                <a:latin typeface="Calibri" pitchFamily="34" charset="0"/>
              </a:rPr>
              <a:t>Stripping </a:t>
            </a:r>
            <a:r>
              <a:rPr lang="it-IT" dirty="0" err="1" smtClean="0">
                <a:latin typeface="Calibri" pitchFamily="34" charset="0"/>
              </a:rPr>
              <a:t>foil</a:t>
            </a:r>
            <a:endParaRPr lang="it-IT" dirty="0">
              <a:latin typeface="Calibri" pitchFamily="34" charset="0"/>
            </a:endParaRPr>
          </a:p>
        </p:txBody>
      </p:sp>
    </p:spTree>
    <p:extLst>
      <p:ext uri="{BB962C8B-B14F-4D97-AF65-F5344CB8AC3E}">
        <p14:creationId xmlns:p14="http://schemas.microsoft.com/office/powerpoint/2010/main" val="28453095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662578" y="99264"/>
            <a:ext cx="8229600" cy="706090"/>
          </a:xfrm>
        </p:spPr>
        <p:txBody>
          <a:bodyPr>
            <a:normAutofit fontScale="90000"/>
          </a:bodyPr>
          <a:lstStyle/>
          <a:p>
            <a:r>
              <a:rPr lang="it-IT" dirty="0" smtClean="0"/>
              <a:t>Ring: Slow </a:t>
            </a:r>
            <a:r>
              <a:rPr lang="it-IT" dirty="0" err="1" smtClean="0"/>
              <a:t>Extraction</a:t>
            </a:r>
            <a:endParaRPr lang="it-IT" dirty="0"/>
          </a:p>
        </p:txBody>
      </p:sp>
      <p:sp>
        <p:nvSpPr>
          <p:cNvPr id="15" name="CasellaDiTesto 14"/>
          <p:cNvSpPr txBox="1"/>
          <p:nvPr/>
        </p:nvSpPr>
        <p:spPr>
          <a:xfrm>
            <a:off x="950424" y="868070"/>
            <a:ext cx="8199386" cy="369332"/>
          </a:xfrm>
          <a:prstGeom prst="rect">
            <a:avLst/>
          </a:prstGeom>
          <a:noFill/>
        </p:spPr>
        <p:txBody>
          <a:bodyPr wrap="square" rtlCol="0">
            <a:spAutoFit/>
          </a:bodyPr>
          <a:lstStyle/>
          <a:p>
            <a:r>
              <a:rPr lang="it-IT" dirty="0" smtClean="0">
                <a:latin typeface="Calibri" pitchFamily="34" charset="0"/>
              </a:rPr>
              <a:t>Dose </a:t>
            </a:r>
            <a:r>
              <a:rPr lang="it-IT" dirty="0" err="1" smtClean="0">
                <a:latin typeface="Calibri" pitchFamily="34" charset="0"/>
              </a:rPr>
              <a:t>homogeneity</a:t>
            </a:r>
            <a:r>
              <a:rPr lang="it-IT" dirty="0" smtClean="0">
                <a:latin typeface="Calibri" pitchFamily="34" charset="0"/>
              </a:rPr>
              <a:t> </a:t>
            </a:r>
            <a:r>
              <a:rPr lang="it-IT" dirty="0">
                <a:latin typeface="Calibri" pitchFamily="34" charset="0"/>
              </a:rPr>
              <a:t>:</a:t>
            </a:r>
            <a:r>
              <a:rPr lang="it-IT" dirty="0" smtClean="0">
                <a:latin typeface="Calibri" pitchFamily="34" charset="0"/>
              </a:rPr>
              <a:t> ±</a:t>
            </a:r>
            <a:r>
              <a:rPr lang="it-IT" dirty="0" smtClean="0">
                <a:solidFill>
                  <a:schemeClr val="bg1"/>
                </a:solidFill>
                <a:latin typeface="Calibri" pitchFamily="34" charset="0"/>
              </a:rPr>
              <a:t> </a:t>
            </a:r>
            <a:r>
              <a:rPr lang="it-IT" dirty="0" smtClean="0">
                <a:latin typeface="Calibri" pitchFamily="34" charset="0"/>
              </a:rPr>
              <a:t>2.5%              a single turn </a:t>
            </a:r>
            <a:r>
              <a:rPr lang="it-IT" dirty="0" err="1" smtClean="0">
                <a:latin typeface="Calibri" pitchFamily="34" charset="0"/>
              </a:rPr>
              <a:t>extraction</a:t>
            </a:r>
            <a:r>
              <a:rPr lang="it-IT" dirty="0" smtClean="0">
                <a:latin typeface="Calibri" pitchFamily="34" charset="0"/>
              </a:rPr>
              <a:t> (&lt;1 µsec) </a:t>
            </a:r>
            <a:r>
              <a:rPr lang="it-IT" dirty="0" err="1" smtClean="0">
                <a:latin typeface="Calibri" pitchFamily="34" charset="0"/>
              </a:rPr>
              <a:t>not</a:t>
            </a:r>
            <a:r>
              <a:rPr lang="it-IT" dirty="0" smtClean="0">
                <a:latin typeface="Calibri" pitchFamily="34" charset="0"/>
              </a:rPr>
              <a:t> </a:t>
            </a:r>
            <a:r>
              <a:rPr lang="it-IT" dirty="0" err="1" smtClean="0">
                <a:latin typeface="Calibri" pitchFamily="34" charset="0"/>
              </a:rPr>
              <a:t>possible</a:t>
            </a:r>
            <a:r>
              <a:rPr lang="it-IT" dirty="0" smtClean="0">
                <a:latin typeface="Calibri" pitchFamily="34" charset="0"/>
              </a:rPr>
              <a:t> </a:t>
            </a:r>
            <a:endParaRPr lang="it-IT" dirty="0">
              <a:latin typeface="Calibri" pitchFamily="34" charset="0"/>
            </a:endParaRPr>
          </a:p>
        </p:txBody>
      </p:sp>
      <p:sp>
        <p:nvSpPr>
          <p:cNvPr id="5" name="Freccia a destra 4"/>
          <p:cNvSpPr/>
          <p:nvPr/>
        </p:nvSpPr>
        <p:spPr>
          <a:xfrm>
            <a:off x="3707904" y="908720"/>
            <a:ext cx="504056"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Freccia in giù 5"/>
          <p:cNvSpPr/>
          <p:nvPr/>
        </p:nvSpPr>
        <p:spPr>
          <a:xfrm>
            <a:off x="4290349" y="1412776"/>
            <a:ext cx="432048" cy="8353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CasellaDiTesto 7"/>
          <p:cNvSpPr txBox="1"/>
          <p:nvPr/>
        </p:nvSpPr>
        <p:spPr>
          <a:xfrm>
            <a:off x="950424" y="2276872"/>
            <a:ext cx="7524836" cy="646331"/>
          </a:xfrm>
          <a:prstGeom prst="rect">
            <a:avLst/>
          </a:prstGeom>
          <a:noFill/>
        </p:spPr>
        <p:txBody>
          <a:bodyPr wrap="square" rtlCol="0">
            <a:spAutoFit/>
          </a:bodyPr>
          <a:lstStyle/>
          <a:p>
            <a:pPr algn="ctr"/>
            <a:r>
              <a:rPr lang="it-IT" dirty="0" err="1">
                <a:latin typeface="Calibri" pitchFamily="34" charset="0"/>
              </a:rPr>
              <a:t>U</a:t>
            </a:r>
            <a:r>
              <a:rPr lang="it-IT" dirty="0" err="1" smtClean="0">
                <a:latin typeface="Calibri" pitchFamily="34" charset="0"/>
              </a:rPr>
              <a:t>nstable</a:t>
            </a:r>
            <a:r>
              <a:rPr lang="it-IT" dirty="0" smtClean="0">
                <a:latin typeface="Calibri" pitchFamily="34" charset="0"/>
              </a:rPr>
              <a:t> </a:t>
            </a:r>
            <a:r>
              <a:rPr lang="it-IT" dirty="0" err="1" smtClean="0">
                <a:latin typeface="Calibri" pitchFamily="34" charset="0"/>
              </a:rPr>
              <a:t>but</a:t>
            </a:r>
            <a:r>
              <a:rPr lang="it-IT" dirty="0" smtClean="0">
                <a:latin typeface="Calibri" pitchFamily="34" charset="0"/>
              </a:rPr>
              <a:t> </a:t>
            </a:r>
            <a:r>
              <a:rPr lang="it-IT" dirty="0" err="1" smtClean="0">
                <a:latin typeface="Calibri" pitchFamily="34" charset="0"/>
              </a:rPr>
              <a:t>controlled</a:t>
            </a:r>
            <a:r>
              <a:rPr lang="it-IT" dirty="0" smtClean="0">
                <a:latin typeface="Calibri" pitchFamily="34" charset="0"/>
              </a:rPr>
              <a:t> </a:t>
            </a:r>
            <a:r>
              <a:rPr lang="it-IT" dirty="0" err="1" smtClean="0">
                <a:latin typeface="Calibri" pitchFamily="34" charset="0"/>
              </a:rPr>
              <a:t>beam</a:t>
            </a:r>
            <a:r>
              <a:rPr lang="it-IT" dirty="0" smtClean="0">
                <a:latin typeface="Calibri" pitchFamily="34" charset="0"/>
              </a:rPr>
              <a:t> betatron </a:t>
            </a:r>
            <a:r>
              <a:rPr lang="it-IT" dirty="0" err="1" smtClean="0">
                <a:latin typeface="Calibri" pitchFamily="34" charset="0"/>
              </a:rPr>
              <a:t>oscillations</a:t>
            </a:r>
            <a:r>
              <a:rPr lang="it-IT" dirty="0" smtClean="0">
                <a:latin typeface="Calibri" pitchFamily="34" charset="0"/>
              </a:rPr>
              <a:t>: the </a:t>
            </a:r>
            <a:r>
              <a:rPr lang="it-IT" dirty="0" err="1" smtClean="0">
                <a:latin typeface="Calibri" pitchFamily="34" charset="0"/>
              </a:rPr>
              <a:t>motion</a:t>
            </a:r>
            <a:r>
              <a:rPr lang="it-IT" dirty="0" smtClean="0">
                <a:latin typeface="Calibri" pitchFamily="34" charset="0"/>
              </a:rPr>
              <a:t> </a:t>
            </a:r>
            <a:r>
              <a:rPr lang="it-IT" dirty="0" err="1" smtClean="0">
                <a:latin typeface="Calibri" pitchFamily="34" charset="0"/>
              </a:rPr>
              <a:t>amplitude</a:t>
            </a:r>
            <a:r>
              <a:rPr lang="it-IT" dirty="0" smtClean="0">
                <a:latin typeface="Calibri" pitchFamily="34" charset="0"/>
              </a:rPr>
              <a:t> </a:t>
            </a:r>
            <a:r>
              <a:rPr lang="it-IT" dirty="0" err="1" smtClean="0">
                <a:latin typeface="Calibri" pitchFamily="34" charset="0"/>
              </a:rPr>
              <a:t>grows</a:t>
            </a:r>
            <a:r>
              <a:rPr lang="it-IT" dirty="0" smtClean="0">
                <a:latin typeface="Calibri" pitchFamily="34" charset="0"/>
              </a:rPr>
              <a:t> </a:t>
            </a:r>
            <a:r>
              <a:rPr lang="it-IT" dirty="0" err="1" smtClean="0">
                <a:latin typeface="Calibri" pitchFamily="34" charset="0"/>
              </a:rPr>
              <a:t>until</a:t>
            </a:r>
            <a:r>
              <a:rPr lang="it-IT" dirty="0" smtClean="0">
                <a:latin typeface="Calibri" pitchFamily="34" charset="0"/>
              </a:rPr>
              <a:t> an </a:t>
            </a:r>
            <a:r>
              <a:rPr lang="it-IT" dirty="0" err="1" smtClean="0">
                <a:latin typeface="Calibri" pitchFamily="34" charset="0"/>
              </a:rPr>
              <a:t>electrostatic</a:t>
            </a:r>
            <a:r>
              <a:rPr lang="it-IT" dirty="0" smtClean="0">
                <a:latin typeface="Calibri" pitchFamily="34" charset="0"/>
              </a:rPr>
              <a:t> </a:t>
            </a:r>
            <a:r>
              <a:rPr lang="it-IT" dirty="0" err="1" smtClean="0">
                <a:latin typeface="Calibri" pitchFamily="34" charset="0"/>
              </a:rPr>
              <a:t>septum</a:t>
            </a:r>
            <a:r>
              <a:rPr lang="it-IT" dirty="0" smtClean="0">
                <a:latin typeface="Calibri" pitchFamily="34" charset="0"/>
              </a:rPr>
              <a:t> </a:t>
            </a:r>
            <a:r>
              <a:rPr lang="it-IT" dirty="0" err="1" smtClean="0">
                <a:latin typeface="Calibri" pitchFamily="34" charset="0"/>
              </a:rPr>
              <a:t>allows</a:t>
            </a:r>
            <a:r>
              <a:rPr lang="it-IT" dirty="0" smtClean="0">
                <a:latin typeface="Calibri" pitchFamily="34" charset="0"/>
              </a:rPr>
              <a:t> the </a:t>
            </a:r>
            <a:r>
              <a:rPr lang="it-IT" dirty="0" err="1" smtClean="0">
                <a:latin typeface="Calibri" pitchFamily="34" charset="0"/>
              </a:rPr>
              <a:t>extraction</a:t>
            </a:r>
            <a:r>
              <a:rPr lang="it-IT" dirty="0" smtClean="0">
                <a:latin typeface="Calibri" pitchFamily="34" charset="0"/>
              </a:rPr>
              <a:t> of the </a:t>
            </a:r>
            <a:r>
              <a:rPr lang="it-IT" dirty="0" err="1" smtClean="0">
                <a:latin typeface="Calibri" pitchFamily="34" charset="0"/>
              </a:rPr>
              <a:t>particle</a:t>
            </a:r>
            <a:r>
              <a:rPr lang="it-IT" dirty="0" smtClean="0">
                <a:latin typeface="Calibri" pitchFamily="34" charset="0"/>
              </a:rPr>
              <a:t>.</a:t>
            </a:r>
            <a:endParaRPr lang="it-IT" dirty="0">
              <a:latin typeface="Calibri" pitchFamily="34" charset="0"/>
            </a:endParaRPr>
          </a:p>
        </p:txBody>
      </p:sp>
      <p:sp>
        <p:nvSpPr>
          <p:cNvPr id="9" name="Freccia in giù 8"/>
          <p:cNvSpPr/>
          <p:nvPr/>
        </p:nvSpPr>
        <p:spPr>
          <a:xfrm>
            <a:off x="4273322" y="2996952"/>
            <a:ext cx="504056" cy="8640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CasellaDiTesto 23"/>
          <p:cNvSpPr txBox="1"/>
          <p:nvPr/>
        </p:nvSpPr>
        <p:spPr>
          <a:xfrm>
            <a:off x="899592" y="4005064"/>
            <a:ext cx="7200800" cy="2031325"/>
          </a:xfrm>
          <a:prstGeom prst="rect">
            <a:avLst/>
          </a:prstGeom>
          <a:noFill/>
        </p:spPr>
        <p:txBody>
          <a:bodyPr wrap="square" rtlCol="0">
            <a:spAutoFit/>
          </a:bodyPr>
          <a:lstStyle/>
          <a:p>
            <a:pPr algn="ctr"/>
            <a:r>
              <a:rPr lang="it-IT" dirty="0" err="1" smtClean="0">
                <a:latin typeface="Calibri" pitchFamily="34" charset="0"/>
              </a:rPr>
              <a:t>Extraction</a:t>
            </a:r>
            <a:r>
              <a:rPr lang="it-IT" dirty="0" smtClean="0">
                <a:latin typeface="Calibri" pitchFamily="34" charset="0"/>
              </a:rPr>
              <a:t> </a:t>
            </a:r>
            <a:r>
              <a:rPr lang="it-IT" dirty="0" err="1" smtClean="0">
                <a:latin typeface="Calibri" pitchFamily="34" charset="0"/>
              </a:rPr>
              <a:t>mechanism</a:t>
            </a:r>
            <a:r>
              <a:rPr lang="it-IT" dirty="0" smtClean="0">
                <a:latin typeface="Calibri" pitchFamily="34" charset="0"/>
              </a:rPr>
              <a:t> </a:t>
            </a:r>
            <a:r>
              <a:rPr lang="it-IT" dirty="0" err="1" smtClean="0">
                <a:latin typeface="Calibri" pitchFamily="34" charset="0"/>
              </a:rPr>
              <a:t>strongly</a:t>
            </a:r>
            <a:r>
              <a:rPr lang="it-IT" dirty="0" smtClean="0">
                <a:latin typeface="Calibri" pitchFamily="34" charset="0"/>
              </a:rPr>
              <a:t> </a:t>
            </a:r>
            <a:r>
              <a:rPr lang="it-IT" dirty="0" err="1" smtClean="0">
                <a:latin typeface="Calibri" pitchFamily="34" charset="0"/>
              </a:rPr>
              <a:t>influences</a:t>
            </a:r>
            <a:r>
              <a:rPr lang="it-IT" dirty="0" smtClean="0">
                <a:latin typeface="Calibri" pitchFamily="34" charset="0"/>
              </a:rPr>
              <a:t> the ring design</a:t>
            </a:r>
          </a:p>
          <a:p>
            <a:pPr lvl="0" algn="ctr"/>
            <a:r>
              <a:rPr lang="it-IT" dirty="0" smtClean="0">
                <a:solidFill>
                  <a:prstClr val="black"/>
                </a:solidFill>
                <a:latin typeface="Calibri" pitchFamily="34" charset="0"/>
              </a:rPr>
              <a:t>Optical layout must </a:t>
            </a:r>
            <a:r>
              <a:rPr lang="it-IT" dirty="0" err="1" smtClean="0">
                <a:solidFill>
                  <a:prstClr val="black"/>
                </a:solidFill>
                <a:latin typeface="Calibri" pitchFamily="34" charset="0"/>
              </a:rPr>
              <a:t>guarantee</a:t>
            </a:r>
            <a:r>
              <a:rPr lang="it-IT" dirty="0" smtClean="0">
                <a:solidFill>
                  <a:prstClr val="black"/>
                </a:solidFill>
                <a:latin typeface="Calibri" pitchFamily="34" charset="0"/>
              </a:rPr>
              <a:t> a machine </a:t>
            </a:r>
            <a:r>
              <a:rPr lang="it-IT" dirty="0" err="1" smtClean="0">
                <a:solidFill>
                  <a:prstClr val="black"/>
                </a:solidFill>
                <a:latin typeface="Calibri" pitchFamily="34" charset="0"/>
              </a:rPr>
              <a:t>tune</a:t>
            </a:r>
            <a:r>
              <a:rPr lang="it-IT" dirty="0" smtClean="0">
                <a:solidFill>
                  <a:prstClr val="black"/>
                </a:solidFill>
                <a:latin typeface="Calibri" pitchFamily="34" charset="0"/>
              </a:rPr>
              <a:t> </a:t>
            </a:r>
            <a:r>
              <a:rPr lang="it-IT" dirty="0" err="1" smtClean="0">
                <a:solidFill>
                  <a:prstClr val="black"/>
                </a:solidFill>
                <a:latin typeface="Calibri" pitchFamily="34" charset="0"/>
              </a:rPr>
              <a:t>near</a:t>
            </a:r>
            <a:r>
              <a:rPr lang="it-IT" dirty="0" smtClean="0">
                <a:solidFill>
                  <a:prstClr val="black"/>
                </a:solidFill>
                <a:latin typeface="Calibri" pitchFamily="34" charset="0"/>
              </a:rPr>
              <a:t> to an </a:t>
            </a:r>
            <a:r>
              <a:rPr lang="it-IT" dirty="0" err="1" smtClean="0">
                <a:solidFill>
                  <a:prstClr val="black"/>
                </a:solidFill>
                <a:latin typeface="Calibri" pitchFamily="34" charset="0"/>
              </a:rPr>
              <a:t>unstable</a:t>
            </a:r>
            <a:r>
              <a:rPr lang="it-IT" dirty="0" smtClean="0">
                <a:solidFill>
                  <a:prstClr val="black"/>
                </a:solidFill>
                <a:latin typeface="Calibri" pitchFamily="34" charset="0"/>
              </a:rPr>
              <a:t> </a:t>
            </a:r>
            <a:r>
              <a:rPr lang="it-IT" dirty="0" err="1" smtClean="0">
                <a:solidFill>
                  <a:prstClr val="black"/>
                </a:solidFill>
                <a:latin typeface="Calibri" pitchFamily="34" charset="0"/>
              </a:rPr>
              <a:t>value</a:t>
            </a:r>
            <a:r>
              <a:rPr lang="it-IT" dirty="0" smtClean="0">
                <a:solidFill>
                  <a:prstClr val="black"/>
                </a:solidFill>
                <a:latin typeface="Calibri" pitchFamily="34" charset="0"/>
              </a:rPr>
              <a:t> </a:t>
            </a:r>
            <a:r>
              <a:rPr lang="it-IT" dirty="0" err="1" smtClean="0">
                <a:solidFill>
                  <a:prstClr val="black"/>
                </a:solidFill>
                <a:latin typeface="Calibri" pitchFamily="34" charset="0"/>
              </a:rPr>
              <a:t>during</a:t>
            </a:r>
            <a:r>
              <a:rPr lang="it-IT" dirty="0" smtClean="0">
                <a:solidFill>
                  <a:prstClr val="black"/>
                </a:solidFill>
                <a:latin typeface="Calibri" pitchFamily="34" charset="0"/>
              </a:rPr>
              <a:t> the </a:t>
            </a:r>
            <a:r>
              <a:rPr lang="it-IT" dirty="0" err="1" smtClean="0">
                <a:solidFill>
                  <a:prstClr val="black"/>
                </a:solidFill>
                <a:latin typeface="Calibri" pitchFamily="34" charset="0"/>
              </a:rPr>
              <a:t>extraction</a:t>
            </a:r>
            <a:r>
              <a:rPr lang="it-IT" dirty="0" smtClean="0">
                <a:solidFill>
                  <a:prstClr val="black"/>
                </a:solidFill>
                <a:latin typeface="Calibri" pitchFamily="34" charset="0"/>
              </a:rPr>
              <a:t>. </a:t>
            </a:r>
          </a:p>
          <a:p>
            <a:pPr lvl="0" algn="ctr"/>
            <a:r>
              <a:rPr lang="it-IT" dirty="0" smtClean="0">
                <a:solidFill>
                  <a:prstClr val="black"/>
                </a:solidFill>
                <a:latin typeface="Calibri" pitchFamily="34" charset="0"/>
              </a:rPr>
              <a:t>The part of the </a:t>
            </a:r>
            <a:r>
              <a:rPr lang="it-IT" dirty="0" err="1" smtClean="0">
                <a:solidFill>
                  <a:prstClr val="black"/>
                </a:solidFill>
                <a:latin typeface="Calibri" pitchFamily="34" charset="0"/>
              </a:rPr>
              <a:t>beam</a:t>
            </a:r>
            <a:r>
              <a:rPr lang="it-IT" dirty="0" smtClean="0">
                <a:solidFill>
                  <a:prstClr val="black"/>
                </a:solidFill>
                <a:latin typeface="Calibri" pitchFamily="34" charset="0"/>
              </a:rPr>
              <a:t> with the </a:t>
            </a:r>
            <a:r>
              <a:rPr lang="it-IT" dirty="0" err="1" smtClean="0">
                <a:solidFill>
                  <a:prstClr val="black"/>
                </a:solidFill>
                <a:latin typeface="Calibri" pitchFamily="34" charset="0"/>
              </a:rPr>
              <a:t>resonance</a:t>
            </a:r>
            <a:r>
              <a:rPr lang="it-IT" dirty="0" smtClean="0">
                <a:solidFill>
                  <a:prstClr val="black"/>
                </a:solidFill>
                <a:latin typeface="Calibri" pitchFamily="34" charset="0"/>
              </a:rPr>
              <a:t> </a:t>
            </a:r>
            <a:r>
              <a:rPr lang="it-IT" dirty="0" err="1" smtClean="0">
                <a:solidFill>
                  <a:prstClr val="black"/>
                </a:solidFill>
                <a:latin typeface="Calibri" pitchFamily="34" charset="0"/>
              </a:rPr>
              <a:t>tune</a:t>
            </a:r>
            <a:r>
              <a:rPr lang="it-IT" dirty="0" smtClean="0">
                <a:solidFill>
                  <a:prstClr val="black"/>
                </a:solidFill>
                <a:latin typeface="Calibri" pitchFamily="34" charset="0"/>
              </a:rPr>
              <a:t> </a:t>
            </a:r>
            <a:r>
              <a:rPr lang="it-IT" dirty="0" err="1" smtClean="0">
                <a:solidFill>
                  <a:prstClr val="black"/>
                </a:solidFill>
                <a:latin typeface="Calibri" pitchFamily="34" charset="0"/>
              </a:rPr>
              <a:t>is</a:t>
            </a:r>
            <a:r>
              <a:rPr lang="it-IT" dirty="0" smtClean="0">
                <a:solidFill>
                  <a:prstClr val="black"/>
                </a:solidFill>
                <a:latin typeface="Calibri" pitchFamily="34" charset="0"/>
              </a:rPr>
              <a:t> </a:t>
            </a:r>
            <a:r>
              <a:rPr lang="it-IT" dirty="0" err="1" smtClean="0">
                <a:solidFill>
                  <a:prstClr val="black"/>
                </a:solidFill>
                <a:latin typeface="Calibri" pitchFamily="34" charset="0"/>
              </a:rPr>
              <a:t>extracted</a:t>
            </a:r>
            <a:r>
              <a:rPr lang="it-IT" dirty="0" smtClean="0">
                <a:solidFill>
                  <a:prstClr val="black"/>
                </a:solidFill>
                <a:latin typeface="Calibri" pitchFamily="34" charset="0"/>
              </a:rPr>
              <a:t>. </a:t>
            </a:r>
          </a:p>
          <a:p>
            <a:pPr lvl="0" algn="ctr"/>
            <a:r>
              <a:rPr lang="it-IT" dirty="0" smtClean="0">
                <a:solidFill>
                  <a:prstClr val="black"/>
                </a:solidFill>
                <a:latin typeface="Calibri" pitchFamily="34" charset="0"/>
              </a:rPr>
              <a:t>In </a:t>
            </a:r>
            <a:r>
              <a:rPr lang="it-IT" dirty="0">
                <a:solidFill>
                  <a:prstClr val="black"/>
                </a:solidFill>
                <a:latin typeface="Calibri" pitchFamily="34" charset="0"/>
              </a:rPr>
              <a:t>the </a:t>
            </a:r>
            <a:r>
              <a:rPr lang="it-IT" dirty="0" err="1">
                <a:solidFill>
                  <a:prstClr val="black"/>
                </a:solidFill>
                <a:latin typeface="Calibri" pitchFamily="34" charset="0"/>
              </a:rPr>
              <a:t>present</a:t>
            </a:r>
            <a:r>
              <a:rPr lang="it-IT" dirty="0">
                <a:solidFill>
                  <a:prstClr val="black"/>
                </a:solidFill>
                <a:latin typeface="Calibri" pitchFamily="34" charset="0"/>
              </a:rPr>
              <a:t> </a:t>
            </a:r>
            <a:r>
              <a:rPr lang="it-IT" dirty="0" err="1">
                <a:solidFill>
                  <a:prstClr val="black"/>
                </a:solidFill>
                <a:latin typeface="Calibri" pitchFamily="34" charset="0"/>
              </a:rPr>
              <a:t>facilities</a:t>
            </a:r>
            <a:r>
              <a:rPr lang="it-IT" dirty="0">
                <a:solidFill>
                  <a:prstClr val="black"/>
                </a:solidFill>
                <a:latin typeface="Calibri" pitchFamily="34" charset="0"/>
              </a:rPr>
              <a:t> the </a:t>
            </a:r>
            <a:r>
              <a:rPr lang="it-IT" dirty="0" err="1">
                <a:solidFill>
                  <a:prstClr val="black"/>
                </a:solidFill>
                <a:latin typeface="Calibri" pitchFamily="34" charset="0"/>
              </a:rPr>
              <a:t>unstable</a:t>
            </a:r>
            <a:r>
              <a:rPr lang="it-IT" dirty="0">
                <a:solidFill>
                  <a:prstClr val="black"/>
                </a:solidFill>
                <a:latin typeface="Calibri" pitchFamily="34" charset="0"/>
              </a:rPr>
              <a:t> </a:t>
            </a:r>
            <a:r>
              <a:rPr lang="it-IT" dirty="0" err="1">
                <a:solidFill>
                  <a:prstClr val="black"/>
                </a:solidFill>
                <a:latin typeface="Calibri" pitchFamily="34" charset="0"/>
              </a:rPr>
              <a:t>tune</a:t>
            </a:r>
            <a:r>
              <a:rPr lang="it-IT" dirty="0">
                <a:solidFill>
                  <a:prstClr val="black"/>
                </a:solidFill>
                <a:latin typeface="Calibri" pitchFamily="34" charset="0"/>
              </a:rPr>
              <a:t> </a:t>
            </a:r>
            <a:r>
              <a:rPr lang="it-IT" dirty="0" err="1">
                <a:solidFill>
                  <a:prstClr val="black"/>
                </a:solidFill>
                <a:latin typeface="Calibri" pitchFamily="34" charset="0"/>
              </a:rPr>
              <a:t>is</a:t>
            </a:r>
            <a:r>
              <a:rPr lang="it-IT" dirty="0">
                <a:solidFill>
                  <a:prstClr val="black"/>
                </a:solidFill>
                <a:latin typeface="Calibri" pitchFamily="34" charset="0"/>
              </a:rPr>
              <a:t> </a:t>
            </a:r>
            <a:r>
              <a:rPr lang="it-IT" dirty="0" err="1">
                <a:solidFill>
                  <a:prstClr val="black"/>
                </a:solidFill>
                <a:latin typeface="Calibri" pitchFamily="34" charset="0"/>
              </a:rPr>
              <a:t>chosen</a:t>
            </a:r>
            <a:r>
              <a:rPr lang="it-IT" dirty="0">
                <a:solidFill>
                  <a:prstClr val="black"/>
                </a:solidFill>
                <a:latin typeface="Calibri" pitchFamily="34" charset="0"/>
              </a:rPr>
              <a:t> N/3. A </a:t>
            </a:r>
            <a:r>
              <a:rPr lang="it-IT" dirty="0" err="1">
                <a:solidFill>
                  <a:prstClr val="black"/>
                </a:solidFill>
                <a:latin typeface="Calibri" pitchFamily="34" charset="0"/>
              </a:rPr>
              <a:t>sextupolar</a:t>
            </a:r>
            <a:r>
              <a:rPr lang="it-IT" dirty="0">
                <a:solidFill>
                  <a:prstClr val="black"/>
                </a:solidFill>
                <a:latin typeface="Calibri" pitchFamily="34" charset="0"/>
              </a:rPr>
              <a:t> </a:t>
            </a:r>
            <a:r>
              <a:rPr lang="it-IT" dirty="0" err="1">
                <a:solidFill>
                  <a:prstClr val="black"/>
                </a:solidFill>
                <a:latin typeface="Calibri" pitchFamily="34" charset="0"/>
              </a:rPr>
              <a:t>field</a:t>
            </a:r>
            <a:r>
              <a:rPr lang="it-IT" dirty="0">
                <a:solidFill>
                  <a:prstClr val="black"/>
                </a:solidFill>
                <a:latin typeface="Calibri" pitchFamily="34" charset="0"/>
              </a:rPr>
              <a:t> </a:t>
            </a:r>
            <a:r>
              <a:rPr lang="it-IT" dirty="0" err="1">
                <a:solidFill>
                  <a:prstClr val="black"/>
                </a:solidFill>
                <a:latin typeface="Calibri" pitchFamily="34" charset="0"/>
              </a:rPr>
              <a:t>feeds</a:t>
            </a:r>
            <a:r>
              <a:rPr lang="it-IT" dirty="0">
                <a:solidFill>
                  <a:prstClr val="black"/>
                </a:solidFill>
                <a:latin typeface="Calibri" pitchFamily="34" charset="0"/>
              </a:rPr>
              <a:t> the </a:t>
            </a:r>
            <a:r>
              <a:rPr lang="it-IT" dirty="0" err="1">
                <a:solidFill>
                  <a:prstClr val="black"/>
                </a:solidFill>
                <a:latin typeface="Calibri" pitchFamily="34" charset="0"/>
              </a:rPr>
              <a:t>resonance</a:t>
            </a:r>
            <a:r>
              <a:rPr lang="it-IT" dirty="0">
                <a:solidFill>
                  <a:prstClr val="black"/>
                </a:solidFill>
                <a:latin typeface="Calibri" pitchFamily="34" charset="0"/>
              </a:rPr>
              <a:t>: </a:t>
            </a:r>
          </a:p>
          <a:p>
            <a:pPr lvl="0" algn="ctr"/>
            <a:r>
              <a:rPr lang="it-IT" b="1" dirty="0">
                <a:solidFill>
                  <a:schemeClr val="tx1">
                    <a:lumMod val="75000"/>
                    <a:lumOff val="25000"/>
                  </a:schemeClr>
                </a:solidFill>
                <a:latin typeface="Calibri" pitchFamily="34" charset="0"/>
              </a:rPr>
              <a:t>THIRD ORDER RESONANCE SLOW EXTRACTION MECHANISM</a:t>
            </a:r>
            <a:r>
              <a:rPr lang="it-IT" dirty="0">
                <a:solidFill>
                  <a:schemeClr val="tx1">
                    <a:lumMod val="75000"/>
                    <a:lumOff val="25000"/>
                  </a:schemeClr>
                </a:solidFill>
                <a:latin typeface="Calibri" pitchFamily="34" charset="0"/>
              </a:rPr>
              <a:t> </a:t>
            </a:r>
            <a:endParaRPr lang="it-IT" dirty="0" smtClean="0">
              <a:solidFill>
                <a:prstClr val="black"/>
              </a:solidFill>
            </a:endParaRPr>
          </a:p>
        </p:txBody>
      </p:sp>
      <p:sp>
        <p:nvSpPr>
          <p:cNvPr id="2" name="Date Placeholder 1"/>
          <p:cNvSpPr>
            <a:spLocks noGrp="1"/>
          </p:cNvSpPr>
          <p:nvPr>
            <p:ph type="dt" sz="half" idx="10"/>
          </p:nvPr>
        </p:nvSpPr>
        <p:spPr/>
        <p:txBody>
          <a:bodyPr/>
          <a:lstStyle/>
          <a:p>
            <a:r>
              <a:rPr lang="en-US" smtClean="0"/>
              <a:t>CAS – Trondheim - 27/07/2013</a:t>
            </a:r>
            <a:endParaRPr lang="en-US"/>
          </a:p>
        </p:txBody>
      </p:sp>
      <p:sp>
        <p:nvSpPr>
          <p:cNvPr id="3" name="Footer Placeholder 2"/>
          <p:cNvSpPr>
            <a:spLocks noGrp="1"/>
          </p:cNvSpPr>
          <p:nvPr>
            <p:ph type="ftr" sz="quarter" idx="11"/>
          </p:nvPr>
        </p:nvSpPr>
        <p:spPr/>
        <p:txBody>
          <a:bodyPr/>
          <a:lstStyle/>
          <a:p>
            <a:r>
              <a:rPr lang="en-US" smtClean="0"/>
              <a:t>Medical applications – C. Biscari </a:t>
            </a:r>
            <a:endParaRPr lang="en-US"/>
          </a:p>
        </p:txBody>
      </p:sp>
      <p:sp>
        <p:nvSpPr>
          <p:cNvPr id="7" name="Slide Number Placeholder 6"/>
          <p:cNvSpPr>
            <a:spLocks noGrp="1"/>
          </p:cNvSpPr>
          <p:nvPr>
            <p:ph type="sldNum" sz="quarter" idx="12"/>
          </p:nvPr>
        </p:nvSpPr>
        <p:spPr/>
        <p:txBody>
          <a:bodyPr/>
          <a:lstStyle/>
          <a:p>
            <a:fld id="{67CD92BB-0280-4EA5-937F-87721D6FAD66}" type="slidenum">
              <a:rPr lang="en-US" smtClean="0"/>
              <a:t>32</a:t>
            </a:fld>
            <a:endParaRPr lang="en-US"/>
          </a:p>
        </p:txBody>
      </p:sp>
    </p:spTree>
    <p:extLst>
      <p:ext uri="{BB962C8B-B14F-4D97-AF65-F5344CB8AC3E}">
        <p14:creationId xmlns:p14="http://schemas.microsoft.com/office/powerpoint/2010/main" val="38941040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385192" y="116632"/>
            <a:ext cx="8229600" cy="706090"/>
          </a:xfrm>
        </p:spPr>
        <p:txBody>
          <a:bodyPr>
            <a:normAutofit fontScale="90000"/>
          </a:bodyPr>
          <a:lstStyle/>
          <a:p>
            <a:r>
              <a:rPr lang="it-IT" dirty="0" smtClean="0"/>
              <a:t>Ring: Slow </a:t>
            </a:r>
            <a:r>
              <a:rPr lang="it-IT" dirty="0" err="1" smtClean="0"/>
              <a:t>Extraction</a:t>
            </a:r>
            <a:endParaRPr lang="it-IT" dirty="0"/>
          </a:p>
        </p:txBody>
      </p:sp>
      <p:sp>
        <p:nvSpPr>
          <p:cNvPr id="7" name="CasellaDiTesto 6"/>
          <p:cNvSpPr txBox="1"/>
          <p:nvPr/>
        </p:nvSpPr>
        <p:spPr>
          <a:xfrm>
            <a:off x="971600" y="5301208"/>
            <a:ext cx="1368152" cy="646331"/>
          </a:xfrm>
          <a:prstGeom prst="rect">
            <a:avLst/>
          </a:prstGeom>
          <a:noFill/>
        </p:spPr>
        <p:txBody>
          <a:bodyPr wrap="square" rtlCol="0">
            <a:spAutoFit/>
          </a:bodyPr>
          <a:lstStyle/>
          <a:p>
            <a:r>
              <a:rPr lang="it-IT" dirty="0" err="1" smtClean="0">
                <a:latin typeface="Calibri" pitchFamily="34" charset="0"/>
              </a:rPr>
              <a:t>amplitude</a:t>
            </a:r>
            <a:r>
              <a:rPr lang="it-IT" dirty="0" smtClean="0">
                <a:latin typeface="Calibri" pitchFamily="34" charset="0"/>
              </a:rPr>
              <a:t> </a:t>
            </a:r>
            <a:r>
              <a:rPr lang="it-IT" dirty="0" err="1" smtClean="0">
                <a:latin typeface="Calibri" pitchFamily="34" charset="0"/>
              </a:rPr>
              <a:t>selection</a:t>
            </a:r>
            <a:endParaRPr lang="it-IT" dirty="0">
              <a:latin typeface="Calibri" pitchFamily="34" charset="0"/>
            </a:endParaRPr>
          </a:p>
        </p:txBody>
      </p:sp>
      <p:sp>
        <p:nvSpPr>
          <p:cNvPr id="14" name="CasellaDiTesto 13"/>
          <p:cNvSpPr txBox="1"/>
          <p:nvPr/>
        </p:nvSpPr>
        <p:spPr>
          <a:xfrm>
            <a:off x="3635896" y="5374957"/>
            <a:ext cx="2664296" cy="646331"/>
          </a:xfrm>
          <a:prstGeom prst="rect">
            <a:avLst/>
          </a:prstGeom>
          <a:noFill/>
        </p:spPr>
        <p:txBody>
          <a:bodyPr wrap="square" rtlCol="0">
            <a:spAutoFit/>
          </a:bodyPr>
          <a:lstStyle/>
          <a:p>
            <a:r>
              <a:rPr lang="it-IT" dirty="0" err="1" smtClean="0">
                <a:latin typeface="Calibri" pitchFamily="34" charset="0"/>
              </a:rPr>
              <a:t>amplitude-momentum</a:t>
            </a:r>
            <a:r>
              <a:rPr lang="it-IT" dirty="0" smtClean="0">
                <a:latin typeface="Calibri" pitchFamily="34" charset="0"/>
              </a:rPr>
              <a:t>  </a:t>
            </a:r>
            <a:r>
              <a:rPr lang="it-IT" dirty="0" err="1" smtClean="0">
                <a:latin typeface="Calibri" pitchFamily="34" charset="0"/>
              </a:rPr>
              <a:t>selection</a:t>
            </a:r>
            <a:endParaRPr lang="it-IT" dirty="0">
              <a:latin typeface="Calibri" pitchFamily="34" charset="0"/>
            </a:endParaRPr>
          </a:p>
        </p:txBody>
      </p:sp>
      <p:sp>
        <p:nvSpPr>
          <p:cNvPr id="16" name="CasellaDiTesto 15"/>
          <p:cNvSpPr txBox="1"/>
          <p:nvPr/>
        </p:nvSpPr>
        <p:spPr>
          <a:xfrm>
            <a:off x="7236295" y="5373216"/>
            <a:ext cx="1692457" cy="646331"/>
          </a:xfrm>
          <a:prstGeom prst="rect">
            <a:avLst/>
          </a:prstGeom>
          <a:noFill/>
        </p:spPr>
        <p:txBody>
          <a:bodyPr wrap="square" rtlCol="0">
            <a:spAutoFit/>
          </a:bodyPr>
          <a:lstStyle/>
          <a:p>
            <a:r>
              <a:rPr lang="it-IT" dirty="0" smtClean="0"/>
              <a:t> </a:t>
            </a:r>
            <a:r>
              <a:rPr lang="it-IT" dirty="0" smtClean="0">
                <a:latin typeface="Calibri" pitchFamily="34" charset="0"/>
              </a:rPr>
              <a:t>RFKO</a:t>
            </a:r>
          </a:p>
          <a:p>
            <a:r>
              <a:rPr lang="it-IT" dirty="0" smtClean="0">
                <a:latin typeface="Calibri" pitchFamily="34" charset="0"/>
              </a:rPr>
              <a:t>RF Knock-out</a:t>
            </a:r>
            <a:endParaRPr lang="it-IT" dirty="0">
              <a:latin typeface="Calibri" pitchFamily="34" charset="0"/>
            </a:endParaRPr>
          </a:p>
        </p:txBody>
      </p:sp>
      <p:pic>
        <p:nvPicPr>
          <p:cNvPr id="10243" name="Picture 3"/>
          <p:cNvPicPr>
            <a:picLocks noChangeAspect="1" noChangeArrowheads="1"/>
          </p:cNvPicPr>
          <p:nvPr/>
        </p:nvPicPr>
        <p:blipFill>
          <a:blip r:embed="rId2" cstate="print"/>
          <a:srcRect/>
          <a:stretch>
            <a:fillRect/>
          </a:stretch>
        </p:blipFill>
        <p:spPr bwMode="auto">
          <a:xfrm>
            <a:off x="578371" y="1444749"/>
            <a:ext cx="3057525" cy="2200275"/>
          </a:xfrm>
          <a:prstGeom prst="rect">
            <a:avLst/>
          </a:prstGeom>
          <a:noFill/>
          <a:ln w="9525">
            <a:noFill/>
            <a:miter lim="800000"/>
            <a:headEnd/>
            <a:tailEnd/>
          </a:ln>
        </p:spPr>
      </p:pic>
      <p:sp>
        <p:nvSpPr>
          <p:cNvPr id="19" name="CasellaDiTesto 18"/>
          <p:cNvSpPr txBox="1"/>
          <p:nvPr/>
        </p:nvSpPr>
        <p:spPr>
          <a:xfrm>
            <a:off x="3025473" y="3303145"/>
            <a:ext cx="338554" cy="369332"/>
          </a:xfrm>
          <a:prstGeom prst="rect">
            <a:avLst/>
          </a:prstGeom>
          <a:noFill/>
        </p:spPr>
        <p:txBody>
          <a:bodyPr wrap="square" rtlCol="0">
            <a:spAutoFit/>
          </a:bodyPr>
          <a:lstStyle/>
          <a:p>
            <a:r>
              <a:rPr lang="it-IT" dirty="0" smtClean="0">
                <a:solidFill>
                  <a:schemeClr val="tx1">
                    <a:lumMod val="75000"/>
                    <a:lumOff val="25000"/>
                  </a:schemeClr>
                </a:solidFill>
              </a:rPr>
              <a:t>X</a:t>
            </a:r>
            <a:endParaRPr lang="it-IT" dirty="0">
              <a:solidFill>
                <a:schemeClr val="tx1">
                  <a:lumMod val="75000"/>
                  <a:lumOff val="25000"/>
                </a:schemeClr>
              </a:solidFill>
            </a:endParaRPr>
          </a:p>
        </p:txBody>
      </p:sp>
      <p:sp>
        <p:nvSpPr>
          <p:cNvPr id="20" name="CasellaDiTesto 19"/>
          <p:cNvSpPr txBox="1"/>
          <p:nvPr/>
        </p:nvSpPr>
        <p:spPr>
          <a:xfrm>
            <a:off x="352902" y="1417671"/>
            <a:ext cx="402674" cy="369332"/>
          </a:xfrm>
          <a:prstGeom prst="rect">
            <a:avLst/>
          </a:prstGeom>
          <a:noFill/>
        </p:spPr>
        <p:txBody>
          <a:bodyPr wrap="none" rtlCol="0">
            <a:spAutoFit/>
          </a:bodyPr>
          <a:lstStyle/>
          <a:p>
            <a:r>
              <a:rPr lang="it-IT" dirty="0" smtClean="0">
                <a:solidFill>
                  <a:schemeClr val="tx1">
                    <a:lumMod val="75000"/>
                    <a:lumOff val="25000"/>
                  </a:schemeClr>
                </a:solidFill>
              </a:rPr>
              <a:t>X’</a:t>
            </a:r>
            <a:endParaRPr lang="it-IT" dirty="0">
              <a:solidFill>
                <a:schemeClr val="tx1">
                  <a:lumMod val="75000"/>
                  <a:lumOff val="25000"/>
                </a:schemeClr>
              </a:solidFill>
            </a:endParaRPr>
          </a:p>
        </p:txBody>
      </p:sp>
      <p:sp>
        <p:nvSpPr>
          <p:cNvPr id="21" name="CasellaDiTesto 20"/>
          <p:cNvSpPr txBox="1"/>
          <p:nvPr/>
        </p:nvSpPr>
        <p:spPr>
          <a:xfrm>
            <a:off x="2778938" y="1170289"/>
            <a:ext cx="1388522" cy="646331"/>
          </a:xfrm>
          <a:prstGeom prst="rect">
            <a:avLst/>
          </a:prstGeom>
          <a:solidFill>
            <a:schemeClr val="bg1">
              <a:lumMod val="95000"/>
            </a:schemeClr>
          </a:solidFill>
        </p:spPr>
        <p:txBody>
          <a:bodyPr wrap="none" rtlCol="0">
            <a:spAutoFit/>
          </a:bodyPr>
          <a:lstStyle/>
          <a:p>
            <a:r>
              <a:rPr lang="it-IT" dirty="0" err="1" smtClean="0">
                <a:solidFill>
                  <a:schemeClr val="tx1">
                    <a:lumMod val="75000"/>
                    <a:lumOff val="25000"/>
                  </a:schemeClr>
                </a:solidFill>
                <a:latin typeface="Calibri" pitchFamily="34" charset="0"/>
              </a:rPr>
              <a:t>Electrostatic</a:t>
            </a:r>
            <a:r>
              <a:rPr lang="it-IT" dirty="0" smtClean="0">
                <a:solidFill>
                  <a:schemeClr val="tx1">
                    <a:lumMod val="75000"/>
                    <a:lumOff val="25000"/>
                  </a:schemeClr>
                </a:solidFill>
                <a:latin typeface="Calibri" pitchFamily="34" charset="0"/>
              </a:rPr>
              <a:t> </a:t>
            </a:r>
          </a:p>
          <a:p>
            <a:r>
              <a:rPr lang="it-IT" dirty="0" err="1" smtClean="0">
                <a:solidFill>
                  <a:schemeClr val="tx1">
                    <a:lumMod val="75000"/>
                    <a:lumOff val="25000"/>
                  </a:schemeClr>
                </a:solidFill>
                <a:latin typeface="Calibri" pitchFamily="34" charset="0"/>
              </a:rPr>
              <a:t>Septum</a:t>
            </a:r>
            <a:endParaRPr lang="it-IT" dirty="0">
              <a:solidFill>
                <a:schemeClr val="tx1">
                  <a:lumMod val="75000"/>
                  <a:lumOff val="25000"/>
                </a:schemeClr>
              </a:solidFill>
              <a:latin typeface="Calibri" pitchFamily="34" charset="0"/>
            </a:endParaRPr>
          </a:p>
        </p:txBody>
      </p:sp>
      <p:cxnSp>
        <p:nvCxnSpPr>
          <p:cNvPr id="28" name="Connettore 2 27"/>
          <p:cNvCxnSpPr>
            <a:stCxn id="22" idx="0"/>
          </p:cNvCxnSpPr>
          <p:nvPr/>
        </p:nvCxnSpPr>
        <p:spPr>
          <a:xfrm flipH="1" flipV="1">
            <a:off x="1475656" y="1603383"/>
            <a:ext cx="399690" cy="1934924"/>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9" name="Connettore 2 28"/>
          <p:cNvCxnSpPr/>
          <p:nvPr/>
        </p:nvCxnSpPr>
        <p:spPr>
          <a:xfrm flipH="1">
            <a:off x="2236410" y="1723260"/>
            <a:ext cx="936104" cy="576064"/>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2" name="CasellaDiTesto 21"/>
          <p:cNvSpPr txBox="1"/>
          <p:nvPr/>
        </p:nvSpPr>
        <p:spPr>
          <a:xfrm>
            <a:off x="1259632" y="3538307"/>
            <a:ext cx="1231427" cy="369332"/>
          </a:xfrm>
          <a:prstGeom prst="rect">
            <a:avLst/>
          </a:prstGeom>
          <a:noFill/>
        </p:spPr>
        <p:txBody>
          <a:bodyPr wrap="square" rtlCol="0">
            <a:spAutoFit/>
          </a:bodyPr>
          <a:lstStyle/>
          <a:p>
            <a:r>
              <a:rPr lang="it-IT" dirty="0" err="1" smtClean="0">
                <a:solidFill>
                  <a:schemeClr val="tx1">
                    <a:lumMod val="75000"/>
                    <a:lumOff val="25000"/>
                  </a:schemeClr>
                </a:solidFill>
                <a:latin typeface="Calibri" pitchFamily="34" charset="0"/>
              </a:rPr>
              <a:t>Separatrix</a:t>
            </a:r>
            <a:endParaRPr lang="it-IT" dirty="0">
              <a:solidFill>
                <a:schemeClr val="tx1">
                  <a:lumMod val="75000"/>
                  <a:lumOff val="25000"/>
                </a:schemeClr>
              </a:solidFill>
              <a:latin typeface="Calibri" pitchFamily="34" charset="0"/>
            </a:endParaRPr>
          </a:p>
        </p:txBody>
      </p:sp>
      <p:cxnSp>
        <p:nvCxnSpPr>
          <p:cNvPr id="27" name="Connettore 2 26"/>
          <p:cNvCxnSpPr/>
          <p:nvPr/>
        </p:nvCxnSpPr>
        <p:spPr>
          <a:xfrm flipV="1">
            <a:off x="1937764" y="2876415"/>
            <a:ext cx="104366" cy="92681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0" name="Connettore 2 29"/>
          <p:cNvCxnSpPr/>
          <p:nvPr/>
        </p:nvCxnSpPr>
        <p:spPr>
          <a:xfrm flipV="1">
            <a:off x="1824187" y="1954133"/>
            <a:ext cx="824446" cy="135886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8" name="CasellaDiTesto 37"/>
          <p:cNvSpPr txBox="1"/>
          <p:nvPr/>
        </p:nvSpPr>
        <p:spPr>
          <a:xfrm>
            <a:off x="516754" y="739982"/>
            <a:ext cx="2362763" cy="646331"/>
          </a:xfrm>
          <a:prstGeom prst="rect">
            <a:avLst/>
          </a:prstGeom>
          <a:noFill/>
        </p:spPr>
        <p:txBody>
          <a:bodyPr wrap="none" rtlCol="0">
            <a:spAutoFit/>
          </a:bodyPr>
          <a:lstStyle/>
          <a:p>
            <a:r>
              <a:rPr lang="it-IT" dirty="0" err="1" smtClean="0">
                <a:latin typeface="Calibri" pitchFamily="34" charset="0"/>
              </a:rPr>
              <a:t>Horizontal</a:t>
            </a:r>
            <a:r>
              <a:rPr lang="it-IT" dirty="0" smtClean="0">
                <a:latin typeface="Calibri" pitchFamily="34" charset="0"/>
              </a:rPr>
              <a:t> </a:t>
            </a:r>
            <a:r>
              <a:rPr lang="it-IT" dirty="0" err="1" smtClean="0">
                <a:latin typeface="Calibri" pitchFamily="34" charset="0"/>
              </a:rPr>
              <a:t>Phase</a:t>
            </a:r>
            <a:r>
              <a:rPr lang="it-IT" dirty="0" smtClean="0">
                <a:latin typeface="Calibri" pitchFamily="34" charset="0"/>
              </a:rPr>
              <a:t> </a:t>
            </a:r>
            <a:r>
              <a:rPr lang="it-IT" dirty="0" err="1" smtClean="0">
                <a:latin typeface="Calibri" pitchFamily="34" charset="0"/>
              </a:rPr>
              <a:t>Space</a:t>
            </a:r>
            <a:endParaRPr lang="it-IT" dirty="0" smtClean="0">
              <a:latin typeface="Calibri" pitchFamily="34" charset="0"/>
            </a:endParaRPr>
          </a:p>
          <a:p>
            <a:r>
              <a:rPr lang="it-IT" dirty="0" smtClean="0">
                <a:latin typeface="Calibri" pitchFamily="34" charset="0"/>
              </a:rPr>
              <a:t> at the </a:t>
            </a:r>
            <a:r>
              <a:rPr lang="it-IT" dirty="0" err="1" smtClean="0">
                <a:latin typeface="Calibri" pitchFamily="34" charset="0"/>
              </a:rPr>
              <a:t>resonant</a:t>
            </a:r>
            <a:r>
              <a:rPr lang="it-IT" dirty="0" smtClean="0">
                <a:latin typeface="Calibri" pitchFamily="34" charset="0"/>
              </a:rPr>
              <a:t> </a:t>
            </a:r>
            <a:r>
              <a:rPr lang="it-IT" dirty="0" err="1" smtClean="0">
                <a:latin typeface="Calibri" pitchFamily="34" charset="0"/>
              </a:rPr>
              <a:t>tune</a:t>
            </a:r>
            <a:endParaRPr lang="it-IT" dirty="0">
              <a:latin typeface="Calibri" pitchFamily="34" charset="0"/>
            </a:endParaRPr>
          </a:p>
        </p:txBody>
      </p:sp>
      <p:sp>
        <p:nvSpPr>
          <p:cNvPr id="71" name="CasellaDiTesto 70"/>
          <p:cNvSpPr txBox="1"/>
          <p:nvPr/>
        </p:nvSpPr>
        <p:spPr>
          <a:xfrm>
            <a:off x="5508104" y="1014108"/>
            <a:ext cx="1924694" cy="369332"/>
          </a:xfrm>
          <a:prstGeom prst="rect">
            <a:avLst/>
          </a:prstGeom>
          <a:noFill/>
        </p:spPr>
        <p:txBody>
          <a:bodyPr wrap="none" rtlCol="0">
            <a:spAutoFit/>
          </a:bodyPr>
          <a:lstStyle/>
          <a:p>
            <a:r>
              <a:rPr lang="it-IT" dirty="0" err="1" smtClean="0">
                <a:latin typeface="Calibri" pitchFamily="34" charset="0"/>
              </a:rPr>
              <a:t>Steinbach</a:t>
            </a:r>
            <a:r>
              <a:rPr lang="it-IT" dirty="0" smtClean="0">
                <a:latin typeface="Calibri" pitchFamily="34" charset="0"/>
              </a:rPr>
              <a:t> </a:t>
            </a:r>
            <a:r>
              <a:rPr lang="it-IT" dirty="0" err="1" smtClean="0">
                <a:latin typeface="Calibri" pitchFamily="34" charset="0"/>
              </a:rPr>
              <a:t>diagram</a:t>
            </a:r>
            <a:endParaRPr lang="it-IT" dirty="0">
              <a:latin typeface="Calibri" pitchFamily="34" charset="0"/>
            </a:endParaRPr>
          </a:p>
        </p:txBody>
      </p:sp>
      <p:grpSp>
        <p:nvGrpSpPr>
          <p:cNvPr id="74" name="Gruppo 73"/>
          <p:cNvGrpSpPr/>
          <p:nvPr/>
        </p:nvGrpSpPr>
        <p:grpSpPr>
          <a:xfrm>
            <a:off x="4176225" y="1486079"/>
            <a:ext cx="4877209" cy="2169532"/>
            <a:chOff x="4139952" y="1115452"/>
            <a:chExt cx="4877209" cy="2169532"/>
          </a:xfrm>
        </p:grpSpPr>
        <p:sp>
          <p:nvSpPr>
            <p:cNvPr id="50" name="Rettangolo 49"/>
            <p:cNvSpPr/>
            <p:nvPr/>
          </p:nvSpPr>
          <p:spPr>
            <a:xfrm>
              <a:off x="4139952" y="1115452"/>
              <a:ext cx="4752528" cy="213285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11" name="Connettore 2 10"/>
            <p:cNvCxnSpPr/>
            <p:nvPr/>
          </p:nvCxnSpPr>
          <p:spPr>
            <a:xfrm flipH="1" flipV="1">
              <a:off x="4592115" y="1331476"/>
              <a:ext cx="5190" cy="1658798"/>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3" name="Connettore 2 12"/>
            <p:cNvCxnSpPr/>
            <p:nvPr/>
          </p:nvCxnSpPr>
          <p:spPr>
            <a:xfrm>
              <a:off x="4448099" y="2915652"/>
              <a:ext cx="4104456" cy="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4" name="Connettore 1 53"/>
            <p:cNvCxnSpPr/>
            <p:nvPr/>
          </p:nvCxnSpPr>
          <p:spPr>
            <a:xfrm flipH="1" flipV="1">
              <a:off x="5528219" y="1547500"/>
              <a:ext cx="1008112" cy="136815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Connettore 1 54"/>
            <p:cNvCxnSpPr/>
            <p:nvPr/>
          </p:nvCxnSpPr>
          <p:spPr>
            <a:xfrm flipV="1">
              <a:off x="6536331" y="1475492"/>
              <a:ext cx="792088" cy="14401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1" name="CasellaDiTesto 60"/>
            <p:cNvSpPr txBox="1"/>
            <p:nvPr/>
          </p:nvSpPr>
          <p:spPr>
            <a:xfrm>
              <a:off x="5888259" y="1547500"/>
              <a:ext cx="1151277" cy="646331"/>
            </a:xfrm>
            <a:prstGeom prst="rect">
              <a:avLst/>
            </a:prstGeom>
            <a:noFill/>
          </p:spPr>
          <p:txBody>
            <a:bodyPr wrap="none" rtlCol="0">
              <a:spAutoFit/>
            </a:bodyPr>
            <a:lstStyle/>
            <a:p>
              <a:r>
                <a:rPr lang="it-IT" dirty="0" err="1" smtClean="0">
                  <a:solidFill>
                    <a:schemeClr val="bg1"/>
                  </a:solidFill>
                </a:rPr>
                <a:t>Unstable</a:t>
              </a:r>
              <a:r>
                <a:rPr lang="it-IT" dirty="0" smtClean="0">
                  <a:solidFill>
                    <a:schemeClr val="bg1"/>
                  </a:solidFill>
                </a:rPr>
                <a:t> </a:t>
              </a:r>
            </a:p>
            <a:p>
              <a:r>
                <a:rPr lang="it-IT" dirty="0" err="1" smtClean="0">
                  <a:solidFill>
                    <a:schemeClr val="bg1"/>
                  </a:solidFill>
                </a:rPr>
                <a:t>Region</a:t>
              </a:r>
              <a:endParaRPr lang="it-IT" dirty="0">
                <a:solidFill>
                  <a:schemeClr val="bg1"/>
                </a:solidFill>
              </a:endParaRPr>
            </a:p>
          </p:txBody>
        </p:sp>
        <p:sp>
          <p:nvSpPr>
            <p:cNvPr id="62" name="CasellaDiTesto 61"/>
            <p:cNvSpPr txBox="1"/>
            <p:nvPr/>
          </p:nvSpPr>
          <p:spPr>
            <a:xfrm>
              <a:off x="4736131" y="2051556"/>
              <a:ext cx="906017" cy="646331"/>
            </a:xfrm>
            <a:prstGeom prst="rect">
              <a:avLst/>
            </a:prstGeom>
            <a:noFill/>
          </p:spPr>
          <p:txBody>
            <a:bodyPr wrap="none" rtlCol="0">
              <a:spAutoFit/>
            </a:bodyPr>
            <a:lstStyle/>
            <a:p>
              <a:r>
                <a:rPr lang="it-IT" dirty="0" err="1" smtClean="0">
                  <a:solidFill>
                    <a:schemeClr val="bg1"/>
                  </a:solidFill>
                </a:rPr>
                <a:t>Stable</a:t>
              </a:r>
              <a:r>
                <a:rPr lang="it-IT" dirty="0" smtClean="0">
                  <a:solidFill>
                    <a:schemeClr val="bg1"/>
                  </a:solidFill>
                </a:rPr>
                <a:t> </a:t>
              </a:r>
            </a:p>
            <a:p>
              <a:r>
                <a:rPr lang="it-IT" dirty="0" err="1" smtClean="0">
                  <a:solidFill>
                    <a:schemeClr val="bg1"/>
                  </a:solidFill>
                </a:rPr>
                <a:t>Region</a:t>
              </a:r>
              <a:endParaRPr lang="it-IT" dirty="0">
                <a:solidFill>
                  <a:schemeClr val="bg1"/>
                </a:solidFill>
              </a:endParaRPr>
            </a:p>
          </p:txBody>
        </p:sp>
        <p:sp>
          <p:nvSpPr>
            <p:cNvPr id="63" name="CasellaDiTesto 62"/>
            <p:cNvSpPr txBox="1"/>
            <p:nvPr/>
          </p:nvSpPr>
          <p:spPr>
            <a:xfrm>
              <a:off x="7184403" y="1907540"/>
              <a:ext cx="906017" cy="646331"/>
            </a:xfrm>
            <a:prstGeom prst="rect">
              <a:avLst/>
            </a:prstGeom>
            <a:noFill/>
          </p:spPr>
          <p:txBody>
            <a:bodyPr wrap="none" rtlCol="0">
              <a:spAutoFit/>
            </a:bodyPr>
            <a:lstStyle/>
            <a:p>
              <a:r>
                <a:rPr lang="it-IT" dirty="0" err="1" smtClean="0">
                  <a:solidFill>
                    <a:schemeClr val="bg1"/>
                  </a:solidFill>
                </a:rPr>
                <a:t>Stable</a:t>
              </a:r>
              <a:r>
                <a:rPr lang="it-IT" dirty="0" smtClean="0">
                  <a:solidFill>
                    <a:schemeClr val="bg1"/>
                  </a:solidFill>
                </a:rPr>
                <a:t> </a:t>
              </a:r>
            </a:p>
            <a:p>
              <a:r>
                <a:rPr lang="it-IT" dirty="0" err="1" smtClean="0">
                  <a:solidFill>
                    <a:schemeClr val="bg1"/>
                  </a:solidFill>
                </a:rPr>
                <a:t>Region</a:t>
              </a:r>
              <a:endParaRPr lang="it-IT" dirty="0">
                <a:solidFill>
                  <a:schemeClr val="bg1"/>
                </a:solidFill>
              </a:endParaRPr>
            </a:p>
          </p:txBody>
        </p:sp>
        <p:sp>
          <p:nvSpPr>
            <p:cNvPr id="65" name="CasellaDiTesto 64"/>
            <p:cNvSpPr txBox="1"/>
            <p:nvPr/>
          </p:nvSpPr>
          <p:spPr>
            <a:xfrm>
              <a:off x="7976491" y="2915652"/>
              <a:ext cx="1040670" cy="369332"/>
            </a:xfrm>
            <a:prstGeom prst="rect">
              <a:avLst/>
            </a:prstGeom>
            <a:noFill/>
          </p:spPr>
          <p:txBody>
            <a:bodyPr wrap="none" rtlCol="0">
              <a:spAutoFit/>
            </a:bodyPr>
            <a:lstStyle/>
            <a:p>
              <a:r>
                <a:rPr lang="it-IT" dirty="0" smtClean="0">
                  <a:solidFill>
                    <a:schemeClr val="bg1"/>
                  </a:solidFill>
                </a:rPr>
                <a:t>Q, ∆p/</a:t>
              </a:r>
              <a:r>
                <a:rPr lang="it-IT" dirty="0" err="1" smtClean="0">
                  <a:solidFill>
                    <a:schemeClr val="bg1"/>
                  </a:solidFill>
                </a:rPr>
                <a:t>p</a:t>
              </a:r>
              <a:endParaRPr lang="it-IT" dirty="0">
                <a:solidFill>
                  <a:schemeClr val="bg1"/>
                </a:solidFill>
              </a:endParaRPr>
            </a:p>
          </p:txBody>
        </p:sp>
        <p:sp>
          <p:nvSpPr>
            <p:cNvPr id="67" name="CasellaDiTesto 66"/>
            <p:cNvSpPr txBox="1"/>
            <p:nvPr/>
          </p:nvSpPr>
          <p:spPr>
            <a:xfrm>
              <a:off x="6176291" y="2843644"/>
              <a:ext cx="665567" cy="369332"/>
            </a:xfrm>
            <a:prstGeom prst="rect">
              <a:avLst/>
            </a:prstGeom>
            <a:noFill/>
          </p:spPr>
          <p:txBody>
            <a:bodyPr wrap="none" rtlCol="0">
              <a:spAutoFit/>
            </a:bodyPr>
            <a:lstStyle/>
            <a:p>
              <a:r>
                <a:rPr lang="it-IT" dirty="0" err="1" smtClean="0">
                  <a:solidFill>
                    <a:schemeClr val="bg1"/>
                  </a:solidFill>
                </a:rPr>
                <a:t>Qres</a:t>
              </a:r>
              <a:endParaRPr lang="it-IT" dirty="0">
                <a:solidFill>
                  <a:schemeClr val="bg1"/>
                </a:solidFill>
              </a:endParaRPr>
            </a:p>
          </p:txBody>
        </p:sp>
        <p:sp>
          <p:nvSpPr>
            <p:cNvPr id="72" name="CasellaDiTesto 71"/>
            <p:cNvSpPr txBox="1"/>
            <p:nvPr/>
          </p:nvSpPr>
          <p:spPr>
            <a:xfrm>
              <a:off x="4572000" y="1196752"/>
              <a:ext cx="1780865" cy="369332"/>
            </a:xfrm>
            <a:prstGeom prst="rect">
              <a:avLst/>
            </a:prstGeom>
            <a:noFill/>
          </p:spPr>
          <p:txBody>
            <a:bodyPr wrap="square" rtlCol="0">
              <a:spAutoFit/>
            </a:bodyPr>
            <a:lstStyle/>
            <a:p>
              <a:r>
                <a:rPr lang="it-IT" dirty="0" err="1" smtClean="0">
                  <a:solidFill>
                    <a:schemeClr val="bg1"/>
                  </a:solidFill>
                </a:rPr>
                <a:t>amplitude</a:t>
              </a:r>
              <a:endParaRPr lang="it-IT" dirty="0">
                <a:solidFill>
                  <a:schemeClr val="bg1"/>
                </a:solidFill>
              </a:endParaRPr>
            </a:p>
          </p:txBody>
        </p:sp>
      </p:grpSp>
      <p:sp>
        <p:nvSpPr>
          <p:cNvPr id="90" name="CasellaDiTesto 89"/>
          <p:cNvSpPr txBox="1"/>
          <p:nvPr/>
        </p:nvSpPr>
        <p:spPr>
          <a:xfrm>
            <a:off x="1043608" y="4077072"/>
            <a:ext cx="7596336" cy="369332"/>
          </a:xfrm>
          <a:prstGeom prst="rect">
            <a:avLst/>
          </a:prstGeom>
          <a:noFill/>
        </p:spPr>
        <p:txBody>
          <a:bodyPr wrap="square" rtlCol="0">
            <a:spAutoFit/>
          </a:bodyPr>
          <a:lstStyle/>
          <a:p>
            <a:r>
              <a:rPr lang="it-IT" dirty="0" err="1" smtClean="0">
                <a:latin typeface="Calibri" pitchFamily="34" charset="0"/>
              </a:rPr>
              <a:t>Beam</a:t>
            </a:r>
            <a:r>
              <a:rPr lang="it-IT" dirty="0" smtClean="0">
                <a:latin typeface="Calibri" pitchFamily="34" charset="0"/>
              </a:rPr>
              <a:t> can be </a:t>
            </a:r>
            <a:r>
              <a:rPr lang="it-IT" dirty="0" err="1" smtClean="0">
                <a:latin typeface="Calibri" pitchFamily="34" charset="0"/>
              </a:rPr>
              <a:t>driven</a:t>
            </a:r>
            <a:r>
              <a:rPr lang="it-IT" dirty="0" smtClean="0">
                <a:latin typeface="Calibri" pitchFamily="34" charset="0"/>
              </a:rPr>
              <a:t> to the </a:t>
            </a:r>
            <a:r>
              <a:rPr lang="it-IT" dirty="0" err="1" smtClean="0">
                <a:latin typeface="Calibri" pitchFamily="34" charset="0"/>
              </a:rPr>
              <a:t>resonance</a:t>
            </a:r>
            <a:r>
              <a:rPr lang="it-IT" dirty="0" smtClean="0">
                <a:latin typeface="Calibri" pitchFamily="34" charset="0"/>
              </a:rPr>
              <a:t> </a:t>
            </a:r>
            <a:r>
              <a:rPr lang="it-IT" dirty="0" err="1" smtClean="0">
                <a:latin typeface="Calibri" pitchFamily="34" charset="0"/>
              </a:rPr>
              <a:t>condition</a:t>
            </a:r>
            <a:r>
              <a:rPr lang="it-IT" dirty="0" smtClean="0">
                <a:latin typeface="Calibri" pitchFamily="34" charset="0"/>
              </a:rPr>
              <a:t> by </a:t>
            </a:r>
            <a:r>
              <a:rPr lang="it-IT" dirty="0" err="1" smtClean="0">
                <a:latin typeface="Calibri" pitchFamily="34" charset="0"/>
              </a:rPr>
              <a:t>three</a:t>
            </a:r>
            <a:r>
              <a:rPr lang="it-IT" dirty="0" smtClean="0">
                <a:latin typeface="Calibri" pitchFamily="34" charset="0"/>
              </a:rPr>
              <a:t> </a:t>
            </a:r>
            <a:r>
              <a:rPr lang="it-IT" dirty="0" err="1" smtClean="0">
                <a:latin typeface="Calibri" pitchFamily="34" charset="0"/>
              </a:rPr>
              <a:t>methods</a:t>
            </a:r>
            <a:r>
              <a:rPr lang="it-IT" dirty="0" smtClean="0">
                <a:latin typeface="Calibri" pitchFamily="34" charset="0"/>
              </a:rPr>
              <a:t>:</a:t>
            </a:r>
            <a:endParaRPr lang="it-IT" dirty="0">
              <a:latin typeface="Calibri" pitchFamily="34" charset="0"/>
            </a:endParaRPr>
          </a:p>
        </p:txBody>
      </p:sp>
      <p:cxnSp>
        <p:nvCxnSpPr>
          <p:cNvPr id="91" name="Connettore 2 90"/>
          <p:cNvCxnSpPr/>
          <p:nvPr/>
        </p:nvCxnSpPr>
        <p:spPr>
          <a:xfrm flipH="1">
            <a:off x="1698135" y="4437112"/>
            <a:ext cx="2729849" cy="792088"/>
          </a:xfrm>
          <a:prstGeom prst="straightConnector1">
            <a:avLst/>
          </a:prstGeom>
          <a:ln>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2" name="Connettore 2 91"/>
          <p:cNvCxnSpPr/>
          <p:nvPr/>
        </p:nvCxnSpPr>
        <p:spPr>
          <a:xfrm>
            <a:off x="4427984" y="4437112"/>
            <a:ext cx="36004" cy="864096"/>
          </a:xfrm>
          <a:prstGeom prst="straightConnector1">
            <a:avLst/>
          </a:prstGeom>
          <a:ln>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3" name="Connettore 2 92"/>
          <p:cNvCxnSpPr/>
          <p:nvPr/>
        </p:nvCxnSpPr>
        <p:spPr>
          <a:xfrm>
            <a:off x="4427984" y="4437112"/>
            <a:ext cx="3245700" cy="792088"/>
          </a:xfrm>
          <a:prstGeom prst="straightConnector1">
            <a:avLst/>
          </a:prstGeom>
          <a:ln>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p:txBody>
          <a:bodyPr/>
          <a:lstStyle/>
          <a:p>
            <a:r>
              <a:rPr lang="en-US" smtClean="0"/>
              <a:t>CAS – Trondheim - 27/07/2013</a:t>
            </a:r>
            <a:endParaRPr lang="en-US"/>
          </a:p>
        </p:txBody>
      </p:sp>
      <p:sp>
        <p:nvSpPr>
          <p:cNvPr id="3" name="Footer Placeholder 2"/>
          <p:cNvSpPr>
            <a:spLocks noGrp="1"/>
          </p:cNvSpPr>
          <p:nvPr>
            <p:ph type="ftr" sz="quarter" idx="11"/>
          </p:nvPr>
        </p:nvSpPr>
        <p:spPr/>
        <p:txBody>
          <a:bodyPr/>
          <a:lstStyle/>
          <a:p>
            <a:r>
              <a:rPr lang="en-US" smtClean="0"/>
              <a:t>Medical applications – C. Biscari </a:t>
            </a:r>
            <a:endParaRPr lang="en-US"/>
          </a:p>
        </p:txBody>
      </p:sp>
      <p:sp>
        <p:nvSpPr>
          <p:cNvPr id="5" name="Slide Number Placeholder 4"/>
          <p:cNvSpPr>
            <a:spLocks noGrp="1"/>
          </p:cNvSpPr>
          <p:nvPr>
            <p:ph type="sldNum" sz="quarter" idx="12"/>
          </p:nvPr>
        </p:nvSpPr>
        <p:spPr/>
        <p:txBody>
          <a:bodyPr/>
          <a:lstStyle/>
          <a:p>
            <a:fld id="{67CD92BB-0280-4EA5-937F-87721D6FAD66}" type="slidenum">
              <a:rPr lang="en-US" smtClean="0"/>
              <a:t>33</a:t>
            </a:fld>
            <a:endParaRPr lang="en-US"/>
          </a:p>
        </p:txBody>
      </p:sp>
    </p:spTree>
    <p:extLst>
      <p:ext uri="{BB962C8B-B14F-4D97-AF65-F5344CB8AC3E}">
        <p14:creationId xmlns:p14="http://schemas.microsoft.com/office/powerpoint/2010/main" val="36130780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496941" y="0"/>
            <a:ext cx="8229600" cy="706090"/>
          </a:xfrm>
        </p:spPr>
        <p:txBody>
          <a:bodyPr>
            <a:normAutofit fontScale="90000"/>
          </a:bodyPr>
          <a:lstStyle/>
          <a:p>
            <a:r>
              <a:rPr lang="it-IT" dirty="0" smtClean="0"/>
              <a:t>Ring: Slow </a:t>
            </a:r>
            <a:r>
              <a:rPr lang="it-IT" dirty="0" err="1" smtClean="0"/>
              <a:t>Extraction</a:t>
            </a:r>
            <a:endParaRPr lang="it-IT" dirty="0"/>
          </a:p>
        </p:txBody>
      </p:sp>
      <p:sp>
        <p:nvSpPr>
          <p:cNvPr id="7" name="CasellaDiTesto 6"/>
          <p:cNvSpPr txBox="1"/>
          <p:nvPr/>
        </p:nvSpPr>
        <p:spPr>
          <a:xfrm>
            <a:off x="539552" y="1115452"/>
            <a:ext cx="2232248" cy="369332"/>
          </a:xfrm>
          <a:prstGeom prst="rect">
            <a:avLst/>
          </a:prstGeom>
          <a:noFill/>
        </p:spPr>
        <p:txBody>
          <a:bodyPr wrap="square" rtlCol="0">
            <a:spAutoFit/>
          </a:bodyPr>
          <a:lstStyle/>
          <a:p>
            <a:r>
              <a:rPr lang="it-IT" dirty="0" smtClean="0"/>
              <a:t> </a:t>
            </a:r>
            <a:r>
              <a:rPr lang="it-IT" dirty="0" err="1" smtClean="0">
                <a:latin typeface="Calibri" pitchFamily="34" charset="0"/>
              </a:rPr>
              <a:t>amplitude</a:t>
            </a:r>
            <a:r>
              <a:rPr lang="it-IT" dirty="0" smtClean="0">
                <a:latin typeface="Calibri" pitchFamily="34" charset="0"/>
              </a:rPr>
              <a:t> </a:t>
            </a:r>
            <a:r>
              <a:rPr lang="it-IT" dirty="0" err="1" smtClean="0">
                <a:latin typeface="Calibri" pitchFamily="34" charset="0"/>
              </a:rPr>
              <a:t>selection</a:t>
            </a:r>
            <a:r>
              <a:rPr lang="it-IT" dirty="0" smtClean="0">
                <a:latin typeface="Calibri" pitchFamily="34" charset="0"/>
              </a:rPr>
              <a:t> </a:t>
            </a:r>
            <a:endParaRPr lang="it-IT" dirty="0">
              <a:latin typeface="Calibri" pitchFamily="34" charset="0"/>
            </a:endParaRPr>
          </a:p>
        </p:txBody>
      </p:sp>
      <p:sp>
        <p:nvSpPr>
          <p:cNvPr id="14" name="CasellaDiTesto 13"/>
          <p:cNvSpPr txBox="1"/>
          <p:nvPr/>
        </p:nvSpPr>
        <p:spPr>
          <a:xfrm>
            <a:off x="3275856" y="943853"/>
            <a:ext cx="2664296" cy="646331"/>
          </a:xfrm>
          <a:prstGeom prst="rect">
            <a:avLst/>
          </a:prstGeom>
          <a:noFill/>
        </p:spPr>
        <p:txBody>
          <a:bodyPr wrap="square" rtlCol="0">
            <a:spAutoFit/>
          </a:bodyPr>
          <a:lstStyle/>
          <a:p>
            <a:r>
              <a:rPr lang="it-IT" dirty="0" err="1" smtClean="0">
                <a:latin typeface="Calibri" pitchFamily="34" charset="0"/>
              </a:rPr>
              <a:t>amplitude-momentum</a:t>
            </a:r>
            <a:r>
              <a:rPr lang="it-IT" dirty="0" smtClean="0">
                <a:latin typeface="Calibri" pitchFamily="34" charset="0"/>
              </a:rPr>
              <a:t>  </a:t>
            </a:r>
            <a:r>
              <a:rPr lang="it-IT" dirty="0" err="1" smtClean="0">
                <a:latin typeface="Calibri" pitchFamily="34" charset="0"/>
              </a:rPr>
              <a:t>selection</a:t>
            </a:r>
            <a:endParaRPr lang="it-IT" dirty="0">
              <a:latin typeface="Calibri" pitchFamily="34" charset="0"/>
            </a:endParaRPr>
          </a:p>
        </p:txBody>
      </p:sp>
      <p:sp>
        <p:nvSpPr>
          <p:cNvPr id="16" name="CasellaDiTesto 15"/>
          <p:cNvSpPr txBox="1"/>
          <p:nvPr/>
        </p:nvSpPr>
        <p:spPr>
          <a:xfrm>
            <a:off x="6804248" y="943853"/>
            <a:ext cx="1296144" cy="369332"/>
          </a:xfrm>
          <a:prstGeom prst="rect">
            <a:avLst/>
          </a:prstGeom>
          <a:noFill/>
        </p:spPr>
        <p:txBody>
          <a:bodyPr wrap="square" rtlCol="0">
            <a:spAutoFit/>
          </a:bodyPr>
          <a:lstStyle/>
          <a:p>
            <a:r>
              <a:rPr lang="it-IT" dirty="0" smtClean="0"/>
              <a:t> </a:t>
            </a:r>
            <a:r>
              <a:rPr lang="it-IT" dirty="0" smtClean="0">
                <a:latin typeface="Calibri" pitchFamily="34" charset="0"/>
              </a:rPr>
              <a:t>RFKO</a:t>
            </a:r>
            <a:endParaRPr lang="it-IT" dirty="0">
              <a:latin typeface="Calibri" pitchFamily="34" charset="0"/>
            </a:endParaRPr>
          </a:p>
        </p:txBody>
      </p:sp>
      <p:pic>
        <p:nvPicPr>
          <p:cNvPr id="10246" name="Picture 6"/>
          <p:cNvPicPr>
            <a:picLocks noChangeAspect="1" noChangeArrowheads="1"/>
          </p:cNvPicPr>
          <p:nvPr/>
        </p:nvPicPr>
        <p:blipFill>
          <a:blip r:embed="rId2" cstate="print"/>
          <a:srcRect/>
          <a:stretch>
            <a:fillRect/>
          </a:stretch>
        </p:blipFill>
        <p:spPr bwMode="auto">
          <a:xfrm>
            <a:off x="413792" y="1584176"/>
            <a:ext cx="2232248" cy="2326379"/>
          </a:xfrm>
          <a:prstGeom prst="rect">
            <a:avLst/>
          </a:prstGeom>
          <a:noFill/>
          <a:ln w="9525">
            <a:noFill/>
            <a:miter lim="800000"/>
            <a:headEnd/>
            <a:tailEnd/>
          </a:ln>
        </p:spPr>
      </p:pic>
      <p:pic>
        <p:nvPicPr>
          <p:cNvPr id="10247" name="Picture 7"/>
          <p:cNvPicPr>
            <a:picLocks noChangeAspect="1" noChangeArrowheads="1"/>
          </p:cNvPicPr>
          <p:nvPr/>
        </p:nvPicPr>
        <p:blipFill>
          <a:blip r:embed="rId3" cstate="print"/>
          <a:srcRect/>
          <a:stretch>
            <a:fillRect/>
          </a:stretch>
        </p:blipFill>
        <p:spPr bwMode="auto">
          <a:xfrm>
            <a:off x="3371504" y="1584176"/>
            <a:ext cx="2095707" cy="2348880"/>
          </a:xfrm>
          <a:prstGeom prst="rect">
            <a:avLst/>
          </a:prstGeom>
          <a:noFill/>
          <a:ln w="9525">
            <a:noFill/>
            <a:miter lim="800000"/>
            <a:headEnd/>
            <a:tailEnd/>
          </a:ln>
        </p:spPr>
      </p:pic>
      <p:pic>
        <p:nvPicPr>
          <p:cNvPr id="10248" name="Picture 8"/>
          <p:cNvPicPr>
            <a:picLocks noChangeAspect="1" noChangeArrowheads="1"/>
          </p:cNvPicPr>
          <p:nvPr/>
        </p:nvPicPr>
        <p:blipFill>
          <a:blip r:embed="rId4" cstate="print"/>
          <a:srcRect/>
          <a:stretch>
            <a:fillRect/>
          </a:stretch>
        </p:blipFill>
        <p:spPr bwMode="auto">
          <a:xfrm>
            <a:off x="6588224" y="1484784"/>
            <a:ext cx="2160240" cy="2329671"/>
          </a:xfrm>
          <a:prstGeom prst="rect">
            <a:avLst/>
          </a:prstGeom>
          <a:noFill/>
          <a:ln w="9525">
            <a:noFill/>
            <a:miter lim="800000"/>
            <a:headEnd/>
            <a:tailEnd/>
          </a:ln>
        </p:spPr>
      </p:pic>
      <p:sp>
        <p:nvSpPr>
          <p:cNvPr id="32" name="CasellaDiTesto 31"/>
          <p:cNvSpPr txBox="1"/>
          <p:nvPr/>
        </p:nvSpPr>
        <p:spPr>
          <a:xfrm>
            <a:off x="3214470" y="3994031"/>
            <a:ext cx="3096344" cy="1754326"/>
          </a:xfrm>
          <a:prstGeom prst="rect">
            <a:avLst/>
          </a:prstGeom>
          <a:noFill/>
        </p:spPr>
        <p:txBody>
          <a:bodyPr wrap="square" rtlCol="0">
            <a:spAutoFit/>
          </a:bodyPr>
          <a:lstStyle/>
          <a:p>
            <a:pPr>
              <a:buFont typeface="Arial" pitchFamily="34" charset="0"/>
              <a:buChar char="•"/>
            </a:pPr>
            <a:r>
              <a:rPr lang="it-IT" dirty="0" err="1" smtClean="0">
                <a:latin typeface="Calibri" pitchFamily="34" charset="0"/>
              </a:rPr>
              <a:t>Constant</a:t>
            </a:r>
            <a:r>
              <a:rPr lang="it-IT" dirty="0" smtClean="0">
                <a:latin typeface="Calibri" pitchFamily="34" charset="0"/>
              </a:rPr>
              <a:t> </a:t>
            </a:r>
            <a:r>
              <a:rPr lang="it-IT" dirty="0" err="1" smtClean="0">
                <a:latin typeface="Calibri" pitchFamily="34" charset="0"/>
              </a:rPr>
              <a:t>optics</a:t>
            </a:r>
            <a:r>
              <a:rPr lang="it-IT" dirty="0" smtClean="0">
                <a:latin typeface="Calibri" pitchFamily="34" charset="0"/>
              </a:rPr>
              <a:t> </a:t>
            </a:r>
          </a:p>
          <a:p>
            <a:pPr>
              <a:buFont typeface="Arial" pitchFamily="34" charset="0"/>
              <a:buChar char="•"/>
            </a:pPr>
            <a:r>
              <a:rPr lang="it-IT" dirty="0" err="1" smtClean="0">
                <a:latin typeface="Calibri" pitchFamily="34" charset="0"/>
              </a:rPr>
              <a:t>Large</a:t>
            </a:r>
            <a:r>
              <a:rPr lang="it-IT" dirty="0" smtClean="0">
                <a:latin typeface="Calibri" pitchFamily="34" charset="0"/>
              </a:rPr>
              <a:t> </a:t>
            </a:r>
            <a:r>
              <a:rPr lang="it-IT" dirty="0" err="1" smtClean="0">
                <a:latin typeface="Calibri" pitchFamily="34" charset="0"/>
              </a:rPr>
              <a:t>beam</a:t>
            </a:r>
            <a:r>
              <a:rPr lang="it-IT" dirty="0" smtClean="0">
                <a:latin typeface="Calibri" pitchFamily="34" charset="0"/>
              </a:rPr>
              <a:t> </a:t>
            </a:r>
            <a:r>
              <a:rPr lang="it-IT" dirty="0" err="1" smtClean="0">
                <a:latin typeface="Calibri" pitchFamily="34" charset="0"/>
              </a:rPr>
              <a:t>dp</a:t>
            </a:r>
            <a:r>
              <a:rPr lang="it-IT" dirty="0" smtClean="0">
                <a:latin typeface="Calibri" pitchFamily="34" charset="0"/>
              </a:rPr>
              <a:t>/p</a:t>
            </a:r>
          </a:p>
          <a:p>
            <a:pPr>
              <a:buFont typeface="Arial" pitchFamily="34" charset="0"/>
              <a:buChar char="•"/>
            </a:pPr>
            <a:r>
              <a:rPr lang="it-IT" dirty="0" err="1" smtClean="0">
                <a:latin typeface="Calibri" pitchFamily="34" charset="0"/>
              </a:rPr>
              <a:t>Constant</a:t>
            </a:r>
            <a:r>
              <a:rPr lang="it-IT" dirty="0" smtClean="0">
                <a:latin typeface="Calibri" pitchFamily="34" charset="0"/>
              </a:rPr>
              <a:t> position, </a:t>
            </a:r>
            <a:r>
              <a:rPr lang="it-IT" dirty="0" err="1" smtClean="0">
                <a:latin typeface="Calibri" pitchFamily="34" charset="0"/>
              </a:rPr>
              <a:t>size</a:t>
            </a:r>
            <a:r>
              <a:rPr lang="it-IT" dirty="0" smtClean="0">
                <a:latin typeface="Calibri" pitchFamily="34" charset="0"/>
              </a:rPr>
              <a:t>, </a:t>
            </a:r>
            <a:r>
              <a:rPr lang="it-IT" dirty="0" err="1" smtClean="0">
                <a:latin typeface="Calibri" pitchFamily="34" charset="0"/>
              </a:rPr>
              <a:t>energy</a:t>
            </a:r>
            <a:r>
              <a:rPr lang="it-IT" dirty="0" smtClean="0">
                <a:latin typeface="Calibri" pitchFamily="34" charset="0"/>
              </a:rPr>
              <a:t> </a:t>
            </a:r>
            <a:r>
              <a:rPr lang="it-IT" dirty="0" err="1" smtClean="0">
                <a:latin typeface="Calibri" pitchFamily="34" charset="0"/>
              </a:rPr>
              <a:t>of</a:t>
            </a:r>
            <a:r>
              <a:rPr lang="it-IT" dirty="0" smtClean="0">
                <a:latin typeface="Calibri" pitchFamily="34" charset="0"/>
              </a:rPr>
              <a:t> </a:t>
            </a:r>
            <a:r>
              <a:rPr lang="it-IT" dirty="0" err="1" smtClean="0">
                <a:latin typeface="Calibri" pitchFamily="34" charset="0"/>
              </a:rPr>
              <a:t>extracted</a:t>
            </a:r>
            <a:r>
              <a:rPr lang="it-IT" dirty="0" smtClean="0">
                <a:latin typeface="Calibri" pitchFamily="34" charset="0"/>
              </a:rPr>
              <a:t> </a:t>
            </a:r>
            <a:r>
              <a:rPr lang="it-IT" dirty="0" err="1" smtClean="0">
                <a:latin typeface="Calibri" pitchFamily="34" charset="0"/>
              </a:rPr>
              <a:t>beam</a:t>
            </a:r>
            <a:endParaRPr lang="it-IT" dirty="0" smtClean="0">
              <a:latin typeface="Calibri" pitchFamily="34" charset="0"/>
            </a:endParaRPr>
          </a:p>
          <a:p>
            <a:pPr>
              <a:buFont typeface="Arial" pitchFamily="34" charset="0"/>
              <a:buChar char="•"/>
            </a:pPr>
            <a:r>
              <a:rPr lang="it-IT" dirty="0" err="1" smtClean="0">
                <a:latin typeface="Calibri" pitchFamily="34" charset="0"/>
              </a:rPr>
              <a:t>Use</a:t>
            </a:r>
            <a:r>
              <a:rPr lang="it-IT" dirty="0" smtClean="0">
                <a:latin typeface="Calibri" pitchFamily="34" charset="0"/>
              </a:rPr>
              <a:t> </a:t>
            </a:r>
            <a:r>
              <a:rPr lang="it-IT" dirty="0" err="1" smtClean="0">
                <a:latin typeface="Calibri" pitchFamily="34" charset="0"/>
              </a:rPr>
              <a:t>of</a:t>
            </a:r>
            <a:r>
              <a:rPr lang="it-IT" dirty="0" smtClean="0">
                <a:latin typeface="Calibri" pitchFamily="34" charset="0"/>
              </a:rPr>
              <a:t> a </a:t>
            </a:r>
            <a:r>
              <a:rPr lang="it-IT" dirty="0" err="1" smtClean="0">
                <a:latin typeface="Calibri" pitchFamily="34" charset="0"/>
              </a:rPr>
              <a:t>betatron</a:t>
            </a:r>
            <a:r>
              <a:rPr lang="it-IT" dirty="0" smtClean="0">
                <a:latin typeface="Calibri" pitchFamily="34" charset="0"/>
              </a:rPr>
              <a:t> </a:t>
            </a:r>
            <a:r>
              <a:rPr lang="it-IT" dirty="0" err="1" smtClean="0">
                <a:latin typeface="Calibri" pitchFamily="34" charset="0"/>
              </a:rPr>
              <a:t>core</a:t>
            </a:r>
            <a:endParaRPr lang="it-IT" dirty="0" smtClean="0">
              <a:latin typeface="Calibri" pitchFamily="34" charset="0"/>
            </a:endParaRPr>
          </a:p>
          <a:p>
            <a:endParaRPr lang="it-IT" dirty="0">
              <a:latin typeface="Calibri" pitchFamily="34" charset="0"/>
            </a:endParaRPr>
          </a:p>
        </p:txBody>
      </p:sp>
      <p:sp>
        <p:nvSpPr>
          <p:cNvPr id="33" name="CasellaDiTesto 32"/>
          <p:cNvSpPr txBox="1"/>
          <p:nvPr/>
        </p:nvSpPr>
        <p:spPr>
          <a:xfrm>
            <a:off x="491184" y="3994031"/>
            <a:ext cx="2640656" cy="2031325"/>
          </a:xfrm>
          <a:prstGeom prst="rect">
            <a:avLst/>
          </a:prstGeom>
          <a:noFill/>
        </p:spPr>
        <p:txBody>
          <a:bodyPr wrap="square" rtlCol="0">
            <a:spAutoFit/>
          </a:bodyPr>
          <a:lstStyle/>
          <a:p>
            <a:pPr>
              <a:buFont typeface="Arial" pitchFamily="34" charset="0"/>
              <a:buChar char="•"/>
            </a:pPr>
            <a:r>
              <a:rPr lang="it-IT" dirty="0" err="1" smtClean="0">
                <a:latin typeface="Calibri" pitchFamily="34" charset="0"/>
              </a:rPr>
              <a:t>Not</a:t>
            </a:r>
            <a:r>
              <a:rPr lang="it-IT" dirty="0" smtClean="0">
                <a:latin typeface="Calibri" pitchFamily="34" charset="0"/>
              </a:rPr>
              <a:t> </a:t>
            </a:r>
            <a:r>
              <a:rPr lang="it-IT" dirty="0" err="1" smtClean="0">
                <a:latin typeface="Calibri" pitchFamily="34" charset="0"/>
              </a:rPr>
              <a:t>constant</a:t>
            </a:r>
            <a:r>
              <a:rPr lang="it-IT" dirty="0" smtClean="0">
                <a:latin typeface="Calibri" pitchFamily="34" charset="0"/>
              </a:rPr>
              <a:t> </a:t>
            </a:r>
            <a:r>
              <a:rPr lang="it-IT" dirty="0" err="1" smtClean="0">
                <a:latin typeface="Calibri" pitchFamily="34" charset="0"/>
              </a:rPr>
              <a:t>optics</a:t>
            </a:r>
            <a:r>
              <a:rPr lang="it-IT" dirty="0" smtClean="0">
                <a:latin typeface="Calibri" pitchFamily="34" charset="0"/>
              </a:rPr>
              <a:t> </a:t>
            </a:r>
          </a:p>
          <a:p>
            <a:pPr>
              <a:buFont typeface="Arial" pitchFamily="34" charset="0"/>
              <a:buChar char="•"/>
            </a:pPr>
            <a:r>
              <a:rPr lang="it-IT" dirty="0" err="1" smtClean="0">
                <a:latin typeface="Calibri" pitchFamily="34" charset="0"/>
              </a:rPr>
              <a:t>Narrow</a:t>
            </a:r>
            <a:r>
              <a:rPr lang="it-IT" dirty="0" smtClean="0">
                <a:latin typeface="Calibri" pitchFamily="34" charset="0"/>
              </a:rPr>
              <a:t> </a:t>
            </a:r>
            <a:r>
              <a:rPr lang="it-IT" dirty="0" err="1" smtClean="0">
                <a:latin typeface="Calibri" pitchFamily="34" charset="0"/>
              </a:rPr>
              <a:t>dp</a:t>
            </a:r>
            <a:r>
              <a:rPr lang="it-IT" dirty="0" smtClean="0">
                <a:latin typeface="Calibri" pitchFamily="34" charset="0"/>
              </a:rPr>
              <a:t>/p</a:t>
            </a:r>
          </a:p>
          <a:p>
            <a:pPr>
              <a:buFont typeface="Arial" pitchFamily="34" charset="0"/>
              <a:buChar char="•"/>
            </a:pPr>
            <a:r>
              <a:rPr lang="it-IT" dirty="0" err="1" smtClean="0">
                <a:latin typeface="Calibri" pitchFamily="34" charset="0"/>
              </a:rPr>
              <a:t>Not</a:t>
            </a:r>
            <a:r>
              <a:rPr lang="it-IT" dirty="0" smtClean="0">
                <a:latin typeface="Calibri" pitchFamily="34" charset="0"/>
              </a:rPr>
              <a:t> </a:t>
            </a:r>
            <a:r>
              <a:rPr lang="it-IT" dirty="0" err="1" smtClean="0">
                <a:latin typeface="Calibri" pitchFamily="34" charset="0"/>
              </a:rPr>
              <a:t>constant</a:t>
            </a:r>
            <a:r>
              <a:rPr lang="it-IT" dirty="0" smtClean="0">
                <a:latin typeface="Calibri" pitchFamily="34" charset="0"/>
              </a:rPr>
              <a:t> position, </a:t>
            </a:r>
            <a:r>
              <a:rPr lang="it-IT" dirty="0" err="1" smtClean="0">
                <a:latin typeface="Calibri" pitchFamily="34" charset="0"/>
              </a:rPr>
              <a:t>size</a:t>
            </a:r>
            <a:r>
              <a:rPr lang="it-IT" dirty="0" smtClean="0">
                <a:latin typeface="Calibri" pitchFamily="34" charset="0"/>
              </a:rPr>
              <a:t>, </a:t>
            </a:r>
            <a:r>
              <a:rPr lang="it-IT" dirty="0" err="1" smtClean="0">
                <a:latin typeface="Calibri" pitchFamily="34" charset="0"/>
              </a:rPr>
              <a:t>energy</a:t>
            </a:r>
            <a:r>
              <a:rPr lang="it-IT" dirty="0" smtClean="0">
                <a:latin typeface="Calibri" pitchFamily="34" charset="0"/>
              </a:rPr>
              <a:t> </a:t>
            </a:r>
            <a:r>
              <a:rPr lang="it-IT" dirty="0" err="1" smtClean="0">
                <a:latin typeface="Calibri" pitchFamily="34" charset="0"/>
              </a:rPr>
              <a:t>of</a:t>
            </a:r>
            <a:r>
              <a:rPr lang="it-IT" dirty="0" smtClean="0">
                <a:latin typeface="Calibri" pitchFamily="34" charset="0"/>
              </a:rPr>
              <a:t> </a:t>
            </a:r>
            <a:r>
              <a:rPr lang="it-IT" dirty="0" err="1" smtClean="0">
                <a:latin typeface="Calibri" pitchFamily="34" charset="0"/>
              </a:rPr>
              <a:t>extracted</a:t>
            </a:r>
            <a:r>
              <a:rPr lang="it-IT" dirty="0" smtClean="0">
                <a:latin typeface="Calibri" pitchFamily="34" charset="0"/>
              </a:rPr>
              <a:t> </a:t>
            </a:r>
            <a:r>
              <a:rPr lang="it-IT" dirty="0" err="1" smtClean="0">
                <a:latin typeface="Calibri" pitchFamily="34" charset="0"/>
              </a:rPr>
              <a:t>beam</a:t>
            </a:r>
            <a:endParaRPr lang="it-IT" dirty="0" smtClean="0">
              <a:latin typeface="Calibri" pitchFamily="34" charset="0"/>
            </a:endParaRPr>
          </a:p>
          <a:p>
            <a:pPr>
              <a:buFont typeface="Arial" pitchFamily="34" charset="0"/>
              <a:buChar char="•"/>
            </a:pPr>
            <a:r>
              <a:rPr lang="it-IT" dirty="0" smtClean="0">
                <a:latin typeface="Calibri" pitchFamily="34" charset="0"/>
              </a:rPr>
              <a:t>No more </a:t>
            </a:r>
            <a:r>
              <a:rPr lang="it-IT" dirty="0" err="1" smtClean="0">
                <a:latin typeface="Calibri" pitchFamily="34" charset="0"/>
              </a:rPr>
              <a:t>used</a:t>
            </a:r>
            <a:endParaRPr lang="it-IT" dirty="0" smtClean="0">
              <a:latin typeface="Calibri" pitchFamily="34" charset="0"/>
            </a:endParaRPr>
          </a:p>
          <a:p>
            <a:endParaRPr lang="it-IT" dirty="0"/>
          </a:p>
        </p:txBody>
      </p:sp>
      <p:sp>
        <p:nvSpPr>
          <p:cNvPr id="34" name="CasellaDiTesto 33"/>
          <p:cNvSpPr txBox="1"/>
          <p:nvPr/>
        </p:nvSpPr>
        <p:spPr>
          <a:xfrm>
            <a:off x="6444208" y="3933056"/>
            <a:ext cx="2592288" cy="2031325"/>
          </a:xfrm>
          <a:prstGeom prst="rect">
            <a:avLst/>
          </a:prstGeom>
          <a:noFill/>
        </p:spPr>
        <p:txBody>
          <a:bodyPr wrap="square" rtlCol="0">
            <a:spAutoFit/>
          </a:bodyPr>
          <a:lstStyle/>
          <a:p>
            <a:pPr>
              <a:buFont typeface="Arial" pitchFamily="34" charset="0"/>
              <a:buChar char="•"/>
            </a:pPr>
            <a:r>
              <a:rPr lang="it-IT" dirty="0" err="1" smtClean="0">
                <a:latin typeface="Calibri" pitchFamily="34" charset="0"/>
              </a:rPr>
              <a:t>Constant</a:t>
            </a:r>
            <a:r>
              <a:rPr lang="it-IT" dirty="0" smtClean="0">
                <a:latin typeface="Calibri" pitchFamily="34" charset="0"/>
              </a:rPr>
              <a:t> </a:t>
            </a:r>
            <a:r>
              <a:rPr lang="it-IT" dirty="0" err="1" smtClean="0">
                <a:latin typeface="Calibri" pitchFamily="34" charset="0"/>
              </a:rPr>
              <a:t>optics</a:t>
            </a:r>
            <a:r>
              <a:rPr lang="it-IT" dirty="0" smtClean="0">
                <a:latin typeface="Calibri" pitchFamily="34" charset="0"/>
              </a:rPr>
              <a:t> </a:t>
            </a:r>
          </a:p>
          <a:p>
            <a:pPr>
              <a:buFont typeface="Arial" pitchFamily="34" charset="0"/>
              <a:buChar char="•"/>
            </a:pPr>
            <a:r>
              <a:rPr lang="it-IT" dirty="0" err="1" smtClean="0">
                <a:latin typeface="Calibri" pitchFamily="34" charset="0"/>
              </a:rPr>
              <a:t>Constant</a:t>
            </a:r>
            <a:r>
              <a:rPr lang="it-IT" dirty="0" smtClean="0">
                <a:latin typeface="Calibri" pitchFamily="34" charset="0"/>
              </a:rPr>
              <a:t> position, </a:t>
            </a:r>
            <a:r>
              <a:rPr lang="it-IT" dirty="0" err="1" smtClean="0">
                <a:latin typeface="Calibri" pitchFamily="34" charset="0"/>
              </a:rPr>
              <a:t>size</a:t>
            </a:r>
            <a:r>
              <a:rPr lang="it-IT" dirty="0" smtClean="0">
                <a:latin typeface="Calibri" pitchFamily="34" charset="0"/>
              </a:rPr>
              <a:t>, </a:t>
            </a:r>
            <a:r>
              <a:rPr lang="it-IT" dirty="0" err="1" smtClean="0">
                <a:latin typeface="Calibri" pitchFamily="34" charset="0"/>
              </a:rPr>
              <a:t>energy</a:t>
            </a:r>
            <a:r>
              <a:rPr lang="it-IT" dirty="0" smtClean="0">
                <a:latin typeface="Calibri" pitchFamily="34" charset="0"/>
              </a:rPr>
              <a:t> </a:t>
            </a:r>
            <a:r>
              <a:rPr lang="it-IT" dirty="0" err="1" smtClean="0">
                <a:latin typeface="Calibri" pitchFamily="34" charset="0"/>
              </a:rPr>
              <a:t>of</a:t>
            </a:r>
            <a:r>
              <a:rPr lang="it-IT" dirty="0" smtClean="0">
                <a:latin typeface="Calibri" pitchFamily="34" charset="0"/>
              </a:rPr>
              <a:t> </a:t>
            </a:r>
            <a:r>
              <a:rPr lang="it-IT" dirty="0" err="1" smtClean="0">
                <a:latin typeface="Calibri" pitchFamily="34" charset="0"/>
              </a:rPr>
              <a:t>extracted</a:t>
            </a:r>
            <a:r>
              <a:rPr lang="it-IT" dirty="0" smtClean="0">
                <a:latin typeface="Calibri" pitchFamily="34" charset="0"/>
              </a:rPr>
              <a:t> </a:t>
            </a:r>
            <a:r>
              <a:rPr lang="it-IT" dirty="0" err="1" smtClean="0">
                <a:latin typeface="Calibri" pitchFamily="34" charset="0"/>
              </a:rPr>
              <a:t>beam</a:t>
            </a:r>
            <a:endParaRPr lang="it-IT" dirty="0" smtClean="0">
              <a:latin typeface="Calibri" pitchFamily="34" charset="0"/>
            </a:endParaRPr>
          </a:p>
          <a:p>
            <a:pPr>
              <a:buFont typeface="Arial" pitchFamily="34" charset="0"/>
              <a:buChar char="•"/>
            </a:pPr>
            <a:r>
              <a:rPr lang="it-IT" dirty="0" err="1" smtClean="0">
                <a:latin typeface="Calibri" pitchFamily="34" charset="0"/>
              </a:rPr>
              <a:t>Use</a:t>
            </a:r>
            <a:r>
              <a:rPr lang="it-IT" dirty="0" smtClean="0">
                <a:latin typeface="Calibri" pitchFamily="34" charset="0"/>
              </a:rPr>
              <a:t> </a:t>
            </a:r>
            <a:r>
              <a:rPr lang="it-IT" dirty="0" err="1" smtClean="0">
                <a:latin typeface="Calibri" pitchFamily="34" charset="0"/>
              </a:rPr>
              <a:t>of</a:t>
            </a:r>
            <a:r>
              <a:rPr lang="it-IT" dirty="0" smtClean="0">
                <a:latin typeface="Calibri" pitchFamily="34" charset="0"/>
              </a:rPr>
              <a:t> a </a:t>
            </a:r>
            <a:r>
              <a:rPr lang="it-IT" dirty="0" err="1" smtClean="0">
                <a:latin typeface="Calibri" pitchFamily="34" charset="0"/>
              </a:rPr>
              <a:t>transverse</a:t>
            </a:r>
            <a:r>
              <a:rPr lang="it-IT" dirty="0" smtClean="0">
                <a:latin typeface="Calibri" pitchFamily="34" charset="0"/>
              </a:rPr>
              <a:t> RF </a:t>
            </a:r>
            <a:r>
              <a:rPr lang="it-IT" dirty="0" err="1" smtClean="0">
                <a:latin typeface="Calibri" pitchFamily="34" charset="0"/>
              </a:rPr>
              <a:t>exciter</a:t>
            </a:r>
            <a:endParaRPr lang="it-IT" dirty="0" smtClean="0">
              <a:latin typeface="Calibri" pitchFamily="34" charset="0"/>
            </a:endParaRPr>
          </a:p>
          <a:p>
            <a:endParaRPr lang="it-IT" dirty="0" smtClean="0"/>
          </a:p>
          <a:p>
            <a:endParaRPr lang="it-IT" dirty="0"/>
          </a:p>
        </p:txBody>
      </p:sp>
      <p:sp>
        <p:nvSpPr>
          <p:cNvPr id="2" name="Date Placeholder 1"/>
          <p:cNvSpPr>
            <a:spLocks noGrp="1"/>
          </p:cNvSpPr>
          <p:nvPr>
            <p:ph type="dt" sz="half" idx="10"/>
          </p:nvPr>
        </p:nvSpPr>
        <p:spPr/>
        <p:txBody>
          <a:bodyPr/>
          <a:lstStyle/>
          <a:p>
            <a:r>
              <a:rPr lang="en-US" smtClean="0"/>
              <a:t>CAS – Trondheim - 27/07/2013</a:t>
            </a:r>
            <a:endParaRPr lang="en-US"/>
          </a:p>
        </p:txBody>
      </p:sp>
      <p:sp>
        <p:nvSpPr>
          <p:cNvPr id="3" name="Footer Placeholder 2"/>
          <p:cNvSpPr>
            <a:spLocks noGrp="1"/>
          </p:cNvSpPr>
          <p:nvPr>
            <p:ph type="ftr" sz="quarter" idx="11"/>
          </p:nvPr>
        </p:nvSpPr>
        <p:spPr/>
        <p:txBody>
          <a:bodyPr/>
          <a:lstStyle/>
          <a:p>
            <a:r>
              <a:rPr lang="en-US" smtClean="0"/>
              <a:t>Medical applications – C. Biscari </a:t>
            </a:r>
            <a:endParaRPr lang="en-US"/>
          </a:p>
        </p:txBody>
      </p:sp>
      <p:sp>
        <p:nvSpPr>
          <p:cNvPr id="5" name="Slide Number Placeholder 4"/>
          <p:cNvSpPr>
            <a:spLocks noGrp="1"/>
          </p:cNvSpPr>
          <p:nvPr>
            <p:ph type="sldNum" sz="quarter" idx="12"/>
          </p:nvPr>
        </p:nvSpPr>
        <p:spPr/>
        <p:txBody>
          <a:bodyPr/>
          <a:lstStyle/>
          <a:p>
            <a:fld id="{67CD92BB-0280-4EA5-937F-87721D6FAD66}" type="slidenum">
              <a:rPr lang="en-US" smtClean="0"/>
              <a:t>34</a:t>
            </a:fld>
            <a:endParaRPr lang="en-US"/>
          </a:p>
        </p:txBody>
      </p:sp>
    </p:spTree>
    <p:extLst>
      <p:ext uri="{BB962C8B-B14F-4D97-AF65-F5344CB8AC3E}">
        <p14:creationId xmlns:p14="http://schemas.microsoft.com/office/powerpoint/2010/main" val="891823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323528" y="0"/>
            <a:ext cx="8229600" cy="706090"/>
          </a:xfrm>
        </p:spPr>
        <p:txBody>
          <a:bodyPr>
            <a:normAutofit fontScale="90000"/>
          </a:bodyPr>
          <a:lstStyle/>
          <a:p>
            <a:r>
              <a:rPr lang="it-IT" dirty="0" err="1" smtClean="0"/>
              <a:t>Synchrotron</a:t>
            </a:r>
            <a:r>
              <a:rPr lang="it-IT" dirty="0" smtClean="0"/>
              <a:t> </a:t>
            </a:r>
            <a:r>
              <a:rPr lang="it-IT" dirty="0" err="1" smtClean="0"/>
              <a:t>facility</a:t>
            </a:r>
            <a:r>
              <a:rPr lang="it-IT" dirty="0" smtClean="0"/>
              <a:t> layout: Ring</a:t>
            </a:r>
            <a:endParaRPr lang="it-IT" dirty="0"/>
          </a:p>
        </p:txBody>
      </p:sp>
      <p:sp>
        <p:nvSpPr>
          <p:cNvPr id="15" name="CasellaDiTesto 14"/>
          <p:cNvSpPr txBox="1"/>
          <p:nvPr/>
        </p:nvSpPr>
        <p:spPr>
          <a:xfrm>
            <a:off x="0" y="802853"/>
            <a:ext cx="2335896" cy="369332"/>
          </a:xfrm>
          <a:prstGeom prst="rect">
            <a:avLst/>
          </a:prstGeom>
          <a:noFill/>
        </p:spPr>
        <p:txBody>
          <a:bodyPr wrap="none" rtlCol="0">
            <a:spAutoFit/>
          </a:bodyPr>
          <a:lstStyle/>
          <a:p>
            <a:r>
              <a:rPr lang="it-IT" dirty="0" smtClean="0"/>
              <a:t>Broadband RF </a:t>
            </a:r>
            <a:r>
              <a:rPr lang="it-IT" dirty="0" err="1" smtClean="0"/>
              <a:t>cavity</a:t>
            </a:r>
            <a:endParaRPr lang="it-IT" dirty="0"/>
          </a:p>
        </p:txBody>
      </p:sp>
      <p:grpSp>
        <p:nvGrpSpPr>
          <p:cNvPr id="10" name="Gruppo 9"/>
          <p:cNvGrpSpPr/>
          <p:nvPr/>
        </p:nvGrpSpPr>
        <p:grpSpPr>
          <a:xfrm>
            <a:off x="1907704" y="1162893"/>
            <a:ext cx="5715000" cy="5578475"/>
            <a:chOff x="228600" y="785813"/>
            <a:chExt cx="5715000" cy="5578475"/>
          </a:xfrm>
        </p:grpSpPr>
        <p:pic>
          <p:nvPicPr>
            <p:cNvPr id="11" name="Picture 13"/>
            <p:cNvPicPr>
              <a:picLocks noChangeAspect="1" noChangeArrowheads="1"/>
            </p:cNvPicPr>
            <p:nvPr/>
          </p:nvPicPr>
          <p:blipFill>
            <a:blip r:embed="rId2" cstate="print"/>
            <a:srcRect/>
            <a:stretch>
              <a:fillRect/>
            </a:stretch>
          </p:blipFill>
          <p:spPr bwMode="auto">
            <a:xfrm>
              <a:off x="228600" y="842963"/>
              <a:ext cx="5715000" cy="5486400"/>
            </a:xfrm>
            <a:prstGeom prst="rect">
              <a:avLst/>
            </a:prstGeom>
            <a:noFill/>
            <a:ln w="9525">
              <a:noFill/>
              <a:miter lim="800000"/>
              <a:headEnd/>
              <a:tailEnd/>
            </a:ln>
          </p:spPr>
        </p:pic>
        <p:sp>
          <p:nvSpPr>
            <p:cNvPr id="12" name="Oval 10"/>
            <p:cNvSpPr>
              <a:spLocks noChangeAspect="1" noChangeArrowheads="1"/>
            </p:cNvSpPr>
            <p:nvPr/>
          </p:nvSpPr>
          <p:spPr bwMode="auto">
            <a:xfrm>
              <a:off x="695325" y="1335088"/>
              <a:ext cx="4721225" cy="4481512"/>
            </a:xfrm>
            <a:prstGeom prst="ellipse">
              <a:avLst/>
            </a:prstGeom>
            <a:noFill/>
            <a:ln w="38100">
              <a:solidFill>
                <a:srgbClr val="FFFF00"/>
              </a:solidFill>
              <a:round/>
              <a:headEnd/>
              <a:tailEnd/>
            </a:ln>
          </p:spPr>
          <p:txBody>
            <a:bodyPr wrap="none" anchor="ctr"/>
            <a:lstStyle/>
            <a:p>
              <a:endParaRPr lang="en-US"/>
            </a:p>
          </p:txBody>
        </p:sp>
        <p:sp>
          <p:nvSpPr>
            <p:cNvPr id="14" name="Oval 11"/>
            <p:cNvSpPr>
              <a:spLocks noChangeArrowheads="1"/>
            </p:cNvSpPr>
            <p:nvPr/>
          </p:nvSpPr>
          <p:spPr bwMode="auto">
            <a:xfrm>
              <a:off x="266700" y="785813"/>
              <a:ext cx="5578475" cy="5578475"/>
            </a:xfrm>
            <a:prstGeom prst="ellipse">
              <a:avLst/>
            </a:prstGeom>
            <a:noFill/>
            <a:ln w="38100">
              <a:solidFill>
                <a:srgbClr val="FFFF00"/>
              </a:solidFill>
              <a:round/>
              <a:headEnd/>
              <a:tailEnd/>
            </a:ln>
          </p:spPr>
          <p:txBody>
            <a:bodyPr wrap="none" anchor="ctr"/>
            <a:lstStyle/>
            <a:p>
              <a:endParaRPr lang="en-US"/>
            </a:p>
          </p:txBody>
        </p:sp>
      </p:grpSp>
      <p:cxnSp>
        <p:nvCxnSpPr>
          <p:cNvPr id="19" name="Connettore 2 18"/>
          <p:cNvCxnSpPr>
            <a:stCxn id="15" idx="3"/>
          </p:cNvCxnSpPr>
          <p:nvPr/>
        </p:nvCxnSpPr>
        <p:spPr>
          <a:xfrm>
            <a:off x="2335896" y="987519"/>
            <a:ext cx="2308112" cy="463406"/>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30" name="Gruppo 29"/>
          <p:cNvGrpSpPr/>
          <p:nvPr/>
        </p:nvGrpSpPr>
        <p:grpSpPr>
          <a:xfrm>
            <a:off x="2411760" y="3899197"/>
            <a:ext cx="4752528" cy="657364"/>
            <a:chOff x="2411760" y="3573016"/>
            <a:chExt cx="4752528" cy="657364"/>
          </a:xfrm>
        </p:grpSpPr>
        <p:cxnSp>
          <p:nvCxnSpPr>
            <p:cNvPr id="21" name="Connettore 2 20"/>
            <p:cNvCxnSpPr/>
            <p:nvPr/>
          </p:nvCxnSpPr>
          <p:spPr>
            <a:xfrm>
              <a:off x="2555776" y="3573016"/>
              <a:ext cx="4608512" cy="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2" name="Connettore 2 21"/>
            <p:cNvCxnSpPr/>
            <p:nvPr/>
          </p:nvCxnSpPr>
          <p:spPr>
            <a:xfrm flipH="1">
              <a:off x="2411760" y="3573016"/>
              <a:ext cx="4680522" cy="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9" name="CasellaDiTesto 28"/>
            <p:cNvSpPr txBox="1"/>
            <p:nvPr/>
          </p:nvSpPr>
          <p:spPr>
            <a:xfrm>
              <a:off x="4427984" y="3861048"/>
              <a:ext cx="676788" cy="369332"/>
            </a:xfrm>
            <a:prstGeom prst="rect">
              <a:avLst/>
            </a:prstGeom>
            <a:noFill/>
          </p:spPr>
          <p:txBody>
            <a:bodyPr wrap="none" rtlCol="0">
              <a:spAutoFit/>
            </a:bodyPr>
            <a:lstStyle/>
            <a:p>
              <a:r>
                <a:rPr lang="it-IT" dirty="0" smtClean="0"/>
                <a:t>24 m</a:t>
              </a:r>
              <a:endParaRPr lang="it-IT" dirty="0"/>
            </a:p>
          </p:txBody>
        </p:sp>
      </p:grpSp>
      <p:sp>
        <p:nvSpPr>
          <p:cNvPr id="31" name="CasellaDiTesto 30"/>
          <p:cNvSpPr txBox="1"/>
          <p:nvPr/>
        </p:nvSpPr>
        <p:spPr>
          <a:xfrm>
            <a:off x="0" y="1594941"/>
            <a:ext cx="2828018" cy="646331"/>
          </a:xfrm>
          <a:prstGeom prst="rect">
            <a:avLst/>
          </a:prstGeom>
          <a:noFill/>
        </p:spPr>
        <p:txBody>
          <a:bodyPr wrap="none" rtlCol="0">
            <a:spAutoFit/>
          </a:bodyPr>
          <a:lstStyle/>
          <a:p>
            <a:r>
              <a:rPr lang="it-IT" dirty="0" smtClean="0"/>
              <a:t>16 resistive </a:t>
            </a:r>
            <a:r>
              <a:rPr lang="it-IT" dirty="0" err="1" smtClean="0"/>
              <a:t>dipoles</a:t>
            </a:r>
            <a:r>
              <a:rPr lang="it-IT" dirty="0" smtClean="0"/>
              <a:t> (1.5 T)</a:t>
            </a:r>
          </a:p>
          <a:p>
            <a:endParaRPr lang="it-IT" dirty="0"/>
          </a:p>
        </p:txBody>
      </p:sp>
      <p:cxnSp>
        <p:nvCxnSpPr>
          <p:cNvPr id="34" name="Connettore 2 33"/>
          <p:cNvCxnSpPr/>
          <p:nvPr/>
        </p:nvCxnSpPr>
        <p:spPr>
          <a:xfrm>
            <a:off x="2699792" y="1810965"/>
            <a:ext cx="432048" cy="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6" name="CasellaDiTesto 35"/>
          <p:cNvSpPr txBox="1"/>
          <p:nvPr/>
        </p:nvSpPr>
        <p:spPr>
          <a:xfrm>
            <a:off x="0" y="4979317"/>
            <a:ext cx="1433406" cy="646331"/>
          </a:xfrm>
          <a:prstGeom prst="rect">
            <a:avLst/>
          </a:prstGeom>
          <a:noFill/>
        </p:spPr>
        <p:txBody>
          <a:bodyPr wrap="none" rtlCol="0">
            <a:spAutoFit/>
          </a:bodyPr>
          <a:lstStyle/>
          <a:p>
            <a:r>
              <a:rPr lang="it-IT" dirty="0" err="1" smtClean="0"/>
              <a:t>Electrostatic</a:t>
            </a:r>
            <a:endParaRPr lang="it-IT" dirty="0" smtClean="0"/>
          </a:p>
          <a:p>
            <a:r>
              <a:rPr lang="it-IT" dirty="0" err="1" smtClean="0"/>
              <a:t>Septum</a:t>
            </a:r>
            <a:endParaRPr lang="it-IT" dirty="0"/>
          </a:p>
        </p:txBody>
      </p:sp>
      <p:cxnSp>
        <p:nvCxnSpPr>
          <p:cNvPr id="37" name="Connettore 2 36"/>
          <p:cNvCxnSpPr/>
          <p:nvPr/>
        </p:nvCxnSpPr>
        <p:spPr>
          <a:xfrm>
            <a:off x="1259632" y="5483373"/>
            <a:ext cx="1512168" cy="288032"/>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9" name="CasellaDiTesto 38"/>
          <p:cNvSpPr txBox="1"/>
          <p:nvPr/>
        </p:nvSpPr>
        <p:spPr>
          <a:xfrm>
            <a:off x="7539073" y="2171005"/>
            <a:ext cx="1604927" cy="369332"/>
          </a:xfrm>
          <a:prstGeom prst="rect">
            <a:avLst/>
          </a:prstGeom>
          <a:noFill/>
        </p:spPr>
        <p:txBody>
          <a:bodyPr wrap="none" rtlCol="0">
            <a:spAutoFit/>
          </a:bodyPr>
          <a:lstStyle/>
          <a:p>
            <a:r>
              <a:rPr lang="it-IT" dirty="0" err="1" smtClean="0"/>
              <a:t>Betatron</a:t>
            </a:r>
            <a:r>
              <a:rPr lang="it-IT" dirty="0" smtClean="0"/>
              <a:t> </a:t>
            </a:r>
            <a:r>
              <a:rPr lang="it-IT" dirty="0" err="1" smtClean="0"/>
              <a:t>Core</a:t>
            </a:r>
            <a:endParaRPr lang="it-IT" dirty="0"/>
          </a:p>
        </p:txBody>
      </p:sp>
      <p:cxnSp>
        <p:nvCxnSpPr>
          <p:cNvPr id="40" name="Connettore 2 39"/>
          <p:cNvCxnSpPr/>
          <p:nvPr/>
        </p:nvCxnSpPr>
        <p:spPr>
          <a:xfrm flipH="1">
            <a:off x="7452320" y="2531045"/>
            <a:ext cx="720080" cy="1296144"/>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42" name="CasellaDiTesto 41"/>
          <p:cNvSpPr txBox="1"/>
          <p:nvPr/>
        </p:nvSpPr>
        <p:spPr>
          <a:xfrm>
            <a:off x="6873827" y="802853"/>
            <a:ext cx="2270173" cy="369332"/>
          </a:xfrm>
          <a:prstGeom prst="rect">
            <a:avLst/>
          </a:prstGeom>
          <a:noFill/>
        </p:spPr>
        <p:txBody>
          <a:bodyPr wrap="none" rtlCol="0">
            <a:spAutoFit/>
          </a:bodyPr>
          <a:lstStyle/>
          <a:p>
            <a:r>
              <a:rPr lang="it-IT" dirty="0" smtClean="0"/>
              <a:t>Air </a:t>
            </a:r>
            <a:r>
              <a:rPr lang="it-IT" dirty="0" err="1" smtClean="0"/>
              <a:t>core</a:t>
            </a:r>
            <a:r>
              <a:rPr lang="it-IT" dirty="0" smtClean="0"/>
              <a:t> </a:t>
            </a:r>
            <a:r>
              <a:rPr lang="it-IT" dirty="0" err="1" smtClean="0"/>
              <a:t>quadrupole</a:t>
            </a:r>
            <a:endParaRPr lang="it-IT" dirty="0"/>
          </a:p>
        </p:txBody>
      </p:sp>
      <p:cxnSp>
        <p:nvCxnSpPr>
          <p:cNvPr id="43" name="Connettore 2 42"/>
          <p:cNvCxnSpPr/>
          <p:nvPr/>
        </p:nvCxnSpPr>
        <p:spPr>
          <a:xfrm flipH="1">
            <a:off x="6588224" y="1234901"/>
            <a:ext cx="1152128" cy="936104"/>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p:txBody>
          <a:bodyPr/>
          <a:lstStyle/>
          <a:p>
            <a:r>
              <a:rPr lang="en-US" smtClean="0"/>
              <a:t>CAS – Trondheim - 27/07/2013</a:t>
            </a:r>
            <a:endParaRPr lang="en-US"/>
          </a:p>
        </p:txBody>
      </p:sp>
      <p:sp>
        <p:nvSpPr>
          <p:cNvPr id="3" name="Footer Placeholder 2"/>
          <p:cNvSpPr>
            <a:spLocks noGrp="1"/>
          </p:cNvSpPr>
          <p:nvPr>
            <p:ph type="ftr" sz="quarter" idx="11"/>
          </p:nvPr>
        </p:nvSpPr>
        <p:spPr/>
        <p:txBody>
          <a:bodyPr/>
          <a:lstStyle/>
          <a:p>
            <a:r>
              <a:rPr lang="en-US" smtClean="0"/>
              <a:t>Medical applications – C. Biscari </a:t>
            </a:r>
            <a:endParaRPr lang="en-US"/>
          </a:p>
        </p:txBody>
      </p:sp>
      <p:sp>
        <p:nvSpPr>
          <p:cNvPr id="5" name="Slide Number Placeholder 4"/>
          <p:cNvSpPr>
            <a:spLocks noGrp="1"/>
          </p:cNvSpPr>
          <p:nvPr>
            <p:ph type="sldNum" sz="quarter" idx="12"/>
          </p:nvPr>
        </p:nvSpPr>
        <p:spPr/>
        <p:txBody>
          <a:bodyPr/>
          <a:lstStyle/>
          <a:p>
            <a:fld id="{67CD92BB-0280-4EA5-937F-87721D6FAD66}" type="slidenum">
              <a:rPr lang="en-US" smtClean="0"/>
              <a:t>35</a:t>
            </a:fld>
            <a:endParaRPr lang="en-US"/>
          </a:p>
        </p:txBody>
      </p:sp>
    </p:spTree>
    <p:extLst>
      <p:ext uri="{BB962C8B-B14F-4D97-AF65-F5344CB8AC3E}">
        <p14:creationId xmlns:p14="http://schemas.microsoft.com/office/powerpoint/2010/main" val="34921525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446856" y="0"/>
            <a:ext cx="8229600" cy="706090"/>
          </a:xfrm>
        </p:spPr>
        <p:txBody>
          <a:bodyPr>
            <a:normAutofit fontScale="90000"/>
          </a:bodyPr>
          <a:lstStyle/>
          <a:p>
            <a:r>
              <a:rPr lang="it-IT" dirty="0" smtClean="0"/>
              <a:t>Ring : RF </a:t>
            </a:r>
            <a:r>
              <a:rPr lang="it-IT" dirty="0" err="1" smtClean="0"/>
              <a:t>cavity</a:t>
            </a:r>
            <a:endParaRPr lang="it-IT" dirty="0"/>
          </a:p>
        </p:txBody>
      </p:sp>
      <p:pic>
        <p:nvPicPr>
          <p:cNvPr id="11266" name="Picture 2"/>
          <p:cNvPicPr>
            <a:picLocks noChangeAspect="1" noChangeArrowheads="1"/>
          </p:cNvPicPr>
          <p:nvPr/>
        </p:nvPicPr>
        <p:blipFill>
          <a:blip r:embed="rId2" cstate="print"/>
          <a:srcRect/>
          <a:stretch>
            <a:fillRect/>
          </a:stretch>
        </p:blipFill>
        <p:spPr bwMode="auto">
          <a:xfrm>
            <a:off x="539552" y="1916832"/>
            <a:ext cx="4320480" cy="3262149"/>
          </a:xfrm>
          <a:prstGeom prst="rect">
            <a:avLst/>
          </a:prstGeom>
          <a:noFill/>
          <a:ln w="9525">
            <a:noFill/>
            <a:miter lim="800000"/>
            <a:headEnd/>
            <a:tailEnd/>
          </a:ln>
        </p:spPr>
      </p:pic>
      <p:pic>
        <p:nvPicPr>
          <p:cNvPr id="11267" name="Picture 3"/>
          <p:cNvPicPr>
            <a:picLocks noChangeAspect="1" noChangeArrowheads="1"/>
          </p:cNvPicPr>
          <p:nvPr/>
        </p:nvPicPr>
        <p:blipFill>
          <a:blip r:embed="rId3" cstate="print"/>
          <a:srcRect/>
          <a:stretch>
            <a:fillRect/>
          </a:stretch>
        </p:blipFill>
        <p:spPr bwMode="auto">
          <a:xfrm>
            <a:off x="5220072" y="1675705"/>
            <a:ext cx="3456384" cy="2227983"/>
          </a:xfrm>
          <a:prstGeom prst="rect">
            <a:avLst/>
          </a:prstGeom>
          <a:noFill/>
          <a:ln w="9525">
            <a:noFill/>
            <a:miter lim="800000"/>
            <a:headEnd/>
            <a:tailEnd/>
          </a:ln>
        </p:spPr>
      </p:pic>
      <p:graphicFrame>
        <p:nvGraphicFramePr>
          <p:cNvPr id="12" name="Tabella 11"/>
          <p:cNvGraphicFramePr>
            <a:graphicFrameLocks noGrp="1"/>
          </p:cNvGraphicFramePr>
          <p:nvPr>
            <p:extLst>
              <p:ext uri="{D42A27DB-BD31-4B8C-83A1-F6EECF244321}">
                <p14:modId xmlns:p14="http://schemas.microsoft.com/office/powerpoint/2010/main" val="2327962588"/>
              </p:ext>
            </p:extLst>
          </p:nvPr>
        </p:nvGraphicFramePr>
        <p:xfrm>
          <a:off x="4968044" y="4303797"/>
          <a:ext cx="3960440" cy="2225040"/>
        </p:xfrm>
        <a:graphic>
          <a:graphicData uri="http://schemas.openxmlformats.org/drawingml/2006/table">
            <a:tbl>
              <a:tblPr firstRow="1" bandRow="1">
                <a:tableStyleId>{5C22544A-7EE6-4342-B048-85BDC9FD1C3A}</a:tableStyleId>
              </a:tblPr>
              <a:tblGrid>
                <a:gridCol w="2088232"/>
                <a:gridCol w="1872208"/>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GB" sz="1800" b="1" kern="1200" dirty="0" smtClean="0">
                          <a:solidFill>
                            <a:schemeClr val="lt1"/>
                          </a:solidFill>
                          <a:latin typeface="Calibri" pitchFamily="34" charset="0"/>
                          <a:ea typeface="+mn-ea"/>
                          <a:cs typeface="+mn-cs"/>
                        </a:rPr>
                        <a:t>Frequency Range </a:t>
                      </a:r>
                      <a:endParaRPr lang="it-IT" dirty="0" smtClean="0">
                        <a:latin typeface="Calibri"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it-IT" sz="1800" kern="1200" dirty="0" smtClean="0">
                          <a:solidFill>
                            <a:schemeClr val="dk1"/>
                          </a:solidFill>
                          <a:latin typeface="Calibri" pitchFamily="34" charset="0"/>
                          <a:ea typeface="+mn-ea"/>
                          <a:cs typeface="+mn-cs"/>
                        </a:rPr>
                        <a:t>0.4 MHz-3 MHz</a:t>
                      </a:r>
                      <a:endParaRPr lang="it-IT" dirty="0">
                        <a:latin typeface="Calibri" pitchFamily="34"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GB" sz="1800" kern="1200" dirty="0" smtClean="0">
                          <a:solidFill>
                            <a:schemeClr val="dk1"/>
                          </a:solidFill>
                          <a:latin typeface="Calibri" pitchFamily="34" charset="0"/>
                          <a:ea typeface="+mn-ea"/>
                          <a:cs typeface="+mn-cs"/>
                        </a:rPr>
                        <a:t>Voltage Range</a:t>
                      </a:r>
                      <a:endParaRPr lang="it-IT" dirty="0" smtClean="0">
                        <a:latin typeface="Calibri"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it-IT" sz="1800" kern="1200" dirty="0" smtClean="0">
                          <a:solidFill>
                            <a:schemeClr val="dk1"/>
                          </a:solidFill>
                          <a:latin typeface="Calibri" pitchFamily="34" charset="0"/>
                          <a:ea typeface="+mn-ea"/>
                          <a:cs typeface="+mn-cs"/>
                        </a:rPr>
                        <a:t>50 V-10000 V</a:t>
                      </a:r>
                      <a:endParaRPr lang="it-IT" dirty="0" smtClean="0">
                        <a:latin typeface="Calibri" pitchFamily="34"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dirty="0" err="1" smtClean="0">
                          <a:latin typeface="Calibri" pitchFamily="34" charset="0"/>
                        </a:rPr>
                        <a:t>Vitrovac</a:t>
                      </a:r>
                      <a:r>
                        <a:rPr lang="it-IT" dirty="0" smtClean="0">
                          <a:latin typeface="Calibri" pitchFamily="34" charset="0"/>
                        </a:rPr>
                        <a:t> </a:t>
                      </a:r>
                      <a:r>
                        <a:rPr lang="it-IT" dirty="0" err="1" smtClean="0">
                          <a:latin typeface="Calibri" pitchFamily="34" charset="0"/>
                        </a:rPr>
                        <a:t>current</a:t>
                      </a:r>
                      <a:endParaRPr lang="it-IT" dirty="0" smtClean="0">
                        <a:latin typeface="Calibri" pitchFamily="34" charset="0"/>
                      </a:endParaRPr>
                    </a:p>
                  </a:txBody>
                  <a:tcPr/>
                </a:tc>
                <a:tc>
                  <a:txBody>
                    <a:bodyPr/>
                    <a:lstStyle/>
                    <a:p>
                      <a:r>
                        <a:rPr lang="it-IT" dirty="0" smtClean="0">
                          <a:latin typeface="Calibri" pitchFamily="34" charset="0"/>
                        </a:rPr>
                        <a:t>0-10 A</a:t>
                      </a:r>
                      <a:endParaRPr lang="it-IT" dirty="0">
                        <a:latin typeface="Calibri" pitchFamily="34" charset="0"/>
                      </a:endParaRPr>
                    </a:p>
                  </a:txBody>
                  <a:tcPr/>
                </a:tc>
              </a:tr>
              <a:tr h="370840">
                <a:tc>
                  <a:txBody>
                    <a:bodyPr/>
                    <a:lstStyle/>
                    <a:p>
                      <a:r>
                        <a:rPr lang="it-IT" dirty="0" err="1" smtClean="0">
                          <a:latin typeface="Calibri" pitchFamily="34" charset="0"/>
                        </a:rPr>
                        <a:t>Cavity</a:t>
                      </a:r>
                      <a:r>
                        <a:rPr lang="it-IT" dirty="0" smtClean="0">
                          <a:latin typeface="Calibri" pitchFamily="34" charset="0"/>
                        </a:rPr>
                        <a:t> </a:t>
                      </a:r>
                      <a:r>
                        <a:rPr lang="it-IT" dirty="0" err="1" smtClean="0">
                          <a:latin typeface="Calibri" pitchFamily="34" charset="0"/>
                        </a:rPr>
                        <a:t>length</a:t>
                      </a:r>
                      <a:endParaRPr lang="it-IT" dirty="0">
                        <a:latin typeface="Calibri" pitchFamily="34" charset="0"/>
                      </a:endParaRPr>
                    </a:p>
                  </a:txBody>
                  <a:tcPr/>
                </a:tc>
                <a:tc>
                  <a:txBody>
                    <a:bodyPr/>
                    <a:lstStyle/>
                    <a:p>
                      <a:r>
                        <a:rPr lang="it-IT" dirty="0" smtClean="0">
                          <a:latin typeface="Calibri" pitchFamily="34" charset="0"/>
                        </a:rPr>
                        <a:t>1.3 m</a:t>
                      </a:r>
                      <a:endParaRPr lang="it-IT" dirty="0">
                        <a:latin typeface="Calibri" pitchFamily="34" charset="0"/>
                      </a:endParaRPr>
                    </a:p>
                  </a:txBody>
                  <a:tcPr/>
                </a:tc>
              </a:tr>
              <a:tr h="370840">
                <a:tc>
                  <a:txBody>
                    <a:bodyPr/>
                    <a:lstStyle/>
                    <a:p>
                      <a:r>
                        <a:rPr lang="it-IT" dirty="0" smtClean="0">
                          <a:latin typeface="Calibri" pitchFamily="34" charset="0"/>
                        </a:rPr>
                        <a:t>Q</a:t>
                      </a:r>
                      <a:endParaRPr lang="it-IT" dirty="0">
                        <a:latin typeface="Calibri" pitchFamily="34" charset="0"/>
                      </a:endParaRPr>
                    </a:p>
                  </a:txBody>
                  <a:tcPr/>
                </a:tc>
                <a:tc>
                  <a:txBody>
                    <a:bodyPr/>
                    <a:lstStyle/>
                    <a:p>
                      <a:r>
                        <a:rPr lang="it-IT" dirty="0" smtClean="0">
                          <a:latin typeface="Calibri" pitchFamily="34" charset="0"/>
                        </a:rPr>
                        <a:t>1-5</a:t>
                      </a:r>
                      <a:endParaRPr lang="it-IT" dirty="0">
                        <a:latin typeface="Calibri" pitchFamily="34" charset="0"/>
                      </a:endParaRPr>
                    </a:p>
                  </a:txBody>
                  <a:tcPr/>
                </a:tc>
              </a:tr>
              <a:tr h="370840">
                <a:tc>
                  <a:txBody>
                    <a:bodyPr/>
                    <a:lstStyle/>
                    <a:p>
                      <a:r>
                        <a:rPr lang="it-IT" dirty="0" err="1" smtClean="0">
                          <a:latin typeface="Calibri" pitchFamily="34" charset="0"/>
                        </a:rPr>
                        <a:t>Rshunt</a:t>
                      </a:r>
                      <a:endParaRPr lang="it-IT" dirty="0">
                        <a:latin typeface="Calibri" pitchFamily="34" charset="0"/>
                      </a:endParaRPr>
                    </a:p>
                  </a:txBody>
                  <a:tcPr/>
                </a:tc>
                <a:tc>
                  <a:txBody>
                    <a:bodyPr/>
                    <a:lstStyle/>
                    <a:p>
                      <a:r>
                        <a:rPr lang="it-IT" dirty="0" smtClean="0">
                          <a:latin typeface="Calibri" pitchFamily="34" charset="0"/>
                        </a:rPr>
                        <a:t>900-500 ohm</a:t>
                      </a:r>
                      <a:endParaRPr lang="it-IT" dirty="0">
                        <a:latin typeface="Calibri" pitchFamily="34" charset="0"/>
                      </a:endParaRPr>
                    </a:p>
                  </a:txBody>
                  <a:tcPr/>
                </a:tc>
              </a:tr>
            </a:tbl>
          </a:graphicData>
        </a:graphic>
      </p:graphicFrame>
      <p:sp>
        <p:nvSpPr>
          <p:cNvPr id="13" name="CasellaDiTesto 12"/>
          <p:cNvSpPr txBox="1"/>
          <p:nvPr/>
        </p:nvSpPr>
        <p:spPr>
          <a:xfrm>
            <a:off x="5292080" y="3901698"/>
            <a:ext cx="3159904" cy="369332"/>
          </a:xfrm>
          <a:prstGeom prst="rect">
            <a:avLst/>
          </a:prstGeom>
          <a:noFill/>
        </p:spPr>
        <p:txBody>
          <a:bodyPr wrap="none" rtlCol="0">
            <a:spAutoFit/>
          </a:bodyPr>
          <a:lstStyle/>
          <a:p>
            <a:r>
              <a:rPr lang="it-IT" dirty="0" err="1" smtClean="0">
                <a:latin typeface="Calibri" pitchFamily="34" charset="0"/>
              </a:rPr>
              <a:t>Vitrovac</a:t>
            </a:r>
            <a:r>
              <a:rPr lang="it-IT" dirty="0" smtClean="0">
                <a:latin typeface="Calibri" pitchFamily="34" charset="0"/>
              </a:rPr>
              <a:t> </a:t>
            </a:r>
            <a:r>
              <a:rPr lang="it-IT" dirty="0" err="1" smtClean="0">
                <a:latin typeface="Calibri" pitchFamily="34" charset="0"/>
              </a:rPr>
              <a:t>amorphous</a:t>
            </a:r>
            <a:r>
              <a:rPr lang="it-IT" dirty="0" smtClean="0">
                <a:latin typeface="Calibri" pitchFamily="34" charset="0"/>
              </a:rPr>
              <a:t> </a:t>
            </a:r>
            <a:r>
              <a:rPr lang="it-IT" dirty="0" err="1" smtClean="0">
                <a:latin typeface="Calibri" pitchFamily="34" charset="0"/>
              </a:rPr>
              <a:t>alloy</a:t>
            </a:r>
            <a:r>
              <a:rPr lang="it-IT" dirty="0" smtClean="0">
                <a:latin typeface="Calibri" pitchFamily="34" charset="0"/>
              </a:rPr>
              <a:t> </a:t>
            </a:r>
            <a:r>
              <a:rPr lang="it-IT" dirty="0" err="1" smtClean="0">
                <a:latin typeface="Calibri" pitchFamily="34" charset="0"/>
              </a:rPr>
              <a:t>Fe-Co</a:t>
            </a:r>
            <a:endParaRPr lang="it-IT" dirty="0">
              <a:latin typeface="Calibri" pitchFamily="34" charset="0"/>
            </a:endParaRPr>
          </a:p>
        </p:txBody>
      </p:sp>
      <p:cxnSp>
        <p:nvCxnSpPr>
          <p:cNvPr id="16" name="Connettore 2 15"/>
          <p:cNvCxnSpPr/>
          <p:nvPr/>
        </p:nvCxnSpPr>
        <p:spPr>
          <a:xfrm flipV="1">
            <a:off x="5796136" y="2636912"/>
            <a:ext cx="504056" cy="1224136"/>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9" name="CasellaDiTesto 18"/>
          <p:cNvSpPr txBox="1"/>
          <p:nvPr/>
        </p:nvSpPr>
        <p:spPr>
          <a:xfrm>
            <a:off x="463140" y="733390"/>
            <a:ext cx="8424936" cy="923330"/>
          </a:xfrm>
          <a:prstGeom prst="rect">
            <a:avLst/>
          </a:prstGeom>
          <a:noFill/>
        </p:spPr>
        <p:txBody>
          <a:bodyPr wrap="square" rtlCol="0">
            <a:spAutoFit/>
          </a:bodyPr>
          <a:lstStyle/>
          <a:p>
            <a:r>
              <a:rPr lang="it-IT" dirty="0" smtClean="0">
                <a:latin typeface="Calibri" pitchFamily="34" charset="0"/>
              </a:rPr>
              <a:t>Acceleration </a:t>
            </a:r>
            <a:r>
              <a:rPr lang="it-IT" dirty="0" err="1" smtClean="0">
                <a:latin typeface="Calibri" pitchFamily="34" charset="0"/>
              </a:rPr>
              <a:t>is</a:t>
            </a:r>
            <a:r>
              <a:rPr lang="it-IT" dirty="0" smtClean="0">
                <a:latin typeface="Calibri" pitchFamily="34" charset="0"/>
              </a:rPr>
              <a:t> </a:t>
            </a:r>
            <a:r>
              <a:rPr lang="it-IT" dirty="0" err="1" smtClean="0">
                <a:latin typeface="Calibri" pitchFamily="34" charset="0"/>
              </a:rPr>
              <a:t>performed</a:t>
            </a:r>
            <a:r>
              <a:rPr lang="it-IT" dirty="0" smtClean="0">
                <a:latin typeface="Calibri" pitchFamily="34" charset="0"/>
              </a:rPr>
              <a:t> with a single RF </a:t>
            </a:r>
            <a:r>
              <a:rPr lang="it-IT" dirty="0" err="1" smtClean="0">
                <a:latin typeface="Calibri" pitchFamily="34" charset="0"/>
              </a:rPr>
              <a:t>cavity</a:t>
            </a:r>
            <a:r>
              <a:rPr lang="it-IT" dirty="0" smtClean="0">
                <a:latin typeface="Calibri" pitchFamily="34" charset="0"/>
              </a:rPr>
              <a:t> at </a:t>
            </a:r>
            <a:r>
              <a:rPr lang="it-IT" dirty="0" err="1" smtClean="0">
                <a:latin typeface="Calibri" pitchFamily="34" charset="0"/>
              </a:rPr>
              <a:t>harmonic</a:t>
            </a:r>
            <a:r>
              <a:rPr lang="it-IT" dirty="0" smtClean="0">
                <a:latin typeface="Calibri" pitchFamily="34" charset="0"/>
              </a:rPr>
              <a:t> 1 or 2 </a:t>
            </a:r>
            <a:r>
              <a:rPr lang="it-IT" dirty="0" err="1" smtClean="0">
                <a:latin typeface="Calibri" pitchFamily="34" charset="0"/>
              </a:rPr>
              <a:t>based</a:t>
            </a:r>
            <a:r>
              <a:rPr lang="it-IT" dirty="0" smtClean="0">
                <a:latin typeface="Calibri" pitchFamily="34" charset="0"/>
              </a:rPr>
              <a:t> on the  </a:t>
            </a:r>
            <a:r>
              <a:rPr lang="it-IT" dirty="0" err="1" smtClean="0">
                <a:latin typeface="Calibri" pitchFamily="34" charset="0"/>
              </a:rPr>
              <a:t>principle</a:t>
            </a:r>
            <a:r>
              <a:rPr lang="it-IT" dirty="0" smtClean="0">
                <a:latin typeface="Calibri" pitchFamily="34" charset="0"/>
              </a:rPr>
              <a:t> of ferrite-</a:t>
            </a:r>
            <a:r>
              <a:rPr lang="it-IT" dirty="0" err="1" smtClean="0">
                <a:latin typeface="Calibri" pitchFamily="34" charset="0"/>
              </a:rPr>
              <a:t>loaded</a:t>
            </a:r>
            <a:r>
              <a:rPr lang="it-IT" dirty="0" smtClean="0">
                <a:latin typeface="Calibri" pitchFamily="34" charset="0"/>
              </a:rPr>
              <a:t> </a:t>
            </a:r>
            <a:r>
              <a:rPr lang="it-IT" dirty="0" err="1" smtClean="0">
                <a:latin typeface="Calibri" pitchFamily="34" charset="0"/>
              </a:rPr>
              <a:t>cavities</a:t>
            </a:r>
            <a:r>
              <a:rPr lang="it-IT" dirty="0" smtClean="0">
                <a:latin typeface="Calibri" pitchFamily="34" charset="0"/>
              </a:rPr>
              <a:t> and with </a:t>
            </a:r>
            <a:r>
              <a:rPr lang="it-IT" dirty="0" err="1" smtClean="0">
                <a:latin typeface="Calibri" pitchFamily="34" charset="0"/>
              </a:rPr>
              <a:t>tetrode</a:t>
            </a:r>
            <a:r>
              <a:rPr lang="it-IT" dirty="0" smtClean="0">
                <a:latin typeface="Calibri" pitchFamily="34" charset="0"/>
              </a:rPr>
              <a:t> or </a:t>
            </a:r>
            <a:r>
              <a:rPr lang="it-IT" dirty="0" err="1" smtClean="0">
                <a:latin typeface="Calibri" pitchFamily="34" charset="0"/>
              </a:rPr>
              <a:t>solid</a:t>
            </a:r>
            <a:r>
              <a:rPr lang="it-IT" dirty="0" smtClean="0">
                <a:latin typeface="Calibri" pitchFamily="34" charset="0"/>
              </a:rPr>
              <a:t> state </a:t>
            </a:r>
            <a:r>
              <a:rPr lang="it-IT" dirty="0" err="1" smtClean="0">
                <a:latin typeface="Calibri" pitchFamily="34" charset="0"/>
              </a:rPr>
              <a:t>technology</a:t>
            </a:r>
            <a:r>
              <a:rPr lang="it-IT" dirty="0" smtClean="0">
                <a:latin typeface="Calibri" pitchFamily="34" charset="0"/>
              </a:rPr>
              <a:t> for the </a:t>
            </a:r>
            <a:r>
              <a:rPr lang="it-IT" dirty="0" err="1" smtClean="0">
                <a:latin typeface="Calibri" pitchFamily="34" charset="0"/>
              </a:rPr>
              <a:t>amplifier</a:t>
            </a:r>
            <a:r>
              <a:rPr lang="it-IT" dirty="0" smtClean="0">
                <a:latin typeface="Calibri" pitchFamily="34" charset="0"/>
              </a:rPr>
              <a:t>. </a:t>
            </a:r>
            <a:r>
              <a:rPr lang="it-IT" dirty="0" err="1" smtClean="0">
                <a:latin typeface="Calibri" pitchFamily="34" charset="0"/>
              </a:rPr>
              <a:t>Nowadays</a:t>
            </a:r>
            <a:r>
              <a:rPr lang="it-IT" dirty="0" smtClean="0">
                <a:latin typeface="Calibri" pitchFamily="34" charset="0"/>
              </a:rPr>
              <a:t> </a:t>
            </a:r>
            <a:r>
              <a:rPr lang="it-IT" dirty="0">
                <a:latin typeface="Calibri" pitchFamily="34" charset="0"/>
              </a:rPr>
              <a:t>ferrite </a:t>
            </a:r>
            <a:r>
              <a:rPr lang="it-IT" dirty="0" err="1">
                <a:latin typeface="Calibri" pitchFamily="34" charset="0"/>
              </a:rPr>
              <a:t>often</a:t>
            </a:r>
            <a:r>
              <a:rPr lang="it-IT" dirty="0">
                <a:latin typeface="Calibri" pitchFamily="34" charset="0"/>
              </a:rPr>
              <a:t> </a:t>
            </a:r>
            <a:r>
              <a:rPr lang="it-IT" dirty="0" err="1">
                <a:latin typeface="Calibri" pitchFamily="34" charset="0"/>
              </a:rPr>
              <a:t>is</a:t>
            </a:r>
            <a:r>
              <a:rPr lang="it-IT" dirty="0">
                <a:latin typeface="Calibri" pitchFamily="34" charset="0"/>
              </a:rPr>
              <a:t> </a:t>
            </a:r>
            <a:r>
              <a:rPr lang="it-IT" dirty="0" err="1">
                <a:latin typeface="Calibri" pitchFamily="34" charset="0"/>
              </a:rPr>
              <a:t>replaced</a:t>
            </a:r>
            <a:r>
              <a:rPr lang="it-IT" dirty="0">
                <a:latin typeface="Calibri" pitchFamily="34" charset="0"/>
              </a:rPr>
              <a:t> by </a:t>
            </a:r>
            <a:r>
              <a:rPr lang="it-IT" dirty="0" err="1">
                <a:latin typeface="Calibri" pitchFamily="34" charset="0"/>
              </a:rPr>
              <a:t>amorphous</a:t>
            </a:r>
            <a:r>
              <a:rPr lang="it-IT" dirty="0">
                <a:latin typeface="Calibri" pitchFamily="34" charset="0"/>
              </a:rPr>
              <a:t> </a:t>
            </a:r>
            <a:r>
              <a:rPr lang="it-IT" dirty="0" err="1">
                <a:latin typeface="Calibri" pitchFamily="34" charset="0"/>
              </a:rPr>
              <a:t>alloy</a:t>
            </a:r>
            <a:r>
              <a:rPr lang="it-IT" dirty="0">
                <a:latin typeface="Calibri" pitchFamily="34" charset="0"/>
              </a:rPr>
              <a:t> to reduce </a:t>
            </a:r>
            <a:r>
              <a:rPr lang="it-IT" dirty="0" err="1">
                <a:latin typeface="Calibri" pitchFamily="34" charset="0"/>
              </a:rPr>
              <a:t>cavity</a:t>
            </a:r>
            <a:r>
              <a:rPr lang="it-IT" dirty="0">
                <a:latin typeface="Calibri" pitchFamily="34" charset="0"/>
              </a:rPr>
              <a:t> </a:t>
            </a:r>
            <a:r>
              <a:rPr lang="it-IT" dirty="0" err="1" smtClean="0">
                <a:latin typeface="Calibri" pitchFamily="34" charset="0"/>
              </a:rPr>
              <a:t>length</a:t>
            </a:r>
            <a:endParaRPr lang="it-IT" dirty="0">
              <a:latin typeface="Calibri" pitchFamily="34" charset="0"/>
            </a:endParaRPr>
          </a:p>
        </p:txBody>
      </p:sp>
      <p:sp>
        <p:nvSpPr>
          <p:cNvPr id="2" name="Date Placeholder 1"/>
          <p:cNvSpPr>
            <a:spLocks noGrp="1"/>
          </p:cNvSpPr>
          <p:nvPr>
            <p:ph type="dt" sz="half" idx="10"/>
          </p:nvPr>
        </p:nvSpPr>
        <p:spPr/>
        <p:txBody>
          <a:bodyPr/>
          <a:lstStyle/>
          <a:p>
            <a:r>
              <a:rPr lang="en-US" smtClean="0"/>
              <a:t>CAS – Trondheim - 27/07/2013</a:t>
            </a:r>
            <a:endParaRPr lang="en-US"/>
          </a:p>
        </p:txBody>
      </p:sp>
      <p:sp>
        <p:nvSpPr>
          <p:cNvPr id="3" name="Footer Placeholder 2"/>
          <p:cNvSpPr>
            <a:spLocks noGrp="1"/>
          </p:cNvSpPr>
          <p:nvPr>
            <p:ph type="ftr" sz="quarter" idx="11"/>
          </p:nvPr>
        </p:nvSpPr>
        <p:spPr/>
        <p:txBody>
          <a:bodyPr/>
          <a:lstStyle/>
          <a:p>
            <a:r>
              <a:rPr lang="en-US" smtClean="0"/>
              <a:t>Medical applications – C. Biscari </a:t>
            </a:r>
            <a:endParaRPr lang="en-US"/>
          </a:p>
        </p:txBody>
      </p:sp>
      <p:sp>
        <p:nvSpPr>
          <p:cNvPr id="5" name="Slide Number Placeholder 4"/>
          <p:cNvSpPr>
            <a:spLocks noGrp="1"/>
          </p:cNvSpPr>
          <p:nvPr>
            <p:ph type="sldNum" sz="quarter" idx="12"/>
          </p:nvPr>
        </p:nvSpPr>
        <p:spPr/>
        <p:txBody>
          <a:bodyPr/>
          <a:lstStyle/>
          <a:p>
            <a:fld id="{67CD92BB-0280-4EA5-937F-87721D6FAD66}" type="slidenum">
              <a:rPr lang="en-US" smtClean="0"/>
              <a:t>36</a:t>
            </a:fld>
            <a:endParaRPr lang="en-US"/>
          </a:p>
        </p:txBody>
      </p:sp>
    </p:spTree>
    <p:extLst>
      <p:ext uri="{BB962C8B-B14F-4D97-AF65-F5344CB8AC3E}">
        <p14:creationId xmlns:p14="http://schemas.microsoft.com/office/powerpoint/2010/main" val="28690356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395536" y="0"/>
            <a:ext cx="8229600" cy="706090"/>
          </a:xfrm>
        </p:spPr>
        <p:txBody>
          <a:bodyPr>
            <a:normAutofit fontScale="90000"/>
          </a:bodyPr>
          <a:lstStyle/>
          <a:p>
            <a:r>
              <a:rPr lang="it-IT" dirty="0" smtClean="0"/>
              <a:t>Ring: </a:t>
            </a:r>
            <a:r>
              <a:rPr lang="it-IT" dirty="0" err="1" smtClean="0"/>
              <a:t>Betatron</a:t>
            </a:r>
            <a:r>
              <a:rPr lang="it-IT" dirty="0" smtClean="0"/>
              <a:t> </a:t>
            </a:r>
            <a:r>
              <a:rPr lang="it-IT" dirty="0" err="1" smtClean="0"/>
              <a:t>Core</a:t>
            </a:r>
            <a:endParaRPr lang="it-IT" dirty="0"/>
          </a:p>
        </p:txBody>
      </p:sp>
      <p:sp>
        <p:nvSpPr>
          <p:cNvPr id="15" name="CasellaDiTesto 14"/>
          <p:cNvSpPr txBox="1"/>
          <p:nvPr/>
        </p:nvSpPr>
        <p:spPr>
          <a:xfrm>
            <a:off x="683568" y="685304"/>
            <a:ext cx="8447199" cy="1200329"/>
          </a:xfrm>
          <a:prstGeom prst="rect">
            <a:avLst/>
          </a:prstGeom>
          <a:noFill/>
        </p:spPr>
        <p:txBody>
          <a:bodyPr wrap="square" rtlCol="0">
            <a:spAutoFit/>
          </a:bodyPr>
          <a:lstStyle/>
          <a:p>
            <a:r>
              <a:rPr lang="it-IT" dirty="0" smtClean="0">
                <a:latin typeface="Calibri" pitchFamily="34" charset="0"/>
              </a:rPr>
              <a:t>High </a:t>
            </a:r>
            <a:r>
              <a:rPr lang="it-IT" dirty="0" err="1" smtClean="0">
                <a:latin typeface="Calibri" pitchFamily="34" charset="0"/>
              </a:rPr>
              <a:t>inductance</a:t>
            </a:r>
            <a:r>
              <a:rPr lang="it-IT" dirty="0" smtClean="0">
                <a:latin typeface="Calibri" pitchFamily="34" charset="0"/>
              </a:rPr>
              <a:t> </a:t>
            </a:r>
            <a:r>
              <a:rPr lang="it-IT" dirty="0" err="1" smtClean="0">
                <a:latin typeface="Calibri" pitchFamily="34" charset="0"/>
              </a:rPr>
              <a:t>device</a:t>
            </a:r>
            <a:r>
              <a:rPr lang="it-IT" dirty="0" smtClean="0">
                <a:latin typeface="Calibri" pitchFamily="34" charset="0"/>
              </a:rPr>
              <a:t>: </a:t>
            </a:r>
            <a:r>
              <a:rPr lang="en-US" dirty="0" smtClean="0">
                <a:latin typeface="Calibri" pitchFamily="34" charset="0"/>
              </a:rPr>
              <a:t>the </a:t>
            </a:r>
            <a:r>
              <a:rPr lang="en-US" dirty="0">
                <a:latin typeface="Calibri" pitchFamily="34" charset="0"/>
              </a:rPr>
              <a:t>only active </a:t>
            </a:r>
            <a:r>
              <a:rPr lang="en-US" dirty="0" smtClean="0">
                <a:latin typeface="Calibri" pitchFamily="34" charset="0"/>
              </a:rPr>
              <a:t>element during extraction. </a:t>
            </a:r>
            <a:r>
              <a:rPr lang="en-US" dirty="0">
                <a:latin typeface="Calibri" pitchFamily="34" charset="0"/>
              </a:rPr>
              <a:t>All the other elements, and </a:t>
            </a:r>
            <a:r>
              <a:rPr lang="en-US" dirty="0" smtClean="0">
                <a:latin typeface="Calibri" pitchFamily="34" charset="0"/>
              </a:rPr>
              <a:t>thus also </a:t>
            </a:r>
            <a:r>
              <a:rPr lang="en-US" dirty="0">
                <a:latin typeface="Calibri" pitchFamily="34" charset="0"/>
              </a:rPr>
              <a:t>the lattice functions, are kept static, the RF voltage </a:t>
            </a:r>
            <a:r>
              <a:rPr lang="en-US" dirty="0" smtClean="0">
                <a:latin typeface="Calibri" pitchFamily="34" charset="0"/>
              </a:rPr>
              <a:t>is switched </a:t>
            </a:r>
            <a:r>
              <a:rPr lang="en-US" dirty="0">
                <a:latin typeface="Calibri" pitchFamily="34" charset="0"/>
              </a:rPr>
              <a:t>off. Therefore, the energy of the extracted </a:t>
            </a:r>
            <a:r>
              <a:rPr lang="en-US" dirty="0" smtClean="0">
                <a:latin typeface="Calibri" pitchFamily="34" charset="0"/>
              </a:rPr>
              <a:t>beam is </a:t>
            </a:r>
            <a:r>
              <a:rPr lang="en-US" dirty="0">
                <a:latin typeface="Calibri" pitchFamily="34" charset="0"/>
              </a:rPr>
              <a:t>kept constant, no RF structure can appear in the spill </a:t>
            </a:r>
            <a:r>
              <a:rPr lang="en-US" dirty="0" smtClean="0">
                <a:latin typeface="Calibri" pitchFamily="34" charset="0"/>
              </a:rPr>
              <a:t>and sources </a:t>
            </a:r>
            <a:r>
              <a:rPr lang="en-US" dirty="0">
                <a:latin typeface="Calibri" pitchFamily="34" charset="0"/>
              </a:rPr>
              <a:t>of ripples are </a:t>
            </a:r>
            <a:r>
              <a:rPr lang="en-US" dirty="0" err="1">
                <a:latin typeface="Calibri" pitchFamily="34" charset="0"/>
              </a:rPr>
              <a:t>minimised</a:t>
            </a:r>
            <a:r>
              <a:rPr lang="en-US" dirty="0">
                <a:latin typeface="Calibri" pitchFamily="34" charset="0"/>
              </a:rPr>
              <a:t>.</a:t>
            </a:r>
            <a:endParaRPr lang="it-IT" dirty="0">
              <a:latin typeface="Calibri" pitchFamily="34" charset="0"/>
            </a:endParaRPr>
          </a:p>
        </p:txBody>
      </p:sp>
      <p:pic>
        <p:nvPicPr>
          <p:cNvPr id="12291" name="Picture 3"/>
          <p:cNvPicPr>
            <a:picLocks noChangeAspect="1" noChangeArrowheads="1"/>
          </p:cNvPicPr>
          <p:nvPr/>
        </p:nvPicPr>
        <p:blipFill>
          <a:blip r:embed="rId2" cstate="print"/>
          <a:srcRect/>
          <a:stretch>
            <a:fillRect/>
          </a:stretch>
        </p:blipFill>
        <p:spPr bwMode="auto">
          <a:xfrm>
            <a:off x="960497" y="2046129"/>
            <a:ext cx="4036356" cy="3136686"/>
          </a:xfrm>
          <a:prstGeom prst="rect">
            <a:avLst/>
          </a:prstGeom>
          <a:noFill/>
          <a:ln w="9525">
            <a:noFill/>
            <a:miter lim="800000"/>
            <a:headEnd/>
            <a:tailEnd/>
          </a:ln>
        </p:spPr>
      </p:pic>
      <p:sp>
        <p:nvSpPr>
          <p:cNvPr id="8" name="CasellaDiTesto 7"/>
          <p:cNvSpPr txBox="1"/>
          <p:nvPr/>
        </p:nvSpPr>
        <p:spPr>
          <a:xfrm>
            <a:off x="741874" y="5406223"/>
            <a:ext cx="4254979" cy="646331"/>
          </a:xfrm>
          <a:prstGeom prst="rect">
            <a:avLst/>
          </a:prstGeom>
          <a:noFill/>
        </p:spPr>
        <p:txBody>
          <a:bodyPr wrap="square" rtlCol="0">
            <a:spAutoFit/>
          </a:bodyPr>
          <a:lstStyle/>
          <a:p>
            <a:r>
              <a:rPr lang="it-IT" dirty="0" smtClean="0">
                <a:latin typeface="Calibri" pitchFamily="34" charset="0"/>
              </a:rPr>
              <a:t>To </a:t>
            </a:r>
            <a:r>
              <a:rPr lang="it-IT" dirty="0">
                <a:latin typeface="Calibri" pitchFamily="34" charset="0"/>
              </a:rPr>
              <a:t>reduce </a:t>
            </a:r>
            <a:r>
              <a:rPr lang="it-IT" dirty="0" err="1">
                <a:latin typeface="Calibri" pitchFamily="34" charset="0"/>
              </a:rPr>
              <a:t>ripple</a:t>
            </a:r>
            <a:r>
              <a:rPr lang="it-IT" dirty="0">
                <a:latin typeface="Calibri" pitchFamily="34" charset="0"/>
              </a:rPr>
              <a:t> </a:t>
            </a:r>
            <a:r>
              <a:rPr lang="it-IT" dirty="0" err="1">
                <a:latin typeface="Calibri" pitchFamily="34" charset="0"/>
              </a:rPr>
              <a:t>spill</a:t>
            </a:r>
            <a:r>
              <a:rPr lang="it-IT" dirty="0">
                <a:latin typeface="Calibri" pitchFamily="34" charset="0"/>
              </a:rPr>
              <a:t> </a:t>
            </a:r>
            <a:r>
              <a:rPr lang="it-IT" dirty="0" smtClean="0">
                <a:latin typeface="Calibri" pitchFamily="34" charset="0"/>
              </a:rPr>
              <a:t>RF </a:t>
            </a:r>
            <a:r>
              <a:rPr lang="it-IT" dirty="0" err="1">
                <a:latin typeface="Calibri" pitchFamily="34" charset="0"/>
              </a:rPr>
              <a:t>cavity</a:t>
            </a:r>
            <a:r>
              <a:rPr lang="it-IT" dirty="0">
                <a:latin typeface="Calibri" pitchFamily="34" charset="0"/>
              </a:rPr>
              <a:t> </a:t>
            </a:r>
            <a:r>
              <a:rPr lang="it-IT" dirty="0" err="1">
                <a:latin typeface="Calibri" pitchFamily="34" charset="0"/>
              </a:rPr>
              <a:t>is</a:t>
            </a:r>
            <a:r>
              <a:rPr lang="it-IT" dirty="0">
                <a:latin typeface="Calibri" pitchFamily="34" charset="0"/>
              </a:rPr>
              <a:t> </a:t>
            </a:r>
            <a:r>
              <a:rPr lang="it-IT" dirty="0" err="1">
                <a:latin typeface="Calibri" pitchFamily="34" charset="0"/>
              </a:rPr>
              <a:t>used</a:t>
            </a:r>
            <a:r>
              <a:rPr lang="it-IT" dirty="0">
                <a:latin typeface="Calibri" pitchFamily="34" charset="0"/>
              </a:rPr>
              <a:t> with the </a:t>
            </a:r>
            <a:r>
              <a:rPr lang="it-IT" dirty="0" err="1">
                <a:latin typeface="Calibri" pitchFamily="34" charset="0"/>
              </a:rPr>
              <a:t>technique</a:t>
            </a:r>
            <a:r>
              <a:rPr lang="it-IT" dirty="0">
                <a:latin typeface="Calibri" pitchFamily="34" charset="0"/>
              </a:rPr>
              <a:t> of </a:t>
            </a:r>
            <a:r>
              <a:rPr lang="it-IT" dirty="0" err="1">
                <a:latin typeface="Calibri" pitchFamily="34" charset="0"/>
              </a:rPr>
              <a:t>empty</a:t>
            </a:r>
            <a:r>
              <a:rPr lang="it-IT" dirty="0">
                <a:latin typeface="Calibri" pitchFamily="34" charset="0"/>
              </a:rPr>
              <a:t> </a:t>
            </a:r>
            <a:r>
              <a:rPr lang="it-IT" dirty="0" err="1">
                <a:latin typeface="Calibri" pitchFamily="34" charset="0"/>
              </a:rPr>
              <a:t>bucket</a:t>
            </a:r>
            <a:r>
              <a:rPr lang="it-IT" dirty="0">
                <a:latin typeface="Calibri" pitchFamily="34" charset="0"/>
              </a:rPr>
              <a:t> </a:t>
            </a:r>
            <a:r>
              <a:rPr lang="it-IT" dirty="0" err="1" smtClean="0">
                <a:latin typeface="Calibri" pitchFamily="34" charset="0"/>
              </a:rPr>
              <a:t>channelling</a:t>
            </a:r>
            <a:endParaRPr lang="it-IT" dirty="0">
              <a:latin typeface="Calibri" pitchFamily="34" charset="0"/>
            </a:endParaRPr>
          </a:p>
        </p:txBody>
      </p:sp>
      <p:pic>
        <p:nvPicPr>
          <p:cNvPr id="10" name="Picture 4"/>
          <p:cNvPicPr>
            <a:picLocks noChangeAspect="1" noChangeArrowheads="1"/>
          </p:cNvPicPr>
          <p:nvPr/>
        </p:nvPicPr>
        <p:blipFill>
          <a:blip r:embed="rId3" cstate="print"/>
          <a:srcRect/>
          <a:stretch>
            <a:fillRect/>
          </a:stretch>
        </p:blipFill>
        <p:spPr bwMode="auto">
          <a:xfrm>
            <a:off x="5223980" y="3691178"/>
            <a:ext cx="3906787" cy="2849112"/>
          </a:xfrm>
          <a:prstGeom prst="rect">
            <a:avLst/>
          </a:prstGeom>
          <a:noFill/>
          <a:ln w="9525">
            <a:noFill/>
            <a:miter lim="800000"/>
            <a:headEnd/>
            <a:tailEnd/>
          </a:ln>
        </p:spPr>
      </p:pic>
      <p:sp>
        <p:nvSpPr>
          <p:cNvPr id="2" name="Date Placeholder 1"/>
          <p:cNvSpPr>
            <a:spLocks noGrp="1"/>
          </p:cNvSpPr>
          <p:nvPr>
            <p:ph type="dt" sz="half" idx="10"/>
          </p:nvPr>
        </p:nvSpPr>
        <p:spPr/>
        <p:txBody>
          <a:bodyPr/>
          <a:lstStyle/>
          <a:p>
            <a:r>
              <a:rPr lang="en-US" smtClean="0"/>
              <a:t>CAS – Trondheim - 27/07/2013</a:t>
            </a:r>
            <a:endParaRPr lang="en-US"/>
          </a:p>
        </p:txBody>
      </p:sp>
      <p:sp>
        <p:nvSpPr>
          <p:cNvPr id="3" name="Footer Placeholder 2"/>
          <p:cNvSpPr>
            <a:spLocks noGrp="1"/>
          </p:cNvSpPr>
          <p:nvPr>
            <p:ph type="ftr" sz="quarter" idx="11"/>
          </p:nvPr>
        </p:nvSpPr>
        <p:spPr/>
        <p:txBody>
          <a:bodyPr/>
          <a:lstStyle/>
          <a:p>
            <a:r>
              <a:rPr lang="en-US" smtClean="0"/>
              <a:t>Medical applications – C. Biscari </a:t>
            </a:r>
            <a:endParaRPr lang="en-US"/>
          </a:p>
        </p:txBody>
      </p:sp>
      <p:sp>
        <p:nvSpPr>
          <p:cNvPr id="5" name="Slide Number Placeholder 4"/>
          <p:cNvSpPr>
            <a:spLocks noGrp="1"/>
          </p:cNvSpPr>
          <p:nvPr>
            <p:ph type="sldNum" sz="quarter" idx="12"/>
          </p:nvPr>
        </p:nvSpPr>
        <p:spPr/>
        <p:txBody>
          <a:bodyPr/>
          <a:lstStyle/>
          <a:p>
            <a:fld id="{67CD92BB-0280-4EA5-937F-87721D6FAD66}" type="slidenum">
              <a:rPr lang="en-US" smtClean="0"/>
              <a:t>37</a:t>
            </a:fld>
            <a:endParaRPr lang="en-US"/>
          </a:p>
        </p:txBody>
      </p:sp>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3980" y="2010992"/>
            <a:ext cx="2508446" cy="16801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195858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395536" y="0"/>
            <a:ext cx="8229600" cy="706090"/>
          </a:xfrm>
        </p:spPr>
        <p:txBody>
          <a:bodyPr>
            <a:normAutofit fontScale="90000"/>
          </a:bodyPr>
          <a:lstStyle/>
          <a:p>
            <a:r>
              <a:rPr lang="it-IT" dirty="0" err="1" smtClean="0"/>
              <a:t>Extraction</a:t>
            </a:r>
            <a:r>
              <a:rPr lang="it-IT" dirty="0" smtClean="0"/>
              <a:t> </a:t>
            </a:r>
            <a:r>
              <a:rPr lang="it-IT" dirty="0" err="1" smtClean="0"/>
              <a:t>lines</a:t>
            </a:r>
            <a:endParaRPr lang="it-IT" dirty="0"/>
          </a:p>
        </p:txBody>
      </p:sp>
      <p:sp>
        <p:nvSpPr>
          <p:cNvPr id="15" name="CasellaDiTesto 14"/>
          <p:cNvSpPr txBox="1"/>
          <p:nvPr/>
        </p:nvSpPr>
        <p:spPr>
          <a:xfrm>
            <a:off x="757941" y="620688"/>
            <a:ext cx="8060166" cy="3693319"/>
          </a:xfrm>
          <a:prstGeom prst="rect">
            <a:avLst/>
          </a:prstGeom>
          <a:noFill/>
        </p:spPr>
        <p:txBody>
          <a:bodyPr wrap="square" rtlCol="0">
            <a:spAutoFit/>
          </a:bodyPr>
          <a:lstStyle/>
          <a:p>
            <a:r>
              <a:rPr lang="en-GB" dirty="0" smtClean="0">
                <a:latin typeface="Calibri" pitchFamily="34" charset="0"/>
              </a:rPr>
              <a:t>The beam quality at all the energies (stable position, possibility to have round beams with more dimensions, RT control of the dose)  constraints on magnetic lattices, power supplies, magnets, control system,  Nozzle.</a:t>
            </a:r>
          </a:p>
          <a:p>
            <a:endParaRPr lang="en-GB" dirty="0" smtClean="0">
              <a:latin typeface="Calibri" pitchFamily="34" charset="0"/>
            </a:endParaRPr>
          </a:p>
          <a:p>
            <a:r>
              <a:rPr lang="en-GB" dirty="0" smtClean="0">
                <a:latin typeface="Calibri" pitchFamily="34" charset="0"/>
              </a:rPr>
              <a:t>Irradiation from different directions is mandatory. It can be realized: </a:t>
            </a:r>
          </a:p>
          <a:p>
            <a:pPr marL="800100" lvl="1" indent="-342900">
              <a:buFont typeface="+mj-lt"/>
              <a:buAutoNum type="arabicPeriod"/>
            </a:pPr>
            <a:r>
              <a:rPr lang="it-IT" dirty="0" err="1" smtClean="0">
                <a:latin typeface="Calibri" pitchFamily="34" charset="0"/>
              </a:rPr>
              <a:t>Displacing</a:t>
            </a:r>
            <a:r>
              <a:rPr lang="it-IT" dirty="0" smtClean="0">
                <a:latin typeface="Calibri" pitchFamily="34" charset="0"/>
              </a:rPr>
              <a:t> the </a:t>
            </a:r>
            <a:r>
              <a:rPr lang="it-IT" dirty="0" err="1" smtClean="0">
                <a:latin typeface="Calibri" pitchFamily="34" charset="0"/>
              </a:rPr>
              <a:t>patient</a:t>
            </a:r>
            <a:endParaRPr lang="it-IT" dirty="0" smtClean="0">
              <a:latin typeface="Calibri" pitchFamily="34" charset="0"/>
            </a:endParaRPr>
          </a:p>
          <a:p>
            <a:pPr marL="800100" lvl="1" indent="-342900">
              <a:buFont typeface="+mj-lt"/>
              <a:buAutoNum type="arabicPeriod"/>
            </a:pPr>
            <a:r>
              <a:rPr lang="it-IT" dirty="0" err="1" smtClean="0">
                <a:latin typeface="Calibri" pitchFamily="34" charset="0"/>
              </a:rPr>
              <a:t>Several</a:t>
            </a:r>
            <a:r>
              <a:rPr lang="it-IT" dirty="0" smtClean="0">
                <a:latin typeface="Calibri" pitchFamily="34" charset="0"/>
              </a:rPr>
              <a:t> </a:t>
            </a:r>
            <a:r>
              <a:rPr lang="it-IT" dirty="0" err="1" smtClean="0">
                <a:latin typeface="Calibri" pitchFamily="34" charset="0"/>
              </a:rPr>
              <a:t>lines</a:t>
            </a:r>
            <a:r>
              <a:rPr lang="it-IT" dirty="0" smtClean="0">
                <a:latin typeface="Calibri" pitchFamily="34" charset="0"/>
              </a:rPr>
              <a:t> in the </a:t>
            </a:r>
            <a:r>
              <a:rPr lang="it-IT" dirty="0" err="1" smtClean="0">
                <a:latin typeface="Calibri" pitchFamily="34" charset="0"/>
              </a:rPr>
              <a:t>same</a:t>
            </a:r>
            <a:r>
              <a:rPr lang="it-IT" dirty="0" smtClean="0">
                <a:latin typeface="Calibri" pitchFamily="34" charset="0"/>
              </a:rPr>
              <a:t> </a:t>
            </a:r>
            <a:r>
              <a:rPr lang="it-IT" dirty="0" err="1" smtClean="0">
                <a:latin typeface="Calibri" pitchFamily="34" charset="0"/>
              </a:rPr>
              <a:t>room</a:t>
            </a:r>
            <a:endParaRPr lang="it-IT" dirty="0" smtClean="0">
              <a:latin typeface="Calibri" pitchFamily="34" charset="0"/>
            </a:endParaRPr>
          </a:p>
          <a:p>
            <a:pPr marL="800100" lvl="1" indent="-342900">
              <a:buFont typeface="+mj-lt"/>
              <a:buAutoNum type="arabicPeriod"/>
            </a:pPr>
            <a:r>
              <a:rPr lang="it-IT" dirty="0" err="1" smtClean="0">
                <a:latin typeface="Calibri" pitchFamily="34" charset="0"/>
              </a:rPr>
              <a:t>Gantry</a:t>
            </a:r>
            <a:endParaRPr lang="it-IT" dirty="0" smtClean="0">
              <a:latin typeface="Calibri" pitchFamily="34" charset="0"/>
            </a:endParaRPr>
          </a:p>
          <a:p>
            <a:pPr marL="342900" indent="-342900">
              <a:buFont typeface="+mj-lt"/>
              <a:buAutoNum type="arabicPeriod"/>
            </a:pPr>
            <a:endParaRPr lang="it-IT" dirty="0" smtClean="0"/>
          </a:p>
          <a:p>
            <a:pPr marL="342900" indent="-342900">
              <a:buFont typeface="+mj-lt"/>
              <a:buAutoNum type="arabicPeriod"/>
            </a:pPr>
            <a:endParaRPr lang="it-IT" dirty="0" smtClean="0"/>
          </a:p>
          <a:p>
            <a:pPr marL="342900" indent="-342900">
              <a:buFont typeface="+mj-lt"/>
              <a:buAutoNum type="arabicPeriod"/>
            </a:pPr>
            <a:endParaRPr lang="it-IT" dirty="0" smtClean="0"/>
          </a:p>
          <a:p>
            <a:pPr marL="342900" indent="-342900">
              <a:buFont typeface="+mj-lt"/>
              <a:buAutoNum type="arabicPeriod"/>
            </a:pPr>
            <a:endParaRPr lang="en-GB" dirty="0" smtClean="0"/>
          </a:p>
          <a:p>
            <a:pPr marL="342900" indent="-342900">
              <a:buFont typeface="+mj-lt"/>
              <a:buAutoNum type="arabicPeriod"/>
            </a:pPr>
            <a:endParaRPr lang="en-GB" dirty="0" smtClean="0"/>
          </a:p>
        </p:txBody>
      </p:sp>
      <p:sp>
        <p:nvSpPr>
          <p:cNvPr id="9" name="CasellaDiTesto 8"/>
          <p:cNvSpPr txBox="1"/>
          <p:nvPr/>
        </p:nvSpPr>
        <p:spPr>
          <a:xfrm>
            <a:off x="683568" y="3356992"/>
            <a:ext cx="3600400" cy="2308324"/>
          </a:xfrm>
          <a:prstGeom prst="rect">
            <a:avLst/>
          </a:prstGeom>
          <a:noFill/>
        </p:spPr>
        <p:txBody>
          <a:bodyPr wrap="square" rtlCol="0">
            <a:spAutoFit/>
          </a:bodyPr>
          <a:lstStyle/>
          <a:p>
            <a:r>
              <a:rPr lang="en-GB" dirty="0" smtClean="0">
                <a:latin typeface="Calibri" pitchFamily="34" charset="0"/>
              </a:rPr>
              <a:t>Nowadays gantries for protons are present in most facilities.</a:t>
            </a:r>
          </a:p>
          <a:p>
            <a:r>
              <a:rPr lang="en-GB" dirty="0" smtClean="0">
                <a:latin typeface="Calibri" pitchFamily="34" charset="0"/>
              </a:rPr>
              <a:t>A gantry for carbon is more challenging! </a:t>
            </a:r>
          </a:p>
          <a:p>
            <a:r>
              <a:rPr lang="en-GB" dirty="0" smtClean="0">
                <a:latin typeface="Calibri" pitchFamily="34" charset="0"/>
              </a:rPr>
              <a:t>To date only HIT is equipped with a carbon ions gantry </a:t>
            </a:r>
          </a:p>
          <a:p>
            <a:r>
              <a:rPr lang="en-GB" dirty="0" smtClean="0">
                <a:latin typeface="Calibri" pitchFamily="34" charset="0"/>
              </a:rPr>
              <a:t>(600 tons at 13 m against the standard 100 tons at 10 m)</a:t>
            </a:r>
            <a:endParaRPr lang="it-IT" dirty="0">
              <a:latin typeface="Calibri" pitchFamily="34" charset="0"/>
            </a:endParaRPr>
          </a:p>
        </p:txBody>
      </p:sp>
      <p:pic>
        <p:nvPicPr>
          <p:cNvPr id="13314" name="Picture 2"/>
          <p:cNvPicPr>
            <a:picLocks noChangeAspect="1" noChangeArrowheads="1"/>
          </p:cNvPicPr>
          <p:nvPr/>
        </p:nvPicPr>
        <p:blipFill>
          <a:blip r:embed="rId2" cstate="print"/>
          <a:srcRect/>
          <a:stretch>
            <a:fillRect/>
          </a:stretch>
        </p:blipFill>
        <p:spPr bwMode="auto">
          <a:xfrm>
            <a:off x="4211960" y="2852936"/>
            <a:ext cx="4752528" cy="3193498"/>
          </a:xfrm>
          <a:prstGeom prst="rect">
            <a:avLst/>
          </a:prstGeom>
          <a:noFill/>
          <a:ln w="9525">
            <a:noFill/>
            <a:miter lim="800000"/>
            <a:headEnd/>
            <a:tailEnd/>
          </a:ln>
        </p:spPr>
      </p:pic>
      <p:sp>
        <p:nvSpPr>
          <p:cNvPr id="11" name="CasellaDiTesto 10"/>
          <p:cNvSpPr txBox="1"/>
          <p:nvPr/>
        </p:nvSpPr>
        <p:spPr>
          <a:xfrm>
            <a:off x="4788024" y="6165304"/>
            <a:ext cx="3597139" cy="369332"/>
          </a:xfrm>
          <a:prstGeom prst="rect">
            <a:avLst/>
          </a:prstGeom>
          <a:noFill/>
        </p:spPr>
        <p:txBody>
          <a:bodyPr wrap="none" rtlCol="0">
            <a:spAutoFit/>
          </a:bodyPr>
          <a:lstStyle/>
          <a:p>
            <a:r>
              <a:rPr lang="it-IT" dirty="0" smtClean="0">
                <a:latin typeface="Calibri" pitchFamily="34" charset="0"/>
              </a:rPr>
              <a:t>First </a:t>
            </a:r>
            <a:r>
              <a:rPr lang="it-IT" dirty="0" err="1" smtClean="0">
                <a:latin typeface="Calibri" pitchFamily="34" charset="0"/>
              </a:rPr>
              <a:t>heavy</a:t>
            </a:r>
            <a:r>
              <a:rPr lang="it-IT" dirty="0" smtClean="0">
                <a:latin typeface="Calibri" pitchFamily="34" charset="0"/>
              </a:rPr>
              <a:t> </a:t>
            </a:r>
            <a:r>
              <a:rPr lang="it-IT" dirty="0" err="1" smtClean="0">
                <a:latin typeface="Calibri" pitchFamily="34" charset="0"/>
              </a:rPr>
              <a:t>ions</a:t>
            </a:r>
            <a:r>
              <a:rPr lang="it-IT" dirty="0" smtClean="0">
                <a:latin typeface="Calibri" pitchFamily="34" charset="0"/>
              </a:rPr>
              <a:t> </a:t>
            </a:r>
            <a:r>
              <a:rPr lang="it-IT" dirty="0" err="1" smtClean="0">
                <a:latin typeface="Calibri" pitchFamily="34" charset="0"/>
              </a:rPr>
              <a:t>gantry</a:t>
            </a:r>
            <a:r>
              <a:rPr lang="it-IT" dirty="0" smtClean="0">
                <a:latin typeface="Calibri" pitchFamily="34" charset="0"/>
              </a:rPr>
              <a:t> at </a:t>
            </a:r>
            <a:r>
              <a:rPr lang="it-IT" dirty="0" err="1" smtClean="0">
                <a:latin typeface="Calibri" pitchFamily="34" charset="0"/>
              </a:rPr>
              <a:t>Heidelberg</a:t>
            </a:r>
            <a:endParaRPr lang="it-IT" dirty="0">
              <a:latin typeface="Calibri" pitchFamily="34" charset="0"/>
            </a:endParaRPr>
          </a:p>
        </p:txBody>
      </p:sp>
      <p:sp>
        <p:nvSpPr>
          <p:cNvPr id="2" name="Date Placeholder 1"/>
          <p:cNvSpPr>
            <a:spLocks noGrp="1"/>
          </p:cNvSpPr>
          <p:nvPr>
            <p:ph type="dt" sz="half" idx="10"/>
          </p:nvPr>
        </p:nvSpPr>
        <p:spPr/>
        <p:txBody>
          <a:bodyPr/>
          <a:lstStyle/>
          <a:p>
            <a:r>
              <a:rPr lang="en-US" smtClean="0"/>
              <a:t>CAS – Trondheim - 27/07/2013</a:t>
            </a:r>
            <a:endParaRPr lang="en-US"/>
          </a:p>
        </p:txBody>
      </p:sp>
      <p:sp>
        <p:nvSpPr>
          <p:cNvPr id="3" name="Footer Placeholder 2"/>
          <p:cNvSpPr>
            <a:spLocks noGrp="1"/>
          </p:cNvSpPr>
          <p:nvPr>
            <p:ph type="ftr" sz="quarter" idx="11"/>
          </p:nvPr>
        </p:nvSpPr>
        <p:spPr/>
        <p:txBody>
          <a:bodyPr/>
          <a:lstStyle/>
          <a:p>
            <a:r>
              <a:rPr lang="en-US" smtClean="0"/>
              <a:t>Medical applications – C. Biscari </a:t>
            </a:r>
            <a:endParaRPr lang="en-US"/>
          </a:p>
        </p:txBody>
      </p:sp>
      <p:sp>
        <p:nvSpPr>
          <p:cNvPr id="6" name="Slide Number Placeholder 5"/>
          <p:cNvSpPr>
            <a:spLocks noGrp="1"/>
          </p:cNvSpPr>
          <p:nvPr>
            <p:ph type="sldNum" sz="quarter" idx="12"/>
          </p:nvPr>
        </p:nvSpPr>
        <p:spPr/>
        <p:txBody>
          <a:bodyPr/>
          <a:lstStyle/>
          <a:p>
            <a:fld id="{67CD92BB-0280-4EA5-937F-87721D6FAD66}" type="slidenum">
              <a:rPr lang="en-US" smtClean="0"/>
              <a:t>38</a:t>
            </a:fld>
            <a:endParaRPr lang="en-US"/>
          </a:p>
        </p:txBody>
      </p:sp>
    </p:spTree>
    <p:extLst>
      <p:ext uri="{BB962C8B-B14F-4D97-AF65-F5344CB8AC3E}">
        <p14:creationId xmlns:p14="http://schemas.microsoft.com/office/powerpoint/2010/main" val="25779804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395536" y="0"/>
            <a:ext cx="8229600" cy="706090"/>
          </a:xfrm>
        </p:spPr>
        <p:txBody>
          <a:bodyPr>
            <a:normAutofit fontScale="90000"/>
          </a:bodyPr>
          <a:lstStyle/>
          <a:p>
            <a:r>
              <a:rPr lang="it-IT" dirty="0" smtClean="0"/>
              <a:t>CNAO </a:t>
            </a:r>
            <a:r>
              <a:rPr lang="it-IT" dirty="0" err="1" smtClean="0"/>
              <a:t>Extraction</a:t>
            </a:r>
            <a:r>
              <a:rPr lang="it-IT" dirty="0" smtClean="0"/>
              <a:t> </a:t>
            </a:r>
            <a:r>
              <a:rPr lang="it-IT" dirty="0" err="1" smtClean="0"/>
              <a:t>lines</a:t>
            </a:r>
            <a:endParaRPr lang="it-IT" dirty="0"/>
          </a:p>
        </p:txBody>
      </p:sp>
      <p:sp>
        <p:nvSpPr>
          <p:cNvPr id="11" name="CasellaDiTesto 10"/>
          <p:cNvSpPr txBox="1"/>
          <p:nvPr/>
        </p:nvSpPr>
        <p:spPr>
          <a:xfrm>
            <a:off x="683568" y="692696"/>
            <a:ext cx="8460432" cy="923330"/>
          </a:xfrm>
          <a:prstGeom prst="rect">
            <a:avLst/>
          </a:prstGeom>
          <a:noFill/>
        </p:spPr>
        <p:txBody>
          <a:bodyPr wrap="square" rtlCol="0">
            <a:spAutoFit/>
          </a:bodyPr>
          <a:lstStyle/>
          <a:p>
            <a:r>
              <a:rPr lang="it-IT" dirty="0" smtClean="0">
                <a:latin typeface="Calibri" pitchFamily="34" charset="0"/>
              </a:rPr>
              <a:t>CNAO </a:t>
            </a:r>
            <a:r>
              <a:rPr lang="it-IT" dirty="0" err="1" smtClean="0">
                <a:latin typeface="Calibri" pitchFamily="34" charset="0"/>
              </a:rPr>
              <a:t>lines</a:t>
            </a:r>
            <a:r>
              <a:rPr lang="it-IT" dirty="0" smtClean="0">
                <a:latin typeface="Calibri" pitchFamily="34" charset="0"/>
              </a:rPr>
              <a:t>: 3 treatment </a:t>
            </a:r>
            <a:r>
              <a:rPr lang="it-IT" dirty="0" err="1" smtClean="0">
                <a:latin typeface="Calibri" pitchFamily="34" charset="0"/>
              </a:rPr>
              <a:t>rooms</a:t>
            </a:r>
            <a:r>
              <a:rPr lang="it-IT" dirty="0" smtClean="0">
                <a:latin typeface="Calibri" pitchFamily="34" charset="0"/>
              </a:rPr>
              <a:t>: 2 </a:t>
            </a:r>
            <a:r>
              <a:rPr lang="it-IT" dirty="0" err="1" smtClean="0">
                <a:latin typeface="Calibri" pitchFamily="34" charset="0"/>
              </a:rPr>
              <a:t>with</a:t>
            </a:r>
            <a:r>
              <a:rPr lang="it-IT" dirty="0" smtClean="0">
                <a:latin typeface="Calibri" pitchFamily="34" charset="0"/>
              </a:rPr>
              <a:t> </a:t>
            </a:r>
            <a:r>
              <a:rPr lang="it-IT" dirty="0" err="1" smtClean="0">
                <a:latin typeface="Calibri" pitchFamily="34" charset="0"/>
              </a:rPr>
              <a:t>horizontal</a:t>
            </a:r>
            <a:r>
              <a:rPr lang="it-IT" dirty="0" smtClean="0">
                <a:latin typeface="Calibri" pitchFamily="34" charset="0"/>
              </a:rPr>
              <a:t> </a:t>
            </a:r>
            <a:r>
              <a:rPr lang="it-IT" dirty="0" err="1" smtClean="0">
                <a:latin typeface="Calibri" pitchFamily="34" charset="0"/>
              </a:rPr>
              <a:t>line</a:t>
            </a:r>
            <a:r>
              <a:rPr lang="it-IT" dirty="0" smtClean="0">
                <a:latin typeface="Calibri" pitchFamily="34" charset="0"/>
              </a:rPr>
              <a:t> and 1 </a:t>
            </a:r>
            <a:r>
              <a:rPr lang="it-IT" dirty="0" err="1" smtClean="0">
                <a:latin typeface="Calibri" pitchFamily="34" charset="0"/>
              </a:rPr>
              <a:t>with</a:t>
            </a:r>
            <a:r>
              <a:rPr lang="it-IT" dirty="0" smtClean="0">
                <a:latin typeface="Calibri" pitchFamily="34" charset="0"/>
              </a:rPr>
              <a:t> </a:t>
            </a:r>
            <a:r>
              <a:rPr lang="it-IT" dirty="0" err="1" smtClean="0">
                <a:latin typeface="Calibri" pitchFamily="34" charset="0"/>
              </a:rPr>
              <a:t>horizontal</a:t>
            </a:r>
            <a:r>
              <a:rPr lang="it-IT" dirty="0" smtClean="0">
                <a:latin typeface="Calibri" pitchFamily="34" charset="0"/>
              </a:rPr>
              <a:t> and </a:t>
            </a:r>
            <a:r>
              <a:rPr lang="it-IT" dirty="0" err="1" smtClean="0">
                <a:latin typeface="Calibri" pitchFamily="34" charset="0"/>
              </a:rPr>
              <a:t>vertical</a:t>
            </a:r>
            <a:r>
              <a:rPr lang="it-IT" dirty="0" smtClean="0">
                <a:latin typeface="Calibri" pitchFamily="34" charset="0"/>
              </a:rPr>
              <a:t> </a:t>
            </a:r>
            <a:r>
              <a:rPr lang="it-IT" dirty="0" err="1" smtClean="0">
                <a:latin typeface="Calibri" pitchFamily="34" charset="0"/>
              </a:rPr>
              <a:t>one</a:t>
            </a:r>
            <a:r>
              <a:rPr lang="it-IT" dirty="0" smtClean="0">
                <a:latin typeface="Calibri" pitchFamily="34" charset="0"/>
              </a:rPr>
              <a:t>. The </a:t>
            </a:r>
            <a:r>
              <a:rPr lang="it-IT" dirty="0" err="1" smtClean="0">
                <a:latin typeface="Calibri" pitchFamily="34" charset="0"/>
              </a:rPr>
              <a:t>beginning</a:t>
            </a:r>
            <a:r>
              <a:rPr lang="it-IT" dirty="0" smtClean="0">
                <a:latin typeface="Calibri" pitchFamily="34" charset="0"/>
              </a:rPr>
              <a:t> </a:t>
            </a:r>
            <a:r>
              <a:rPr lang="it-IT" dirty="0" err="1" smtClean="0">
                <a:latin typeface="Calibri" pitchFamily="34" charset="0"/>
              </a:rPr>
              <a:t>of</a:t>
            </a:r>
            <a:r>
              <a:rPr lang="it-IT" dirty="0" smtClean="0">
                <a:latin typeface="Calibri" pitchFamily="34" charset="0"/>
              </a:rPr>
              <a:t> the </a:t>
            </a:r>
            <a:r>
              <a:rPr lang="it-IT" dirty="0" err="1" smtClean="0">
                <a:latin typeface="Calibri" pitchFamily="34" charset="0"/>
              </a:rPr>
              <a:t>line</a:t>
            </a:r>
            <a:r>
              <a:rPr lang="it-IT" dirty="0" smtClean="0">
                <a:latin typeface="Calibri" pitchFamily="34" charset="0"/>
              </a:rPr>
              <a:t> </a:t>
            </a:r>
            <a:r>
              <a:rPr lang="it-IT" dirty="0" err="1" smtClean="0">
                <a:latin typeface="Calibri" pitchFamily="34" charset="0"/>
              </a:rPr>
              <a:t>has</a:t>
            </a:r>
            <a:r>
              <a:rPr lang="it-IT" dirty="0" smtClean="0">
                <a:latin typeface="Calibri" pitchFamily="34" charset="0"/>
              </a:rPr>
              <a:t> 4 fast </a:t>
            </a:r>
            <a:r>
              <a:rPr lang="it-IT" dirty="0" err="1" smtClean="0">
                <a:latin typeface="Calibri" pitchFamily="34" charset="0"/>
              </a:rPr>
              <a:t>magnets</a:t>
            </a:r>
            <a:r>
              <a:rPr lang="it-IT" dirty="0" smtClean="0">
                <a:latin typeface="Calibri" pitchFamily="34" charset="0"/>
              </a:rPr>
              <a:t> (100 </a:t>
            </a:r>
            <a:r>
              <a:rPr lang="it-IT" dirty="0" err="1" smtClean="0">
                <a:latin typeface="Calibri" pitchFamily="34" charset="0"/>
              </a:rPr>
              <a:t>microsec</a:t>
            </a:r>
            <a:r>
              <a:rPr lang="it-IT" dirty="0" smtClean="0">
                <a:latin typeface="Calibri" pitchFamily="34" charset="0"/>
              </a:rPr>
              <a:t>) </a:t>
            </a:r>
            <a:r>
              <a:rPr lang="it-IT" dirty="0" err="1" smtClean="0">
                <a:latin typeface="Calibri" pitchFamily="34" charset="0"/>
              </a:rPr>
              <a:t>to</a:t>
            </a:r>
            <a:r>
              <a:rPr lang="it-IT" dirty="0" smtClean="0">
                <a:latin typeface="Calibri" pitchFamily="34" charset="0"/>
              </a:rPr>
              <a:t> </a:t>
            </a:r>
            <a:r>
              <a:rPr lang="it-IT" dirty="0" err="1" smtClean="0">
                <a:latin typeface="Calibri" pitchFamily="34" charset="0"/>
              </a:rPr>
              <a:t>dump</a:t>
            </a:r>
            <a:r>
              <a:rPr lang="it-IT" dirty="0" smtClean="0">
                <a:latin typeface="Calibri" pitchFamily="34" charset="0"/>
              </a:rPr>
              <a:t> the </a:t>
            </a:r>
            <a:r>
              <a:rPr lang="it-IT" dirty="0" err="1" smtClean="0">
                <a:latin typeface="Calibri" pitchFamily="34" charset="0"/>
              </a:rPr>
              <a:t>beam</a:t>
            </a:r>
            <a:r>
              <a:rPr lang="it-IT" dirty="0" smtClean="0">
                <a:latin typeface="Calibri" pitchFamily="34" charset="0"/>
              </a:rPr>
              <a:t> </a:t>
            </a:r>
            <a:r>
              <a:rPr lang="it-IT" dirty="0" err="1" smtClean="0">
                <a:latin typeface="Calibri" pitchFamily="34" charset="0"/>
              </a:rPr>
              <a:t>for</a:t>
            </a:r>
            <a:r>
              <a:rPr lang="it-IT" dirty="0" smtClean="0">
                <a:latin typeface="Calibri" pitchFamily="34" charset="0"/>
              </a:rPr>
              <a:t> </a:t>
            </a:r>
            <a:r>
              <a:rPr lang="it-IT" dirty="0" err="1" smtClean="0">
                <a:latin typeface="Calibri" pitchFamily="34" charset="0"/>
              </a:rPr>
              <a:t>patient</a:t>
            </a:r>
            <a:r>
              <a:rPr lang="it-IT" dirty="0" smtClean="0">
                <a:latin typeface="Calibri" pitchFamily="34" charset="0"/>
              </a:rPr>
              <a:t> security.</a:t>
            </a:r>
            <a:endParaRPr lang="it-IT" dirty="0">
              <a:latin typeface="Calibri" pitchFamily="34" charset="0"/>
            </a:endParaRPr>
          </a:p>
        </p:txBody>
      </p:sp>
      <p:pic>
        <p:nvPicPr>
          <p:cNvPr id="8" name="Picture 7" descr="2009-04-01 - HEBT-H.JPG"/>
          <p:cNvPicPr>
            <a:picLocks noChangeAspect="1"/>
          </p:cNvPicPr>
          <p:nvPr/>
        </p:nvPicPr>
        <p:blipFill>
          <a:blip r:embed="rId3" cstate="print"/>
          <a:stretch>
            <a:fillRect/>
          </a:stretch>
        </p:blipFill>
        <p:spPr>
          <a:xfrm>
            <a:off x="2051720" y="2471870"/>
            <a:ext cx="4392488" cy="3742400"/>
          </a:xfrm>
          <a:prstGeom prst="rect">
            <a:avLst/>
          </a:prstGeom>
        </p:spPr>
      </p:pic>
      <p:pic>
        <p:nvPicPr>
          <p:cNvPr id="10" name="Picture 6" descr="2009-04-01 - HEBT-V.JPG"/>
          <p:cNvPicPr>
            <a:picLocks noChangeAspect="1"/>
          </p:cNvPicPr>
          <p:nvPr/>
        </p:nvPicPr>
        <p:blipFill>
          <a:blip r:embed="rId4" cstate="print"/>
          <a:stretch>
            <a:fillRect/>
          </a:stretch>
        </p:blipFill>
        <p:spPr>
          <a:xfrm>
            <a:off x="42392" y="4346670"/>
            <a:ext cx="2592288" cy="2208630"/>
          </a:xfrm>
          <a:prstGeom prst="rect">
            <a:avLst/>
          </a:prstGeom>
        </p:spPr>
      </p:pic>
      <p:cxnSp>
        <p:nvCxnSpPr>
          <p:cNvPr id="12" name="Curved Connector 10"/>
          <p:cNvCxnSpPr/>
          <p:nvPr/>
        </p:nvCxnSpPr>
        <p:spPr bwMode="auto">
          <a:xfrm flipV="1">
            <a:off x="2195736" y="3933056"/>
            <a:ext cx="2088232" cy="1728192"/>
          </a:xfrm>
          <a:prstGeom prst="curvedConnector3">
            <a:avLst>
              <a:gd name="adj1" fmla="val 50000"/>
            </a:avLst>
          </a:prstGeom>
          <a:solidFill>
            <a:schemeClr val="accent1"/>
          </a:solidFill>
          <a:ln w="31750" cap="flat" cmpd="sng" algn="ctr">
            <a:solidFill>
              <a:srgbClr val="FFFF00"/>
            </a:solidFill>
            <a:prstDash val="solid"/>
            <a:round/>
            <a:headEnd type="none" w="med" len="med"/>
            <a:tailEnd type="arrow"/>
          </a:ln>
          <a:effectLst/>
        </p:spPr>
      </p:cxnSp>
      <p:graphicFrame>
        <p:nvGraphicFramePr>
          <p:cNvPr id="14" name="Object 5"/>
          <p:cNvGraphicFramePr>
            <a:graphicFrameLocks noChangeAspect="1"/>
          </p:cNvGraphicFramePr>
          <p:nvPr/>
        </p:nvGraphicFramePr>
        <p:xfrm>
          <a:off x="4803613" y="1556792"/>
          <a:ext cx="4340387" cy="1344290"/>
        </p:xfrm>
        <a:graphic>
          <a:graphicData uri="http://schemas.openxmlformats.org/presentationml/2006/ole">
            <mc:AlternateContent xmlns:mc="http://schemas.openxmlformats.org/markup-compatibility/2006">
              <mc:Choice xmlns:v="urn:schemas-microsoft-com:vml" Requires="v">
                <p:oleObj spid="_x0000_s6212" r:id="rId5" imgW="7210425" imgH="4624388" progId="">
                  <p:embed/>
                </p:oleObj>
              </mc:Choice>
              <mc:Fallback>
                <p:oleObj r:id="rId5" imgW="7210425" imgH="4624388"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l="13185" t="34573" r="24324" b="35393"/>
                      <a:stretch>
                        <a:fillRect/>
                      </a:stretch>
                    </p:blipFill>
                    <p:spPr bwMode="auto">
                      <a:xfrm>
                        <a:off x="4803613" y="1556792"/>
                        <a:ext cx="4340387" cy="13442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6" name="Group 6"/>
          <p:cNvGrpSpPr>
            <a:grpSpLocks/>
          </p:cNvGrpSpPr>
          <p:nvPr/>
        </p:nvGrpSpPr>
        <p:grpSpPr bwMode="auto">
          <a:xfrm>
            <a:off x="6444208" y="2852936"/>
            <a:ext cx="2699792" cy="1233106"/>
            <a:chOff x="156" y="1584"/>
            <a:chExt cx="2064" cy="1152"/>
          </a:xfrm>
        </p:grpSpPr>
        <p:sp>
          <p:nvSpPr>
            <p:cNvPr id="17" name="Rectangle 7"/>
            <p:cNvSpPr>
              <a:spLocks noChangeArrowheads="1"/>
            </p:cNvSpPr>
            <p:nvPr/>
          </p:nvSpPr>
          <p:spPr bwMode="auto">
            <a:xfrm>
              <a:off x="156" y="1584"/>
              <a:ext cx="2064" cy="1152"/>
            </a:xfrm>
            <a:prstGeom prst="rect">
              <a:avLst/>
            </a:prstGeom>
            <a:solidFill>
              <a:srgbClr val="CCFFFF"/>
            </a:solidFill>
            <a:ln w="9525">
              <a:solidFill>
                <a:schemeClr val="tx1"/>
              </a:solidFill>
              <a:miter lim="800000"/>
              <a:headEnd/>
              <a:tailEnd/>
            </a:ln>
          </p:spPr>
          <p:txBody>
            <a:bodyPr wrap="none" anchor="ctr"/>
            <a:lstStyle/>
            <a:p>
              <a:pPr fontAlgn="base">
                <a:spcBef>
                  <a:spcPct val="0"/>
                </a:spcBef>
                <a:spcAft>
                  <a:spcPct val="0"/>
                </a:spcAft>
              </a:pPr>
              <a:endParaRPr lang="en-US">
                <a:solidFill>
                  <a:srgbClr val="FFFFFF"/>
                </a:solidFill>
              </a:endParaRPr>
            </a:p>
          </p:txBody>
        </p:sp>
        <p:sp>
          <p:nvSpPr>
            <p:cNvPr id="18" name="Line 8"/>
            <p:cNvSpPr>
              <a:spLocks noChangeShapeType="1"/>
            </p:cNvSpPr>
            <p:nvPr/>
          </p:nvSpPr>
          <p:spPr bwMode="auto">
            <a:xfrm flipV="1">
              <a:off x="336" y="1920"/>
              <a:ext cx="480" cy="336"/>
            </a:xfrm>
            <a:prstGeom prst="line">
              <a:avLst/>
            </a:prstGeom>
            <a:noFill/>
            <a:ln w="15875">
              <a:solidFill>
                <a:schemeClr val="bg2"/>
              </a:solidFill>
              <a:round/>
              <a:headEnd/>
              <a:tailEnd/>
            </a:ln>
          </p:spPr>
          <p:txBody>
            <a:bodyPr wrap="none"/>
            <a:lstStyle/>
            <a:p>
              <a:pPr fontAlgn="base">
                <a:spcBef>
                  <a:spcPct val="0"/>
                </a:spcBef>
                <a:spcAft>
                  <a:spcPct val="0"/>
                </a:spcAft>
              </a:pPr>
              <a:endParaRPr lang="en-US">
                <a:solidFill>
                  <a:srgbClr val="FFFFFF"/>
                </a:solidFill>
              </a:endParaRPr>
            </a:p>
          </p:txBody>
        </p:sp>
        <p:sp>
          <p:nvSpPr>
            <p:cNvPr id="19" name="Line 9"/>
            <p:cNvSpPr>
              <a:spLocks noChangeShapeType="1"/>
            </p:cNvSpPr>
            <p:nvPr/>
          </p:nvSpPr>
          <p:spPr bwMode="auto">
            <a:xfrm flipH="1" flipV="1">
              <a:off x="1488" y="1920"/>
              <a:ext cx="480" cy="336"/>
            </a:xfrm>
            <a:prstGeom prst="line">
              <a:avLst/>
            </a:prstGeom>
            <a:noFill/>
            <a:ln w="15875">
              <a:solidFill>
                <a:schemeClr val="bg2"/>
              </a:solidFill>
              <a:round/>
              <a:headEnd/>
              <a:tailEnd/>
            </a:ln>
          </p:spPr>
          <p:txBody>
            <a:bodyPr wrap="none"/>
            <a:lstStyle/>
            <a:p>
              <a:pPr fontAlgn="base">
                <a:spcBef>
                  <a:spcPct val="0"/>
                </a:spcBef>
                <a:spcAft>
                  <a:spcPct val="0"/>
                </a:spcAft>
              </a:pPr>
              <a:endParaRPr lang="en-US">
                <a:solidFill>
                  <a:srgbClr val="FFFFFF"/>
                </a:solidFill>
              </a:endParaRPr>
            </a:p>
          </p:txBody>
        </p:sp>
        <p:sp>
          <p:nvSpPr>
            <p:cNvPr id="20" name="Line 10"/>
            <p:cNvSpPr>
              <a:spLocks noChangeShapeType="1"/>
            </p:cNvSpPr>
            <p:nvPr/>
          </p:nvSpPr>
          <p:spPr bwMode="auto">
            <a:xfrm>
              <a:off x="816" y="1920"/>
              <a:ext cx="672" cy="0"/>
            </a:xfrm>
            <a:prstGeom prst="line">
              <a:avLst/>
            </a:prstGeom>
            <a:noFill/>
            <a:ln w="15875">
              <a:solidFill>
                <a:schemeClr val="bg2"/>
              </a:solidFill>
              <a:round/>
              <a:headEnd/>
              <a:tailEnd/>
            </a:ln>
          </p:spPr>
          <p:txBody>
            <a:bodyPr wrap="none"/>
            <a:lstStyle/>
            <a:p>
              <a:pPr fontAlgn="base">
                <a:spcBef>
                  <a:spcPct val="0"/>
                </a:spcBef>
                <a:spcAft>
                  <a:spcPct val="0"/>
                </a:spcAft>
              </a:pPr>
              <a:endParaRPr lang="en-US">
                <a:solidFill>
                  <a:srgbClr val="FFFFFF"/>
                </a:solidFill>
              </a:endParaRPr>
            </a:p>
          </p:txBody>
        </p:sp>
        <p:sp>
          <p:nvSpPr>
            <p:cNvPr id="21" name="Rectangle 11"/>
            <p:cNvSpPr>
              <a:spLocks noChangeArrowheads="1"/>
            </p:cNvSpPr>
            <p:nvPr/>
          </p:nvSpPr>
          <p:spPr bwMode="auto">
            <a:xfrm>
              <a:off x="912" y="2112"/>
              <a:ext cx="336" cy="240"/>
            </a:xfrm>
            <a:prstGeom prst="rect">
              <a:avLst/>
            </a:prstGeom>
            <a:solidFill>
              <a:srgbClr val="C0C0C0"/>
            </a:solidFill>
            <a:ln w="15875">
              <a:solidFill>
                <a:schemeClr val="bg2"/>
              </a:solidFill>
              <a:miter lim="800000"/>
              <a:headEnd/>
              <a:tailEnd/>
            </a:ln>
          </p:spPr>
          <p:txBody>
            <a:bodyPr wrap="none" anchor="ctr"/>
            <a:lstStyle/>
            <a:p>
              <a:pPr fontAlgn="base">
                <a:spcBef>
                  <a:spcPct val="0"/>
                </a:spcBef>
                <a:spcAft>
                  <a:spcPct val="0"/>
                </a:spcAft>
              </a:pPr>
              <a:endParaRPr lang="en-US">
                <a:solidFill>
                  <a:srgbClr val="FFFFFF"/>
                </a:solidFill>
              </a:endParaRPr>
            </a:p>
          </p:txBody>
        </p:sp>
        <p:sp>
          <p:nvSpPr>
            <p:cNvPr id="22" name="Line 12"/>
            <p:cNvSpPr>
              <a:spLocks noChangeShapeType="1"/>
            </p:cNvSpPr>
            <p:nvPr/>
          </p:nvSpPr>
          <p:spPr bwMode="auto">
            <a:xfrm>
              <a:off x="192" y="2256"/>
              <a:ext cx="720" cy="0"/>
            </a:xfrm>
            <a:prstGeom prst="line">
              <a:avLst/>
            </a:prstGeom>
            <a:noFill/>
            <a:ln w="15875">
              <a:solidFill>
                <a:schemeClr val="bg2"/>
              </a:solidFill>
              <a:round/>
              <a:headEnd/>
              <a:tailEnd/>
            </a:ln>
          </p:spPr>
          <p:txBody>
            <a:bodyPr wrap="none"/>
            <a:lstStyle/>
            <a:p>
              <a:pPr fontAlgn="base">
                <a:spcBef>
                  <a:spcPct val="0"/>
                </a:spcBef>
                <a:spcAft>
                  <a:spcPct val="0"/>
                </a:spcAft>
              </a:pPr>
              <a:endParaRPr lang="en-US">
                <a:solidFill>
                  <a:srgbClr val="FFFFFF"/>
                </a:solidFill>
              </a:endParaRPr>
            </a:p>
          </p:txBody>
        </p:sp>
        <p:sp>
          <p:nvSpPr>
            <p:cNvPr id="23" name="Line 13"/>
            <p:cNvSpPr>
              <a:spLocks noChangeShapeType="1"/>
            </p:cNvSpPr>
            <p:nvPr/>
          </p:nvSpPr>
          <p:spPr bwMode="auto">
            <a:xfrm>
              <a:off x="1968" y="2256"/>
              <a:ext cx="192" cy="0"/>
            </a:xfrm>
            <a:prstGeom prst="line">
              <a:avLst/>
            </a:prstGeom>
            <a:noFill/>
            <a:ln w="15875">
              <a:solidFill>
                <a:schemeClr val="bg2"/>
              </a:solidFill>
              <a:round/>
              <a:headEnd/>
              <a:tailEnd/>
            </a:ln>
          </p:spPr>
          <p:txBody>
            <a:bodyPr wrap="none"/>
            <a:lstStyle/>
            <a:p>
              <a:pPr fontAlgn="base">
                <a:spcBef>
                  <a:spcPct val="0"/>
                </a:spcBef>
                <a:spcAft>
                  <a:spcPct val="0"/>
                </a:spcAft>
              </a:pPr>
              <a:endParaRPr lang="en-US">
                <a:solidFill>
                  <a:srgbClr val="FFFFFF"/>
                </a:solidFill>
              </a:endParaRPr>
            </a:p>
          </p:txBody>
        </p:sp>
      </p:grpSp>
      <p:pic>
        <p:nvPicPr>
          <p:cNvPr id="24" name="Picture 4"/>
          <p:cNvPicPr>
            <a:picLocks noChangeAspect="1" noChangeArrowheads="1"/>
          </p:cNvPicPr>
          <p:nvPr/>
        </p:nvPicPr>
        <p:blipFill>
          <a:blip r:embed="rId7" cstate="print"/>
          <a:srcRect/>
          <a:stretch>
            <a:fillRect/>
          </a:stretch>
        </p:blipFill>
        <p:spPr bwMode="auto">
          <a:xfrm>
            <a:off x="6732240" y="4149080"/>
            <a:ext cx="2411760" cy="1807307"/>
          </a:xfrm>
          <a:prstGeom prst="rect">
            <a:avLst/>
          </a:prstGeom>
          <a:noFill/>
          <a:ln w="9525">
            <a:noFill/>
            <a:miter lim="800000"/>
            <a:headEnd/>
            <a:tailEnd/>
          </a:ln>
        </p:spPr>
      </p:pic>
      <p:sp>
        <p:nvSpPr>
          <p:cNvPr id="25" name="Oval 18"/>
          <p:cNvSpPr>
            <a:spLocks noChangeArrowheads="1"/>
          </p:cNvSpPr>
          <p:nvPr/>
        </p:nvSpPr>
        <p:spPr bwMode="auto">
          <a:xfrm rot="2116472">
            <a:off x="5536498" y="4447009"/>
            <a:ext cx="1003713" cy="685800"/>
          </a:xfrm>
          <a:prstGeom prst="ellipse">
            <a:avLst/>
          </a:prstGeom>
          <a:noFill/>
          <a:ln w="38100" algn="ctr">
            <a:solidFill>
              <a:srgbClr val="FF0000"/>
            </a:solidFill>
            <a:round/>
            <a:headEnd/>
            <a:tailEnd/>
          </a:ln>
        </p:spPr>
        <p:txBody>
          <a:bodyPr wrap="none" anchor="ctr"/>
          <a:lstStyle/>
          <a:p>
            <a:pPr fontAlgn="base">
              <a:spcBef>
                <a:spcPct val="0"/>
              </a:spcBef>
              <a:spcAft>
                <a:spcPct val="0"/>
              </a:spcAft>
            </a:pPr>
            <a:endParaRPr lang="en-US">
              <a:solidFill>
                <a:srgbClr val="FFFFFF"/>
              </a:solidFill>
            </a:endParaRPr>
          </a:p>
        </p:txBody>
      </p:sp>
      <p:sp>
        <p:nvSpPr>
          <p:cNvPr id="26" name="Line 19"/>
          <p:cNvSpPr>
            <a:spLocks noChangeShapeType="1"/>
          </p:cNvSpPr>
          <p:nvPr/>
        </p:nvSpPr>
        <p:spPr bwMode="auto">
          <a:xfrm flipV="1">
            <a:off x="5940152" y="2996952"/>
            <a:ext cx="288032" cy="1296144"/>
          </a:xfrm>
          <a:prstGeom prst="line">
            <a:avLst/>
          </a:prstGeom>
          <a:noFill/>
          <a:ln w="38100">
            <a:solidFill>
              <a:srgbClr val="FF0000"/>
            </a:solidFill>
            <a:round/>
            <a:headEnd/>
            <a:tailEnd type="triangle" w="med" len="med"/>
          </a:ln>
        </p:spPr>
        <p:txBody>
          <a:bodyPr/>
          <a:lstStyle/>
          <a:p>
            <a:pPr fontAlgn="base">
              <a:spcBef>
                <a:spcPct val="0"/>
              </a:spcBef>
              <a:spcAft>
                <a:spcPct val="0"/>
              </a:spcAft>
            </a:pPr>
            <a:endParaRPr lang="en-US">
              <a:solidFill>
                <a:srgbClr val="FFFFFF"/>
              </a:solidFill>
            </a:endParaRPr>
          </a:p>
        </p:txBody>
      </p:sp>
      <p:sp>
        <p:nvSpPr>
          <p:cNvPr id="2" name="Date Placeholder 1"/>
          <p:cNvSpPr>
            <a:spLocks noGrp="1"/>
          </p:cNvSpPr>
          <p:nvPr>
            <p:ph type="dt" sz="half" idx="10"/>
          </p:nvPr>
        </p:nvSpPr>
        <p:spPr/>
        <p:txBody>
          <a:bodyPr/>
          <a:lstStyle/>
          <a:p>
            <a:r>
              <a:rPr lang="en-US" smtClean="0"/>
              <a:t>CAS – Trondheim - 27/07/2013</a:t>
            </a:r>
            <a:endParaRPr lang="en-US"/>
          </a:p>
        </p:txBody>
      </p:sp>
      <p:sp>
        <p:nvSpPr>
          <p:cNvPr id="3" name="Footer Placeholder 2"/>
          <p:cNvSpPr>
            <a:spLocks noGrp="1"/>
          </p:cNvSpPr>
          <p:nvPr>
            <p:ph type="ftr" sz="quarter" idx="11"/>
          </p:nvPr>
        </p:nvSpPr>
        <p:spPr/>
        <p:txBody>
          <a:bodyPr/>
          <a:lstStyle/>
          <a:p>
            <a:r>
              <a:rPr lang="en-US" smtClean="0"/>
              <a:t>Medical applications – C. Biscari </a:t>
            </a:r>
            <a:endParaRPr lang="en-US"/>
          </a:p>
        </p:txBody>
      </p:sp>
      <p:sp>
        <p:nvSpPr>
          <p:cNvPr id="5" name="Slide Number Placeholder 4"/>
          <p:cNvSpPr>
            <a:spLocks noGrp="1"/>
          </p:cNvSpPr>
          <p:nvPr>
            <p:ph type="sldNum" sz="quarter" idx="12"/>
          </p:nvPr>
        </p:nvSpPr>
        <p:spPr/>
        <p:txBody>
          <a:bodyPr/>
          <a:lstStyle/>
          <a:p>
            <a:fld id="{67CD92BB-0280-4EA5-937F-87721D6FAD66}" type="slidenum">
              <a:rPr lang="en-US" smtClean="0"/>
              <a:t>39</a:t>
            </a:fld>
            <a:endParaRPr lang="en-US"/>
          </a:p>
        </p:txBody>
      </p:sp>
    </p:spTree>
    <p:extLst>
      <p:ext uri="{BB962C8B-B14F-4D97-AF65-F5344CB8AC3E}">
        <p14:creationId xmlns:p14="http://schemas.microsoft.com/office/powerpoint/2010/main" val="41166176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err="1" smtClean="0"/>
              <a:t>Orders</a:t>
            </a:r>
            <a:r>
              <a:rPr lang="it-IT" dirty="0" smtClean="0"/>
              <a:t> </a:t>
            </a:r>
            <a:r>
              <a:rPr lang="it-IT" dirty="0" err="1" smtClean="0"/>
              <a:t>of</a:t>
            </a:r>
            <a:r>
              <a:rPr lang="it-IT" dirty="0" smtClean="0"/>
              <a:t> </a:t>
            </a:r>
            <a:r>
              <a:rPr lang="it-IT" dirty="0" err="1" smtClean="0"/>
              <a:t>magnitude</a:t>
            </a:r>
            <a:endParaRPr lang="it-IT" dirty="0"/>
          </a:p>
        </p:txBody>
      </p:sp>
      <p:sp>
        <p:nvSpPr>
          <p:cNvPr id="3" name="TextBox 2"/>
          <p:cNvSpPr txBox="1"/>
          <p:nvPr/>
        </p:nvSpPr>
        <p:spPr>
          <a:xfrm>
            <a:off x="1763688" y="2420888"/>
            <a:ext cx="6593160" cy="3416320"/>
          </a:xfrm>
          <a:prstGeom prst="rect">
            <a:avLst/>
          </a:prstGeom>
          <a:noFill/>
        </p:spPr>
        <p:txBody>
          <a:bodyPr wrap="square" rtlCol="0">
            <a:spAutoFit/>
          </a:bodyPr>
          <a:lstStyle/>
          <a:p>
            <a:r>
              <a:rPr lang="it-IT" sz="2400" b="1" dirty="0" smtClean="0">
                <a:latin typeface="Calibri" pitchFamily="34" charset="0"/>
              </a:rPr>
              <a:t>Treatment </a:t>
            </a:r>
            <a:r>
              <a:rPr lang="it-IT" sz="2400" b="1" dirty="0" err="1" smtClean="0">
                <a:latin typeface="Calibri" pitchFamily="34" charset="0"/>
              </a:rPr>
              <a:t>session</a:t>
            </a:r>
            <a:r>
              <a:rPr lang="it-IT" sz="2400" b="1" dirty="0" smtClean="0">
                <a:latin typeface="Calibri" pitchFamily="34" charset="0"/>
              </a:rPr>
              <a:t> </a:t>
            </a:r>
            <a:r>
              <a:rPr lang="it-IT" sz="2400" b="1" dirty="0" err="1" smtClean="0">
                <a:latin typeface="Calibri" pitchFamily="34" charset="0"/>
              </a:rPr>
              <a:t>duration</a:t>
            </a:r>
            <a:r>
              <a:rPr lang="it-IT" sz="2400" b="1" dirty="0" smtClean="0">
                <a:latin typeface="Calibri" pitchFamily="34" charset="0"/>
              </a:rPr>
              <a:t>: 	30 min</a:t>
            </a:r>
          </a:p>
          <a:p>
            <a:r>
              <a:rPr lang="it-IT" sz="2400" b="1" dirty="0" err="1" smtClean="0">
                <a:latin typeface="Calibri" pitchFamily="34" charset="0"/>
              </a:rPr>
              <a:t>Irradiation</a:t>
            </a:r>
            <a:r>
              <a:rPr lang="it-IT" sz="2400" b="1" dirty="0" smtClean="0">
                <a:latin typeface="Calibri" pitchFamily="34" charset="0"/>
              </a:rPr>
              <a:t> </a:t>
            </a:r>
            <a:r>
              <a:rPr lang="it-IT" sz="2400" b="1" dirty="0" err="1" smtClean="0">
                <a:latin typeface="Calibri" pitchFamily="34" charset="0"/>
              </a:rPr>
              <a:t>duration</a:t>
            </a:r>
            <a:r>
              <a:rPr lang="it-IT" sz="2400" b="1" dirty="0" smtClean="0">
                <a:latin typeface="Calibri" pitchFamily="34" charset="0"/>
              </a:rPr>
              <a:t>:		3 min</a:t>
            </a:r>
          </a:p>
          <a:p>
            <a:r>
              <a:rPr lang="it-IT" sz="2400" b="1" dirty="0" err="1" smtClean="0">
                <a:latin typeface="Calibri" pitchFamily="34" charset="0"/>
              </a:rPr>
              <a:t>Slice</a:t>
            </a:r>
            <a:r>
              <a:rPr lang="it-IT" sz="2400" b="1" dirty="0" smtClean="0">
                <a:latin typeface="Calibri" pitchFamily="34" charset="0"/>
              </a:rPr>
              <a:t> </a:t>
            </a:r>
            <a:r>
              <a:rPr lang="it-IT" sz="2400" b="1" dirty="0" err="1" smtClean="0">
                <a:latin typeface="Calibri" pitchFamily="34" charset="0"/>
              </a:rPr>
              <a:t>thickness</a:t>
            </a:r>
            <a:r>
              <a:rPr lang="it-IT" sz="2400" b="1" dirty="0" smtClean="0">
                <a:latin typeface="Calibri" pitchFamily="34" charset="0"/>
              </a:rPr>
              <a:t>:		2 – 4 mm</a:t>
            </a:r>
          </a:p>
          <a:p>
            <a:r>
              <a:rPr lang="it-IT" sz="2400" b="1" dirty="0" smtClean="0">
                <a:latin typeface="Calibri" pitchFamily="34" charset="0"/>
              </a:rPr>
              <a:t>Spot </a:t>
            </a:r>
            <a:r>
              <a:rPr lang="it-IT" sz="2400" b="1" dirty="0" err="1" smtClean="0">
                <a:latin typeface="Calibri" pitchFamily="34" charset="0"/>
              </a:rPr>
              <a:t>size</a:t>
            </a:r>
            <a:r>
              <a:rPr lang="it-IT" sz="2400" b="1" dirty="0" smtClean="0">
                <a:latin typeface="Calibri" pitchFamily="34" charset="0"/>
              </a:rPr>
              <a:t>: 			4 - 10 mm</a:t>
            </a:r>
          </a:p>
          <a:p>
            <a:r>
              <a:rPr lang="it-IT" sz="2400" b="1" dirty="0" smtClean="0">
                <a:latin typeface="Calibri" pitchFamily="34" charset="0"/>
              </a:rPr>
              <a:t>Position </a:t>
            </a:r>
            <a:r>
              <a:rPr lang="it-IT" sz="2400" b="1" dirty="0" err="1" smtClean="0">
                <a:latin typeface="Calibri" pitchFamily="34" charset="0"/>
              </a:rPr>
              <a:t>precision</a:t>
            </a:r>
            <a:r>
              <a:rPr lang="it-IT" sz="2400" b="1" dirty="0" smtClean="0">
                <a:latin typeface="Calibri" pitchFamily="34" charset="0"/>
              </a:rPr>
              <a:t>:		0.1 mm</a:t>
            </a:r>
          </a:p>
          <a:p>
            <a:r>
              <a:rPr lang="it-IT" sz="2400" b="1" dirty="0" smtClean="0">
                <a:latin typeface="Calibri" pitchFamily="34" charset="0"/>
              </a:rPr>
              <a:t>Energy </a:t>
            </a:r>
            <a:r>
              <a:rPr lang="it-IT" sz="2400" b="1" dirty="0" err="1" smtClean="0">
                <a:latin typeface="Calibri" pitchFamily="34" charset="0"/>
              </a:rPr>
              <a:t>precision</a:t>
            </a:r>
            <a:r>
              <a:rPr lang="it-IT" sz="2400" b="1" dirty="0" smtClean="0">
                <a:latin typeface="Calibri" pitchFamily="34" charset="0"/>
              </a:rPr>
              <a:t>:		10</a:t>
            </a:r>
            <a:r>
              <a:rPr lang="it-IT" sz="2400" b="1" baseline="30000" dirty="0" smtClean="0">
                <a:latin typeface="Calibri" pitchFamily="34" charset="0"/>
              </a:rPr>
              <a:t>-4</a:t>
            </a:r>
          </a:p>
          <a:p>
            <a:r>
              <a:rPr lang="it-IT" sz="2400" b="1" dirty="0" smtClean="0">
                <a:latin typeface="Calibri" pitchFamily="34" charset="0"/>
              </a:rPr>
              <a:t>Spot </a:t>
            </a:r>
            <a:r>
              <a:rPr lang="it-IT" sz="2400" b="1" dirty="0" err="1" smtClean="0">
                <a:latin typeface="Calibri" pitchFamily="34" charset="0"/>
              </a:rPr>
              <a:t>duration</a:t>
            </a:r>
            <a:r>
              <a:rPr lang="it-IT" sz="2400" b="1" dirty="0" smtClean="0">
                <a:latin typeface="Calibri" pitchFamily="34" charset="0"/>
              </a:rPr>
              <a:t>: 		5 - 10 ms</a:t>
            </a:r>
          </a:p>
          <a:p>
            <a:r>
              <a:rPr lang="it-IT" sz="2400" b="1" dirty="0" err="1" smtClean="0">
                <a:latin typeface="Calibri" pitchFamily="34" charset="0"/>
              </a:rPr>
              <a:t>Beam</a:t>
            </a:r>
            <a:r>
              <a:rPr lang="it-IT" sz="2400" b="1" dirty="0" smtClean="0">
                <a:latin typeface="Calibri" pitchFamily="34" charset="0"/>
              </a:rPr>
              <a:t> </a:t>
            </a:r>
            <a:r>
              <a:rPr lang="it-IT" sz="2400" b="1" dirty="0" err="1" smtClean="0">
                <a:latin typeface="Calibri" pitchFamily="34" charset="0"/>
              </a:rPr>
              <a:t>current</a:t>
            </a:r>
            <a:r>
              <a:rPr lang="it-IT" sz="2400" b="1" dirty="0" smtClean="0">
                <a:latin typeface="Calibri" pitchFamily="34" charset="0"/>
              </a:rPr>
              <a:t>: 		0.1 - 1 nA</a:t>
            </a:r>
          </a:p>
          <a:p>
            <a:r>
              <a:rPr lang="it-IT" sz="2400" b="1" dirty="0" err="1" smtClean="0">
                <a:latin typeface="Calibri" pitchFamily="34" charset="0"/>
              </a:rPr>
              <a:t>Measurement</a:t>
            </a:r>
            <a:r>
              <a:rPr lang="it-IT" sz="2400" b="1" dirty="0" smtClean="0">
                <a:latin typeface="Calibri" pitchFamily="34" charset="0"/>
              </a:rPr>
              <a:t> </a:t>
            </a:r>
            <a:r>
              <a:rPr lang="it-IT" sz="2400" b="1" dirty="0" err="1" smtClean="0">
                <a:latin typeface="Calibri" pitchFamily="34" charset="0"/>
              </a:rPr>
              <a:t>time</a:t>
            </a:r>
            <a:r>
              <a:rPr lang="it-IT" sz="2400" b="1" dirty="0" smtClean="0">
                <a:latin typeface="Calibri" pitchFamily="34" charset="0"/>
              </a:rPr>
              <a:t>:		&lt; 100 ms</a:t>
            </a:r>
          </a:p>
        </p:txBody>
      </p:sp>
      <p:sp>
        <p:nvSpPr>
          <p:cNvPr id="4" name="TextBox 3"/>
          <p:cNvSpPr txBox="1"/>
          <p:nvPr/>
        </p:nvSpPr>
        <p:spPr>
          <a:xfrm>
            <a:off x="1979712" y="1367190"/>
            <a:ext cx="5108386" cy="523220"/>
          </a:xfrm>
          <a:prstGeom prst="rect">
            <a:avLst/>
          </a:prstGeom>
          <a:noFill/>
        </p:spPr>
        <p:txBody>
          <a:bodyPr wrap="none" rtlCol="0">
            <a:spAutoFit/>
          </a:bodyPr>
          <a:lstStyle/>
          <a:p>
            <a:r>
              <a:rPr lang="it-IT" sz="2800" b="1" dirty="0" smtClean="0">
                <a:solidFill>
                  <a:srgbClr val="C00000"/>
                </a:solidFill>
                <a:latin typeface="Calibri" pitchFamily="34" charset="0"/>
              </a:rPr>
              <a:t>Dose </a:t>
            </a:r>
            <a:r>
              <a:rPr lang="it-IT" sz="2800" b="1" dirty="0" err="1" smtClean="0">
                <a:solidFill>
                  <a:srgbClr val="C00000"/>
                </a:solidFill>
                <a:latin typeface="Calibri" pitchFamily="34" charset="0"/>
              </a:rPr>
              <a:t>uniformity</a:t>
            </a:r>
            <a:r>
              <a:rPr lang="it-IT" sz="2800" b="1" dirty="0" smtClean="0">
                <a:solidFill>
                  <a:srgbClr val="C00000"/>
                </a:solidFill>
                <a:latin typeface="Calibri" pitchFamily="34" charset="0"/>
              </a:rPr>
              <a:t> </a:t>
            </a:r>
            <a:r>
              <a:rPr lang="it-IT" sz="2800" b="1" dirty="0" err="1" smtClean="0">
                <a:solidFill>
                  <a:srgbClr val="C00000"/>
                </a:solidFill>
                <a:latin typeface="Calibri" pitchFamily="34" charset="0"/>
              </a:rPr>
              <a:t>required</a:t>
            </a:r>
            <a:r>
              <a:rPr lang="it-IT" sz="2800" b="1" dirty="0" smtClean="0">
                <a:solidFill>
                  <a:srgbClr val="C00000"/>
                </a:solidFill>
                <a:latin typeface="Calibri" pitchFamily="34" charset="0"/>
              </a:rPr>
              <a:t>: ± 2.5%</a:t>
            </a:r>
            <a:endParaRPr lang="it-IT" sz="2800" b="1" dirty="0">
              <a:solidFill>
                <a:srgbClr val="C00000"/>
              </a:solidFill>
              <a:latin typeface="Calibri" pitchFamily="34" charset="0"/>
            </a:endParaRPr>
          </a:p>
        </p:txBody>
      </p:sp>
      <p:sp>
        <p:nvSpPr>
          <p:cNvPr id="5" name="Date Placeholder 4"/>
          <p:cNvSpPr>
            <a:spLocks noGrp="1"/>
          </p:cNvSpPr>
          <p:nvPr>
            <p:ph type="dt" sz="half" idx="10"/>
          </p:nvPr>
        </p:nvSpPr>
        <p:spPr/>
        <p:txBody>
          <a:bodyPr/>
          <a:lstStyle/>
          <a:p>
            <a:r>
              <a:rPr lang="en-US" smtClean="0"/>
              <a:t>CAS – Trondheim - 27/07/2013</a:t>
            </a:r>
            <a:endParaRPr lang="en-US"/>
          </a:p>
        </p:txBody>
      </p:sp>
      <p:sp>
        <p:nvSpPr>
          <p:cNvPr id="6" name="Footer Placeholder 5"/>
          <p:cNvSpPr>
            <a:spLocks noGrp="1"/>
          </p:cNvSpPr>
          <p:nvPr>
            <p:ph type="ftr" sz="quarter" idx="11"/>
          </p:nvPr>
        </p:nvSpPr>
        <p:spPr/>
        <p:txBody>
          <a:bodyPr/>
          <a:lstStyle/>
          <a:p>
            <a:r>
              <a:rPr lang="en-US" smtClean="0"/>
              <a:t>Medical applications – C. Biscari </a:t>
            </a:r>
            <a:endParaRPr lang="en-US"/>
          </a:p>
        </p:txBody>
      </p:sp>
      <p:sp>
        <p:nvSpPr>
          <p:cNvPr id="7" name="Slide Number Placeholder 6"/>
          <p:cNvSpPr>
            <a:spLocks noGrp="1"/>
          </p:cNvSpPr>
          <p:nvPr>
            <p:ph type="sldNum" sz="quarter" idx="12"/>
          </p:nvPr>
        </p:nvSpPr>
        <p:spPr/>
        <p:txBody>
          <a:bodyPr/>
          <a:lstStyle/>
          <a:p>
            <a:fld id="{67CD92BB-0280-4EA5-937F-87721D6FAD66}" type="slidenum">
              <a:rPr lang="en-US" smtClean="0"/>
              <a:t>40</a:t>
            </a:fld>
            <a:endParaRPr lang="en-US"/>
          </a:p>
        </p:txBody>
      </p:sp>
    </p:spTree>
    <p:extLst>
      <p:ext uri="{BB962C8B-B14F-4D97-AF65-F5344CB8AC3E}">
        <p14:creationId xmlns:p14="http://schemas.microsoft.com/office/powerpoint/2010/main" val="29815378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779" y="116632"/>
            <a:ext cx="8229600" cy="908720"/>
          </a:xfrm>
        </p:spPr>
        <p:txBody>
          <a:bodyPr/>
          <a:lstStyle/>
          <a:p>
            <a:r>
              <a:rPr lang="en-US" sz="4000" dirty="0" smtClean="0">
                <a:effectLst/>
              </a:rPr>
              <a:t>Energy precision: 10</a:t>
            </a:r>
            <a:r>
              <a:rPr lang="en-US" sz="4000" baseline="30000" dirty="0" smtClean="0">
                <a:effectLst/>
              </a:rPr>
              <a:t>-4</a:t>
            </a:r>
            <a:endParaRPr lang="en-US" sz="4000" baseline="30000" dirty="0">
              <a:effectLst/>
            </a:endParaRPr>
          </a:p>
        </p:txBody>
      </p:sp>
      <p:sp>
        <p:nvSpPr>
          <p:cNvPr id="3" name="Date Placeholder 2"/>
          <p:cNvSpPr>
            <a:spLocks noGrp="1"/>
          </p:cNvSpPr>
          <p:nvPr>
            <p:ph type="dt" sz="half" idx="10"/>
          </p:nvPr>
        </p:nvSpPr>
        <p:spPr/>
        <p:txBody>
          <a:bodyPr/>
          <a:lstStyle/>
          <a:p>
            <a:r>
              <a:rPr lang="en-US" smtClean="0"/>
              <a:t>CAS – Trondheim - 27/07/2013</a:t>
            </a:r>
            <a:endParaRPr lang="en-US"/>
          </a:p>
        </p:txBody>
      </p:sp>
      <p:sp>
        <p:nvSpPr>
          <p:cNvPr id="4" name="Footer Placeholder 3"/>
          <p:cNvSpPr>
            <a:spLocks noGrp="1"/>
          </p:cNvSpPr>
          <p:nvPr>
            <p:ph type="ftr" sz="quarter" idx="11"/>
          </p:nvPr>
        </p:nvSpPr>
        <p:spPr/>
        <p:txBody>
          <a:bodyPr/>
          <a:lstStyle/>
          <a:p>
            <a:r>
              <a:rPr lang="en-US" smtClean="0"/>
              <a:t>Medical applications – C. Biscari </a:t>
            </a:r>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928561"/>
            <a:ext cx="5904656" cy="44005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755576" y="980728"/>
            <a:ext cx="7495264" cy="923330"/>
          </a:xfrm>
          <a:prstGeom prst="rect">
            <a:avLst/>
          </a:prstGeom>
          <a:noFill/>
        </p:spPr>
        <p:txBody>
          <a:bodyPr wrap="square" rtlCol="0">
            <a:spAutoFit/>
          </a:bodyPr>
          <a:lstStyle/>
          <a:p>
            <a:r>
              <a:rPr lang="en-US" dirty="0" smtClean="0">
                <a:latin typeface="Calibri" pitchFamily="34" charset="0"/>
              </a:rPr>
              <a:t>Energy measured with Bragg peak on water, feedback on position at BPM in high dispersion region – Precision much better than accelerator based measurements</a:t>
            </a:r>
            <a:endParaRPr lang="en-US" dirty="0">
              <a:latin typeface="Calibri" pitchFamily="34" charset="0"/>
            </a:endParaRPr>
          </a:p>
        </p:txBody>
      </p:sp>
      <p:sp>
        <p:nvSpPr>
          <p:cNvPr id="6" name="TextBox 5"/>
          <p:cNvSpPr txBox="1"/>
          <p:nvPr/>
        </p:nvSpPr>
        <p:spPr>
          <a:xfrm>
            <a:off x="1403648" y="6057775"/>
            <a:ext cx="1572738" cy="276999"/>
          </a:xfrm>
          <a:prstGeom prst="rect">
            <a:avLst/>
          </a:prstGeom>
          <a:noFill/>
        </p:spPr>
        <p:txBody>
          <a:bodyPr wrap="none" rtlCol="0">
            <a:spAutoFit/>
          </a:bodyPr>
          <a:lstStyle/>
          <a:p>
            <a:r>
              <a:rPr lang="en-US" sz="1200" dirty="0" err="1" smtClean="0">
                <a:latin typeface="Calibri" pitchFamily="34" charset="0"/>
              </a:rPr>
              <a:t>Erminia</a:t>
            </a:r>
            <a:r>
              <a:rPr lang="en-US" sz="1200" dirty="0" smtClean="0">
                <a:latin typeface="Calibri" pitchFamily="34" charset="0"/>
              </a:rPr>
              <a:t> </a:t>
            </a:r>
            <a:r>
              <a:rPr lang="en-US" sz="1200" dirty="0" err="1" smtClean="0">
                <a:latin typeface="Calibri" pitchFamily="34" charset="0"/>
              </a:rPr>
              <a:t>Bressi</a:t>
            </a:r>
            <a:r>
              <a:rPr lang="en-US" sz="1200" dirty="0" smtClean="0">
                <a:latin typeface="Calibri" pitchFamily="34" charset="0"/>
              </a:rPr>
              <a:t>, IPAC12</a:t>
            </a:r>
            <a:endParaRPr lang="en-US" sz="1200" dirty="0">
              <a:latin typeface="Calibri" pitchFamily="34" charset="0"/>
            </a:endParaRPr>
          </a:p>
        </p:txBody>
      </p:sp>
      <p:sp>
        <p:nvSpPr>
          <p:cNvPr id="7" name="Slide Number Placeholder 6"/>
          <p:cNvSpPr>
            <a:spLocks noGrp="1"/>
          </p:cNvSpPr>
          <p:nvPr>
            <p:ph type="sldNum" sz="quarter" idx="12"/>
          </p:nvPr>
        </p:nvSpPr>
        <p:spPr/>
        <p:txBody>
          <a:bodyPr/>
          <a:lstStyle/>
          <a:p>
            <a:fld id="{67CD92BB-0280-4EA5-937F-87721D6FAD66}" type="slidenum">
              <a:rPr lang="en-US" smtClean="0"/>
              <a:t>41</a:t>
            </a:fld>
            <a:endParaRPr lang="en-US"/>
          </a:p>
        </p:txBody>
      </p:sp>
    </p:spTree>
    <p:extLst>
      <p:ext uri="{BB962C8B-B14F-4D97-AF65-F5344CB8AC3E}">
        <p14:creationId xmlns:p14="http://schemas.microsoft.com/office/powerpoint/2010/main" val="62823018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85800" y="260648"/>
            <a:ext cx="7772400" cy="958552"/>
          </a:xfrm>
        </p:spPr>
        <p:txBody>
          <a:bodyPr/>
          <a:lstStyle/>
          <a:p>
            <a:r>
              <a:rPr lang="it-IT" sz="4400" dirty="0" smtClean="0"/>
              <a:t>CNAO Design </a:t>
            </a:r>
            <a:r>
              <a:rPr lang="it-IT" sz="4400" dirty="0"/>
              <a:t>Parameters I</a:t>
            </a:r>
            <a:endParaRPr lang="en-GB" sz="4400" dirty="0"/>
          </a:p>
        </p:txBody>
      </p:sp>
      <p:sp>
        <p:nvSpPr>
          <p:cNvPr id="47107" name="Text Box 3"/>
          <p:cNvSpPr txBox="1">
            <a:spLocks noChangeArrowheads="1"/>
          </p:cNvSpPr>
          <p:nvPr/>
        </p:nvSpPr>
        <p:spPr bwMode="auto">
          <a:xfrm>
            <a:off x="762000" y="1981200"/>
            <a:ext cx="7467600" cy="457200"/>
          </a:xfrm>
          <a:prstGeom prst="rect">
            <a:avLst/>
          </a:prstGeom>
          <a:noFill/>
          <a:ln w="9525">
            <a:noFill/>
            <a:miter lim="800000"/>
            <a:headEnd/>
            <a:tailEnd/>
          </a:ln>
          <a:effectLst/>
        </p:spPr>
        <p:txBody>
          <a:bodyPr>
            <a:spAutoFit/>
          </a:bodyPr>
          <a:lstStyle/>
          <a:p>
            <a:pPr>
              <a:spcBef>
                <a:spcPct val="50000"/>
              </a:spcBef>
            </a:pPr>
            <a:endParaRPr lang="en-GB"/>
          </a:p>
        </p:txBody>
      </p:sp>
      <p:graphicFrame>
        <p:nvGraphicFramePr>
          <p:cNvPr id="47108" name="Group 4"/>
          <p:cNvGraphicFramePr>
            <a:graphicFrameLocks noGrp="1"/>
          </p:cNvGraphicFramePr>
          <p:nvPr>
            <p:extLst>
              <p:ext uri="{D42A27DB-BD31-4B8C-83A1-F6EECF244321}">
                <p14:modId xmlns:p14="http://schemas.microsoft.com/office/powerpoint/2010/main" val="3277510461"/>
              </p:ext>
            </p:extLst>
          </p:nvPr>
        </p:nvGraphicFramePr>
        <p:xfrm>
          <a:off x="304800" y="2028825"/>
          <a:ext cx="8534400" cy="3677920"/>
        </p:xfrm>
        <a:graphic>
          <a:graphicData uri="http://schemas.openxmlformats.org/drawingml/2006/table">
            <a:tbl>
              <a:tblPr/>
              <a:tblGrid>
                <a:gridCol w="2481263"/>
                <a:gridCol w="1687512"/>
                <a:gridCol w="1471613"/>
                <a:gridCol w="1389062"/>
                <a:gridCol w="1504950"/>
              </a:tblGrid>
              <a:tr h="387350">
                <a:tc gridSpan="5">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1" i="0" u="none" strike="noStrike" cap="none" normalizeH="0" baseline="0" dirty="0" smtClean="0">
                          <a:ln>
                            <a:noFill/>
                          </a:ln>
                          <a:solidFill>
                            <a:srgbClr val="002060"/>
                          </a:solidFill>
                          <a:effectLst/>
                          <a:latin typeface="Times New Roman" pitchFamily="18" charset="0"/>
                        </a:rPr>
                        <a:t>Protons (10</a:t>
                      </a:r>
                      <a:r>
                        <a:rPr kumimoji="0" lang="it-IT" sz="1800" b="1" i="0" u="none" strike="noStrike" cap="none" normalizeH="0" baseline="30000" dirty="0" smtClean="0">
                          <a:ln>
                            <a:noFill/>
                          </a:ln>
                          <a:solidFill>
                            <a:srgbClr val="002060"/>
                          </a:solidFill>
                          <a:effectLst/>
                          <a:latin typeface="Times New Roman" pitchFamily="18" charset="0"/>
                        </a:rPr>
                        <a:t>10</a:t>
                      </a:r>
                      <a:r>
                        <a:rPr kumimoji="0" lang="it-IT" sz="1800" b="1" i="0" u="none" strike="noStrike" cap="none" normalizeH="0" baseline="0" dirty="0" smtClean="0">
                          <a:ln>
                            <a:noFill/>
                          </a:ln>
                          <a:solidFill>
                            <a:srgbClr val="002060"/>
                          </a:solidFill>
                          <a:effectLst/>
                          <a:latin typeface="Times New Roman" pitchFamily="18" charset="0"/>
                        </a:rPr>
                        <a:t>/spill)</a:t>
                      </a:r>
                      <a:endParaRPr kumimoji="0" lang="en-GB" sz="1800" b="1" i="0" u="none" strike="noStrike" cap="none" normalizeH="0" baseline="0" dirty="0" smtClean="0">
                        <a:ln>
                          <a:noFill/>
                        </a:ln>
                        <a:solidFill>
                          <a:srgbClr val="00206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r>
              <a:tr h="38735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GB" sz="1400" b="0" i="0" u="none" strike="noStrike" cap="none" normalizeH="0" baseline="0" dirty="0" smtClean="0">
                        <a:ln>
                          <a:noFill/>
                        </a:ln>
                        <a:solidFill>
                          <a:srgbClr val="00206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400" b="0" i="0" u="none" strike="noStrike" cap="none" normalizeH="0" baseline="0" smtClean="0">
                          <a:ln>
                            <a:noFill/>
                          </a:ln>
                          <a:solidFill>
                            <a:srgbClr val="002060"/>
                          </a:solidFill>
                          <a:effectLst/>
                          <a:latin typeface="Times New Roman" pitchFamily="18" charset="0"/>
                        </a:rPr>
                        <a:t>LEBT (*)</a:t>
                      </a:r>
                      <a:endParaRPr kumimoji="0" lang="en-GB" sz="1400" b="0" i="0" u="none" strike="noStrike" cap="none" normalizeH="0" baseline="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400" b="0" i="0" u="none" strike="noStrike" cap="none" normalizeH="0" baseline="0" dirty="0" smtClean="0">
                          <a:ln>
                            <a:noFill/>
                          </a:ln>
                          <a:solidFill>
                            <a:srgbClr val="002060"/>
                          </a:solidFill>
                          <a:effectLst/>
                          <a:latin typeface="Times New Roman" pitchFamily="18" charset="0"/>
                        </a:rPr>
                        <a:t>MEBT</a:t>
                      </a:r>
                      <a:endParaRPr kumimoji="0" lang="en-GB" sz="1400" b="0" i="0" u="none" strike="noStrike" cap="none" normalizeH="0" baseline="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400" b="0" i="0" u="none" strike="noStrike" cap="none" normalizeH="0" baseline="0" smtClean="0">
                          <a:ln>
                            <a:noFill/>
                          </a:ln>
                          <a:solidFill>
                            <a:srgbClr val="002060"/>
                          </a:solidFill>
                          <a:effectLst/>
                          <a:latin typeface="Times New Roman" pitchFamily="18" charset="0"/>
                        </a:rPr>
                        <a:t>SYNC</a:t>
                      </a:r>
                      <a:endParaRPr kumimoji="0" lang="en-GB" sz="1400" b="0" i="0" u="none" strike="noStrike" cap="none" normalizeH="0" baseline="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400" b="0" i="0" u="none" strike="noStrike" cap="none" normalizeH="0" baseline="0" smtClean="0">
                          <a:ln>
                            <a:noFill/>
                          </a:ln>
                          <a:solidFill>
                            <a:srgbClr val="002060"/>
                          </a:solidFill>
                          <a:effectLst/>
                          <a:latin typeface="Times New Roman" pitchFamily="18" charset="0"/>
                        </a:rPr>
                        <a:t>HEBT</a:t>
                      </a:r>
                      <a:endParaRPr kumimoji="0" lang="en-GB" sz="1400" b="0" i="0" u="none" strike="noStrike" cap="none" normalizeH="0" baseline="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735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dirty="0" smtClean="0">
                          <a:ln>
                            <a:noFill/>
                          </a:ln>
                          <a:solidFill>
                            <a:srgbClr val="002060"/>
                          </a:solidFill>
                          <a:effectLst/>
                          <a:latin typeface="Times New Roman" pitchFamily="18" charset="0"/>
                        </a:rPr>
                        <a:t>Energy [MeV/u]</a:t>
                      </a:r>
                      <a:endParaRPr kumimoji="0" lang="en-GB" sz="1600" b="0" i="0" u="none" strike="noStrike" cap="none" normalizeH="0" baseline="0" dirty="0" smtClean="0">
                        <a:ln>
                          <a:noFill/>
                        </a:ln>
                        <a:solidFill>
                          <a:srgbClr val="00206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dirty="0" smtClean="0">
                          <a:ln>
                            <a:noFill/>
                          </a:ln>
                          <a:solidFill>
                            <a:srgbClr val="002060"/>
                          </a:solidFill>
                          <a:effectLst/>
                          <a:latin typeface="Times New Roman" pitchFamily="18" charset="0"/>
                        </a:rPr>
                        <a:t>0.008</a:t>
                      </a:r>
                      <a:endParaRPr kumimoji="0" lang="en-GB" sz="1600" b="0" i="0" u="none" strike="noStrike" cap="none" normalizeH="0" baseline="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smtClean="0">
                          <a:ln>
                            <a:noFill/>
                          </a:ln>
                          <a:solidFill>
                            <a:srgbClr val="002060"/>
                          </a:solidFill>
                          <a:effectLst/>
                          <a:latin typeface="Times New Roman" pitchFamily="18" charset="0"/>
                        </a:rPr>
                        <a:t>7</a:t>
                      </a:r>
                      <a:endParaRPr kumimoji="0" lang="en-GB" sz="1600" b="0" i="0" u="none" strike="noStrike" cap="none" normalizeH="0" baseline="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1" i="0" u="none" strike="noStrike" cap="none" normalizeH="0" baseline="0" dirty="0" smtClean="0">
                          <a:ln>
                            <a:noFill/>
                          </a:ln>
                          <a:solidFill>
                            <a:srgbClr val="002060"/>
                          </a:solidFill>
                          <a:effectLst/>
                          <a:latin typeface="Times New Roman" pitchFamily="18" charset="0"/>
                        </a:rPr>
                        <a:t>7-250</a:t>
                      </a:r>
                      <a:endParaRPr kumimoji="0" lang="en-GB" sz="1800" b="1" i="0" u="none" strike="noStrike" cap="none" normalizeH="0" baseline="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1" i="0" u="none" strike="noStrike" cap="none" normalizeH="0" baseline="0" dirty="0" smtClean="0">
                          <a:ln>
                            <a:noFill/>
                          </a:ln>
                          <a:solidFill>
                            <a:srgbClr val="002060"/>
                          </a:solidFill>
                          <a:effectLst/>
                          <a:latin typeface="Times New Roman" pitchFamily="18" charset="0"/>
                        </a:rPr>
                        <a:t>60-250</a:t>
                      </a:r>
                      <a:endParaRPr kumimoji="0" lang="en-GB" sz="1800" b="1" i="0" u="none" strike="noStrike" cap="none" normalizeH="0" baseline="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735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dirty="0" err="1" smtClean="0">
                          <a:ln>
                            <a:noFill/>
                          </a:ln>
                          <a:solidFill>
                            <a:srgbClr val="002060"/>
                          </a:solidFill>
                          <a:effectLst/>
                          <a:latin typeface="Times New Roman" pitchFamily="18" charset="0"/>
                        </a:rPr>
                        <a:t>Imax</a:t>
                      </a:r>
                      <a:r>
                        <a:rPr kumimoji="0" lang="it-IT" sz="1600" b="0" i="0" u="none" strike="noStrike" cap="none" normalizeH="0" baseline="0" dirty="0" smtClean="0">
                          <a:ln>
                            <a:noFill/>
                          </a:ln>
                          <a:solidFill>
                            <a:srgbClr val="002060"/>
                          </a:solidFill>
                          <a:effectLst/>
                          <a:latin typeface="Times New Roman" pitchFamily="18" charset="0"/>
                        </a:rPr>
                        <a:t> [A]</a:t>
                      </a:r>
                      <a:endParaRPr kumimoji="0" lang="en-GB" sz="1600" b="0" i="0" u="none" strike="noStrike" cap="none" normalizeH="0" baseline="0" dirty="0" smtClean="0">
                        <a:ln>
                          <a:noFill/>
                        </a:ln>
                        <a:solidFill>
                          <a:srgbClr val="00206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dirty="0" smtClean="0">
                          <a:ln>
                            <a:noFill/>
                          </a:ln>
                          <a:solidFill>
                            <a:srgbClr val="002060"/>
                          </a:solidFill>
                          <a:effectLst/>
                          <a:latin typeface="Times New Roman" pitchFamily="18" charset="0"/>
                        </a:rPr>
                        <a:t>1.3</a:t>
                      </a:r>
                      <a:r>
                        <a:rPr kumimoji="0" lang="it-IT" sz="1600" b="0" i="0" u="none" strike="noStrike" cap="none" normalizeH="0" baseline="0" dirty="0" smtClean="0">
                          <a:ln>
                            <a:noFill/>
                          </a:ln>
                          <a:solidFill>
                            <a:srgbClr val="002060"/>
                          </a:solidFill>
                          <a:effectLst/>
                          <a:latin typeface="Times New Roman" pitchFamily="18" charset="0"/>
                          <a:cs typeface="Times New Roman" pitchFamily="18" charset="0"/>
                        </a:rPr>
                        <a:t>×</a:t>
                      </a:r>
                      <a:r>
                        <a:rPr kumimoji="0" lang="it-IT" sz="1600" b="0" i="0" u="none" strike="noStrike" cap="none" normalizeH="0" baseline="0" dirty="0" smtClean="0">
                          <a:ln>
                            <a:noFill/>
                          </a:ln>
                          <a:solidFill>
                            <a:srgbClr val="002060"/>
                          </a:solidFill>
                          <a:effectLst/>
                          <a:latin typeface="Times New Roman" pitchFamily="18" charset="0"/>
                        </a:rPr>
                        <a:t>10</a:t>
                      </a:r>
                      <a:r>
                        <a:rPr kumimoji="0" lang="it-IT" sz="1600" b="0" i="0" u="none" strike="noStrike" cap="none" normalizeH="0" baseline="30000" dirty="0" smtClean="0">
                          <a:ln>
                            <a:noFill/>
                          </a:ln>
                          <a:solidFill>
                            <a:srgbClr val="002060"/>
                          </a:solidFill>
                          <a:effectLst/>
                          <a:latin typeface="Times New Roman" pitchFamily="18" charset="0"/>
                        </a:rPr>
                        <a:t>-3</a:t>
                      </a:r>
                      <a:endParaRPr kumimoji="0" lang="en-GB" sz="1600" b="0" i="0" u="none" strike="noStrike" cap="none" normalizeH="0" baseline="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dirty="0" smtClean="0">
                          <a:ln>
                            <a:noFill/>
                          </a:ln>
                          <a:solidFill>
                            <a:srgbClr val="002060"/>
                          </a:solidFill>
                          <a:effectLst/>
                          <a:latin typeface="Times New Roman" pitchFamily="18" charset="0"/>
                        </a:rPr>
                        <a:t>0.7</a:t>
                      </a:r>
                      <a:r>
                        <a:rPr kumimoji="0" lang="it-IT" sz="1600" b="0" i="0" u="none" strike="noStrike" cap="none" normalizeH="0" baseline="0" dirty="0" smtClean="0">
                          <a:ln>
                            <a:noFill/>
                          </a:ln>
                          <a:solidFill>
                            <a:srgbClr val="002060"/>
                          </a:solidFill>
                          <a:effectLst/>
                          <a:latin typeface="Times New Roman" pitchFamily="18" charset="0"/>
                          <a:cs typeface="Times New Roman" pitchFamily="18" charset="0"/>
                        </a:rPr>
                        <a:t>×</a:t>
                      </a:r>
                      <a:r>
                        <a:rPr kumimoji="0" lang="it-IT" sz="1600" b="0" i="0" u="none" strike="noStrike" cap="none" normalizeH="0" baseline="0" dirty="0" smtClean="0">
                          <a:ln>
                            <a:noFill/>
                          </a:ln>
                          <a:solidFill>
                            <a:srgbClr val="002060"/>
                          </a:solidFill>
                          <a:effectLst/>
                          <a:latin typeface="Times New Roman" pitchFamily="18" charset="0"/>
                        </a:rPr>
                        <a:t>10</a:t>
                      </a:r>
                      <a:r>
                        <a:rPr kumimoji="0" lang="it-IT" sz="1600" b="0" i="0" u="none" strike="noStrike" cap="none" normalizeH="0" baseline="30000" dirty="0" smtClean="0">
                          <a:ln>
                            <a:noFill/>
                          </a:ln>
                          <a:solidFill>
                            <a:srgbClr val="002060"/>
                          </a:solidFill>
                          <a:effectLst/>
                          <a:latin typeface="Times New Roman" pitchFamily="18" charset="0"/>
                        </a:rPr>
                        <a:t>-3</a:t>
                      </a:r>
                      <a:endParaRPr kumimoji="0" lang="en-GB" sz="1600" b="0" i="0" u="none" strike="noStrike" cap="none" normalizeH="0" baseline="3000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smtClean="0">
                          <a:ln>
                            <a:noFill/>
                          </a:ln>
                          <a:solidFill>
                            <a:srgbClr val="002060"/>
                          </a:solidFill>
                          <a:effectLst/>
                          <a:latin typeface="Times New Roman" pitchFamily="18" charset="0"/>
                        </a:rPr>
                        <a:t>5</a:t>
                      </a:r>
                      <a:r>
                        <a:rPr kumimoji="0" lang="it-IT" sz="1600" b="0" i="0" u="none" strike="noStrike" cap="none" normalizeH="0" baseline="0" smtClean="0">
                          <a:ln>
                            <a:noFill/>
                          </a:ln>
                          <a:solidFill>
                            <a:srgbClr val="002060"/>
                          </a:solidFill>
                          <a:effectLst/>
                          <a:latin typeface="Times New Roman" pitchFamily="18" charset="0"/>
                          <a:cs typeface="Times New Roman" pitchFamily="18" charset="0"/>
                        </a:rPr>
                        <a:t>×</a:t>
                      </a:r>
                      <a:r>
                        <a:rPr kumimoji="0" lang="it-IT" sz="1600" b="0" i="0" u="none" strike="noStrike" cap="none" normalizeH="0" baseline="0" smtClean="0">
                          <a:ln>
                            <a:noFill/>
                          </a:ln>
                          <a:solidFill>
                            <a:srgbClr val="002060"/>
                          </a:solidFill>
                          <a:effectLst/>
                          <a:latin typeface="Times New Roman" pitchFamily="18" charset="0"/>
                        </a:rPr>
                        <a:t>10</a:t>
                      </a:r>
                      <a:r>
                        <a:rPr kumimoji="0" lang="it-IT" sz="1600" b="0" i="0" u="none" strike="noStrike" cap="none" normalizeH="0" baseline="30000" smtClean="0">
                          <a:ln>
                            <a:noFill/>
                          </a:ln>
                          <a:solidFill>
                            <a:srgbClr val="002060"/>
                          </a:solidFill>
                          <a:effectLst/>
                          <a:latin typeface="Times New Roman" pitchFamily="18" charset="0"/>
                        </a:rPr>
                        <a:t>-3</a:t>
                      </a:r>
                      <a:endParaRPr kumimoji="0" lang="en-GB" sz="1600" b="0" i="0" u="none" strike="noStrike" cap="none" normalizeH="0" baseline="3000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smtClean="0">
                          <a:ln>
                            <a:noFill/>
                          </a:ln>
                          <a:solidFill>
                            <a:srgbClr val="002060"/>
                          </a:solidFill>
                          <a:effectLst/>
                          <a:latin typeface="Times New Roman" pitchFamily="18" charset="0"/>
                        </a:rPr>
                        <a:t>7</a:t>
                      </a:r>
                      <a:r>
                        <a:rPr kumimoji="0" lang="it-IT" sz="1600" b="0" i="0" u="none" strike="noStrike" cap="none" normalizeH="0" baseline="0" smtClean="0">
                          <a:ln>
                            <a:noFill/>
                          </a:ln>
                          <a:solidFill>
                            <a:srgbClr val="002060"/>
                          </a:solidFill>
                          <a:effectLst/>
                          <a:latin typeface="Times New Roman" pitchFamily="18" charset="0"/>
                          <a:cs typeface="Times New Roman" pitchFamily="18" charset="0"/>
                        </a:rPr>
                        <a:t>×</a:t>
                      </a:r>
                      <a:r>
                        <a:rPr kumimoji="0" lang="it-IT" sz="1600" b="0" i="0" u="none" strike="noStrike" cap="none" normalizeH="0" baseline="0" smtClean="0">
                          <a:ln>
                            <a:noFill/>
                          </a:ln>
                          <a:solidFill>
                            <a:srgbClr val="002060"/>
                          </a:solidFill>
                          <a:effectLst/>
                          <a:latin typeface="Times New Roman" pitchFamily="18" charset="0"/>
                        </a:rPr>
                        <a:t>10</a:t>
                      </a:r>
                      <a:r>
                        <a:rPr kumimoji="0" lang="it-IT" sz="1600" b="0" i="0" u="none" strike="noStrike" cap="none" normalizeH="0" baseline="30000" smtClean="0">
                          <a:ln>
                            <a:noFill/>
                          </a:ln>
                          <a:solidFill>
                            <a:srgbClr val="002060"/>
                          </a:solidFill>
                          <a:effectLst/>
                          <a:latin typeface="Times New Roman" pitchFamily="18" charset="0"/>
                        </a:rPr>
                        <a:t>-9</a:t>
                      </a:r>
                      <a:endParaRPr kumimoji="0" lang="en-GB" sz="1600" b="0" i="0" u="none" strike="noStrike" cap="none" normalizeH="0" baseline="3000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735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dirty="0" err="1" smtClean="0">
                          <a:ln>
                            <a:noFill/>
                          </a:ln>
                          <a:solidFill>
                            <a:srgbClr val="002060"/>
                          </a:solidFill>
                          <a:effectLst/>
                          <a:latin typeface="Times New Roman" pitchFamily="18" charset="0"/>
                        </a:rPr>
                        <a:t>Imin</a:t>
                      </a:r>
                      <a:r>
                        <a:rPr kumimoji="0" lang="it-IT" sz="1600" b="0" i="0" u="none" strike="noStrike" cap="none" normalizeH="0" baseline="0" dirty="0" smtClean="0">
                          <a:ln>
                            <a:noFill/>
                          </a:ln>
                          <a:solidFill>
                            <a:srgbClr val="002060"/>
                          </a:solidFill>
                          <a:effectLst/>
                          <a:latin typeface="Times New Roman" pitchFamily="18" charset="0"/>
                        </a:rPr>
                        <a:t> [A]</a:t>
                      </a:r>
                      <a:endParaRPr kumimoji="0" lang="en-GB" sz="1600" b="0" i="0" u="none" strike="noStrike" cap="none" normalizeH="0" baseline="0" dirty="0" smtClean="0">
                        <a:ln>
                          <a:noFill/>
                        </a:ln>
                        <a:solidFill>
                          <a:srgbClr val="00206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dirty="0" smtClean="0">
                          <a:ln>
                            <a:noFill/>
                          </a:ln>
                          <a:solidFill>
                            <a:srgbClr val="002060"/>
                          </a:solidFill>
                          <a:effectLst/>
                          <a:latin typeface="Times New Roman" pitchFamily="18" charset="0"/>
                        </a:rPr>
                        <a:t>1.3</a:t>
                      </a:r>
                      <a:r>
                        <a:rPr kumimoji="0" lang="it-IT" sz="1600" b="0" i="0" u="none" strike="noStrike" cap="none" normalizeH="0" baseline="0" dirty="0" smtClean="0">
                          <a:ln>
                            <a:noFill/>
                          </a:ln>
                          <a:solidFill>
                            <a:srgbClr val="002060"/>
                          </a:solidFill>
                          <a:effectLst/>
                          <a:latin typeface="Times New Roman" pitchFamily="18" charset="0"/>
                          <a:cs typeface="Times New Roman" pitchFamily="18" charset="0"/>
                        </a:rPr>
                        <a:t>×</a:t>
                      </a:r>
                      <a:r>
                        <a:rPr kumimoji="0" lang="it-IT" sz="1600" b="0" i="0" u="none" strike="noStrike" cap="none" normalizeH="0" baseline="0" dirty="0" smtClean="0">
                          <a:ln>
                            <a:noFill/>
                          </a:ln>
                          <a:solidFill>
                            <a:srgbClr val="002060"/>
                          </a:solidFill>
                          <a:effectLst/>
                          <a:latin typeface="Times New Roman" pitchFamily="18" charset="0"/>
                        </a:rPr>
                        <a:t>10</a:t>
                      </a:r>
                      <a:r>
                        <a:rPr kumimoji="0" lang="it-IT" sz="1600" b="0" i="0" u="none" strike="noStrike" cap="none" normalizeH="0" baseline="30000" dirty="0" smtClean="0">
                          <a:ln>
                            <a:noFill/>
                          </a:ln>
                          <a:solidFill>
                            <a:srgbClr val="002060"/>
                          </a:solidFill>
                          <a:effectLst/>
                          <a:latin typeface="Times New Roman" pitchFamily="18" charset="0"/>
                        </a:rPr>
                        <a:t>-3</a:t>
                      </a:r>
                      <a:endParaRPr kumimoji="0" lang="en-GB" sz="1600" b="0" i="0" u="none" strike="noStrike" cap="none" normalizeH="0" baseline="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dirty="0" smtClean="0">
                          <a:ln>
                            <a:noFill/>
                          </a:ln>
                          <a:solidFill>
                            <a:srgbClr val="002060"/>
                          </a:solidFill>
                          <a:effectLst/>
                          <a:latin typeface="Times New Roman" pitchFamily="18" charset="0"/>
                        </a:rPr>
                        <a:t>70</a:t>
                      </a:r>
                      <a:r>
                        <a:rPr kumimoji="0" lang="it-IT" sz="1600" b="0" i="0" u="none" strike="noStrike" cap="none" normalizeH="0" baseline="0" dirty="0" smtClean="0">
                          <a:ln>
                            <a:noFill/>
                          </a:ln>
                          <a:solidFill>
                            <a:srgbClr val="002060"/>
                          </a:solidFill>
                          <a:effectLst/>
                          <a:latin typeface="Times New Roman" pitchFamily="18" charset="0"/>
                          <a:cs typeface="Times New Roman" pitchFamily="18" charset="0"/>
                        </a:rPr>
                        <a:t>×</a:t>
                      </a:r>
                      <a:r>
                        <a:rPr kumimoji="0" lang="it-IT" sz="1600" b="0" i="0" u="none" strike="noStrike" cap="none" normalizeH="0" baseline="0" dirty="0" smtClean="0">
                          <a:ln>
                            <a:noFill/>
                          </a:ln>
                          <a:solidFill>
                            <a:srgbClr val="002060"/>
                          </a:solidFill>
                          <a:effectLst/>
                          <a:latin typeface="Times New Roman" pitchFamily="18" charset="0"/>
                        </a:rPr>
                        <a:t>10</a:t>
                      </a:r>
                      <a:r>
                        <a:rPr kumimoji="0" lang="it-IT" sz="1600" b="0" i="0" u="none" strike="noStrike" cap="none" normalizeH="0" baseline="30000" dirty="0" smtClean="0">
                          <a:ln>
                            <a:noFill/>
                          </a:ln>
                          <a:solidFill>
                            <a:srgbClr val="002060"/>
                          </a:solidFill>
                          <a:effectLst/>
                          <a:latin typeface="Times New Roman" pitchFamily="18" charset="0"/>
                        </a:rPr>
                        <a:t>-6</a:t>
                      </a:r>
                      <a:endParaRPr kumimoji="0" lang="en-GB" sz="1600" b="0" i="0" u="none" strike="noStrike" cap="none" normalizeH="0" baseline="3000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smtClean="0">
                          <a:ln>
                            <a:noFill/>
                          </a:ln>
                          <a:solidFill>
                            <a:srgbClr val="002060"/>
                          </a:solidFill>
                          <a:effectLst/>
                          <a:latin typeface="Times New Roman" pitchFamily="18" charset="0"/>
                        </a:rPr>
                        <a:t>0.12</a:t>
                      </a:r>
                      <a:r>
                        <a:rPr kumimoji="0" lang="it-IT" sz="1600" b="0" i="0" u="none" strike="noStrike" cap="none" normalizeH="0" baseline="0" smtClean="0">
                          <a:ln>
                            <a:noFill/>
                          </a:ln>
                          <a:solidFill>
                            <a:srgbClr val="002060"/>
                          </a:solidFill>
                          <a:effectLst/>
                          <a:latin typeface="Times New Roman" pitchFamily="18" charset="0"/>
                          <a:cs typeface="Times New Roman" pitchFamily="18" charset="0"/>
                        </a:rPr>
                        <a:t>×</a:t>
                      </a:r>
                      <a:r>
                        <a:rPr kumimoji="0" lang="it-IT" sz="1600" b="0" i="0" u="none" strike="noStrike" cap="none" normalizeH="0" baseline="0" smtClean="0">
                          <a:ln>
                            <a:noFill/>
                          </a:ln>
                          <a:solidFill>
                            <a:srgbClr val="002060"/>
                          </a:solidFill>
                          <a:effectLst/>
                          <a:latin typeface="Times New Roman" pitchFamily="18" charset="0"/>
                        </a:rPr>
                        <a:t>10</a:t>
                      </a:r>
                      <a:r>
                        <a:rPr kumimoji="0" lang="it-IT" sz="1600" b="0" i="0" u="none" strike="noStrike" cap="none" normalizeH="0" baseline="30000" smtClean="0">
                          <a:ln>
                            <a:noFill/>
                          </a:ln>
                          <a:solidFill>
                            <a:srgbClr val="002060"/>
                          </a:solidFill>
                          <a:effectLst/>
                          <a:latin typeface="Times New Roman" pitchFamily="18" charset="0"/>
                        </a:rPr>
                        <a:t>-3</a:t>
                      </a:r>
                      <a:endParaRPr kumimoji="0" lang="en-GB" sz="1600" b="0" i="0" u="none" strike="noStrike" cap="none" normalizeH="0" baseline="3000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smtClean="0">
                          <a:ln>
                            <a:noFill/>
                          </a:ln>
                          <a:solidFill>
                            <a:srgbClr val="002060"/>
                          </a:solidFill>
                          <a:effectLst/>
                          <a:latin typeface="Times New Roman" pitchFamily="18" charset="0"/>
                        </a:rPr>
                        <a:t>17</a:t>
                      </a:r>
                      <a:r>
                        <a:rPr kumimoji="0" lang="it-IT" sz="1600" b="0" i="0" u="none" strike="noStrike" cap="none" normalizeH="0" baseline="0" smtClean="0">
                          <a:ln>
                            <a:noFill/>
                          </a:ln>
                          <a:solidFill>
                            <a:srgbClr val="002060"/>
                          </a:solidFill>
                          <a:effectLst/>
                          <a:latin typeface="Times New Roman" pitchFamily="18" charset="0"/>
                          <a:cs typeface="Times New Roman" pitchFamily="18" charset="0"/>
                        </a:rPr>
                        <a:t>×</a:t>
                      </a:r>
                      <a:r>
                        <a:rPr kumimoji="0" lang="it-IT" sz="1600" b="0" i="0" u="none" strike="noStrike" cap="none" normalizeH="0" baseline="0" smtClean="0">
                          <a:ln>
                            <a:noFill/>
                          </a:ln>
                          <a:solidFill>
                            <a:srgbClr val="002060"/>
                          </a:solidFill>
                          <a:effectLst/>
                          <a:latin typeface="Times New Roman" pitchFamily="18" charset="0"/>
                        </a:rPr>
                        <a:t>10</a:t>
                      </a:r>
                      <a:r>
                        <a:rPr kumimoji="0" lang="it-IT" sz="1600" b="0" i="0" u="none" strike="noStrike" cap="none" normalizeH="0" baseline="30000" smtClean="0">
                          <a:ln>
                            <a:noFill/>
                          </a:ln>
                          <a:solidFill>
                            <a:srgbClr val="002060"/>
                          </a:solidFill>
                          <a:effectLst/>
                          <a:latin typeface="Times New Roman" pitchFamily="18" charset="0"/>
                        </a:rPr>
                        <a:t>-12</a:t>
                      </a:r>
                      <a:endParaRPr kumimoji="0" lang="en-GB" sz="1600" b="0" i="0" u="none" strike="noStrike" cap="none" normalizeH="0" baseline="3000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735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dirty="0" err="1" smtClean="0">
                          <a:ln>
                            <a:noFill/>
                          </a:ln>
                          <a:solidFill>
                            <a:srgbClr val="002060"/>
                          </a:solidFill>
                          <a:effectLst/>
                          <a:latin typeface="Symbol" pitchFamily="18" charset="2"/>
                        </a:rPr>
                        <a:t>e</a:t>
                      </a:r>
                      <a:r>
                        <a:rPr kumimoji="0" lang="it-IT" sz="1600" b="0" i="0" u="none" strike="noStrike" cap="none" normalizeH="0" baseline="-25000" dirty="0" err="1" smtClean="0">
                          <a:ln>
                            <a:noFill/>
                          </a:ln>
                          <a:solidFill>
                            <a:srgbClr val="002060"/>
                          </a:solidFill>
                          <a:effectLst/>
                          <a:latin typeface="Times New Roman" pitchFamily="18" charset="0"/>
                        </a:rPr>
                        <a:t>rms,geo</a:t>
                      </a:r>
                      <a:r>
                        <a:rPr kumimoji="0" lang="it-IT" sz="1600" b="0" i="0" u="none" strike="noStrike" cap="none" normalizeH="0" baseline="-25000" dirty="0" smtClean="0">
                          <a:ln>
                            <a:noFill/>
                          </a:ln>
                          <a:solidFill>
                            <a:srgbClr val="002060"/>
                          </a:solidFill>
                          <a:effectLst/>
                          <a:latin typeface="Times New Roman" pitchFamily="18" charset="0"/>
                        </a:rPr>
                        <a:t> </a:t>
                      </a:r>
                      <a:r>
                        <a:rPr kumimoji="0" lang="it-IT" sz="1600" b="0" i="0" u="none" strike="noStrike" cap="none" normalizeH="0" baseline="0" dirty="0" smtClean="0">
                          <a:ln>
                            <a:noFill/>
                          </a:ln>
                          <a:solidFill>
                            <a:srgbClr val="002060"/>
                          </a:solidFill>
                          <a:effectLst/>
                          <a:latin typeface="Times New Roman" pitchFamily="18" charset="0"/>
                        </a:rPr>
                        <a:t>[</a:t>
                      </a:r>
                      <a:r>
                        <a:rPr kumimoji="0" lang="it-IT" sz="1600" b="0" i="0" u="none" strike="noStrike" cap="none" normalizeH="0" baseline="0" dirty="0" smtClean="0">
                          <a:ln>
                            <a:noFill/>
                          </a:ln>
                          <a:solidFill>
                            <a:srgbClr val="002060"/>
                          </a:solidFill>
                          <a:effectLst/>
                          <a:latin typeface="Symbol" pitchFamily="18" charset="2"/>
                        </a:rPr>
                        <a:t>p</a:t>
                      </a:r>
                      <a:r>
                        <a:rPr kumimoji="0" lang="it-IT" sz="1600" b="0" i="0" u="none" strike="noStrike" cap="none" normalizeH="0" baseline="0" dirty="0" smtClean="0">
                          <a:ln>
                            <a:noFill/>
                          </a:ln>
                          <a:solidFill>
                            <a:srgbClr val="002060"/>
                          </a:solidFill>
                          <a:effectLst/>
                          <a:latin typeface="Times New Roman" pitchFamily="18" charset="0"/>
                        </a:rPr>
                        <a:t> mm </a:t>
                      </a:r>
                      <a:r>
                        <a:rPr kumimoji="0" lang="it-IT" sz="1600" b="0" i="0" u="none" strike="noStrike" cap="none" normalizeH="0" baseline="0" dirty="0" err="1" smtClean="0">
                          <a:ln>
                            <a:noFill/>
                          </a:ln>
                          <a:solidFill>
                            <a:srgbClr val="002060"/>
                          </a:solidFill>
                          <a:effectLst/>
                          <a:latin typeface="Times New Roman" pitchFamily="18" charset="0"/>
                        </a:rPr>
                        <a:t>mrad</a:t>
                      </a:r>
                      <a:r>
                        <a:rPr kumimoji="0" lang="it-IT" sz="1600" b="0" i="0" u="none" strike="noStrike" cap="none" normalizeH="0" baseline="0" dirty="0" smtClean="0">
                          <a:ln>
                            <a:noFill/>
                          </a:ln>
                          <a:solidFill>
                            <a:srgbClr val="002060"/>
                          </a:solidFill>
                          <a:effectLst/>
                          <a:latin typeface="Times New Roman" pitchFamily="18" charset="0"/>
                        </a:rPr>
                        <a:t>]</a:t>
                      </a:r>
                      <a:endParaRPr kumimoji="0" lang="en-GB" sz="1600" b="0" i="0" u="none" strike="noStrike" cap="none" normalizeH="0" baseline="-25000" dirty="0" smtClean="0">
                        <a:ln>
                          <a:noFill/>
                        </a:ln>
                        <a:solidFill>
                          <a:srgbClr val="00206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dirty="0" smtClean="0">
                          <a:ln>
                            <a:noFill/>
                          </a:ln>
                          <a:solidFill>
                            <a:srgbClr val="002060"/>
                          </a:solidFill>
                          <a:effectLst/>
                          <a:latin typeface="Times New Roman" pitchFamily="18" charset="0"/>
                        </a:rPr>
                        <a:t>45</a:t>
                      </a:r>
                      <a:endParaRPr kumimoji="0" lang="en-GB" sz="1600" b="0" i="0" u="none" strike="noStrike" cap="none" normalizeH="0" baseline="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dirty="0" smtClean="0">
                          <a:ln>
                            <a:noFill/>
                          </a:ln>
                          <a:solidFill>
                            <a:srgbClr val="002060"/>
                          </a:solidFill>
                          <a:effectLst/>
                          <a:latin typeface="Times New Roman" pitchFamily="18" charset="0"/>
                        </a:rPr>
                        <a:t>1.9</a:t>
                      </a:r>
                      <a:endParaRPr kumimoji="0" lang="en-GB" sz="1600" b="0" i="0" u="none" strike="noStrike" cap="none" normalizeH="0" baseline="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smtClean="0">
                          <a:ln>
                            <a:noFill/>
                          </a:ln>
                          <a:solidFill>
                            <a:srgbClr val="002060"/>
                          </a:solidFill>
                          <a:effectLst/>
                          <a:latin typeface="Times New Roman" pitchFamily="18" charset="0"/>
                        </a:rPr>
                        <a:t>0.67-4.2</a:t>
                      </a:r>
                      <a:endParaRPr kumimoji="0" lang="en-GB" sz="1600" b="0" i="0" u="none" strike="noStrike" cap="none" normalizeH="0" baseline="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smtClean="0">
                          <a:ln>
                            <a:noFill/>
                          </a:ln>
                          <a:solidFill>
                            <a:srgbClr val="002060"/>
                          </a:solidFill>
                          <a:effectLst/>
                          <a:latin typeface="Times New Roman" pitchFamily="18" charset="0"/>
                        </a:rPr>
                        <a:t>0.67-1.43(V)</a:t>
                      </a:r>
                      <a:endParaRPr kumimoji="0" lang="en-GB" sz="1600" b="0" i="0" u="none" strike="noStrike" cap="none" normalizeH="0" baseline="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dirty="0" smtClean="0">
                          <a:ln>
                            <a:noFill/>
                          </a:ln>
                          <a:solidFill>
                            <a:srgbClr val="002060"/>
                          </a:solidFill>
                          <a:effectLst/>
                          <a:latin typeface="Symbol" pitchFamily="18" charset="2"/>
                        </a:rPr>
                        <a:t>e</a:t>
                      </a:r>
                      <a:r>
                        <a:rPr kumimoji="0" lang="it-IT" sz="1600" b="0" i="0" u="none" strike="noStrike" cap="none" normalizeH="0" baseline="-25000" dirty="0" smtClean="0">
                          <a:ln>
                            <a:noFill/>
                          </a:ln>
                          <a:solidFill>
                            <a:srgbClr val="002060"/>
                          </a:solidFill>
                          <a:effectLst/>
                          <a:latin typeface="Times New Roman" pitchFamily="18" charset="0"/>
                        </a:rPr>
                        <a:t>90,</a:t>
                      </a:r>
                      <a:r>
                        <a:rPr kumimoji="0" lang="it-IT" sz="1600" b="0" i="0" u="none" strike="noStrike" cap="none" normalizeH="0" baseline="-25000" dirty="0" err="1" smtClean="0">
                          <a:ln>
                            <a:noFill/>
                          </a:ln>
                          <a:solidFill>
                            <a:srgbClr val="002060"/>
                          </a:solidFill>
                          <a:effectLst/>
                          <a:latin typeface="Times New Roman" pitchFamily="18" charset="0"/>
                        </a:rPr>
                        <a:t>geo</a:t>
                      </a:r>
                      <a:r>
                        <a:rPr kumimoji="0" lang="it-IT" sz="1600" b="0" i="0" u="none" strike="noStrike" cap="none" normalizeH="0" baseline="-25000" dirty="0" smtClean="0">
                          <a:ln>
                            <a:noFill/>
                          </a:ln>
                          <a:solidFill>
                            <a:srgbClr val="002060"/>
                          </a:solidFill>
                          <a:effectLst/>
                          <a:latin typeface="Times New Roman" pitchFamily="18" charset="0"/>
                        </a:rPr>
                        <a:t> </a:t>
                      </a:r>
                      <a:r>
                        <a:rPr kumimoji="0" lang="it-IT" sz="1600" b="0" i="0" u="none" strike="noStrike" cap="none" normalizeH="0" baseline="0" dirty="0" smtClean="0">
                          <a:ln>
                            <a:noFill/>
                          </a:ln>
                          <a:solidFill>
                            <a:srgbClr val="002060"/>
                          </a:solidFill>
                          <a:effectLst/>
                          <a:latin typeface="Times New Roman" pitchFamily="18" charset="0"/>
                        </a:rPr>
                        <a:t>[</a:t>
                      </a:r>
                      <a:r>
                        <a:rPr kumimoji="0" lang="it-IT" sz="1600" b="0" i="0" u="none" strike="noStrike" cap="none" normalizeH="0" baseline="0" dirty="0" smtClean="0">
                          <a:ln>
                            <a:noFill/>
                          </a:ln>
                          <a:solidFill>
                            <a:srgbClr val="002060"/>
                          </a:solidFill>
                          <a:effectLst/>
                          <a:latin typeface="Symbol" pitchFamily="18" charset="2"/>
                        </a:rPr>
                        <a:t>p</a:t>
                      </a:r>
                      <a:r>
                        <a:rPr kumimoji="0" lang="it-IT" sz="1600" b="0" i="0" u="none" strike="noStrike" cap="none" normalizeH="0" baseline="0" dirty="0" smtClean="0">
                          <a:ln>
                            <a:noFill/>
                          </a:ln>
                          <a:solidFill>
                            <a:srgbClr val="002060"/>
                          </a:solidFill>
                          <a:effectLst/>
                          <a:latin typeface="Times New Roman" pitchFamily="18" charset="0"/>
                        </a:rPr>
                        <a:t> mm mrad]</a:t>
                      </a:r>
                      <a:endParaRPr kumimoji="0" lang="en-GB" sz="1600" b="0" i="0" u="none" strike="noStrike" cap="none" normalizeH="0" baseline="0" dirty="0" smtClean="0">
                        <a:ln>
                          <a:noFill/>
                        </a:ln>
                        <a:solidFill>
                          <a:srgbClr val="00206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dirty="0" smtClean="0">
                          <a:ln>
                            <a:noFill/>
                          </a:ln>
                          <a:solidFill>
                            <a:srgbClr val="002060"/>
                          </a:solidFill>
                          <a:effectLst/>
                          <a:latin typeface="Times New Roman" pitchFamily="18" charset="0"/>
                        </a:rPr>
                        <a:t>180</a:t>
                      </a:r>
                      <a:endParaRPr kumimoji="0" lang="en-GB" sz="1600" b="0" i="0" u="none" strike="noStrike" cap="none" normalizeH="0" baseline="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dirty="0" smtClean="0">
                          <a:ln>
                            <a:noFill/>
                          </a:ln>
                          <a:solidFill>
                            <a:srgbClr val="002060"/>
                          </a:solidFill>
                          <a:effectLst/>
                          <a:latin typeface="Times New Roman" pitchFamily="18" charset="0"/>
                        </a:rPr>
                        <a:t>9.4</a:t>
                      </a:r>
                      <a:endParaRPr kumimoji="0" lang="en-GB" sz="1600" b="0" i="0" u="none" strike="noStrike" cap="none" normalizeH="0" baseline="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dirty="0" smtClean="0">
                          <a:ln>
                            <a:noFill/>
                          </a:ln>
                          <a:solidFill>
                            <a:srgbClr val="002060"/>
                          </a:solidFill>
                          <a:effectLst/>
                          <a:latin typeface="Times New Roman" pitchFamily="18" charset="0"/>
                        </a:rPr>
                        <a:t>3.34-21.2</a:t>
                      </a:r>
                      <a:endParaRPr kumimoji="0" lang="en-GB" sz="1600" b="0" i="0" u="none" strike="noStrike" cap="none" normalizeH="0" baseline="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smtClean="0">
                          <a:ln>
                            <a:noFill/>
                          </a:ln>
                          <a:solidFill>
                            <a:srgbClr val="002060"/>
                          </a:solidFill>
                          <a:effectLst/>
                          <a:latin typeface="Times New Roman" pitchFamily="18" charset="0"/>
                        </a:rPr>
                        <a:t>3.34-7.14 (V)</a:t>
                      </a:r>
                      <a:br>
                        <a:rPr kumimoji="0" lang="it-IT" sz="1600" b="0" i="0" u="none" strike="noStrike" cap="none" normalizeH="0" baseline="0" smtClean="0">
                          <a:ln>
                            <a:noFill/>
                          </a:ln>
                          <a:solidFill>
                            <a:srgbClr val="002060"/>
                          </a:solidFill>
                          <a:effectLst/>
                          <a:latin typeface="Times New Roman" pitchFamily="18" charset="0"/>
                        </a:rPr>
                      </a:br>
                      <a:r>
                        <a:rPr kumimoji="0" lang="it-IT" sz="1600" b="0" i="0" u="none" strike="noStrike" cap="none" normalizeH="0" baseline="0" smtClean="0">
                          <a:ln>
                            <a:noFill/>
                          </a:ln>
                          <a:solidFill>
                            <a:srgbClr val="002060"/>
                          </a:solidFill>
                          <a:effectLst/>
                          <a:latin typeface="Times New Roman" pitchFamily="18" charset="0"/>
                        </a:rPr>
                        <a:t>5.0 (H)</a:t>
                      </a:r>
                      <a:endParaRPr kumimoji="0" lang="en-GB" sz="1600" b="0" i="0" u="none" strike="noStrike" cap="none" normalizeH="0" baseline="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735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dirty="0" err="1" smtClean="0">
                          <a:ln>
                            <a:noFill/>
                          </a:ln>
                          <a:solidFill>
                            <a:srgbClr val="002060"/>
                          </a:solidFill>
                          <a:effectLst/>
                          <a:latin typeface="Times New Roman" pitchFamily="18" charset="0"/>
                        </a:rPr>
                        <a:t>Magnetic</a:t>
                      </a:r>
                      <a:r>
                        <a:rPr kumimoji="0" lang="it-IT" sz="1600" b="0" i="0" u="none" strike="noStrike" cap="none" normalizeH="0" baseline="0" dirty="0" smtClean="0">
                          <a:ln>
                            <a:noFill/>
                          </a:ln>
                          <a:solidFill>
                            <a:srgbClr val="002060"/>
                          </a:solidFill>
                          <a:effectLst/>
                          <a:latin typeface="Times New Roman" pitchFamily="18" charset="0"/>
                        </a:rPr>
                        <a:t> </a:t>
                      </a:r>
                      <a:r>
                        <a:rPr kumimoji="0" lang="it-IT" sz="1600" b="0" i="0" u="none" strike="noStrike" cap="none" normalizeH="0" baseline="0" dirty="0" err="1" smtClean="0">
                          <a:ln>
                            <a:noFill/>
                          </a:ln>
                          <a:solidFill>
                            <a:srgbClr val="002060"/>
                          </a:solidFill>
                          <a:effectLst/>
                          <a:latin typeface="Times New Roman" pitchFamily="18" charset="0"/>
                        </a:rPr>
                        <a:t>rigidity</a:t>
                      </a:r>
                      <a:r>
                        <a:rPr kumimoji="0" lang="it-IT" sz="1600" b="0" i="0" u="none" strike="noStrike" cap="none" normalizeH="0" baseline="0" dirty="0" smtClean="0">
                          <a:ln>
                            <a:noFill/>
                          </a:ln>
                          <a:solidFill>
                            <a:srgbClr val="002060"/>
                          </a:solidFill>
                          <a:effectLst/>
                          <a:latin typeface="Times New Roman" pitchFamily="18" charset="0"/>
                        </a:rPr>
                        <a:t> [T m]</a:t>
                      </a:r>
                      <a:endParaRPr kumimoji="0" lang="en-GB" sz="1600" b="0" i="0" u="none" strike="noStrike" cap="none" normalizeH="0" baseline="0" dirty="0" smtClean="0">
                        <a:ln>
                          <a:noFill/>
                        </a:ln>
                        <a:solidFill>
                          <a:srgbClr val="00206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dirty="0" smtClean="0">
                          <a:ln>
                            <a:noFill/>
                          </a:ln>
                          <a:solidFill>
                            <a:srgbClr val="002060"/>
                          </a:solidFill>
                          <a:effectLst/>
                          <a:latin typeface="Times New Roman" pitchFamily="18" charset="0"/>
                        </a:rPr>
                        <a:t>0.013 (0.026)</a:t>
                      </a:r>
                      <a:endParaRPr kumimoji="0" lang="en-GB" sz="1600" b="0" i="0" u="none" strike="noStrike" cap="none" normalizeH="0" baseline="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smtClean="0">
                          <a:ln>
                            <a:noFill/>
                          </a:ln>
                          <a:solidFill>
                            <a:srgbClr val="002060"/>
                          </a:solidFill>
                          <a:effectLst/>
                          <a:latin typeface="Times New Roman" pitchFamily="18" charset="0"/>
                        </a:rPr>
                        <a:t>0.38</a:t>
                      </a:r>
                      <a:endParaRPr kumimoji="0" lang="en-GB" sz="1600" b="0" i="0" u="none" strike="noStrike" cap="none" normalizeH="0" baseline="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dirty="0" smtClean="0">
                          <a:ln>
                            <a:noFill/>
                          </a:ln>
                          <a:solidFill>
                            <a:srgbClr val="002060"/>
                          </a:solidFill>
                          <a:effectLst/>
                          <a:latin typeface="Times New Roman" pitchFamily="18" charset="0"/>
                        </a:rPr>
                        <a:t>0.38-2.43</a:t>
                      </a:r>
                      <a:endParaRPr kumimoji="0" lang="en-GB" sz="1600" b="0" i="0" u="none" strike="noStrike" cap="none" normalizeH="0" baseline="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dirty="0" smtClean="0">
                          <a:ln>
                            <a:noFill/>
                          </a:ln>
                          <a:solidFill>
                            <a:srgbClr val="002060"/>
                          </a:solidFill>
                          <a:effectLst/>
                          <a:latin typeface="Times New Roman" pitchFamily="18" charset="0"/>
                        </a:rPr>
                        <a:t>0.38-2.43</a:t>
                      </a:r>
                      <a:endParaRPr kumimoji="0" lang="en-GB" sz="1600" b="0" i="0" u="none" strike="noStrike" cap="none" normalizeH="0" baseline="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735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600" b="0" i="0" u="none" strike="noStrike" cap="none" normalizeH="0" baseline="0" dirty="0" smtClean="0">
                          <a:ln>
                            <a:noFill/>
                          </a:ln>
                          <a:solidFill>
                            <a:srgbClr val="002060"/>
                          </a:solidFill>
                          <a:effectLst/>
                          <a:latin typeface="Times New Roman" pitchFamily="18" charset="0"/>
                        </a:rPr>
                        <a:t>(</a:t>
                      </a:r>
                      <a:r>
                        <a:rPr kumimoji="0" lang="it-IT" sz="1600" b="0" i="0" u="none" strike="noStrike" cap="none" normalizeH="0" baseline="0" dirty="0" err="1" smtClean="0">
                          <a:ln>
                            <a:noFill/>
                          </a:ln>
                          <a:solidFill>
                            <a:srgbClr val="002060"/>
                          </a:solidFill>
                          <a:effectLst/>
                          <a:latin typeface="Symbol" pitchFamily="18" charset="2"/>
                        </a:rPr>
                        <a:t>D</a:t>
                      </a:r>
                      <a:r>
                        <a:rPr kumimoji="0" lang="it-IT" sz="1600" b="0" i="0" u="none" strike="noStrike" cap="none" normalizeH="0" baseline="0" dirty="0" err="1" smtClean="0">
                          <a:ln>
                            <a:noFill/>
                          </a:ln>
                          <a:solidFill>
                            <a:srgbClr val="002060"/>
                          </a:solidFill>
                          <a:effectLst/>
                          <a:latin typeface="Times New Roman" pitchFamily="18" charset="0"/>
                        </a:rPr>
                        <a:t>p</a:t>
                      </a:r>
                      <a:r>
                        <a:rPr kumimoji="0" lang="it-IT" sz="1600" b="0" i="0" u="none" strike="noStrike" cap="none" normalizeH="0" baseline="0" dirty="0" smtClean="0">
                          <a:ln>
                            <a:noFill/>
                          </a:ln>
                          <a:solidFill>
                            <a:srgbClr val="002060"/>
                          </a:solidFill>
                          <a:effectLst/>
                          <a:latin typeface="Times New Roman" pitchFamily="18" charset="0"/>
                        </a:rPr>
                        <a:t>/p)</a:t>
                      </a:r>
                      <a:r>
                        <a:rPr kumimoji="0" lang="it-IT" sz="1600" b="0" i="0" u="none" strike="noStrike" cap="none" normalizeH="0" baseline="-25000" dirty="0" smtClean="0">
                          <a:ln>
                            <a:noFill/>
                          </a:ln>
                          <a:solidFill>
                            <a:srgbClr val="002060"/>
                          </a:solidFill>
                          <a:effectLst/>
                          <a:latin typeface="Times New Roman" pitchFamily="18" charset="0"/>
                        </a:rPr>
                        <a:t>tot</a:t>
                      </a:r>
                      <a:endParaRPr kumimoji="0" lang="en-GB" sz="1600" b="0" i="0" u="none" strike="noStrike" cap="none" normalizeH="0" baseline="-25000" dirty="0" smtClean="0">
                        <a:ln>
                          <a:noFill/>
                        </a:ln>
                        <a:solidFill>
                          <a:srgbClr val="00206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GB" sz="1600" b="0" i="0" u="none" strike="noStrike" cap="none" normalizeH="0" baseline="0" smtClean="0">
                          <a:ln>
                            <a:noFill/>
                          </a:ln>
                          <a:solidFill>
                            <a:srgbClr val="002060"/>
                          </a:solidFill>
                          <a:effectLst/>
                          <a:latin typeface="Times New Roman" pitchFamily="18" charset="0"/>
                          <a:cs typeface="Times New Roman" pitchFamily="18" charset="0"/>
                        </a:rPr>
                        <a:t>±</a:t>
                      </a:r>
                      <a:r>
                        <a:rPr kumimoji="0" lang="it-IT" sz="1600" b="0" i="0" u="none" strike="noStrike" cap="none" normalizeH="0" baseline="0" smtClean="0">
                          <a:ln>
                            <a:noFill/>
                          </a:ln>
                          <a:solidFill>
                            <a:srgbClr val="002060"/>
                          </a:solidFill>
                          <a:effectLst/>
                          <a:latin typeface="Times New Roman" pitchFamily="18" charset="0"/>
                          <a:cs typeface="Times New Roman" pitchFamily="18" charset="0"/>
                        </a:rPr>
                        <a:t>1.0‰</a:t>
                      </a:r>
                      <a:endParaRPr kumimoji="0" lang="en-GB" sz="1600" b="0" i="0" u="none" strike="noStrike" cap="none" normalizeH="0" baseline="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GB" sz="1600" b="0" i="0" u="none" strike="noStrike" cap="none" normalizeH="0" baseline="0" smtClean="0">
                          <a:ln>
                            <a:noFill/>
                          </a:ln>
                          <a:solidFill>
                            <a:srgbClr val="002060"/>
                          </a:solidFill>
                          <a:effectLst/>
                          <a:latin typeface="Times New Roman" pitchFamily="18" charset="0"/>
                          <a:cs typeface="Times New Roman" pitchFamily="18" charset="0"/>
                        </a:rPr>
                        <a:t>±</a:t>
                      </a:r>
                      <a:r>
                        <a:rPr kumimoji="0" lang="it-IT" sz="1600" b="0" i="0" u="none" strike="noStrike" cap="none" normalizeH="0" baseline="0" smtClean="0">
                          <a:ln>
                            <a:noFill/>
                          </a:ln>
                          <a:solidFill>
                            <a:srgbClr val="002060"/>
                          </a:solidFill>
                          <a:effectLst/>
                          <a:latin typeface="Times New Roman" pitchFamily="18" charset="0"/>
                          <a:cs typeface="Times New Roman" pitchFamily="18" charset="0"/>
                        </a:rPr>
                        <a:t>(1.2-2.2)‰</a:t>
                      </a:r>
                      <a:endParaRPr kumimoji="0" lang="en-GB" sz="1600" b="0" i="0" u="none" strike="noStrike" cap="none" normalizeH="0" baseline="0" smtClean="0">
                        <a:ln>
                          <a:noFill/>
                        </a:ln>
                        <a:solidFill>
                          <a:srgbClr val="002060"/>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GB" sz="1600" b="0" i="0" u="none" strike="noStrike" cap="none" normalizeH="0" baseline="0" dirty="0" smtClean="0">
                          <a:ln>
                            <a:noFill/>
                          </a:ln>
                          <a:solidFill>
                            <a:srgbClr val="002060"/>
                          </a:solidFill>
                          <a:effectLst/>
                          <a:latin typeface="Times New Roman" pitchFamily="18" charset="0"/>
                          <a:cs typeface="Times New Roman" pitchFamily="18" charset="0"/>
                        </a:rPr>
                        <a:t>±</a:t>
                      </a:r>
                      <a:r>
                        <a:rPr kumimoji="0" lang="it-IT" sz="1600" b="0" i="0" u="none" strike="noStrike" cap="none" normalizeH="0" baseline="0" dirty="0" smtClean="0">
                          <a:ln>
                            <a:noFill/>
                          </a:ln>
                          <a:solidFill>
                            <a:srgbClr val="002060"/>
                          </a:solidFill>
                          <a:effectLst/>
                          <a:latin typeface="Times New Roman" pitchFamily="18" charset="0"/>
                          <a:cs typeface="Times New Roman" pitchFamily="18" charset="0"/>
                        </a:rPr>
                        <a:t>(1.2-3.4)‰</a:t>
                      </a:r>
                      <a:endParaRPr kumimoji="0" lang="en-GB" sz="1600" b="0" i="0" u="none" strike="noStrike" cap="none" normalizeH="0" baseline="0" dirty="0" smtClean="0">
                        <a:ln>
                          <a:noFill/>
                        </a:ln>
                        <a:solidFill>
                          <a:srgbClr val="002060"/>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GB" sz="1600" b="0" i="0" u="none" strike="noStrike" cap="none" normalizeH="0" baseline="0" dirty="0" smtClean="0">
                          <a:ln>
                            <a:noFill/>
                          </a:ln>
                          <a:solidFill>
                            <a:srgbClr val="002060"/>
                          </a:solidFill>
                          <a:effectLst/>
                          <a:latin typeface="Times New Roman" pitchFamily="18" charset="0"/>
                          <a:cs typeface="Times New Roman" pitchFamily="18" charset="0"/>
                        </a:rPr>
                        <a:t>±</a:t>
                      </a:r>
                      <a:r>
                        <a:rPr kumimoji="0" lang="it-IT" sz="1600" b="0" i="0" u="none" strike="noStrike" cap="none" normalizeH="0" baseline="0" dirty="0" smtClean="0">
                          <a:ln>
                            <a:noFill/>
                          </a:ln>
                          <a:solidFill>
                            <a:srgbClr val="002060"/>
                          </a:solidFill>
                          <a:effectLst/>
                          <a:latin typeface="Times New Roman" pitchFamily="18" charset="0"/>
                          <a:cs typeface="Times New Roman" pitchFamily="18" charset="0"/>
                        </a:rPr>
                        <a:t>(0.4-0.6)‰</a:t>
                      </a:r>
                      <a:endParaRPr kumimoji="0" lang="en-GB" sz="1600" b="0" i="0" u="none" strike="noStrike" cap="none" normalizeH="0" baseline="0" dirty="0" smtClean="0">
                        <a:ln>
                          <a:noFill/>
                        </a:ln>
                        <a:solidFill>
                          <a:srgbClr val="002060"/>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7166" name="Text Box 62"/>
          <p:cNvSpPr txBox="1">
            <a:spLocks noChangeArrowheads="1"/>
          </p:cNvSpPr>
          <p:nvPr/>
        </p:nvSpPr>
        <p:spPr bwMode="auto">
          <a:xfrm>
            <a:off x="785813" y="5745163"/>
            <a:ext cx="3987800" cy="274637"/>
          </a:xfrm>
          <a:prstGeom prst="rect">
            <a:avLst/>
          </a:prstGeom>
          <a:noFill/>
          <a:ln w="9525">
            <a:noFill/>
            <a:miter lim="800000"/>
            <a:headEnd/>
            <a:tailEnd/>
          </a:ln>
          <a:effectLst/>
        </p:spPr>
        <p:txBody>
          <a:bodyPr>
            <a:spAutoFit/>
          </a:bodyPr>
          <a:lstStyle/>
          <a:p>
            <a:pPr>
              <a:spcBef>
                <a:spcPct val="50000"/>
              </a:spcBef>
            </a:pPr>
            <a:r>
              <a:rPr lang="it-IT" sz="1200" dirty="0"/>
              <a:t>* (H</a:t>
            </a:r>
            <a:r>
              <a:rPr lang="it-IT" sz="1200" baseline="-25000" dirty="0"/>
              <a:t>2</a:t>
            </a:r>
            <a:r>
              <a:rPr lang="it-IT" sz="1200" baseline="30000" dirty="0" smtClean="0"/>
              <a:t>+</a:t>
            </a:r>
            <a:r>
              <a:rPr lang="it-IT" sz="1200" dirty="0" smtClean="0"/>
              <a:t>, H</a:t>
            </a:r>
            <a:r>
              <a:rPr lang="it-IT" sz="1200" baseline="-25000" dirty="0" smtClean="0"/>
              <a:t>3</a:t>
            </a:r>
            <a:r>
              <a:rPr lang="it-IT" sz="1200" baseline="30000" dirty="0" smtClean="0"/>
              <a:t>+</a:t>
            </a:r>
            <a:r>
              <a:rPr lang="it-IT" sz="1200" dirty="0" smtClean="0"/>
              <a:t>)</a:t>
            </a:r>
            <a:endParaRPr lang="en-GB" sz="1200" baseline="30000" dirty="0"/>
          </a:p>
        </p:txBody>
      </p:sp>
      <p:sp>
        <p:nvSpPr>
          <p:cNvPr id="2" name="Date Placeholder 1"/>
          <p:cNvSpPr>
            <a:spLocks noGrp="1"/>
          </p:cNvSpPr>
          <p:nvPr>
            <p:ph type="dt" sz="half" idx="10"/>
          </p:nvPr>
        </p:nvSpPr>
        <p:spPr/>
        <p:txBody>
          <a:bodyPr/>
          <a:lstStyle/>
          <a:p>
            <a:r>
              <a:rPr lang="en-US" smtClean="0"/>
              <a:t>CAS – Trondheim - 27/07/2013</a:t>
            </a:r>
            <a:endParaRPr lang="en-US"/>
          </a:p>
        </p:txBody>
      </p:sp>
      <p:sp>
        <p:nvSpPr>
          <p:cNvPr id="3" name="Footer Placeholder 2"/>
          <p:cNvSpPr>
            <a:spLocks noGrp="1"/>
          </p:cNvSpPr>
          <p:nvPr>
            <p:ph type="ftr" sz="quarter" idx="11"/>
          </p:nvPr>
        </p:nvSpPr>
        <p:spPr/>
        <p:txBody>
          <a:bodyPr/>
          <a:lstStyle/>
          <a:p>
            <a:r>
              <a:rPr lang="en-US" smtClean="0"/>
              <a:t>Medical applications – C. Biscari </a:t>
            </a:r>
            <a:endParaRPr lang="en-US"/>
          </a:p>
        </p:txBody>
      </p:sp>
      <p:sp>
        <p:nvSpPr>
          <p:cNvPr id="4" name="Slide Number Placeholder 3"/>
          <p:cNvSpPr>
            <a:spLocks noGrp="1"/>
          </p:cNvSpPr>
          <p:nvPr>
            <p:ph type="sldNum" sz="quarter" idx="12"/>
          </p:nvPr>
        </p:nvSpPr>
        <p:spPr/>
        <p:txBody>
          <a:bodyPr/>
          <a:lstStyle/>
          <a:p>
            <a:fld id="{67CD92BB-0280-4EA5-937F-87721D6FAD66}" type="slidenum">
              <a:rPr lang="en-US" smtClean="0"/>
              <a:t>42</a:t>
            </a:fld>
            <a:endParaRPr lang="en-US"/>
          </a:p>
        </p:txBody>
      </p:sp>
    </p:spTree>
    <p:extLst>
      <p:ext uri="{BB962C8B-B14F-4D97-AF65-F5344CB8AC3E}">
        <p14:creationId xmlns:p14="http://schemas.microsoft.com/office/powerpoint/2010/main" val="15489743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85800" y="76200"/>
            <a:ext cx="7772400" cy="1066800"/>
          </a:xfrm>
        </p:spPr>
        <p:txBody>
          <a:bodyPr/>
          <a:lstStyle/>
          <a:p>
            <a:r>
              <a:rPr lang="it-IT" sz="4400" dirty="0" smtClean="0"/>
              <a:t>CNAO Design </a:t>
            </a:r>
            <a:r>
              <a:rPr lang="it-IT" sz="4400" dirty="0"/>
              <a:t>Parameters II</a:t>
            </a:r>
            <a:endParaRPr lang="en-GB" sz="4400" dirty="0"/>
          </a:p>
        </p:txBody>
      </p:sp>
      <p:sp>
        <p:nvSpPr>
          <p:cNvPr id="49155" name="Text Box 3"/>
          <p:cNvSpPr txBox="1">
            <a:spLocks noChangeArrowheads="1"/>
          </p:cNvSpPr>
          <p:nvPr/>
        </p:nvSpPr>
        <p:spPr bwMode="auto">
          <a:xfrm>
            <a:off x="762000" y="1981200"/>
            <a:ext cx="7467600" cy="457200"/>
          </a:xfrm>
          <a:prstGeom prst="rect">
            <a:avLst/>
          </a:prstGeom>
          <a:noFill/>
          <a:ln w="9525">
            <a:noFill/>
            <a:miter lim="800000"/>
            <a:headEnd/>
            <a:tailEnd/>
          </a:ln>
          <a:effectLst/>
        </p:spPr>
        <p:txBody>
          <a:bodyPr>
            <a:spAutoFit/>
          </a:bodyPr>
          <a:lstStyle/>
          <a:p>
            <a:pPr>
              <a:spcBef>
                <a:spcPct val="50000"/>
              </a:spcBef>
            </a:pPr>
            <a:endParaRPr lang="en-GB"/>
          </a:p>
        </p:txBody>
      </p:sp>
      <p:graphicFrame>
        <p:nvGraphicFramePr>
          <p:cNvPr id="49156" name="Group 4"/>
          <p:cNvGraphicFramePr>
            <a:graphicFrameLocks noGrp="1"/>
          </p:cNvGraphicFramePr>
          <p:nvPr>
            <p:extLst>
              <p:ext uri="{D42A27DB-BD31-4B8C-83A1-F6EECF244321}">
                <p14:modId xmlns:p14="http://schemas.microsoft.com/office/powerpoint/2010/main" val="2337635571"/>
              </p:ext>
            </p:extLst>
          </p:nvPr>
        </p:nvGraphicFramePr>
        <p:xfrm>
          <a:off x="304800" y="2028825"/>
          <a:ext cx="8534400" cy="3738880"/>
        </p:xfrm>
        <a:graphic>
          <a:graphicData uri="http://schemas.openxmlformats.org/drawingml/2006/table">
            <a:tbl>
              <a:tblPr/>
              <a:tblGrid>
                <a:gridCol w="2528888"/>
                <a:gridCol w="1639887"/>
                <a:gridCol w="1412875"/>
                <a:gridCol w="1393825"/>
                <a:gridCol w="1558925"/>
              </a:tblGrid>
              <a:tr h="387350">
                <a:tc gridSpan="5">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1" i="0" u="none" strike="noStrike" cap="none" normalizeH="0" baseline="0" dirty="0" smtClean="0">
                          <a:ln>
                            <a:noFill/>
                          </a:ln>
                          <a:solidFill>
                            <a:srgbClr val="002060"/>
                          </a:solidFill>
                          <a:effectLst/>
                          <a:latin typeface="Times New Roman" pitchFamily="18" charset="0"/>
                        </a:rPr>
                        <a:t>Carbon (4·10</a:t>
                      </a:r>
                      <a:r>
                        <a:rPr kumimoji="0" lang="it-IT" sz="1800" b="1" i="0" u="none" strike="noStrike" cap="none" normalizeH="0" baseline="30000" dirty="0" smtClean="0">
                          <a:ln>
                            <a:noFill/>
                          </a:ln>
                          <a:solidFill>
                            <a:srgbClr val="002060"/>
                          </a:solidFill>
                          <a:effectLst/>
                          <a:latin typeface="Times New Roman" pitchFamily="18" charset="0"/>
                        </a:rPr>
                        <a:t>8</a:t>
                      </a:r>
                      <a:r>
                        <a:rPr kumimoji="0" lang="it-IT" sz="1800" b="1" i="0" u="none" strike="noStrike" cap="none" normalizeH="0" baseline="0" dirty="0" smtClean="0">
                          <a:ln>
                            <a:noFill/>
                          </a:ln>
                          <a:solidFill>
                            <a:srgbClr val="002060"/>
                          </a:solidFill>
                          <a:effectLst/>
                          <a:latin typeface="Times New Roman" pitchFamily="18" charset="0"/>
                        </a:rPr>
                        <a:t> C/spill)</a:t>
                      </a:r>
                      <a:endParaRPr kumimoji="0" lang="en-GB" sz="1800" b="1" i="0" u="none" strike="noStrike" cap="none" normalizeH="0" baseline="0" dirty="0" smtClean="0">
                        <a:ln>
                          <a:noFill/>
                        </a:ln>
                        <a:solidFill>
                          <a:srgbClr val="00206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r>
              <a:tr h="38735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endParaRPr kumimoji="0" lang="en-GB" sz="1400" b="0" i="0" u="none" strike="noStrike" cap="none" normalizeH="0" baseline="0" dirty="0" smtClean="0">
                        <a:ln>
                          <a:noFill/>
                        </a:ln>
                        <a:solidFill>
                          <a:srgbClr val="00206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400" b="0" i="0" u="none" strike="noStrike" cap="none" normalizeH="0" baseline="0" smtClean="0">
                          <a:ln>
                            <a:noFill/>
                          </a:ln>
                          <a:solidFill>
                            <a:srgbClr val="002060"/>
                          </a:solidFill>
                          <a:effectLst/>
                          <a:latin typeface="Times New Roman" pitchFamily="18" charset="0"/>
                        </a:rPr>
                        <a:t>LEBT (C</a:t>
                      </a:r>
                      <a:r>
                        <a:rPr kumimoji="0" lang="it-IT" sz="1400" b="0" i="0" u="none" strike="noStrike" cap="none" normalizeH="0" baseline="30000" smtClean="0">
                          <a:ln>
                            <a:noFill/>
                          </a:ln>
                          <a:solidFill>
                            <a:srgbClr val="002060"/>
                          </a:solidFill>
                          <a:effectLst/>
                          <a:latin typeface="Times New Roman" pitchFamily="18" charset="0"/>
                        </a:rPr>
                        <a:t>4+</a:t>
                      </a:r>
                      <a:r>
                        <a:rPr kumimoji="0" lang="it-IT" sz="1400" b="0" i="0" u="none" strike="noStrike" cap="none" normalizeH="0" baseline="0" smtClean="0">
                          <a:ln>
                            <a:noFill/>
                          </a:ln>
                          <a:solidFill>
                            <a:srgbClr val="002060"/>
                          </a:solidFill>
                          <a:effectLst/>
                          <a:latin typeface="Times New Roman" pitchFamily="18" charset="0"/>
                        </a:rPr>
                        <a:t>)</a:t>
                      </a:r>
                      <a:endParaRPr kumimoji="0" lang="en-GB" sz="1400" b="0" i="0" u="none" strike="noStrike" cap="none" normalizeH="0" baseline="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400" b="0" i="0" u="none" strike="noStrike" cap="none" normalizeH="0" baseline="0" smtClean="0">
                          <a:ln>
                            <a:noFill/>
                          </a:ln>
                          <a:solidFill>
                            <a:srgbClr val="002060"/>
                          </a:solidFill>
                          <a:effectLst/>
                          <a:latin typeface="Times New Roman" pitchFamily="18" charset="0"/>
                        </a:rPr>
                        <a:t>MEBT</a:t>
                      </a:r>
                      <a:endParaRPr kumimoji="0" lang="en-GB" sz="1400" b="0" i="0" u="none" strike="noStrike" cap="none" normalizeH="0" baseline="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400" b="0" i="0" u="none" strike="noStrike" cap="none" normalizeH="0" baseline="0" smtClean="0">
                          <a:ln>
                            <a:noFill/>
                          </a:ln>
                          <a:solidFill>
                            <a:srgbClr val="002060"/>
                          </a:solidFill>
                          <a:effectLst/>
                          <a:latin typeface="Times New Roman" pitchFamily="18" charset="0"/>
                        </a:rPr>
                        <a:t>SYNC</a:t>
                      </a:r>
                      <a:endParaRPr kumimoji="0" lang="en-GB" sz="1400" b="0" i="0" u="none" strike="noStrike" cap="none" normalizeH="0" baseline="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400" b="0" i="0" u="none" strike="noStrike" cap="none" normalizeH="0" baseline="0" smtClean="0">
                          <a:ln>
                            <a:noFill/>
                          </a:ln>
                          <a:solidFill>
                            <a:srgbClr val="002060"/>
                          </a:solidFill>
                          <a:effectLst/>
                          <a:latin typeface="Times New Roman" pitchFamily="18" charset="0"/>
                        </a:rPr>
                        <a:t>HEBT</a:t>
                      </a:r>
                      <a:endParaRPr kumimoji="0" lang="en-GB" sz="1400" b="0" i="0" u="none" strike="noStrike" cap="none" normalizeH="0" baseline="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735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dirty="0" smtClean="0">
                          <a:ln>
                            <a:noFill/>
                          </a:ln>
                          <a:solidFill>
                            <a:srgbClr val="002060"/>
                          </a:solidFill>
                          <a:effectLst/>
                          <a:latin typeface="Times New Roman" pitchFamily="18" charset="0"/>
                        </a:rPr>
                        <a:t>Energy [MeV/u]</a:t>
                      </a:r>
                      <a:endParaRPr kumimoji="0" lang="en-GB" sz="1800" b="0" i="0" u="none" strike="noStrike" cap="none" normalizeH="0" baseline="0" dirty="0" smtClean="0">
                        <a:ln>
                          <a:noFill/>
                        </a:ln>
                        <a:solidFill>
                          <a:srgbClr val="00206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smtClean="0">
                          <a:ln>
                            <a:noFill/>
                          </a:ln>
                          <a:solidFill>
                            <a:srgbClr val="002060"/>
                          </a:solidFill>
                          <a:effectLst/>
                          <a:latin typeface="Times New Roman" pitchFamily="18" charset="0"/>
                        </a:rPr>
                        <a:t>0.008</a:t>
                      </a:r>
                      <a:endParaRPr kumimoji="0" lang="en-GB" sz="1800" b="0" i="0" u="none" strike="noStrike" cap="none" normalizeH="0" baseline="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dirty="0" smtClean="0">
                          <a:ln>
                            <a:noFill/>
                          </a:ln>
                          <a:solidFill>
                            <a:srgbClr val="002060"/>
                          </a:solidFill>
                          <a:effectLst/>
                          <a:latin typeface="Times New Roman" pitchFamily="18" charset="0"/>
                        </a:rPr>
                        <a:t>7</a:t>
                      </a:r>
                      <a:endParaRPr kumimoji="0" lang="en-GB" sz="1800" b="0" i="0" u="none" strike="noStrike" cap="none" normalizeH="0" baseline="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smtClean="0">
                          <a:ln>
                            <a:noFill/>
                          </a:ln>
                          <a:solidFill>
                            <a:srgbClr val="002060"/>
                          </a:solidFill>
                          <a:effectLst/>
                          <a:latin typeface="Times New Roman" pitchFamily="18" charset="0"/>
                        </a:rPr>
                        <a:t>7-400</a:t>
                      </a:r>
                      <a:endParaRPr kumimoji="0" lang="en-GB" sz="1800" b="0" i="0" u="none" strike="noStrike" cap="none" normalizeH="0" baseline="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1" i="0" u="none" strike="noStrike" cap="none" normalizeH="0" baseline="0" dirty="0" smtClean="0">
                          <a:ln>
                            <a:noFill/>
                          </a:ln>
                          <a:solidFill>
                            <a:srgbClr val="002060"/>
                          </a:solidFill>
                          <a:effectLst/>
                          <a:latin typeface="Times New Roman" pitchFamily="18" charset="0"/>
                        </a:rPr>
                        <a:t>120-400</a:t>
                      </a:r>
                      <a:endParaRPr kumimoji="0" lang="en-GB" sz="1800" b="1" i="0" u="none" strike="noStrike" cap="none" normalizeH="0" baseline="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735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smtClean="0">
                          <a:ln>
                            <a:noFill/>
                          </a:ln>
                          <a:solidFill>
                            <a:srgbClr val="002060"/>
                          </a:solidFill>
                          <a:effectLst/>
                          <a:latin typeface="Times New Roman" pitchFamily="18" charset="0"/>
                        </a:rPr>
                        <a:t>Imax [A]</a:t>
                      </a:r>
                      <a:endParaRPr kumimoji="0" lang="en-GB" sz="1800" b="0" i="0" u="none" strike="noStrike" cap="none" normalizeH="0" baseline="0" smtClean="0">
                        <a:ln>
                          <a:noFill/>
                        </a:ln>
                        <a:solidFill>
                          <a:srgbClr val="00206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dirty="0" smtClean="0">
                          <a:ln>
                            <a:noFill/>
                          </a:ln>
                          <a:solidFill>
                            <a:srgbClr val="002060"/>
                          </a:solidFill>
                          <a:effectLst/>
                          <a:latin typeface="Times New Roman" pitchFamily="18" charset="0"/>
                        </a:rPr>
                        <a:t>0.15</a:t>
                      </a:r>
                      <a:r>
                        <a:rPr kumimoji="0" lang="it-IT" sz="1800" b="0" i="0" u="none" strike="noStrike" cap="none" normalizeH="0" baseline="0" dirty="0" smtClean="0">
                          <a:ln>
                            <a:noFill/>
                          </a:ln>
                          <a:solidFill>
                            <a:srgbClr val="002060"/>
                          </a:solidFill>
                          <a:effectLst/>
                          <a:latin typeface="Times New Roman" pitchFamily="18" charset="0"/>
                          <a:cs typeface="Times New Roman" pitchFamily="18" charset="0"/>
                        </a:rPr>
                        <a:t>×</a:t>
                      </a:r>
                      <a:r>
                        <a:rPr kumimoji="0" lang="it-IT" sz="1800" b="0" i="0" u="none" strike="noStrike" cap="none" normalizeH="0" baseline="0" dirty="0" smtClean="0">
                          <a:ln>
                            <a:noFill/>
                          </a:ln>
                          <a:solidFill>
                            <a:srgbClr val="002060"/>
                          </a:solidFill>
                          <a:effectLst/>
                          <a:latin typeface="Times New Roman" pitchFamily="18" charset="0"/>
                        </a:rPr>
                        <a:t>10</a:t>
                      </a:r>
                      <a:r>
                        <a:rPr kumimoji="0" lang="it-IT" sz="1800" b="0" i="0" u="none" strike="noStrike" cap="none" normalizeH="0" baseline="30000" dirty="0" smtClean="0">
                          <a:ln>
                            <a:noFill/>
                          </a:ln>
                          <a:solidFill>
                            <a:srgbClr val="002060"/>
                          </a:solidFill>
                          <a:effectLst/>
                          <a:latin typeface="Times New Roman" pitchFamily="18" charset="0"/>
                        </a:rPr>
                        <a:t>-3</a:t>
                      </a:r>
                      <a:endParaRPr kumimoji="0" lang="en-GB" sz="1800" b="0" i="0" u="none" strike="noStrike" cap="none" normalizeH="0" baseline="3000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dirty="0" smtClean="0">
                          <a:ln>
                            <a:noFill/>
                          </a:ln>
                          <a:solidFill>
                            <a:srgbClr val="002060"/>
                          </a:solidFill>
                          <a:effectLst/>
                          <a:latin typeface="Times New Roman" pitchFamily="18" charset="0"/>
                        </a:rPr>
                        <a:t>0.15</a:t>
                      </a:r>
                      <a:r>
                        <a:rPr kumimoji="0" lang="it-IT" sz="1800" b="0" i="0" u="none" strike="noStrike" cap="none" normalizeH="0" baseline="0" dirty="0" smtClean="0">
                          <a:ln>
                            <a:noFill/>
                          </a:ln>
                          <a:solidFill>
                            <a:srgbClr val="002060"/>
                          </a:solidFill>
                          <a:effectLst/>
                          <a:latin typeface="Times New Roman" pitchFamily="18" charset="0"/>
                          <a:cs typeface="Times New Roman" pitchFamily="18" charset="0"/>
                        </a:rPr>
                        <a:t>×</a:t>
                      </a:r>
                      <a:r>
                        <a:rPr kumimoji="0" lang="it-IT" sz="1800" b="0" i="0" u="none" strike="noStrike" cap="none" normalizeH="0" baseline="0" dirty="0" smtClean="0">
                          <a:ln>
                            <a:noFill/>
                          </a:ln>
                          <a:solidFill>
                            <a:srgbClr val="002060"/>
                          </a:solidFill>
                          <a:effectLst/>
                          <a:latin typeface="Times New Roman" pitchFamily="18" charset="0"/>
                        </a:rPr>
                        <a:t>10</a:t>
                      </a:r>
                      <a:r>
                        <a:rPr kumimoji="0" lang="it-IT" sz="1800" b="0" i="0" u="none" strike="noStrike" cap="none" normalizeH="0" baseline="30000" dirty="0" smtClean="0">
                          <a:ln>
                            <a:noFill/>
                          </a:ln>
                          <a:solidFill>
                            <a:srgbClr val="002060"/>
                          </a:solidFill>
                          <a:effectLst/>
                          <a:latin typeface="Times New Roman" pitchFamily="18" charset="0"/>
                        </a:rPr>
                        <a:t>-3</a:t>
                      </a:r>
                      <a:endParaRPr kumimoji="0" lang="en-GB" sz="1800" b="0" i="0" u="none" strike="noStrike" cap="none" normalizeH="0" baseline="3000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smtClean="0">
                          <a:ln>
                            <a:noFill/>
                          </a:ln>
                          <a:solidFill>
                            <a:srgbClr val="002060"/>
                          </a:solidFill>
                          <a:effectLst/>
                          <a:latin typeface="Times New Roman" pitchFamily="18" charset="0"/>
                        </a:rPr>
                        <a:t>1.5</a:t>
                      </a:r>
                      <a:r>
                        <a:rPr kumimoji="0" lang="it-IT" sz="1800" b="0" i="0" u="none" strike="noStrike" cap="none" normalizeH="0" baseline="0" smtClean="0">
                          <a:ln>
                            <a:noFill/>
                          </a:ln>
                          <a:solidFill>
                            <a:srgbClr val="002060"/>
                          </a:solidFill>
                          <a:effectLst/>
                          <a:latin typeface="Times New Roman" pitchFamily="18" charset="0"/>
                          <a:cs typeface="Times New Roman" pitchFamily="18" charset="0"/>
                        </a:rPr>
                        <a:t>×</a:t>
                      </a:r>
                      <a:r>
                        <a:rPr kumimoji="0" lang="it-IT" sz="1800" b="0" i="0" u="none" strike="noStrike" cap="none" normalizeH="0" baseline="0" smtClean="0">
                          <a:ln>
                            <a:noFill/>
                          </a:ln>
                          <a:solidFill>
                            <a:srgbClr val="002060"/>
                          </a:solidFill>
                          <a:effectLst/>
                          <a:latin typeface="Times New Roman" pitchFamily="18" charset="0"/>
                        </a:rPr>
                        <a:t>10</a:t>
                      </a:r>
                      <a:r>
                        <a:rPr kumimoji="0" lang="it-IT" sz="1800" b="0" i="0" u="none" strike="noStrike" cap="none" normalizeH="0" baseline="30000" smtClean="0">
                          <a:ln>
                            <a:noFill/>
                          </a:ln>
                          <a:solidFill>
                            <a:srgbClr val="002060"/>
                          </a:solidFill>
                          <a:effectLst/>
                          <a:latin typeface="Times New Roman" pitchFamily="18" charset="0"/>
                        </a:rPr>
                        <a:t>-3</a:t>
                      </a:r>
                      <a:endParaRPr kumimoji="0" lang="en-GB" sz="1800" b="0" i="0" u="none" strike="noStrike" cap="none" normalizeH="0" baseline="3000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smtClean="0">
                          <a:ln>
                            <a:noFill/>
                          </a:ln>
                          <a:solidFill>
                            <a:srgbClr val="002060"/>
                          </a:solidFill>
                          <a:effectLst/>
                          <a:latin typeface="Times New Roman" pitchFamily="18" charset="0"/>
                        </a:rPr>
                        <a:t>2</a:t>
                      </a:r>
                      <a:r>
                        <a:rPr kumimoji="0" lang="it-IT" sz="1800" b="0" i="0" u="none" strike="noStrike" cap="none" normalizeH="0" baseline="0" smtClean="0">
                          <a:ln>
                            <a:noFill/>
                          </a:ln>
                          <a:solidFill>
                            <a:srgbClr val="002060"/>
                          </a:solidFill>
                          <a:effectLst/>
                          <a:latin typeface="Times New Roman" pitchFamily="18" charset="0"/>
                          <a:cs typeface="Times New Roman" pitchFamily="18" charset="0"/>
                        </a:rPr>
                        <a:t>×</a:t>
                      </a:r>
                      <a:r>
                        <a:rPr kumimoji="0" lang="it-IT" sz="1800" b="0" i="0" u="none" strike="noStrike" cap="none" normalizeH="0" baseline="0" smtClean="0">
                          <a:ln>
                            <a:noFill/>
                          </a:ln>
                          <a:solidFill>
                            <a:srgbClr val="002060"/>
                          </a:solidFill>
                          <a:effectLst/>
                          <a:latin typeface="Times New Roman" pitchFamily="18" charset="0"/>
                        </a:rPr>
                        <a:t>10</a:t>
                      </a:r>
                      <a:r>
                        <a:rPr kumimoji="0" lang="it-IT" sz="1800" b="0" i="0" u="none" strike="noStrike" cap="none" normalizeH="0" baseline="30000" smtClean="0">
                          <a:ln>
                            <a:noFill/>
                          </a:ln>
                          <a:solidFill>
                            <a:srgbClr val="002060"/>
                          </a:solidFill>
                          <a:effectLst/>
                          <a:latin typeface="Times New Roman" pitchFamily="18" charset="0"/>
                        </a:rPr>
                        <a:t>-9</a:t>
                      </a:r>
                      <a:endParaRPr kumimoji="0" lang="en-GB" sz="1800" b="0" i="0" u="none" strike="noStrike" cap="none" normalizeH="0" baseline="3000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735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smtClean="0">
                          <a:ln>
                            <a:noFill/>
                          </a:ln>
                          <a:solidFill>
                            <a:srgbClr val="002060"/>
                          </a:solidFill>
                          <a:effectLst/>
                          <a:latin typeface="Times New Roman" pitchFamily="18" charset="0"/>
                        </a:rPr>
                        <a:t>Imin [A]</a:t>
                      </a:r>
                      <a:endParaRPr kumimoji="0" lang="en-GB" sz="1800" b="0" i="0" u="none" strike="noStrike" cap="none" normalizeH="0" baseline="0" smtClean="0">
                        <a:ln>
                          <a:noFill/>
                        </a:ln>
                        <a:solidFill>
                          <a:srgbClr val="00206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dirty="0" smtClean="0">
                          <a:ln>
                            <a:noFill/>
                          </a:ln>
                          <a:solidFill>
                            <a:srgbClr val="002060"/>
                          </a:solidFill>
                          <a:effectLst/>
                          <a:latin typeface="Times New Roman" pitchFamily="18" charset="0"/>
                        </a:rPr>
                        <a:t>0.15</a:t>
                      </a:r>
                      <a:r>
                        <a:rPr kumimoji="0" lang="it-IT" sz="1800" b="0" i="0" u="none" strike="noStrike" cap="none" normalizeH="0" baseline="0" dirty="0" smtClean="0">
                          <a:ln>
                            <a:noFill/>
                          </a:ln>
                          <a:solidFill>
                            <a:srgbClr val="002060"/>
                          </a:solidFill>
                          <a:effectLst/>
                          <a:latin typeface="Times New Roman" pitchFamily="18" charset="0"/>
                          <a:cs typeface="Times New Roman" pitchFamily="18" charset="0"/>
                        </a:rPr>
                        <a:t>×</a:t>
                      </a:r>
                      <a:r>
                        <a:rPr kumimoji="0" lang="it-IT" sz="1800" b="0" i="0" u="none" strike="noStrike" cap="none" normalizeH="0" baseline="0" dirty="0" smtClean="0">
                          <a:ln>
                            <a:noFill/>
                          </a:ln>
                          <a:solidFill>
                            <a:srgbClr val="002060"/>
                          </a:solidFill>
                          <a:effectLst/>
                          <a:latin typeface="Times New Roman" pitchFamily="18" charset="0"/>
                        </a:rPr>
                        <a:t>10</a:t>
                      </a:r>
                      <a:r>
                        <a:rPr kumimoji="0" lang="it-IT" sz="1800" b="0" i="0" u="none" strike="noStrike" cap="none" normalizeH="0" baseline="30000" dirty="0" smtClean="0">
                          <a:ln>
                            <a:noFill/>
                          </a:ln>
                          <a:solidFill>
                            <a:srgbClr val="002060"/>
                          </a:solidFill>
                          <a:effectLst/>
                          <a:latin typeface="Times New Roman" pitchFamily="18" charset="0"/>
                        </a:rPr>
                        <a:t>-3</a:t>
                      </a:r>
                      <a:endParaRPr kumimoji="0" lang="en-GB" sz="1800" b="0" i="0" u="none" strike="noStrike" cap="none" normalizeH="0" baseline="3000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smtClean="0">
                          <a:ln>
                            <a:noFill/>
                          </a:ln>
                          <a:solidFill>
                            <a:srgbClr val="002060"/>
                          </a:solidFill>
                          <a:effectLst/>
                          <a:latin typeface="Times New Roman" pitchFamily="18" charset="0"/>
                        </a:rPr>
                        <a:t>15</a:t>
                      </a:r>
                      <a:r>
                        <a:rPr kumimoji="0" lang="it-IT" sz="1800" b="0" i="0" u="none" strike="noStrike" cap="none" normalizeH="0" baseline="0" smtClean="0">
                          <a:ln>
                            <a:noFill/>
                          </a:ln>
                          <a:solidFill>
                            <a:srgbClr val="002060"/>
                          </a:solidFill>
                          <a:effectLst/>
                          <a:latin typeface="Times New Roman" pitchFamily="18" charset="0"/>
                          <a:cs typeface="Times New Roman" pitchFamily="18" charset="0"/>
                        </a:rPr>
                        <a:t>×</a:t>
                      </a:r>
                      <a:r>
                        <a:rPr kumimoji="0" lang="it-IT" sz="1800" b="0" i="0" u="none" strike="noStrike" cap="none" normalizeH="0" baseline="0" smtClean="0">
                          <a:ln>
                            <a:noFill/>
                          </a:ln>
                          <a:solidFill>
                            <a:srgbClr val="002060"/>
                          </a:solidFill>
                          <a:effectLst/>
                          <a:latin typeface="Times New Roman" pitchFamily="18" charset="0"/>
                        </a:rPr>
                        <a:t>10</a:t>
                      </a:r>
                      <a:r>
                        <a:rPr kumimoji="0" lang="it-IT" sz="1800" b="0" i="0" u="none" strike="noStrike" cap="none" normalizeH="0" baseline="30000" smtClean="0">
                          <a:ln>
                            <a:noFill/>
                          </a:ln>
                          <a:solidFill>
                            <a:srgbClr val="002060"/>
                          </a:solidFill>
                          <a:effectLst/>
                          <a:latin typeface="Times New Roman" pitchFamily="18" charset="0"/>
                        </a:rPr>
                        <a:t>-6</a:t>
                      </a:r>
                      <a:endParaRPr kumimoji="0" lang="en-GB" sz="1800" b="0" i="0" u="none" strike="noStrike" cap="none" normalizeH="0" baseline="3000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smtClean="0">
                          <a:ln>
                            <a:noFill/>
                          </a:ln>
                          <a:solidFill>
                            <a:srgbClr val="002060"/>
                          </a:solidFill>
                          <a:effectLst/>
                          <a:latin typeface="Times New Roman" pitchFamily="18" charset="0"/>
                        </a:rPr>
                        <a:t>28</a:t>
                      </a:r>
                      <a:r>
                        <a:rPr kumimoji="0" lang="it-IT" sz="1800" b="0" i="0" u="none" strike="noStrike" cap="none" normalizeH="0" baseline="0" smtClean="0">
                          <a:ln>
                            <a:noFill/>
                          </a:ln>
                          <a:solidFill>
                            <a:srgbClr val="002060"/>
                          </a:solidFill>
                          <a:effectLst/>
                          <a:latin typeface="Times New Roman" pitchFamily="18" charset="0"/>
                          <a:cs typeface="Times New Roman" pitchFamily="18" charset="0"/>
                        </a:rPr>
                        <a:t>×</a:t>
                      </a:r>
                      <a:r>
                        <a:rPr kumimoji="0" lang="it-IT" sz="1800" b="0" i="0" u="none" strike="noStrike" cap="none" normalizeH="0" baseline="0" smtClean="0">
                          <a:ln>
                            <a:noFill/>
                          </a:ln>
                          <a:solidFill>
                            <a:srgbClr val="002060"/>
                          </a:solidFill>
                          <a:effectLst/>
                          <a:latin typeface="Times New Roman" pitchFamily="18" charset="0"/>
                        </a:rPr>
                        <a:t>10</a:t>
                      </a:r>
                      <a:r>
                        <a:rPr kumimoji="0" lang="it-IT" sz="1800" b="0" i="0" u="none" strike="noStrike" cap="none" normalizeH="0" baseline="30000" smtClean="0">
                          <a:ln>
                            <a:noFill/>
                          </a:ln>
                          <a:solidFill>
                            <a:srgbClr val="002060"/>
                          </a:solidFill>
                          <a:effectLst/>
                          <a:latin typeface="Times New Roman" pitchFamily="18" charset="0"/>
                        </a:rPr>
                        <a:t>-6</a:t>
                      </a:r>
                      <a:endParaRPr kumimoji="0" lang="en-GB" sz="1800" b="0" i="0" u="none" strike="noStrike" cap="none" normalizeH="0" baseline="3000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smtClean="0">
                          <a:ln>
                            <a:noFill/>
                          </a:ln>
                          <a:solidFill>
                            <a:srgbClr val="002060"/>
                          </a:solidFill>
                          <a:effectLst/>
                          <a:latin typeface="Times New Roman" pitchFamily="18" charset="0"/>
                        </a:rPr>
                        <a:t>4</a:t>
                      </a:r>
                      <a:r>
                        <a:rPr kumimoji="0" lang="it-IT" sz="1800" b="0" i="0" u="none" strike="noStrike" cap="none" normalizeH="0" baseline="0" smtClean="0">
                          <a:ln>
                            <a:noFill/>
                          </a:ln>
                          <a:solidFill>
                            <a:srgbClr val="002060"/>
                          </a:solidFill>
                          <a:effectLst/>
                          <a:latin typeface="Times New Roman" pitchFamily="18" charset="0"/>
                          <a:cs typeface="Times New Roman" pitchFamily="18" charset="0"/>
                        </a:rPr>
                        <a:t>×</a:t>
                      </a:r>
                      <a:r>
                        <a:rPr kumimoji="0" lang="it-IT" sz="1800" b="0" i="0" u="none" strike="noStrike" cap="none" normalizeH="0" baseline="0" smtClean="0">
                          <a:ln>
                            <a:noFill/>
                          </a:ln>
                          <a:solidFill>
                            <a:srgbClr val="002060"/>
                          </a:solidFill>
                          <a:effectLst/>
                          <a:latin typeface="Times New Roman" pitchFamily="18" charset="0"/>
                        </a:rPr>
                        <a:t>10</a:t>
                      </a:r>
                      <a:r>
                        <a:rPr kumimoji="0" lang="it-IT" sz="1800" b="0" i="0" u="none" strike="noStrike" cap="none" normalizeH="0" baseline="30000" smtClean="0">
                          <a:ln>
                            <a:noFill/>
                          </a:ln>
                          <a:solidFill>
                            <a:srgbClr val="002060"/>
                          </a:solidFill>
                          <a:effectLst/>
                          <a:latin typeface="Times New Roman" pitchFamily="18" charset="0"/>
                        </a:rPr>
                        <a:t>-12</a:t>
                      </a:r>
                      <a:endParaRPr kumimoji="0" lang="en-GB" sz="1800" b="0" i="0" u="none" strike="noStrike" cap="none" normalizeH="0" baseline="3000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735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smtClean="0">
                          <a:ln>
                            <a:noFill/>
                          </a:ln>
                          <a:solidFill>
                            <a:srgbClr val="002060"/>
                          </a:solidFill>
                          <a:effectLst/>
                          <a:latin typeface="Symbol" pitchFamily="18" charset="2"/>
                        </a:rPr>
                        <a:t>e</a:t>
                      </a:r>
                      <a:r>
                        <a:rPr kumimoji="0" lang="it-IT" sz="1800" b="0" i="0" u="none" strike="noStrike" cap="none" normalizeH="0" baseline="-25000" smtClean="0">
                          <a:ln>
                            <a:noFill/>
                          </a:ln>
                          <a:solidFill>
                            <a:srgbClr val="002060"/>
                          </a:solidFill>
                          <a:effectLst/>
                          <a:latin typeface="Times New Roman" pitchFamily="18" charset="0"/>
                        </a:rPr>
                        <a:t>rms,geo </a:t>
                      </a:r>
                      <a:r>
                        <a:rPr kumimoji="0" lang="it-IT" sz="1800" b="0" i="0" u="none" strike="noStrike" cap="none" normalizeH="0" baseline="0" smtClean="0">
                          <a:ln>
                            <a:noFill/>
                          </a:ln>
                          <a:solidFill>
                            <a:srgbClr val="002060"/>
                          </a:solidFill>
                          <a:effectLst/>
                          <a:latin typeface="Times New Roman" pitchFamily="18" charset="0"/>
                        </a:rPr>
                        <a:t>[</a:t>
                      </a:r>
                      <a:r>
                        <a:rPr kumimoji="0" lang="it-IT" sz="1800" b="0" i="0" u="none" strike="noStrike" cap="none" normalizeH="0" baseline="0" smtClean="0">
                          <a:ln>
                            <a:noFill/>
                          </a:ln>
                          <a:solidFill>
                            <a:srgbClr val="002060"/>
                          </a:solidFill>
                          <a:effectLst/>
                          <a:latin typeface="Symbol" pitchFamily="18" charset="2"/>
                        </a:rPr>
                        <a:t>p</a:t>
                      </a:r>
                      <a:r>
                        <a:rPr kumimoji="0" lang="it-IT" sz="1800" b="0" i="0" u="none" strike="noStrike" cap="none" normalizeH="0" baseline="0" smtClean="0">
                          <a:ln>
                            <a:noFill/>
                          </a:ln>
                          <a:solidFill>
                            <a:srgbClr val="002060"/>
                          </a:solidFill>
                          <a:effectLst/>
                          <a:latin typeface="Times New Roman" pitchFamily="18" charset="0"/>
                        </a:rPr>
                        <a:t> mm mrad]</a:t>
                      </a:r>
                      <a:endParaRPr kumimoji="0" lang="en-GB" sz="1800" b="0" i="0" u="none" strike="noStrike" cap="none" normalizeH="0" baseline="-25000" smtClean="0">
                        <a:ln>
                          <a:noFill/>
                        </a:ln>
                        <a:solidFill>
                          <a:srgbClr val="00206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dirty="0" smtClean="0">
                          <a:ln>
                            <a:noFill/>
                          </a:ln>
                          <a:solidFill>
                            <a:srgbClr val="002060"/>
                          </a:solidFill>
                          <a:effectLst/>
                          <a:latin typeface="Times New Roman" pitchFamily="18" charset="0"/>
                        </a:rPr>
                        <a:t>45</a:t>
                      </a:r>
                      <a:endParaRPr kumimoji="0" lang="en-GB" sz="1800" b="0" i="0" u="none" strike="noStrike" cap="none" normalizeH="0" baseline="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dirty="0" smtClean="0">
                          <a:ln>
                            <a:noFill/>
                          </a:ln>
                          <a:solidFill>
                            <a:srgbClr val="002060"/>
                          </a:solidFill>
                          <a:effectLst/>
                          <a:latin typeface="Times New Roman" pitchFamily="18" charset="0"/>
                        </a:rPr>
                        <a:t>1.9</a:t>
                      </a:r>
                      <a:endParaRPr kumimoji="0" lang="en-GB" sz="1800" b="0" i="0" u="none" strike="noStrike" cap="none" normalizeH="0" baseline="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smtClean="0">
                          <a:ln>
                            <a:noFill/>
                          </a:ln>
                          <a:solidFill>
                            <a:srgbClr val="002060"/>
                          </a:solidFill>
                          <a:effectLst/>
                          <a:latin typeface="Times New Roman" pitchFamily="18" charset="0"/>
                        </a:rPr>
                        <a:t>0.73-6.1</a:t>
                      </a:r>
                      <a:endParaRPr kumimoji="0" lang="en-GB" sz="1800" b="0" i="0" u="none" strike="noStrike" cap="none" normalizeH="0" baseline="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smtClean="0">
                          <a:ln>
                            <a:noFill/>
                          </a:ln>
                          <a:solidFill>
                            <a:srgbClr val="002060"/>
                          </a:solidFill>
                          <a:effectLst/>
                          <a:latin typeface="Times New Roman" pitchFamily="18" charset="0"/>
                        </a:rPr>
                        <a:t>0.73-1.43(V)</a:t>
                      </a:r>
                      <a:endParaRPr kumimoji="0" lang="en-GB" sz="1800" b="0" i="0" u="none" strike="noStrike" cap="none" normalizeH="0" baseline="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dirty="0" smtClean="0">
                          <a:ln>
                            <a:noFill/>
                          </a:ln>
                          <a:solidFill>
                            <a:srgbClr val="002060"/>
                          </a:solidFill>
                          <a:effectLst/>
                          <a:latin typeface="Symbol" pitchFamily="18" charset="2"/>
                        </a:rPr>
                        <a:t>e</a:t>
                      </a:r>
                      <a:r>
                        <a:rPr kumimoji="0" lang="it-IT" sz="1800" b="0" i="0" u="none" strike="noStrike" cap="none" normalizeH="0" baseline="-25000" dirty="0" smtClean="0">
                          <a:ln>
                            <a:noFill/>
                          </a:ln>
                          <a:solidFill>
                            <a:srgbClr val="002060"/>
                          </a:solidFill>
                          <a:effectLst/>
                          <a:latin typeface="Times New Roman" pitchFamily="18" charset="0"/>
                        </a:rPr>
                        <a:t>90,</a:t>
                      </a:r>
                      <a:r>
                        <a:rPr kumimoji="0" lang="it-IT" sz="1800" b="0" i="0" u="none" strike="noStrike" cap="none" normalizeH="0" baseline="-25000" dirty="0" err="1" smtClean="0">
                          <a:ln>
                            <a:noFill/>
                          </a:ln>
                          <a:solidFill>
                            <a:srgbClr val="002060"/>
                          </a:solidFill>
                          <a:effectLst/>
                          <a:latin typeface="Times New Roman" pitchFamily="18" charset="0"/>
                        </a:rPr>
                        <a:t>geo</a:t>
                      </a:r>
                      <a:r>
                        <a:rPr kumimoji="0" lang="it-IT" sz="1800" b="0" i="0" u="none" strike="noStrike" cap="none" normalizeH="0" baseline="-25000" dirty="0" smtClean="0">
                          <a:ln>
                            <a:noFill/>
                          </a:ln>
                          <a:solidFill>
                            <a:srgbClr val="002060"/>
                          </a:solidFill>
                          <a:effectLst/>
                          <a:latin typeface="Times New Roman" pitchFamily="18" charset="0"/>
                        </a:rPr>
                        <a:t> </a:t>
                      </a:r>
                      <a:r>
                        <a:rPr kumimoji="0" lang="it-IT" sz="1800" b="0" i="0" u="none" strike="noStrike" cap="none" normalizeH="0" baseline="0" dirty="0" smtClean="0">
                          <a:ln>
                            <a:noFill/>
                          </a:ln>
                          <a:solidFill>
                            <a:srgbClr val="002060"/>
                          </a:solidFill>
                          <a:effectLst/>
                          <a:latin typeface="Times New Roman" pitchFamily="18" charset="0"/>
                        </a:rPr>
                        <a:t>[</a:t>
                      </a:r>
                      <a:r>
                        <a:rPr kumimoji="0" lang="it-IT" sz="1800" b="0" i="0" u="none" strike="noStrike" cap="none" normalizeH="0" baseline="0" dirty="0" smtClean="0">
                          <a:ln>
                            <a:noFill/>
                          </a:ln>
                          <a:solidFill>
                            <a:srgbClr val="002060"/>
                          </a:solidFill>
                          <a:effectLst/>
                          <a:latin typeface="Symbol" pitchFamily="18" charset="2"/>
                        </a:rPr>
                        <a:t>p</a:t>
                      </a:r>
                      <a:r>
                        <a:rPr kumimoji="0" lang="it-IT" sz="1800" b="0" i="0" u="none" strike="noStrike" cap="none" normalizeH="0" baseline="0" dirty="0" smtClean="0">
                          <a:ln>
                            <a:noFill/>
                          </a:ln>
                          <a:solidFill>
                            <a:srgbClr val="002060"/>
                          </a:solidFill>
                          <a:effectLst/>
                          <a:latin typeface="Times New Roman" pitchFamily="18" charset="0"/>
                        </a:rPr>
                        <a:t> mm mrad]</a:t>
                      </a:r>
                      <a:endParaRPr kumimoji="0" lang="en-GB" sz="1800" b="0" i="0" u="none" strike="noStrike" cap="none" normalizeH="0" baseline="0" dirty="0" smtClean="0">
                        <a:ln>
                          <a:noFill/>
                        </a:ln>
                        <a:solidFill>
                          <a:srgbClr val="00206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dirty="0" smtClean="0">
                          <a:ln>
                            <a:noFill/>
                          </a:ln>
                          <a:solidFill>
                            <a:srgbClr val="002060"/>
                          </a:solidFill>
                          <a:effectLst/>
                          <a:latin typeface="Times New Roman" pitchFamily="18" charset="0"/>
                        </a:rPr>
                        <a:t>180</a:t>
                      </a:r>
                      <a:endParaRPr kumimoji="0" lang="en-GB" sz="1800" b="0" i="0" u="none" strike="noStrike" cap="none" normalizeH="0" baseline="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dirty="0" smtClean="0">
                          <a:ln>
                            <a:noFill/>
                          </a:ln>
                          <a:solidFill>
                            <a:srgbClr val="002060"/>
                          </a:solidFill>
                          <a:effectLst/>
                          <a:latin typeface="Times New Roman" pitchFamily="18" charset="0"/>
                        </a:rPr>
                        <a:t>9.4</a:t>
                      </a:r>
                      <a:endParaRPr kumimoji="0" lang="en-GB" sz="1800" b="0" i="0" u="none" strike="noStrike" cap="none" normalizeH="0" baseline="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dirty="0" smtClean="0">
                          <a:ln>
                            <a:noFill/>
                          </a:ln>
                          <a:solidFill>
                            <a:srgbClr val="002060"/>
                          </a:solidFill>
                          <a:effectLst/>
                          <a:latin typeface="Times New Roman" pitchFamily="18" charset="0"/>
                        </a:rPr>
                        <a:t>3.66-30.4</a:t>
                      </a:r>
                      <a:endParaRPr kumimoji="0" lang="en-GB" sz="1800" b="0" i="0" u="none" strike="noStrike" cap="none" normalizeH="0" baseline="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smtClean="0">
                          <a:ln>
                            <a:noFill/>
                          </a:ln>
                          <a:solidFill>
                            <a:srgbClr val="002060"/>
                          </a:solidFill>
                          <a:effectLst/>
                          <a:latin typeface="Times New Roman" pitchFamily="18" charset="0"/>
                        </a:rPr>
                        <a:t>3.66-7.14 (V)</a:t>
                      </a:r>
                      <a:br>
                        <a:rPr kumimoji="0" lang="it-IT" sz="1800" b="0" i="0" u="none" strike="noStrike" cap="none" normalizeH="0" baseline="0" smtClean="0">
                          <a:ln>
                            <a:noFill/>
                          </a:ln>
                          <a:solidFill>
                            <a:srgbClr val="002060"/>
                          </a:solidFill>
                          <a:effectLst/>
                          <a:latin typeface="Times New Roman" pitchFamily="18" charset="0"/>
                        </a:rPr>
                      </a:br>
                      <a:r>
                        <a:rPr kumimoji="0" lang="it-IT" sz="1800" b="0" i="0" u="none" strike="noStrike" cap="none" normalizeH="0" baseline="0" smtClean="0">
                          <a:ln>
                            <a:noFill/>
                          </a:ln>
                          <a:solidFill>
                            <a:srgbClr val="002060"/>
                          </a:solidFill>
                          <a:effectLst/>
                          <a:latin typeface="Times New Roman" pitchFamily="18" charset="0"/>
                        </a:rPr>
                        <a:t>5.0 (H)</a:t>
                      </a:r>
                      <a:endParaRPr kumimoji="0" lang="en-GB" sz="1800" b="0" i="0" u="none" strike="noStrike" cap="none" normalizeH="0" baseline="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735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smtClean="0">
                          <a:ln>
                            <a:noFill/>
                          </a:ln>
                          <a:solidFill>
                            <a:srgbClr val="002060"/>
                          </a:solidFill>
                          <a:effectLst/>
                          <a:latin typeface="Times New Roman" pitchFamily="18" charset="0"/>
                        </a:rPr>
                        <a:t>Magnetic rigidity [T m]</a:t>
                      </a:r>
                      <a:endParaRPr kumimoji="0" lang="en-GB" sz="1800" b="0" i="0" u="none" strike="noStrike" cap="none" normalizeH="0" baseline="0" smtClean="0">
                        <a:ln>
                          <a:noFill/>
                        </a:ln>
                        <a:solidFill>
                          <a:srgbClr val="00206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smtClean="0">
                          <a:ln>
                            <a:noFill/>
                          </a:ln>
                          <a:solidFill>
                            <a:srgbClr val="002060"/>
                          </a:solidFill>
                          <a:effectLst/>
                          <a:latin typeface="Times New Roman" pitchFamily="18" charset="0"/>
                        </a:rPr>
                        <a:t>0.039</a:t>
                      </a:r>
                      <a:endParaRPr kumimoji="0" lang="en-GB" sz="1800" b="0" i="0" u="none" strike="noStrike" cap="none" normalizeH="0" baseline="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smtClean="0">
                          <a:ln>
                            <a:noFill/>
                          </a:ln>
                          <a:solidFill>
                            <a:srgbClr val="002060"/>
                          </a:solidFill>
                          <a:effectLst/>
                          <a:latin typeface="Times New Roman" pitchFamily="18" charset="0"/>
                        </a:rPr>
                        <a:t>0.76</a:t>
                      </a:r>
                      <a:endParaRPr kumimoji="0" lang="en-GB" sz="1800" b="0" i="0" u="none" strike="noStrike" cap="none" normalizeH="0" baseline="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dirty="0" smtClean="0">
                          <a:ln>
                            <a:noFill/>
                          </a:ln>
                          <a:solidFill>
                            <a:srgbClr val="002060"/>
                          </a:solidFill>
                          <a:effectLst/>
                          <a:latin typeface="Times New Roman" pitchFamily="18" charset="0"/>
                        </a:rPr>
                        <a:t>0.76-6.34</a:t>
                      </a:r>
                      <a:endParaRPr kumimoji="0" lang="en-GB" sz="1800" b="0" i="0" u="none" strike="noStrike" cap="none" normalizeH="0" baseline="0" dirty="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smtClean="0">
                          <a:ln>
                            <a:noFill/>
                          </a:ln>
                          <a:solidFill>
                            <a:srgbClr val="002060"/>
                          </a:solidFill>
                          <a:effectLst/>
                          <a:latin typeface="Times New Roman" pitchFamily="18" charset="0"/>
                        </a:rPr>
                        <a:t>3.25-6.34</a:t>
                      </a:r>
                      <a:endParaRPr kumimoji="0" lang="en-GB" sz="1800" b="0" i="0" u="none" strike="noStrike" cap="none" normalizeH="0" baseline="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735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it-IT" sz="1800" b="0" i="0" u="none" strike="noStrike" cap="none" normalizeH="0" baseline="0" smtClean="0">
                          <a:ln>
                            <a:noFill/>
                          </a:ln>
                          <a:solidFill>
                            <a:srgbClr val="002060"/>
                          </a:solidFill>
                          <a:effectLst/>
                          <a:latin typeface="Times New Roman" pitchFamily="18" charset="0"/>
                        </a:rPr>
                        <a:t>(</a:t>
                      </a:r>
                      <a:r>
                        <a:rPr kumimoji="0" lang="it-IT" sz="1800" b="0" i="0" u="none" strike="noStrike" cap="none" normalizeH="0" baseline="0" smtClean="0">
                          <a:ln>
                            <a:noFill/>
                          </a:ln>
                          <a:solidFill>
                            <a:srgbClr val="002060"/>
                          </a:solidFill>
                          <a:effectLst/>
                          <a:latin typeface="Symbol" pitchFamily="18" charset="2"/>
                        </a:rPr>
                        <a:t>D</a:t>
                      </a:r>
                      <a:r>
                        <a:rPr kumimoji="0" lang="it-IT" sz="1800" b="0" i="0" u="none" strike="noStrike" cap="none" normalizeH="0" baseline="0" smtClean="0">
                          <a:ln>
                            <a:noFill/>
                          </a:ln>
                          <a:solidFill>
                            <a:srgbClr val="002060"/>
                          </a:solidFill>
                          <a:effectLst/>
                          <a:latin typeface="Times New Roman" pitchFamily="18" charset="0"/>
                        </a:rPr>
                        <a:t>p/p)</a:t>
                      </a:r>
                      <a:r>
                        <a:rPr kumimoji="0" lang="it-IT" sz="1800" b="0" i="0" u="none" strike="noStrike" cap="none" normalizeH="0" baseline="-25000" smtClean="0">
                          <a:ln>
                            <a:noFill/>
                          </a:ln>
                          <a:solidFill>
                            <a:srgbClr val="002060"/>
                          </a:solidFill>
                          <a:effectLst/>
                          <a:latin typeface="Times New Roman" pitchFamily="18" charset="0"/>
                        </a:rPr>
                        <a:t>tot</a:t>
                      </a:r>
                      <a:endParaRPr kumimoji="0" lang="en-GB" sz="1800" b="0" i="0" u="none" strike="noStrike" cap="none" normalizeH="0" baseline="-25000" smtClean="0">
                        <a:ln>
                          <a:noFill/>
                        </a:ln>
                        <a:solidFill>
                          <a:srgbClr val="002060"/>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GB" sz="1800" b="0" i="0" u="none" strike="noStrike" cap="none" normalizeH="0" baseline="0" smtClean="0">
                          <a:ln>
                            <a:noFill/>
                          </a:ln>
                          <a:solidFill>
                            <a:srgbClr val="002060"/>
                          </a:solidFill>
                          <a:effectLst/>
                          <a:latin typeface="Times New Roman" pitchFamily="18" charset="0"/>
                          <a:cs typeface="Times New Roman" pitchFamily="18" charset="0"/>
                        </a:rPr>
                        <a:t>±</a:t>
                      </a:r>
                      <a:r>
                        <a:rPr kumimoji="0" lang="it-IT" sz="1800" b="0" i="0" u="none" strike="noStrike" cap="none" normalizeH="0" baseline="0" smtClean="0">
                          <a:ln>
                            <a:noFill/>
                          </a:ln>
                          <a:solidFill>
                            <a:srgbClr val="002060"/>
                          </a:solidFill>
                          <a:effectLst/>
                          <a:latin typeface="Times New Roman" pitchFamily="18" charset="0"/>
                          <a:cs typeface="Times New Roman" pitchFamily="18" charset="0"/>
                        </a:rPr>
                        <a:t>1.0‰</a:t>
                      </a:r>
                      <a:endParaRPr kumimoji="0" lang="en-GB" sz="1800" b="0" i="0" u="none" strike="noStrike" cap="none" normalizeH="0" baseline="0" smtClean="0">
                        <a:ln>
                          <a:noFill/>
                        </a:ln>
                        <a:solidFill>
                          <a:srgbClr val="002060"/>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GB" sz="1800" b="0" i="0" u="none" strike="noStrike" cap="none" normalizeH="0" baseline="0" smtClean="0">
                          <a:ln>
                            <a:noFill/>
                          </a:ln>
                          <a:solidFill>
                            <a:srgbClr val="002060"/>
                          </a:solidFill>
                          <a:effectLst/>
                          <a:latin typeface="Times New Roman" pitchFamily="18" charset="0"/>
                          <a:cs typeface="Times New Roman" pitchFamily="18" charset="0"/>
                        </a:rPr>
                        <a:t>±</a:t>
                      </a:r>
                      <a:r>
                        <a:rPr kumimoji="0" lang="it-IT" sz="1800" b="0" i="0" u="none" strike="noStrike" cap="none" normalizeH="0" baseline="0" smtClean="0">
                          <a:ln>
                            <a:noFill/>
                          </a:ln>
                          <a:solidFill>
                            <a:srgbClr val="002060"/>
                          </a:solidFill>
                          <a:effectLst/>
                          <a:latin typeface="Times New Roman" pitchFamily="18" charset="0"/>
                          <a:cs typeface="Times New Roman" pitchFamily="18" charset="0"/>
                        </a:rPr>
                        <a:t>(1.2-2.0)‰</a:t>
                      </a:r>
                      <a:endParaRPr kumimoji="0" lang="en-GB" sz="1800" b="0" i="0" u="none" strike="noStrike" cap="none" normalizeH="0" baseline="0" smtClean="0">
                        <a:ln>
                          <a:noFill/>
                        </a:ln>
                        <a:solidFill>
                          <a:srgbClr val="002060"/>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GB" sz="1800" b="0" i="0" u="none" strike="noStrike" cap="none" normalizeH="0" baseline="0" dirty="0" smtClean="0">
                          <a:ln>
                            <a:noFill/>
                          </a:ln>
                          <a:solidFill>
                            <a:srgbClr val="002060"/>
                          </a:solidFill>
                          <a:effectLst/>
                          <a:latin typeface="Times New Roman" pitchFamily="18" charset="0"/>
                          <a:cs typeface="Times New Roman" pitchFamily="18" charset="0"/>
                        </a:rPr>
                        <a:t>±</a:t>
                      </a:r>
                      <a:r>
                        <a:rPr kumimoji="0" lang="it-IT" sz="1800" b="0" i="0" u="none" strike="noStrike" cap="none" normalizeH="0" baseline="0" dirty="0" smtClean="0">
                          <a:ln>
                            <a:noFill/>
                          </a:ln>
                          <a:solidFill>
                            <a:srgbClr val="002060"/>
                          </a:solidFill>
                          <a:effectLst/>
                          <a:latin typeface="Times New Roman" pitchFamily="18" charset="0"/>
                          <a:cs typeface="Times New Roman" pitchFamily="18" charset="0"/>
                        </a:rPr>
                        <a:t>(1.2-2.9)‰</a:t>
                      </a:r>
                      <a:endParaRPr kumimoji="0" lang="en-GB" sz="1800" b="0" i="0" u="none" strike="noStrike" cap="none" normalizeH="0" baseline="0" dirty="0" smtClean="0">
                        <a:ln>
                          <a:noFill/>
                        </a:ln>
                        <a:solidFill>
                          <a:srgbClr val="002060"/>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80000"/>
                        <a:buFont typeface="Wingdings" pitchFamily="2" charset="2"/>
                        <a:buNone/>
                        <a:tabLst/>
                      </a:pPr>
                      <a:r>
                        <a:rPr kumimoji="0" lang="en-GB" sz="1800" b="0" i="0" u="none" strike="noStrike" cap="none" normalizeH="0" baseline="0" dirty="0" smtClean="0">
                          <a:ln>
                            <a:noFill/>
                          </a:ln>
                          <a:solidFill>
                            <a:srgbClr val="002060"/>
                          </a:solidFill>
                          <a:effectLst/>
                          <a:latin typeface="Times New Roman" pitchFamily="18" charset="0"/>
                          <a:cs typeface="Times New Roman" pitchFamily="18" charset="0"/>
                        </a:rPr>
                        <a:t>±</a:t>
                      </a:r>
                      <a:r>
                        <a:rPr kumimoji="0" lang="it-IT" sz="1800" b="0" i="0" u="none" strike="noStrike" cap="none" normalizeH="0" baseline="0" dirty="0" smtClean="0">
                          <a:ln>
                            <a:noFill/>
                          </a:ln>
                          <a:solidFill>
                            <a:srgbClr val="002060"/>
                          </a:solidFill>
                          <a:effectLst/>
                          <a:latin typeface="Times New Roman" pitchFamily="18" charset="0"/>
                          <a:cs typeface="Times New Roman" pitchFamily="18" charset="0"/>
                        </a:rPr>
                        <a:t>(0.4-0.6)‰</a:t>
                      </a:r>
                      <a:endParaRPr kumimoji="0" lang="en-GB" sz="1800" b="0" i="0" u="none" strike="noStrike" cap="none" normalizeH="0" baseline="0" dirty="0" smtClean="0">
                        <a:ln>
                          <a:noFill/>
                        </a:ln>
                        <a:solidFill>
                          <a:srgbClr val="002060"/>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Date Placeholder 1"/>
          <p:cNvSpPr>
            <a:spLocks noGrp="1"/>
          </p:cNvSpPr>
          <p:nvPr>
            <p:ph type="dt" sz="half" idx="10"/>
          </p:nvPr>
        </p:nvSpPr>
        <p:spPr/>
        <p:txBody>
          <a:bodyPr/>
          <a:lstStyle/>
          <a:p>
            <a:r>
              <a:rPr lang="en-US" smtClean="0"/>
              <a:t>CAS – Trondheim - 27/07/2013</a:t>
            </a:r>
            <a:endParaRPr lang="en-US"/>
          </a:p>
        </p:txBody>
      </p:sp>
      <p:sp>
        <p:nvSpPr>
          <p:cNvPr id="3" name="Footer Placeholder 2"/>
          <p:cNvSpPr>
            <a:spLocks noGrp="1"/>
          </p:cNvSpPr>
          <p:nvPr>
            <p:ph type="ftr" sz="quarter" idx="11"/>
          </p:nvPr>
        </p:nvSpPr>
        <p:spPr/>
        <p:txBody>
          <a:bodyPr/>
          <a:lstStyle/>
          <a:p>
            <a:r>
              <a:rPr lang="en-US" smtClean="0"/>
              <a:t>Medical applications – C. Biscari </a:t>
            </a:r>
            <a:endParaRPr lang="en-US"/>
          </a:p>
        </p:txBody>
      </p:sp>
      <p:sp>
        <p:nvSpPr>
          <p:cNvPr id="4" name="Slide Number Placeholder 3"/>
          <p:cNvSpPr>
            <a:spLocks noGrp="1"/>
          </p:cNvSpPr>
          <p:nvPr>
            <p:ph type="sldNum" sz="quarter" idx="12"/>
          </p:nvPr>
        </p:nvSpPr>
        <p:spPr/>
        <p:txBody>
          <a:bodyPr/>
          <a:lstStyle/>
          <a:p>
            <a:fld id="{67CD92BB-0280-4EA5-937F-87721D6FAD66}" type="slidenum">
              <a:rPr lang="en-US" smtClean="0"/>
              <a:t>43</a:t>
            </a:fld>
            <a:endParaRPr lang="en-US"/>
          </a:p>
        </p:txBody>
      </p:sp>
    </p:spTree>
    <p:extLst>
      <p:ext uri="{BB962C8B-B14F-4D97-AF65-F5344CB8AC3E}">
        <p14:creationId xmlns:p14="http://schemas.microsoft.com/office/powerpoint/2010/main" val="221795706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Immagine 5" descr="_MG_7918modificata.jpg"/>
          <p:cNvPicPr>
            <a:picLocks noChangeAspect="1"/>
          </p:cNvPicPr>
          <p:nvPr/>
        </p:nvPicPr>
        <p:blipFill>
          <a:blip r:embed="rId3" cstate="print"/>
          <a:srcRect l="4326" r="2713"/>
          <a:stretch>
            <a:fillRect/>
          </a:stretch>
        </p:blipFill>
        <p:spPr bwMode="auto">
          <a:xfrm>
            <a:off x="0" y="0"/>
            <a:ext cx="9144000" cy="6858000"/>
          </a:xfrm>
          <a:prstGeom prst="rect">
            <a:avLst/>
          </a:prstGeom>
          <a:noFill/>
          <a:ln w="9525">
            <a:noFill/>
            <a:miter lim="800000"/>
            <a:headEnd/>
            <a:tailEnd/>
          </a:ln>
        </p:spPr>
      </p:pic>
      <p:sp>
        <p:nvSpPr>
          <p:cNvPr id="3" name="Rectangle 3"/>
          <p:cNvSpPr txBox="1">
            <a:spLocks noChangeArrowheads="1"/>
          </p:cNvSpPr>
          <p:nvPr/>
        </p:nvSpPr>
        <p:spPr>
          <a:xfrm>
            <a:off x="2" y="42863"/>
            <a:ext cx="8864600" cy="457200"/>
          </a:xfrm>
          <a:prstGeom prst="rect">
            <a:avLst/>
          </a:prstGeom>
          <a:solidFill>
            <a:schemeClr val="accent2"/>
          </a:solidFill>
        </p:spPr>
        <p:txBody>
          <a:bodyPr/>
          <a:lstStyle/>
          <a:p>
            <a:pPr algn="r">
              <a:defRPr/>
            </a:pPr>
            <a:r>
              <a:rPr lang="en-GB" sz="2800" i="1" kern="0" dirty="0">
                <a:solidFill>
                  <a:schemeClr val="folHlink"/>
                </a:solidFill>
                <a:effectLst>
                  <a:outerShdw blurRad="38100" dist="38100" dir="2700000" algn="tl">
                    <a:srgbClr val="000000"/>
                  </a:outerShdw>
                </a:effectLst>
                <a:latin typeface="Calibri" pitchFamily="34" charset="0"/>
                <a:ea typeface="+mj-ea"/>
                <a:cs typeface="+mj-cs"/>
              </a:rPr>
              <a:t>High precision devices for patient positioning</a:t>
            </a:r>
          </a:p>
        </p:txBody>
      </p:sp>
      <p:sp>
        <p:nvSpPr>
          <p:cNvPr id="4" name="CasellaDiTesto 3"/>
          <p:cNvSpPr txBox="1"/>
          <p:nvPr/>
        </p:nvSpPr>
        <p:spPr>
          <a:xfrm>
            <a:off x="35496" y="6453336"/>
            <a:ext cx="4752528" cy="369332"/>
          </a:xfrm>
          <a:prstGeom prst="rect">
            <a:avLst/>
          </a:prstGeom>
          <a:noFill/>
        </p:spPr>
        <p:txBody>
          <a:bodyPr wrap="square" rtlCol="0">
            <a:spAutoFit/>
          </a:bodyPr>
          <a:lstStyle/>
          <a:p>
            <a:r>
              <a:rPr lang="en-GB" sz="1800" i="1" dirty="0" smtClean="0">
                <a:solidFill>
                  <a:srgbClr val="FFFF00"/>
                </a:solidFill>
                <a:latin typeface="Calibri" pitchFamily="34" charset="0"/>
              </a:rPr>
              <a:t>(Treatment room #1 at CNAO)</a:t>
            </a:r>
            <a:endParaRPr lang="en-GB" sz="1800" i="1" dirty="0">
              <a:solidFill>
                <a:srgbClr val="FFFF00"/>
              </a:solidFill>
              <a:latin typeface="Calibri" pitchFamily="34" charset="0"/>
            </a:endParaRPr>
          </a:p>
        </p:txBody>
      </p:sp>
      <p:sp>
        <p:nvSpPr>
          <p:cNvPr id="2" name="Date Placeholder 1"/>
          <p:cNvSpPr>
            <a:spLocks noGrp="1"/>
          </p:cNvSpPr>
          <p:nvPr>
            <p:ph type="dt" sz="half" idx="10"/>
          </p:nvPr>
        </p:nvSpPr>
        <p:spPr/>
        <p:txBody>
          <a:bodyPr/>
          <a:lstStyle/>
          <a:p>
            <a:r>
              <a:rPr lang="en-US" smtClean="0"/>
              <a:t>CAS – Trondheim - 27/07/2013</a:t>
            </a:r>
            <a:endParaRPr lang="en-US"/>
          </a:p>
        </p:txBody>
      </p:sp>
      <p:sp>
        <p:nvSpPr>
          <p:cNvPr id="5" name="Footer Placeholder 4"/>
          <p:cNvSpPr>
            <a:spLocks noGrp="1"/>
          </p:cNvSpPr>
          <p:nvPr>
            <p:ph type="ftr" sz="quarter" idx="11"/>
          </p:nvPr>
        </p:nvSpPr>
        <p:spPr/>
        <p:txBody>
          <a:bodyPr/>
          <a:lstStyle/>
          <a:p>
            <a:r>
              <a:rPr lang="en-US" smtClean="0"/>
              <a:t>Medical applications – C. Biscari </a:t>
            </a:r>
            <a:endParaRPr lang="en-US"/>
          </a:p>
        </p:txBody>
      </p:sp>
      <p:sp>
        <p:nvSpPr>
          <p:cNvPr id="6" name="Slide Number Placeholder 5"/>
          <p:cNvSpPr>
            <a:spLocks noGrp="1"/>
          </p:cNvSpPr>
          <p:nvPr>
            <p:ph type="sldNum" sz="quarter" idx="12"/>
          </p:nvPr>
        </p:nvSpPr>
        <p:spPr/>
        <p:txBody>
          <a:bodyPr/>
          <a:lstStyle/>
          <a:p>
            <a:fld id="{67CD92BB-0280-4EA5-937F-87721D6FAD66}" type="slidenum">
              <a:rPr lang="en-US" smtClean="0"/>
              <a:t>44</a:t>
            </a:fld>
            <a:endParaRPr lang="en-US"/>
          </a:p>
        </p:txBody>
      </p:sp>
      <p:sp>
        <p:nvSpPr>
          <p:cNvPr id="7" name="Rectangle 6"/>
          <p:cNvSpPr/>
          <p:nvPr/>
        </p:nvSpPr>
        <p:spPr>
          <a:xfrm>
            <a:off x="216024" y="542836"/>
            <a:ext cx="8532440" cy="646331"/>
          </a:xfrm>
          <a:prstGeom prst="rect">
            <a:avLst/>
          </a:prstGeom>
          <a:solidFill>
            <a:srgbClr val="FFCC99">
              <a:alpha val="50196"/>
            </a:srgbClr>
          </a:solidFill>
        </p:spPr>
        <p:txBody>
          <a:bodyPr wrap="square">
            <a:spAutoFit/>
          </a:bodyPr>
          <a:lstStyle/>
          <a:p>
            <a:r>
              <a:rPr lang="en-US" dirty="0">
                <a:latin typeface="Calibri" pitchFamily="34" charset="0"/>
              </a:rPr>
              <a:t>The reference fractionation scheme consists of fractions of 2 </a:t>
            </a:r>
            <a:r>
              <a:rPr lang="en-US" dirty="0" err="1">
                <a:latin typeface="Calibri" pitchFamily="34" charset="0"/>
              </a:rPr>
              <a:t>Gy</a:t>
            </a:r>
            <a:r>
              <a:rPr lang="en-US" dirty="0">
                <a:latin typeface="Calibri" pitchFamily="34" charset="0"/>
              </a:rPr>
              <a:t>/d, five times per week, specified in the planning target volume (PTV).</a:t>
            </a:r>
          </a:p>
        </p:txBody>
      </p:sp>
    </p:spTree>
    <p:extLst>
      <p:ext uri="{BB962C8B-B14F-4D97-AF65-F5344CB8AC3E}">
        <p14:creationId xmlns:p14="http://schemas.microsoft.com/office/powerpoint/2010/main" val="847865579"/>
      </p:ext>
    </p:extLst>
  </p:cSld>
  <p:clrMapOvr>
    <a:masterClrMapping/>
  </p:clrMapOvr>
  <p:transition advClick="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4"/>
          <p:cNvSpPr>
            <a:spLocks noGrp="1"/>
          </p:cNvSpPr>
          <p:nvPr>
            <p:ph type="title"/>
          </p:nvPr>
        </p:nvSpPr>
        <p:spPr/>
        <p:txBody>
          <a:bodyPr/>
          <a:lstStyle/>
          <a:p>
            <a:endParaRPr lang="it-IT" smtClean="0"/>
          </a:p>
        </p:txBody>
      </p:sp>
      <p:pic>
        <p:nvPicPr>
          <p:cNvPr id="65539" name="Immagine 5" descr="_MG_7918modificata.jpg"/>
          <p:cNvPicPr>
            <a:picLocks noChangeAspect="1"/>
          </p:cNvPicPr>
          <p:nvPr/>
        </p:nvPicPr>
        <p:blipFill>
          <a:blip r:embed="rId2" cstate="print"/>
          <a:srcRect l="4326" r="2713"/>
          <a:stretch>
            <a:fillRect/>
          </a:stretch>
        </p:blipFill>
        <p:spPr bwMode="auto">
          <a:xfrm>
            <a:off x="0" y="0"/>
            <a:ext cx="9144000" cy="6858000"/>
          </a:xfrm>
          <a:prstGeom prst="rect">
            <a:avLst/>
          </a:prstGeom>
          <a:noFill/>
          <a:ln w="9525">
            <a:noFill/>
            <a:miter lim="800000"/>
            <a:headEnd/>
            <a:tailEnd/>
          </a:ln>
        </p:spPr>
      </p:pic>
      <p:sp>
        <p:nvSpPr>
          <p:cNvPr id="17" name="Rounded Rectangle 16"/>
          <p:cNvSpPr/>
          <p:nvPr/>
        </p:nvSpPr>
        <p:spPr>
          <a:xfrm>
            <a:off x="5508104" y="0"/>
            <a:ext cx="3635897" cy="2700338"/>
          </a:xfrm>
          <a:prstGeom prst="roundRect">
            <a:avLst/>
          </a:prstGeom>
          <a:solidFill>
            <a:schemeClr val="bg1">
              <a:alpha val="56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Clr>
                <a:srgbClr val="000000"/>
              </a:buClr>
              <a:buSzPct val="100000"/>
              <a:buFont typeface="Times New Roman" pitchFamily="16" charset="0"/>
              <a:buNone/>
              <a:defRPr/>
            </a:pPr>
            <a:r>
              <a:rPr lang="it-IT" sz="1600" u="sng" dirty="0">
                <a:solidFill>
                  <a:srgbClr val="00664D"/>
                </a:solidFill>
                <a:latin typeface="Calibri" pitchFamily="34" charset="0"/>
              </a:rPr>
              <a:t>X-ray Patient Verification System (PVS)</a:t>
            </a:r>
          </a:p>
          <a:p>
            <a:pPr eaLnBrk="0" hangingPunct="0">
              <a:buClr>
                <a:srgbClr val="000000"/>
              </a:buClr>
              <a:buSzPct val="100000"/>
              <a:buFont typeface="Arial" charset="0"/>
              <a:buChar char="•"/>
              <a:defRPr/>
            </a:pPr>
            <a:r>
              <a:rPr lang="it-IT" sz="1600" dirty="0">
                <a:solidFill>
                  <a:srgbClr val="00664D"/>
                </a:solidFill>
                <a:latin typeface="Calibri" pitchFamily="34" charset="0"/>
              </a:rPr>
              <a:t> 2 X-ray tubes (deployable) , </a:t>
            </a:r>
            <a:endParaRPr lang="it-IT" sz="1600" dirty="0" smtClean="0">
              <a:solidFill>
                <a:srgbClr val="00664D"/>
              </a:solidFill>
              <a:latin typeface="Calibri" pitchFamily="34" charset="0"/>
            </a:endParaRPr>
          </a:p>
          <a:p>
            <a:pPr eaLnBrk="0" hangingPunct="0">
              <a:buClr>
                <a:srgbClr val="000000"/>
              </a:buClr>
              <a:buSzPct val="100000"/>
              <a:defRPr/>
            </a:pPr>
            <a:r>
              <a:rPr lang="it-IT" sz="1600" dirty="0" smtClean="0">
                <a:solidFill>
                  <a:srgbClr val="00664D"/>
                </a:solidFill>
                <a:latin typeface="Calibri" pitchFamily="34" charset="0"/>
              </a:rPr>
              <a:t>2 </a:t>
            </a:r>
            <a:r>
              <a:rPr lang="it-IT" sz="1600" dirty="0">
                <a:solidFill>
                  <a:srgbClr val="00664D"/>
                </a:solidFill>
                <a:latin typeface="Calibri" pitchFamily="34" charset="0"/>
              </a:rPr>
              <a:t>flat panels (deployable)</a:t>
            </a:r>
          </a:p>
          <a:p>
            <a:pPr eaLnBrk="0" hangingPunct="0">
              <a:buClr>
                <a:srgbClr val="000000"/>
              </a:buClr>
              <a:buSzPct val="100000"/>
              <a:buFont typeface="Arial" charset="0"/>
              <a:buChar char="•"/>
              <a:defRPr/>
            </a:pPr>
            <a:r>
              <a:rPr lang="it-IT" sz="1600" dirty="0">
                <a:solidFill>
                  <a:srgbClr val="00664D"/>
                </a:solidFill>
                <a:latin typeface="Calibri" pitchFamily="34" charset="0"/>
              </a:rPr>
              <a:t> Supporting structure rotation: ±180°</a:t>
            </a:r>
          </a:p>
          <a:p>
            <a:pPr eaLnBrk="0" hangingPunct="0">
              <a:buClr>
                <a:srgbClr val="000000"/>
              </a:buClr>
              <a:buSzPct val="100000"/>
              <a:buFont typeface="Arial" charset="0"/>
              <a:buChar char="•"/>
              <a:defRPr/>
            </a:pPr>
            <a:r>
              <a:rPr lang="it-IT" sz="1600" dirty="0">
                <a:solidFill>
                  <a:srgbClr val="00664D"/>
                </a:solidFill>
                <a:latin typeface="Calibri" pitchFamily="34" charset="0"/>
              </a:rPr>
              <a:t> Rotation and deployment accuracy: ± 0.15mm, ± 0.1°</a:t>
            </a:r>
            <a:endParaRPr lang="en-US" sz="1600" dirty="0">
              <a:solidFill>
                <a:srgbClr val="00664D"/>
              </a:solidFill>
              <a:latin typeface="Calibri" pitchFamily="34" charset="0"/>
            </a:endParaRPr>
          </a:p>
        </p:txBody>
      </p:sp>
      <p:sp>
        <p:nvSpPr>
          <p:cNvPr id="18" name="Rounded Rectangle 17"/>
          <p:cNvSpPr/>
          <p:nvPr/>
        </p:nvSpPr>
        <p:spPr>
          <a:xfrm>
            <a:off x="1" y="3212976"/>
            <a:ext cx="3851275" cy="1341437"/>
          </a:xfrm>
          <a:prstGeom prst="roundRect">
            <a:avLst/>
          </a:prstGeom>
          <a:solidFill>
            <a:schemeClr val="bg1">
              <a:alpha val="6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Clr>
                <a:srgbClr val="000000"/>
              </a:buClr>
              <a:buSzPct val="100000"/>
              <a:buFont typeface="Times New Roman" pitchFamily="16" charset="0"/>
              <a:buNone/>
              <a:defRPr/>
            </a:pPr>
            <a:r>
              <a:rPr lang="it-IT" sz="1600" u="sng" dirty="0" err="1">
                <a:solidFill>
                  <a:srgbClr val="FF0000"/>
                </a:solidFill>
                <a:latin typeface="Arial" pitchFamily="34" charset="0"/>
                <a:cs typeface="Arial" pitchFamily="34" charset="0"/>
              </a:rPr>
              <a:t>Patient</a:t>
            </a:r>
            <a:r>
              <a:rPr lang="it-IT" sz="1600" u="sng" dirty="0">
                <a:solidFill>
                  <a:srgbClr val="FF0000"/>
                </a:solidFill>
                <a:latin typeface="Arial" pitchFamily="34" charset="0"/>
                <a:cs typeface="Arial" pitchFamily="34" charset="0"/>
              </a:rPr>
              <a:t> </a:t>
            </a:r>
            <a:r>
              <a:rPr lang="it-IT" sz="1600" u="sng" dirty="0" err="1">
                <a:solidFill>
                  <a:srgbClr val="FF0000"/>
                </a:solidFill>
                <a:latin typeface="Arial" pitchFamily="34" charset="0"/>
                <a:cs typeface="Arial" pitchFamily="34" charset="0"/>
              </a:rPr>
              <a:t>Positioning</a:t>
            </a:r>
            <a:r>
              <a:rPr lang="it-IT" sz="1600" u="sng" dirty="0">
                <a:solidFill>
                  <a:srgbClr val="FF0000"/>
                </a:solidFill>
                <a:latin typeface="Arial" pitchFamily="34" charset="0"/>
                <a:cs typeface="Arial" pitchFamily="34" charset="0"/>
              </a:rPr>
              <a:t> System (PPS)</a:t>
            </a:r>
          </a:p>
          <a:p>
            <a:pPr eaLnBrk="0" hangingPunct="0">
              <a:buClr>
                <a:srgbClr val="000000"/>
              </a:buClr>
              <a:buSzPct val="100000"/>
              <a:buFont typeface="Arial" charset="0"/>
              <a:buChar char="•"/>
              <a:defRPr/>
            </a:pPr>
            <a:r>
              <a:rPr lang="it-IT" sz="1600" dirty="0">
                <a:solidFill>
                  <a:srgbClr val="FF0000"/>
                </a:solidFill>
                <a:latin typeface="Arial" pitchFamily="34" charset="0"/>
                <a:cs typeface="Arial" pitchFamily="34" charset="0"/>
              </a:rPr>
              <a:t> </a:t>
            </a:r>
            <a:r>
              <a:rPr lang="it-IT" sz="1600" dirty="0" err="1">
                <a:solidFill>
                  <a:srgbClr val="FF0000"/>
                </a:solidFill>
                <a:latin typeface="Arial" pitchFamily="34" charset="0"/>
                <a:cs typeface="Arial" pitchFamily="34" charset="0"/>
              </a:rPr>
              <a:t>Automatic</a:t>
            </a:r>
            <a:r>
              <a:rPr lang="it-IT" sz="1600" dirty="0">
                <a:solidFill>
                  <a:srgbClr val="FF0000"/>
                </a:solidFill>
                <a:latin typeface="Arial" pitchFamily="34" charset="0"/>
                <a:cs typeface="Arial" pitchFamily="34" charset="0"/>
              </a:rPr>
              <a:t> </a:t>
            </a:r>
            <a:r>
              <a:rPr lang="it-IT" sz="1600" dirty="0" err="1">
                <a:solidFill>
                  <a:srgbClr val="FF0000"/>
                </a:solidFill>
                <a:latin typeface="Arial" pitchFamily="34" charset="0"/>
                <a:cs typeface="Arial" pitchFamily="34" charset="0"/>
              </a:rPr>
              <a:t>couch</a:t>
            </a:r>
            <a:r>
              <a:rPr lang="it-IT" sz="1600" dirty="0">
                <a:solidFill>
                  <a:srgbClr val="FF0000"/>
                </a:solidFill>
                <a:latin typeface="Arial" pitchFamily="34" charset="0"/>
                <a:cs typeface="Arial" pitchFamily="34" charset="0"/>
              </a:rPr>
              <a:t> or </a:t>
            </a:r>
            <a:r>
              <a:rPr lang="it-IT" sz="1600" dirty="0" err="1">
                <a:solidFill>
                  <a:srgbClr val="FF0000"/>
                </a:solidFill>
                <a:latin typeface="Arial" pitchFamily="34" charset="0"/>
                <a:cs typeface="Arial" pitchFamily="34" charset="0"/>
              </a:rPr>
              <a:t>chair</a:t>
            </a:r>
            <a:r>
              <a:rPr lang="it-IT" sz="1600" dirty="0">
                <a:solidFill>
                  <a:srgbClr val="FF0000"/>
                </a:solidFill>
                <a:latin typeface="Arial" pitchFamily="34" charset="0"/>
                <a:cs typeface="Arial" pitchFamily="34" charset="0"/>
              </a:rPr>
              <a:t> docking</a:t>
            </a:r>
          </a:p>
          <a:p>
            <a:pPr eaLnBrk="0" hangingPunct="0">
              <a:buClr>
                <a:srgbClr val="000000"/>
              </a:buClr>
              <a:buSzPct val="100000"/>
              <a:buFont typeface="Arial" charset="0"/>
              <a:buChar char="•"/>
              <a:defRPr/>
            </a:pPr>
            <a:r>
              <a:rPr lang="it-IT" sz="1600" dirty="0">
                <a:solidFill>
                  <a:srgbClr val="FF0000"/>
                </a:solidFill>
                <a:latin typeface="Arial" pitchFamily="34" charset="0"/>
                <a:cs typeface="Arial" pitchFamily="34" charset="0"/>
              </a:rPr>
              <a:t> </a:t>
            </a:r>
            <a:r>
              <a:rPr lang="it-IT" sz="1600" dirty="0" err="1">
                <a:solidFill>
                  <a:srgbClr val="FF0000"/>
                </a:solidFill>
                <a:latin typeface="Arial" pitchFamily="34" charset="0"/>
                <a:cs typeface="Arial" pitchFamily="34" charset="0"/>
              </a:rPr>
              <a:t>Absolute</a:t>
            </a:r>
            <a:r>
              <a:rPr lang="it-IT" sz="1600" dirty="0">
                <a:solidFill>
                  <a:srgbClr val="FF0000"/>
                </a:solidFill>
                <a:latin typeface="Arial" pitchFamily="34" charset="0"/>
                <a:cs typeface="Arial" pitchFamily="34" charset="0"/>
              </a:rPr>
              <a:t> </a:t>
            </a:r>
            <a:r>
              <a:rPr lang="it-IT" sz="1600" dirty="0" err="1">
                <a:solidFill>
                  <a:srgbClr val="FF0000"/>
                </a:solidFill>
                <a:latin typeface="Arial" pitchFamily="34" charset="0"/>
                <a:cs typeface="Arial" pitchFamily="34" charset="0"/>
              </a:rPr>
              <a:t>accuracy</a:t>
            </a:r>
            <a:r>
              <a:rPr lang="it-IT" sz="1600" dirty="0">
                <a:solidFill>
                  <a:srgbClr val="FF0000"/>
                </a:solidFill>
                <a:latin typeface="Arial" pitchFamily="34" charset="0"/>
                <a:cs typeface="Arial" pitchFamily="34" charset="0"/>
              </a:rPr>
              <a:t>: ≈ 0.3 mm</a:t>
            </a:r>
            <a:endParaRPr lang="en-US" sz="1600" dirty="0">
              <a:solidFill>
                <a:srgbClr val="FF0000"/>
              </a:solidFill>
              <a:latin typeface="Arial" pitchFamily="34" charset="0"/>
              <a:cs typeface="Arial" pitchFamily="34" charset="0"/>
            </a:endParaRPr>
          </a:p>
        </p:txBody>
      </p:sp>
      <p:cxnSp>
        <p:nvCxnSpPr>
          <p:cNvPr id="19" name="Straight Arrow Connector 18"/>
          <p:cNvCxnSpPr>
            <a:stCxn id="18" idx="2"/>
          </p:cNvCxnSpPr>
          <p:nvPr/>
        </p:nvCxnSpPr>
        <p:spPr>
          <a:xfrm>
            <a:off x="1925639" y="4554413"/>
            <a:ext cx="1782265" cy="53077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Rounded Rectangle 19"/>
          <p:cNvSpPr/>
          <p:nvPr/>
        </p:nvSpPr>
        <p:spPr>
          <a:xfrm>
            <a:off x="-36513" y="71438"/>
            <a:ext cx="5292726" cy="2781300"/>
          </a:xfrm>
          <a:prstGeom prst="roundRect">
            <a:avLst/>
          </a:prstGeom>
          <a:solidFill>
            <a:schemeClr val="bg1">
              <a:alpha val="56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Clr>
                <a:srgbClr val="000000"/>
              </a:buClr>
              <a:buSzPct val="100000"/>
              <a:buFont typeface="Times New Roman" pitchFamily="18" charset="0"/>
              <a:buNone/>
              <a:defRPr/>
            </a:pPr>
            <a:r>
              <a:rPr lang="it-IT" sz="2000" u="sng" dirty="0">
                <a:solidFill>
                  <a:srgbClr val="0070C0"/>
                </a:solidFill>
                <a:latin typeface="Arial" pitchFamily="34" charset="0"/>
                <a:cs typeface="Arial" pitchFamily="34" charset="0"/>
              </a:rPr>
              <a:t>3D Real-time IR Optical Tracking (OTS)</a:t>
            </a:r>
          </a:p>
          <a:p>
            <a:pPr algn="ctr" eaLnBrk="0" hangingPunct="0">
              <a:buClr>
                <a:srgbClr val="000000"/>
              </a:buClr>
              <a:buSzPct val="100000"/>
              <a:buFont typeface="Arial" pitchFamily="34" charset="0"/>
              <a:buChar char="•"/>
              <a:defRPr/>
            </a:pPr>
            <a:r>
              <a:rPr lang="it-IT" sz="1600" dirty="0">
                <a:solidFill>
                  <a:srgbClr val="0070C0"/>
                </a:solidFill>
                <a:latin typeface="Arial" pitchFamily="34" charset="0"/>
                <a:cs typeface="Arial" pitchFamily="34" charset="0"/>
              </a:rPr>
              <a:t> Real time reconstruction of spherical markers and surfaces</a:t>
            </a:r>
          </a:p>
          <a:p>
            <a:pPr algn="ctr" eaLnBrk="0" hangingPunct="0">
              <a:buClr>
                <a:srgbClr val="000000"/>
              </a:buClr>
              <a:buSzPct val="100000"/>
              <a:buFont typeface="Arial" pitchFamily="34" charset="0"/>
              <a:buChar char="•"/>
              <a:defRPr/>
            </a:pPr>
            <a:r>
              <a:rPr lang="it-IT" sz="1600" dirty="0">
                <a:solidFill>
                  <a:srgbClr val="0070C0"/>
                </a:solidFill>
                <a:latin typeface="Arial" pitchFamily="34" charset="0"/>
                <a:cs typeface="Arial" pitchFamily="34" charset="0"/>
              </a:rPr>
              <a:t> Sub-millimeter accuracy : peak 3D errors &lt;0.5 mm</a:t>
            </a:r>
          </a:p>
          <a:p>
            <a:pPr algn="ctr" eaLnBrk="0" hangingPunct="0">
              <a:buClr>
                <a:srgbClr val="000000"/>
              </a:buClr>
              <a:buSzPct val="100000"/>
              <a:buFont typeface="Arial" pitchFamily="34" charset="0"/>
              <a:buChar char="•"/>
              <a:defRPr/>
            </a:pPr>
            <a:r>
              <a:rPr lang="it-IT" sz="1600" dirty="0">
                <a:solidFill>
                  <a:srgbClr val="0070C0"/>
                </a:solidFill>
                <a:latin typeface="Arial" pitchFamily="34" charset="0"/>
                <a:cs typeface="Arial" pitchFamily="34" charset="0"/>
              </a:rPr>
              <a:t> 3D data flow @70 Hz</a:t>
            </a:r>
            <a:endParaRPr lang="en-US" sz="1600" dirty="0">
              <a:solidFill>
                <a:srgbClr val="0070C0"/>
              </a:solidFill>
              <a:latin typeface="Arial" pitchFamily="34" charset="0"/>
              <a:cs typeface="Arial" pitchFamily="34" charset="0"/>
            </a:endParaRPr>
          </a:p>
        </p:txBody>
      </p:sp>
      <p:cxnSp>
        <p:nvCxnSpPr>
          <p:cNvPr id="21" name="Straight Arrow Connector 20"/>
          <p:cNvCxnSpPr/>
          <p:nvPr/>
        </p:nvCxnSpPr>
        <p:spPr>
          <a:xfrm>
            <a:off x="3654916" y="1844824"/>
            <a:ext cx="1116012" cy="668337"/>
          </a:xfrm>
          <a:prstGeom prst="straightConnector1">
            <a:avLst/>
          </a:prstGeom>
          <a:ln w="254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4025902" y="1836888"/>
            <a:ext cx="1117600" cy="668337"/>
          </a:xfrm>
          <a:prstGeom prst="straightConnector1">
            <a:avLst/>
          </a:prstGeom>
          <a:ln w="254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17" idx="1"/>
          </p:cNvCxnSpPr>
          <p:nvPr/>
        </p:nvCxnSpPr>
        <p:spPr>
          <a:xfrm flipH="1">
            <a:off x="5143502" y="1350169"/>
            <a:ext cx="364602" cy="150021"/>
          </a:xfrm>
          <a:prstGeom prst="straightConnector1">
            <a:avLst/>
          </a:prstGeom>
          <a:ln w="254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4403204" y="1836888"/>
            <a:ext cx="1104900" cy="650875"/>
          </a:xfrm>
          <a:prstGeom prst="straightConnector1">
            <a:avLst/>
          </a:prstGeom>
          <a:ln w="25400">
            <a:solidFill>
              <a:srgbClr val="0070C0"/>
            </a:solidFill>
            <a:prstDash val="dash"/>
            <a:tailEnd type="arrow"/>
          </a:ln>
        </p:spPr>
        <p:style>
          <a:lnRef idx="1">
            <a:schemeClr val="accent1"/>
          </a:lnRef>
          <a:fillRef idx="0">
            <a:schemeClr val="accent1"/>
          </a:fillRef>
          <a:effectRef idx="0">
            <a:schemeClr val="accent1"/>
          </a:effectRef>
          <a:fontRef idx="minor">
            <a:schemeClr val="tx1"/>
          </a:fontRef>
        </p:style>
      </p:cxnSp>
      <p:pic>
        <p:nvPicPr>
          <p:cNvPr id="12" name="Picture 3"/>
          <p:cNvPicPr>
            <a:picLocks noChangeAspect="1" noChangeArrowheads="1"/>
          </p:cNvPicPr>
          <p:nvPr/>
        </p:nvPicPr>
        <p:blipFill>
          <a:blip r:embed="rId3" cstate="print"/>
          <a:srcRect/>
          <a:stretch>
            <a:fillRect/>
          </a:stretch>
        </p:blipFill>
        <p:spPr bwMode="auto">
          <a:xfrm>
            <a:off x="5435476" y="3645024"/>
            <a:ext cx="3529012" cy="2652712"/>
          </a:xfrm>
          <a:prstGeom prst="rect">
            <a:avLst/>
          </a:prstGeom>
          <a:noFill/>
          <a:ln w="9525">
            <a:solidFill>
              <a:schemeClr val="accent2"/>
            </a:solidFill>
            <a:miter lim="800000"/>
            <a:headEnd/>
            <a:tailEnd/>
          </a:ln>
        </p:spPr>
      </p:pic>
      <p:sp>
        <p:nvSpPr>
          <p:cNvPr id="13" name="CasellaDiTesto 12"/>
          <p:cNvSpPr txBox="1"/>
          <p:nvPr/>
        </p:nvSpPr>
        <p:spPr>
          <a:xfrm>
            <a:off x="5436096" y="5805264"/>
            <a:ext cx="3528392" cy="707886"/>
          </a:xfrm>
          <a:prstGeom prst="rect">
            <a:avLst/>
          </a:prstGeom>
          <a:solidFill>
            <a:srgbClr val="0066FF"/>
          </a:solidFill>
          <a:ln>
            <a:solidFill>
              <a:schemeClr val="accent2"/>
            </a:solidFill>
          </a:ln>
        </p:spPr>
        <p:txBody>
          <a:bodyPr wrap="square" rtlCol="0">
            <a:spAutoFit/>
          </a:bodyPr>
          <a:lstStyle/>
          <a:p>
            <a:pPr algn="ctr"/>
            <a:r>
              <a:rPr lang="it-IT" sz="2000" dirty="0" err="1" smtClean="0">
                <a:solidFill>
                  <a:srgbClr val="FFFF00"/>
                </a:solidFill>
                <a:latin typeface="Calibri" pitchFamily="34" charset="0"/>
              </a:rPr>
              <a:t>Markers</a:t>
            </a:r>
            <a:r>
              <a:rPr lang="it-IT" sz="2000" dirty="0" smtClean="0">
                <a:solidFill>
                  <a:srgbClr val="FFFF00"/>
                </a:solidFill>
                <a:latin typeface="Calibri" pitchFamily="34" charset="0"/>
              </a:rPr>
              <a:t>, low density </a:t>
            </a:r>
            <a:r>
              <a:rPr lang="it-IT" sz="2000" dirty="0" err="1" smtClean="0">
                <a:solidFill>
                  <a:srgbClr val="FFFF00"/>
                </a:solidFill>
                <a:latin typeface="Calibri" pitchFamily="34" charset="0"/>
              </a:rPr>
              <a:t>fixation</a:t>
            </a:r>
            <a:r>
              <a:rPr lang="it-IT" sz="2000" dirty="0" smtClean="0">
                <a:solidFill>
                  <a:srgbClr val="FFFF00"/>
                </a:solidFill>
                <a:latin typeface="Calibri" pitchFamily="34" charset="0"/>
              </a:rPr>
              <a:t> </a:t>
            </a:r>
            <a:r>
              <a:rPr lang="it-IT" sz="2000" dirty="0" err="1" smtClean="0">
                <a:solidFill>
                  <a:srgbClr val="FFFF00"/>
                </a:solidFill>
                <a:latin typeface="Calibri" pitchFamily="34" charset="0"/>
              </a:rPr>
              <a:t>materials</a:t>
            </a:r>
            <a:endParaRPr lang="it-IT" sz="2000" dirty="0" smtClean="0">
              <a:solidFill>
                <a:srgbClr val="FFFF00"/>
              </a:solidFill>
              <a:latin typeface="Calibri" pitchFamily="34" charset="0"/>
            </a:endParaRPr>
          </a:p>
        </p:txBody>
      </p:sp>
      <p:sp>
        <p:nvSpPr>
          <p:cNvPr id="4" name="Slide Number Placeholder 3"/>
          <p:cNvSpPr>
            <a:spLocks noGrp="1"/>
          </p:cNvSpPr>
          <p:nvPr>
            <p:ph type="sldNum" idx="10"/>
          </p:nvPr>
        </p:nvSpPr>
        <p:spPr/>
        <p:txBody>
          <a:bodyPr/>
          <a:lstStyle/>
          <a:p>
            <a:pPr>
              <a:defRPr/>
            </a:pPr>
            <a:fld id="{8F101173-3CA1-492B-A5D7-F2FE8A21AC18}" type="slidenum">
              <a:rPr lang="it-IT" smtClean="0">
                <a:solidFill>
                  <a:srgbClr val="000000"/>
                </a:solidFill>
              </a:rPr>
              <a:pPr>
                <a:defRPr/>
              </a:pPr>
              <a:t>45</a:t>
            </a:fld>
            <a:endParaRPr lang="it-IT">
              <a:solidFill>
                <a:srgbClr val="000000"/>
              </a:solidFill>
            </a:endParaRPr>
          </a:p>
        </p:txBody>
      </p:sp>
    </p:spTree>
    <p:extLst>
      <p:ext uri="{BB962C8B-B14F-4D97-AF65-F5344CB8AC3E}">
        <p14:creationId xmlns:p14="http://schemas.microsoft.com/office/powerpoint/2010/main" val="2671544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260648"/>
            <a:ext cx="5942012" cy="792088"/>
          </a:xfrm>
        </p:spPr>
        <p:txBody>
          <a:bodyPr/>
          <a:lstStyle/>
          <a:p>
            <a:r>
              <a:rPr lang="en-US" sz="4000" dirty="0" smtClean="0">
                <a:effectLst/>
              </a:rPr>
              <a:t>CNAO medical activity</a:t>
            </a:r>
            <a:endParaRPr lang="en-US" sz="4000" dirty="0">
              <a:effectLst/>
            </a:endParaRPr>
          </a:p>
        </p:txBody>
      </p:sp>
      <p:sp>
        <p:nvSpPr>
          <p:cNvPr id="3" name="TextBox 2"/>
          <p:cNvSpPr txBox="1"/>
          <p:nvPr/>
        </p:nvSpPr>
        <p:spPr>
          <a:xfrm>
            <a:off x="683568" y="1052736"/>
            <a:ext cx="5232586" cy="1938992"/>
          </a:xfrm>
          <a:prstGeom prst="rect">
            <a:avLst/>
          </a:prstGeom>
          <a:noFill/>
        </p:spPr>
        <p:txBody>
          <a:bodyPr wrap="none" rtlCol="0">
            <a:spAutoFit/>
          </a:bodyPr>
          <a:lstStyle/>
          <a:p>
            <a:r>
              <a:rPr lang="en-US" sz="2400" dirty="0" smtClean="0">
                <a:latin typeface="Calibri" pitchFamily="34" charset="0"/>
              </a:rPr>
              <a:t>1</a:t>
            </a:r>
            <a:r>
              <a:rPr lang="en-US" sz="2400" baseline="30000" dirty="0" smtClean="0">
                <a:latin typeface="Calibri" pitchFamily="34" charset="0"/>
              </a:rPr>
              <a:t>st</a:t>
            </a:r>
            <a:r>
              <a:rPr lang="en-US" sz="2400" dirty="0" smtClean="0">
                <a:latin typeface="Calibri" pitchFamily="34" charset="0"/>
              </a:rPr>
              <a:t> patient protons: September 2011 </a:t>
            </a:r>
          </a:p>
          <a:p>
            <a:r>
              <a:rPr lang="en-US" sz="2400" dirty="0" smtClean="0">
                <a:latin typeface="Calibri" pitchFamily="34" charset="0"/>
              </a:rPr>
              <a:t>1</a:t>
            </a:r>
            <a:r>
              <a:rPr lang="en-US" sz="2400" baseline="30000" dirty="0" smtClean="0">
                <a:latin typeface="Calibri" pitchFamily="34" charset="0"/>
              </a:rPr>
              <a:t>st</a:t>
            </a:r>
            <a:r>
              <a:rPr lang="en-US" sz="2400" dirty="0" smtClean="0">
                <a:latin typeface="Calibri" pitchFamily="34" charset="0"/>
              </a:rPr>
              <a:t> patient Carbon Ions: September 2012</a:t>
            </a:r>
            <a:endParaRPr lang="en-US" sz="2400" dirty="0">
              <a:latin typeface="Calibri" pitchFamily="34" charset="0"/>
            </a:endParaRPr>
          </a:p>
          <a:p>
            <a:r>
              <a:rPr lang="en-US" sz="2400" dirty="0">
                <a:latin typeface="Calibri" pitchFamily="34" charset="0"/>
              </a:rPr>
              <a:t>Three </a:t>
            </a:r>
            <a:r>
              <a:rPr lang="en-US" sz="2400" dirty="0" smtClean="0">
                <a:latin typeface="Calibri" pitchFamily="34" charset="0"/>
              </a:rPr>
              <a:t>treatment </a:t>
            </a:r>
            <a:r>
              <a:rPr lang="en-US" sz="2400" dirty="0">
                <a:latin typeface="Calibri" pitchFamily="34" charset="0"/>
              </a:rPr>
              <a:t>rooms operational</a:t>
            </a:r>
          </a:p>
          <a:p>
            <a:r>
              <a:rPr lang="en-US" sz="2400" dirty="0" smtClean="0">
                <a:latin typeface="Calibri" pitchFamily="34" charset="0"/>
              </a:rPr>
              <a:t>62 Patients treated with protons</a:t>
            </a:r>
          </a:p>
          <a:p>
            <a:r>
              <a:rPr lang="en-US" sz="2400" dirty="0" smtClean="0">
                <a:latin typeface="Calibri" pitchFamily="34" charset="0"/>
              </a:rPr>
              <a:t>62 treated with Carbon ions</a:t>
            </a:r>
          </a:p>
        </p:txBody>
      </p:sp>
      <p:graphicFrame>
        <p:nvGraphicFramePr>
          <p:cNvPr id="4" name="Grafico 1"/>
          <p:cNvGraphicFramePr>
            <a:graphicFrameLocks/>
          </p:cNvGraphicFramePr>
          <p:nvPr>
            <p:extLst>
              <p:ext uri="{D42A27DB-BD31-4B8C-83A1-F6EECF244321}">
                <p14:modId xmlns:p14="http://schemas.microsoft.com/office/powerpoint/2010/main" val="321425092"/>
              </p:ext>
            </p:extLst>
          </p:nvPr>
        </p:nvGraphicFramePr>
        <p:xfrm>
          <a:off x="4876193" y="2094240"/>
          <a:ext cx="4125924" cy="442092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827584" y="3640263"/>
            <a:ext cx="4048609" cy="2031325"/>
          </a:xfrm>
          <a:prstGeom prst="rect">
            <a:avLst/>
          </a:prstGeom>
          <a:solidFill>
            <a:schemeClr val="accent3">
              <a:lumMod val="20000"/>
              <a:lumOff val="80000"/>
            </a:schemeClr>
          </a:solidFill>
          <a:ln>
            <a:solidFill>
              <a:schemeClr val="accent3">
                <a:lumMod val="20000"/>
                <a:lumOff val="80000"/>
              </a:schemeClr>
            </a:solidFill>
          </a:ln>
        </p:spPr>
        <p:txBody>
          <a:bodyPr wrap="none" rtlCol="0">
            <a:spAutoFit/>
          </a:bodyPr>
          <a:lstStyle/>
          <a:p>
            <a:r>
              <a:rPr lang="en-US" dirty="0" smtClean="0">
                <a:latin typeface="Calibri" pitchFamily="34" charset="0"/>
              </a:rPr>
              <a:t>Cranium chordome and chondrosarcoma</a:t>
            </a:r>
          </a:p>
          <a:p>
            <a:r>
              <a:rPr lang="en-US" dirty="0" smtClean="0">
                <a:latin typeface="Calibri" pitchFamily="34" charset="0"/>
              </a:rPr>
              <a:t>Sacral chordome </a:t>
            </a:r>
            <a:r>
              <a:rPr lang="en-US" dirty="0">
                <a:latin typeface="Calibri" pitchFamily="34" charset="0"/>
              </a:rPr>
              <a:t>and </a:t>
            </a:r>
            <a:r>
              <a:rPr lang="en-US" dirty="0" smtClean="0">
                <a:latin typeface="Calibri" pitchFamily="34" charset="0"/>
              </a:rPr>
              <a:t>chondrosarcoma</a:t>
            </a:r>
          </a:p>
          <a:p>
            <a:r>
              <a:rPr lang="en-US" dirty="0" smtClean="0">
                <a:latin typeface="Calibri" pitchFamily="34" charset="0"/>
              </a:rPr>
              <a:t>Intracranial meningioma</a:t>
            </a:r>
          </a:p>
          <a:p>
            <a:r>
              <a:rPr lang="en-US" dirty="0" smtClean="0">
                <a:latin typeface="Calibri" pitchFamily="34" charset="0"/>
              </a:rPr>
              <a:t>Salivary glands carcinoma</a:t>
            </a:r>
          </a:p>
          <a:p>
            <a:r>
              <a:rPr lang="en-US" dirty="0" smtClean="0">
                <a:latin typeface="Calibri" pitchFamily="34" charset="0"/>
              </a:rPr>
              <a:t>Trunk sarcoma</a:t>
            </a:r>
          </a:p>
          <a:p>
            <a:r>
              <a:rPr lang="en-US" dirty="0" smtClean="0">
                <a:latin typeface="Calibri" pitchFamily="34" charset="0"/>
              </a:rPr>
              <a:t>Prostate carcinoma</a:t>
            </a:r>
          </a:p>
          <a:p>
            <a:r>
              <a:rPr lang="en-US" dirty="0" smtClean="0">
                <a:latin typeface="Calibri" pitchFamily="34" charset="0"/>
              </a:rPr>
              <a:t>Aero-digestive mucosae melanoma</a:t>
            </a:r>
            <a:endParaRPr lang="en-US" dirty="0">
              <a:latin typeface="Calibri" pitchFamily="34" charset="0"/>
            </a:endParaRPr>
          </a:p>
        </p:txBody>
      </p:sp>
      <p:sp>
        <p:nvSpPr>
          <p:cNvPr id="6" name="Slide Number Placeholder 5"/>
          <p:cNvSpPr>
            <a:spLocks noGrp="1"/>
          </p:cNvSpPr>
          <p:nvPr>
            <p:ph type="sldNum" idx="10"/>
          </p:nvPr>
        </p:nvSpPr>
        <p:spPr/>
        <p:txBody>
          <a:bodyPr/>
          <a:lstStyle/>
          <a:p>
            <a:pPr>
              <a:defRPr/>
            </a:pPr>
            <a:fld id="{8F101173-3CA1-492B-A5D7-F2FE8A21AC18}" type="slidenum">
              <a:rPr lang="it-IT" smtClean="0">
                <a:solidFill>
                  <a:srgbClr val="000000"/>
                </a:solidFill>
              </a:rPr>
              <a:pPr>
                <a:defRPr/>
              </a:pPr>
              <a:t>46</a:t>
            </a:fld>
            <a:endParaRPr lang="it-IT">
              <a:solidFill>
                <a:srgbClr val="000000"/>
              </a:solidFill>
            </a:endParaRPr>
          </a:p>
        </p:txBody>
      </p:sp>
    </p:spTree>
    <p:extLst>
      <p:ext uri="{BB962C8B-B14F-4D97-AF65-F5344CB8AC3E}">
        <p14:creationId xmlns:p14="http://schemas.microsoft.com/office/powerpoint/2010/main" val="231242984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l="4408" r="1270" b="6047"/>
          <a:stretch>
            <a:fillRect/>
          </a:stretch>
        </p:blipFill>
        <p:spPr bwMode="auto">
          <a:xfrm>
            <a:off x="1585548" y="1052736"/>
            <a:ext cx="6048672" cy="3960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txBox="1">
            <a:spLocks noChangeArrowheads="1"/>
          </p:cNvSpPr>
          <p:nvPr/>
        </p:nvSpPr>
        <p:spPr>
          <a:xfrm>
            <a:off x="683568" y="203402"/>
            <a:ext cx="8316561" cy="584214"/>
          </a:xfrm>
          <a:prstGeom prst="rect">
            <a:avLst/>
          </a:prstGeom>
        </p:spPr>
        <p:txBody>
          <a:bodyPr/>
          <a:lstStyle/>
          <a:p>
            <a:pPr eaLnBrk="0" fontAlgn="base" hangingPunct="0">
              <a:spcBef>
                <a:spcPct val="0"/>
              </a:spcBef>
              <a:spcAft>
                <a:spcPct val="0"/>
              </a:spcAft>
              <a:defRPr/>
            </a:pPr>
            <a:r>
              <a:rPr lang="en-US" altLang="ja-JP" sz="2800" kern="0" dirty="0" smtClean="0">
                <a:solidFill>
                  <a:schemeClr val="tx1">
                    <a:lumMod val="75000"/>
                    <a:lumOff val="25000"/>
                  </a:schemeClr>
                </a:solidFill>
                <a:latin typeface="Arial" pitchFamily="34" charset="0"/>
                <a:cs typeface="Arial" pitchFamily="34" charset="0"/>
              </a:rPr>
              <a:t>Hadrontherapy first proposed </a:t>
            </a:r>
            <a:r>
              <a:rPr lang="en-US" altLang="ja-JP" sz="2800" kern="0" dirty="0">
                <a:solidFill>
                  <a:schemeClr val="tx1">
                    <a:lumMod val="75000"/>
                    <a:lumOff val="25000"/>
                  </a:schemeClr>
                </a:solidFill>
                <a:latin typeface="Arial" pitchFamily="34" charset="0"/>
                <a:cs typeface="Arial" pitchFamily="34" charset="0"/>
              </a:rPr>
              <a:t>by </a:t>
            </a:r>
            <a:r>
              <a:rPr lang="en-US" altLang="ja-JP" sz="2800" kern="0" dirty="0" smtClean="0">
                <a:solidFill>
                  <a:schemeClr val="tx1">
                    <a:lumMod val="75000"/>
                    <a:lumOff val="25000"/>
                  </a:schemeClr>
                </a:solidFill>
                <a:latin typeface="Arial" pitchFamily="34" charset="0"/>
                <a:cs typeface="Arial" pitchFamily="34" charset="0"/>
              </a:rPr>
              <a:t>R. </a:t>
            </a:r>
            <a:r>
              <a:rPr lang="en-US" altLang="ja-JP" sz="2800" kern="0" dirty="0">
                <a:solidFill>
                  <a:schemeClr val="tx1">
                    <a:lumMod val="75000"/>
                    <a:lumOff val="25000"/>
                  </a:schemeClr>
                </a:solidFill>
                <a:latin typeface="Arial" pitchFamily="34" charset="0"/>
                <a:cs typeface="Arial" pitchFamily="34" charset="0"/>
              </a:rPr>
              <a:t>Wilson </a:t>
            </a:r>
            <a:r>
              <a:rPr lang="en-US" altLang="ja-JP" sz="2800" kern="0" dirty="0" smtClean="0">
                <a:solidFill>
                  <a:schemeClr val="tx1">
                    <a:lumMod val="75000"/>
                    <a:lumOff val="25000"/>
                  </a:schemeClr>
                </a:solidFill>
                <a:latin typeface="Arial" pitchFamily="34" charset="0"/>
                <a:cs typeface="Arial" pitchFamily="34" charset="0"/>
              </a:rPr>
              <a:t>in </a:t>
            </a:r>
            <a:r>
              <a:rPr lang="en-US" altLang="ja-JP" sz="2800" kern="0" dirty="0">
                <a:solidFill>
                  <a:schemeClr val="tx1">
                    <a:lumMod val="75000"/>
                    <a:lumOff val="25000"/>
                  </a:schemeClr>
                </a:solidFill>
                <a:latin typeface="Arial" pitchFamily="34" charset="0"/>
                <a:cs typeface="Arial" pitchFamily="34" charset="0"/>
              </a:rPr>
              <a:t>1946</a:t>
            </a:r>
            <a:endParaRPr lang="ja-JP" altLang="en-US" sz="2800" kern="0" dirty="0">
              <a:solidFill>
                <a:schemeClr val="tx1">
                  <a:lumMod val="75000"/>
                  <a:lumOff val="25000"/>
                </a:schemeClr>
              </a:solidFill>
              <a:latin typeface="Arial" pitchFamily="34" charset="0"/>
              <a:cs typeface="Arial" pitchFamily="34" charset="0"/>
            </a:endParaRPr>
          </a:p>
        </p:txBody>
      </p:sp>
      <p:sp>
        <p:nvSpPr>
          <p:cNvPr id="12" name="CasellaDiTesto 11"/>
          <p:cNvSpPr txBox="1"/>
          <p:nvPr/>
        </p:nvSpPr>
        <p:spPr>
          <a:xfrm>
            <a:off x="573320" y="5085184"/>
            <a:ext cx="8570680" cy="1200329"/>
          </a:xfrm>
          <a:prstGeom prst="rect">
            <a:avLst/>
          </a:prstGeom>
          <a:noFill/>
        </p:spPr>
        <p:txBody>
          <a:bodyPr wrap="none" rtlCol="0">
            <a:spAutoFit/>
          </a:bodyPr>
          <a:lstStyle/>
          <a:p>
            <a:r>
              <a:rPr lang="it-IT" dirty="0" smtClean="0">
                <a:latin typeface="Calibri" pitchFamily="34" charset="0"/>
              </a:rPr>
              <a:t>In 1954: 30 </a:t>
            </a:r>
            <a:r>
              <a:rPr lang="it-IT" dirty="0" err="1" smtClean="0">
                <a:latin typeface="Calibri" pitchFamily="34" charset="0"/>
              </a:rPr>
              <a:t>patients</a:t>
            </a:r>
            <a:r>
              <a:rPr lang="it-IT" dirty="0" smtClean="0">
                <a:latin typeface="Calibri" pitchFamily="34" charset="0"/>
              </a:rPr>
              <a:t> </a:t>
            </a:r>
            <a:r>
              <a:rPr lang="it-IT" dirty="0" err="1" smtClean="0">
                <a:latin typeface="Calibri" pitchFamily="34" charset="0"/>
              </a:rPr>
              <a:t>treated</a:t>
            </a:r>
            <a:r>
              <a:rPr lang="it-IT" dirty="0" smtClean="0">
                <a:latin typeface="Calibri" pitchFamily="34" charset="0"/>
              </a:rPr>
              <a:t> with </a:t>
            </a:r>
            <a:r>
              <a:rPr lang="it-IT" dirty="0" err="1" smtClean="0">
                <a:latin typeface="Calibri" pitchFamily="34" charset="0"/>
              </a:rPr>
              <a:t>protons</a:t>
            </a:r>
            <a:r>
              <a:rPr lang="it-IT" dirty="0" smtClean="0">
                <a:latin typeface="Calibri" pitchFamily="34" charset="0"/>
              </a:rPr>
              <a:t> at LBL (Lawrence Berkeley </a:t>
            </a:r>
            <a:r>
              <a:rPr lang="it-IT" dirty="0" err="1" smtClean="0">
                <a:latin typeface="Calibri" pitchFamily="34" charset="0"/>
              </a:rPr>
              <a:t>Laboratory</a:t>
            </a:r>
            <a:r>
              <a:rPr lang="it-IT" dirty="0" smtClean="0">
                <a:latin typeface="Calibri" pitchFamily="34" charset="0"/>
              </a:rPr>
              <a:t>)</a:t>
            </a:r>
          </a:p>
          <a:p>
            <a:r>
              <a:rPr lang="it-IT" dirty="0">
                <a:latin typeface="Calibri" pitchFamily="34" charset="0"/>
              </a:rPr>
              <a:t>In the </a:t>
            </a:r>
            <a:r>
              <a:rPr lang="it-IT" dirty="0" err="1">
                <a:latin typeface="Calibri" pitchFamily="34" charset="0"/>
              </a:rPr>
              <a:t>next</a:t>
            </a:r>
            <a:r>
              <a:rPr lang="it-IT" dirty="0">
                <a:latin typeface="Calibri" pitchFamily="34" charset="0"/>
              </a:rPr>
              <a:t>  </a:t>
            </a:r>
            <a:r>
              <a:rPr lang="it-IT" dirty="0" err="1">
                <a:latin typeface="Calibri" pitchFamily="34" charset="0"/>
              </a:rPr>
              <a:t>years</a:t>
            </a:r>
            <a:r>
              <a:rPr lang="it-IT" dirty="0">
                <a:latin typeface="Calibri" pitchFamily="34" charset="0"/>
              </a:rPr>
              <a:t> </a:t>
            </a:r>
            <a:r>
              <a:rPr lang="it-IT" dirty="0" err="1">
                <a:latin typeface="Calibri" pitchFamily="34" charset="0"/>
              </a:rPr>
              <a:t>other</a:t>
            </a:r>
            <a:r>
              <a:rPr lang="it-IT" dirty="0">
                <a:latin typeface="Calibri" pitchFamily="34" charset="0"/>
              </a:rPr>
              <a:t> </a:t>
            </a:r>
            <a:r>
              <a:rPr lang="it-IT" dirty="0" err="1">
                <a:latin typeface="Calibri" pitchFamily="34" charset="0"/>
              </a:rPr>
              <a:t>treatments</a:t>
            </a:r>
            <a:r>
              <a:rPr lang="it-IT" dirty="0">
                <a:latin typeface="Calibri" pitchFamily="34" charset="0"/>
              </a:rPr>
              <a:t> in </a:t>
            </a:r>
            <a:r>
              <a:rPr lang="it-IT" dirty="0" err="1">
                <a:latin typeface="Calibri" pitchFamily="34" charset="0"/>
              </a:rPr>
              <a:t>other</a:t>
            </a:r>
            <a:r>
              <a:rPr lang="it-IT" dirty="0">
                <a:latin typeface="Calibri" pitchFamily="34" charset="0"/>
              </a:rPr>
              <a:t> </a:t>
            </a:r>
            <a:r>
              <a:rPr lang="it-IT" dirty="0" err="1">
                <a:latin typeface="Calibri" pitchFamily="34" charset="0"/>
              </a:rPr>
              <a:t>research</a:t>
            </a:r>
            <a:r>
              <a:rPr lang="it-IT" dirty="0">
                <a:latin typeface="Calibri" pitchFamily="34" charset="0"/>
              </a:rPr>
              <a:t> centers </a:t>
            </a:r>
            <a:r>
              <a:rPr lang="it-IT" dirty="0" err="1" smtClean="0">
                <a:latin typeface="Calibri" pitchFamily="34" charset="0"/>
              </a:rPr>
              <a:t>were</a:t>
            </a:r>
            <a:r>
              <a:rPr lang="it-IT" dirty="0" smtClean="0">
                <a:latin typeface="Calibri" pitchFamily="34" charset="0"/>
              </a:rPr>
              <a:t> </a:t>
            </a:r>
            <a:r>
              <a:rPr lang="it-IT" dirty="0" err="1" smtClean="0">
                <a:latin typeface="Calibri" pitchFamily="34" charset="0"/>
              </a:rPr>
              <a:t>performed</a:t>
            </a:r>
            <a:r>
              <a:rPr lang="it-IT" dirty="0" smtClean="0">
                <a:latin typeface="Calibri" pitchFamily="34" charset="0"/>
              </a:rPr>
              <a:t> </a:t>
            </a:r>
            <a:endParaRPr lang="it-IT" dirty="0">
              <a:latin typeface="Calibri" pitchFamily="34" charset="0"/>
            </a:endParaRPr>
          </a:p>
          <a:p>
            <a:r>
              <a:rPr lang="it-IT" dirty="0">
                <a:latin typeface="Calibri" pitchFamily="34" charset="0"/>
              </a:rPr>
              <a:t>(Uppsala, Harvard, </a:t>
            </a:r>
            <a:r>
              <a:rPr lang="it-IT" dirty="0" err="1">
                <a:latin typeface="Calibri" pitchFamily="34" charset="0"/>
              </a:rPr>
              <a:t>Dubna</a:t>
            </a:r>
            <a:r>
              <a:rPr lang="it-IT" dirty="0">
                <a:latin typeface="Calibri" pitchFamily="34" charset="0"/>
              </a:rPr>
              <a:t>, </a:t>
            </a:r>
            <a:r>
              <a:rPr lang="it-IT" dirty="0" err="1">
                <a:latin typeface="Calibri" pitchFamily="34" charset="0"/>
              </a:rPr>
              <a:t>St.Petersburg</a:t>
            </a:r>
            <a:r>
              <a:rPr lang="it-IT" dirty="0">
                <a:latin typeface="Calibri" pitchFamily="34" charset="0"/>
              </a:rPr>
              <a:t>, </a:t>
            </a:r>
            <a:r>
              <a:rPr lang="it-IT" dirty="0" err="1">
                <a:latin typeface="Calibri" pitchFamily="34" charset="0"/>
              </a:rPr>
              <a:t>Moscow</a:t>
            </a:r>
            <a:r>
              <a:rPr lang="it-IT" dirty="0">
                <a:latin typeface="Calibri" pitchFamily="34" charset="0"/>
              </a:rPr>
              <a:t>, PSI, Chiba, Tsukuba</a:t>
            </a:r>
            <a:r>
              <a:rPr lang="it-IT" dirty="0" smtClean="0">
                <a:latin typeface="Calibri" pitchFamily="34" charset="0"/>
              </a:rPr>
              <a:t>)</a:t>
            </a:r>
          </a:p>
          <a:p>
            <a:r>
              <a:rPr lang="it-IT" dirty="0">
                <a:latin typeface="Calibri" pitchFamily="34" charset="0"/>
              </a:rPr>
              <a:t>In 1990 the first </a:t>
            </a:r>
            <a:r>
              <a:rPr lang="it-IT" dirty="0" err="1">
                <a:latin typeface="Calibri" pitchFamily="34" charset="0"/>
              </a:rPr>
              <a:t>dedicated</a:t>
            </a:r>
            <a:r>
              <a:rPr lang="it-IT" dirty="0">
                <a:latin typeface="Calibri" pitchFamily="34" charset="0"/>
              </a:rPr>
              <a:t> hospital </a:t>
            </a:r>
            <a:r>
              <a:rPr lang="it-IT" dirty="0" err="1">
                <a:latin typeface="Calibri" pitchFamily="34" charset="0"/>
              </a:rPr>
              <a:t>facility</a:t>
            </a:r>
            <a:r>
              <a:rPr lang="it-IT" dirty="0">
                <a:latin typeface="Calibri" pitchFamily="34" charset="0"/>
              </a:rPr>
              <a:t> </a:t>
            </a:r>
            <a:r>
              <a:rPr lang="it-IT" dirty="0" err="1">
                <a:latin typeface="Calibri" pitchFamily="34" charset="0"/>
              </a:rPr>
              <a:t>has</a:t>
            </a:r>
            <a:r>
              <a:rPr lang="it-IT" dirty="0">
                <a:latin typeface="Calibri" pitchFamily="34" charset="0"/>
              </a:rPr>
              <a:t> </a:t>
            </a:r>
            <a:r>
              <a:rPr lang="it-IT" dirty="0" err="1">
                <a:latin typeface="Calibri" pitchFamily="34" charset="0"/>
              </a:rPr>
              <a:t>started</a:t>
            </a:r>
            <a:r>
              <a:rPr lang="it-IT" dirty="0">
                <a:latin typeface="Calibri" pitchFamily="34" charset="0"/>
              </a:rPr>
              <a:t>  </a:t>
            </a:r>
            <a:r>
              <a:rPr lang="it-IT" dirty="0" err="1">
                <a:latin typeface="Calibri" pitchFamily="34" charset="0"/>
              </a:rPr>
              <a:t>treatments</a:t>
            </a:r>
            <a:r>
              <a:rPr lang="it-IT" dirty="0">
                <a:latin typeface="Calibri" pitchFamily="34" charset="0"/>
              </a:rPr>
              <a:t> </a:t>
            </a:r>
            <a:r>
              <a:rPr lang="it-IT" dirty="0" err="1">
                <a:latin typeface="Calibri" pitchFamily="34" charset="0"/>
              </a:rPr>
              <a:t>at</a:t>
            </a:r>
            <a:r>
              <a:rPr lang="it-IT" dirty="0">
                <a:latin typeface="Calibri" pitchFamily="34" charset="0"/>
              </a:rPr>
              <a:t> </a:t>
            </a:r>
            <a:r>
              <a:rPr lang="it-IT" dirty="0" err="1">
                <a:latin typeface="Calibri" pitchFamily="34" charset="0"/>
              </a:rPr>
              <a:t>Loma</a:t>
            </a:r>
            <a:r>
              <a:rPr lang="it-IT" dirty="0">
                <a:latin typeface="Calibri" pitchFamily="34" charset="0"/>
              </a:rPr>
              <a:t> Linda (LLUMC</a:t>
            </a:r>
            <a:r>
              <a:rPr lang="it-IT" dirty="0" smtClean="0">
                <a:latin typeface="Calibri" pitchFamily="34" charset="0"/>
              </a:rPr>
              <a:t>)</a:t>
            </a:r>
            <a:endParaRPr lang="it-IT" dirty="0">
              <a:latin typeface="Calibri" pitchFamily="34" charset="0"/>
            </a:endParaRPr>
          </a:p>
        </p:txBody>
      </p:sp>
      <p:sp>
        <p:nvSpPr>
          <p:cNvPr id="2" name="Date Placeholder 1"/>
          <p:cNvSpPr>
            <a:spLocks noGrp="1"/>
          </p:cNvSpPr>
          <p:nvPr>
            <p:ph type="dt" sz="half" idx="10"/>
          </p:nvPr>
        </p:nvSpPr>
        <p:spPr/>
        <p:txBody>
          <a:bodyPr/>
          <a:lstStyle/>
          <a:p>
            <a:r>
              <a:rPr lang="en-US" smtClean="0"/>
              <a:t>CAS – Trondheim - 27/07/2013</a:t>
            </a:r>
            <a:endParaRPr lang="en-US"/>
          </a:p>
        </p:txBody>
      </p:sp>
      <p:sp>
        <p:nvSpPr>
          <p:cNvPr id="3" name="Footer Placeholder 2"/>
          <p:cNvSpPr>
            <a:spLocks noGrp="1"/>
          </p:cNvSpPr>
          <p:nvPr>
            <p:ph type="ftr" sz="quarter" idx="11"/>
          </p:nvPr>
        </p:nvSpPr>
        <p:spPr/>
        <p:txBody>
          <a:bodyPr/>
          <a:lstStyle/>
          <a:p>
            <a:r>
              <a:rPr lang="en-US" smtClean="0"/>
              <a:t>Medical applications – C. Biscari </a:t>
            </a:r>
            <a:endParaRPr lang="en-US"/>
          </a:p>
        </p:txBody>
      </p:sp>
      <p:sp>
        <p:nvSpPr>
          <p:cNvPr id="4" name="Slide Number Placeholder 3"/>
          <p:cNvSpPr>
            <a:spLocks noGrp="1"/>
          </p:cNvSpPr>
          <p:nvPr>
            <p:ph type="sldNum" sz="quarter" idx="12"/>
          </p:nvPr>
        </p:nvSpPr>
        <p:spPr/>
        <p:txBody>
          <a:bodyPr/>
          <a:lstStyle/>
          <a:p>
            <a:fld id="{67CD92BB-0280-4EA5-937F-87721D6FAD66}" type="slidenum">
              <a:rPr lang="en-US" smtClean="0"/>
              <a:t>47</a:t>
            </a:fld>
            <a:endParaRPr lang="en-US"/>
          </a:p>
        </p:txBody>
      </p:sp>
    </p:spTree>
    <p:extLst>
      <p:ext uri="{BB962C8B-B14F-4D97-AF65-F5344CB8AC3E}">
        <p14:creationId xmlns:p14="http://schemas.microsoft.com/office/powerpoint/2010/main" val="148133584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upload.wikimedia.org/wikipedia/commons/d/dd/LLU_Medical_Center.jpg"/>
          <p:cNvPicPr>
            <a:picLocks noChangeAspect="1" noChangeArrowheads="1"/>
          </p:cNvPicPr>
          <p:nvPr/>
        </p:nvPicPr>
        <p:blipFill>
          <a:blip r:embed="rId2" cstate="print"/>
          <a:srcRect/>
          <a:stretch>
            <a:fillRect/>
          </a:stretch>
        </p:blipFill>
        <p:spPr bwMode="auto">
          <a:xfrm>
            <a:off x="0" y="0"/>
            <a:ext cx="8532440" cy="5715000"/>
          </a:xfrm>
          <a:prstGeom prst="rect">
            <a:avLst/>
          </a:prstGeom>
          <a:noFill/>
        </p:spPr>
      </p:pic>
      <p:pic>
        <p:nvPicPr>
          <p:cNvPr id="5" name="Picture 2"/>
          <p:cNvPicPr>
            <a:picLocks noChangeAspect="1" noChangeArrowheads="1"/>
          </p:cNvPicPr>
          <p:nvPr/>
        </p:nvPicPr>
        <p:blipFill>
          <a:blip r:embed="rId3" cstate="print"/>
          <a:srcRect/>
          <a:stretch>
            <a:fillRect/>
          </a:stretch>
        </p:blipFill>
        <p:spPr bwMode="auto">
          <a:xfrm>
            <a:off x="3635896" y="3501008"/>
            <a:ext cx="5508104" cy="2228245"/>
          </a:xfrm>
          <a:prstGeom prst="rect">
            <a:avLst/>
          </a:prstGeom>
          <a:noFill/>
          <a:ln w="9525">
            <a:noFill/>
            <a:miter lim="800000"/>
            <a:headEnd/>
            <a:tailEnd/>
          </a:ln>
        </p:spPr>
      </p:pic>
      <p:sp>
        <p:nvSpPr>
          <p:cNvPr id="6" name="CasellaDiTesto 5"/>
          <p:cNvSpPr txBox="1"/>
          <p:nvPr/>
        </p:nvSpPr>
        <p:spPr>
          <a:xfrm>
            <a:off x="0" y="5729253"/>
            <a:ext cx="8820472" cy="923330"/>
          </a:xfrm>
          <a:prstGeom prst="rect">
            <a:avLst/>
          </a:prstGeom>
          <a:solidFill>
            <a:schemeClr val="accent1">
              <a:lumMod val="20000"/>
              <a:lumOff val="80000"/>
            </a:schemeClr>
          </a:solidFill>
        </p:spPr>
        <p:txBody>
          <a:bodyPr wrap="square" rtlCol="0">
            <a:spAutoFit/>
          </a:bodyPr>
          <a:lstStyle/>
          <a:p>
            <a:r>
              <a:rPr lang="it-IT" dirty="0" smtClean="0">
                <a:solidFill>
                  <a:schemeClr val="tx1">
                    <a:lumMod val="75000"/>
                    <a:lumOff val="25000"/>
                  </a:schemeClr>
                </a:solidFill>
                <a:latin typeface="Calibri" pitchFamily="34" charset="0"/>
              </a:rPr>
              <a:t>Proton </a:t>
            </a:r>
            <a:r>
              <a:rPr lang="it-IT" dirty="0" err="1" smtClean="0">
                <a:solidFill>
                  <a:schemeClr val="tx1">
                    <a:lumMod val="75000"/>
                    <a:lumOff val="25000"/>
                  </a:schemeClr>
                </a:solidFill>
                <a:latin typeface="Calibri" pitchFamily="34" charset="0"/>
              </a:rPr>
              <a:t>synchrotron</a:t>
            </a:r>
            <a:r>
              <a:rPr lang="it-IT" dirty="0" smtClean="0">
                <a:solidFill>
                  <a:schemeClr val="tx1">
                    <a:lumMod val="75000"/>
                    <a:lumOff val="25000"/>
                  </a:schemeClr>
                </a:solidFill>
                <a:latin typeface="Calibri" pitchFamily="34" charset="0"/>
              </a:rPr>
              <a:t> (70-250 </a:t>
            </a:r>
            <a:r>
              <a:rPr lang="it-IT" dirty="0" err="1" smtClean="0">
                <a:solidFill>
                  <a:schemeClr val="tx1">
                    <a:lumMod val="75000"/>
                    <a:lumOff val="25000"/>
                  </a:schemeClr>
                </a:solidFill>
                <a:latin typeface="Calibri" pitchFamily="34" charset="0"/>
              </a:rPr>
              <a:t>MeV</a:t>
            </a:r>
            <a:r>
              <a:rPr lang="it-IT" dirty="0" smtClean="0">
                <a:solidFill>
                  <a:schemeClr val="tx1">
                    <a:lumMod val="75000"/>
                    <a:lumOff val="25000"/>
                  </a:schemeClr>
                </a:solidFill>
                <a:latin typeface="Calibri" pitchFamily="34" charset="0"/>
              </a:rPr>
              <a:t>)</a:t>
            </a:r>
            <a:r>
              <a:rPr lang="en-GB" dirty="0" smtClean="0">
                <a:solidFill>
                  <a:schemeClr val="tx1">
                    <a:lumMod val="75000"/>
                    <a:lumOff val="25000"/>
                  </a:schemeClr>
                </a:solidFill>
                <a:latin typeface="Calibri" pitchFamily="34" charset="0"/>
              </a:rPr>
              <a:t> equipped with a fixed beam room with two beam lines,</a:t>
            </a:r>
          </a:p>
          <a:p>
            <a:r>
              <a:rPr lang="en-GB" dirty="0" smtClean="0">
                <a:solidFill>
                  <a:schemeClr val="tx1">
                    <a:lumMod val="75000"/>
                    <a:lumOff val="25000"/>
                  </a:schemeClr>
                </a:solidFill>
                <a:latin typeface="Calibri" pitchFamily="34" charset="0"/>
              </a:rPr>
              <a:t>three rotating gantries and a research room with three beam lines. </a:t>
            </a:r>
          </a:p>
          <a:p>
            <a:r>
              <a:rPr lang="en-GB" dirty="0" smtClean="0">
                <a:solidFill>
                  <a:schemeClr val="tx1">
                    <a:lumMod val="75000"/>
                    <a:lumOff val="25000"/>
                  </a:schemeClr>
                </a:solidFill>
                <a:latin typeface="Calibri" pitchFamily="34" charset="0"/>
              </a:rPr>
              <a:t>To date over 15000 patients have been treated. </a:t>
            </a:r>
            <a:endParaRPr lang="it-IT" dirty="0">
              <a:solidFill>
                <a:schemeClr val="tx1">
                  <a:lumMod val="75000"/>
                  <a:lumOff val="25000"/>
                </a:schemeClr>
              </a:solidFill>
              <a:latin typeface="Calibri" pitchFamily="34" charset="0"/>
            </a:endParaRPr>
          </a:p>
        </p:txBody>
      </p:sp>
      <p:sp>
        <p:nvSpPr>
          <p:cNvPr id="7" name="CasellaDiTesto 6"/>
          <p:cNvSpPr txBox="1"/>
          <p:nvPr/>
        </p:nvSpPr>
        <p:spPr>
          <a:xfrm>
            <a:off x="0" y="188640"/>
            <a:ext cx="8388424" cy="954107"/>
          </a:xfrm>
          <a:prstGeom prst="rect">
            <a:avLst/>
          </a:prstGeom>
          <a:noFill/>
        </p:spPr>
        <p:txBody>
          <a:bodyPr wrap="square" rtlCol="0">
            <a:spAutoFit/>
          </a:bodyPr>
          <a:lstStyle/>
          <a:p>
            <a:pPr algn="ctr"/>
            <a:r>
              <a:rPr lang="it-IT" sz="2800" dirty="0" smtClean="0">
                <a:solidFill>
                  <a:schemeClr val="tx1">
                    <a:lumMod val="75000"/>
                    <a:lumOff val="25000"/>
                  </a:schemeClr>
                </a:solidFill>
                <a:latin typeface="Calibri" pitchFamily="34" charset="0"/>
              </a:rPr>
              <a:t>First </a:t>
            </a:r>
            <a:r>
              <a:rPr lang="it-IT" sz="2800" dirty="0" err="1" smtClean="0">
                <a:solidFill>
                  <a:schemeClr val="tx1">
                    <a:lumMod val="75000"/>
                    <a:lumOff val="25000"/>
                  </a:schemeClr>
                </a:solidFill>
                <a:latin typeface="Calibri" pitchFamily="34" charset="0"/>
              </a:rPr>
              <a:t>dedicated</a:t>
            </a:r>
            <a:r>
              <a:rPr lang="it-IT" sz="2800" dirty="0" smtClean="0">
                <a:solidFill>
                  <a:schemeClr val="tx1">
                    <a:lumMod val="75000"/>
                    <a:lumOff val="25000"/>
                  </a:schemeClr>
                </a:solidFill>
                <a:latin typeface="Calibri" pitchFamily="34" charset="0"/>
              </a:rPr>
              <a:t> hospital center </a:t>
            </a:r>
            <a:r>
              <a:rPr lang="it-IT" sz="2800" dirty="0" err="1" smtClean="0">
                <a:solidFill>
                  <a:schemeClr val="tx1">
                    <a:lumMod val="75000"/>
                    <a:lumOff val="25000"/>
                  </a:schemeClr>
                </a:solidFill>
                <a:latin typeface="Calibri" pitchFamily="34" charset="0"/>
              </a:rPr>
              <a:t>for</a:t>
            </a:r>
            <a:r>
              <a:rPr lang="it-IT" sz="2800" dirty="0" smtClean="0">
                <a:solidFill>
                  <a:schemeClr val="tx1">
                    <a:lumMod val="75000"/>
                    <a:lumOff val="25000"/>
                  </a:schemeClr>
                </a:solidFill>
                <a:latin typeface="Calibri" pitchFamily="34" charset="0"/>
              </a:rPr>
              <a:t> </a:t>
            </a:r>
            <a:r>
              <a:rPr lang="it-IT" sz="2800" dirty="0" err="1" smtClean="0">
                <a:solidFill>
                  <a:schemeClr val="tx1">
                    <a:lumMod val="75000"/>
                    <a:lumOff val="25000"/>
                  </a:schemeClr>
                </a:solidFill>
                <a:latin typeface="Calibri" pitchFamily="34" charset="0"/>
              </a:rPr>
              <a:t>proton</a:t>
            </a:r>
            <a:r>
              <a:rPr lang="it-IT" sz="2800" dirty="0" smtClean="0">
                <a:solidFill>
                  <a:schemeClr val="tx1">
                    <a:lumMod val="75000"/>
                    <a:lumOff val="25000"/>
                  </a:schemeClr>
                </a:solidFill>
                <a:latin typeface="Calibri" pitchFamily="34" charset="0"/>
              </a:rPr>
              <a:t> </a:t>
            </a:r>
            <a:r>
              <a:rPr lang="it-IT" sz="2800" dirty="0" err="1" smtClean="0">
                <a:solidFill>
                  <a:schemeClr val="tx1">
                    <a:lumMod val="75000"/>
                    <a:lumOff val="25000"/>
                  </a:schemeClr>
                </a:solidFill>
                <a:latin typeface="Calibri" pitchFamily="34" charset="0"/>
              </a:rPr>
              <a:t>therapy</a:t>
            </a:r>
            <a:r>
              <a:rPr lang="it-IT" sz="2800" dirty="0" smtClean="0">
                <a:solidFill>
                  <a:schemeClr val="tx1">
                    <a:lumMod val="75000"/>
                    <a:lumOff val="25000"/>
                  </a:schemeClr>
                </a:solidFill>
                <a:latin typeface="Calibri" pitchFamily="34" charset="0"/>
              </a:rPr>
              <a:t>: </a:t>
            </a:r>
          </a:p>
          <a:p>
            <a:pPr algn="ctr"/>
            <a:r>
              <a:rPr lang="it-IT" sz="2800" dirty="0" smtClean="0">
                <a:solidFill>
                  <a:schemeClr val="tx1">
                    <a:lumMod val="75000"/>
                    <a:lumOff val="25000"/>
                  </a:schemeClr>
                </a:solidFill>
                <a:latin typeface="Calibri" pitchFamily="34" charset="0"/>
              </a:rPr>
              <a:t>LLUMC (</a:t>
            </a:r>
            <a:r>
              <a:rPr lang="it-IT" sz="2800" dirty="0" err="1" smtClean="0">
                <a:solidFill>
                  <a:schemeClr val="tx1">
                    <a:lumMod val="75000"/>
                    <a:lumOff val="25000"/>
                  </a:schemeClr>
                </a:solidFill>
                <a:latin typeface="Calibri" pitchFamily="34" charset="0"/>
              </a:rPr>
              <a:t>Lomalinda</a:t>
            </a:r>
            <a:r>
              <a:rPr lang="it-IT" sz="2800" dirty="0" smtClean="0">
                <a:solidFill>
                  <a:schemeClr val="tx1">
                    <a:lumMod val="75000"/>
                    <a:lumOff val="25000"/>
                  </a:schemeClr>
                </a:solidFill>
                <a:latin typeface="Calibri" pitchFamily="34" charset="0"/>
              </a:rPr>
              <a:t>), USA</a:t>
            </a:r>
            <a:endParaRPr lang="it-IT" sz="2800" dirty="0">
              <a:solidFill>
                <a:schemeClr val="tx1">
                  <a:lumMod val="75000"/>
                  <a:lumOff val="25000"/>
                </a:schemeClr>
              </a:solidFill>
              <a:latin typeface="Calibri" pitchFamily="34" charset="0"/>
            </a:endParaRPr>
          </a:p>
        </p:txBody>
      </p:sp>
      <p:sp>
        <p:nvSpPr>
          <p:cNvPr id="2" name="Date Placeholder 1"/>
          <p:cNvSpPr>
            <a:spLocks noGrp="1"/>
          </p:cNvSpPr>
          <p:nvPr>
            <p:ph type="dt" sz="half" idx="10"/>
          </p:nvPr>
        </p:nvSpPr>
        <p:spPr/>
        <p:txBody>
          <a:bodyPr/>
          <a:lstStyle/>
          <a:p>
            <a:r>
              <a:rPr lang="en-US" smtClean="0"/>
              <a:t>CAS – Trondheim - 27/07/2013</a:t>
            </a:r>
            <a:endParaRPr lang="en-US"/>
          </a:p>
        </p:txBody>
      </p:sp>
      <p:sp>
        <p:nvSpPr>
          <p:cNvPr id="3" name="Footer Placeholder 2"/>
          <p:cNvSpPr>
            <a:spLocks noGrp="1"/>
          </p:cNvSpPr>
          <p:nvPr>
            <p:ph type="ftr" sz="quarter" idx="11"/>
          </p:nvPr>
        </p:nvSpPr>
        <p:spPr/>
        <p:txBody>
          <a:bodyPr/>
          <a:lstStyle/>
          <a:p>
            <a:r>
              <a:rPr lang="en-US" smtClean="0"/>
              <a:t>Medical applications – C. Biscari </a:t>
            </a:r>
            <a:endParaRPr lang="en-US"/>
          </a:p>
        </p:txBody>
      </p:sp>
      <p:sp>
        <p:nvSpPr>
          <p:cNvPr id="8" name="Slide Number Placeholder 7"/>
          <p:cNvSpPr>
            <a:spLocks noGrp="1"/>
          </p:cNvSpPr>
          <p:nvPr>
            <p:ph type="sldNum" sz="quarter" idx="12"/>
          </p:nvPr>
        </p:nvSpPr>
        <p:spPr/>
        <p:txBody>
          <a:bodyPr/>
          <a:lstStyle/>
          <a:p>
            <a:fld id="{67CD92BB-0280-4EA5-937F-87721D6FAD66}" type="slidenum">
              <a:rPr lang="en-US" smtClean="0"/>
              <a:t>48</a:t>
            </a:fld>
            <a:endParaRPr lang="en-US"/>
          </a:p>
        </p:txBody>
      </p:sp>
    </p:spTree>
    <p:extLst>
      <p:ext uri="{BB962C8B-B14F-4D97-AF65-F5344CB8AC3E}">
        <p14:creationId xmlns:p14="http://schemas.microsoft.com/office/powerpoint/2010/main" val="59853910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Titolo 1"/>
          <p:cNvSpPr>
            <a:spLocks noGrp="1"/>
          </p:cNvSpPr>
          <p:nvPr>
            <p:ph type="title"/>
          </p:nvPr>
        </p:nvSpPr>
        <p:spPr>
          <a:xfrm>
            <a:off x="328842" y="930071"/>
            <a:ext cx="8280920" cy="706090"/>
          </a:xfrm>
        </p:spPr>
        <p:txBody>
          <a:bodyPr>
            <a:noAutofit/>
          </a:bodyPr>
          <a:lstStyle/>
          <a:p>
            <a:r>
              <a:rPr lang="it-IT" sz="3200" dirty="0" smtClean="0">
                <a:solidFill>
                  <a:schemeClr val="bg1">
                    <a:lumMod val="95000"/>
                  </a:schemeClr>
                </a:solidFill>
                <a:effectLst/>
              </a:rPr>
              <a:t>Hadrontherapy</a:t>
            </a:r>
            <a:r>
              <a:rPr lang="it-IT" sz="3200" dirty="0" smtClean="0">
                <a:solidFill>
                  <a:schemeClr val="bg1">
                    <a:lumMod val="95000"/>
                  </a:schemeClr>
                </a:solidFill>
              </a:rPr>
              <a:t> </a:t>
            </a:r>
            <a:r>
              <a:rPr lang="it-IT" sz="3200" dirty="0" err="1" smtClean="0">
                <a:solidFill>
                  <a:schemeClr val="bg1">
                    <a:lumMod val="95000"/>
                  </a:schemeClr>
                </a:solidFill>
                <a:effectLst/>
              </a:rPr>
              <a:t>history</a:t>
            </a:r>
            <a:r>
              <a:rPr lang="it-IT" sz="3200" dirty="0" smtClean="0">
                <a:solidFill>
                  <a:schemeClr val="bg1">
                    <a:lumMod val="95000"/>
                  </a:schemeClr>
                </a:solidFill>
                <a:effectLst/>
              </a:rPr>
              <a:t>: </a:t>
            </a:r>
            <a:r>
              <a:rPr lang="it-IT" sz="3200" dirty="0" err="1" smtClean="0">
                <a:solidFill>
                  <a:schemeClr val="bg1">
                    <a:lumMod val="95000"/>
                  </a:schemeClr>
                </a:solidFill>
                <a:effectLst/>
              </a:rPr>
              <a:t>Rapid</a:t>
            </a:r>
            <a:r>
              <a:rPr lang="it-IT" sz="3200" dirty="0" smtClean="0">
                <a:solidFill>
                  <a:schemeClr val="bg1">
                    <a:lumMod val="95000"/>
                  </a:schemeClr>
                </a:solidFill>
                <a:effectLst/>
              </a:rPr>
              <a:t> </a:t>
            </a:r>
            <a:r>
              <a:rPr lang="it-IT" sz="3200" dirty="0" err="1" smtClean="0">
                <a:solidFill>
                  <a:schemeClr val="bg1">
                    <a:lumMod val="95000"/>
                  </a:schemeClr>
                </a:solidFill>
                <a:effectLst/>
              </a:rPr>
              <a:t>Growth</a:t>
            </a:r>
            <a:r>
              <a:rPr lang="it-IT" sz="3200" dirty="0" smtClean="0">
                <a:solidFill>
                  <a:schemeClr val="bg1">
                    <a:lumMod val="95000"/>
                  </a:schemeClr>
                </a:solidFill>
                <a:effectLst/>
              </a:rPr>
              <a:t/>
            </a:r>
            <a:br>
              <a:rPr lang="it-IT" sz="3200" dirty="0" smtClean="0">
                <a:solidFill>
                  <a:schemeClr val="bg1">
                    <a:lumMod val="95000"/>
                  </a:schemeClr>
                </a:solidFill>
                <a:effectLst/>
              </a:rPr>
            </a:br>
            <a:r>
              <a:rPr lang="it-IT" sz="3200" dirty="0" err="1" smtClean="0">
                <a:solidFill>
                  <a:schemeClr val="bg1">
                    <a:lumMod val="95000"/>
                  </a:schemeClr>
                </a:solidFill>
                <a:effectLst/>
              </a:rPr>
              <a:t>doubled</a:t>
            </a:r>
            <a:r>
              <a:rPr lang="it-IT" sz="3200" dirty="0" smtClean="0">
                <a:solidFill>
                  <a:schemeClr val="bg1">
                    <a:lumMod val="95000"/>
                  </a:schemeClr>
                </a:solidFill>
                <a:effectLst/>
              </a:rPr>
              <a:t> in last decade</a:t>
            </a:r>
            <a:endParaRPr lang="it-IT" sz="3200" dirty="0">
              <a:solidFill>
                <a:schemeClr val="bg1">
                  <a:lumMod val="95000"/>
                </a:schemeClr>
              </a:solidFill>
              <a:effectLst/>
            </a:endParaRPr>
          </a:p>
        </p:txBody>
      </p:sp>
      <p:grpSp>
        <p:nvGrpSpPr>
          <p:cNvPr id="2" name="Gruppo 150"/>
          <p:cNvGrpSpPr/>
          <p:nvPr/>
        </p:nvGrpSpPr>
        <p:grpSpPr>
          <a:xfrm>
            <a:off x="1299209" y="1470846"/>
            <a:ext cx="6611961" cy="5193868"/>
            <a:chOff x="179512" y="1268760"/>
            <a:chExt cx="6611961" cy="5193868"/>
          </a:xfrm>
        </p:grpSpPr>
        <p:grpSp>
          <p:nvGrpSpPr>
            <p:cNvPr id="3" name="Gruppo 36"/>
            <p:cNvGrpSpPr/>
            <p:nvPr/>
          </p:nvGrpSpPr>
          <p:grpSpPr>
            <a:xfrm>
              <a:off x="1115616" y="1700808"/>
              <a:ext cx="144016" cy="4320480"/>
              <a:chOff x="1115616" y="1700808"/>
              <a:chExt cx="144016" cy="4320480"/>
            </a:xfrm>
          </p:grpSpPr>
          <p:cxnSp>
            <p:nvCxnSpPr>
              <p:cNvPr id="10" name="Connettore 1 9"/>
              <p:cNvCxnSpPr/>
              <p:nvPr/>
            </p:nvCxnSpPr>
            <p:spPr>
              <a:xfrm>
                <a:off x="1187624" y="1700808"/>
                <a:ext cx="0" cy="432048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Connettore 1 17"/>
              <p:cNvCxnSpPr/>
              <p:nvPr/>
            </p:nvCxnSpPr>
            <p:spPr>
              <a:xfrm>
                <a:off x="1115616" y="5517232"/>
                <a:ext cx="1440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Connettore 1 19"/>
              <p:cNvCxnSpPr/>
              <p:nvPr/>
            </p:nvCxnSpPr>
            <p:spPr>
              <a:xfrm>
                <a:off x="1115616" y="5013176"/>
                <a:ext cx="1440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nettore 1 21"/>
              <p:cNvCxnSpPr/>
              <p:nvPr/>
            </p:nvCxnSpPr>
            <p:spPr>
              <a:xfrm>
                <a:off x="1115616" y="1844824"/>
                <a:ext cx="1440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nettore 1 22"/>
              <p:cNvCxnSpPr/>
              <p:nvPr/>
            </p:nvCxnSpPr>
            <p:spPr>
              <a:xfrm>
                <a:off x="1115616" y="2420888"/>
                <a:ext cx="1440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nettore 1 23"/>
              <p:cNvCxnSpPr/>
              <p:nvPr/>
            </p:nvCxnSpPr>
            <p:spPr>
              <a:xfrm>
                <a:off x="1115616" y="2924944"/>
                <a:ext cx="1440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nettore 1 24"/>
              <p:cNvCxnSpPr/>
              <p:nvPr/>
            </p:nvCxnSpPr>
            <p:spPr>
              <a:xfrm>
                <a:off x="1115616" y="3501008"/>
                <a:ext cx="1440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nettore 1 25"/>
              <p:cNvCxnSpPr/>
              <p:nvPr/>
            </p:nvCxnSpPr>
            <p:spPr>
              <a:xfrm>
                <a:off x="1115616" y="4005064"/>
                <a:ext cx="1440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Connettore 1 26"/>
              <p:cNvCxnSpPr/>
              <p:nvPr/>
            </p:nvCxnSpPr>
            <p:spPr>
              <a:xfrm>
                <a:off x="1115616" y="4509120"/>
                <a:ext cx="1440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8" name="CasellaDiTesto 27"/>
            <p:cNvSpPr txBox="1"/>
            <p:nvPr/>
          </p:nvSpPr>
          <p:spPr>
            <a:xfrm>
              <a:off x="323528" y="5301208"/>
              <a:ext cx="761747" cy="369332"/>
            </a:xfrm>
            <a:prstGeom prst="rect">
              <a:avLst/>
            </a:prstGeom>
            <a:noFill/>
          </p:spPr>
          <p:txBody>
            <a:bodyPr wrap="none" rtlCol="0">
              <a:spAutoFit/>
            </a:bodyPr>
            <a:lstStyle/>
            <a:p>
              <a:r>
                <a:rPr lang="it-IT" dirty="0" smtClean="0">
                  <a:solidFill>
                    <a:schemeClr val="bg1"/>
                  </a:solidFill>
                </a:rPr>
                <a:t>10000</a:t>
              </a:r>
              <a:endParaRPr lang="it-IT" dirty="0">
                <a:solidFill>
                  <a:schemeClr val="bg1"/>
                </a:solidFill>
              </a:endParaRPr>
            </a:p>
          </p:txBody>
        </p:sp>
        <p:sp>
          <p:nvSpPr>
            <p:cNvPr id="29" name="CasellaDiTesto 28"/>
            <p:cNvSpPr txBox="1"/>
            <p:nvPr/>
          </p:nvSpPr>
          <p:spPr>
            <a:xfrm>
              <a:off x="323528" y="4797152"/>
              <a:ext cx="761747" cy="369332"/>
            </a:xfrm>
            <a:prstGeom prst="rect">
              <a:avLst/>
            </a:prstGeom>
            <a:noFill/>
          </p:spPr>
          <p:txBody>
            <a:bodyPr wrap="none" rtlCol="0">
              <a:spAutoFit/>
            </a:bodyPr>
            <a:lstStyle/>
            <a:p>
              <a:r>
                <a:rPr lang="it-IT" dirty="0" smtClean="0">
                  <a:solidFill>
                    <a:schemeClr val="bg1"/>
                  </a:solidFill>
                </a:rPr>
                <a:t>20000</a:t>
              </a:r>
              <a:endParaRPr lang="it-IT" dirty="0">
                <a:solidFill>
                  <a:schemeClr val="bg1"/>
                </a:solidFill>
              </a:endParaRPr>
            </a:p>
          </p:txBody>
        </p:sp>
        <p:sp>
          <p:nvSpPr>
            <p:cNvPr id="30" name="CasellaDiTesto 29"/>
            <p:cNvSpPr txBox="1"/>
            <p:nvPr/>
          </p:nvSpPr>
          <p:spPr>
            <a:xfrm>
              <a:off x="281861" y="3789040"/>
              <a:ext cx="761747" cy="369332"/>
            </a:xfrm>
            <a:prstGeom prst="rect">
              <a:avLst/>
            </a:prstGeom>
            <a:noFill/>
          </p:spPr>
          <p:txBody>
            <a:bodyPr wrap="none" rtlCol="0">
              <a:spAutoFit/>
            </a:bodyPr>
            <a:lstStyle/>
            <a:p>
              <a:r>
                <a:rPr lang="it-IT" dirty="0" smtClean="0">
                  <a:solidFill>
                    <a:schemeClr val="bg1"/>
                  </a:solidFill>
                </a:rPr>
                <a:t>40000</a:t>
              </a:r>
              <a:endParaRPr lang="it-IT" dirty="0">
                <a:solidFill>
                  <a:schemeClr val="bg1"/>
                </a:solidFill>
              </a:endParaRPr>
            </a:p>
          </p:txBody>
        </p:sp>
        <p:sp>
          <p:nvSpPr>
            <p:cNvPr id="31" name="CasellaDiTesto 30"/>
            <p:cNvSpPr txBox="1"/>
            <p:nvPr/>
          </p:nvSpPr>
          <p:spPr>
            <a:xfrm>
              <a:off x="323528" y="4293096"/>
              <a:ext cx="761747" cy="369332"/>
            </a:xfrm>
            <a:prstGeom prst="rect">
              <a:avLst/>
            </a:prstGeom>
            <a:noFill/>
          </p:spPr>
          <p:txBody>
            <a:bodyPr wrap="none" rtlCol="0">
              <a:spAutoFit/>
            </a:bodyPr>
            <a:lstStyle/>
            <a:p>
              <a:r>
                <a:rPr lang="it-IT" dirty="0" smtClean="0">
                  <a:solidFill>
                    <a:schemeClr val="bg1"/>
                  </a:solidFill>
                </a:rPr>
                <a:t>30000</a:t>
              </a:r>
              <a:endParaRPr lang="it-IT" dirty="0">
                <a:solidFill>
                  <a:schemeClr val="bg1"/>
                </a:solidFill>
              </a:endParaRPr>
            </a:p>
          </p:txBody>
        </p:sp>
        <p:sp>
          <p:nvSpPr>
            <p:cNvPr id="32" name="CasellaDiTesto 31"/>
            <p:cNvSpPr txBox="1"/>
            <p:nvPr/>
          </p:nvSpPr>
          <p:spPr>
            <a:xfrm>
              <a:off x="323528" y="3284984"/>
              <a:ext cx="761747" cy="369332"/>
            </a:xfrm>
            <a:prstGeom prst="rect">
              <a:avLst/>
            </a:prstGeom>
            <a:noFill/>
          </p:spPr>
          <p:txBody>
            <a:bodyPr wrap="none" rtlCol="0">
              <a:spAutoFit/>
            </a:bodyPr>
            <a:lstStyle/>
            <a:p>
              <a:r>
                <a:rPr lang="it-IT" dirty="0" smtClean="0">
                  <a:solidFill>
                    <a:schemeClr val="bg1"/>
                  </a:solidFill>
                </a:rPr>
                <a:t>50000</a:t>
              </a:r>
              <a:endParaRPr lang="it-IT" dirty="0">
                <a:solidFill>
                  <a:schemeClr val="bg1"/>
                </a:solidFill>
              </a:endParaRPr>
            </a:p>
          </p:txBody>
        </p:sp>
        <p:sp>
          <p:nvSpPr>
            <p:cNvPr id="33" name="CasellaDiTesto 32"/>
            <p:cNvSpPr txBox="1"/>
            <p:nvPr/>
          </p:nvSpPr>
          <p:spPr>
            <a:xfrm>
              <a:off x="323528" y="2708920"/>
              <a:ext cx="761747" cy="369332"/>
            </a:xfrm>
            <a:prstGeom prst="rect">
              <a:avLst/>
            </a:prstGeom>
            <a:noFill/>
          </p:spPr>
          <p:txBody>
            <a:bodyPr wrap="none" rtlCol="0">
              <a:spAutoFit/>
            </a:bodyPr>
            <a:lstStyle/>
            <a:p>
              <a:r>
                <a:rPr lang="it-IT" dirty="0" smtClean="0">
                  <a:solidFill>
                    <a:schemeClr val="bg1"/>
                  </a:solidFill>
                </a:rPr>
                <a:t>60000</a:t>
              </a:r>
              <a:endParaRPr lang="it-IT" dirty="0">
                <a:solidFill>
                  <a:schemeClr val="bg1"/>
                </a:solidFill>
              </a:endParaRPr>
            </a:p>
          </p:txBody>
        </p:sp>
        <p:sp>
          <p:nvSpPr>
            <p:cNvPr id="34" name="CasellaDiTesto 33"/>
            <p:cNvSpPr txBox="1"/>
            <p:nvPr/>
          </p:nvSpPr>
          <p:spPr>
            <a:xfrm>
              <a:off x="323528" y="2276872"/>
              <a:ext cx="761747" cy="369332"/>
            </a:xfrm>
            <a:prstGeom prst="rect">
              <a:avLst/>
            </a:prstGeom>
            <a:noFill/>
          </p:spPr>
          <p:txBody>
            <a:bodyPr wrap="none" rtlCol="0">
              <a:spAutoFit/>
            </a:bodyPr>
            <a:lstStyle/>
            <a:p>
              <a:r>
                <a:rPr lang="it-IT" dirty="0" smtClean="0">
                  <a:solidFill>
                    <a:schemeClr val="bg1"/>
                  </a:solidFill>
                </a:rPr>
                <a:t>70000</a:t>
              </a:r>
              <a:endParaRPr lang="it-IT" dirty="0">
                <a:solidFill>
                  <a:schemeClr val="bg1"/>
                </a:solidFill>
              </a:endParaRPr>
            </a:p>
          </p:txBody>
        </p:sp>
        <p:sp>
          <p:nvSpPr>
            <p:cNvPr id="36" name="CasellaDiTesto 35"/>
            <p:cNvSpPr txBox="1"/>
            <p:nvPr/>
          </p:nvSpPr>
          <p:spPr>
            <a:xfrm>
              <a:off x="323528" y="1700808"/>
              <a:ext cx="761747" cy="369332"/>
            </a:xfrm>
            <a:prstGeom prst="rect">
              <a:avLst/>
            </a:prstGeom>
            <a:noFill/>
          </p:spPr>
          <p:txBody>
            <a:bodyPr wrap="none" rtlCol="0">
              <a:spAutoFit/>
            </a:bodyPr>
            <a:lstStyle/>
            <a:p>
              <a:r>
                <a:rPr lang="it-IT" dirty="0" smtClean="0">
                  <a:solidFill>
                    <a:schemeClr val="bg1"/>
                  </a:solidFill>
                </a:rPr>
                <a:t>80000</a:t>
              </a:r>
              <a:endParaRPr lang="it-IT" dirty="0">
                <a:solidFill>
                  <a:schemeClr val="bg1"/>
                </a:solidFill>
              </a:endParaRPr>
            </a:p>
          </p:txBody>
        </p:sp>
        <p:cxnSp>
          <p:nvCxnSpPr>
            <p:cNvPr id="39" name="Connettore 1 38"/>
            <p:cNvCxnSpPr/>
            <p:nvPr/>
          </p:nvCxnSpPr>
          <p:spPr>
            <a:xfrm>
              <a:off x="1187624" y="6021288"/>
              <a:ext cx="482453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Connettore 1 39"/>
            <p:cNvCxnSpPr/>
            <p:nvPr/>
          </p:nvCxnSpPr>
          <p:spPr>
            <a:xfrm>
              <a:off x="1979712" y="5949280"/>
              <a:ext cx="0" cy="14401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Connettore 1 54"/>
            <p:cNvCxnSpPr/>
            <p:nvPr/>
          </p:nvCxnSpPr>
          <p:spPr>
            <a:xfrm>
              <a:off x="2843808" y="5949280"/>
              <a:ext cx="0" cy="14401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6" name="CasellaDiTesto 55"/>
            <p:cNvSpPr txBox="1"/>
            <p:nvPr/>
          </p:nvSpPr>
          <p:spPr>
            <a:xfrm>
              <a:off x="827584" y="5805264"/>
              <a:ext cx="300082" cy="369332"/>
            </a:xfrm>
            <a:prstGeom prst="rect">
              <a:avLst/>
            </a:prstGeom>
            <a:noFill/>
          </p:spPr>
          <p:txBody>
            <a:bodyPr wrap="none" rtlCol="0">
              <a:spAutoFit/>
            </a:bodyPr>
            <a:lstStyle/>
            <a:p>
              <a:r>
                <a:rPr lang="it-IT" dirty="0" smtClean="0">
                  <a:solidFill>
                    <a:schemeClr val="bg1"/>
                  </a:solidFill>
                </a:rPr>
                <a:t>0</a:t>
              </a:r>
              <a:endParaRPr lang="it-IT" dirty="0">
                <a:solidFill>
                  <a:schemeClr val="bg1"/>
                </a:solidFill>
              </a:endParaRPr>
            </a:p>
          </p:txBody>
        </p:sp>
        <p:cxnSp>
          <p:nvCxnSpPr>
            <p:cNvPr id="57" name="Connettore 1 56"/>
            <p:cNvCxnSpPr/>
            <p:nvPr/>
          </p:nvCxnSpPr>
          <p:spPr>
            <a:xfrm>
              <a:off x="5292080" y="5949280"/>
              <a:ext cx="0" cy="14401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Connettore 1 57"/>
            <p:cNvCxnSpPr/>
            <p:nvPr/>
          </p:nvCxnSpPr>
          <p:spPr>
            <a:xfrm>
              <a:off x="3635896" y="5949280"/>
              <a:ext cx="0" cy="14401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Connettore 1 59"/>
            <p:cNvCxnSpPr/>
            <p:nvPr/>
          </p:nvCxnSpPr>
          <p:spPr>
            <a:xfrm>
              <a:off x="4427984" y="5949280"/>
              <a:ext cx="0" cy="14401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1" name="CasellaDiTesto 60"/>
            <p:cNvSpPr txBox="1"/>
            <p:nvPr/>
          </p:nvSpPr>
          <p:spPr>
            <a:xfrm>
              <a:off x="899592" y="6093296"/>
              <a:ext cx="646331" cy="369332"/>
            </a:xfrm>
            <a:prstGeom prst="rect">
              <a:avLst/>
            </a:prstGeom>
            <a:noFill/>
          </p:spPr>
          <p:txBody>
            <a:bodyPr wrap="none" rtlCol="0">
              <a:spAutoFit/>
            </a:bodyPr>
            <a:lstStyle/>
            <a:p>
              <a:r>
                <a:rPr lang="it-IT" dirty="0" smtClean="0">
                  <a:solidFill>
                    <a:schemeClr val="bg1"/>
                  </a:solidFill>
                </a:rPr>
                <a:t>1950</a:t>
              </a:r>
              <a:endParaRPr lang="it-IT" dirty="0">
                <a:solidFill>
                  <a:schemeClr val="bg1"/>
                </a:solidFill>
              </a:endParaRPr>
            </a:p>
          </p:txBody>
        </p:sp>
        <p:sp>
          <p:nvSpPr>
            <p:cNvPr id="62" name="CasellaDiTesto 61"/>
            <p:cNvSpPr txBox="1"/>
            <p:nvPr/>
          </p:nvSpPr>
          <p:spPr>
            <a:xfrm>
              <a:off x="1691680" y="6093296"/>
              <a:ext cx="646331" cy="369332"/>
            </a:xfrm>
            <a:prstGeom prst="rect">
              <a:avLst/>
            </a:prstGeom>
            <a:noFill/>
          </p:spPr>
          <p:txBody>
            <a:bodyPr wrap="none" rtlCol="0">
              <a:spAutoFit/>
            </a:bodyPr>
            <a:lstStyle/>
            <a:p>
              <a:r>
                <a:rPr lang="it-IT" dirty="0" smtClean="0">
                  <a:solidFill>
                    <a:schemeClr val="bg1"/>
                  </a:solidFill>
                </a:rPr>
                <a:t>1960</a:t>
              </a:r>
              <a:endParaRPr lang="it-IT" dirty="0">
                <a:solidFill>
                  <a:schemeClr val="bg1"/>
                </a:solidFill>
              </a:endParaRPr>
            </a:p>
          </p:txBody>
        </p:sp>
        <p:sp>
          <p:nvSpPr>
            <p:cNvPr id="63" name="CasellaDiTesto 62"/>
            <p:cNvSpPr txBox="1"/>
            <p:nvPr/>
          </p:nvSpPr>
          <p:spPr>
            <a:xfrm>
              <a:off x="2485509" y="6093296"/>
              <a:ext cx="646331" cy="369332"/>
            </a:xfrm>
            <a:prstGeom prst="rect">
              <a:avLst/>
            </a:prstGeom>
            <a:noFill/>
          </p:spPr>
          <p:txBody>
            <a:bodyPr wrap="none" rtlCol="0">
              <a:spAutoFit/>
            </a:bodyPr>
            <a:lstStyle/>
            <a:p>
              <a:r>
                <a:rPr lang="it-IT" dirty="0" smtClean="0">
                  <a:solidFill>
                    <a:schemeClr val="bg1"/>
                  </a:solidFill>
                </a:rPr>
                <a:t>1970</a:t>
              </a:r>
              <a:endParaRPr lang="it-IT" dirty="0">
                <a:solidFill>
                  <a:schemeClr val="bg1"/>
                </a:solidFill>
              </a:endParaRPr>
            </a:p>
          </p:txBody>
        </p:sp>
        <p:sp>
          <p:nvSpPr>
            <p:cNvPr id="64" name="CasellaDiTesto 63"/>
            <p:cNvSpPr txBox="1"/>
            <p:nvPr/>
          </p:nvSpPr>
          <p:spPr>
            <a:xfrm>
              <a:off x="3349605" y="6093296"/>
              <a:ext cx="646331" cy="369332"/>
            </a:xfrm>
            <a:prstGeom prst="rect">
              <a:avLst/>
            </a:prstGeom>
            <a:noFill/>
          </p:spPr>
          <p:txBody>
            <a:bodyPr wrap="none" rtlCol="0">
              <a:spAutoFit/>
            </a:bodyPr>
            <a:lstStyle/>
            <a:p>
              <a:r>
                <a:rPr lang="it-IT" dirty="0" smtClean="0">
                  <a:solidFill>
                    <a:schemeClr val="bg1"/>
                  </a:solidFill>
                </a:rPr>
                <a:t>1980</a:t>
              </a:r>
              <a:endParaRPr lang="it-IT" dirty="0">
                <a:solidFill>
                  <a:schemeClr val="bg1"/>
                </a:solidFill>
              </a:endParaRPr>
            </a:p>
          </p:txBody>
        </p:sp>
        <p:sp>
          <p:nvSpPr>
            <p:cNvPr id="65" name="CasellaDiTesto 64"/>
            <p:cNvSpPr txBox="1"/>
            <p:nvPr/>
          </p:nvSpPr>
          <p:spPr>
            <a:xfrm>
              <a:off x="4067944" y="6093296"/>
              <a:ext cx="646331" cy="369332"/>
            </a:xfrm>
            <a:prstGeom prst="rect">
              <a:avLst/>
            </a:prstGeom>
            <a:noFill/>
          </p:spPr>
          <p:txBody>
            <a:bodyPr wrap="none" rtlCol="0">
              <a:spAutoFit/>
            </a:bodyPr>
            <a:lstStyle/>
            <a:p>
              <a:r>
                <a:rPr lang="it-IT" dirty="0" smtClean="0">
                  <a:solidFill>
                    <a:schemeClr val="bg1"/>
                  </a:solidFill>
                </a:rPr>
                <a:t>1990</a:t>
              </a:r>
              <a:endParaRPr lang="it-IT" dirty="0">
                <a:solidFill>
                  <a:schemeClr val="bg1"/>
                </a:solidFill>
              </a:endParaRPr>
            </a:p>
          </p:txBody>
        </p:sp>
        <p:sp>
          <p:nvSpPr>
            <p:cNvPr id="66" name="CasellaDiTesto 65"/>
            <p:cNvSpPr txBox="1"/>
            <p:nvPr/>
          </p:nvSpPr>
          <p:spPr>
            <a:xfrm>
              <a:off x="4932040" y="6093296"/>
              <a:ext cx="646331" cy="369332"/>
            </a:xfrm>
            <a:prstGeom prst="rect">
              <a:avLst/>
            </a:prstGeom>
            <a:noFill/>
          </p:spPr>
          <p:txBody>
            <a:bodyPr wrap="none" rtlCol="0">
              <a:spAutoFit/>
            </a:bodyPr>
            <a:lstStyle/>
            <a:p>
              <a:r>
                <a:rPr lang="it-IT" dirty="0" smtClean="0">
                  <a:solidFill>
                    <a:schemeClr val="bg1"/>
                  </a:solidFill>
                </a:rPr>
                <a:t>2000</a:t>
              </a:r>
              <a:endParaRPr lang="it-IT" dirty="0">
                <a:solidFill>
                  <a:schemeClr val="bg1"/>
                </a:solidFill>
              </a:endParaRPr>
            </a:p>
          </p:txBody>
        </p:sp>
        <p:sp>
          <p:nvSpPr>
            <p:cNvPr id="67" name="CasellaDiTesto 66"/>
            <p:cNvSpPr txBox="1"/>
            <p:nvPr/>
          </p:nvSpPr>
          <p:spPr>
            <a:xfrm>
              <a:off x="5725869" y="6084004"/>
              <a:ext cx="646331" cy="369332"/>
            </a:xfrm>
            <a:prstGeom prst="rect">
              <a:avLst/>
            </a:prstGeom>
            <a:noFill/>
          </p:spPr>
          <p:txBody>
            <a:bodyPr wrap="none" rtlCol="0">
              <a:spAutoFit/>
            </a:bodyPr>
            <a:lstStyle/>
            <a:p>
              <a:r>
                <a:rPr lang="it-IT" dirty="0" smtClean="0">
                  <a:solidFill>
                    <a:schemeClr val="bg1"/>
                  </a:solidFill>
                </a:rPr>
                <a:t>2012</a:t>
              </a:r>
              <a:endParaRPr lang="it-IT" dirty="0">
                <a:solidFill>
                  <a:schemeClr val="bg1"/>
                </a:solidFill>
              </a:endParaRPr>
            </a:p>
          </p:txBody>
        </p:sp>
        <p:grpSp>
          <p:nvGrpSpPr>
            <p:cNvPr id="4" name="Gruppo 67"/>
            <p:cNvGrpSpPr/>
            <p:nvPr/>
          </p:nvGrpSpPr>
          <p:grpSpPr>
            <a:xfrm>
              <a:off x="5940152" y="1700808"/>
              <a:ext cx="144016" cy="4320480"/>
              <a:chOff x="1115616" y="1700808"/>
              <a:chExt cx="144016" cy="4320480"/>
            </a:xfrm>
          </p:grpSpPr>
          <p:cxnSp>
            <p:nvCxnSpPr>
              <p:cNvPr id="69" name="Connettore 1 68"/>
              <p:cNvCxnSpPr/>
              <p:nvPr/>
            </p:nvCxnSpPr>
            <p:spPr>
              <a:xfrm>
                <a:off x="1187624" y="1700808"/>
                <a:ext cx="0" cy="432048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Connettore 1 69"/>
              <p:cNvCxnSpPr/>
              <p:nvPr/>
            </p:nvCxnSpPr>
            <p:spPr>
              <a:xfrm>
                <a:off x="1115616" y="5517232"/>
                <a:ext cx="1440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Connettore 1 70"/>
              <p:cNvCxnSpPr/>
              <p:nvPr/>
            </p:nvCxnSpPr>
            <p:spPr>
              <a:xfrm>
                <a:off x="1115616" y="5013176"/>
                <a:ext cx="1440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Connettore 1 71"/>
              <p:cNvCxnSpPr/>
              <p:nvPr/>
            </p:nvCxnSpPr>
            <p:spPr>
              <a:xfrm>
                <a:off x="1115616" y="1844824"/>
                <a:ext cx="1440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Connettore 1 72"/>
              <p:cNvCxnSpPr/>
              <p:nvPr/>
            </p:nvCxnSpPr>
            <p:spPr>
              <a:xfrm>
                <a:off x="1115616" y="2420888"/>
                <a:ext cx="1440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Connettore 1 73"/>
              <p:cNvCxnSpPr/>
              <p:nvPr/>
            </p:nvCxnSpPr>
            <p:spPr>
              <a:xfrm>
                <a:off x="1115616" y="2924944"/>
                <a:ext cx="1440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Connettore 1 74"/>
              <p:cNvCxnSpPr/>
              <p:nvPr/>
            </p:nvCxnSpPr>
            <p:spPr>
              <a:xfrm>
                <a:off x="1115616" y="3501008"/>
                <a:ext cx="1440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Connettore 1 75"/>
              <p:cNvCxnSpPr/>
              <p:nvPr/>
            </p:nvCxnSpPr>
            <p:spPr>
              <a:xfrm>
                <a:off x="1115616" y="4005064"/>
                <a:ext cx="1440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Connettore 1 76"/>
              <p:cNvCxnSpPr/>
              <p:nvPr/>
            </p:nvCxnSpPr>
            <p:spPr>
              <a:xfrm>
                <a:off x="1115616" y="4509120"/>
                <a:ext cx="1440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78" name="Connettore 1 77"/>
            <p:cNvCxnSpPr/>
            <p:nvPr/>
          </p:nvCxnSpPr>
          <p:spPr>
            <a:xfrm>
              <a:off x="1187624" y="1700808"/>
              <a:ext cx="482453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Connettore 1 81"/>
            <p:cNvCxnSpPr/>
            <p:nvPr/>
          </p:nvCxnSpPr>
          <p:spPr>
            <a:xfrm>
              <a:off x="1187624" y="6021288"/>
              <a:ext cx="792088"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5" name="Connettore 1 84"/>
            <p:cNvCxnSpPr/>
            <p:nvPr/>
          </p:nvCxnSpPr>
          <p:spPr>
            <a:xfrm flipV="1">
              <a:off x="1979712" y="5949280"/>
              <a:ext cx="1656184" cy="7200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1" name="Connettore 1 90"/>
            <p:cNvCxnSpPr/>
            <p:nvPr/>
          </p:nvCxnSpPr>
          <p:spPr>
            <a:xfrm flipV="1">
              <a:off x="3635896" y="5661248"/>
              <a:ext cx="792088" cy="28803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3" name="Connettore 1 92"/>
            <p:cNvCxnSpPr/>
            <p:nvPr/>
          </p:nvCxnSpPr>
          <p:spPr>
            <a:xfrm flipV="1">
              <a:off x="4427984" y="4149080"/>
              <a:ext cx="936104" cy="151216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5" name="Connettore 1 94"/>
            <p:cNvCxnSpPr/>
            <p:nvPr/>
          </p:nvCxnSpPr>
          <p:spPr>
            <a:xfrm flipV="1">
              <a:off x="5364088" y="2060848"/>
              <a:ext cx="648072" cy="208823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00" name="CasellaDiTesto 99"/>
            <p:cNvSpPr txBox="1"/>
            <p:nvPr/>
          </p:nvSpPr>
          <p:spPr>
            <a:xfrm>
              <a:off x="1043608" y="5467871"/>
              <a:ext cx="288032" cy="769441"/>
            </a:xfrm>
            <a:prstGeom prst="rect">
              <a:avLst/>
            </a:prstGeom>
            <a:noFill/>
          </p:spPr>
          <p:txBody>
            <a:bodyPr wrap="square" rtlCol="0">
              <a:spAutoFit/>
            </a:bodyPr>
            <a:lstStyle/>
            <a:p>
              <a:r>
                <a:rPr lang="it-IT" sz="4400" dirty="0" smtClean="0">
                  <a:solidFill>
                    <a:srgbClr val="FF0000"/>
                  </a:solidFill>
                </a:rPr>
                <a:t>.</a:t>
              </a:r>
              <a:endParaRPr lang="it-IT" sz="4400" dirty="0">
                <a:solidFill>
                  <a:srgbClr val="FF0000"/>
                </a:solidFill>
              </a:endParaRPr>
            </a:p>
          </p:txBody>
        </p:sp>
        <p:sp>
          <p:nvSpPr>
            <p:cNvPr id="103" name="CasellaDiTesto 102"/>
            <p:cNvSpPr txBox="1"/>
            <p:nvPr/>
          </p:nvSpPr>
          <p:spPr>
            <a:xfrm>
              <a:off x="1835696" y="5467871"/>
              <a:ext cx="288032" cy="769441"/>
            </a:xfrm>
            <a:prstGeom prst="rect">
              <a:avLst/>
            </a:prstGeom>
            <a:noFill/>
          </p:spPr>
          <p:txBody>
            <a:bodyPr wrap="square" rtlCol="0">
              <a:spAutoFit/>
            </a:bodyPr>
            <a:lstStyle/>
            <a:p>
              <a:r>
                <a:rPr lang="it-IT" sz="4400" dirty="0" smtClean="0">
                  <a:solidFill>
                    <a:srgbClr val="FF0000"/>
                  </a:solidFill>
                </a:rPr>
                <a:t>.</a:t>
              </a:r>
              <a:endParaRPr lang="it-IT" sz="4400" dirty="0">
                <a:solidFill>
                  <a:srgbClr val="FF0000"/>
                </a:solidFill>
              </a:endParaRPr>
            </a:p>
          </p:txBody>
        </p:sp>
        <p:sp>
          <p:nvSpPr>
            <p:cNvPr id="106" name="CasellaDiTesto 105"/>
            <p:cNvSpPr txBox="1"/>
            <p:nvPr/>
          </p:nvSpPr>
          <p:spPr>
            <a:xfrm>
              <a:off x="4211960" y="4869160"/>
              <a:ext cx="288032" cy="1107996"/>
            </a:xfrm>
            <a:prstGeom prst="rect">
              <a:avLst/>
            </a:prstGeom>
            <a:noFill/>
          </p:spPr>
          <p:txBody>
            <a:bodyPr wrap="square" rtlCol="0">
              <a:spAutoFit/>
            </a:bodyPr>
            <a:lstStyle/>
            <a:p>
              <a:r>
                <a:rPr lang="it-IT" sz="6600" dirty="0" smtClean="0">
                  <a:solidFill>
                    <a:srgbClr val="FF0000"/>
                  </a:solidFill>
                </a:rPr>
                <a:t>.</a:t>
              </a:r>
              <a:endParaRPr lang="it-IT" sz="6600" dirty="0">
                <a:solidFill>
                  <a:srgbClr val="FF0000"/>
                </a:solidFill>
              </a:endParaRPr>
            </a:p>
          </p:txBody>
        </p:sp>
        <p:sp>
          <p:nvSpPr>
            <p:cNvPr id="109" name="CasellaDiTesto 108"/>
            <p:cNvSpPr txBox="1"/>
            <p:nvPr/>
          </p:nvSpPr>
          <p:spPr>
            <a:xfrm>
              <a:off x="6084168" y="5301208"/>
              <a:ext cx="300082" cy="369332"/>
            </a:xfrm>
            <a:prstGeom prst="rect">
              <a:avLst/>
            </a:prstGeom>
            <a:noFill/>
          </p:spPr>
          <p:txBody>
            <a:bodyPr wrap="none" rtlCol="0">
              <a:spAutoFit/>
            </a:bodyPr>
            <a:lstStyle/>
            <a:p>
              <a:r>
                <a:rPr lang="it-IT" dirty="0" smtClean="0">
                  <a:solidFill>
                    <a:schemeClr val="bg1"/>
                  </a:solidFill>
                </a:rPr>
                <a:t>5</a:t>
              </a:r>
              <a:endParaRPr lang="it-IT" dirty="0">
                <a:solidFill>
                  <a:schemeClr val="bg1"/>
                </a:solidFill>
              </a:endParaRPr>
            </a:p>
          </p:txBody>
        </p:sp>
        <p:sp>
          <p:nvSpPr>
            <p:cNvPr id="110" name="CasellaDiTesto 109"/>
            <p:cNvSpPr txBox="1"/>
            <p:nvPr/>
          </p:nvSpPr>
          <p:spPr>
            <a:xfrm>
              <a:off x="6084168" y="4797152"/>
              <a:ext cx="415498" cy="369332"/>
            </a:xfrm>
            <a:prstGeom prst="rect">
              <a:avLst/>
            </a:prstGeom>
            <a:noFill/>
          </p:spPr>
          <p:txBody>
            <a:bodyPr wrap="none" rtlCol="0">
              <a:spAutoFit/>
            </a:bodyPr>
            <a:lstStyle/>
            <a:p>
              <a:r>
                <a:rPr lang="it-IT" dirty="0" smtClean="0">
                  <a:solidFill>
                    <a:schemeClr val="bg1"/>
                  </a:solidFill>
                </a:rPr>
                <a:t>10</a:t>
              </a:r>
              <a:endParaRPr lang="it-IT" dirty="0">
                <a:solidFill>
                  <a:schemeClr val="bg1"/>
                </a:solidFill>
              </a:endParaRPr>
            </a:p>
          </p:txBody>
        </p:sp>
        <p:sp>
          <p:nvSpPr>
            <p:cNvPr id="111" name="CasellaDiTesto 110"/>
            <p:cNvSpPr txBox="1"/>
            <p:nvPr/>
          </p:nvSpPr>
          <p:spPr>
            <a:xfrm>
              <a:off x="6084168" y="4293096"/>
              <a:ext cx="415498" cy="369332"/>
            </a:xfrm>
            <a:prstGeom prst="rect">
              <a:avLst/>
            </a:prstGeom>
            <a:noFill/>
          </p:spPr>
          <p:txBody>
            <a:bodyPr wrap="none" rtlCol="0">
              <a:spAutoFit/>
            </a:bodyPr>
            <a:lstStyle/>
            <a:p>
              <a:r>
                <a:rPr lang="it-IT" dirty="0" smtClean="0">
                  <a:solidFill>
                    <a:schemeClr val="bg1"/>
                  </a:solidFill>
                </a:rPr>
                <a:t>15</a:t>
              </a:r>
              <a:endParaRPr lang="it-IT" dirty="0">
                <a:solidFill>
                  <a:schemeClr val="bg1"/>
                </a:solidFill>
              </a:endParaRPr>
            </a:p>
          </p:txBody>
        </p:sp>
        <p:sp>
          <p:nvSpPr>
            <p:cNvPr id="112" name="CasellaDiTesto 111"/>
            <p:cNvSpPr txBox="1"/>
            <p:nvPr/>
          </p:nvSpPr>
          <p:spPr>
            <a:xfrm>
              <a:off x="6084168" y="3789040"/>
              <a:ext cx="415498" cy="369332"/>
            </a:xfrm>
            <a:prstGeom prst="rect">
              <a:avLst/>
            </a:prstGeom>
            <a:noFill/>
          </p:spPr>
          <p:txBody>
            <a:bodyPr wrap="none" rtlCol="0">
              <a:spAutoFit/>
            </a:bodyPr>
            <a:lstStyle/>
            <a:p>
              <a:r>
                <a:rPr lang="it-IT" dirty="0" smtClean="0">
                  <a:solidFill>
                    <a:schemeClr val="bg1"/>
                  </a:solidFill>
                </a:rPr>
                <a:t>20</a:t>
              </a:r>
              <a:endParaRPr lang="it-IT" dirty="0">
                <a:solidFill>
                  <a:schemeClr val="bg1"/>
                </a:solidFill>
              </a:endParaRPr>
            </a:p>
          </p:txBody>
        </p:sp>
        <p:sp>
          <p:nvSpPr>
            <p:cNvPr id="113" name="CasellaDiTesto 112"/>
            <p:cNvSpPr txBox="1"/>
            <p:nvPr/>
          </p:nvSpPr>
          <p:spPr>
            <a:xfrm>
              <a:off x="6084168" y="3347700"/>
              <a:ext cx="415498" cy="369332"/>
            </a:xfrm>
            <a:prstGeom prst="rect">
              <a:avLst/>
            </a:prstGeom>
            <a:noFill/>
          </p:spPr>
          <p:txBody>
            <a:bodyPr wrap="none" rtlCol="0">
              <a:spAutoFit/>
            </a:bodyPr>
            <a:lstStyle/>
            <a:p>
              <a:r>
                <a:rPr lang="it-IT" dirty="0" smtClean="0">
                  <a:solidFill>
                    <a:schemeClr val="bg1"/>
                  </a:solidFill>
                </a:rPr>
                <a:t>25</a:t>
              </a:r>
              <a:endParaRPr lang="it-IT" dirty="0">
                <a:solidFill>
                  <a:schemeClr val="bg1"/>
                </a:solidFill>
              </a:endParaRPr>
            </a:p>
          </p:txBody>
        </p:sp>
        <p:sp>
          <p:nvSpPr>
            <p:cNvPr id="114" name="CasellaDiTesto 113"/>
            <p:cNvSpPr txBox="1"/>
            <p:nvPr/>
          </p:nvSpPr>
          <p:spPr>
            <a:xfrm>
              <a:off x="6084168" y="2780928"/>
              <a:ext cx="415498" cy="369332"/>
            </a:xfrm>
            <a:prstGeom prst="rect">
              <a:avLst/>
            </a:prstGeom>
            <a:noFill/>
          </p:spPr>
          <p:txBody>
            <a:bodyPr wrap="none" rtlCol="0">
              <a:spAutoFit/>
            </a:bodyPr>
            <a:lstStyle/>
            <a:p>
              <a:r>
                <a:rPr lang="it-IT" dirty="0" smtClean="0">
                  <a:solidFill>
                    <a:schemeClr val="bg1"/>
                  </a:solidFill>
                </a:rPr>
                <a:t>30</a:t>
              </a:r>
              <a:endParaRPr lang="it-IT" dirty="0">
                <a:solidFill>
                  <a:schemeClr val="bg1"/>
                </a:solidFill>
              </a:endParaRPr>
            </a:p>
          </p:txBody>
        </p:sp>
        <p:sp>
          <p:nvSpPr>
            <p:cNvPr id="115" name="CasellaDiTesto 114"/>
            <p:cNvSpPr txBox="1"/>
            <p:nvPr/>
          </p:nvSpPr>
          <p:spPr>
            <a:xfrm>
              <a:off x="6084168" y="2276872"/>
              <a:ext cx="415498" cy="369332"/>
            </a:xfrm>
            <a:prstGeom prst="rect">
              <a:avLst/>
            </a:prstGeom>
            <a:noFill/>
          </p:spPr>
          <p:txBody>
            <a:bodyPr wrap="none" rtlCol="0">
              <a:spAutoFit/>
            </a:bodyPr>
            <a:lstStyle/>
            <a:p>
              <a:r>
                <a:rPr lang="it-IT" dirty="0" smtClean="0">
                  <a:solidFill>
                    <a:schemeClr val="bg1"/>
                  </a:solidFill>
                </a:rPr>
                <a:t>35</a:t>
              </a:r>
              <a:endParaRPr lang="it-IT" dirty="0">
                <a:solidFill>
                  <a:schemeClr val="bg1"/>
                </a:solidFill>
              </a:endParaRPr>
            </a:p>
          </p:txBody>
        </p:sp>
        <p:sp>
          <p:nvSpPr>
            <p:cNvPr id="116" name="CasellaDiTesto 115"/>
            <p:cNvSpPr txBox="1"/>
            <p:nvPr/>
          </p:nvSpPr>
          <p:spPr>
            <a:xfrm>
              <a:off x="6084168" y="1700808"/>
              <a:ext cx="415498" cy="369332"/>
            </a:xfrm>
            <a:prstGeom prst="rect">
              <a:avLst/>
            </a:prstGeom>
            <a:noFill/>
          </p:spPr>
          <p:txBody>
            <a:bodyPr wrap="none" rtlCol="0">
              <a:spAutoFit/>
            </a:bodyPr>
            <a:lstStyle/>
            <a:p>
              <a:r>
                <a:rPr lang="it-IT" dirty="0" smtClean="0">
                  <a:solidFill>
                    <a:schemeClr val="bg1"/>
                  </a:solidFill>
                </a:rPr>
                <a:t>40</a:t>
              </a:r>
              <a:endParaRPr lang="it-IT" dirty="0">
                <a:solidFill>
                  <a:schemeClr val="bg1"/>
                </a:solidFill>
              </a:endParaRPr>
            </a:p>
          </p:txBody>
        </p:sp>
        <p:cxnSp>
          <p:nvCxnSpPr>
            <p:cNvPr id="118" name="Connettore 1 117"/>
            <p:cNvCxnSpPr/>
            <p:nvPr/>
          </p:nvCxnSpPr>
          <p:spPr>
            <a:xfrm flipV="1">
              <a:off x="1187624" y="5877272"/>
              <a:ext cx="1584176" cy="144016"/>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1" name="Connettore 1 120"/>
            <p:cNvCxnSpPr/>
            <p:nvPr/>
          </p:nvCxnSpPr>
          <p:spPr>
            <a:xfrm flipV="1">
              <a:off x="3635896" y="5013177"/>
              <a:ext cx="864096" cy="576063"/>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4" name="Connettore 1 123"/>
            <p:cNvCxnSpPr/>
            <p:nvPr/>
          </p:nvCxnSpPr>
          <p:spPr>
            <a:xfrm flipV="1">
              <a:off x="4499992" y="4342457"/>
              <a:ext cx="864096" cy="670721"/>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6" name="Connettore 1 125"/>
            <p:cNvCxnSpPr/>
            <p:nvPr/>
          </p:nvCxnSpPr>
          <p:spPr>
            <a:xfrm flipV="1">
              <a:off x="5364088" y="2276872"/>
              <a:ext cx="648072" cy="2110884"/>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32" name="CasellaDiTesto 131"/>
            <p:cNvSpPr txBox="1"/>
            <p:nvPr/>
          </p:nvSpPr>
          <p:spPr>
            <a:xfrm>
              <a:off x="5796136" y="1484784"/>
              <a:ext cx="288032" cy="1107996"/>
            </a:xfrm>
            <a:prstGeom prst="rect">
              <a:avLst/>
            </a:prstGeom>
            <a:noFill/>
          </p:spPr>
          <p:txBody>
            <a:bodyPr wrap="square" rtlCol="0">
              <a:spAutoFit/>
            </a:bodyPr>
            <a:lstStyle/>
            <a:p>
              <a:pPr algn="r"/>
              <a:r>
                <a:rPr lang="it-IT" sz="6600" dirty="0" smtClean="0">
                  <a:solidFill>
                    <a:schemeClr val="accent5">
                      <a:lumMod val="50000"/>
                    </a:schemeClr>
                  </a:solidFill>
                </a:rPr>
                <a:t>.</a:t>
              </a:r>
              <a:endParaRPr lang="it-IT" sz="6600" dirty="0">
                <a:solidFill>
                  <a:schemeClr val="accent5">
                    <a:lumMod val="50000"/>
                  </a:schemeClr>
                </a:solidFill>
              </a:endParaRPr>
            </a:p>
          </p:txBody>
        </p:sp>
        <p:sp>
          <p:nvSpPr>
            <p:cNvPr id="133" name="CasellaDiTesto 132"/>
            <p:cNvSpPr txBox="1"/>
            <p:nvPr/>
          </p:nvSpPr>
          <p:spPr>
            <a:xfrm>
              <a:off x="5148064" y="3573016"/>
              <a:ext cx="288032" cy="1107996"/>
            </a:xfrm>
            <a:prstGeom prst="rect">
              <a:avLst/>
            </a:prstGeom>
            <a:noFill/>
          </p:spPr>
          <p:txBody>
            <a:bodyPr wrap="square" rtlCol="0">
              <a:spAutoFit/>
            </a:bodyPr>
            <a:lstStyle/>
            <a:p>
              <a:r>
                <a:rPr lang="it-IT" sz="6600" dirty="0" smtClean="0">
                  <a:solidFill>
                    <a:schemeClr val="accent5">
                      <a:lumMod val="50000"/>
                    </a:schemeClr>
                  </a:solidFill>
                </a:rPr>
                <a:t>.</a:t>
              </a:r>
              <a:endParaRPr lang="it-IT" sz="6600" dirty="0">
                <a:solidFill>
                  <a:schemeClr val="accent5">
                    <a:lumMod val="50000"/>
                  </a:schemeClr>
                </a:solidFill>
              </a:endParaRPr>
            </a:p>
          </p:txBody>
        </p:sp>
        <p:sp>
          <p:nvSpPr>
            <p:cNvPr id="134" name="CasellaDiTesto 133"/>
            <p:cNvSpPr txBox="1"/>
            <p:nvPr/>
          </p:nvSpPr>
          <p:spPr>
            <a:xfrm>
              <a:off x="4283968" y="4265220"/>
              <a:ext cx="288032" cy="1107996"/>
            </a:xfrm>
            <a:prstGeom prst="rect">
              <a:avLst/>
            </a:prstGeom>
            <a:noFill/>
          </p:spPr>
          <p:txBody>
            <a:bodyPr wrap="square" rtlCol="0">
              <a:spAutoFit/>
            </a:bodyPr>
            <a:lstStyle/>
            <a:p>
              <a:r>
                <a:rPr lang="it-IT" sz="6600" dirty="0" smtClean="0">
                  <a:solidFill>
                    <a:schemeClr val="accent5">
                      <a:lumMod val="50000"/>
                    </a:schemeClr>
                  </a:solidFill>
                </a:rPr>
                <a:t>.</a:t>
              </a:r>
              <a:endParaRPr lang="it-IT" sz="6600" dirty="0">
                <a:solidFill>
                  <a:schemeClr val="accent5">
                    <a:lumMod val="50000"/>
                  </a:schemeClr>
                </a:solidFill>
              </a:endParaRPr>
            </a:p>
          </p:txBody>
        </p:sp>
        <p:sp>
          <p:nvSpPr>
            <p:cNvPr id="136" name="CasellaDiTesto 135"/>
            <p:cNvSpPr txBox="1"/>
            <p:nvPr/>
          </p:nvSpPr>
          <p:spPr>
            <a:xfrm>
              <a:off x="3419872" y="4797152"/>
              <a:ext cx="288032" cy="1107996"/>
            </a:xfrm>
            <a:prstGeom prst="rect">
              <a:avLst/>
            </a:prstGeom>
            <a:noFill/>
          </p:spPr>
          <p:txBody>
            <a:bodyPr wrap="square" rtlCol="0">
              <a:spAutoFit/>
            </a:bodyPr>
            <a:lstStyle/>
            <a:p>
              <a:r>
                <a:rPr lang="it-IT" sz="6600" dirty="0" smtClean="0">
                  <a:solidFill>
                    <a:schemeClr val="accent5">
                      <a:lumMod val="50000"/>
                    </a:schemeClr>
                  </a:solidFill>
                </a:rPr>
                <a:t>.</a:t>
              </a:r>
              <a:endParaRPr lang="it-IT" sz="6600" dirty="0">
                <a:solidFill>
                  <a:schemeClr val="accent5">
                    <a:lumMod val="50000"/>
                  </a:schemeClr>
                </a:solidFill>
              </a:endParaRPr>
            </a:p>
          </p:txBody>
        </p:sp>
        <p:sp>
          <p:nvSpPr>
            <p:cNvPr id="137" name="CasellaDiTesto 136"/>
            <p:cNvSpPr txBox="1"/>
            <p:nvPr/>
          </p:nvSpPr>
          <p:spPr>
            <a:xfrm>
              <a:off x="2627784" y="5057308"/>
              <a:ext cx="288032" cy="1107996"/>
            </a:xfrm>
            <a:prstGeom prst="rect">
              <a:avLst/>
            </a:prstGeom>
            <a:noFill/>
          </p:spPr>
          <p:txBody>
            <a:bodyPr wrap="square" rtlCol="0">
              <a:spAutoFit/>
            </a:bodyPr>
            <a:lstStyle/>
            <a:p>
              <a:r>
                <a:rPr lang="it-IT" sz="6600" dirty="0" smtClean="0">
                  <a:solidFill>
                    <a:schemeClr val="accent5">
                      <a:lumMod val="50000"/>
                    </a:schemeClr>
                  </a:solidFill>
                </a:rPr>
                <a:t>.</a:t>
              </a:r>
              <a:endParaRPr lang="it-IT" sz="6600" dirty="0">
                <a:solidFill>
                  <a:schemeClr val="accent5">
                    <a:lumMod val="50000"/>
                  </a:schemeClr>
                </a:solidFill>
              </a:endParaRPr>
            </a:p>
          </p:txBody>
        </p:sp>
        <p:cxnSp>
          <p:nvCxnSpPr>
            <p:cNvPr id="138" name="Connettore 1 137"/>
            <p:cNvCxnSpPr/>
            <p:nvPr/>
          </p:nvCxnSpPr>
          <p:spPr>
            <a:xfrm flipV="1">
              <a:off x="2771800" y="5589240"/>
              <a:ext cx="864096" cy="288032"/>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41" name="CasellaDiTesto 140"/>
            <p:cNvSpPr txBox="1"/>
            <p:nvPr/>
          </p:nvSpPr>
          <p:spPr>
            <a:xfrm>
              <a:off x="1835696" y="5157192"/>
              <a:ext cx="288032" cy="1107996"/>
            </a:xfrm>
            <a:prstGeom prst="rect">
              <a:avLst/>
            </a:prstGeom>
            <a:noFill/>
          </p:spPr>
          <p:txBody>
            <a:bodyPr wrap="square" rtlCol="0">
              <a:spAutoFit/>
            </a:bodyPr>
            <a:lstStyle/>
            <a:p>
              <a:r>
                <a:rPr lang="it-IT" sz="6600" dirty="0" smtClean="0">
                  <a:solidFill>
                    <a:schemeClr val="accent5">
                      <a:lumMod val="50000"/>
                    </a:schemeClr>
                  </a:solidFill>
                </a:rPr>
                <a:t>.</a:t>
              </a:r>
              <a:endParaRPr lang="it-IT" sz="6600" dirty="0">
                <a:solidFill>
                  <a:schemeClr val="accent5">
                    <a:lumMod val="50000"/>
                  </a:schemeClr>
                </a:solidFill>
              </a:endParaRPr>
            </a:p>
          </p:txBody>
        </p:sp>
        <p:sp>
          <p:nvSpPr>
            <p:cNvPr id="142" name="CasellaDiTesto 141"/>
            <p:cNvSpPr txBox="1"/>
            <p:nvPr/>
          </p:nvSpPr>
          <p:spPr>
            <a:xfrm>
              <a:off x="1043608" y="5229200"/>
              <a:ext cx="288032" cy="1107996"/>
            </a:xfrm>
            <a:prstGeom prst="rect">
              <a:avLst/>
            </a:prstGeom>
            <a:noFill/>
          </p:spPr>
          <p:txBody>
            <a:bodyPr wrap="square" rtlCol="0">
              <a:spAutoFit/>
            </a:bodyPr>
            <a:lstStyle/>
            <a:p>
              <a:r>
                <a:rPr lang="it-IT" sz="6600" dirty="0" smtClean="0">
                  <a:solidFill>
                    <a:schemeClr val="accent5">
                      <a:lumMod val="50000"/>
                    </a:schemeClr>
                  </a:solidFill>
                </a:rPr>
                <a:t>.</a:t>
              </a:r>
              <a:endParaRPr lang="it-IT" sz="6600" dirty="0">
                <a:solidFill>
                  <a:schemeClr val="accent5">
                    <a:lumMod val="50000"/>
                  </a:schemeClr>
                </a:solidFill>
              </a:endParaRPr>
            </a:p>
          </p:txBody>
        </p:sp>
        <p:sp>
          <p:nvSpPr>
            <p:cNvPr id="144" name="CasellaDiTesto 143"/>
            <p:cNvSpPr txBox="1"/>
            <p:nvPr/>
          </p:nvSpPr>
          <p:spPr>
            <a:xfrm>
              <a:off x="3419872" y="5157192"/>
              <a:ext cx="288032" cy="1107996"/>
            </a:xfrm>
            <a:prstGeom prst="rect">
              <a:avLst/>
            </a:prstGeom>
            <a:noFill/>
          </p:spPr>
          <p:txBody>
            <a:bodyPr wrap="square" rtlCol="0">
              <a:spAutoFit/>
            </a:bodyPr>
            <a:lstStyle/>
            <a:p>
              <a:r>
                <a:rPr lang="it-IT" sz="6600" dirty="0" smtClean="0">
                  <a:solidFill>
                    <a:srgbClr val="FF0000"/>
                  </a:solidFill>
                </a:rPr>
                <a:t>.</a:t>
              </a:r>
              <a:endParaRPr lang="it-IT" sz="6600" dirty="0">
                <a:solidFill>
                  <a:srgbClr val="FF0000"/>
                </a:solidFill>
              </a:endParaRPr>
            </a:p>
          </p:txBody>
        </p:sp>
        <p:sp>
          <p:nvSpPr>
            <p:cNvPr id="145" name="CasellaDiTesto 144"/>
            <p:cNvSpPr txBox="1"/>
            <p:nvPr/>
          </p:nvSpPr>
          <p:spPr>
            <a:xfrm>
              <a:off x="2627784" y="5201324"/>
              <a:ext cx="288032" cy="1107996"/>
            </a:xfrm>
            <a:prstGeom prst="rect">
              <a:avLst/>
            </a:prstGeom>
            <a:noFill/>
          </p:spPr>
          <p:txBody>
            <a:bodyPr wrap="square" rtlCol="0">
              <a:spAutoFit/>
            </a:bodyPr>
            <a:lstStyle/>
            <a:p>
              <a:r>
                <a:rPr lang="it-IT" sz="6600" dirty="0" smtClean="0">
                  <a:solidFill>
                    <a:srgbClr val="FF0000"/>
                  </a:solidFill>
                </a:rPr>
                <a:t>.</a:t>
              </a:r>
              <a:endParaRPr lang="it-IT" sz="6600" dirty="0">
                <a:solidFill>
                  <a:srgbClr val="FF0000"/>
                </a:solidFill>
              </a:endParaRPr>
            </a:p>
          </p:txBody>
        </p:sp>
        <p:sp>
          <p:nvSpPr>
            <p:cNvPr id="146" name="CasellaDiTesto 145"/>
            <p:cNvSpPr txBox="1"/>
            <p:nvPr/>
          </p:nvSpPr>
          <p:spPr>
            <a:xfrm>
              <a:off x="1835696" y="5229200"/>
              <a:ext cx="288032" cy="1107996"/>
            </a:xfrm>
            <a:prstGeom prst="rect">
              <a:avLst/>
            </a:prstGeom>
            <a:noFill/>
          </p:spPr>
          <p:txBody>
            <a:bodyPr wrap="square" rtlCol="0">
              <a:spAutoFit/>
            </a:bodyPr>
            <a:lstStyle/>
            <a:p>
              <a:r>
                <a:rPr lang="it-IT" sz="6600" dirty="0" smtClean="0">
                  <a:solidFill>
                    <a:srgbClr val="FF0000"/>
                  </a:solidFill>
                </a:rPr>
                <a:t>.</a:t>
              </a:r>
              <a:endParaRPr lang="it-IT" sz="6600" dirty="0">
                <a:solidFill>
                  <a:srgbClr val="FF0000"/>
                </a:solidFill>
              </a:endParaRPr>
            </a:p>
          </p:txBody>
        </p:sp>
        <p:sp>
          <p:nvSpPr>
            <p:cNvPr id="147" name="CasellaDiTesto 146"/>
            <p:cNvSpPr txBox="1"/>
            <p:nvPr/>
          </p:nvSpPr>
          <p:spPr>
            <a:xfrm>
              <a:off x="5148064" y="3401124"/>
              <a:ext cx="288032" cy="1107996"/>
            </a:xfrm>
            <a:prstGeom prst="rect">
              <a:avLst/>
            </a:prstGeom>
            <a:noFill/>
          </p:spPr>
          <p:txBody>
            <a:bodyPr wrap="square" rtlCol="0">
              <a:spAutoFit/>
            </a:bodyPr>
            <a:lstStyle/>
            <a:p>
              <a:r>
                <a:rPr lang="it-IT" sz="6600" dirty="0" smtClean="0">
                  <a:solidFill>
                    <a:srgbClr val="FF0000"/>
                  </a:solidFill>
                </a:rPr>
                <a:t>.</a:t>
              </a:r>
              <a:endParaRPr lang="it-IT" sz="6600" dirty="0">
                <a:solidFill>
                  <a:srgbClr val="FF0000"/>
                </a:solidFill>
              </a:endParaRPr>
            </a:p>
          </p:txBody>
        </p:sp>
        <p:sp>
          <p:nvSpPr>
            <p:cNvPr id="148" name="CasellaDiTesto 147"/>
            <p:cNvSpPr txBox="1"/>
            <p:nvPr/>
          </p:nvSpPr>
          <p:spPr>
            <a:xfrm>
              <a:off x="5796136" y="1268760"/>
              <a:ext cx="288032" cy="1107996"/>
            </a:xfrm>
            <a:prstGeom prst="rect">
              <a:avLst/>
            </a:prstGeom>
            <a:noFill/>
          </p:spPr>
          <p:txBody>
            <a:bodyPr wrap="square" rtlCol="0">
              <a:spAutoFit/>
            </a:bodyPr>
            <a:lstStyle/>
            <a:p>
              <a:r>
                <a:rPr lang="it-IT" sz="6600" dirty="0" smtClean="0">
                  <a:solidFill>
                    <a:srgbClr val="FF0000"/>
                  </a:solidFill>
                </a:rPr>
                <a:t>.</a:t>
              </a:r>
              <a:endParaRPr lang="it-IT" sz="6600" dirty="0">
                <a:solidFill>
                  <a:srgbClr val="FF0000"/>
                </a:solidFill>
              </a:endParaRPr>
            </a:p>
          </p:txBody>
        </p:sp>
        <p:sp>
          <p:nvSpPr>
            <p:cNvPr id="149" name="CasellaDiTesto 148"/>
            <p:cNvSpPr txBox="1"/>
            <p:nvPr/>
          </p:nvSpPr>
          <p:spPr>
            <a:xfrm>
              <a:off x="5796136" y="1268760"/>
              <a:ext cx="995337" cy="400110"/>
            </a:xfrm>
            <a:prstGeom prst="rect">
              <a:avLst/>
            </a:prstGeom>
            <a:noFill/>
          </p:spPr>
          <p:txBody>
            <a:bodyPr wrap="none" rtlCol="0">
              <a:spAutoFit/>
            </a:bodyPr>
            <a:lstStyle/>
            <a:p>
              <a:r>
                <a:rPr lang="it-IT" sz="2000" b="1" dirty="0" err="1" smtClean="0">
                  <a:solidFill>
                    <a:schemeClr val="accent5">
                      <a:lumMod val="50000"/>
                    </a:schemeClr>
                  </a:solidFill>
                  <a:latin typeface="Calibri" pitchFamily="34" charset="0"/>
                </a:rPr>
                <a:t>Centres</a:t>
              </a:r>
              <a:endParaRPr lang="it-IT" sz="2000" b="1" dirty="0">
                <a:solidFill>
                  <a:schemeClr val="accent5">
                    <a:lumMod val="50000"/>
                  </a:schemeClr>
                </a:solidFill>
                <a:latin typeface="Calibri" pitchFamily="34" charset="0"/>
              </a:endParaRPr>
            </a:p>
          </p:txBody>
        </p:sp>
        <p:sp>
          <p:nvSpPr>
            <p:cNvPr id="150" name="CasellaDiTesto 149"/>
            <p:cNvSpPr txBox="1"/>
            <p:nvPr/>
          </p:nvSpPr>
          <p:spPr>
            <a:xfrm>
              <a:off x="179512" y="1268760"/>
              <a:ext cx="1222835" cy="461665"/>
            </a:xfrm>
            <a:prstGeom prst="rect">
              <a:avLst/>
            </a:prstGeom>
            <a:noFill/>
          </p:spPr>
          <p:txBody>
            <a:bodyPr wrap="none" rtlCol="0">
              <a:spAutoFit/>
            </a:bodyPr>
            <a:lstStyle/>
            <a:p>
              <a:r>
                <a:rPr lang="it-IT" sz="2400" b="1" dirty="0" err="1" smtClean="0">
                  <a:solidFill>
                    <a:srgbClr val="FF2929"/>
                  </a:solidFill>
                  <a:latin typeface="Calibri" pitchFamily="34" charset="0"/>
                </a:rPr>
                <a:t>Patients</a:t>
              </a:r>
              <a:endParaRPr lang="it-IT" sz="2400" b="1" dirty="0">
                <a:solidFill>
                  <a:srgbClr val="FF2929"/>
                </a:solidFill>
                <a:latin typeface="Calibri" pitchFamily="34" charset="0"/>
              </a:endParaRPr>
            </a:p>
          </p:txBody>
        </p:sp>
      </p:grpSp>
      <p:sp>
        <p:nvSpPr>
          <p:cNvPr id="5" name="Date Placeholder 4"/>
          <p:cNvSpPr>
            <a:spLocks noGrp="1"/>
          </p:cNvSpPr>
          <p:nvPr>
            <p:ph type="dt" sz="half" idx="10"/>
          </p:nvPr>
        </p:nvSpPr>
        <p:spPr/>
        <p:txBody>
          <a:bodyPr/>
          <a:lstStyle/>
          <a:p>
            <a:r>
              <a:rPr lang="en-US" smtClean="0"/>
              <a:t>CAS – Trondheim - 27/07/2013</a:t>
            </a:r>
            <a:endParaRPr lang="en-US"/>
          </a:p>
        </p:txBody>
      </p:sp>
      <p:sp>
        <p:nvSpPr>
          <p:cNvPr id="6" name="Footer Placeholder 5"/>
          <p:cNvSpPr>
            <a:spLocks noGrp="1"/>
          </p:cNvSpPr>
          <p:nvPr>
            <p:ph type="ftr" sz="quarter" idx="11"/>
          </p:nvPr>
        </p:nvSpPr>
        <p:spPr/>
        <p:txBody>
          <a:bodyPr/>
          <a:lstStyle/>
          <a:p>
            <a:r>
              <a:rPr lang="en-US" smtClean="0"/>
              <a:t>Medical applications – C. Biscari </a:t>
            </a:r>
            <a:endParaRPr lang="en-US"/>
          </a:p>
        </p:txBody>
      </p:sp>
      <p:sp>
        <p:nvSpPr>
          <p:cNvPr id="8" name="Slide Number Placeholder 7"/>
          <p:cNvSpPr>
            <a:spLocks noGrp="1"/>
          </p:cNvSpPr>
          <p:nvPr>
            <p:ph type="sldNum" sz="quarter" idx="12"/>
          </p:nvPr>
        </p:nvSpPr>
        <p:spPr/>
        <p:txBody>
          <a:bodyPr/>
          <a:lstStyle/>
          <a:p>
            <a:fld id="{67CD92BB-0280-4EA5-937F-87721D6FAD66}" type="slidenum">
              <a:rPr lang="en-US" smtClean="0"/>
              <a:t>49</a:t>
            </a:fld>
            <a:endParaRPr lang="en-US"/>
          </a:p>
        </p:txBody>
      </p:sp>
    </p:spTree>
    <p:extLst>
      <p:ext uri="{BB962C8B-B14F-4D97-AF65-F5344CB8AC3E}">
        <p14:creationId xmlns:p14="http://schemas.microsoft.com/office/powerpoint/2010/main" val="162795534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1" descr="world_pol97.jpg"/>
          <p:cNvPicPr>
            <a:picLocks noChangeAspect="1"/>
          </p:cNvPicPr>
          <p:nvPr/>
        </p:nvPicPr>
        <p:blipFill>
          <a:blip r:embed="rId2" cstate="print"/>
          <a:stretch>
            <a:fillRect/>
          </a:stretch>
        </p:blipFill>
        <p:spPr>
          <a:xfrm>
            <a:off x="4" y="4"/>
            <a:ext cx="9143999" cy="6857999"/>
          </a:xfrm>
          <a:prstGeom prst="rect">
            <a:avLst/>
          </a:prstGeom>
        </p:spPr>
      </p:pic>
      <p:sp>
        <p:nvSpPr>
          <p:cNvPr id="9" name="CasellaDiTesto 8"/>
          <p:cNvSpPr txBox="1"/>
          <p:nvPr/>
        </p:nvSpPr>
        <p:spPr>
          <a:xfrm>
            <a:off x="0" y="1961545"/>
            <a:ext cx="2915816" cy="2462213"/>
          </a:xfrm>
          <a:prstGeom prst="rect">
            <a:avLst/>
          </a:prstGeom>
          <a:solidFill>
            <a:schemeClr val="accent2">
              <a:lumMod val="20000"/>
              <a:lumOff val="8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it-IT" sz="1400" dirty="0" smtClean="0">
                <a:solidFill>
                  <a:schemeClr val="accent1">
                    <a:lumMod val="50000"/>
                  </a:schemeClr>
                </a:solidFill>
              </a:rPr>
              <a:t>UCSF(California), USA   </a:t>
            </a:r>
          </a:p>
          <a:p>
            <a:r>
              <a:rPr lang="it-IT" sz="1400" dirty="0" smtClean="0">
                <a:solidFill>
                  <a:schemeClr val="accent1">
                    <a:lumMod val="50000"/>
                  </a:schemeClr>
                </a:solidFill>
              </a:rPr>
              <a:t>LLUMC(</a:t>
            </a:r>
            <a:r>
              <a:rPr lang="it-IT" sz="1400" dirty="0" err="1" smtClean="0">
                <a:solidFill>
                  <a:schemeClr val="accent1">
                    <a:lumMod val="50000"/>
                  </a:schemeClr>
                </a:solidFill>
              </a:rPr>
              <a:t>Lomalinda</a:t>
            </a:r>
            <a:r>
              <a:rPr lang="it-IT" sz="1400" dirty="0" smtClean="0">
                <a:solidFill>
                  <a:schemeClr val="accent1">
                    <a:lumMod val="50000"/>
                  </a:schemeClr>
                </a:solidFill>
              </a:rPr>
              <a:t>),USA </a:t>
            </a:r>
          </a:p>
          <a:p>
            <a:r>
              <a:rPr lang="it-IT" sz="1400" dirty="0" err="1" smtClean="0">
                <a:solidFill>
                  <a:schemeClr val="accent1">
                    <a:lumMod val="50000"/>
                  </a:schemeClr>
                </a:solidFill>
              </a:rPr>
              <a:t>IUHealthPTC</a:t>
            </a:r>
            <a:r>
              <a:rPr lang="it-IT" sz="1400" dirty="0" smtClean="0">
                <a:solidFill>
                  <a:schemeClr val="accent1">
                    <a:lumMod val="50000"/>
                  </a:schemeClr>
                </a:solidFill>
              </a:rPr>
              <a:t>,(</a:t>
            </a:r>
            <a:r>
              <a:rPr lang="it-IT" sz="1400" dirty="0" err="1" smtClean="0">
                <a:solidFill>
                  <a:schemeClr val="accent1">
                    <a:lumMod val="50000"/>
                  </a:schemeClr>
                </a:solidFill>
              </a:rPr>
              <a:t>Bloomington</a:t>
            </a:r>
            <a:r>
              <a:rPr lang="it-IT" sz="1400" dirty="0" smtClean="0">
                <a:solidFill>
                  <a:schemeClr val="accent1">
                    <a:lumMod val="50000"/>
                  </a:schemeClr>
                </a:solidFill>
              </a:rPr>
              <a:t>),USA</a:t>
            </a:r>
          </a:p>
          <a:p>
            <a:r>
              <a:rPr lang="it-IT" sz="1400" dirty="0" smtClean="0">
                <a:solidFill>
                  <a:schemeClr val="accent1">
                    <a:lumMod val="50000"/>
                  </a:schemeClr>
                </a:solidFill>
              </a:rPr>
              <a:t>NPTC(Boston),USA </a:t>
            </a:r>
          </a:p>
          <a:p>
            <a:r>
              <a:rPr lang="it-IT" sz="1400" dirty="0" smtClean="0">
                <a:solidFill>
                  <a:schemeClr val="accent1">
                    <a:lumMod val="50000"/>
                  </a:schemeClr>
                </a:solidFill>
              </a:rPr>
              <a:t>MDACC(Houston),USA </a:t>
            </a:r>
          </a:p>
          <a:p>
            <a:r>
              <a:rPr lang="it-IT" sz="1400" dirty="0" smtClean="0">
                <a:solidFill>
                  <a:schemeClr val="accent1">
                    <a:lumMod val="50000"/>
                  </a:schemeClr>
                </a:solidFill>
              </a:rPr>
              <a:t>UFPTI(Jacksonville),USA</a:t>
            </a:r>
          </a:p>
          <a:p>
            <a:r>
              <a:rPr lang="it-IT" sz="1400" dirty="0" err="1" smtClean="0">
                <a:solidFill>
                  <a:schemeClr val="accent1">
                    <a:lumMod val="50000"/>
                  </a:schemeClr>
                </a:solidFill>
              </a:rPr>
              <a:t>Upenn</a:t>
            </a:r>
            <a:r>
              <a:rPr lang="it-IT" sz="1400" dirty="0" smtClean="0">
                <a:solidFill>
                  <a:schemeClr val="accent1">
                    <a:lumMod val="50000"/>
                  </a:schemeClr>
                </a:solidFill>
              </a:rPr>
              <a:t>(</a:t>
            </a:r>
            <a:r>
              <a:rPr lang="it-IT" sz="1400" dirty="0" err="1" smtClean="0">
                <a:solidFill>
                  <a:schemeClr val="accent1">
                    <a:lumMod val="50000"/>
                  </a:schemeClr>
                </a:solidFill>
              </a:rPr>
              <a:t>Philadelfia</a:t>
            </a:r>
            <a:r>
              <a:rPr lang="it-IT" sz="1400" dirty="0" smtClean="0">
                <a:solidFill>
                  <a:schemeClr val="accent1">
                    <a:lumMod val="50000"/>
                  </a:schemeClr>
                </a:solidFill>
              </a:rPr>
              <a:t>),USA</a:t>
            </a:r>
          </a:p>
          <a:p>
            <a:r>
              <a:rPr lang="it-IT" sz="1400" dirty="0" smtClean="0">
                <a:solidFill>
                  <a:schemeClr val="accent1">
                    <a:lumMod val="50000"/>
                  </a:schemeClr>
                </a:solidFill>
              </a:rPr>
              <a:t>CDH(</a:t>
            </a:r>
            <a:r>
              <a:rPr lang="it-IT" sz="1400" dirty="0" err="1" smtClean="0">
                <a:solidFill>
                  <a:schemeClr val="accent1">
                    <a:lumMod val="50000"/>
                  </a:schemeClr>
                </a:solidFill>
              </a:rPr>
              <a:t>Warrenville</a:t>
            </a:r>
            <a:r>
              <a:rPr lang="it-IT" sz="1400" dirty="0" smtClean="0">
                <a:solidFill>
                  <a:schemeClr val="accent1">
                    <a:lumMod val="50000"/>
                  </a:schemeClr>
                </a:solidFill>
              </a:rPr>
              <a:t>),USA</a:t>
            </a:r>
          </a:p>
          <a:p>
            <a:r>
              <a:rPr lang="it-IT" sz="1400" dirty="0" smtClean="0">
                <a:solidFill>
                  <a:schemeClr val="accent1">
                    <a:lumMod val="50000"/>
                  </a:schemeClr>
                </a:solidFill>
              </a:rPr>
              <a:t>HUPTI(Hampton),USA</a:t>
            </a:r>
          </a:p>
          <a:p>
            <a:r>
              <a:rPr lang="it-IT" sz="1400" dirty="0" smtClean="0">
                <a:solidFill>
                  <a:schemeClr val="accent1">
                    <a:lumMod val="50000"/>
                  </a:schemeClr>
                </a:solidFill>
              </a:rPr>
              <a:t>Procure PTC(New Jersey),USA</a:t>
            </a:r>
          </a:p>
          <a:p>
            <a:r>
              <a:rPr lang="it-IT" sz="1400" dirty="0" smtClean="0">
                <a:solidFill>
                  <a:schemeClr val="accent1">
                    <a:lumMod val="50000"/>
                  </a:schemeClr>
                </a:solidFill>
              </a:rPr>
              <a:t>Procure PTC(Oklahoma),USA </a:t>
            </a:r>
            <a:endParaRPr lang="it-IT" sz="1400" dirty="0">
              <a:solidFill>
                <a:schemeClr val="accent1">
                  <a:lumMod val="50000"/>
                </a:schemeClr>
              </a:solidFill>
            </a:endParaRPr>
          </a:p>
        </p:txBody>
      </p:sp>
      <p:sp>
        <p:nvSpPr>
          <p:cNvPr id="10" name="CasellaDiTesto 9"/>
          <p:cNvSpPr txBox="1"/>
          <p:nvPr/>
        </p:nvSpPr>
        <p:spPr>
          <a:xfrm>
            <a:off x="5724128" y="548680"/>
            <a:ext cx="2016224" cy="1384995"/>
          </a:xfrm>
          <a:prstGeom prst="rect">
            <a:avLst/>
          </a:prstGeom>
          <a:solidFill>
            <a:schemeClr val="accent2">
              <a:lumMod val="20000"/>
              <a:lumOff val="8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it-IT" sz="1400" dirty="0" smtClean="0">
                <a:solidFill>
                  <a:schemeClr val="accent1">
                    <a:lumMod val="50000"/>
                  </a:schemeClr>
                </a:solidFill>
              </a:rPr>
              <a:t>ITEP(</a:t>
            </a:r>
            <a:r>
              <a:rPr lang="it-IT" sz="1400" dirty="0" err="1" smtClean="0">
                <a:solidFill>
                  <a:schemeClr val="accent1">
                    <a:lumMod val="50000"/>
                  </a:schemeClr>
                </a:solidFill>
              </a:rPr>
              <a:t>Moscow</a:t>
            </a:r>
            <a:r>
              <a:rPr lang="it-IT" sz="1400" dirty="0" smtClean="0">
                <a:solidFill>
                  <a:schemeClr val="accent1">
                    <a:lumMod val="50000"/>
                  </a:schemeClr>
                </a:solidFill>
              </a:rPr>
              <a:t>), Russia </a:t>
            </a:r>
          </a:p>
          <a:p>
            <a:r>
              <a:rPr lang="it-IT" sz="1400" dirty="0" smtClean="0">
                <a:solidFill>
                  <a:schemeClr val="accent1">
                    <a:lumMod val="50000"/>
                  </a:schemeClr>
                </a:solidFill>
              </a:rPr>
              <a:t>St. Petersburg, Russia </a:t>
            </a:r>
          </a:p>
          <a:p>
            <a:r>
              <a:rPr lang="it-IT" sz="1400" dirty="0" err="1" smtClean="0">
                <a:solidFill>
                  <a:schemeClr val="accent1">
                    <a:lumMod val="50000"/>
                  </a:schemeClr>
                </a:solidFill>
              </a:rPr>
              <a:t>Dubna</a:t>
            </a:r>
            <a:r>
              <a:rPr lang="it-IT" sz="1400" dirty="0" smtClean="0">
                <a:solidFill>
                  <a:schemeClr val="accent1">
                    <a:lumMod val="50000"/>
                  </a:schemeClr>
                </a:solidFill>
              </a:rPr>
              <a:t>, Russia</a:t>
            </a:r>
          </a:p>
          <a:p>
            <a:r>
              <a:rPr lang="it-IT" sz="1400" dirty="0" smtClean="0">
                <a:solidFill>
                  <a:schemeClr val="accent1">
                    <a:lumMod val="50000"/>
                  </a:schemeClr>
                </a:solidFill>
              </a:rPr>
              <a:t>WPTC(</a:t>
            </a:r>
            <a:r>
              <a:rPr lang="it-IT" sz="1400" dirty="0" err="1" smtClean="0">
                <a:solidFill>
                  <a:schemeClr val="accent1">
                    <a:lumMod val="50000"/>
                  </a:schemeClr>
                </a:solidFill>
              </a:rPr>
              <a:t>Zibo</a:t>
            </a:r>
            <a:r>
              <a:rPr lang="it-IT" sz="1400" dirty="0" smtClean="0">
                <a:solidFill>
                  <a:schemeClr val="accent1">
                    <a:lumMod val="50000"/>
                  </a:schemeClr>
                </a:solidFill>
              </a:rPr>
              <a:t>),China</a:t>
            </a:r>
          </a:p>
          <a:p>
            <a:r>
              <a:rPr lang="it-IT" sz="1400" dirty="0" smtClean="0">
                <a:solidFill>
                  <a:schemeClr val="accent1">
                    <a:lumMod val="50000"/>
                  </a:schemeClr>
                </a:solidFill>
              </a:rPr>
              <a:t>IMP(</a:t>
            </a:r>
            <a:r>
              <a:rPr lang="it-IT" sz="1400" dirty="0" err="1" smtClean="0">
                <a:solidFill>
                  <a:schemeClr val="accent1">
                    <a:lumMod val="50000"/>
                  </a:schemeClr>
                </a:solidFill>
              </a:rPr>
              <a:t>Langzhou</a:t>
            </a:r>
            <a:r>
              <a:rPr lang="it-IT" sz="1400" dirty="0" smtClean="0">
                <a:solidFill>
                  <a:schemeClr val="accent1">
                    <a:lumMod val="50000"/>
                  </a:schemeClr>
                </a:solidFill>
              </a:rPr>
              <a:t>), China</a:t>
            </a:r>
          </a:p>
          <a:p>
            <a:r>
              <a:rPr lang="it-IT" sz="1400" dirty="0" smtClean="0">
                <a:solidFill>
                  <a:schemeClr val="accent1">
                    <a:lumMod val="50000"/>
                  </a:schemeClr>
                </a:solidFill>
              </a:rPr>
              <a:t>NCC, South </a:t>
            </a:r>
            <a:r>
              <a:rPr lang="it-IT" sz="1400" dirty="0" err="1" smtClean="0">
                <a:solidFill>
                  <a:schemeClr val="accent1">
                    <a:lumMod val="50000"/>
                  </a:schemeClr>
                </a:solidFill>
              </a:rPr>
              <a:t>Korea</a:t>
            </a:r>
            <a:r>
              <a:rPr lang="it-IT" sz="1400" dirty="0" smtClean="0">
                <a:solidFill>
                  <a:schemeClr val="accent1">
                    <a:lumMod val="50000"/>
                  </a:schemeClr>
                </a:solidFill>
              </a:rPr>
              <a:t> </a:t>
            </a:r>
            <a:endParaRPr lang="it-IT" sz="1400" dirty="0">
              <a:solidFill>
                <a:schemeClr val="accent1">
                  <a:lumMod val="50000"/>
                </a:schemeClr>
              </a:solidFill>
            </a:endParaRPr>
          </a:p>
        </p:txBody>
      </p:sp>
      <p:sp>
        <p:nvSpPr>
          <p:cNvPr id="11" name="CasellaDiTesto 6"/>
          <p:cNvSpPr txBox="1"/>
          <p:nvPr/>
        </p:nvSpPr>
        <p:spPr>
          <a:xfrm>
            <a:off x="3275856" y="548680"/>
            <a:ext cx="2376263" cy="2462213"/>
          </a:xfrm>
          <a:prstGeom prst="rect">
            <a:avLst/>
          </a:prstGeom>
          <a:solidFill>
            <a:schemeClr val="accent2">
              <a:lumMod val="20000"/>
              <a:lumOff val="8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it-IT" sz="1400" dirty="0" err="1" smtClean="0">
                <a:solidFill>
                  <a:schemeClr val="accent1">
                    <a:lumMod val="50000"/>
                  </a:schemeClr>
                </a:solidFill>
              </a:rPr>
              <a:t>Uppsala</a:t>
            </a:r>
            <a:r>
              <a:rPr lang="it-IT" sz="1400" dirty="0" smtClean="0">
                <a:solidFill>
                  <a:schemeClr val="accent1">
                    <a:lumMod val="50000"/>
                  </a:schemeClr>
                </a:solidFill>
              </a:rPr>
              <a:t> , </a:t>
            </a:r>
            <a:r>
              <a:rPr lang="it-IT" sz="1400" dirty="0" err="1" smtClean="0">
                <a:solidFill>
                  <a:schemeClr val="accent1">
                    <a:lumMod val="50000"/>
                  </a:schemeClr>
                </a:solidFill>
              </a:rPr>
              <a:t>Sweden</a:t>
            </a:r>
            <a:endParaRPr lang="it-IT" sz="1400" dirty="0" smtClean="0">
              <a:solidFill>
                <a:schemeClr val="accent1">
                  <a:lumMod val="50000"/>
                </a:schemeClr>
              </a:solidFill>
            </a:endParaRPr>
          </a:p>
          <a:p>
            <a:r>
              <a:rPr lang="it-IT" sz="1400" dirty="0" err="1" smtClean="0">
                <a:solidFill>
                  <a:schemeClr val="accent1">
                    <a:lumMod val="50000"/>
                  </a:schemeClr>
                </a:solidFill>
              </a:rPr>
              <a:t>Clatterbridge</a:t>
            </a:r>
            <a:r>
              <a:rPr lang="it-IT" sz="1400" dirty="0" smtClean="0">
                <a:solidFill>
                  <a:schemeClr val="accent1">
                    <a:lumMod val="50000"/>
                  </a:schemeClr>
                </a:solidFill>
              </a:rPr>
              <a:t>, England</a:t>
            </a:r>
          </a:p>
          <a:p>
            <a:r>
              <a:rPr lang="it-IT" sz="1400" dirty="0" err="1" smtClean="0">
                <a:solidFill>
                  <a:schemeClr val="accent1">
                    <a:lumMod val="50000"/>
                  </a:schemeClr>
                </a:solidFill>
              </a:rPr>
              <a:t>Nice</a:t>
            </a:r>
            <a:r>
              <a:rPr lang="it-IT" sz="1400" dirty="0" smtClean="0">
                <a:solidFill>
                  <a:schemeClr val="accent1">
                    <a:lumMod val="50000"/>
                  </a:schemeClr>
                </a:solidFill>
              </a:rPr>
              <a:t> , France</a:t>
            </a:r>
          </a:p>
          <a:p>
            <a:r>
              <a:rPr lang="it-IT" sz="1400" dirty="0" smtClean="0">
                <a:solidFill>
                  <a:schemeClr val="accent1">
                    <a:lumMod val="50000"/>
                  </a:schemeClr>
                </a:solidFill>
              </a:rPr>
              <a:t> </a:t>
            </a:r>
            <a:r>
              <a:rPr lang="it-IT" sz="1400" dirty="0" err="1" smtClean="0">
                <a:solidFill>
                  <a:schemeClr val="accent1">
                    <a:lumMod val="50000"/>
                  </a:schemeClr>
                </a:solidFill>
              </a:rPr>
              <a:t>Orsay</a:t>
            </a:r>
            <a:r>
              <a:rPr lang="it-IT" sz="1400" dirty="0" smtClean="0">
                <a:solidFill>
                  <a:schemeClr val="accent1">
                    <a:lumMod val="50000"/>
                  </a:schemeClr>
                </a:solidFill>
              </a:rPr>
              <a:t>, France</a:t>
            </a:r>
          </a:p>
          <a:p>
            <a:r>
              <a:rPr lang="it-IT" sz="1400" dirty="0" smtClean="0">
                <a:solidFill>
                  <a:schemeClr val="accent1">
                    <a:lumMod val="50000"/>
                  </a:schemeClr>
                </a:solidFill>
              </a:rPr>
              <a:t>HZB(</a:t>
            </a:r>
            <a:r>
              <a:rPr lang="it-IT" sz="1400" dirty="0" err="1" smtClean="0">
                <a:solidFill>
                  <a:schemeClr val="accent1">
                    <a:lumMod val="50000"/>
                  </a:schemeClr>
                </a:solidFill>
              </a:rPr>
              <a:t>Berlin</a:t>
            </a:r>
            <a:r>
              <a:rPr lang="it-IT" sz="1400" dirty="0" smtClean="0">
                <a:solidFill>
                  <a:schemeClr val="accent1">
                    <a:lumMod val="50000"/>
                  </a:schemeClr>
                </a:solidFill>
              </a:rPr>
              <a:t>), </a:t>
            </a:r>
            <a:r>
              <a:rPr lang="it-IT" sz="1400" dirty="0" err="1" smtClean="0">
                <a:solidFill>
                  <a:schemeClr val="accent1">
                    <a:lumMod val="50000"/>
                  </a:schemeClr>
                </a:solidFill>
              </a:rPr>
              <a:t>Germany</a:t>
            </a:r>
            <a:endParaRPr lang="it-IT" sz="1400" dirty="0" smtClean="0">
              <a:solidFill>
                <a:schemeClr val="accent1">
                  <a:lumMod val="50000"/>
                </a:schemeClr>
              </a:solidFill>
            </a:endParaRPr>
          </a:p>
          <a:p>
            <a:r>
              <a:rPr lang="it-IT" sz="1400" dirty="0" smtClean="0">
                <a:solidFill>
                  <a:schemeClr val="accent1">
                    <a:lumMod val="50000"/>
                  </a:schemeClr>
                </a:solidFill>
              </a:rPr>
              <a:t>RPTC(</a:t>
            </a:r>
            <a:r>
              <a:rPr lang="it-IT" sz="1400" dirty="0" err="1" smtClean="0">
                <a:solidFill>
                  <a:schemeClr val="accent1">
                    <a:lumMod val="50000"/>
                  </a:schemeClr>
                </a:solidFill>
              </a:rPr>
              <a:t>Munich</a:t>
            </a:r>
            <a:r>
              <a:rPr lang="it-IT" sz="1400" dirty="0" smtClean="0">
                <a:solidFill>
                  <a:schemeClr val="accent1">
                    <a:lumMod val="50000"/>
                  </a:schemeClr>
                </a:solidFill>
              </a:rPr>
              <a:t>),</a:t>
            </a:r>
            <a:r>
              <a:rPr lang="it-IT" sz="1400" dirty="0" err="1" smtClean="0">
                <a:solidFill>
                  <a:schemeClr val="accent1">
                    <a:lumMod val="50000"/>
                  </a:schemeClr>
                </a:solidFill>
              </a:rPr>
              <a:t>Germany</a:t>
            </a:r>
            <a:endParaRPr lang="it-IT" sz="1400" dirty="0" smtClean="0">
              <a:solidFill>
                <a:schemeClr val="accent1">
                  <a:lumMod val="50000"/>
                </a:schemeClr>
              </a:solidFill>
            </a:endParaRPr>
          </a:p>
          <a:p>
            <a:r>
              <a:rPr lang="it-IT" sz="1400" dirty="0" smtClean="0">
                <a:solidFill>
                  <a:schemeClr val="accent1">
                    <a:lumMod val="50000"/>
                  </a:schemeClr>
                </a:solidFill>
              </a:rPr>
              <a:t>HIT(</a:t>
            </a:r>
            <a:r>
              <a:rPr lang="it-IT" sz="1400" dirty="0" err="1" smtClean="0">
                <a:solidFill>
                  <a:schemeClr val="accent1">
                    <a:lumMod val="50000"/>
                  </a:schemeClr>
                </a:solidFill>
              </a:rPr>
              <a:t>Heidelberg</a:t>
            </a:r>
            <a:r>
              <a:rPr lang="it-IT" sz="1400" dirty="0" smtClean="0">
                <a:solidFill>
                  <a:schemeClr val="accent1">
                    <a:lumMod val="50000"/>
                  </a:schemeClr>
                </a:solidFill>
              </a:rPr>
              <a:t>),</a:t>
            </a:r>
            <a:r>
              <a:rPr lang="it-IT" sz="1400" dirty="0" err="1" smtClean="0">
                <a:solidFill>
                  <a:schemeClr val="accent1">
                    <a:lumMod val="50000"/>
                  </a:schemeClr>
                </a:solidFill>
              </a:rPr>
              <a:t>Germany</a:t>
            </a:r>
            <a:endParaRPr lang="it-IT" sz="1400" dirty="0" smtClean="0">
              <a:solidFill>
                <a:schemeClr val="accent1">
                  <a:lumMod val="50000"/>
                </a:schemeClr>
              </a:solidFill>
            </a:endParaRPr>
          </a:p>
          <a:p>
            <a:r>
              <a:rPr lang="it-IT" sz="1400" dirty="0" smtClean="0">
                <a:solidFill>
                  <a:schemeClr val="accent1">
                    <a:lumMod val="50000"/>
                  </a:schemeClr>
                </a:solidFill>
              </a:rPr>
              <a:t>PSI(</a:t>
            </a:r>
            <a:r>
              <a:rPr lang="it-IT" sz="1400" dirty="0" err="1" smtClean="0">
                <a:solidFill>
                  <a:schemeClr val="accent1">
                    <a:lumMod val="50000"/>
                  </a:schemeClr>
                </a:solidFill>
              </a:rPr>
              <a:t>Villigen</a:t>
            </a:r>
            <a:r>
              <a:rPr lang="it-IT" sz="1400" dirty="0" smtClean="0">
                <a:solidFill>
                  <a:schemeClr val="accent1">
                    <a:lumMod val="50000"/>
                  </a:schemeClr>
                </a:solidFill>
              </a:rPr>
              <a:t>),</a:t>
            </a:r>
            <a:r>
              <a:rPr lang="it-IT" sz="1400" dirty="0" err="1" smtClean="0">
                <a:solidFill>
                  <a:schemeClr val="accent1">
                    <a:lumMod val="50000"/>
                  </a:schemeClr>
                </a:solidFill>
              </a:rPr>
              <a:t>Switzerland</a:t>
            </a:r>
            <a:r>
              <a:rPr lang="it-IT" sz="1400" dirty="0" smtClean="0">
                <a:solidFill>
                  <a:schemeClr val="accent1">
                    <a:lumMod val="50000"/>
                  </a:schemeClr>
                </a:solidFill>
              </a:rPr>
              <a:t> </a:t>
            </a:r>
          </a:p>
          <a:p>
            <a:r>
              <a:rPr lang="it-IT" sz="1400" dirty="0" smtClean="0">
                <a:solidFill>
                  <a:schemeClr val="accent1">
                    <a:lumMod val="50000"/>
                  </a:schemeClr>
                </a:solidFill>
              </a:rPr>
              <a:t>IFJ-PAN, </a:t>
            </a:r>
            <a:r>
              <a:rPr lang="it-IT" sz="1400" dirty="0" err="1" smtClean="0">
                <a:solidFill>
                  <a:schemeClr val="accent1">
                    <a:lumMod val="50000"/>
                  </a:schemeClr>
                </a:solidFill>
              </a:rPr>
              <a:t>Poland</a:t>
            </a:r>
            <a:endParaRPr lang="it-IT" sz="1400" dirty="0" smtClean="0">
              <a:solidFill>
                <a:schemeClr val="accent1">
                  <a:lumMod val="50000"/>
                </a:schemeClr>
              </a:solidFill>
            </a:endParaRPr>
          </a:p>
          <a:p>
            <a:r>
              <a:rPr lang="it-IT" sz="1400" dirty="0" smtClean="0">
                <a:solidFill>
                  <a:schemeClr val="accent1">
                    <a:lumMod val="50000"/>
                  </a:schemeClr>
                </a:solidFill>
              </a:rPr>
              <a:t>LNS(Catania), Italy</a:t>
            </a:r>
          </a:p>
          <a:p>
            <a:r>
              <a:rPr lang="it-IT" sz="1400" dirty="0" smtClean="0">
                <a:solidFill>
                  <a:schemeClr val="accent1">
                    <a:lumMod val="50000"/>
                  </a:schemeClr>
                </a:solidFill>
              </a:rPr>
              <a:t>CNAO (Pavia), Italy</a:t>
            </a:r>
          </a:p>
        </p:txBody>
      </p:sp>
      <p:sp>
        <p:nvSpPr>
          <p:cNvPr id="13" name="CasellaDiTesto 9"/>
          <p:cNvSpPr txBox="1"/>
          <p:nvPr/>
        </p:nvSpPr>
        <p:spPr>
          <a:xfrm>
            <a:off x="6876256" y="1988840"/>
            <a:ext cx="2448272" cy="2031325"/>
          </a:xfrm>
          <a:prstGeom prst="rect">
            <a:avLst/>
          </a:prstGeom>
          <a:solidFill>
            <a:schemeClr val="accent2">
              <a:lumMod val="20000"/>
              <a:lumOff val="8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it-IT" sz="1400" dirty="0" smtClean="0">
                <a:solidFill>
                  <a:schemeClr val="accent5">
                    <a:lumMod val="75000"/>
                  </a:schemeClr>
                </a:solidFill>
              </a:rPr>
              <a:t>NCC (</a:t>
            </a:r>
            <a:r>
              <a:rPr lang="it-IT" sz="1400" dirty="0" err="1" smtClean="0">
                <a:solidFill>
                  <a:schemeClr val="accent5">
                    <a:lumMod val="75000"/>
                  </a:schemeClr>
                </a:solidFill>
              </a:rPr>
              <a:t>Kashiwa</a:t>
            </a:r>
            <a:r>
              <a:rPr lang="it-IT" sz="1400" dirty="0" smtClean="0">
                <a:solidFill>
                  <a:schemeClr val="accent5">
                    <a:lumMod val="75000"/>
                  </a:schemeClr>
                </a:solidFill>
              </a:rPr>
              <a:t>), </a:t>
            </a:r>
            <a:r>
              <a:rPr lang="it-IT" sz="1400" dirty="0" err="1" smtClean="0">
                <a:solidFill>
                  <a:schemeClr val="accent5">
                    <a:lumMod val="75000"/>
                  </a:schemeClr>
                </a:solidFill>
              </a:rPr>
              <a:t>Japan</a:t>
            </a:r>
            <a:r>
              <a:rPr lang="it-IT" sz="1400" dirty="0" smtClean="0">
                <a:solidFill>
                  <a:schemeClr val="accent5">
                    <a:lumMod val="75000"/>
                  </a:schemeClr>
                </a:solidFill>
              </a:rPr>
              <a:t> </a:t>
            </a:r>
          </a:p>
          <a:p>
            <a:r>
              <a:rPr lang="it-IT" sz="1400" dirty="0" smtClean="0">
                <a:solidFill>
                  <a:schemeClr val="accent5">
                    <a:lumMod val="75000"/>
                  </a:schemeClr>
                </a:solidFill>
              </a:rPr>
              <a:t>PMRC (</a:t>
            </a:r>
            <a:r>
              <a:rPr lang="it-IT" sz="1400" dirty="0" err="1" smtClean="0">
                <a:solidFill>
                  <a:schemeClr val="accent5">
                    <a:lumMod val="75000"/>
                  </a:schemeClr>
                </a:solidFill>
              </a:rPr>
              <a:t>Tsukuba</a:t>
            </a:r>
            <a:r>
              <a:rPr lang="it-IT" sz="1400" dirty="0" smtClean="0">
                <a:solidFill>
                  <a:schemeClr val="accent5">
                    <a:lumMod val="75000"/>
                  </a:schemeClr>
                </a:solidFill>
              </a:rPr>
              <a:t>), </a:t>
            </a:r>
            <a:r>
              <a:rPr lang="it-IT" sz="1400" dirty="0" err="1" smtClean="0">
                <a:solidFill>
                  <a:schemeClr val="accent5">
                    <a:lumMod val="75000"/>
                  </a:schemeClr>
                </a:solidFill>
              </a:rPr>
              <a:t>Japan</a:t>
            </a:r>
            <a:endParaRPr lang="it-IT" sz="1400" dirty="0" smtClean="0">
              <a:solidFill>
                <a:schemeClr val="accent5">
                  <a:lumMod val="75000"/>
                </a:schemeClr>
              </a:solidFill>
            </a:endParaRPr>
          </a:p>
          <a:p>
            <a:r>
              <a:rPr lang="it-IT" sz="1400" dirty="0" smtClean="0">
                <a:solidFill>
                  <a:schemeClr val="accent5">
                    <a:lumMod val="75000"/>
                  </a:schemeClr>
                </a:solidFill>
              </a:rPr>
              <a:t>WERC (</a:t>
            </a:r>
            <a:r>
              <a:rPr lang="it-IT" sz="1400" dirty="0" err="1" smtClean="0">
                <a:solidFill>
                  <a:schemeClr val="accent5">
                    <a:lumMod val="75000"/>
                  </a:schemeClr>
                </a:solidFill>
              </a:rPr>
              <a:t>Shizuoka</a:t>
            </a:r>
            <a:r>
              <a:rPr lang="it-IT" sz="1400" dirty="0" smtClean="0">
                <a:solidFill>
                  <a:schemeClr val="accent5">
                    <a:lumMod val="75000"/>
                  </a:schemeClr>
                </a:solidFill>
              </a:rPr>
              <a:t>), </a:t>
            </a:r>
            <a:r>
              <a:rPr lang="it-IT" sz="1400" dirty="0" err="1" smtClean="0">
                <a:solidFill>
                  <a:schemeClr val="accent5">
                    <a:lumMod val="75000"/>
                  </a:schemeClr>
                </a:solidFill>
              </a:rPr>
              <a:t>Japan</a:t>
            </a:r>
            <a:endParaRPr lang="it-IT" sz="1400" dirty="0" smtClean="0">
              <a:solidFill>
                <a:schemeClr val="accent5">
                  <a:lumMod val="75000"/>
                </a:schemeClr>
              </a:solidFill>
            </a:endParaRPr>
          </a:p>
          <a:p>
            <a:r>
              <a:rPr lang="it-IT" sz="1400" dirty="0" smtClean="0">
                <a:solidFill>
                  <a:schemeClr val="accent5">
                    <a:lumMod val="75000"/>
                  </a:schemeClr>
                </a:solidFill>
              </a:rPr>
              <a:t>PATRO (</a:t>
            </a:r>
            <a:r>
              <a:rPr lang="it-IT" sz="1400" dirty="0" err="1" smtClean="0">
                <a:solidFill>
                  <a:schemeClr val="accent5">
                    <a:lumMod val="75000"/>
                  </a:schemeClr>
                </a:solidFill>
              </a:rPr>
              <a:t>Hyogo</a:t>
            </a:r>
            <a:r>
              <a:rPr lang="it-IT" sz="1400" dirty="0" smtClean="0">
                <a:solidFill>
                  <a:schemeClr val="accent5">
                    <a:lumMod val="75000"/>
                  </a:schemeClr>
                </a:solidFill>
              </a:rPr>
              <a:t>),</a:t>
            </a:r>
            <a:r>
              <a:rPr lang="it-IT" sz="1400" dirty="0" err="1" smtClean="0">
                <a:solidFill>
                  <a:schemeClr val="accent5">
                    <a:lumMod val="75000"/>
                  </a:schemeClr>
                </a:solidFill>
              </a:rPr>
              <a:t>Japan</a:t>
            </a:r>
            <a:endParaRPr lang="it-IT" sz="1400" dirty="0" smtClean="0">
              <a:solidFill>
                <a:schemeClr val="accent5">
                  <a:lumMod val="75000"/>
                </a:schemeClr>
              </a:solidFill>
            </a:endParaRPr>
          </a:p>
          <a:p>
            <a:r>
              <a:rPr lang="it-IT" sz="1400" dirty="0" smtClean="0">
                <a:solidFill>
                  <a:schemeClr val="accent5">
                    <a:lumMod val="75000"/>
                  </a:schemeClr>
                </a:solidFill>
              </a:rPr>
              <a:t>HIMAC (</a:t>
            </a:r>
            <a:r>
              <a:rPr lang="it-IT" sz="1400" dirty="0" err="1" smtClean="0">
                <a:solidFill>
                  <a:schemeClr val="accent5">
                    <a:lumMod val="75000"/>
                  </a:schemeClr>
                </a:solidFill>
              </a:rPr>
              <a:t>Chiba</a:t>
            </a:r>
            <a:r>
              <a:rPr lang="it-IT" sz="1400" dirty="0" smtClean="0">
                <a:solidFill>
                  <a:schemeClr val="accent5">
                    <a:lumMod val="75000"/>
                  </a:schemeClr>
                </a:solidFill>
              </a:rPr>
              <a:t>),</a:t>
            </a:r>
            <a:r>
              <a:rPr lang="it-IT" sz="1400" dirty="0" err="1" smtClean="0">
                <a:solidFill>
                  <a:schemeClr val="accent5">
                    <a:lumMod val="75000"/>
                  </a:schemeClr>
                </a:solidFill>
              </a:rPr>
              <a:t>Japan</a:t>
            </a:r>
            <a:endParaRPr lang="it-IT" sz="1400" dirty="0" smtClean="0">
              <a:solidFill>
                <a:schemeClr val="accent5">
                  <a:lumMod val="75000"/>
                </a:schemeClr>
              </a:solidFill>
            </a:endParaRPr>
          </a:p>
          <a:p>
            <a:r>
              <a:rPr lang="it-IT" sz="1400" dirty="0" smtClean="0">
                <a:solidFill>
                  <a:schemeClr val="accent5">
                    <a:lumMod val="75000"/>
                  </a:schemeClr>
                </a:solidFill>
              </a:rPr>
              <a:t>GHMC (</a:t>
            </a:r>
            <a:r>
              <a:rPr lang="it-IT" sz="1400" dirty="0" err="1" smtClean="0">
                <a:solidFill>
                  <a:schemeClr val="accent5">
                    <a:lumMod val="75000"/>
                  </a:schemeClr>
                </a:solidFill>
              </a:rPr>
              <a:t>Gunma</a:t>
            </a:r>
            <a:r>
              <a:rPr lang="it-IT" sz="1400" dirty="0" smtClean="0">
                <a:solidFill>
                  <a:schemeClr val="accent5">
                    <a:lumMod val="75000"/>
                  </a:schemeClr>
                </a:solidFill>
              </a:rPr>
              <a:t>),</a:t>
            </a:r>
            <a:r>
              <a:rPr lang="it-IT" sz="1400" dirty="0" err="1" smtClean="0">
                <a:solidFill>
                  <a:schemeClr val="accent5">
                    <a:lumMod val="75000"/>
                  </a:schemeClr>
                </a:solidFill>
              </a:rPr>
              <a:t>Japan</a:t>
            </a:r>
            <a:endParaRPr lang="it-IT" sz="1400" dirty="0" smtClean="0">
              <a:solidFill>
                <a:schemeClr val="accent5">
                  <a:lumMod val="75000"/>
                </a:schemeClr>
              </a:solidFill>
            </a:endParaRPr>
          </a:p>
          <a:p>
            <a:r>
              <a:rPr lang="it-IT" sz="1400" dirty="0" smtClean="0">
                <a:solidFill>
                  <a:schemeClr val="accent5">
                    <a:lumMod val="75000"/>
                  </a:schemeClr>
                </a:solidFill>
              </a:rPr>
              <a:t> STPTC(</a:t>
            </a:r>
            <a:r>
              <a:rPr lang="it-IT" sz="1400" dirty="0" err="1" smtClean="0">
                <a:solidFill>
                  <a:schemeClr val="accent5">
                    <a:lumMod val="75000"/>
                  </a:schemeClr>
                </a:solidFill>
              </a:rPr>
              <a:t>Koriyama</a:t>
            </a:r>
            <a:r>
              <a:rPr lang="it-IT" sz="1400" dirty="0" smtClean="0">
                <a:solidFill>
                  <a:schemeClr val="accent5">
                    <a:lumMod val="75000"/>
                  </a:schemeClr>
                </a:solidFill>
              </a:rPr>
              <a:t>),</a:t>
            </a:r>
            <a:r>
              <a:rPr lang="it-IT" sz="1400" dirty="0" err="1" smtClean="0">
                <a:solidFill>
                  <a:schemeClr val="accent5">
                    <a:lumMod val="75000"/>
                  </a:schemeClr>
                </a:solidFill>
              </a:rPr>
              <a:t>Japan</a:t>
            </a:r>
            <a:endParaRPr lang="it-IT" sz="1400" dirty="0" smtClean="0">
              <a:solidFill>
                <a:schemeClr val="accent5">
                  <a:lumMod val="75000"/>
                </a:schemeClr>
              </a:solidFill>
            </a:endParaRPr>
          </a:p>
          <a:p>
            <a:r>
              <a:rPr lang="it-IT" sz="1400" dirty="0" err="1" smtClean="0">
                <a:solidFill>
                  <a:schemeClr val="accent5">
                    <a:lumMod val="75000"/>
                  </a:schemeClr>
                </a:solidFill>
              </a:rPr>
              <a:t>Medipolis</a:t>
            </a:r>
            <a:r>
              <a:rPr lang="it-IT" sz="1400" dirty="0" smtClean="0">
                <a:solidFill>
                  <a:schemeClr val="accent5">
                    <a:lumMod val="75000"/>
                  </a:schemeClr>
                </a:solidFill>
              </a:rPr>
              <a:t> </a:t>
            </a:r>
            <a:r>
              <a:rPr lang="it-IT" sz="1400" dirty="0" err="1" smtClean="0">
                <a:solidFill>
                  <a:schemeClr val="accent5">
                    <a:lumMod val="75000"/>
                  </a:schemeClr>
                </a:solidFill>
              </a:rPr>
              <a:t>Medical</a:t>
            </a:r>
            <a:r>
              <a:rPr lang="it-IT" sz="1400" dirty="0" smtClean="0">
                <a:solidFill>
                  <a:schemeClr val="accent5">
                    <a:lumMod val="75000"/>
                  </a:schemeClr>
                </a:solidFill>
              </a:rPr>
              <a:t> </a:t>
            </a:r>
            <a:r>
              <a:rPr lang="it-IT" sz="1400" dirty="0" err="1" smtClean="0">
                <a:solidFill>
                  <a:schemeClr val="accent5">
                    <a:lumMod val="75000"/>
                  </a:schemeClr>
                </a:solidFill>
              </a:rPr>
              <a:t>Research</a:t>
            </a:r>
            <a:r>
              <a:rPr lang="it-IT" sz="1400" dirty="0" smtClean="0">
                <a:solidFill>
                  <a:schemeClr val="accent5">
                    <a:lumMod val="75000"/>
                  </a:schemeClr>
                </a:solidFill>
              </a:rPr>
              <a:t> </a:t>
            </a:r>
            <a:r>
              <a:rPr lang="it-IT" sz="1400" dirty="0" err="1" smtClean="0">
                <a:solidFill>
                  <a:schemeClr val="accent5">
                    <a:lumMod val="75000"/>
                  </a:schemeClr>
                </a:solidFill>
              </a:rPr>
              <a:t>Institute</a:t>
            </a:r>
            <a:r>
              <a:rPr lang="it-IT" sz="1400" dirty="0" smtClean="0">
                <a:solidFill>
                  <a:schemeClr val="accent5">
                    <a:lumMod val="75000"/>
                  </a:schemeClr>
                </a:solidFill>
              </a:rPr>
              <a:t> (</a:t>
            </a:r>
            <a:r>
              <a:rPr lang="it-IT" sz="1400" dirty="0" err="1" smtClean="0">
                <a:solidFill>
                  <a:schemeClr val="accent5">
                    <a:lumMod val="75000"/>
                  </a:schemeClr>
                </a:solidFill>
              </a:rPr>
              <a:t>Ibusuki</a:t>
            </a:r>
            <a:r>
              <a:rPr lang="it-IT" sz="1400" dirty="0" smtClean="0">
                <a:solidFill>
                  <a:schemeClr val="accent5">
                    <a:lumMod val="75000"/>
                  </a:schemeClr>
                </a:solidFill>
              </a:rPr>
              <a:t>), </a:t>
            </a:r>
            <a:r>
              <a:rPr lang="it-IT" sz="1400" dirty="0" err="1" smtClean="0">
                <a:solidFill>
                  <a:schemeClr val="accent5">
                    <a:lumMod val="75000"/>
                  </a:schemeClr>
                </a:solidFill>
              </a:rPr>
              <a:t>Japan</a:t>
            </a:r>
            <a:r>
              <a:rPr lang="it-IT" sz="1400" dirty="0" smtClean="0">
                <a:solidFill>
                  <a:schemeClr val="accent5">
                    <a:lumMod val="75000"/>
                  </a:schemeClr>
                </a:solidFill>
              </a:rPr>
              <a:t> </a:t>
            </a:r>
            <a:endParaRPr lang="it-IT" sz="1400" dirty="0">
              <a:solidFill>
                <a:schemeClr val="accent5">
                  <a:lumMod val="75000"/>
                </a:schemeClr>
              </a:solidFill>
            </a:endParaRPr>
          </a:p>
        </p:txBody>
      </p:sp>
      <p:sp>
        <p:nvSpPr>
          <p:cNvPr id="15" name="CasellaDiTesto 11"/>
          <p:cNvSpPr txBox="1"/>
          <p:nvPr/>
        </p:nvSpPr>
        <p:spPr>
          <a:xfrm>
            <a:off x="3779912" y="4149080"/>
            <a:ext cx="2807928" cy="338554"/>
          </a:xfrm>
          <a:prstGeom prst="rect">
            <a:avLst/>
          </a:prstGeom>
          <a:solidFill>
            <a:schemeClr val="accent2">
              <a:lumMod val="20000"/>
              <a:lumOff val="8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it-IT" sz="1600" dirty="0" err="1" smtClean="0">
                <a:solidFill>
                  <a:schemeClr val="accent1">
                    <a:lumMod val="50000"/>
                  </a:schemeClr>
                </a:solidFill>
              </a:rPr>
              <a:t>iThemba</a:t>
            </a:r>
            <a:r>
              <a:rPr lang="it-IT" sz="1600" dirty="0" smtClean="0">
                <a:solidFill>
                  <a:schemeClr val="accent1">
                    <a:lumMod val="50000"/>
                  </a:schemeClr>
                </a:solidFill>
              </a:rPr>
              <a:t> LABS, South Africa</a:t>
            </a:r>
            <a:endParaRPr lang="it-IT" sz="1600" dirty="0">
              <a:solidFill>
                <a:schemeClr val="accent1">
                  <a:lumMod val="50000"/>
                </a:schemeClr>
              </a:solidFill>
            </a:endParaRPr>
          </a:p>
        </p:txBody>
      </p:sp>
      <p:sp>
        <p:nvSpPr>
          <p:cNvPr id="16" name="CasellaDiTesto 12"/>
          <p:cNvSpPr txBox="1"/>
          <p:nvPr/>
        </p:nvSpPr>
        <p:spPr>
          <a:xfrm>
            <a:off x="395536" y="1556792"/>
            <a:ext cx="2631806" cy="307777"/>
          </a:xfrm>
          <a:prstGeom prst="rect">
            <a:avLst/>
          </a:prstGeom>
          <a:solidFill>
            <a:schemeClr val="accent2">
              <a:lumMod val="20000"/>
              <a:lumOff val="8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it-IT" sz="1400" dirty="0" smtClean="0">
                <a:solidFill>
                  <a:schemeClr val="accent1">
                    <a:lumMod val="50000"/>
                  </a:schemeClr>
                </a:solidFill>
              </a:rPr>
              <a:t>TRIUMF(Vancouver),Canada </a:t>
            </a:r>
            <a:endParaRPr lang="it-IT" sz="1400" dirty="0">
              <a:solidFill>
                <a:schemeClr val="accent1">
                  <a:lumMod val="50000"/>
                </a:schemeClr>
              </a:solidFill>
            </a:endParaRPr>
          </a:p>
        </p:txBody>
      </p:sp>
      <p:sp>
        <p:nvSpPr>
          <p:cNvPr id="18" name="TextBox 13"/>
          <p:cNvSpPr txBox="1"/>
          <p:nvPr/>
        </p:nvSpPr>
        <p:spPr>
          <a:xfrm>
            <a:off x="2267744" y="25049"/>
            <a:ext cx="4824536" cy="523220"/>
          </a:xfrm>
          <a:prstGeom prst="rect">
            <a:avLst/>
          </a:prstGeom>
          <a:noFill/>
        </p:spPr>
        <p:txBody>
          <a:bodyPr wrap="square" rtlCol="0">
            <a:spAutoFit/>
          </a:bodyPr>
          <a:lstStyle/>
          <a:p>
            <a:pPr algn="ctr"/>
            <a:r>
              <a:rPr lang="it-IT" sz="2800" b="1" dirty="0" smtClean="0">
                <a:solidFill>
                  <a:srgbClr val="002060"/>
                </a:solidFill>
                <a:latin typeface="Calibri" pitchFamily="34" charset="0"/>
              </a:rPr>
              <a:t>Hadrontherapy in the world</a:t>
            </a:r>
            <a:endParaRPr lang="en-GB" sz="2800" b="1" dirty="0">
              <a:solidFill>
                <a:srgbClr val="002060"/>
              </a:solidFill>
              <a:latin typeface="Calibri" pitchFamily="34" charset="0"/>
            </a:endParaRPr>
          </a:p>
        </p:txBody>
      </p:sp>
      <p:sp>
        <p:nvSpPr>
          <p:cNvPr id="22" name="Slide Number Placeholder 17"/>
          <p:cNvSpPr>
            <a:spLocks noGrp="1"/>
          </p:cNvSpPr>
          <p:nvPr>
            <p:ph type="sldNum" sz="quarter" idx="12"/>
          </p:nvPr>
        </p:nvSpPr>
        <p:spPr>
          <a:xfrm>
            <a:off x="7010400" y="5877278"/>
            <a:ext cx="2133600" cy="365125"/>
          </a:xfrm>
        </p:spPr>
        <p:txBody>
          <a:bodyPr/>
          <a:lstStyle/>
          <a:p>
            <a:fld id="{E6F57B1B-9F70-4636-8094-72AE5DFFC894}" type="slidenum">
              <a:rPr lang="en-GB" smtClean="0"/>
              <a:pPr/>
              <a:t>50</a:t>
            </a:fld>
            <a:endParaRPr lang="en-GB" dirty="0"/>
          </a:p>
        </p:txBody>
      </p:sp>
      <p:sp>
        <p:nvSpPr>
          <p:cNvPr id="26" name="Rettangolo 25"/>
          <p:cNvSpPr/>
          <p:nvPr/>
        </p:nvSpPr>
        <p:spPr>
          <a:xfrm>
            <a:off x="7740352" y="5157192"/>
            <a:ext cx="1152128"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7" name="Rettangolo 26"/>
          <p:cNvSpPr/>
          <p:nvPr/>
        </p:nvSpPr>
        <p:spPr>
          <a:xfrm>
            <a:off x="395536" y="5229200"/>
            <a:ext cx="1152128"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CasellaDiTesto 27"/>
          <p:cNvSpPr txBox="1"/>
          <p:nvPr/>
        </p:nvSpPr>
        <p:spPr>
          <a:xfrm>
            <a:off x="1000974" y="5805264"/>
            <a:ext cx="7632848" cy="523220"/>
          </a:xfrm>
          <a:prstGeom prst="rect">
            <a:avLst/>
          </a:prstGeom>
          <a:solidFill>
            <a:schemeClr val="bg1">
              <a:lumMod val="95000"/>
            </a:schemeClr>
          </a:solidFill>
        </p:spPr>
        <p:txBody>
          <a:bodyPr wrap="square" rtlCol="0">
            <a:spAutoFit/>
          </a:bodyPr>
          <a:lstStyle/>
          <a:p>
            <a:pPr algn="ctr"/>
            <a:r>
              <a:rPr lang="it-IT" sz="2800" dirty="0" smtClean="0">
                <a:solidFill>
                  <a:schemeClr val="tx1">
                    <a:lumMod val="75000"/>
                    <a:lumOff val="25000"/>
                  </a:schemeClr>
                </a:solidFill>
                <a:latin typeface="Calibri" pitchFamily="34" charset="0"/>
              </a:rPr>
              <a:t>~ 80000 </a:t>
            </a:r>
            <a:r>
              <a:rPr lang="it-IT" sz="2800" dirty="0" err="1" smtClean="0">
                <a:solidFill>
                  <a:schemeClr val="tx1">
                    <a:lumMod val="75000"/>
                    <a:lumOff val="25000"/>
                  </a:schemeClr>
                </a:solidFill>
                <a:latin typeface="Calibri" pitchFamily="34" charset="0"/>
              </a:rPr>
              <a:t>patients</a:t>
            </a:r>
            <a:r>
              <a:rPr lang="it-IT" sz="2800" dirty="0" smtClean="0">
                <a:solidFill>
                  <a:schemeClr val="tx1">
                    <a:lumMod val="75000"/>
                    <a:lumOff val="25000"/>
                  </a:schemeClr>
                </a:solidFill>
                <a:latin typeface="Calibri" pitchFamily="34" charset="0"/>
              </a:rPr>
              <a:t> (8000 with Carbon </a:t>
            </a:r>
            <a:r>
              <a:rPr lang="it-IT" sz="2800" dirty="0" err="1" smtClean="0">
                <a:solidFill>
                  <a:schemeClr val="tx1">
                    <a:lumMod val="75000"/>
                    <a:lumOff val="25000"/>
                  </a:schemeClr>
                </a:solidFill>
                <a:latin typeface="Calibri" pitchFamily="34" charset="0"/>
              </a:rPr>
              <a:t>ions</a:t>
            </a:r>
            <a:r>
              <a:rPr lang="it-IT" sz="2800" dirty="0" smtClean="0">
                <a:solidFill>
                  <a:schemeClr val="tx1">
                    <a:lumMod val="75000"/>
                    <a:lumOff val="25000"/>
                  </a:schemeClr>
                </a:solidFill>
                <a:latin typeface="Calibri" pitchFamily="34" charset="0"/>
              </a:rPr>
              <a:t>)</a:t>
            </a:r>
            <a:endParaRPr lang="it-IT" sz="2800" dirty="0">
              <a:solidFill>
                <a:schemeClr val="tx1">
                  <a:lumMod val="75000"/>
                  <a:lumOff val="25000"/>
                </a:schemeClr>
              </a:solidFill>
              <a:latin typeface="Calibri" pitchFamily="34" charset="0"/>
            </a:endParaRPr>
          </a:p>
        </p:txBody>
      </p:sp>
      <p:sp>
        <p:nvSpPr>
          <p:cNvPr id="2" name="Date Placeholder 1"/>
          <p:cNvSpPr>
            <a:spLocks noGrp="1"/>
          </p:cNvSpPr>
          <p:nvPr>
            <p:ph type="dt" sz="half" idx="10"/>
          </p:nvPr>
        </p:nvSpPr>
        <p:spPr/>
        <p:txBody>
          <a:bodyPr/>
          <a:lstStyle/>
          <a:p>
            <a:r>
              <a:rPr lang="en-US" smtClean="0"/>
              <a:t>CAS – Trondheim - 27/07/2013</a:t>
            </a:r>
            <a:endParaRPr lang="en-US"/>
          </a:p>
        </p:txBody>
      </p:sp>
      <p:sp>
        <p:nvSpPr>
          <p:cNvPr id="3" name="Footer Placeholder 2"/>
          <p:cNvSpPr>
            <a:spLocks noGrp="1"/>
          </p:cNvSpPr>
          <p:nvPr>
            <p:ph type="ftr" sz="quarter" idx="11"/>
          </p:nvPr>
        </p:nvSpPr>
        <p:spPr/>
        <p:txBody>
          <a:bodyPr/>
          <a:lstStyle/>
          <a:p>
            <a:r>
              <a:rPr lang="en-US" smtClean="0"/>
              <a:t>Medical applications – C. Biscari </a:t>
            </a:r>
            <a:endParaRPr lang="en-US"/>
          </a:p>
        </p:txBody>
      </p:sp>
    </p:spTree>
    <p:extLst>
      <p:ext uri="{BB962C8B-B14F-4D97-AF65-F5344CB8AC3E}">
        <p14:creationId xmlns:p14="http://schemas.microsoft.com/office/powerpoint/2010/main" val="204354367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1" descr="world_pol97.jpg"/>
          <p:cNvPicPr>
            <a:picLocks noChangeAspect="1"/>
          </p:cNvPicPr>
          <p:nvPr/>
        </p:nvPicPr>
        <p:blipFill>
          <a:blip r:embed="rId2" cstate="print"/>
          <a:stretch>
            <a:fillRect/>
          </a:stretch>
        </p:blipFill>
        <p:spPr>
          <a:xfrm>
            <a:off x="10844" y="0"/>
            <a:ext cx="9143999" cy="6857999"/>
          </a:xfrm>
          <a:prstGeom prst="rect">
            <a:avLst/>
          </a:prstGeom>
          <a:solidFill>
            <a:schemeClr val="accent1"/>
          </a:solidFill>
        </p:spPr>
      </p:pic>
      <p:sp>
        <p:nvSpPr>
          <p:cNvPr id="9" name="CasellaDiTesto 8"/>
          <p:cNvSpPr txBox="1"/>
          <p:nvPr/>
        </p:nvSpPr>
        <p:spPr>
          <a:xfrm>
            <a:off x="0" y="1961545"/>
            <a:ext cx="3275856" cy="2308324"/>
          </a:xfrm>
          <a:prstGeom prst="rect">
            <a:avLst/>
          </a:prstGeom>
          <a:solidFill>
            <a:schemeClr val="accent2">
              <a:lumMod val="20000"/>
              <a:lumOff val="8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it-IT" sz="1600" dirty="0" smtClean="0">
                <a:solidFill>
                  <a:schemeClr val="accent1">
                    <a:lumMod val="50000"/>
                  </a:schemeClr>
                </a:solidFill>
              </a:rPr>
              <a:t>UCSF(California), USA   </a:t>
            </a:r>
          </a:p>
          <a:p>
            <a:r>
              <a:rPr lang="it-IT" sz="1600" dirty="0" err="1" smtClean="0">
                <a:solidFill>
                  <a:schemeClr val="accent1">
                    <a:lumMod val="50000"/>
                  </a:schemeClr>
                </a:solidFill>
              </a:rPr>
              <a:t>IUHealthPTC</a:t>
            </a:r>
            <a:r>
              <a:rPr lang="it-IT" sz="1600" dirty="0" smtClean="0">
                <a:solidFill>
                  <a:schemeClr val="accent1">
                    <a:lumMod val="50000"/>
                  </a:schemeClr>
                </a:solidFill>
              </a:rPr>
              <a:t>,(</a:t>
            </a:r>
            <a:r>
              <a:rPr lang="it-IT" sz="1600" dirty="0" err="1" smtClean="0">
                <a:solidFill>
                  <a:schemeClr val="accent1">
                    <a:lumMod val="50000"/>
                  </a:schemeClr>
                </a:solidFill>
              </a:rPr>
              <a:t>Bloomington</a:t>
            </a:r>
            <a:r>
              <a:rPr lang="it-IT" sz="1600" dirty="0" smtClean="0">
                <a:solidFill>
                  <a:schemeClr val="accent1">
                    <a:lumMod val="50000"/>
                  </a:schemeClr>
                </a:solidFill>
              </a:rPr>
              <a:t>),USA</a:t>
            </a:r>
          </a:p>
          <a:p>
            <a:r>
              <a:rPr lang="it-IT" sz="1600" dirty="0" smtClean="0">
                <a:solidFill>
                  <a:schemeClr val="accent1">
                    <a:lumMod val="50000"/>
                  </a:schemeClr>
                </a:solidFill>
              </a:rPr>
              <a:t>NPTC(Boston),USA </a:t>
            </a:r>
          </a:p>
          <a:p>
            <a:r>
              <a:rPr lang="it-IT" sz="1600" dirty="0" smtClean="0">
                <a:solidFill>
                  <a:schemeClr val="accent1">
                    <a:lumMod val="50000"/>
                  </a:schemeClr>
                </a:solidFill>
              </a:rPr>
              <a:t>UFPTI(Jacksonville),USA</a:t>
            </a:r>
          </a:p>
          <a:p>
            <a:r>
              <a:rPr lang="it-IT" sz="1600" dirty="0" err="1" smtClean="0">
                <a:solidFill>
                  <a:schemeClr val="accent1">
                    <a:lumMod val="50000"/>
                  </a:schemeClr>
                </a:solidFill>
              </a:rPr>
              <a:t>Upenn</a:t>
            </a:r>
            <a:r>
              <a:rPr lang="it-IT" sz="1600" dirty="0" smtClean="0">
                <a:solidFill>
                  <a:schemeClr val="accent1">
                    <a:lumMod val="50000"/>
                  </a:schemeClr>
                </a:solidFill>
              </a:rPr>
              <a:t>(</a:t>
            </a:r>
            <a:r>
              <a:rPr lang="it-IT" sz="1600" dirty="0" err="1" smtClean="0">
                <a:solidFill>
                  <a:schemeClr val="accent1">
                    <a:lumMod val="50000"/>
                  </a:schemeClr>
                </a:solidFill>
              </a:rPr>
              <a:t>Philadelfia</a:t>
            </a:r>
            <a:r>
              <a:rPr lang="it-IT" sz="1600" dirty="0" smtClean="0">
                <a:solidFill>
                  <a:schemeClr val="accent1">
                    <a:lumMod val="50000"/>
                  </a:schemeClr>
                </a:solidFill>
              </a:rPr>
              <a:t>),USA</a:t>
            </a:r>
          </a:p>
          <a:p>
            <a:r>
              <a:rPr lang="it-IT" sz="1600" dirty="0" smtClean="0">
                <a:solidFill>
                  <a:schemeClr val="accent1">
                    <a:lumMod val="50000"/>
                  </a:schemeClr>
                </a:solidFill>
              </a:rPr>
              <a:t>CDH(</a:t>
            </a:r>
            <a:r>
              <a:rPr lang="it-IT" sz="1600" dirty="0" err="1" smtClean="0">
                <a:solidFill>
                  <a:schemeClr val="accent1">
                    <a:lumMod val="50000"/>
                  </a:schemeClr>
                </a:solidFill>
              </a:rPr>
              <a:t>Warrenville</a:t>
            </a:r>
            <a:r>
              <a:rPr lang="it-IT" sz="1600" dirty="0" smtClean="0">
                <a:solidFill>
                  <a:schemeClr val="accent1">
                    <a:lumMod val="50000"/>
                  </a:schemeClr>
                </a:solidFill>
              </a:rPr>
              <a:t>),USA</a:t>
            </a:r>
          </a:p>
          <a:p>
            <a:r>
              <a:rPr lang="it-IT" sz="1600" dirty="0" smtClean="0">
                <a:solidFill>
                  <a:schemeClr val="accent1">
                    <a:lumMod val="50000"/>
                  </a:schemeClr>
                </a:solidFill>
              </a:rPr>
              <a:t>HUPTI(Hampton),USA</a:t>
            </a:r>
          </a:p>
          <a:p>
            <a:r>
              <a:rPr lang="it-IT" sz="1600" dirty="0" smtClean="0">
                <a:solidFill>
                  <a:schemeClr val="accent1">
                    <a:lumMod val="50000"/>
                  </a:schemeClr>
                </a:solidFill>
              </a:rPr>
              <a:t>Procure PTC(New Jersey),USA</a:t>
            </a:r>
          </a:p>
          <a:p>
            <a:r>
              <a:rPr lang="it-IT" sz="1600" dirty="0" smtClean="0">
                <a:solidFill>
                  <a:schemeClr val="accent1">
                    <a:lumMod val="50000"/>
                  </a:schemeClr>
                </a:solidFill>
              </a:rPr>
              <a:t>Procure PTC(Oklahoma),USA </a:t>
            </a:r>
            <a:endParaRPr lang="it-IT" sz="1600" dirty="0">
              <a:solidFill>
                <a:schemeClr val="accent1">
                  <a:lumMod val="50000"/>
                </a:schemeClr>
              </a:solidFill>
            </a:endParaRPr>
          </a:p>
        </p:txBody>
      </p:sp>
      <p:sp>
        <p:nvSpPr>
          <p:cNvPr id="10" name="CasellaDiTesto 9"/>
          <p:cNvSpPr txBox="1"/>
          <p:nvPr/>
        </p:nvSpPr>
        <p:spPr>
          <a:xfrm>
            <a:off x="5724128" y="548680"/>
            <a:ext cx="2016224" cy="738664"/>
          </a:xfrm>
          <a:prstGeom prst="rect">
            <a:avLst/>
          </a:prstGeom>
          <a:solidFill>
            <a:schemeClr val="accent2">
              <a:lumMod val="20000"/>
              <a:lumOff val="8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it-IT" sz="1400" dirty="0" err="1" smtClean="0">
                <a:solidFill>
                  <a:schemeClr val="accent1">
                    <a:lumMod val="50000"/>
                  </a:schemeClr>
                </a:solidFill>
              </a:rPr>
              <a:t>Dubna</a:t>
            </a:r>
            <a:r>
              <a:rPr lang="it-IT" sz="1400" dirty="0" smtClean="0">
                <a:solidFill>
                  <a:schemeClr val="accent1">
                    <a:lumMod val="50000"/>
                  </a:schemeClr>
                </a:solidFill>
              </a:rPr>
              <a:t>, Russia</a:t>
            </a:r>
          </a:p>
          <a:p>
            <a:r>
              <a:rPr lang="it-IT" sz="1400" dirty="0" smtClean="0">
                <a:solidFill>
                  <a:schemeClr val="accent1">
                    <a:lumMod val="50000"/>
                  </a:schemeClr>
                </a:solidFill>
              </a:rPr>
              <a:t>WPTC(</a:t>
            </a:r>
            <a:r>
              <a:rPr lang="it-IT" sz="1400" dirty="0" err="1" smtClean="0">
                <a:solidFill>
                  <a:schemeClr val="accent1">
                    <a:lumMod val="50000"/>
                  </a:schemeClr>
                </a:solidFill>
              </a:rPr>
              <a:t>Zibo</a:t>
            </a:r>
            <a:r>
              <a:rPr lang="it-IT" sz="1400" dirty="0" smtClean="0">
                <a:solidFill>
                  <a:schemeClr val="accent1">
                    <a:lumMod val="50000"/>
                  </a:schemeClr>
                </a:solidFill>
              </a:rPr>
              <a:t>),China</a:t>
            </a:r>
          </a:p>
          <a:p>
            <a:r>
              <a:rPr lang="it-IT" sz="1400" dirty="0" smtClean="0">
                <a:solidFill>
                  <a:schemeClr val="accent1">
                    <a:lumMod val="50000"/>
                  </a:schemeClr>
                </a:solidFill>
              </a:rPr>
              <a:t>NCC, South </a:t>
            </a:r>
            <a:r>
              <a:rPr lang="it-IT" sz="1400" dirty="0" err="1" smtClean="0">
                <a:solidFill>
                  <a:schemeClr val="accent1">
                    <a:lumMod val="50000"/>
                  </a:schemeClr>
                </a:solidFill>
              </a:rPr>
              <a:t>Korea</a:t>
            </a:r>
            <a:r>
              <a:rPr lang="it-IT" sz="1400" dirty="0" smtClean="0">
                <a:solidFill>
                  <a:schemeClr val="accent1">
                    <a:lumMod val="50000"/>
                  </a:schemeClr>
                </a:solidFill>
              </a:rPr>
              <a:t> </a:t>
            </a:r>
            <a:endParaRPr lang="it-IT" sz="1400" dirty="0">
              <a:solidFill>
                <a:schemeClr val="accent1">
                  <a:lumMod val="50000"/>
                </a:schemeClr>
              </a:solidFill>
            </a:endParaRPr>
          </a:p>
        </p:txBody>
      </p:sp>
      <p:sp>
        <p:nvSpPr>
          <p:cNvPr id="11" name="CasellaDiTesto 6"/>
          <p:cNvSpPr txBox="1"/>
          <p:nvPr/>
        </p:nvSpPr>
        <p:spPr>
          <a:xfrm>
            <a:off x="3275856" y="548680"/>
            <a:ext cx="2376263" cy="2246769"/>
          </a:xfrm>
          <a:prstGeom prst="rect">
            <a:avLst/>
          </a:prstGeom>
          <a:solidFill>
            <a:schemeClr val="accent2">
              <a:lumMod val="20000"/>
              <a:lumOff val="8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it-IT" sz="1400" dirty="0" err="1" smtClean="0">
                <a:solidFill>
                  <a:schemeClr val="accent1">
                    <a:lumMod val="50000"/>
                  </a:schemeClr>
                </a:solidFill>
              </a:rPr>
              <a:t>Uppsala</a:t>
            </a:r>
            <a:r>
              <a:rPr lang="it-IT" sz="1400" dirty="0" smtClean="0">
                <a:solidFill>
                  <a:schemeClr val="accent1">
                    <a:lumMod val="50000"/>
                  </a:schemeClr>
                </a:solidFill>
              </a:rPr>
              <a:t> , </a:t>
            </a:r>
            <a:r>
              <a:rPr lang="it-IT" sz="1400" dirty="0" err="1" smtClean="0">
                <a:solidFill>
                  <a:schemeClr val="accent1">
                    <a:lumMod val="50000"/>
                  </a:schemeClr>
                </a:solidFill>
              </a:rPr>
              <a:t>Sweden</a:t>
            </a:r>
            <a:endParaRPr lang="it-IT" sz="1400" dirty="0" smtClean="0">
              <a:solidFill>
                <a:schemeClr val="accent1">
                  <a:lumMod val="50000"/>
                </a:schemeClr>
              </a:solidFill>
            </a:endParaRPr>
          </a:p>
          <a:p>
            <a:r>
              <a:rPr lang="it-IT" sz="1400" dirty="0" err="1" smtClean="0">
                <a:solidFill>
                  <a:schemeClr val="accent1">
                    <a:lumMod val="50000"/>
                  </a:schemeClr>
                </a:solidFill>
              </a:rPr>
              <a:t>Clatterbridge</a:t>
            </a:r>
            <a:r>
              <a:rPr lang="it-IT" sz="1400" dirty="0" smtClean="0">
                <a:solidFill>
                  <a:schemeClr val="accent1">
                    <a:lumMod val="50000"/>
                  </a:schemeClr>
                </a:solidFill>
              </a:rPr>
              <a:t>, England</a:t>
            </a:r>
          </a:p>
          <a:p>
            <a:r>
              <a:rPr lang="it-IT" sz="1400" dirty="0" err="1" smtClean="0">
                <a:solidFill>
                  <a:schemeClr val="accent1">
                    <a:lumMod val="50000"/>
                  </a:schemeClr>
                </a:solidFill>
              </a:rPr>
              <a:t>Nice</a:t>
            </a:r>
            <a:r>
              <a:rPr lang="it-IT" sz="1400" dirty="0" smtClean="0">
                <a:solidFill>
                  <a:schemeClr val="accent1">
                    <a:lumMod val="50000"/>
                  </a:schemeClr>
                </a:solidFill>
              </a:rPr>
              <a:t> , France</a:t>
            </a:r>
          </a:p>
          <a:p>
            <a:r>
              <a:rPr lang="it-IT" sz="1400" dirty="0" smtClean="0">
                <a:solidFill>
                  <a:schemeClr val="accent1">
                    <a:lumMod val="50000"/>
                  </a:schemeClr>
                </a:solidFill>
              </a:rPr>
              <a:t> </a:t>
            </a:r>
            <a:r>
              <a:rPr lang="it-IT" sz="1400" dirty="0" err="1" smtClean="0">
                <a:solidFill>
                  <a:schemeClr val="accent1">
                    <a:lumMod val="50000"/>
                  </a:schemeClr>
                </a:solidFill>
              </a:rPr>
              <a:t>Orsay</a:t>
            </a:r>
            <a:r>
              <a:rPr lang="it-IT" sz="1400" dirty="0" smtClean="0">
                <a:solidFill>
                  <a:schemeClr val="accent1">
                    <a:lumMod val="50000"/>
                  </a:schemeClr>
                </a:solidFill>
              </a:rPr>
              <a:t>, France</a:t>
            </a:r>
          </a:p>
          <a:p>
            <a:r>
              <a:rPr lang="it-IT" sz="1400" dirty="0" smtClean="0">
                <a:solidFill>
                  <a:schemeClr val="accent1">
                    <a:lumMod val="50000"/>
                  </a:schemeClr>
                </a:solidFill>
              </a:rPr>
              <a:t>HZB(</a:t>
            </a:r>
            <a:r>
              <a:rPr lang="it-IT" sz="1400" dirty="0" err="1" smtClean="0">
                <a:solidFill>
                  <a:schemeClr val="accent1">
                    <a:lumMod val="50000"/>
                  </a:schemeClr>
                </a:solidFill>
              </a:rPr>
              <a:t>Berlin</a:t>
            </a:r>
            <a:r>
              <a:rPr lang="it-IT" sz="1400" dirty="0" smtClean="0">
                <a:solidFill>
                  <a:schemeClr val="accent1">
                    <a:lumMod val="50000"/>
                  </a:schemeClr>
                </a:solidFill>
              </a:rPr>
              <a:t>), </a:t>
            </a:r>
            <a:r>
              <a:rPr lang="it-IT" sz="1400" dirty="0" err="1" smtClean="0">
                <a:solidFill>
                  <a:schemeClr val="accent1">
                    <a:lumMod val="50000"/>
                  </a:schemeClr>
                </a:solidFill>
              </a:rPr>
              <a:t>Germany</a:t>
            </a:r>
            <a:endParaRPr lang="it-IT" sz="1400" dirty="0" smtClean="0">
              <a:solidFill>
                <a:schemeClr val="accent1">
                  <a:lumMod val="50000"/>
                </a:schemeClr>
              </a:solidFill>
            </a:endParaRPr>
          </a:p>
          <a:p>
            <a:r>
              <a:rPr lang="it-IT" sz="1400" dirty="0" smtClean="0">
                <a:solidFill>
                  <a:schemeClr val="accent1">
                    <a:lumMod val="50000"/>
                  </a:schemeClr>
                </a:solidFill>
              </a:rPr>
              <a:t>RPTC(</a:t>
            </a:r>
            <a:r>
              <a:rPr lang="it-IT" sz="1400" dirty="0" err="1" smtClean="0">
                <a:solidFill>
                  <a:schemeClr val="accent1">
                    <a:lumMod val="50000"/>
                  </a:schemeClr>
                </a:solidFill>
              </a:rPr>
              <a:t>Munich</a:t>
            </a:r>
            <a:r>
              <a:rPr lang="it-IT" sz="1400" dirty="0" smtClean="0">
                <a:solidFill>
                  <a:schemeClr val="accent1">
                    <a:lumMod val="50000"/>
                  </a:schemeClr>
                </a:solidFill>
              </a:rPr>
              <a:t>),</a:t>
            </a:r>
            <a:r>
              <a:rPr lang="it-IT" sz="1400" dirty="0" err="1" smtClean="0">
                <a:solidFill>
                  <a:schemeClr val="accent1">
                    <a:lumMod val="50000"/>
                  </a:schemeClr>
                </a:solidFill>
              </a:rPr>
              <a:t>Germany</a:t>
            </a:r>
            <a:endParaRPr lang="it-IT" sz="1400" dirty="0" smtClean="0">
              <a:solidFill>
                <a:schemeClr val="accent1">
                  <a:lumMod val="50000"/>
                </a:schemeClr>
              </a:solidFill>
            </a:endParaRPr>
          </a:p>
          <a:p>
            <a:r>
              <a:rPr lang="it-IT" sz="1400" dirty="0" smtClean="0">
                <a:solidFill>
                  <a:schemeClr val="accent1">
                    <a:lumMod val="50000"/>
                  </a:schemeClr>
                </a:solidFill>
              </a:rPr>
              <a:t>PSI(</a:t>
            </a:r>
            <a:r>
              <a:rPr lang="it-IT" sz="1400" dirty="0" err="1" smtClean="0">
                <a:solidFill>
                  <a:schemeClr val="accent1">
                    <a:lumMod val="50000"/>
                  </a:schemeClr>
                </a:solidFill>
              </a:rPr>
              <a:t>Villigen</a:t>
            </a:r>
            <a:r>
              <a:rPr lang="it-IT" sz="1400" dirty="0" smtClean="0">
                <a:solidFill>
                  <a:schemeClr val="accent1">
                    <a:lumMod val="50000"/>
                  </a:schemeClr>
                </a:solidFill>
              </a:rPr>
              <a:t>),</a:t>
            </a:r>
            <a:r>
              <a:rPr lang="it-IT" sz="1400" dirty="0" err="1" smtClean="0">
                <a:solidFill>
                  <a:schemeClr val="accent1">
                    <a:lumMod val="50000"/>
                  </a:schemeClr>
                </a:solidFill>
              </a:rPr>
              <a:t>Switzerland</a:t>
            </a:r>
            <a:r>
              <a:rPr lang="it-IT" sz="1400" dirty="0" smtClean="0">
                <a:solidFill>
                  <a:schemeClr val="accent1">
                    <a:lumMod val="50000"/>
                  </a:schemeClr>
                </a:solidFill>
              </a:rPr>
              <a:t> </a:t>
            </a:r>
          </a:p>
          <a:p>
            <a:r>
              <a:rPr lang="it-IT" sz="1400" dirty="0" smtClean="0">
                <a:solidFill>
                  <a:schemeClr val="accent1">
                    <a:lumMod val="50000"/>
                  </a:schemeClr>
                </a:solidFill>
              </a:rPr>
              <a:t>IFJ-PAN, </a:t>
            </a:r>
            <a:r>
              <a:rPr lang="it-IT" sz="1400" dirty="0" err="1" smtClean="0">
                <a:solidFill>
                  <a:schemeClr val="accent1">
                    <a:lumMod val="50000"/>
                  </a:schemeClr>
                </a:solidFill>
              </a:rPr>
              <a:t>Poland</a:t>
            </a:r>
            <a:endParaRPr lang="it-IT" sz="1400" dirty="0" smtClean="0">
              <a:solidFill>
                <a:schemeClr val="accent1">
                  <a:lumMod val="50000"/>
                </a:schemeClr>
              </a:solidFill>
            </a:endParaRPr>
          </a:p>
          <a:p>
            <a:r>
              <a:rPr lang="it-IT" sz="1400" dirty="0" smtClean="0">
                <a:solidFill>
                  <a:schemeClr val="accent1">
                    <a:lumMod val="50000"/>
                  </a:schemeClr>
                </a:solidFill>
              </a:rPr>
              <a:t>LNS(Catania), Italy</a:t>
            </a:r>
          </a:p>
          <a:p>
            <a:endParaRPr lang="it-IT" sz="1400" dirty="0" smtClean="0">
              <a:solidFill>
                <a:schemeClr val="accent1">
                  <a:lumMod val="50000"/>
                </a:schemeClr>
              </a:solidFill>
            </a:endParaRPr>
          </a:p>
        </p:txBody>
      </p:sp>
      <p:sp>
        <p:nvSpPr>
          <p:cNvPr id="13" name="CasellaDiTesto 9"/>
          <p:cNvSpPr txBox="1"/>
          <p:nvPr/>
        </p:nvSpPr>
        <p:spPr>
          <a:xfrm>
            <a:off x="6876256" y="1988840"/>
            <a:ext cx="2267744" cy="307777"/>
          </a:xfrm>
          <a:prstGeom prst="rect">
            <a:avLst/>
          </a:prstGeom>
          <a:solidFill>
            <a:schemeClr val="accent2">
              <a:lumMod val="20000"/>
              <a:lumOff val="8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it-IT" sz="1400" dirty="0" smtClean="0">
                <a:solidFill>
                  <a:schemeClr val="accent5">
                    <a:lumMod val="75000"/>
                  </a:schemeClr>
                </a:solidFill>
              </a:rPr>
              <a:t>NCC (</a:t>
            </a:r>
            <a:r>
              <a:rPr lang="it-IT" sz="1400" dirty="0" err="1" smtClean="0">
                <a:solidFill>
                  <a:schemeClr val="accent5">
                    <a:lumMod val="75000"/>
                  </a:schemeClr>
                </a:solidFill>
              </a:rPr>
              <a:t>Kashiwa</a:t>
            </a:r>
            <a:r>
              <a:rPr lang="it-IT" sz="1400" dirty="0" smtClean="0">
                <a:solidFill>
                  <a:schemeClr val="accent5">
                    <a:lumMod val="75000"/>
                  </a:schemeClr>
                </a:solidFill>
              </a:rPr>
              <a:t>), </a:t>
            </a:r>
            <a:r>
              <a:rPr lang="it-IT" sz="1400" dirty="0" err="1" smtClean="0">
                <a:solidFill>
                  <a:schemeClr val="accent5">
                    <a:lumMod val="75000"/>
                  </a:schemeClr>
                </a:solidFill>
              </a:rPr>
              <a:t>Japan</a:t>
            </a:r>
            <a:r>
              <a:rPr lang="it-IT" sz="1400" dirty="0" smtClean="0">
                <a:solidFill>
                  <a:schemeClr val="accent5">
                    <a:lumMod val="75000"/>
                  </a:schemeClr>
                </a:solidFill>
              </a:rPr>
              <a:t> </a:t>
            </a:r>
          </a:p>
        </p:txBody>
      </p:sp>
      <p:sp>
        <p:nvSpPr>
          <p:cNvPr id="15" name="CasellaDiTesto 11"/>
          <p:cNvSpPr txBox="1"/>
          <p:nvPr/>
        </p:nvSpPr>
        <p:spPr>
          <a:xfrm>
            <a:off x="3779912" y="4149080"/>
            <a:ext cx="2807928" cy="338554"/>
          </a:xfrm>
          <a:prstGeom prst="rect">
            <a:avLst/>
          </a:prstGeom>
          <a:solidFill>
            <a:schemeClr val="accent2">
              <a:lumMod val="20000"/>
              <a:lumOff val="8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it-IT" sz="1600" dirty="0" err="1" smtClean="0">
                <a:solidFill>
                  <a:schemeClr val="accent1">
                    <a:lumMod val="50000"/>
                  </a:schemeClr>
                </a:solidFill>
              </a:rPr>
              <a:t>iThemba</a:t>
            </a:r>
            <a:r>
              <a:rPr lang="it-IT" sz="1600" dirty="0" smtClean="0">
                <a:solidFill>
                  <a:schemeClr val="accent1">
                    <a:lumMod val="50000"/>
                  </a:schemeClr>
                </a:solidFill>
              </a:rPr>
              <a:t> LABS, South Africa</a:t>
            </a:r>
            <a:endParaRPr lang="it-IT" sz="1600" dirty="0">
              <a:solidFill>
                <a:schemeClr val="accent1">
                  <a:lumMod val="50000"/>
                </a:schemeClr>
              </a:solidFill>
            </a:endParaRPr>
          </a:p>
        </p:txBody>
      </p:sp>
      <p:sp>
        <p:nvSpPr>
          <p:cNvPr id="16" name="CasellaDiTesto 12"/>
          <p:cNvSpPr txBox="1"/>
          <p:nvPr/>
        </p:nvSpPr>
        <p:spPr>
          <a:xfrm>
            <a:off x="395536" y="1556792"/>
            <a:ext cx="2631806" cy="307777"/>
          </a:xfrm>
          <a:prstGeom prst="rect">
            <a:avLst/>
          </a:prstGeom>
          <a:solidFill>
            <a:schemeClr val="accent2">
              <a:lumMod val="20000"/>
              <a:lumOff val="8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it-IT" sz="1400" dirty="0" smtClean="0">
                <a:solidFill>
                  <a:schemeClr val="accent1">
                    <a:lumMod val="50000"/>
                  </a:schemeClr>
                </a:solidFill>
              </a:rPr>
              <a:t>TRIUMF(Vancouver),Canada </a:t>
            </a:r>
            <a:endParaRPr lang="it-IT" sz="1400" dirty="0">
              <a:solidFill>
                <a:schemeClr val="accent1">
                  <a:lumMod val="50000"/>
                </a:schemeClr>
              </a:solidFill>
            </a:endParaRPr>
          </a:p>
        </p:txBody>
      </p:sp>
      <p:sp>
        <p:nvSpPr>
          <p:cNvPr id="18" name="TextBox 13"/>
          <p:cNvSpPr txBox="1"/>
          <p:nvPr/>
        </p:nvSpPr>
        <p:spPr>
          <a:xfrm>
            <a:off x="1331640" y="0"/>
            <a:ext cx="7092280" cy="523220"/>
          </a:xfrm>
          <a:prstGeom prst="rect">
            <a:avLst/>
          </a:prstGeom>
          <a:noFill/>
        </p:spPr>
        <p:txBody>
          <a:bodyPr wrap="square" rtlCol="0">
            <a:spAutoFit/>
          </a:bodyPr>
          <a:lstStyle/>
          <a:p>
            <a:r>
              <a:rPr lang="it-IT" sz="2800" b="1" dirty="0" smtClean="0">
                <a:solidFill>
                  <a:srgbClr val="002060"/>
                </a:solidFill>
                <a:latin typeface="Calibri" pitchFamily="34" charset="0"/>
              </a:rPr>
              <a:t>Hadrontherapy in the world: </a:t>
            </a:r>
            <a:r>
              <a:rPr lang="it-IT" sz="2800" b="1" dirty="0" err="1" smtClean="0">
                <a:solidFill>
                  <a:srgbClr val="002060"/>
                </a:solidFill>
                <a:latin typeface="Calibri" pitchFamily="34" charset="0"/>
              </a:rPr>
              <a:t>Cyclotrons</a:t>
            </a:r>
            <a:endParaRPr lang="en-GB" sz="2800" b="1" dirty="0">
              <a:solidFill>
                <a:srgbClr val="002060"/>
              </a:solidFill>
              <a:latin typeface="Calibri" pitchFamily="34" charset="0"/>
            </a:endParaRPr>
          </a:p>
        </p:txBody>
      </p:sp>
      <p:sp>
        <p:nvSpPr>
          <p:cNvPr id="22" name="Slide Number Placeholder 17"/>
          <p:cNvSpPr>
            <a:spLocks noGrp="1"/>
          </p:cNvSpPr>
          <p:nvPr>
            <p:ph type="sldNum" sz="quarter" idx="12"/>
          </p:nvPr>
        </p:nvSpPr>
        <p:spPr>
          <a:xfrm>
            <a:off x="7010400" y="5877278"/>
            <a:ext cx="2133600" cy="365125"/>
          </a:xfrm>
        </p:spPr>
        <p:txBody>
          <a:bodyPr/>
          <a:lstStyle/>
          <a:p>
            <a:fld id="{E6F57B1B-9F70-4636-8094-72AE5DFFC894}" type="slidenum">
              <a:rPr lang="en-GB" smtClean="0"/>
              <a:pPr/>
              <a:t>51</a:t>
            </a:fld>
            <a:endParaRPr lang="en-GB" dirty="0"/>
          </a:p>
        </p:txBody>
      </p:sp>
      <p:sp>
        <p:nvSpPr>
          <p:cNvPr id="26" name="Rettangolo 25"/>
          <p:cNvSpPr/>
          <p:nvPr/>
        </p:nvSpPr>
        <p:spPr>
          <a:xfrm>
            <a:off x="7747345" y="5177635"/>
            <a:ext cx="1152128" cy="1008112"/>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7" name="Rettangolo 26"/>
          <p:cNvSpPr/>
          <p:nvPr/>
        </p:nvSpPr>
        <p:spPr>
          <a:xfrm>
            <a:off x="395536" y="5038308"/>
            <a:ext cx="1152128"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CasellaDiTesto 27"/>
          <p:cNvSpPr txBox="1"/>
          <p:nvPr/>
        </p:nvSpPr>
        <p:spPr>
          <a:xfrm>
            <a:off x="2843808" y="5715253"/>
            <a:ext cx="4464496" cy="523220"/>
          </a:xfrm>
          <a:prstGeom prst="rect">
            <a:avLst/>
          </a:prstGeom>
          <a:noFill/>
        </p:spPr>
        <p:txBody>
          <a:bodyPr wrap="square" rtlCol="0">
            <a:spAutoFit/>
          </a:bodyPr>
          <a:lstStyle/>
          <a:p>
            <a:r>
              <a:rPr lang="it-IT" sz="2800" dirty="0" smtClean="0">
                <a:solidFill>
                  <a:schemeClr val="bg1"/>
                </a:solidFill>
                <a:latin typeface="Calibri" pitchFamily="34" charset="0"/>
              </a:rPr>
              <a:t> </a:t>
            </a:r>
            <a:r>
              <a:rPr lang="it-IT" sz="2800" dirty="0" smtClean="0">
                <a:solidFill>
                  <a:schemeClr val="tx1">
                    <a:lumMod val="85000"/>
                    <a:lumOff val="15000"/>
                  </a:schemeClr>
                </a:solidFill>
                <a:latin typeface="Calibri" pitchFamily="34" charset="0"/>
              </a:rPr>
              <a:t>24 </a:t>
            </a:r>
            <a:r>
              <a:rPr lang="it-IT" sz="2800" dirty="0" err="1" smtClean="0">
                <a:solidFill>
                  <a:schemeClr val="tx1">
                    <a:lumMod val="85000"/>
                    <a:lumOff val="15000"/>
                  </a:schemeClr>
                </a:solidFill>
                <a:latin typeface="Calibri" pitchFamily="34" charset="0"/>
              </a:rPr>
              <a:t>cyclotron</a:t>
            </a:r>
            <a:r>
              <a:rPr lang="it-IT" sz="2800" dirty="0" smtClean="0">
                <a:solidFill>
                  <a:schemeClr val="tx1">
                    <a:lumMod val="85000"/>
                    <a:lumOff val="15000"/>
                  </a:schemeClr>
                </a:solidFill>
                <a:latin typeface="Calibri" pitchFamily="34" charset="0"/>
              </a:rPr>
              <a:t> </a:t>
            </a:r>
            <a:r>
              <a:rPr lang="it-IT" sz="2800" dirty="0" err="1" smtClean="0">
                <a:solidFill>
                  <a:schemeClr val="tx1">
                    <a:lumMod val="85000"/>
                    <a:lumOff val="15000"/>
                  </a:schemeClr>
                </a:solidFill>
                <a:latin typeface="Calibri" pitchFamily="34" charset="0"/>
              </a:rPr>
              <a:t>facilites</a:t>
            </a:r>
            <a:endParaRPr lang="it-IT" sz="2800" dirty="0" smtClean="0">
              <a:solidFill>
                <a:schemeClr val="tx1">
                  <a:lumMod val="85000"/>
                  <a:lumOff val="15000"/>
                </a:schemeClr>
              </a:solidFill>
              <a:latin typeface="Calibri" pitchFamily="34" charset="0"/>
            </a:endParaRPr>
          </a:p>
        </p:txBody>
      </p:sp>
      <p:sp>
        <p:nvSpPr>
          <p:cNvPr id="14" name="Rettangolo 25"/>
          <p:cNvSpPr/>
          <p:nvPr/>
        </p:nvSpPr>
        <p:spPr>
          <a:xfrm>
            <a:off x="395536" y="5211197"/>
            <a:ext cx="1152128" cy="1008112"/>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Date Placeholder 1"/>
          <p:cNvSpPr>
            <a:spLocks noGrp="1"/>
          </p:cNvSpPr>
          <p:nvPr>
            <p:ph type="dt" sz="half" idx="10"/>
          </p:nvPr>
        </p:nvSpPr>
        <p:spPr/>
        <p:txBody>
          <a:bodyPr/>
          <a:lstStyle/>
          <a:p>
            <a:r>
              <a:rPr lang="en-US" smtClean="0"/>
              <a:t>CAS – Trondheim - 27/07/2013</a:t>
            </a:r>
            <a:endParaRPr lang="en-US"/>
          </a:p>
        </p:txBody>
      </p:sp>
      <p:sp>
        <p:nvSpPr>
          <p:cNvPr id="3" name="Footer Placeholder 2"/>
          <p:cNvSpPr>
            <a:spLocks noGrp="1"/>
          </p:cNvSpPr>
          <p:nvPr>
            <p:ph type="ftr" sz="quarter" idx="11"/>
          </p:nvPr>
        </p:nvSpPr>
        <p:spPr/>
        <p:txBody>
          <a:bodyPr/>
          <a:lstStyle/>
          <a:p>
            <a:r>
              <a:rPr lang="en-US" smtClean="0"/>
              <a:t>Medical applications – C. Biscari </a:t>
            </a:r>
            <a:endParaRPr lang="en-US"/>
          </a:p>
        </p:txBody>
      </p:sp>
    </p:spTree>
    <p:extLst>
      <p:ext uri="{BB962C8B-B14F-4D97-AF65-F5344CB8AC3E}">
        <p14:creationId xmlns:p14="http://schemas.microsoft.com/office/powerpoint/2010/main" val="204600830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1" descr="world_pol97.jpg"/>
          <p:cNvPicPr>
            <a:picLocks noChangeAspect="1"/>
          </p:cNvPicPr>
          <p:nvPr/>
        </p:nvPicPr>
        <p:blipFill>
          <a:blip r:embed="rId2" cstate="print"/>
          <a:stretch>
            <a:fillRect/>
          </a:stretch>
        </p:blipFill>
        <p:spPr>
          <a:xfrm>
            <a:off x="4" y="4"/>
            <a:ext cx="9143999" cy="6857999"/>
          </a:xfrm>
          <a:prstGeom prst="rect">
            <a:avLst/>
          </a:prstGeom>
        </p:spPr>
      </p:pic>
      <p:sp>
        <p:nvSpPr>
          <p:cNvPr id="9" name="CasellaDiTesto 8"/>
          <p:cNvSpPr txBox="1"/>
          <p:nvPr/>
        </p:nvSpPr>
        <p:spPr>
          <a:xfrm>
            <a:off x="827584" y="2204864"/>
            <a:ext cx="2555776" cy="584775"/>
          </a:xfrm>
          <a:prstGeom prst="rect">
            <a:avLst/>
          </a:prstGeom>
          <a:solidFill>
            <a:schemeClr val="accent2">
              <a:lumMod val="20000"/>
              <a:lumOff val="8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it-IT" sz="1600" dirty="0" smtClean="0">
                <a:solidFill>
                  <a:schemeClr val="accent1">
                    <a:lumMod val="50000"/>
                  </a:schemeClr>
                </a:solidFill>
              </a:rPr>
              <a:t>LLUMC(</a:t>
            </a:r>
            <a:r>
              <a:rPr lang="it-IT" sz="1600" dirty="0" err="1" smtClean="0">
                <a:solidFill>
                  <a:schemeClr val="accent1">
                    <a:lumMod val="50000"/>
                  </a:schemeClr>
                </a:solidFill>
              </a:rPr>
              <a:t>Lomalinda</a:t>
            </a:r>
            <a:r>
              <a:rPr lang="it-IT" sz="1600" dirty="0" smtClean="0">
                <a:solidFill>
                  <a:schemeClr val="accent1">
                    <a:lumMod val="50000"/>
                  </a:schemeClr>
                </a:solidFill>
              </a:rPr>
              <a:t>),USA </a:t>
            </a:r>
          </a:p>
          <a:p>
            <a:r>
              <a:rPr lang="it-IT" sz="1600" dirty="0" smtClean="0">
                <a:solidFill>
                  <a:schemeClr val="accent1">
                    <a:lumMod val="50000"/>
                  </a:schemeClr>
                </a:solidFill>
              </a:rPr>
              <a:t>MDACC (Houston),USA </a:t>
            </a:r>
          </a:p>
        </p:txBody>
      </p:sp>
      <p:sp>
        <p:nvSpPr>
          <p:cNvPr id="10" name="CasellaDiTesto 9"/>
          <p:cNvSpPr txBox="1"/>
          <p:nvPr/>
        </p:nvSpPr>
        <p:spPr>
          <a:xfrm>
            <a:off x="5724128" y="980728"/>
            <a:ext cx="2016224" cy="738664"/>
          </a:xfrm>
          <a:prstGeom prst="rect">
            <a:avLst/>
          </a:prstGeom>
          <a:solidFill>
            <a:schemeClr val="accent2">
              <a:lumMod val="20000"/>
              <a:lumOff val="8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it-IT" sz="1400" dirty="0" smtClean="0">
                <a:solidFill>
                  <a:schemeClr val="accent1">
                    <a:lumMod val="50000"/>
                  </a:schemeClr>
                </a:solidFill>
              </a:rPr>
              <a:t>ITEP(</a:t>
            </a:r>
            <a:r>
              <a:rPr lang="it-IT" sz="1400" dirty="0" err="1" smtClean="0">
                <a:solidFill>
                  <a:schemeClr val="accent1">
                    <a:lumMod val="50000"/>
                  </a:schemeClr>
                </a:solidFill>
              </a:rPr>
              <a:t>Moscow</a:t>
            </a:r>
            <a:r>
              <a:rPr lang="it-IT" sz="1400" dirty="0" smtClean="0">
                <a:solidFill>
                  <a:schemeClr val="accent1">
                    <a:lumMod val="50000"/>
                  </a:schemeClr>
                </a:solidFill>
              </a:rPr>
              <a:t>), Russia </a:t>
            </a:r>
          </a:p>
          <a:p>
            <a:r>
              <a:rPr lang="it-IT" sz="1400" dirty="0" smtClean="0">
                <a:solidFill>
                  <a:schemeClr val="accent1">
                    <a:lumMod val="50000"/>
                  </a:schemeClr>
                </a:solidFill>
              </a:rPr>
              <a:t>St. Petersburg, Russia </a:t>
            </a:r>
          </a:p>
          <a:p>
            <a:r>
              <a:rPr lang="it-IT" sz="1400" dirty="0" smtClean="0">
                <a:solidFill>
                  <a:schemeClr val="accent1">
                    <a:lumMod val="50000"/>
                  </a:schemeClr>
                </a:solidFill>
              </a:rPr>
              <a:t>IMP(</a:t>
            </a:r>
            <a:r>
              <a:rPr lang="it-IT" sz="1400" dirty="0" err="1" smtClean="0">
                <a:solidFill>
                  <a:schemeClr val="accent1">
                    <a:lumMod val="50000"/>
                  </a:schemeClr>
                </a:solidFill>
              </a:rPr>
              <a:t>Langzhou</a:t>
            </a:r>
            <a:r>
              <a:rPr lang="it-IT" sz="1400" dirty="0" smtClean="0">
                <a:solidFill>
                  <a:schemeClr val="accent1">
                    <a:lumMod val="50000"/>
                  </a:schemeClr>
                </a:solidFill>
              </a:rPr>
              <a:t>), China</a:t>
            </a:r>
          </a:p>
        </p:txBody>
      </p:sp>
      <p:sp>
        <p:nvSpPr>
          <p:cNvPr id="11" name="CasellaDiTesto 6"/>
          <p:cNvSpPr txBox="1"/>
          <p:nvPr/>
        </p:nvSpPr>
        <p:spPr>
          <a:xfrm>
            <a:off x="3275856" y="1700808"/>
            <a:ext cx="2376263" cy="523220"/>
          </a:xfrm>
          <a:prstGeom prst="rect">
            <a:avLst/>
          </a:prstGeom>
          <a:solidFill>
            <a:schemeClr val="accent2">
              <a:lumMod val="20000"/>
              <a:lumOff val="8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it-IT" sz="1400" dirty="0" smtClean="0">
                <a:solidFill>
                  <a:schemeClr val="accent1">
                    <a:lumMod val="50000"/>
                  </a:schemeClr>
                </a:solidFill>
              </a:rPr>
              <a:t>HIT(</a:t>
            </a:r>
            <a:r>
              <a:rPr lang="it-IT" sz="1400" dirty="0" err="1" smtClean="0">
                <a:solidFill>
                  <a:schemeClr val="accent1">
                    <a:lumMod val="50000"/>
                  </a:schemeClr>
                </a:solidFill>
              </a:rPr>
              <a:t>Heidelberg</a:t>
            </a:r>
            <a:r>
              <a:rPr lang="it-IT" sz="1400" dirty="0" smtClean="0">
                <a:solidFill>
                  <a:schemeClr val="accent1">
                    <a:lumMod val="50000"/>
                  </a:schemeClr>
                </a:solidFill>
              </a:rPr>
              <a:t>),</a:t>
            </a:r>
            <a:r>
              <a:rPr lang="it-IT" sz="1400" dirty="0" err="1" smtClean="0">
                <a:solidFill>
                  <a:schemeClr val="accent1">
                    <a:lumMod val="50000"/>
                  </a:schemeClr>
                </a:solidFill>
              </a:rPr>
              <a:t>Germany</a:t>
            </a:r>
            <a:endParaRPr lang="it-IT" sz="1400" dirty="0" smtClean="0">
              <a:solidFill>
                <a:schemeClr val="accent1">
                  <a:lumMod val="50000"/>
                </a:schemeClr>
              </a:solidFill>
            </a:endParaRPr>
          </a:p>
          <a:p>
            <a:r>
              <a:rPr lang="it-IT" sz="1400" dirty="0" smtClean="0">
                <a:solidFill>
                  <a:schemeClr val="accent1">
                    <a:lumMod val="50000"/>
                  </a:schemeClr>
                </a:solidFill>
              </a:rPr>
              <a:t>CNAO (Pavia), Italy</a:t>
            </a:r>
          </a:p>
        </p:txBody>
      </p:sp>
      <p:sp>
        <p:nvSpPr>
          <p:cNvPr id="13" name="CasellaDiTesto 9"/>
          <p:cNvSpPr txBox="1"/>
          <p:nvPr/>
        </p:nvSpPr>
        <p:spPr>
          <a:xfrm>
            <a:off x="6660232" y="1988840"/>
            <a:ext cx="2483768" cy="1815882"/>
          </a:xfrm>
          <a:prstGeom prst="rect">
            <a:avLst/>
          </a:prstGeom>
          <a:solidFill>
            <a:schemeClr val="accent2">
              <a:lumMod val="20000"/>
              <a:lumOff val="8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it-IT" sz="1400" dirty="0" smtClean="0">
                <a:solidFill>
                  <a:schemeClr val="accent6">
                    <a:lumMod val="75000"/>
                  </a:schemeClr>
                </a:solidFill>
              </a:rPr>
              <a:t>PMRC (</a:t>
            </a:r>
            <a:r>
              <a:rPr lang="it-IT" sz="1400" dirty="0" err="1" smtClean="0">
                <a:solidFill>
                  <a:schemeClr val="accent6">
                    <a:lumMod val="75000"/>
                  </a:schemeClr>
                </a:solidFill>
              </a:rPr>
              <a:t>Tsukuba</a:t>
            </a:r>
            <a:r>
              <a:rPr lang="it-IT" sz="1400" dirty="0" smtClean="0">
                <a:solidFill>
                  <a:schemeClr val="accent6">
                    <a:lumMod val="75000"/>
                  </a:schemeClr>
                </a:solidFill>
              </a:rPr>
              <a:t>), </a:t>
            </a:r>
            <a:r>
              <a:rPr lang="it-IT" sz="1400" dirty="0" err="1" smtClean="0">
                <a:solidFill>
                  <a:schemeClr val="accent6">
                    <a:lumMod val="75000"/>
                  </a:schemeClr>
                </a:solidFill>
              </a:rPr>
              <a:t>Japan</a:t>
            </a:r>
            <a:endParaRPr lang="it-IT" sz="1400" dirty="0" smtClean="0">
              <a:solidFill>
                <a:schemeClr val="accent6">
                  <a:lumMod val="75000"/>
                </a:schemeClr>
              </a:solidFill>
            </a:endParaRPr>
          </a:p>
          <a:p>
            <a:r>
              <a:rPr lang="it-IT" sz="1400" dirty="0" smtClean="0">
                <a:solidFill>
                  <a:schemeClr val="accent6">
                    <a:lumMod val="75000"/>
                  </a:schemeClr>
                </a:solidFill>
              </a:rPr>
              <a:t>WERC (</a:t>
            </a:r>
            <a:r>
              <a:rPr lang="it-IT" sz="1400" dirty="0" err="1" smtClean="0">
                <a:solidFill>
                  <a:schemeClr val="accent6">
                    <a:lumMod val="75000"/>
                  </a:schemeClr>
                </a:solidFill>
              </a:rPr>
              <a:t>Shizuoka</a:t>
            </a:r>
            <a:r>
              <a:rPr lang="it-IT" sz="1400" dirty="0" smtClean="0">
                <a:solidFill>
                  <a:schemeClr val="accent6">
                    <a:lumMod val="75000"/>
                  </a:schemeClr>
                </a:solidFill>
              </a:rPr>
              <a:t>), </a:t>
            </a:r>
            <a:r>
              <a:rPr lang="it-IT" sz="1400" dirty="0" err="1" smtClean="0">
                <a:solidFill>
                  <a:schemeClr val="accent6">
                    <a:lumMod val="75000"/>
                  </a:schemeClr>
                </a:solidFill>
              </a:rPr>
              <a:t>Japan</a:t>
            </a:r>
            <a:endParaRPr lang="it-IT" sz="1400" dirty="0" smtClean="0">
              <a:solidFill>
                <a:schemeClr val="accent6">
                  <a:lumMod val="75000"/>
                </a:schemeClr>
              </a:solidFill>
            </a:endParaRPr>
          </a:p>
          <a:p>
            <a:r>
              <a:rPr lang="it-IT" sz="1400" dirty="0" smtClean="0">
                <a:solidFill>
                  <a:schemeClr val="accent6">
                    <a:lumMod val="75000"/>
                  </a:schemeClr>
                </a:solidFill>
              </a:rPr>
              <a:t>HIBMC (</a:t>
            </a:r>
            <a:r>
              <a:rPr lang="it-IT" sz="1400" dirty="0" err="1" smtClean="0">
                <a:solidFill>
                  <a:schemeClr val="accent6">
                    <a:lumMod val="75000"/>
                  </a:schemeClr>
                </a:solidFill>
              </a:rPr>
              <a:t>Hyogo</a:t>
            </a:r>
            <a:r>
              <a:rPr lang="it-IT" sz="1400" dirty="0" smtClean="0">
                <a:solidFill>
                  <a:schemeClr val="accent6">
                    <a:lumMod val="75000"/>
                  </a:schemeClr>
                </a:solidFill>
              </a:rPr>
              <a:t>),</a:t>
            </a:r>
            <a:r>
              <a:rPr lang="it-IT" sz="1400" dirty="0" err="1" smtClean="0">
                <a:solidFill>
                  <a:schemeClr val="accent6">
                    <a:lumMod val="75000"/>
                  </a:schemeClr>
                </a:solidFill>
              </a:rPr>
              <a:t>Japan</a:t>
            </a:r>
            <a:endParaRPr lang="it-IT" sz="1400" dirty="0" smtClean="0">
              <a:solidFill>
                <a:schemeClr val="accent6">
                  <a:lumMod val="75000"/>
                </a:schemeClr>
              </a:solidFill>
            </a:endParaRPr>
          </a:p>
          <a:p>
            <a:r>
              <a:rPr lang="it-IT" sz="1400" dirty="0" smtClean="0">
                <a:solidFill>
                  <a:schemeClr val="accent6">
                    <a:lumMod val="75000"/>
                  </a:schemeClr>
                </a:solidFill>
              </a:rPr>
              <a:t>HIMAC (</a:t>
            </a:r>
            <a:r>
              <a:rPr lang="it-IT" sz="1400" dirty="0" err="1" smtClean="0">
                <a:solidFill>
                  <a:schemeClr val="accent6">
                    <a:lumMod val="75000"/>
                  </a:schemeClr>
                </a:solidFill>
              </a:rPr>
              <a:t>Chiba</a:t>
            </a:r>
            <a:r>
              <a:rPr lang="it-IT" sz="1400" dirty="0" smtClean="0">
                <a:solidFill>
                  <a:schemeClr val="accent6">
                    <a:lumMod val="75000"/>
                  </a:schemeClr>
                </a:solidFill>
              </a:rPr>
              <a:t>),</a:t>
            </a:r>
            <a:r>
              <a:rPr lang="it-IT" sz="1400" dirty="0" err="1" smtClean="0">
                <a:solidFill>
                  <a:schemeClr val="accent6">
                    <a:lumMod val="75000"/>
                  </a:schemeClr>
                </a:solidFill>
              </a:rPr>
              <a:t>Japan</a:t>
            </a:r>
            <a:endParaRPr lang="it-IT" sz="1400" dirty="0" smtClean="0">
              <a:solidFill>
                <a:schemeClr val="accent6">
                  <a:lumMod val="75000"/>
                </a:schemeClr>
              </a:solidFill>
            </a:endParaRPr>
          </a:p>
          <a:p>
            <a:r>
              <a:rPr lang="it-IT" sz="1400" dirty="0" smtClean="0">
                <a:solidFill>
                  <a:schemeClr val="accent6">
                    <a:lumMod val="75000"/>
                  </a:schemeClr>
                </a:solidFill>
              </a:rPr>
              <a:t>GHMC (</a:t>
            </a:r>
            <a:r>
              <a:rPr lang="it-IT" sz="1400" dirty="0" err="1" smtClean="0">
                <a:solidFill>
                  <a:schemeClr val="accent6">
                    <a:lumMod val="75000"/>
                  </a:schemeClr>
                </a:solidFill>
              </a:rPr>
              <a:t>Gunma</a:t>
            </a:r>
            <a:r>
              <a:rPr lang="it-IT" sz="1400" dirty="0" smtClean="0">
                <a:solidFill>
                  <a:schemeClr val="accent6">
                    <a:lumMod val="75000"/>
                  </a:schemeClr>
                </a:solidFill>
              </a:rPr>
              <a:t>),</a:t>
            </a:r>
            <a:r>
              <a:rPr lang="it-IT" sz="1400" dirty="0" err="1" smtClean="0">
                <a:solidFill>
                  <a:schemeClr val="accent6">
                    <a:lumMod val="75000"/>
                  </a:schemeClr>
                </a:solidFill>
              </a:rPr>
              <a:t>Japan</a:t>
            </a:r>
            <a:endParaRPr lang="it-IT" sz="1400" dirty="0" smtClean="0">
              <a:solidFill>
                <a:schemeClr val="accent6">
                  <a:lumMod val="75000"/>
                </a:schemeClr>
              </a:solidFill>
            </a:endParaRPr>
          </a:p>
          <a:p>
            <a:r>
              <a:rPr lang="it-IT" sz="1400" dirty="0" smtClean="0">
                <a:solidFill>
                  <a:schemeClr val="accent6">
                    <a:lumMod val="75000"/>
                  </a:schemeClr>
                </a:solidFill>
              </a:rPr>
              <a:t>STPTC(</a:t>
            </a:r>
            <a:r>
              <a:rPr lang="it-IT" sz="1400" dirty="0" err="1" smtClean="0">
                <a:solidFill>
                  <a:schemeClr val="accent6">
                    <a:lumMod val="75000"/>
                  </a:schemeClr>
                </a:solidFill>
              </a:rPr>
              <a:t>Koriyama</a:t>
            </a:r>
            <a:r>
              <a:rPr lang="it-IT" sz="1400" dirty="0" smtClean="0">
                <a:solidFill>
                  <a:schemeClr val="accent6">
                    <a:lumMod val="75000"/>
                  </a:schemeClr>
                </a:solidFill>
              </a:rPr>
              <a:t>),Japan</a:t>
            </a:r>
          </a:p>
          <a:p>
            <a:r>
              <a:rPr lang="it-IT" sz="1400" dirty="0" err="1" smtClean="0">
                <a:solidFill>
                  <a:schemeClr val="accent6">
                    <a:lumMod val="75000"/>
                  </a:schemeClr>
                </a:solidFill>
              </a:rPr>
              <a:t>Medipolis</a:t>
            </a:r>
            <a:r>
              <a:rPr lang="it-IT" sz="1400" dirty="0" smtClean="0">
                <a:solidFill>
                  <a:schemeClr val="accent6">
                    <a:lumMod val="75000"/>
                  </a:schemeClr>
                </a:solidFill>
              </a:rPr>
              <a:t> </a:t>
            </a:r>
            <a:r>
              <a:rPr lang="it-IT" sz="1400" dirty="0" err="1" smtClean="0">
                <a:solidFill>
                  <a:schemeClr val="accent6">
                    <a:lumMod val="75000"/>
                  </a:schemeClr>
                </a:solidFill>
              </a:rPr>
              <a:t>Medical</a:t>
            </a:r>
            <a:r>
              <a:rPr lang="it-IT" sz="1400" dirty="0" smtClean="0">
                <a:solidFill>
                  <a:schemeClr val="accent6">
                    <a:lumMod val="75000"/>
                  </a:schemeClr>
                </a:solidFill>
              </a:rPr>
              <a:t> </a:t>
            </a:r>
            <a:r>
              <a:rPr lang="it-IT" sz="1400" dirty="0" err="1" smtClean="0">
                <a:solidFill>
                  <a:schemeClr val="accent6">
                    <a:lumMod val="75000"/>
                  </a:schemeClr>
                </a:solidFill>
              </a:rPr>
              <a:t>Research</a:t>
            </a:r>
            <a:r>
              <a:rPr lang="it-IT" sz="1400" dirty="0" smtClean="0">
                <a:solidFill>
                  <a:schemeClr val="accent6">
                    <a:lumMod val="75000"/>
                  </a:schemeClr>
                </a:solidFill>
              </a:rPr>
              <a:t> </a:t>
            </a:r>
            <a:r>
              <a:rPr lang="it-IT" sz="1400" dirty="0" err="1" smtClean="0">
                <a:solidFill>
                  <a:schemeClr val="accent6">
                    <a:lumMod val="75000"/>
                  </a:schemeClr>
                </a:solidFill>
              </a:rPr>
              <a:t>Institute</a:t>
            </a:r>
            <a:r>
              <a:rPr lang="it-IT" sz="1400" dirty="0" smtClean="0">
                <a:solidFill>
                  <a:schemeClr val="accent6">
                    <a:lumMod val="75000"/>
                  </a:schemeClr>
                </a:solidFill>
              </a:rPr>
              <a:t> (</a:t>
            </a:r>
            <a:r>
              <a:rPr lang="it-IT" sz="1400" dirty="0" err="1" smtClean="0">
                <a:solidFill>
                  <a:schemeClr val="accent6">
                    <a:lumMod val="75000"/>
                  </a:schemeClr>
                </a:solidFill>
              </a:rPr>
              <a:t>Ibusuki</a:t>
            </a:r>
            <a:r>
              <a:rPr lang="it-IT" sz="1400" dirty="0" smtClean="0">
                <a:solidFill>
                  <a:schemeClr val="accent6">
                    <a:lumMod val="75000"/>
                  </a:schemeClr>
                </a:solidFill>
              </a:rPr>
              <a:t>), </a:t>
            </a:r>
            <a:r>
              <a:rPr lang="it-IT" sz="1400" dirty="0" err="1" smtClean="0">
                <a:solidFill>
                  <a:schemeClr val="accent6">
                    <a:lumMod val="75000"/>
                  </a:schemeClr>
                </a:solidFill>
              </a:rPr>
              <a:t>Japan</a:t>
            </a:r>
            <a:r>
              <a:rPr lang="it-IT" sz="1400" dirty="0" smtClean="0">
                <a:solidFill>
                  <a:schemeClr val="accent6">
                    <a:lumMod val="75000"/>
                  </a:schemeClr>
                </a:solidFill>
              </a:rPr>
              <a:t>  </a:t>
            </a:r>
            <a:endParaRPr lang="it-IT" sz="1400" dirty="0">
              <a:solidFill>
                <a:schemeClr val="accent6">
                  <a:lumMod val="75000"/>
                </a:schemeClr>
              </a:solidFill>
            </a:endParaRPr>
          </a:p>
        </p:txBody>
      </p:sp>
      <p:sp>
        <p:nvSpPr>
          <p:cNvPr id="18" name="TextBox 13"/>
          <p:cNvSpPr txBox="1"/>
          <p:nvPr/>
        </p:nvSpPr>
        <p:spPr>
          <a:xfrm>
            <a:off x="1259632" y="245568"/>
            <a:ext cx="7560840" cy="523220"/>
          </a:xfrm>
          <a:prstGeom prst="rect">
            <a:avLst/>
          </a:prstGeom>
          <a:noFill/>
        </p:spPr>
        <p:txBody>
          <a:bodyPr wrap="square" rtlCol="0">
            <a:spAutoFit/>
          </a:bodyPr>
          <a:lstStyle/>
          <a:p>
            <a:r>
              <a:rPr lang="it-IT" sz="2800" b="1" dirty="0" smtClean="0">
                <a:solidFill>
                  <a:srgbClr val="002060"/>
                </a:solidFill>
                <a:latin typeface="Calibri" pitchFamily="34" charset="0"/>
              </a:rPr>
              <a:t>Hadrontherapy in the world: </a:t>
            </a:r>
            <a:r>
              <a:rPr lang="it-IT" sz="2800" b="1" dirty="0" err="1" smtClean="0">
                <a:solidFill>
                  <a:srgbClr val="002060"/>
                </a:solidFill>
                <a:latin typeface="Calibri" pitchFamily="34" charset="0"/>
              </a:rPr>
              <a:t>Synchrotrons</a:t>
            </a:r>
            <a:endParaRPr lang="en-GB" sz="2800" b="1" dirty="0">
              <a:solidFill>
                <a:srgbClr val="002060"/>
              </a:solidFill>
              <a:latin typeface="Calibri" pitchFamily="34" charset="0"/>
            </a:endParaRPr>
          </a:p>
        </p:txBody>
      </p:sp>
      <p:sp>
        <p:nvSpPr>
          <p:cNvPr id="22" name="Slide Number Placeholder 17"/>
          <p:cNvSpPr>
            <a:spLocks noGrp="1"/>
          </p:cNvSpPr>
          <p:nvPr>
            <p:ph type="sldNum" sz="quarter" idx="12"/>
          </p:nvPr>
        </p:nvSpPr>
        <p:spPr>
          <a:xfrm>
            <a:off x="7010400" y="5877278"/>
            <a:ext cx="2133600" cy="365125"/>
          </a:xfrm>
        </p:spPr>
        <p:txBody>
          <a:bodyPr/>
          <a:lstStyle/>
          <a:p>
            <a:fld id="{E6F57B1B-9F70-4636-8094-72AE5DFFC894}" type="slidenum">
              <a:rPr lang="en-GB" smtClean="0"/>
              <a:pPr/>
              <a:t>52</a:t>
            </a:fld>
            <a:endParaRPr lang="en-GB" dirty="0"/>
          </a:p>
        </p:txBody>
      </p:sp>
      <p:sp>
        <p:nvSpPr>
          <p:cNvPr id="28" name="CasellaDiTesto 27"/>
          <p:cNvSpPr txBox="1"/>
          <p:nvPr/>
        </p:nvSpPr>
        <p:spPr>
          <a:xfrm>
            <a:off x="2627787" y="5679250"/>
            <a:ext cx="3888432" cy="523220"/>
          </a:xfrm>
          <a:prstGeom prst="rect">
            <a:avLst/>
          </a:prstGeom>
          <a:noFill/>
        </p:spPr>
        <p:txBody>
          <a:bodyPr wrap="square" rtlCol="0">
            <a:spAutoFit/>
          </a:bodyPr>
          <a:lstStyle/>
          <a:p>
            <a:r>
              <a:rPr lang="it-IT" sz="2800" dirty="0" smtClean="0">
                <a:solidFill>
                  <a:schemeClr val="tx1">
                    <a:lumMod val="85000"/>
                    <a:lumOff val="15000"/>
                  </a:schemeClr>
                </a:solidFill>
                <a:latin typeface="Calibri" pitchFamily="34" charset="0"/>
              </a:rPr>
              <a:t>14 </a:t>
            </a:r>
            <a:r>
              <a:rPr lang="it-IT" sz="2800" dirty="0" err="1" smtClean="0">
                <a:solidFill>
                  <a:schemeClr val="tx1">
                    <a:lumMod val="85000"/>
                    <a:lumOff val="15000"/>
                  </a:schemeClr>
                </a:solidFill>
                <a:latin typeface="Calibri" pitchFamily="34" charset="0"/>
              </a:rPr>
              <a:t>synchrotron</a:t>
            </a:r>
            <a:r>
              <a:rPr lang="it-IT" sz="2800" dirty="0" smtClean="0">
                <a:solidFill>
                  <a:schemeClr val="tx1">
                    <a:lumMod val="85000"/>
                    <a:lumOff val="15000"/>
                  </a:schemeClr>
                </a:solidFill>
                <a:latin typeface="Calibri" pitchFamily="34" charset="0"/>
              </a:rPr>
              <a:t> </a:t>
            </a:r>
            <a:r>
              <a:rPr lang="it-IT" sz="2800" dirty="0" err="1" smtClean="0">
                <a:solidFill>
                  <a:schemeClr val="tx1">
                    <a:lumMod val="85000"/>
                    <a:lumOff val="15000"/>
                  </a:schemeClr>
                </a:solidFill>
                <a:latin typeface="Calibri" pitchFamily="34" charset="0"/>
              </a:rPr>
              <a:t>facilities</a:t>
            </a:r>
            <a:endParaRPr lang="it-IT" sz="2800" dirty="0" smtClean="0">
              <a:solidFill>
                <a:schemeClr val="tx1">
                  <a:lumMod val="85000"/>
                  <a:lumOff val="15000"/>
                </a:schemeClr>
              </a:solidFill>
              <a:latin typeface="Calibri" pitchFamily="34" charset="0"/>
            </a:endParaRPr>
          </a:p>
        </p:txBody>
      </p:sp>
      <p:sp>
        <p:nvSpPr>
          <p:cNvPr id="12" name="Rettangolo 25"/>
          <p:cNvSpPr/>
          <p:nvPr/>
        </p:nvSpPr>
        <p:spPr>
          <a:xfrm>
            <a:off x="467544" y="5220200"/>
            <a:ext cx="1080120" cy="918101"/>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25"/>
          <p:cNvSpPr/>
          <p:nvPr/>
        </p:nvSpPr>
        <p:spPr>
          <a:xfrm>
            <a:off x="7740352" y="5220200"/>
            <a:ext cx="1080120" cy="918101"/>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Date Placeholder 1"/>
          <p:cNvSpPr>
            <a:spLocks noGrp="1"/>
          </p:cNvSpPr>
          <p:nvPr>
            <p:ph type="dt" sz="half" idx="10"/>
          </p:nvPr>
        </p:nvSpPr>
        <p:spPr/>
        <p:txBody>
          <a:bodyPr/>
          <a:lstStyle/>
          <a:p>
            <a:r>
              <a:rPr lang="en-US" smtClean="0"/>
              <a:t>CAS – Trondheim - 27/07/2013</a:t>
            </a:r>
            <a:endParaRPr lang="en-US"/>
          </a:p>
        </p:txBody>
      </p:sp>
      <p:sp>
        <p:nvSpPr>
          <p:cNvPr id="3" name="Footer Placeholder 2"/>
          <p:cNvSpPr>
            <a:spLocks noGrp="1"/>
          </p:cNvSpPr>
          <p:nvPr>
            <p:ph type="ftr" sz="quarter" idx="11"/>
          </p:nvPr>
        </p:nvSpPr>
        <p:spPr/>
        <p:txBody>
          <a:bodyPr/>
          <a:lstStyle/>
          <a:p>
            <a:r>
              <a:rPr lang="en-US" smtClean="0"/>
              <a:t>Medical applications – C. Biscari </a:t>
            </a:r>
            <a:endParaRPr lang="en-US"/>
          </a:p>
        </p:txBody>
      </p:sp>
    </p:spTree>
    <p:extLst>
      <p:ext uri="{BB962C8B-B14F-4D97-AF65-F5344CB8AC3E}">
        <p14:creationId xmlns:p14="http://schemas.microsoft.com/office/powerpoint/2010/main" val="214207840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1" descr="world_pol97.jpg"/>
          <p:cNvPicPr>
            <a:picLocks noChangeAspect="1"/>
          </p:cNvPicPr>
          <p:nvPr/>
        </p:nvPicPr>
        <p:blipFill>
          <a:blip r:embed="rId2" cstate="print"/>
          <a:stretch>
            <a:fillRect/>
          </a:stretch>
        </p:blipFill>
        <p:spPr>
          <a:xfrm>
            <a:off x="4" y="4"/>
            <a:ext cx="9143999" cy="6857999"/>
          </a:xfrm>
          <a:prstGeom prst="rect">
            <a:avLst/>
          </a:prstGeom>
        </p:spPr>
      </p:pic>
      <p:sp>
        <p:nvSpPr>
          <p:cNvPr id="10" name="CasellaDiTesto 9"/>
          <p:cNvSpPr txBox="1"/>
          <p:nvPr/>
        </p:nvSpPr>
        <p:spPr>
          <a:xfrm>
            <a:off x="5076056" y="2204864"/>
            <a:ext cx="2016224" cy="307777"/>
          </a:xfrm>
          <a:prstGeom prst="rect">
            <a:avLst/>
          </a:prstGeom>
          <a:solidFill>
            <a:schemeClr val="accent2">
              <a:lumMod val="20000"/>
              <a:lumOff val="8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it-IT" sz="1400" dirty="0" smtClean="0">
                <a:solidFill>
                  <a:schemeClr val="accent1">
                    <a:lumMod val="50000"/>
                  </a:schemeClr>
                </a:solidFill>
              </a:rPr>
              <a:t>IMP(</a:t>
            </a:r>
            <a:r>
              <a:rPr lang="it-IT" sz="1400" dirty="0" err="1" smtClean="0">
                <a:solidFill>
                  <a:schemeClr val="accent1">
                    <a:lumMod val="50000"/>
                  </a:schemeClr>
                </a:solidFill>
              </a:rPr>
              <a:t>Langzhou</a:t>
            </a:r>
            <a:r>
              <a:rPr lang="it-IT" sz="1400" dirty="0" smtClean="0">
                <a:solidFill>
                  <a:schemeClr val="accent1">
                    <a:lumMod val="50000"/>
                  </a:schemeClr>
                </a:solidFill>
              </a:rPr>
              <a:t>), China</a:t>
            </a:r>
          </a:p>
        </p:txBody>
      </p:sp>
      <p:sp>
        <p:nvSpPr>
          <p:cNvPr id="11" name="CasellaDiTesto 6"/>
          <p:cNvSpPr txBox="1"/>
          <p:nvPr/>
        </p:nvSpPr>
        <p:spPr>
          <a:xfrm>
            <a:off x="3131840" y="1484784"/>
            <a:ext cx="2376263" cy="523220"/>
          </a:xfrm>
          <a:prstGeom prst="rect">
            <a:avLst/>
          </a:prstGeom>
          <a:solidFill>
            <a:schemeClr val="accent2">
              <a:lumMod val="20000"/>
              <a:lumOff val="8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it-IT" sz="1400" dirty="0" smtClean="0">
                <a:solidFill>
                  <a:schemeClr val="accent1">
                    <a:lumMod val="50000"/>
                  </a:schemeClr>
                </a:solidFill>
              </a:rPr>
              <a:t>HIT(</a:t>
            </a:r>
            <a:r>
              <a:rPr lang="it-IT" sz="1400" dirty="0" err="1" smtClean="0">
                <a:solidFill>
                  <a:schemeClr val="accent1">
                    <a:lumMod val="50000"/>
                  </a:schemeClr>
                </a:solidFill>
              </a:rPr>
              <a:t>Heidelberg</a:t>
            </a:r>
            <a:r>
              <a:rPr lang="it-IT" sz="1400" dirty="0" smtClean="0">
                <a:solidFill>
                  <a:schemeClr val="accent1">
                    <a:lumMod val="50000"/>
                  </a:schemeClr>
                </a:solidFill>
              </a:rPr>
              <a:t>),</a:t>
            </a:r>
            <a:r>
              <a:rPr lang="it-IT" sz="1400" dirty="0" err="1" smtClean="0">
                <a:solidFill>
                  <a:schemeClr val="accent1">
                    <a:lumMod val="50000"/>
                  </a:schemeClr>
                </a:solidFill>
              </a:rPr>
              <a:t>Germany</a:t>
            </a:r>
            <a:endParaRPr lang="it-IT" sz="1400" dirty="0" smtClean="0">
              <a:solidFill>
                <a:schemeClr val="accent1">
                  <a:lumMod val="50000"/>
                </a:schemeClr>
              </a:solidFill>
            </a:endParaRPr>
          </a:p>
          <a:p>
            <a:r>
              <a:rPr lang="it-IT" sz="1400" dirty="0" smtClean="0">
                <a:solidFill>
                  <a:schemeClr val="accent1">
                    <a:lumMod val="50000"/>
                  </a:schemeClr>
                </a:solidFill>
              </a:rPr>
              <a:t>CNAO (Pavia), Italy</a:t>
            </a:r>
          </a:p>
        </p:txBody>
      </p:sp>
      <p:sp>
        <p:nvSpPr>
          <p:cNvPr id="13" name="CasellaDiTesto 9"/>
          <p:cNvSpPr txBox="1"/>
          <p:nvPr/>
        </p:nvSpPr>
        <p:spPr>
          <a:xfrm>
            <a:off x="7164288" y="1844824"/>
            <a:ext cx="2232248" cy="738664"/>
          </a:xfrm>
          <a:prstGeom prst="rect">
            <a:avLst/>
          </a:prstGeom>
          <a:solidFill>
            <a:schemeClr val="accent2">
              <a:lumMod val="20000"/>
              <a:lumOff val="8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it-IT" sz="1400" dirty="0" smtClean="0">
                <a:solidFill>
                  <a:srgbClr val="000000"/>
                </a:solidFill>
              </a:rPr>
              <a:t>PATRO (</a:t>
            </a:r>
            <a:r>
              <a:rPr lang="it-IT" sz="1400" dirty="0" err="1" smtClean="0">
                <a:solidFill>
                  <a:srgbClr val="000000"/>
                </a:solidFill>
              </a:rPr>
              <a:t>Hyogo</a:t>
            </a:r>
            <a:r>
              <a:rPr lang="it-IT" sz="1400" dirty="0" smtClean="0">
                <a:solidFill>
                  <a:srgbClr val="000000"/>
                </a:solidFill>
              </a:rPr>
              <a:t>),</a:t>
            </a:r>
            <a:r>
              <a:rPr lang="it-IT" sz="1400" dirty="0" err="1" smtClean="0">
                <a:solidFill>
                  <a:srgbClr val="000000"/>
                </a:solidFill>
              </a:rPr>
              <a:t>Japan</a:t>
            </a:r>
            <a:endParaRPr lang="it-IT" sz="1400" dirty="0" smtClean="0">
              <a:solidFill>
                <a:srgbClr val="000000"/>
              </a:solidFill>
            </a:endParaRPr>
          </a:p>
          <a:p>
            <a:r>
              <a:rPr lang="it-IT" sz="1400" dirty="0" smtClean="0">
                <a:solidFill>
                  <a:srgbClr val="000000"/>
                </a:solidFill>
              </a:rPr>
              <a:t>HIMAC (</a:t>
            </a:r>
            <a:r>
              <a:rPr lang="it-IT" sz="1400" dirty="0" err="1" smtClean="0">
                <a:solidFill>
                  <a:srgbClr val="000000"/>
                </a:solidFill>
              </a:rPr>
              <a:t>Chiba</a:t>
            </a:r>
            <a:r>
              <a:rPr lang="it-IT" sz="1400" dirty="0" smtClean="0">
                <a:solidFill>
                  <a:srgbClr val="000000"/>
                </a:solidFill>
              </a:rPr>
              <a:t>),</a:t>
            </a:r>
            <a:r>
              <a:rPr lang="it-IT" sz="1400" dirty="0" err="1" smtClean="0">
                <a:solidFill>
                  <a:srgbClr val="000000"/>
                </a:solidFill>
              </a:rPr>
              <a:t>Japan</a:t>
            </a:r>
            <a:endParaRPr lang="it-IT" sz="1400" dirty="0" smtClean="0">
              <a:solidFill>
                <a:srgbClr val="000000"/>
              </a:solidFill>
            </a:endParaRPr>
          </a:p>
          <a:p>
            <a:r>
              <a:rPr lang="it-IT" sz="1400" dirty="0" smtClean="0">
                <a:solidFill>
                  <a:srgbClr val="000000"/>
                </a:solidFill>
              </a:rPr>
              <a:t>GHMC (</a:t>
            </a:r>
            <a:r>
              <a:rPr lang="it-IT" sz="1400" dirty="0" err="1" smtClean="0">
                <a:solidFill>
                  <a:srgbClr val="000000"/>
                </a:solidFill>
              </a:rPr>
              <a:t>Gunma</a:t>
            </a:r>
            <a:r>
              <a:rPr lang="it-IT" sz="1400" dirty="0" smtClean="0">
                <a:solidFill>
                  <a:srgbClr val="000000"/>
                </a:solidFill>
              </a:rPr>
              <a:t>),</a:t>
            </a:r>
            <a:r>
              <a:rPr lang="it-IT" sz="1400" dirty="0" err="1" smtClean="0">
                <a:solidFill>
                  <a:srgbClr val="000000"/>
                </a:solidFill>
              </a:rPr>
              <a:t>Japan</a:t>
            </a:r>
            <a:r>
              <a:rPr lang="it-IT" sz="1400" dirty="0" smtClean="0">
                <a:solidFill>
                  <a:schemeClr val="accent1">
                    <a:lumMod val="50000"/>
                  </a:schemeClr>
                </a:solidFill>
              </a:rPr>
              <a:t> </a:t>
            </a:r>
            <a:endParaRPr lang="it-IT" sz="1400" dirty="0">
              <a:solidFill>
                <a:schemeClr val="accent1">
                  <a:lumMod val="50000"/>
                </a:schemeClr>
              </a:solidFill>
            </a:endParaRPr>
          </a:p>
        </p:txBody>
      </p:sp>
      <p:sp>
        <p:nvSpPr>
          <p:cNvPr id="18" name="TextBox 13"/>
          <p:cNvSpPr txBox="1"/>
          <p:nvPr/>
        </p:nvSpPr>
        <p:spPr>
          <a:xfrm>
            <a:off x="179512" y="261610"/>
            <a:ext cx="8892480" cy="523220"/>
          </a:xfrm>
          <a:prstGeom prst="rect">
            <a:avLst/>
          </a:prstGeom>
          <a:noFill/>
        </p:spPr>
        <p:txBody>
          <a:bodyPr wrap="square" rtlCol="0">
            <a:spAutoFit/>
          </a:bodyPr>
          <a:lstStyle/>
          <a:p>
            <a:pPr algn="ctr"/>
            <a:r>
              <a:rPr lang="it-IT" sz="2800" b="1" dirty="0" smtClean="0">
                <a:solidFill>
                  <a:srgbClr val="002060"/>
                </a:solidFill>
                <a:latin typeface="Calibri" pitchFamily="34" charset="0"/>
              </a:rPr>
              <a:t>Hadrontherapy in the world: Carbon </a:t>
            </a:r>
            <a:r>
              <a:rPr lang="it-IT" sz="2800" b="1" dirty="0" err="1" smtClean="0">
                <a:solidFill>
                  <a:srgbClr val="002060"/>
                </a:solidFill>
                <a:latin typeface="Calibri" pitchFamily="34" charset="0"/>
              </a:rPr>
              <a:t>Synchrotrons</a:t>
            </a:r>
            <a:endParaRPr lang="en-GB" sz="2800" b="1" dirty="0">
              <a:solidFill>
                <a:srgbClr val="002060"/>
              </a:solidFill>
              <a:latin typeface="Calibri" pitchFamily="34" charset="0"/>
            </a:endParaRPr>
          </a:p>
        </p:txBody>
      </p:sp>
      <p:sp>
        <p:nvSpPr>
          <p:cNvPr id="22" name="Slide Number Placeholder 17"/>
          <p:cNvSpPr>
            <a:spLocks noGrp="1"/>
          </p:cNvSpPr>
          <p:nvPr>
            <p:ph type="sldNum" sz="quarter" idx="12"/>
          </p:nvPr>
        </p:nvSpPr>
        <p:spPr>
          <a:xfrm>
            <a:off x="7010400" y="5877278"/>
            <a:ext cx="2133600" cy="365125"/>
          </a:xfrm>
        </p:spPr>
        <p:txBody>
          <a:bodyPr/>
          <a:lstStyle/>
          <a:p>
            <a:fld id="{E6F57B1B-9F70-4636-8094-72AE5DFFC894}" type="slidenum">
              <a:rPr lang="en-GB" smtClean="0"/>
              <a:pPr/>
              <a:t>53</a:t>
            </a:fld>
            <a:endParaRPr lang="en-GB" dirty="0"/>
          </a:p>
        </p:txBody>
      </p:sp>
      <p:sp>
        <p:nvSpPr>
          <p:cNvPr id="12" name="Ovale 11"/>
          <p:cNvSpPr/>
          <p:nvPr/>
        </p:nvSpPr>
        <p:spPr>
          <a:xfrm>
            <a:off x="2987824" y="1340768"/>
            <a:ext cx="2736304" cy="72008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Ovale 13"/>
          <p:cNvSpPr/>
          <p:nvPr/>
        </p:nvSpPr>
        <p:spPr>
          <a:xfrm>
            <a:off x="7128792" y="1844824"/>
            <a:ext cx="2195736" cy="28803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Rettangolo 25"/>
          <p:cNvSpPr/>
          <p:nvPr/>
        </p:nvSpPr>
        <p:spPr>
          <a:xfrm>
            <a:off x="467544" y="5245158"/>
            <a:ext cx="1080120" cy="918101"/>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Rettangolo 25"/>
          <p:cNvSpPr/>
          <p:nvPr/>
        </p:nvSpPr>
        <p:spPr>
          <a:xfrm>
            <a:off x="7686600" y="5220200"/>
            <a:ext cx="1080120" cy="918101"/>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CasellaDiTesto 27"/>
          <p:cNvSpPr txBox="1"/>
          <p:nvPr/>
        </p:nvSpPr>
        <p:spPr>
          <a:xfrm>
            <a:off x="556740" y="5781823"/>
            <a:ext cx="8030525" cy="707886"/>
          </a:xfrm>
          <a:prstGeom prst="rect">
            <a:avLst/>
          </a:prstGeom>
          <a:noFill/>
        </p:spPr>
        <p:txBody>
          <a:bodyPr wrap="square" rtlCol="0">
            <a:spAutoFit/>
          </a:bodyPr>
          <a:lstStyle/>
          <a:p>
            <a:r>
              <a:rPr lang="it-IT" sz="2000" dirty="0" smtClean="0">
                <a:solidFill>
                  <a:schemeClr val="accent6">
                    <a:lumMod val="75000"/>
                  </a:schemeClr>
                </a:solidFill>
                <a:latin typeface="Calibri" pitchFamily="34" charset="0"/>
              </a:rPr>
              <a:t>6 carbon </a:t>
            </a:r>
            <a:r>
              <a:rPr lang="it-IT" sz="2000" dirty="0" err="1" smtClean="0">
                <a:solidFill>
                  <a:schemeClr val="accent6">
                    <a:lumMod val="75000"/>
                  </a:schemeClr>
                </a:solidFill>
                <a:latin typeface="Calibri" pitchFamily="34" charset="0"/>
              </a:rPr>
              <a:t>synchrotron</a:t>
            </a:r>
            <a:r>
              <a:rPr lang="it-IT" sz="2000" dirty="0" smtClean="0">
                <a:solidFill>
                  <a:schemeClr val="accent6">
                    <a:lumMod val="75000"/>
                  </a:schemeClr>
                </a:solidFill>
                <a:latin typeface="Calibri" pitchFamily="34" charset="0"/>
              </a:rPr>
              <a:t> </a:t>
            </a:r>
            <a:r>
              <a:rPr lang="it-IT" sz="2000" dirty="0" err="1" smtClean="0">
                <a:solidFill>
                  <a:schemeClr val="accent6">
                    <a:lumMod val="75000"/>
                  </a:schemeClr>
                </a:solidFill>
                <a:latin typeface="Calibri" pitchFamily="34" charset="0"/>
              </a:rPr>
              <a:t>facilities</a:t>
            </a:r>
            <a:r>
              <a:rPr lang="it-IT" sz="2000" dirty="0" smtClean="0">
                <a:solidFill>
                  <a:schemeClr val="accent6">
                    <a:lumMod val="75000"/>
                  </a:schemeClr>
                </a:solidFill>
                <a:latin typeface="Calibri" pitchFamily="34" charset="0"/>
              </a:rPr>
              <a:t>:</a:t>
            </a:r>
          </a:p>
          <a:p>
            <a:r>
              <a:rPr lang="it-IT" sz="2000" dirty="0" err="1" smtClean="0">
                <a:solidFill>
                  <a:schemeClr val="accent6">
                    <a:lumMod val="75000"/>
                  </a:schemeClr>
                </a:solidFill>
                <a:latin typeface="Calibri" pitchFamily="34" charset="0"/>
              </a:rPr>
              <a:t>only</a:t>
            </a:r>
            <a:r>
              <a:rPr lang="it-IT" sz="2000" dirty="0" smtClean="0">
                <a:solidFill>
                  <a:schemeClr val="accent6">
                    <a:lumMod val="75000"/>
                  </a:schemeClr>
                </a:solidFill>
                <a:latin typeface="Calibri" pitchFamily="34" charset="0"/>
              </a:rPr>
              <a:t> HIT, CNAO and PATRO produce </a:t>
            </a:r>
            <a:r>
              <a:rPr lang="it-IT" sz="2000" dirty="0" err="1" smtClean="0">
                <a:solidFill>
                  <a:schemeClr val="accent6">
                    <a:lumMod val="75000"/>
                  </a:schemeClr>
                </a:solidFill>
                <a:latin typeface="Calibri" pitchFamily="34" charset="0"/>
              </a:rPr>
              <a:t>both</a:t>
            </a:r>
            <a:r>
              <a:rPr lang="it-IT" sz="2000" dirty="0" smtClean="0">
                <a:solidFill>
                  <a:schemeClr val="accent6">
                    <a:lumMod val="75000"/>
                  </a:schemeClr>
                </a:solidFill>
                <a:latin typeface="Calibri" pitchFamily="34" charset="0"/>
              </a:rPr>
              <a:t> </a:t>
            </a:r>
            <a:r>
              <a:rPr lang="it-IT" sz="2000" dirty="0" err="1" smtClean="0">
                <a:solidFill>
                  <a:schemeClr val="accent6">
                    <a:lumMod val="75000"/>
                  </a:schemeClr>
                </a:solidFill>
                <a:latin typeface="Calibri" pitchFamily="34" charset="0"/>
              </a:rPr>
              <a:t>clinical</a:t>
            </a:r>
            <a:r>
              <a:rPr lang="it-IT" sz="2000" dirty="0" smtClean="0">
                <a:solidFill>
                  <a:schemeClr val="accent6">
                    <a:lumMod val="75000"/>
                  </a:schemeClr>
                </a:solidFill>
                <a:latin typeface="Calibri" pitchFamily="34" charset="0"/>
              </a:rPr>
              <a:t> </a:t>
            </a:r>
            <a:r>
              <a:rPr lang="it-IT" sz="2000" dirty="0" err="1" smtClean="0">
                <a:solidFill>
                  <a:schemeClr val="accent6">
                    <a:lumMod val="75000"/>
                  </a:schemeClr>
                </a:solidFill>
                <a:latin typeface="Calibri" pitchFamily="34" charset="0"/>
              </a:rPr>
              <a:t>protons</a:t>
            </a:r>
            <a:r>
              <a:rPr lang="it-IT" sz="2000" dirty="0" smtClean="0">
                <a:solidFill>
                  <a:schemeClr val="accent6">
                    <a:lumMod val="75000"/>
                  </a:schemeClr>
                </a:solidFill>
                <a:latin typeface="Calibri" pitchFamily="34" charset="0"/>
              </a:rPr>
              <a:t> and carbon </a:t>
            </a:r>
            <a:r>
              <a:rPr lang="it-IT" sz="2000" dirty="0" err="1" smtClean="0">
                <a:solidFill>
                  <a:schemeClr val="accent6">
                    <a:lumMod val="75000"/>
                  </a:schemeClr>
                </a:solidFill>
                <a:latin typeface="Calibri" pitchFamily="34" charset="0"/>
              </a:rPr>
              <a:t>ions</a:t>
            </a:r>
            <a:endParaRPr lang="it-IT" sz="2000" dirty="0" smtClean="0">
              <a:solidFill>
                <a:schemeClr val="accent6">
                  <a:lumMod val="75000"/>
                </a:schemeClr>
              </a:solidFill>
              <a:latin typeface="Calibri" pitchFamily="34" charset="0"/>
            </a:endParaRPr>
          </a:p>
        </p:txBody>
      </p:sp>
      <p:sp>
        <p:nvSpPr>
          <p:cNvPr id="2" name="Date Placeholder 1"/>
          <p:cNvSpPr>
            <a:spLocks noGrp="1"/>
          </p:cNvSpPr>
          <p:nvPr>
            <p:ph type="dt" sz="half" idx="10"/>
          </p:nvPr>
        </p:nvSpPr>
        <p:spPr/>
        <p:txBody>
          <a:bodyPr/>
          <a:lstStyle/>
          <a:p>
            <a:r>
              <a:rPr lang="en-US" smtClean="0"/>
              <a:t>CAS – Trondheim - 27/07/2013</a:t>
            </a:r>
            <a:endParaRPr lang="en-US"/>
          </a:p>
        </p:txBody>
      </p:sp>
      <p:sp>
        <p:nvSpPr>
          <p:cNvPr id="3" name="Footer Placeholder 2"/>
          <p:cNvSpPr>
            <a:spLocks noGrp="1"/>
          </p:cNvSpPr>
          <p:nvPr>
            <p:ph type="ftr" sz="quarter" idx="11"/>
          </p:nvPr>
        </p:nvSpPr>
        <p:spPr/>
        <p:txBody>
          <a:bodyPr/>
          <a:lstStyle/>
          <a:p>
            <a:r>
              <a:rPr lang="en-US" smtClean="0"/>
              <a:t>Medical applications – C. Biscari </a:t>
            </a:r>
            <a:endParaRPr lang="en-US"/>
          </a:p>
        </p:txBody>
      </p:sp>
    </p:spTree>
    <p:extLst>
      <p:ext uri="{BB962C8B-B14F-4D97-AF65-F5344CB8AC3E}">
        <p14:creationId xmlns:p14="http://schemas.microsoft.com/office/powerpoint/2010/main" val="199675377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1" descr="world_pol97.jpg"/>
          <p:cNvPicPr>
            <a:picLocks noChangeAspect="1"/>
          </p:cNvPicPr>
          <p:nvPr/>
        </p:nvPicPr>
        <p:blipFill>
          <a:blip r:embed="rId2" cstate="print"/>
          <a:stretch>
            <a:fillRect/>
          </a:stretch>
        </p:blipFill>
        <p:spPr>
          <a:xfrm>
            <a:off x="4" y="4"/>
            <a:ext cx="9143999" cy="6857999"/>
          </a:xfrm>
          <a:prstGeom prst="rect">
            <a:avLst/>
          </a:prstGeom>
        </p:spPr>
      </p:pic>
      <p:sp>
        <p:nvSpPr>
          <p:cNvPr id="10" name="CasellaDiTesto 9"/>
          <p:cNvSpPr txBox="1"/>
          <p:nvPr/>
        </p:nvSpPr>
        <p:spPr>
          <a:xfrm>
            <a:off x="5580112" y="1058210"/>
            <a:ext cx="3456384" cy="1800200"/>
          </a:xfrm>
          <a:prstGeom prst="rect">
            <a:avLst/>
          </a:prstGeom>
          <a:solidFill>
            <a:schemeClr val="accent2">
              <a:lumMod val="20000"/>
              <a:lumOff val="8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it-IT" sz="1400" dirty="0" err="1" smtClean="0">
                <a:solidFill>
                  <a:schemeClr val="accent1">
                    <a:lumMod val="50000"/>
                  </a:schemeClr>
                </a:solidFill>
              </a:rPr>
              <a:t>FudanUniversity</a:t>
            </a:r>
            <a:r>
              <a:rPr lang="it-IT" sz="1400" dirty="0" smtClean="0">
                <a:solidFill>
                  <a:schemeClr val="accent1">
                    <a:lumMod val="50000"/>
                  </a:schemeClr>
                </a:solidFill>
              </a:rPr>
              <a:t>(Shangai), China</a:t>
            </a:r>
          </a:p>
          <a:p>
            <a:r>
              <a:rPr lang="it-IT" sz="1400" dirty="0" err="1" smtClean="0">
                <a:solidFill>
                  <a:schemeClr val="accent1">
                    <a:lumMod val="50000"/>
                  </a:schemeClr>
                </a:solidFill>
              </a:rPr>
              <a:t>HITFil</a:t>
            </a:r>
            <a:r>
              <a:rPr lang="it-IT" sz="1400" dirty="0" smtClean="0">
                <a:solidFill>
                  <a:schemeClr val="accent1">
                    <a:lumMod val="50000"/>
                  </a:schemeClr>
                </a:solidFill>
              </a:rPr>
              <a:t>(Lanzhou),China</a:t>
            </a:r>
          </a:p>
          <a:p>
            <a:r>
              <a:rPr lang="en-US" sz="1400" dirty="0" smtClean="0">
                <a:solidFill>
                  <a:schemeClr val="accent1">
                    <a:lumMod val="50000"/>
                  </a:schemeClr>
                </a:solidFill>
              </a:rPr>
              <a:t>Chang Gung Memorial Hospital(Taipei), Taiwan</a:t>
            </a:r>
          </a:p>
          <a:p>
            <a:r>
              <a:rPr lang="it-IT" sz="1400" dirty="0" smtClean="0">
                <a:solidFill>
                  <a:schemeClr val="accent1">
                    <a:lumMod val="50000"/>
                  </a:schemeClr>
                </a:solidFill>
              </a:rPr>
              <a:t>PMHPTC(</a:t>
            </a:r>
            <a:r>
              <a:rPr lang="it-IT" sz="1400" dirty="0" err="1" smtClean="0">
                <a:solidFill>
                  <a:schemeClr val="accent1">
                    <a:lumMod val="50000"/>
                  </a:schemeClr>
                </a:solidFill>
              </a:rPr>
              <a:t>Protvino</a:t>
            </a:r>
            <a:r>
              <a:rPr lang="it-IT" sz="1400" dirty="0" smtClean="0">
                <a:solidFill>
                  <a:schemeClr val="accent1">
                    <a:lumMod val="50000"/>
                  </a:schemeClr>
                </a:solidFill>
              </a:rPr>
              <a:t>),Russia</a:t>
            </a:r>
          </a:p>
          <a:p>
            <a:r>
              <a:rPr lang="it-IT" sz="1400" dirty="0" smtClean="0">
                <a:solidFill>
                  <a:schemeClr val="accent1">
                    <a:lumMod val="50000"/>
                  </a:schemeClr>
                </a:solidFill>
              </a:rPr>
              <a:t>SJFH(</a:t>
            </a:r>
            <a:r>
              <a:rPr lang="it-IT" sz="1400" dirty="0" err="1" smtClean="0">
                <a:solidFill>
                  <a:schemeClr val="accent1">
                    <a:lumMod val="50000"/>
                  </a:schemeClr>
                </a:solidFill>
              </a:rPr>
              <a:t>Beijing</a:t>
            </a:r>
            <a:r>
              <a:rPr lang="it-IT" sz="1400" dirty="0" smtClean="0">
                <a:solidFill>
                  <a:schemeClr val="accent1">
                    <a:lumMod val="50000"/>
                  </a:schemeClr>
                </a:solidFill>
              </a:rPr>
              <a:t>), China</a:t>
            </a:r>
          </a:p>
          <a:p>
            <a:r>
              <a:rPr lang="it-IT" sz="1400" dirty="0" smtClean="0">
                <a:solidFill>
                  <a:schemeClr val="accent1">
                    <a:lumMod val="50000"/>
                  </a:schemeClr>
                </a:solidFill>
              </a:rPr>
              <a:t>Samsung Proton Center(Seoul), South </a:t>
            </a:r>
            <a:r>
              <a:rPr lang="it-IT" sz="1400" dirty="0" err="1" smtClean="0">
                <a:solidFill>
                  <a:schemeClr val="accent1">
                    <a:lumMod val="50000"/>
                  </a:schemeClr>
                </a:solidFill>
              </a:rPr>
              <a:t>Korea</a:t>
            </a:r>
            <a:endParaRPr lang="it-IT" sz="1400" dirty="0" smtClean="0">
              <a:solidFill>
                <a:schemeClr val="accent1">
                  <a:lumMod val="50000"/>
                </a:schemeClr>
              </a:solidFill>
            </a:endParaRPr>
          </a:p>
        </p:txBody>
      </p:sp>
      <p:sp>
        <p:nvSpPr>
          <p:cNvPr id="11" name="CasellaDiTesto 6"/>
          <p:cNvSpPr txBox="1"/>
          <p:nvPr/>
        </p:nvSpPr>
        <p:spPr>
          <a:xfrm>
            <a:off x="2987824" y="829741"/>
            <a:ext cx="2592288" cy="2462213"/>
          </a:xfrm>
          <a:prstGeom prst="rect">
            <a:avLst/>
          </a:prstGeom>
          <a:solidFill>
            <a:schemeClr val="accent2">
              <a:lumMod val="20000"/>
              <a:lumOff val="8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it-IT" sz="1400" dirty="0" smtClean="0">
                <a:solidFill>
                  <a:schemeClr val="accent1">
                    <a:lumMod val="50000"/>
                  </a:schemeClr>
                </a:solidFill>
              </a:rPr>
              <a:t>PSI(</a:t>
            </a:r>
            <a:r>
              <a:rPr lang="it-IT" sz="1400" dirty="0" err="1" smtClean="0">
                <a:solidFill>
                  <a:schemeClr val="accent1">
                    <a:lumMod val="50000"/>
                  </a:schemeClr>
                </a:solidFill>
              </a:rPr>
              <a:t>Villigen</a:t>
            </a:r>
            <a:r>
              <a:rPr lang="it-IT" sz="1400" dirty="0" smtClean="0">
                <a:solidFill>
                  <a:schemeClr val="accent1">
                    <a:lumMod val="50000"/>
                  </a:schemeClr>
                </a:solidFill>
              </a:rPr>
              <a:t>),</a:t>
            </a:r>
            <a:r>
              <a:rPr lang="it-IT" sz="1400" dirty="0" err="1" smtClean="0">
                <a:solidFill>
                  <a:schemeClr val="accent1">
                    <a:lumMod val="50000"/>
                  </a:schemeClr>
                </a:solidFill>
              </a:rPr>
              <a:t>Switzerland</a:t>
            </a:r>
            <a:endParaRPr lang="it-IT" sz="1400" dirty="0" smtClean="0">
              <a:solidFill>
                <a:schemeClr val="accent1">
                  <a:lumMod val="50000"/>
                </a:schemeClr>
              </a:solidFill>
            </a:endParaRPr>
          </a:p>
          <a:p>
            <a:r>
              <a:rPr lang="it-IT" sz="1400" dirty="0" smtClean="0">
                <a:solidFill>
                  <a:schemeClr val="accent1">
                    <a:lumMod val="50000"/>
                  </a:schemeClr>
                </a:solidFill>
              </a:rPr>
              <a:t>PTC(</a:t>
            </a:r>
            <a:r>
              <a:rPr lang="it-IT" sz="1400" dirty="0" err="1" smtClean="0">
                <a:solidFill>
                  <a:schemeClr val="accent1">
                    <a:lumMod val="50000"/>
                  </a:schemeClr>
                </a:solidFill>
              </a:rPr>
              <a:t>Prague</a:t>
            </a:r>
            <a:r>
              <a:rPr lang="it-IT" sz="1400" dirty="0" smtClean="0">
                <a:solidFill>
                  <a:schemeClr val="accent1">
                    <a:lumMod val="50000"/>
                  </a:schemeClr>
                </a:solidFill>
              </a:rPr>
              <a:t>), </a:t>
            </a:r>
            <a:r>
              <a:rPr lang="it-IT" sz="1400" dirty="0" err="1" smtClean="0">
                <a:solidFill>
                  <a:schemeClr val="accent1">
                    <a:lumMod val="50000"/>
                  </a:schemeClr>
                </a:solidFill>
              </a:rPr>
              <a:t>Czech.Rep</a:t>
            </a:r>
            <a:r>
              <a:rPr lang="it-IT" sz="1400" dirty="0" smtClean="0">
                <a:solidFill>
                  <a:schemeClr val="accent1">
                    <a:lumMod val="50000"/>
                  </a:schemeClr>
                </a:solidFill>
              </a:rPr>
              <a:t>.</a:t>
            </a:r>
          </a:p>
          <a:p>
            <a:r>
              <a:rPr lang="it-IT" sz="1400" dirty="0" err="1" smtClean="0">
                <a:solidFill>
                  <a:schemeClr val="accent1">
                    <a:lumMod val="50000"/>
                  </a:schemeClr>
                </a:solidFill>
              </a:rPr>
              <a:t>MedAustron</a:t>
            </a:r>
            <a:endParaRPr lang="it-IT" sz="1400" dirty="0" smtClean="0">
              <a:solidFill>
                <a:schemeClr val="accent1">
                  <a:lumMod val="50000"/>
                </a:schemeClr>
              </a:solidFill>
            </a:endParaRPr>
          </a:p>
          <a:p>
            <a:r>
              <a:rPr lang="it-IT" sz="1400" dirty="0" smtClean="0">
                <a:solidFill>
                  <a:schemeClr val="accent1">
                    <a:lumMod val="50000"/>
                  </a:schemeClr>
                </a:solidFill>
              </a:rPr>
              <a:t>(</a:t>
            </a:r>
            <a:r>
              <a:rPr lang="it-IT" sz="1400" dirty="0" err="1" smtClean="0">
                <a:solidFill>
                  <a:schemeClr val="accent1">
                    <a:lumMod val="50000"/>
                  </a:schemeClr>
                </a:solidFill>
              </a:rPr>
              <a:t>Wiener</a:t>
            </a:r>
            <a:r>
              <a:rPr lang="it-IT" sz="1400" dirty="0" smtClean="0">
                <a:solidFill>
                  <a:schemeClr val="accent1">
                    <a:lumMod val="50000"/>
                  </a:schemeClr>
                </a:solidFill>
              </a:rPr>
              <a:t> </a:t>
            </a:r>
            <a:r>
              <a:rPr lang="it-IT" sz="1400" dirty="0" err="1" smtClean="0">
                <a:solidFill>
                  <a:schemeClr val="accent1">
                    <a:lumMod val="50000"/>
                  </a:schemeClr>
                </a:solidFill>
              </a:rPr>
              <a:t>Neustadt</a:t>
            </a:r>
            <a:r>
              <a:rPr lang="it-IT" sz="1400" dirty="0" smtClean="0">
                <a:solidFill>
                  <a:schemeClr val="accent1">
                    <a:lumMod val="50000"/>
                  </a:schemeClr>
                </a:solidFill>
              </a:rPr>
              <a:t>),Austria</a:t>
            </a:r>
          </a:p>
          <a:p>
            <a:r>
              <a:rPr lang="it-IT" sz="1400" dirty="0" smtClean="0">
                <a:solidFill>
                  <a:schemeClr val="accent1">
                    <a:lumMod val="50000"/>
                  </a:schemeClr>
                </a:solidFill>
              </a:rPr>
              <a:t>ATREP(Trento),Italy</a:t>
            </a:r>
          </a:p>
          <a:p>
            <a:r>
              <a:rPr lang="it-IT" sz="1400" dirty="0" smtClean="0">
                <a:solidFill>
                  <a:schemeClr val="accent1">
                    <a:lumMod val="50000"/>
                  </a:schemeClr>
                </a:solidFill>
              </a:rPr>
              <a:t>WPE(Essen),</a:t>
            </a:r>
            <a:r>
              <a:rPr lang="it-IT" sz="1400" dirty="0" err="1" smtClean="0">
                <a:solidFill>
                  <a:schemeClr val="accent1">
                    <a:lumMod val="50000"/>
                  </a:schemeClr>
                </a:solidFill>
              </a:rPr>
              <a:t>Germany</a:t>
            </a:r>
            <a:endParaRPr lang="it-IT" sz="1400" dirty="0" smtClean="0">
              <a:solidFill>
                <a:schemeClr val="accent1">
                  <a:lumMod val="50000"/>
                </a:schemeClr>
              </a:solidFill>
            </a:endParaRPr>
          </a:p>
          <a:p>
            <a:r>
              <a:rPr lang="it-IT" sz="1400" dirty="0" smtClean="0">
                <a:solidFill>
                  <a:schemeClr val="accent1">
                    <a:lumMod val="50000"/>
                  </a:schemeClr>
                </a:solidFill>
              </a:rPr>
              <a:t>CMHPTC(</a:t>
            </a:r>
            <a:r>
              <a:rPr lang="it-IT" sz="1400" dirty="0" err="1" smtClean="0">
                <a:solidFill>
                  <a:schemeClr val="accent1">
                    <a:lumMod val="50000"/>
                  </a:schemeClr>
                </a:solidFill>
              </a:rPr>
              <a:t>Ruzomberok</a:t>
            </a:r>
            <a:r>
              <a:rPr lang="it-IT" sz="1400" dirty="0" smtClean="0">
                <a:solidFill>
                  <a:schemeClr val="accent1">
                    <a:lumMod val="50000"/>
                  </a:schemeClr>
                </a:solidFill>
              </a:rPr>
              <a:t>),</a:t>
            </a:r>
          </a:p>
          <a:p>
            <a:r>
              <a:rPr lang="it-IT" sz="1400" dirty="0" err="1" smtClean="0">
                <a:solidFill>
                  <a:schemeClr val="accent1">
                    <a:lumMod val="50000"/>
                  </a:schemeClr>
                </a:solidFill>
              </a:rPr>
              <a:t>Slovak</a:t>
            </a:r>
            <a:r>
              <a:rPr lang="it-IT" sz="1400" dirty="0" smtClean="0">
                <a:solidFill>
                  <a:schemeClr val="accent1">
                    <a:lumMod val="50000"/>
                  </a:schemeClr>
                </a:solidFill>
              </a:rPr>
              <a:t> Rep.</a:t>
            </a:r>
          </a:p>
          <a:p>
            <a:r>
              <a:rPr lang="it-IT" sz="1400" dirty="0" smtClean="0">
                <a:solidFill>
                  <a:schemeClr val="accent1">
                    <a:lumMod val="50000"/>
                  </a:schemeClr>
                </a:solidFill>
              </a:rPr>
              <a:t>CCSR(Bratislava),</a:t>
            </a:r>
            <a:r>
              <a:rPr lang="it-IT" sz="1400" dirty="0" err="1" smtClean="0">
                <a:solidFill>
                  <a:schemeClr val="accent1">
                    <a:lumMod val="50000"/>
                  </a:schemeClr>
                </a:solidFill>
              </a:rPr>
              <a:t>Slovak</a:t>
            </a:r>
            <a:r>
              <a:rPr lang="it-IT" sz="1400" dirty="0" smtClean="0">
                <a:solidFill>
                  <a:schemeClr val="accent1">
                    <a:lumMod val="50000"/>
                  </a:schemeClr>
                </a:solidFill>
              </a:rPr>
              <a:t> Rep.</a:t>
            </a:r>
          </a:p>
          <a:p>
            <a:r>
              <a:rPr lang="it-IT" sz="1400" dirty="0" err="1" smtClean="0">
                <a:solidFill>
                  <a:schemeClr val="accent1">
                    <a:lumMod val="50000"/>
                  </a:schemeClr>
                </a:solidFill>
              </a:rPr>
              <a:t>Skandion</a:t>
            </a:r>
            <a:r>
              <a:rPr lang="it-IT" sz="1400" dirty="0" smtClean="0">
                <a:solidFill>
                  <a:schemeClr val="accent1">
                    <a:lumMod val="50000"/>
                  </a:schemeClr>
                </a:solidFill>
              </a:rPr>
              <a:t> Clinic(</a:t>
            </a:r>
            <a:r>
              <a:rPr lang="it-IT" sz="1400" dirty="0" err="1" smtClean="0">
                <a:solidFill>
                  <a:schemeClr val="accent1">
                    <a:lumMod val="50000"/>
                  </a:schemeClr>
                </a:solidFill>
              </a:rPr>
              <a:t>Uppsala</a:t>
            </a:r>
            <a:r>
              <a:rPr lang="it-IT" sz="1400" dirty="0" smtClean="0">
                <a:solidFill>
                  <a:schemeClr val="accent1">
                    <a:lumMod val="50000"/>
                  </a:schemeClr>
                </a:solidFill>
              </a:rPr>
              <a:t>),</a:t>
            </a:r>
          </a:p>
          <a:p>
            <a:r>
              <a:rPr lang="it-IT" sz="1400" dirty="0" err="1" smtClean="0">
                <a:solidFill>
                  <a:schemeClr val="accent1">
                    <a:lumMod val="50000"/>
                  </a:schemeClr>
                </a:solidFill>
              </a:rPr>
              <a:t>Sweden</a:t>
            </a:r>
            <a:endParaRPr lang="it-IT" sz="1400" dirty="0" smtClean="0">
              <a:solidFill>
                <a:schemeClr val="accent1">
                  <a:lumMod val="50000"/>
                </a:schemeClr>
              </a:solidFill>
            </a:endParaRPr>
          </a:p>
        </p:txBody>
      </p:sp>
      <p:sp>
        <p:nvSpPr>
          <p:cNvPr id="18" name="TextBox 13"/>
          <p:cNvSpPr txBox="1"/>
          <p:nvPr/>
        </p:nvSpPr>
        <p:spPr>
          <a:xfrm>
            <a:off x="179512" y="0"/>
            <a:ext cx="8892480" cy="954107"/>
          </a:xfrm>
          <a:prstGeom prst="rect">
            <a:avLst/>
          </a:prstGeom>
          <a:noFill/>
        </p:spPr>
        <p:txBody>
          <a:bodyPr wrap="square" rtlCol="0">
            <a:spAutoFit/>
          </a:bodyPr>
          <a:lstStyle/>
          <a:p>
            <a:r>
              <a:rPr lang="it-IT" sz="2800" b="1" dirty="0" smtClean="0">
                <a:solidFill>
                  <a:srgbClr val="002060"/>
                </a:solidFill>
                <a:latin typeface="Calibri" pitchFamily="34" charset="0"/>
              </a:rPr>
              <a:t>Hadrontherapy in the world: New </a:t>
            </a:r>
            <a:r>
              <a:rPr lang="it-IT" sz="2800" b="1" dirty="0" err="1" smtClean="0">
                <a:solidFill>
                  <a:srgbClr val="002060"/>
                </a:solidFill>
                <a:latin typeface="Calibri" pitchFamily="34" charset="0"/>
              </a:rPr>
              <a:t>facilities</a:t>
            </a:r>
            <a:r>
              <a:rPr lang="it-IT" sz="2800" b="1" dirty="0" smtClean="0">
                <a:solidFill>
                  <a:srgbClr val="002060"/>
                </a:solidFill>
                <a:latin typeface="Calibri" pitchFamily="34" charset="0"/>
              </a:rPr>
              <a:t> (under </a:t>
            </a:r>
            <a:r>
              <a:rPr lang="it-IT" sz="2800" b="1" dirty="0" err="1" smtClean="0">
                <a:solidFill>
                  <a:srgbClr val="002060"/>
                </a:solidFill>
                <a:latin typeface="Calibri" pitchFamily="34" charset="0"/>
              </a:rPr>
              <a:t>construction</a:t>
            </a:r>
            <a:r>
              <a:rPr lang="it-IT" sz="2800" b="1" dirty="0" smtClean="0">
                <a:solidFill>
                  <a:srgbClr val="002060"/>
                </a:solidFill>
                <a:latin typeface="Calibri" pitchFamily="34" charset="0"/>
              </a:rPr>
              <a:t> or ready to start)</a:t>
            </a:r>
            <a:endParaRPr lang="en-GB" sz="2800" b="1" dirty="0">
              <a:solidFill>
                <a:srgbClr val="002060"/>
              </a:solidFill>
              <a:latin typeface="Calibri" pitchFamily="34" charset="0"/>
            </a:endParaRPr>
          </a:p>
        </p:txBody>
      </p:sp>
      <p:sp>
        <p:nvSpPr>
          <p:cNvPr id="22" name="Slide Number Placeholder 17"/>
          <p:cNvSpPr>
            <a:spLocks noGrp="1"/>
          </p:cNvSpPr>
          <p:nvPr>
            <p:ph type="sldNum" sz="quarter" idx="12"/>
          </p:nvPr>
        </p:nvSpPr>
        <p:spPr>
          <a:xfrm>
            <a:off x="7010400" y="5877278"/>
            <a:ext cx="2133600" cy="365125"/>
          </a:xfrm>
        </p:spPr>
        <p:txBody>
          <a:bodyPr/>
          <a:lstStyle/>
          <a:p>
            <a:fld id="{E6F57B1B-9F70-4636-8094-72AE5DFFC894}" type="slidenum">
              <a:rPr lang="en-GB" smtClean="0"/>
              <a:pPr/>
              <a:t>54</a:t>
            </a:fld>
            <a:endParaRPr lang="en-GB" dirty="0"/>
          </a:p>
        </p:txBody>
      </p:sp>
      <p:sp>
        <p:nvSpPr>
          <p:cNvPr id="12" name="CasellaDiTesto 11"/>
          <p:cNvSpPr txBox="1"/>
          <p:nvPr/>
        </p:nvSpPr>
        <p:spPr>
          <a:xfrm>
            <a:off x="35496" y="2420888"/>
            <a:ext cx="3024336" cy="2246769"/>
          </a:xfrm>
          <a:prstGeom prst="rect">
            <a:avLst/>
          </a:prstGeom>
          <a:solidFill>
            <a:schemeClr val="accent2">
              <a:lumMod val="20000"/>
              <a:lumOff val="8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it-IT" sz="1400" dirty="0" err="1" smtClean="0">
                <a:solidFill>
                  <a:schemeClr val="accent1">
                    <a:lumMod val="50000"/>
                  </a:schemeClr>
                </a:solidFill>
              </a:rPr>
              <a:t>MCLarenPTC</a:t>
            </a:r>
            <a:r>
              <a:rPr lang="it-IT" sz="1400" dirty="0" smtClean="0">
                <a:solidFill>
                  <a:schemeClr val="accent1">
                    <a:lumMod val="50000"/>
                  </a:schemeClr>
                </a:solidFill>
              </a:rPr>
              <a:t>(Michigan),USA</a:t>
            </a:r>
          </a:p>
          <a:p>
            <a:r>
              <a:rPr lang="en-US" sz="1400" dirty="0" smtClean="0">
                <a:solidFill>
                  <a:schemeClr val="accent1">
                    <a:lumMod val="50000"/>
                  </a:schemeClr>
                </a:solidFill>
              </a:rPr>
              <a:t>Northern Illinois PT </a:t>
            </a:r>
            <a:r>
              <a:rPr lang="en-US" sz="1400" dirty="0" err="1" smtClean="0">
                <a:solidFill>
                  <a:schemeClr val="accent1">
                    <a:lumMod val="50000"/>
                  </a:schemeClr>
                </a:solidFill>
              </a:rPr>
              <a:t>Res.Institute</a:t>
            </a:r>
            <a:r>
              <a:rPr lang="en-US" sz="1400" dirty="0" smtClean="0">
                <a:solidFill>
                  <a:schemeClr val="accent1">
                    <a:lumMod val="50000"/>
                  </a:schemeClr>
                </a:solidFill>
              </a:rPr>
              <a:t>, Chicago, USA</a:t>
            </a:r>
          </a:p>
          <a:p>
            <a:r>
              <a:rPr lang="en-US" sz="1400" dirty="0" smtClean="0">
                <a:solidFill>
                  <a:schemeClr val="accent1">
                    <a:lumMod val="50000"/>
                  </a:schemeClr>
                </a:solidFill>
              </a:rPr>
              <a:t>Barnes Jewish (St. Louis), USA</a:t>
            </a:r>
          </a:p>
          <a:p>
            <a:r>
              <a:rPr lang="it-IT" sz="1400" dirty="0" err="1" smtClean="0">
                <a:solidFill>
                  <a:schemeClr val="accent1">
                    <a:lumMod val="50000"/>
                  </a:schemeClr>
                </a:solidFill>
              </a:rPr>
              <a:t>Scripps</a:t>
            </a:r>
            <a:r>
              <a:rPr lang="it-IT" sz="1400" dirty="0" smtClean="0">
                <a:solidFill>
                  <a:schemeClr val="accent1">
                    <a:lumMod val="50000"/>
                  </a:schemeClr>
                </a:solidFill>
              </a:rPr>
              <a:t> Proton </a:t>
            </a:r>
            <a:r>
              <a:rPr lang="it-IT" sz="1400" dirty="0" err="1" smtClean="0">
                <a:solidFill>
                  <a:schemeClr val="accent1">
                    <a:lumMod val="50000"/>
                  </a:schemeClr>
                </a:solidFill>
              </a:rPr>
              <a:t>Therapy</a:t>
            </a:r>
            <a:r>
              <a:rPr lang="it-IT" sz="1400" dirty="0" smtClean="0">
                <a:solidFill>
                  <a:schemeClr val="accent1">
                    <a:lumMod val="50000"/>
                  </a:schemeClr>
                </a:solidFill>
              </a:rPr>
              <a:t> Center(San Diego),USA</a:t>
            </a:r>
          </a:p>
          <a:p>
            <a:r>
              <a:rPr lang="it-IT" sz="1400" dirty="0" smtClean="0">
                <a:solidFill>
                  <a:schemeClr val="accent1">
                    <a:lumMod val="50000"/>
                  </a:schemeClr>
                </a:solidFill>
              </a:rPr>
              <a:t>SCCA Proton </a:t>
            </a:r>
            <a:r>
              <a:rPr lang="it-IT" sz="1400" dirty="0" err="1" smtClean="0">
                <a:solidFill>
                  <a:schemeClr val="accent1">
                    <a:lumMod val="50000"/>
                  </a:schemeClr>
                </a:solidFill>
              </a:rPr>
              <a:t>Therapy</a:t>
            </a:r>
            <a:r>
              <a:rPr lang="it-IT" sz="1400" dirty="0" smtClean="0">
                <a:solidFill>
                  <a:schemeClr val="accent1">
                    <a:lumMod val="50000"/>
                  </a:schemeClr>
                </a:solidFill>
              </a:rPr>
              <a:t>,(Seattle)USA</a:t>
            </a:r>
          </a:p>
          <a:p>
            <a:endParaRPr lang="en-US" sz="1400" dirty="0" smtClean="0">
              <a:solidFill>
                <a:schemeClr val="accent1">
                  <a:lumMod val="50000"/>
                </a:schemeClr>
              </a:solidFill>
            </a:endParaRPr>
          </a:p>
          <a:p>
            <a:endParaRPr lang="it-IT" sz="1400" dirty="0" smtClean="0">
              <a:solidFill>
                <a:schemeClr val="accent1">
                  <a:lumMod val="50000"/>
                </a:schemeClr>
              </a:solidFill>
            </a:endParaRPr>
          </a:p>
          <a:p>
            <a:endParaRPr lang="it-IT" sz="1400" dirty="0" smtClean="0">
              <a:solidFill>
                <a:schemeClr val="accent1">
                  <a:lumMod val="50000"/>
                </a:schemeClr>
              </a:solidFill>
            </a:endParaRPr>
          </a:p>
        </p:txBody>
      </p:sp>
      <p:sp>
        <p:nvSpPr>
          <p:cNvPr id="15" name="Rettangolo 25"/>
          <p:cNvSpPr/>
          <p:nvPr/>
        </p:nvSpPr>
        <p:spPr>
          <a:xfrm>
            <a:off x="467544" y="5245158"/>
            <a:ext cx="1080120" cy="918101"/>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Rettangolo 25"/>
          <p:cNvSpPr/>
          <p:nvPr/>
        </p:nvSpPr>
        <p:spPr>
          <a:xfrm>
            <a:off x="7740352" y="5216624"/>
            <a:ext cx="1080120" cy="918101"/>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CasellaDiTesto 27"/>
          <p:cNvSpPr txBox="1"/>
          <p:nvPr/>
        </p:nvSpPr>
        <p:spPr>
          <a:xfrm>
            <a:off x="179512" y="5719227"/>
            <a:ext cx="8892480" cy="830997"/>
          </a:xfrm>
          <a:prstGeom prst="rect">
            <a:avLst/>
          </a:prstGeom>
          <a:noFill/>
        </p:spPr>
        <p:txBody>
          <a:bodyPr wrap="square" rtlCol="0">
            <a:spAutoFit/>
          </a:bodyPr>
          <a:lstStyle/>
          <a:p>
            <a:r>
              <a:rPr lang="it-IT" sz="2000" dirty="0" smtClean="0">
                <a:solidFill>
                  <a:schemeClr val="accent6">
                    <a:lumMod val="75000"/>
                  </a:schemeClr>
                </a:solidFill>
                <a:latin typeface="Calibri" pitchFamily="34" charset="0"/>
              </a:rPr>
              <a:t>USA, Europe, Asia: 12 </a:t>
            </a:r>
            <a:r>
              <a:rPr lang="it-IT" sz="2000" dirty="0" err="1" smtClean="0">
                <a:solidFill>
                  <a:schemeClr val="accent6">
                    <a:lumMod val="75000"/>
                  </a:schemeClr>
                </a:solidFill>
                <a:latin typeface="Calibri" pitchFamily="34" charset="0"/>
              </a:rPr>
              <a:t>proton</a:t>
            </a:r>
            <a:r>
              <a:rPr lang="it-IT" sz="2000" dirty="0" smtClean="0">
                <a:solidFill>
                  <a:schemeClr val="accent6">
                    <a:lumMod val="75000"/>
                  </a:schemeClr>
                </a:solidFill>
                <a:latin typeface="Calibri" pitchFamily="34" charset="0"/>
              </a:rPr>
              <a:t> </a:t>
            </a:r>
            <a:r>
              <a:rPr lang="it-IT" sz="2000" dirty="0" err="1" smtClean="0">
                <a:solidFill>
                  <a:schemeClr val="accent6">
                    <a:lumMod val="75000"/>
                  </a:schemeClr>
                </a:solidFill>
                <a:latin typeface="Calibri" pitchFamily="34" charset="0"/>
              </a:rPr>
              <a:t>cyclotrons</a:t>
            </a:r>
            <a:r>
              <a:rPr lang="it-IT" sz="2000" dirty="0" smtClean="0">
                <a:solidFill>
                  <a:schemeClr val="accent6">
                    <a:lumMod val="75000"/>
                  </a:schemeClr>
                </a:solidFill>
                <a:latin typeface="Calibri" pitchFamily="34" charset="0"/>
              </a:rPr>
              <a:t>; 2 </a:t>
            </a:r>
            <a:r>
              <a:rPr lang="it-IT" sz="2000" dirty="0" err="1" smtClean="0">
                <a:solidFill>
                  <a:schemeClr val="accent6">
                    <a:lumMod val="75000"/>
                  </a:schemeClr>
                </a:solidFill>
                <a:latin typeface="Calibri" pitchFamily="34" charset="0"/>
              </a:rPr>
              <a:t>proton</a:t>
            </a:r>
            <a:r>
              <a:rPr lang="it-IT" sz="2000" dirty="0" smtClean="0">
                <a:solidFill>
                  <a:schemeClr val="accent6">
                    <a:lumMod val="75000"/>
                  </a:schemeClr>
                </a:solidFill>
                <a:latin typeface="Calibri" pitchFamily="34" charset="0"/>
              </a:rPr>
              <a:t>-carbon </a:t>
            </a:r>
            <a:r>
              <a:rPr lang="it-IT" sz="2000" dirty="0" err="1" smtClean="0">
                <a:solidFill>
                  <a:schemeClr val="accent6">
                    <a:lumMod val="75000"/>
                  </a:schemeClr>
                </a:solidFill>
                <a:latin typeface="Calibri" pitchFamily="34" charset="0"/>
              </a:rPr>
              <a:t>synchrotrons</a:t>
            </a:r>
            <a:r>
              <a:rPr lang="it-IT" sz="2000" dirty="0" smtClean="0">
                <a:solidFill>
                  <a:schemeClr val="accent6">
                    <a:lumMod val="75000"/>
                  </a:schemeClr>
                </a:solidFill>
                <a:latin typeface="Calibri" pitchFamily="34" charset="0"/>
              </a:rPr>
              <a:t>;         </a:t>
            </a:r>
          </a:p>
          <a:p>
            <a:r>
              <a:rPr lang="it-IT" sz="2000" dirty="0" smtClean="0">
                <a:solidFill>
                  <a:schemeClr val="accent6">
                    <a:lumMod val="75000"/>
                  </a:schemeClr>
                </a:solidFill>
                <a:latin typeface="Calibri" pitchFamily="34" charset="0"/>
              </a:rPr>
              <a:t>2 </a:t>
            </a:r>
            <a:r>
              <a:rPr lang="it-IT" sz="2000" dirty="0" err="1" smtClean="0">
                <a:solidFill>
                  <a:schemeClr val="accent6">
                    <a:lumMod val="75000"/>
                  </a:schemeClr>
                </a:solidFill>
                <a:latin typeface="Calibri" pitchFamily="34" charset="0"/>
              </a:rPr>
              <a:t>proton</a:t>
            </a:r>
            <a:r>
              <a:rPr lang="it-IT" sz="2000" dirty="0" smtClean="0">
                <a:solidFill>
                  <a:schemeClr val="accent6">
                    <a:lumMod val="75000"/>
                  </a:schemeClr>
                </a:solidFill>
                <a:latin typeface="Calibri" pitchFamily="34" charset="0"/>
              </a:rPr>
              <a:t> </a:t>
            </a:r>
            <a:r>
              <a:rPr lang="it-IT" sz="2000" dirty="0" err="1" smtClean="0">
                <a:solidFill>
                  <a:schemeClr val="accent6">
                    <a:lumMod val="75000"/>
                  </a:schemeClr>
                </a:solidFill>
                <a:latin typeface="Calibri" pitchFamily="34" charset="0"/>
              </a:rPr>
              <a:t>synchrotrons</a:t>
            </a:r>
            <a:r>
              <a:rPr lang="it-IT" sz="2000" dirty="0" smtClean="0">
                <a:solidFill>
                  <a:schemeClr val="accent6">
                    <a:lumMod val="75000"/>
                  </a:schemeClr>
                </a:solidFill>
                <a:latin typeface="Calibri" pitchFamily="34" charset="0"/>
              </a:rPr>
              <a:t>; 1 carbon </a:t>
            </a:r>
            <a:r>
              <a:rPr lang="it-IT" sz="2000" dirty="0" err="1" smtClean="0">
                <a:solidFill>
                  <a:schemeClr val="accent6">
                    <a:lumMod val="75000"/>
                  </a:schemeClr>
                </a:solidFill>
                <a:latin typeface="Calibri" pitchFamily="34" charset="0"/>
              </a:rPr>
              <a:t>synchrotron</a:t>
            </a:r>
            <a:r>
              <a:rPr lang="it-IT" sz="2000" dirty="0" smtClean="0">
                <a:solidFill>
                  <a:schemeClr val="accent6">
                    <a:lumMod val="75000"/>
                  </a:schemeClr>
                </a:solidFill>
                <a:latin typeface="Calibri" pitchFamily="34" charset="0"/>
              </a:rPr>
              <a:t>; 1 </a:t>
            </a:r>
            <a:r>
              <a:rPr lang="it-IT" sz="2000" dirty="0" err="1" smtClean="0">
                <a:solidFill>
                  <a:schemeClr val="accent6">
                    <a:lumMod val="75000"/>
                  </a:schemeClr>
                </a:solidFill>
                <a:latin typeface="Calibri" pitchFamily="34" charset="0"/>
              </a:rPr>
              <a:t>proton</a:t>
            </a:r>
            <a:r>
              <a:rPr lang="it-IT" sz="2000" dirty="0" smtClean="0">
                <a:solidFill>
                  <a:schemeClr val="accent6">
                    <a:lumMod val="75000"/>
                  </a:schemeClr>
                </a:solidFill>
                <a:latin typeface="Calibri" pitchFamily="34" charset="0"/>
              </a:rPr>
              <a:t> </a:t>
            </a:r>
            <a:r>
              <a:rPr lang="it-IT" sz="2000" dirty="0" err="1" smtClean="0">
                <a:solidFill>
                  <a:schemeClr val="accent6">
                    <a:lumMod val="75000"/>
                  </a:schemeClr>
                </a:solidFill>
                <a:latin typeface="Calibri" pitchFamily="34" charset="0"/>
              </a:rPr>
              <a:t>synchro-cyclotron</a:t>
            </a:r>
            <a:r>
              <a:rPr lang="it-IT" sz="2800" dirty="0" smtClean="0">
                <a:solidFill>
                  <a:schemeClr val="accent6">
                    <a:lumMod val="75000"/>
                  </a:schemeClr>
                </a:solidFill>
                <a:latin typeface="Calibri" pitchFamily="34" charset="0"/>
              </a:rPr>
              <a:t> </a:t>
            </a:r>
            <a:endParaRPr lang="it-IT" sz="2800" dirty="0">
              <a:solidFill>
                <a:schemeClr val="accent6">
                  <a:lumMod val="75000"/>
                </a:schemeClr>
              </a:solidFill>
              <a:latin typeface="Calibri" pitchFamily="34" charset="0"/>
            </a:endParaRPr>
          </a:p>
        </p:txBody>
      </p:sp>
      <p:sp>
        <p:nvSpPr>
          <p:cNvPr id="2" name="Date Placeholder 1"/>
          <p:cNvSpPr>
            <a:spLocks noGrp="1"/>
          </p:cNvSpPr>
          <p:nvPr>
            <p:ph type="dt" sz="half" idx="10"/>
          </p:nvPr>
        </p:nvSpPr>
        <p:spPr/>
        <p:txBody>
          <a:bodyPr/>
          <a:lstStyle/>
          <a:p>
            <a:r>
              <a:rPr lang="en-US" smtClean="0"/>
              <a:t>CAS – Trondheim - 27/07/2013</a:t>
            </a:r>
            <a:endParaRPr lang="en-US"/>
          </a:p>
        </p:txBody>
      </p:sp>
      <p:sp>
        <p:nvSpPr>
          <p:cNvPr id="3" name="Footer Placeholder 2"/>
          <p:cNvSpPr>
            <a:spLocks noGrp="1"/>
          </p:cNvSpPr>
          <p:nvPr>
            <p:ph type="ftr" sz="quarter" idx="11"/>
          </p:nvPr>
        </p:nvSpPr>
        <p:spPr/>
        <p:txBody>
          <a:bodyPr/>
          <a:lstStyle/>
          <a:p>
            <a:r>
              <a:rPr lang="en-US" smtClean="0"/>
              <a:t>Medical applications – C. Biscari </a:t>
            </a:r>
            <a:endParaRPr lang="en-US"/>
          </a:p>
        </p:txBody>
      </p:sp>
    </p:spTree>
    <p:extLst>
      <p:ext uri="{BB962C8B-B14F-4D97-AF65-F5344CB8AC3E}">
        <p14:creationId xmlns:p14="http://schemas.microsoft.com/office/powerpoint/2010/main" val="343217627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8967" y="346973"/>
            <a:ext cx="8229600" cy="634082"/>
          </a:xfrm>
        </p:spPr>
        <p:txBody>
          <a:bodyPr>
            <a:normAutofit fontScale="90000"/>
          </a:bodyPr>
          <a:lstStyle/>
          <a:p>
            <a:r>
              <a:rPr lang="it-IT" dirty="0" smtClean="0"/>
              <a:t>Hadrontherapy business</a:t>
            </a:r>
            <a:endParaRPr lang="it-IT" dirty="0"/>
          </a:p>
        </p:txBody>
      </p:sp>
      <p:sp>
        <p:nvSpPr>
          <p:cNvPr id="4" name="CasellaDiTesto 3"/>
          <p:cNvSpPr txBox="1"/>
          <p:nvPr/>
        </p:nvSpPr>
        <p:spPr>
          <a:xfrm>
            <a:off x="733347" y="1009044"/>
            <a:ext cx="7871102" cy="923330"/>
          </a:xfrm>
          <a:prstGeom prst="rect">
            <a:avLst/>
          </a:prstGeom>
          <a:noFill/>
        </p:spPr>
        <p:txBody>
          <a:bodyPr wrap="square" rtlCol="0">
            <a:spAutoFit/>
          </a:bodyPr>
          <a:lstStyle/>
          <a:p>
            <a:r>
              <a:rPr lang="en-US" dirty="0" smtClean="0">
                <a:latin typeface="Calibri" pitchFamily="34" charset="0"/>
              </a:rPr>
              <a:t>The idea of hadrontherapy facilities has passed from the research field to the business field with several commercial firms: </a:t>
            </a:r>
          </a:p>
          <a:p>
            <a:r>
              <a:rPr lang="en-US" dirty="0" smtClean="0">
                <a:latin typeface="Calibri" pitchFamily="34" charset="0"/>
              </a:rPr>
              <a:t>IBA, Hitachi, Mitsubishi, Sumitomo, Varian, Still River, </a:t>
            </a:r>
            <a:r>
              <a:rPr lang="en-US" dirty="0" err="1" smtClean="0">
                <a:latin typeface="Calibri" pitchFamily="34" charset="0"/>
              </a:rPr>
              <a:t>Optivus</a:t>
            </a:r>
            <a:r>
              <a:rPr lang="en-US" dirty="0" smtClean="0">
                <a:latin typeface="Calibri" pitchFamily="34" charset="0"/>
              </a:rPr>
              <a:t>, Siemens</a:t>
            </a:r>
            <a:endParaRPr lang="it-IT" dirty="0">
              <a:latin typeface="Calibri" pitchFamily="34" charset="0"/>
            </a:endParaRPr>
          </a:p>
        </p:txBody>
      </p:sp>
      <p:sp>
        <p:nvSpPr>
          <p:cNvPr id="6" name="CasellaDiTesto 5"/>
          <p:cNvSpPr txBox="1"/>
          <p:nvPr/>
        </p:nvSpPr>
        <p:spPr>
          <a:xfrm>
            <a:off x="772165" y="2420888"/>
            <a:ext cx="7560840" cy="2862322"/>
          </a:xfrm>
          <a:prstGeom prst="rect">
            <a:avLst/>
          </a:prstGeom>
          <a:noFill/>
        </p:spPr>
        <p:txBody>
          <a:bodyPr wrap="square" rtlCol="0">
            <a:spAutoFit/>
          </a:bodyPr>
          <a:lstStyle/>
          <a:p>
            <a:r>
              <a:rPr lang="en-US" dirty="0" smtClean="0">
                <a:solidFill>
                  <a:srgbClr val="000000"/>
                </a:solidFill>
                <a:latin typeface="Calibri" pitchFamily="34" charset="0"/>
              </a:rPr>
              <a:t>… Hadron </a:t>
            </a:r>
            <a:r>
              <a:rPr lang="en-US" dirty="0">
                <a:solidFill>
                  <a:srgbClr val="000000"/>
                </a:solidFill>
                <a:latin typeface="Calibri" pitchFamily="34" charset="0"/>
              </a:rPr>
              <a:t>therapy is the epitome of a multidisciplinary and transnational venture: its full development requires the competences of physicists, physicians, radiobiologists, engineers and IT experts, as well as collaboration between research and industrial partners. </a:t>
            </a:r>
            <a:endParaRPr lang="en-US" dirty="0" smtClean="0">
              <a:solidFill>
                <a:srgbClr val="000000"/>
              </a:solidFill>
              <a:latin typeface="Calibri" pitchFamily="34" charset="0"/>
            </a:endParaRPr>
          </a:p>
          <a:p>
            <a:endParaRPr lang="en-US" dirty="0">
              <a:solidFill>
                <a:srgbClr val="000000"/>
              </a:solidFill>
              <a:latin typeface="Calibri" pitchFamily="34" charset="0"/>
            </a:endParaRPr>
          </a:p>
          <a:p>
            <a:r>
              <a:rPr lang="en-US" dirty="0" smtClean="0">
                <a:solidFill>
                  <a:srgbClr val="000000"/>
                </a:solidFill>
                <a:latin typeface="Calibri" pitchFamily="34" charset="0"/>
              </a:rPr>
              <a:t>The </a:t>
            </a:r>
            <a:r>
              <a:rPr lang="en-US" dirty="0">
                <a:solidFill>
                  <a:srgbClr val="000000"/>
                </a:solidFill>
                <a:latin typeface="Calibri" pitchFamily="34" charset="0"/>
              </a:rPr>
              <a:t>translational aspects are extremely relevant because the communities involved are traditionally separate and they have to learn to speak the same "language". Ions that are considered "light" by physicists, such as carbon, are "heavy" for radiobiologists – and this is just one of many </a:t>
            </a:r>
            <a:r>
              <a:rPr lang="en-US" dirty="0" smtClean="0">
                <a:solidFill>
                  <a:srgbClr val="000000"/>
                </a:solidFill>
                <a:latin typeface="Calibri" pitchFamily="34" charset="0"/>
              </a:rPr>
              <a:t>examples (from </a:t>
            </a:r>
            <a:r>
              <a:rPr lang="en-US" dirty="0" err="1" smtClean="0">
                <a:solidFill>
                  <a:srgbClr val="000000"/>
                </a:solidFill>
                <a:latin typeface="Calibri" pitchFamily="34" charset="0"/>
              </a:rPr>
              <a:t>Cern</a:t>
            </a:r>
            <a:r>
              <a:rPr lang="en-US" dirty="0" smtClean="0">
                <a:solidFill>
                  <a:srgbClr val="000000"/>
                </a:solidFill>
                <a:latin typeface="Calibri" pitchFamily="34" charset="0"/>
              </a:rPr>
              <a:t> Courier, </a:t>
            </a:r>
            <a:r>
              <a:rPr lang="en-US" dirty="0">
                <a:solidFill>
                  <a:srgbClr val="000000"/>
                </a:solidFill>
                <a:latin typeface="Calibri" pitchFamily="34" charset="0"/>
              </a:rPr>
              <a:t>Nov 23, </a:t>
            </a:r>
            <a:r>
              <a:rPr lang="en-US" dirty="0" smtClean="0">
                <a:solidFill>
                  <a:srgbClr val="000000"/>
                </a:solidFill>
                <a:latin typeface="Calibri" pitchFamily="34" charset="0"/>
              </a:rPr>
              <a:t>2011)</a:t>
            </a:r>
            <a:endParaRPr lang="it-IT" dirty="0">
              <a:latin typeface="Calibri" pitchFamily="34" charset="0"/>
            </a:endParaRPr>
          </a:p>
        </p:txBody>
      </p:sp>
      <p:sp>
        <p:nvSpPr>
          <p:cNvPr id="3" name="Date Placeholder 2"/>
          <p:cNvSpPr>
            <a:spLocks noGrp="1"/>
          </p:cNvSpPr>
          <p:nvPr>
            <p:ph type="dt" sz="half" idx="10"/>
          </p:nvPr>
        </p:nvSpPr>
        <p:spPr/>
        <p:txBody>
          <a:bodyPr/>
          <a:lstStyle/>
          <a:p>
            <a:r>
              <a:rPr lang="en-US" smtClean="0"/>
              <a:t>CAS – Trondheim - 27/07/2013</a:t>
            </a:r>
            <a:endParaRPr lang="en-US"/>
          </a:p>
        </p:txBody>
      </p:sp>
      <p:sp>
        <p:nvSpPr>
          <p:cNvPr id="7" name="Footer Placeholder 6"/>
          <p:cNvSpPr>
            <a:spLocks noGrp="1"/>
          </p:cNvSpPr>
          <p:nvPr>
            <p:ph type="ftr" sz="quarter" idx="11"/>
          </p:nvPr>
        </p:nvSpPr>
        <p:spPr/>
        <p:txBody>
          <a:bodyPr/>
          <a:lstStyle/>
          <a:p>
            <a:r>
              <a:rPr lang="en-US" smtClean="0"/>
              <a:t>Medical applications – C. Biscari </a:t>
            </a:r>
            <a:endParaRPr lang="en-US"/>
          </a:p>
        </p:txBody>
      </p:sp>
      <p:sp>
        <p:nvSpPr>
          <p:cNvPr id="8" name="Slide Number Placeholder 7"/>
          <p:cNvSpPr>
            <a:spLocks noGrp="1"/>
          </p:cNvSpPr>
          <p:nvPr>
            <p:ph type="sldNum" sz="quarter" idx="12"/>
          </p:nvPr>
        </p:nvSpPr>
        <p:spPr/>
        <p:txBody>
          <a:bodyPr/>
          <a:lstStyle/>
          <a:p>
            <a:fld id="{67CD92BB-0280-4EA5-937F-87721D6FAD66}" type="slidenum">
              <a:rPr lang="en-US" smtClean="0"/>
              <a:t>55</a:t>
            </a:fld>
            <a:endParaRPr lang="en-US"/>
          </a:p>
        </p:txBody>
      </p:sp>
    </p:spTree>
    <p:extLst>
      <p:ext uri="{BB962C8B-B14F-4D97-AF65-F5344CB8AC3E}">
        <p14:creationId xmlns:p14="http://schemas.microsoft.com/office/powerpoint/2010/main" val="388577585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332656"/>
            <a:ext cx="8229600" cy="634082"/>
          </a:xfrm>
        </p:spPr>
        <p:txBody>
          <a:bodyPr>
            <a:normAutofit fontScale="90000"/>
          </a:bodyPr>
          <a:lstStyle/>
          <a:p>
            <a:r>
              <a:rPr lang="it-IT" dirty="0" smtClean="0"/>
              <a:t>Hadrontherapy future</a:t>
            </a:r>
            <a:endParaRPr lang="it-IT" dirty="0"/>
          </a:p>
        </p:txBody>
      </p:sp>
      <p:sp>
        <p:nvSpPr>
          <p:cNvPr id="8" name="Rettangolo 7"/>
          <p:cNvSpPr/>
          <p:nvPr/>
        </p:nvSpPr>
        <p:spPr>
          <a:xfrm>
            <a:off x="520725" y="888752"/>
            <a:ext cx="8280920" cy="1908215"/>
          </a:xfrm>
          <a:prstGeom prst="rect">
            <a:avLst/>
          </a:prstGeom>
        </p:spPr>
        <p:txBody>
          <a:bodyPr wrap="square">
            <a:spAutoFit/>
          </a:bodyPr>
          <a:lstStyle/>
          <a:p>
            <a:pPr lvl="0" fontAlgn="base">
              <a:spcBef>
                <a:spcPct val="0"/>
              </a:spcBef>
              <a:spcAft>
                <a:spcPct val="0"/>
              </a:spcAft>
              <a:defRPr/>
            </a:pPr>
            <a:r>
              <a:rPr kumimoji="1" lang="en-US" altLang="ja-JP" dirty="0" smtClean="0">
                <a:latin typeface="Calibri" pitchFamily="34" charset="0"/>
                <a:cs typeface="Calibri" pitchFamily="34" charset="0"/>
              </a:rPr>
              <a:t>Worldwide R&amp;D for more compact and/or advanced accelerators: </a:t>
            </a:r>
          </a:p>
          <a:p>
            <a:pPr marL="342900" lvl="0" indent="-342900" fontAlgn="base">
              <a:spcBef>
                <a:spcPct val="0"/>
              </a:spcBef>
              <a:spcAft>
                <a:spcPct val="0"/>
              </a:spcAft>
              <a:buFont typeface="Arial" pitchFamily="34" charset="0"/>
              <a:buChar char="•"/>
              <a:defRPr/>
            </a:pPr>
            <a:r>
              <a:rPr kumimoji="1" lang="en-US" altLang="ja-JP" sz="2000" dirty="0" smtClean="0">
                <a:latin typeface="Calibri" pitchFamily="34" charset="0"/>
                <a:cs typeface="Calibri" pitchFamily="34" charset="0"/>
              </a:rPr>
              <a:t>FFAG: Fixed Field alternating Gradient: in the middle between a cyclotron and a synchrotron. DC beam with fast energy change! The radius change slightly because B changes with the radius.  A fast energy change could be a good solution in treating moving organs</a:t>
            </a:r>
          </a:p>
          <a:p>
            <a:pPr lvl="0" fontAlgn="base">
              <a:spcBef>
                <a:spcPct val="0"/>
              </a:spcBef>
              <a:spcAft>
                <a:spcPct val="0"/>
              </a:spcAft>
              <a:buFont typeface="Arial" pitchFamily="34" charset="0"/>
              <a:buChar char="•"/>
              <a:defRPr/>
            </a:pPr>
            <a:endParaRPr kumimoji="1" lang="en-US" altLang="ja-JP" sz="2000" dirty="0" smtClean="0">
              <a:latin typeface="Calibri" pitchFamily="34" charset="0"/>
              <a:cs typeface="Calibri"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300" y="2594955"/>
            <a:ext cx="4752528" cy="3471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076056" y="2594955"/>
            <a:ext cx="3744416" cy="3970318"/>
          </a:xfrm>
          <a:prstGeom prst="rect">
            <a:avLst/>
          </a:prstGeom>
          <a:noFill/>
        </p:spPr>
        <p:txBody>
          <a:bodyPr wrap="square" rtlCol="0">
            <a:spAutoFit/>
          </a:bodyPr>
          <a:lstStyle/>
          <a:p>
            <a:pPr marL="285750" lvl="0" indent="180000" fontAlgn="base">
              <a:spcBef>
                <a:spcPct val="0"/>
              </a:spcBef>
              <a:spcAft>
                <a:spcPct val="0"/>
              </a:spcAft>
              <a:buFont typeface="Arial" pitchFamily="34" charset="0"/>
              <a:buChar char="•"/>
              <a:defRPr/>
            </a:pPr>
            <a:r>
              <a:rPr kumimoji="1" lang="en-US" altLang="ja-JP" dirty="0">
                <a:latin typeface="Calibri" pitchFamily="34" charset="0"/>
                <a:cs typeface="Calibri" pitchFamily="34" charset="0"/>
              </a:rPr>
              <a:t>LIBO: Linac Booster Linac @ 3 GHz, 27MV/m  for protons from 30 MeV to 250 MeV exploiting the standard 30 MeV cyclotrons for radioisotopes as injector. </a:t>
            </a:r>
          </a:p>
          <a:p>
            <a:pPr marL="285750" indent="180000" fontAlgn="base">
              <a:spcBef>
                <a:spcPct val="0"/>
              </a:spcBef>
              <a:spcAft>
                <a:spcPct val="0"/>
              </a:spcAft>
              <a:buFont typeface="Arial" pitchFamily="34" charset="0"/>
              <a:buChar char="•"/>
              <a:defRPr/>
            </a:pPr>
            <a:r>
              <a:rPr kumimoji="1" lang="en-US" altLang="ja-JP" dirty="0">
                <a:latin typeface="Calibri" pitchFamily="34" charset="0"/>
                <a:cs typeface="Calibri" pitchFamily="34" charset="0"/>
              </a:rPr>
              <a:t>Laser Plasma acceleration: heavy ions acceleration by high power lasers</a:t>
            </a:r>
          </a:p>
          <a:p>
            <a:pPr marL="285750" lvl="0" indent="180000">
              <a:buFont typeface="Arial" pitchFamily="34" charset="0"/>
              <a:buChar char="•"/>
            </a:pPr>
            <a:r>
              <a:rPr kumimoji="1" lang="en-US" altLang="ja-JP" dirty="0">
                <a:latin typeface="Calibri" pitchFamily="34" charset="0"/>
                <a:cs typeface="Calibri" pitchFamily="34" charset="0"/>
              </a:rPr>
              <a:t>DWA: dielectric wall induction linac: new dielectrics 100 MV/m (instead of 10) </a:t>
            </a:r>
            <a:r>
              <a:rPr lang="en-US" dirty="0">
                <a:solidFill>
                  <a:prstClr val="black"/>
                </a:solidFill>
                <a:latin typeface="Calibri" pitchFamily="34" charset="0"/>
              </a:rPr>
              <a:t>250 MeV proton linac 3 m long</a:t>
            </a:r>
            <a:endParaRPr lang="it-IT" dirty="0">
              <a:solidFill>
                <a:prstClr val="black"/>
              </a:solidFill>
              <a:latin typeface="Calibri" pitchFamily="34" charset="0"/>
            </a:endParaRPr>
          </a:p>
          <a:p>
            <a:pPr lvl="0" indent="180000" fontAlgn="base">
              <a:spcBef>
                <a:spcPct val="0"/>
              </a:spcBef>
              <a:spcAft>
                <a:spcPct val="0"/>
              </a:spcAft>
              <a:buFont typeface="Arial" pitchFamily="34" charset="0"/>
              <a:buChar char="•"/>
              <a:defRPr/>
            </a:pPr>
            <a:endParaRPr kumimoji="1" lang="en-US" altLang="ja-JP" dirty="0">
              <a:latin typeface="Calibri" pitchFamily="34" charset="0"/>
              <a:cs typeface="Calibri" pitchFamily="34" charset="0"/>
            </a:endParaRPr>
          </a:p>
          <a:p>
            <a:endParaRPr lang="en-US" dirty="0"/>
          </a:p>
        </p:txBody>
      </p:sp>
      <p:sp>
        <p:nvSpPr>
          <p:cNvPr id="4" name="Date Placeholder 3"/>
          <p:cNvSpPr>
            <a:spLocks noGrp="1"/>
          </p:cNvSpPr>
          <p:nvPr>
            <p:ph type="dt" sz="half" idx="10"/>
          </p:nvPr>
        </p:nvSpPr>
        <p:spPr/>
        <p:txBody>
          <a:bodyPr/>
          <a:lstStyle/>
          <a:p>
            <a:r>
              <a:rPr lang="en-US" smtClean="0"/>
              <a:t>CAS – Trondheim - 27/07/2013</a:t>
            </a:r>
            <a:endParaRPr lang="en-US"/>
          </a:p>
        </p:txBody>
      </p:sp>
      <p:sp>
        <p:nvSpPr>
          <p:cNvPr id="5" name="Footer Placeholder 4"/>
          <p:cNvSpPr>
            <a:spLocks noGrp="1"/>
          </p:cNvSpPr>
          <p:nvPr>
            <p:ph type="ftr" sz="quarter" idx="11"/>
          </p:nvPr>
        </p:nvSpPr>
        <p:spPr/>
        <p:txBody>
          <a:bodyPr/>
          <a:lstStyle/>
          <a:p>
            <a:r>
              <a:rPr lang="en-US" smtClean="0"/>
              <a:t>Medical applications – C. Biscari </a:t>
            </a:r>
            <a:endParaRPr lang="en-US"/>
          </a:p>
        </p:txBody>
      </p:sp>
      <p:sp>
        <p:nvSpPr>
          <p:cNvPr id="6" name="Slide Number Placeholder 5"/>
          <p:cNvSpPr>
            <a:spLocks noGrp="1"/>
          </p:cNvSpPr>
          <p:nvPr>
            <p:ph type="sldNum" sz="quarter" idx="12"/>
          </p:nvPr>
        </p:nvSpPr>
        <p:spPr/>
        <p:txBody>
          <a:bodyPr/>
          <a:lstStyle/>
          <a:p>
            <a:fld id="{67CD92BB-0280-4EA5-937F-87721D6FAD66}" type="slidenum">
              <a:rPr lang="en-US" smtClean="0"/>
              <a:t>56</a:t>
            </a:fld>
            <a:endParaRPr lang="en-US"/>
          </a:p>
        </p:txBody>
      </p:sp>
    </p:spTree>
    <p:extLst>
      <p:ext uri="{BB962C8B-B14F-4D97-AF65-F5344CB8AC3E}">
        <p14:creationId xmlns:p14="http://schemas.microsoft.com/office/powerpoint/2010/main" val="223696196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052736"/>
            <a:ext cx="8229600" cy="908720"/>
          </a:xfrm>
        </p:spPr>
        <p:txBody>
          <a:bodyPr/>
          <a:lstStyle/>
          <a:p>
            <a:r>
              <a:rPr lang="en-US" dirty="0" err="1" smtClean="0"/>
              <a:t>Ackwoledgements</a:t>
            </a:r>
            <a:endParaRPr lang="en-US" dirty="0"/>
          </a:p>
        </p:txBody>
      </p:sp>
      <p:sp>
        <p:nvSpPr>
          <p:cNvPr id="3" name="Content Placeholder 2"/>
          <p:cNvSpPr>
            <a:spLocks noGrp="1"/>
          </p:cNvSpPr>
          <p:nvPr>
            <p:ph idx="1"/>
          </p:nvPr>
        </p:nvSpPr>
        <p:spPr>
          <a:xfrm>
            <a:off x="467544" y="2420889"/>
            <a:ext cx="8229600" cy="3528392"/>
          </a:xfrm>
        </p:spPr>
        <p:txBody>
          <a:bodyPr/>
          <a:lstStyle/>
          <a:p>
            <a:r>
              <a:rPr lang="en-US" dirty="0" smtClean="0">
                <a:solidFill>
                  <a:schemeClr val="accent6">
                    <a:lumMod val="75000"/>
                  </a:schemeClr>
                </a:solidFill>
              </a:rPr>
              <a:t>To all CNAO Team, with whom I shared three years of work during the commissioning of the facility, to Marco </a:t>
            </a:r>
            <a:r>
              <a:rPr lang="en-US" dirty="0" err="1" smtClean="0">
                <a:solidFill>
                  <a:schemeClr val="accent6">
                    <a:lumMod val="75000"/>
                  </a:schemeClr>
                </a:solidFill>
              </a:rPr>
              <a:t>Pullia</a:t>
            </a:r>
            <a:r>
              <a:rPr lang="en-US" dirty="0" smtClean="0">
                <a:solidFill>
                  <a:schemeClr val="accent6">
                    <a:lumMod val="75000"/>
                  </a:schemeClr>
                </a:solidFill>
              </a:rPr>
              <a:t> and </a:t>
            </a:r>
            <a:r>
              <a:rPr lang="en-US" dirty="0" err="1" smtClean="0">
                <a:solidFill>
                  <a:schemeClr val="accent6">
                    <a:lumMod val="75000"/>
                  </a:schemeClr>
                </a:solidFill>
              </a:rPr>
              <a:t>Erminia</a:t>
            </a:r>
            <a:r>
              <a:rPr lang="en-US" dirty="0" smtClean="0">
                <a:solidFill>
                  <a:schemeClr val="accent6">
                    <a:lumMod val="75000"/>
                  </a:schemeClr>
                </a:solidFill>
              </a:rPr>
              <a:t> </a:t>
            </a:r>
            <a:r>
              <a:rPr lang="en-US" dirty="0" err="1" smtClean="0">
                <a:solidFill>
                  <a:schemeClr val="accent6">
                    <a:lumMod val="75000"/>
                  </a:schemeClr>
                </a:solidFill>
              </a:rPr>
              <a:t>Bressi</a:t>
            </a:r>
            <a:r>
              <a:rPr lang="en-US" dirty="0" smtClean="0">
                <a:solidFill>
                  <a:schemeClr val="accent6">
                    <a:lumMod val="75000"/>
                  </a:schemeClr>
                </a:solidFill>
              </a:rPr>
              <a:t>, for all the information and fruitful discussions, and specially to</a:t>
            </a:r>
            <a:r>
              <a:rPr lang="en-US" dirty="0">
                <a:solidFill>
                  <a:schemeClr val="accent6">
                    <a:lumMod val="75000"/>
                  </a:schemeClr>
                </a:solidFill>
              </a:rPr>
              <a:t> </a:t>
            </a:r>
            <a:r>
              <a:rPr lang="en-US" dirty="0" smtClean="0">
                <a:solidFill>
                  <a:schemeClr val="accent6">
                    <a:lumMod val="75000"/>
                  </a:schemeClr>
                </a:solidFill>
              </a:rPr>
              <a:t>Luciano </a:t>
            </a:r>
            <a:r>
              <a:rPr lang="en-US" dirty="0" err="1" smtClean="0">
                <a:solidFill>
                  <a:schemeClr val="accent6">
                    <a:lumMod val="75000"/>
                  </a:schemeClr>
                </a:solidFill>
              </a:rPr>
              <a:t>Falbo</a:t>
            </a:r>
            <a:r>
              <a:rPr lang="en-US" dirty="0" smtClean="0">
                <a:solidFill>
                  <a:schemeClr val="accent6">
                    <a:lumMod val="75000"/>
                  </a:schemeClr>
                </a:solidFill>
              </a:rPr>
              <a:t>, from whom I have borrowed most of the slides (talk at HIAT2012, Chicago, </a:t>
            </a:r>
            <a:r>
              <a:rPr lang="en-US" sz="2000" dirty="0">
                <a:hlinkClick r:id="rId2"/>
              </a:rPr>
              <a:t>http://</a:t>
            </a:r>
            <a:r>
              <a:rPr lang="en-US" sz="2000" dirty="0" smtClean="0">
                <a:hlinkClick r:id="rId2"/>
              </a:rPr>
              <a:t>www.phy.anl.gov/hiat12/Proceedings/papers/proceed.pdf</a:t>
            </a:r>
            <a:r>
              <a:rPr lang="en-US" sz="1800" dirty="0" smtClean="0"/>
              <a:t>, </a:t>
            </a:r>
            <a:r>
              <a:rPr lang="en-US" sz="2000" dirty="0" smtClean="0"/>
              <a:t>p. 156</a:t>
            </a:r>
            <a:r>
              <a:rPr lang="en-US" dirty="0" smtClean="0"/>
              <a:t>) </a:t>
            </a:r>
            <a:endParaRPr lang="en-US" dirty="0"/>
          </a:p>
        </p:txBody>
      </p:sp>
      <p:sp>
        <p:nvSpPr>
          <p:cNvPr id="4" name="Date Placeholder 3"/>
          <p:cNvSpPr>
            <a:spLocks noGrp="1"/>
          </p:cNvSpPr>
          <p:nvPr>
            <p:ph type="dt" sz="half" idx="10"/>
          </p:nvPr>
        </p:nvSpPr>
        <p:spPr/>
        <p:txBody>
          <a:bodyPr/>
          <a:lstStyle/>
          <a:p>
            <a:r>
              <a:rPr lang="en-US" smtClean="0"/>
              <a:t>CAS – Trondheim - 27/07/2013</a:t>
            </a:r>
            <a:endParaRPr lang="en-US"/>
          </a:p>
        </p:txBody>
      </p:sp>
      <p:sp>
        <p:nvSpPr>
          <p:cNvPr id="5" name="Footer Placeholder 4"/>
          <p:cNvSpPr>
            <a:spLocks noGrp="1"/>
          </p:cNvSpPr>
          <p:nvPr>
            <p:ph type="ftr" sz="quarter" idx="11"/>
          </p:nvPr>
        </p:nvSpPr>
        <p:spPr/>
        <p:txBody>
          <a:bodyPr/>
          <a:lstStyle/>
          <a:p>
            <a:r>
              <a:rPr lang="en-US" smtClean="0"/>
              <a:t>Medical applications – C. Biscari </a:t>
            </a:r>
            <a:endParaRPr lang="en-US"/>
          </a:p>
        </p:txBody>
      </p:sp>
      <p:sp>
        <p:nvSpPr>
          <p:cNvPr id="6" name="Slide Number Placeholder 5"/>
          <p:cNvSpPr>
            <a:spLocks noGrp="1"/>
          </p:cNvSpPr>
          <p:nvPr>
            <p:ph type="sldNum" sz="quarter" idx="12"/>
          </p:nvPr>
        </p:nvSpPr>
        <p:spPr/>
        <p:txBody>
          <a:bodyPr/>
          <a:lstStyle/>
          <a:p>
            <a:fld id="{67CD92BB-0280-4EA5-937F-87721D6FAD66}" type="slidenum">
              <a:rPr lang="en-US" smtClean="0"/>
              <a:t>57</a:t>
            </a:fld>
            <a:endParaRPr lang="en-US"/>
          </a:p>
        </p:txBody>
      </p:sp>
    </p:spTree>
    <p:extLst>
      <p:ext uri="{BB962C8B-B14F-4D97-AF65-F5344CB8AC3E}">
        <p14:creationId xmlns:p14="http://schemas.microsoft.com/office/powerpoint/2010/main" val="262164498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flat" cmpd="sng" algn="ctr">
          <a:solidFill>
            <a:srgbClr val="FFFF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solidFill>
          <a:schemeClr val="accent1"/>
        </a:solidFill>
        <a:ln w="31750" cap="flat" cmpd="sng" algn="ctr">
          <a:solidFill>
            <a:srgbClr val="FFFF00"/>
          </a:solidFill>
          <a:prstDash val="solid"/>
          <a:round/>
          <a:headEnd type="none" w="med" len="med"/>
          <a:tailEnd type="none"/>
        </a:ln>
        <a:effectLst/>
      </a:spPr>
      <a:body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1287</TotalTime>
  <Words>4108</Words>
  <Application>Microsoft Office PowerPoint</Application>
  <PresentationFormat>On-screen Show (4:3)</PresentationFormat>
  <Paragraphs>795</Paragraphs>
  <Slides>57</Slides>
  <Notes>12</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57</vt:i4>
      </vt:variant>
    </vt:vector>
  </HeadingPairs>
  <TitlesOfParts>
    <vt:vector size="61" baseType="lpstr">
      <vt:lpstr>Executive</vt:lpstr>
      <vt:lpstr>Beam</vt:lpstr>
      <vt:lpstr>Slide</vt:lpstr>
      <vt:lpstr>Equazione</vt:lpstr>
      <vt:lpstr>Medical applications</vt:lpstr>
      <vt:lpstr>~30000 accelerators in the world</vt:lpstr>
      <vt:lpstr>Isotope production</vt:lpstr>
      <vt:lpstr>Cancer therapy: X-rays</vt:lpstr>
      <vt:lpstr> Radiotherapy</vt:lpstr>
      <vt:lpstr>Radiotherapy and hadrontherapy</vt:lpstr>
      <vt:lpstr>Hadrontherapy: Spread Out Bragg Peak</vt:lpstr>
      <vt:lpstr>Macroscopic advantage of hadrons</vt:lpstr>
      <vt:lpstr>Better dose distribution</vt:lpstr>
      <vt:lpstr>Cell survival</vt:lpstr>
      <vt:lpstr>PowerPoint Presentation</vt:lpstr>
      <vt:lpstr>PowerPoint Presentation</vt:lpstr>
      <vt:lpstr>PowerPoint Presentation</vt:lpstr>
      <vt:lpstr>PowerPoint Presentation</vt:lpstr>
      <vt:lpstr>Accelerator design criteria</vt:lpstr>
      <vt:lpstr>Passive Scanning</vt:lpstr>
      <vt:lpstr>Active Scanning</vt:lpstr>
      <vt:lpstr>Scanning beam</vt:lpstr>
      <vt:lpstr>Active vs Passive</vt:lpstr>
      <vt:lpstr>Moving organs</vt:lpstr>
      <vt:lpstr>Types of accelerators</vt:lpstr>
      <vt:lpstr>Types of accelerators</vt:lpstr>
      <vt:lpstr>CNAO, Pavia</vt:lpstr>
      <vt:lpstr>CNAO - Accelerator and Treatement Rooms</vt:lpstr>
      <vt:lpstr>PowerPoint Presentation</vt:lpstr>
      <vt:lpstr>PowerPoint Presentation</vt:lpstr>
      <vt:lpstr>Synchrotron facility layout: Injector</vt:lpstr>
      <vt:lpstr>Synchrotron facility layout: Injector</vt:lpstr>
      <vt:lpstr>PowerPoint Presentation</vt:lpstr>
      <vt:lpstr>Linac</vt:lpstr>
      <vt:lpstr>MEBT</vt:lpstr>
      <vt:lpstr>Ring: Slow Extraction</vt:lpstr>
      <vt:lpstr>Ring: Slow Extraction</vt:lpstr>
      <vt:lpstr>Ring: Slow Extraction</vt:lpstr>
      <vt:lpstr>Synchrotron facility layout: Ring</vt:lpstr>
      <vt:lpstr>Ring : RF cavity</vt:lpstr>
      <vt:lpstr>Ring: Betatron Core</vt:lpstr>
      <vt:lpstr>Extraction lines</vt:lpstr>
      <vt:lpstr>CNAO Extraction lines</vt:lpstr>
      <vt:lpstr>Orders of magnitude</vt:lpstr>
      <vt:lpstr>Energy precision: 10-4</vt:lpstr>
      <vt:lpstr>CNAO Design Parameters I</vt:lpstr>
      <vt:lpstr>CNAO Design Parameters II</vt:lpstr>
      <vt:lpstr>PowerPoint Presentation</vt:lpstr>
      <vt:lpstr>PowerPoint Presentation</vt:lpstr>
      <vt:lpstr>CNAO medical activity</vt:lpstr>
      <vt:lpstr>PowerPoint Presentation</vt:lpstr>
      <vt:lpstr>PowerPoint Presentation</vt:lpstr>
      <vt:lpstr>Hadrontherapy history: Rapid Growth doubled in last decade</vt:lpstr>
      <vt:lpstr>PowerPoint Presentation</vt:lpstr>
      <vt:lpstr>PowerPoint Presentation</vt:lpstr>
      <vt:lpstr>PowerPoint Presentation</vt:lpstr>
      <vt:lpstr>PowerPoint Presentation</vt:lpstr>
      <vt:lpstr>PowerPoint Presentation</vt:lpstr>
      <vt:lpstr>Hadrontherapy business</vt:lpstr>
      <vt:lpstr>Hadrontherapy future</vt:lpstr>
      <vt:lpstr>Ackwoledgements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accelerators</dc:title>
  <dc:creator>Caterina Biscari</dc:creator>
  <cp:lastModifiedBy>Caterina Biscari</cp:lastModifiedBy>
  <cp:revision>88</cp:revision>
  <cp:lastPrinted>2013-08-06T10:53:32Z</cp:lastPrinted>
  <dcterms:created xsi:type="dcterms:W3CDTF">2013-08-02T12:13:51Z</dcterms:created>
  <dcterms:modified xsi:type="dcterms:W3CDTF">2013-08-27T06:40:11Z</dcterms:modified>
</cp:coreProperties>
</file>