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4"/>
  </p:sldMasterIdLst>
  <p:notesMasterIdLst>
    <p:notesMasterId r:id="rId49"/>
  </p:notesMasterIdLst>
  <p:handoutMasterIdLst>
    <p:handoutMasterId r:id="rId50"/>
  </p:handoutMasterIdLst>
  <p:sldIdLst>
    <p:sldId id="738" r:id="rId5"/>
    <p:sldId id="736" r:id="rId6"/>
    <p:sldId id="258" r:id="rId7"/>
    <p:sldId id="259" r:id="rId8"/>
    <p:sldId id="260" r:id="rId9"/>
    <p:sldId id="1075" r:id="rId10"/>
    <p:sldId id="262" r:id="rId11"/>
    <p:sldId id="1078" r:id="rId12"/>
    <p:sldId id="264" r:id="rId13"/>
    <p:sldId id="265" r:id="rId14"/>
    <p:sldId id="266" r:id="rId15"/>
    <p:sldId id="267" r:id="rId16"/>
    <p:sldId id="1079" r:id="rId17"/>
    <p:sldId id="1072" r:id="rId18"/>
    <p:sldId id="269" r:id="rId19"/>
    <p:sldId id="271" r:id="rId20"/>
    <p:sldId id="273" r:id="rId21"/>
    <p:sldId id="1077" r:id="rId22"/>
    <p:sldId id="274" r:id="rId23"/>
    <p:sldId id="1067" r:id="rId24"/>
    <p:sldId id="1071" r:id="rId25"/>
    <p:sldId id="1073" r:id="rId26"/>
    <p:sldId id="1074" r:id="rId27"/>
    <p:sldId id="1080" r:id="rId28"/>
    <p:sldId id="1070" r:id="rId29"/>
    <p:sldId id="1081" r:id="rId30"/>
    <p:sldId id="814" r:id="rId31"/>
    <p:sldId id="1082" r:id="rId32"/>
    <p:sldId id="980" r:id="rId33"/>
    <p:sldId id="349" r:id="rId34"/>
    <p:sldId id="1083" r:id="rId35"/>
    <p:sldId id="982" r:id="rId36"/>
    <p:sldId id="688" r:id="rId37"/>
    <p:sldId id="1084" r:id="rId38"/>
    <p:sldId id="1085" r:id="rId39"/>
    <p:sldId id="1086" r:id="rId40"/>
    <p:sldId id="1087" r:id="rId41"/>
    <p:sldId id="737" r:id="rId42"/>
    <p:sldId id="1088" r:id="rId43"/>
    <p:sldId id="997" r:id="rId44"/>
    <p:sldId id="276" r:id="rId45"/>
    <p:sldId id="565" r:id="rId46"/>
    <p:sldId id="566" r:id="rId47"/>
    <p:sldId id="567" r:id="rId48"/>
  </p:sldIdLst>
  <p:sldSz cx="12188825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2" pos="282">
          <p15:clr>
            <a:srgbClr val="A4A3A4"/>
          </p15:clr>
        </p15:guide>
        <p15:guide id="3" orient="horz" pos="7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 Messina" initials="PC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5A"/>
    <a:srgbClr val="131C1C"/>
    <a:srgbClr val="00A223"/>
    <a:srgbClr val="FF9300"/>
    <a:srgbClr val="EEE99E"/>
    <a:srgbClr val="6B96F7"/>
    <a:srgbClr val="BBC9FA"/>
    <a:srgbClr val="4F81BD"/>
    <a:srgbClr val="1F497D"/>
    <a:srgbClr val="720A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21" autoAdjust="0"/>
    <p:restoredTop sz="96217" autoAdjust="0"/>
  </p:normalViewPr>
  <p:slideViewPr>
    <p:cSldViewPr snapToGrid="0" showGuides="1">
      <p:cViewPr varScale="1">
        <p:scale>
          <a:sx n="100" d="100"/>
          <a:sy n="100" d="100"/>
        </p:scale>
        <p:origin x="160" y="1064"/>
      </p:cViewPr>
      <p:guideLst>
        <p:guide pos="282"/>
        <p:guide orient="horz" pos="768"/>
      </p:guideLst>
    </p:cSldViewPr>
  </p:slideViewPr>
  <p:outlineViewPr>
    <p:cViewPr>
      <p:scale>
        <a:sx n="33" d="100"/>
        <a:sy n="33" d="100"/>
      </p:scale>
      <p:origin x="0" y="-1344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55" d="100"/>
          <a:sy n="55" d="100"/>
        </p:scale>
        <p:origin x="-1472" y="-6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842F42-2CE9-4E35-95C1-410DC08A50B1}" type="datetimeFigureOut">
              <a:rPr lang="en-US" smtClean="0"/>
              <a:t>3/15/19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F2E89A-4FDF-4617-8DDF-BE2769EE8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26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82904-F315-4730-8D91-37D99E141A6F}" type="datetimeFigureOut">
              <a:rPr lang="en-US" smtClean="0"/>
              <a:t>3/15/19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672D7-8E2D-4611-973D-F4591A707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357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" y="411480"/>
            <a:ext cx="6962455" cy="510909"/>
          </a:xfrm>
          <a:prstGeom prst="rect">
            <a:avLst/>
          </a:prstGeom>
        </p:spPr>
        <p:txBody>
          <a:bodyPr/>
          <a:lstStyle>
            <a:lvl1pPr algn="l">
              <a:defRPr sz="3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" y="1903575"/>
            <a:ext cx="6962456" cy="277849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8" name="Slide Number Placeholder 17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249263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2473" cy="510909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" y="1475740"/>
            <a:ext cx="11369809" cy="404777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482725" indent="-2222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09220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0602"/>
            <a:ext cx="11375136" cy="87782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553612"/>
            <a:ext cx="5588582" cy="8211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2379194"/>
            <a:ext cx="5588582" cy="337322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5" y="1553612"/>
            <a:ext cx="5531934" cy="82119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5" y="2379194"/>
            <a:ext cx="5531934" cy="337322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 marL="1482725" indent="-222250"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idx="10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174864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5136" cy="877824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98867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 with take-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411480"/>
            <a:ext cx="11376442" cy="51090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500" y="1381126"/>
            <a:ext cx="9637520" cy="407669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2500" b="0">
                <a:latin typeface="Arial Narrow" pitchFamily="34" charset="0"/>
              </a:defRPr>
            </a:lvl1pPr>
            <a:lvl2pPr>
              <a:lnSpc>
                <a:spcPct val="90000"/>
              </a:lnSpc>
              <a:buClr>
                <a:schemeClr val="tx2"/>
              </a:buClr>
              <a:buSzPct val="100000"/>
              <a:buFont typeface="Arial Narrow" pitchFamily="34" charset="0"/>
              <a:buChar char="–"/>
              <a:defRPr sz="2000" b="0"/>
            </a:lvl2pPr>
            <a:lvl3pPr marL="768096" indent="-256032"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1700" b="0" i="0"/>
            </a:lvl3pPr>
            <a:lvl4pPr>
              <a:lnSpc>
                <a:spcPct val="90000"/>
              </a:lnSpc>
              <a:buClr>
                <a:schemeClr val="tx2"/>
              </a:buClr>
              <a:buSzPct val="100000"/>
              <a:buFont typeface="Arial Narrow" pitchFamily="34" charset="0"/>
              <a:buChar char="–"/>
              <a:defRPr sz="1400" b="0" i="0"/>
            </a:lvl4pPr>
            <a:lvl5pPr marL="1280160" indent="-256032">
              <a:lnSpc>
                <a:spcPct val="90000"/>
              </a:lnSpc>
              <a:buClr>
                <a:schemeClr val="tx2"/>
              </a:buClr>
              <a:buSzPct val="100000"/>
              <a:buFont typeface="Arial" pitchFamily="34" charset="0"/>
              <a:buChar char="•"/>
              <a:defRPr sz="1400" b="0" i="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739447" y="5611905"/>
            <a:ext cx="7186328" cy="47736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none"/>
        </p:style>
        <p:txBody>
          <a:bodyPr anchor="ctr">
            <a:spAutoFit/>
          </a:bodyPr>
          <a:lstStyle>
            <a:lvl1pPr marL="0" indent="0" algn="ctr">
              <a:buNone/>
              <a:defRPr sz="27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306408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441" y="1600206"/>
            <a:ext cx="10969943" cy="4525963"/>
          </a:xfrm>
          <a:prstGeom prst="rect">
            <a:avLst/>
          </a:prstGeom>
        </p:spPr>
        <p:txBody>
          <a:bodyPr lIns="121901" tIns="60950" rIns="121901" bIns="6095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441" y="6356359"/>
            <a:ext cx="2844059" cy="365125"/>
          </a:xfrm>
          <a:prstGeom prst="rect">
            <a:avLst/>
          </a:prstGeom>
        </p:spPr>
        <p:txBody>
          <a:bodyPr lIns="113777" tIns="56888" rIns="113777" bIns="56888"/>
          <a:lstStyle/>
          <a:p>
            <a:pPr defTabSz="609356" fontAlgn="auto">
              <a:spcBef>
                <a:spcPts val="0"/>
              </a:spcBef>
              <a:spcAft>
                <a:spcPts val="0"/>
              </a:spcAft>
            </a:pPr>
            <a:fld id="{6D35605A-EEC1-384A-95B5-E89C07B5489F}" type="datetime1">
              <a:rPr lang="en-US" sz="2399" smtClean="0">
                <a:solidFill>
                  <a:prstClr val="black"/>
                </a:solidFill>
                <a:latin typeface="Franklin Gothic Book"/>
                <a:cs typeface="+mn-cs"/>
              </a:rPr>
              <a:pPr defTabSz="609356" fontAlgn="auto">
                <a:spcBef>
                  <a:spcPts val="0"/>
                </a:spcBef>
                <a:spcAft>
                  <a:spcPts val="0"/>
                </a:spcAft>
              </a:pPr>
              <a:t>3/15/19</a:t>
            </a:fld>
            <a:endParaRPr lang="en-US" sz="2399">
              <a:solidFill>
                <a:prstClr val="black"/>
              </a:solidFill>
              <a:latin typeface="Franklin Gothic Book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4515" y="6356359"/>
            <a:ext cx="3859795" cy="365125"/>
          </a:xfrm>
          <a:prstGeom prst="rect">
            <a:avLst/>
          </a:prstGeom>
        </p:spPr>
        <p:txBody>
          <a:bodyPr lIns="121901" tIns="60950" rIns="121901" bIns="60950"/>
          <a:lstStyle/>
          <a:p>
            <a:pPr defTabSz="609356" fontAlgn="auto">
              <a:spcBef>
                <a:spcPts val="0"/>
              </a:spcBef>
              <a:spcAft>
                <a:spcPts val="0"/>
              </a:spcAft>
            </a:pPr>
            <a:endParaRPr lang="en-US" sz="2399">
              <a:solidFill>
                <a:prstClr val="black"/>
              </a:solidFill>
              <a:latin typeface="Franklin Gothic Book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5325" y="6356359"/>
            <a:ext cx="2844059" cy="365125"/>
          </a:xfrm>
          <a:prstGeom prst="rect">
            <a:avLst/>
          </a:prstGeom>
        </p:spPr>
        <p:txBody>
          <a:bodyPr/>
          <a:lstStyle/>
          <a:p>
            <a:fld id="{1038060B-AC4B-EA4F-A05E-5FBF35907024}" type="slidenum">
              <a:rPr lang="en-US" smtClean="0">
                <a:solidFill>
                  <a:prstClr val="white"/>
                </a:solidFill>
                <a:latin typeface="Franklin Gothic Book"/>
              </a:rPr>
              <a:pPr/>
              <a:t>‹#›</a:t>
            </a:fld>
            <a:endParaRPr lang="en-US">
              <a:solidFill>
                <a:prstClr val="white"/>
              </a:solidFill>
              <a:latin typeface="Franklin Gothic Book"/>
            </a:endParaRPr>
          </a:p>
        </p:txBody>
      </p:sp>
    </p:spTree>
    <p:extLst>
      <p:ext uri="{BB962C8B-B14F-4D97-AF65-F5344CB8AC3E}">
        <p14:creationId xmlns:p14="http://schemas.microsoft.com/office/powerpoint/2010/main" val="3833336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Placeholder 94"/>
          <p:cNvSpPr>
            <a:spLocks noGrp="1" noChangeArrowheads="1"/>
          </p:cNvSpPr>
          <p:nvPr>
            <p:ph type="title"/>
          </p:nvPr>
        </p:nvSpPr>
        <p:spPr bwMode="auto">
          <a:xfrm>
            <a:off x="-1" y="0"/>
            <a:ext cx="12198489" cy="10795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the title text format</a:t>
            </a:r>
          </a:p>
        </p:txBody>
      </p:sp>
      <p:sp>
        <p:nvSpPr>
          <p:cNvPr id="96" name="Text Placeholder 9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199" y="1600200"/>
            <a:ext cx="11268159" cy="446246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x-none"/>
              <a:t>Click to edit the outline text format</a:t>
            </a:r>
          </a:p>
          <a:p>
            <a:pPr lvl="1"/>
            <a:r>
              <a:rPr lang="en-GB" altLang="x-none"/>
              <a:t>Second Outline Level</a:t>
            </a:r>
          </a:p>
          <a:p>
            <a:pPr lvl="2"/>
            <a:r>
              <a:rPr lang="en-GB" altLang="x-none"/>
              <a:t>Third Outline Level</a:t>
            </a:r>
          </a:p>
          <a:p>
            <a:pPr lvl="3"/>
            <a:r>
              <a:rPr lang="en-GB" altLang="x-none"/>
              <a:t>Fourth Outline Level</a:t>
            </a:r>
          </a:p>
          <a:p>
            <a:pPr lvl="4"/>
            <a:r>
              <a:rPr lang="en-GB" altLang="x-none"/>
              <a:t>Fifth Outline Level</a:t>
            </a:r>
          </a:p>
          <a:p>
            <a:pPr lvl="4"/>
            <a:r>
              <a:rPr lang="en-GB" altLang="x-none"/>
              <a:t>Sixth Outline Level</a:t>
            </a:r>
          </a:p>
          <a:p>
            <a:pPr lvl="4"/>
            <a:r>
              <a:rPr lang="en-GB" altLang="x-none"/>
              <a:t>Seventh Outline Level</a:t>
            </a:r>
          </a:p>
          <a:p>
            <a:pPr lvl="4"/>
            <a:r>
              <a:rPr lang="en-GB" altLang="x-none"/>
              <a:t>Eighth Outline Level</a:t>
            </a:r>
          </a:p>
          <a:p>
            <a:pPr lvl="4"/>
            <a:r>
              <a:rPr lang="en-GB" altLang="x-none"/>
              <a:t>Ninth Outline Level</a:t>
            </a:r>
          </a:p>
        </p:txBody>
      </p:sp>
      <p:sp>
        <p:nvSpPr>
          <p:cNvPr id="97" name="Slide Number Placeholder 96"/>
          <p:cNvSpPr>
            <a:spLocks noGrp="1" noChangeArrowheads="1"/>
          </p:cNvSpPr>
          <p:nvPr>
            <p:ph type="sldNum" idx="4"/>
          </p:nvPr>
        </p:nvSpPr>
        <p:spPr bwMode="auto">
          <a:xfrm>
            <a:off x="11455401" y="6393363"/>
            <a:ext cx="544259" cy="3016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chemeClr val="tx1"/>
                </a:solidFill>
                <a:ea typeface="+mn-ea"/>
                <a:cs typeface="+mn-cs"/>
              </a:defRPr>
            </a:lvl1pPr>
          </a:lstStyle>
          <a:p>
            <a:fld id="{929A8685-9CBD-5D48-90F4-6955DC9A7A72}" type="slidenum">
              <a:rPr lang="en-US" altLang="x-none" smtClean="0"/>
              <a:pPr/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08184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37" r:id="rId2"/>
    <p:sldLayoutId id="2147483939" r:id="rId3"/>
    <p:sldLayoutId id="2147483941" r:id="rId4"/>
    <p:sldLayoutId id="2147483952" r:id="rId5"/>
    <p:sldLayoutId id="2147483953" r:id="rId6"/>
  </p:sldLayoutIdLst>
  <p:hf hdr="0" ft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200" b="1" kern="1200" baseline="0">
          <a:solidFill>
            <a:schemeClr val="tx1"/>
          </a:solidFill>
          <a:latin typeface="+mn-lt"/>
          <a:ea typeface="+mj-ea"/>
          <a:cs typeface="+mj-cs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5pPr>
      <a:lvl6pPr marL="4572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6pPr>
      <a:lvl7pPr marL="9144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7pPr>
      <a:lvl8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8pPr>
      <a:lvl9pPr marL="1828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000">
          <a:solidFill>
            <a:srgbClr val="006C3A"/>
          </a:solidFill>
          <a:latin typeface="Arial Black" pitchFamily="34" charset="0"/>
        </a:defRPr>
      </a:lvl9pPr>
    </p:titleStyle>
    <p:bodyStyle>
      <a:lvl1pPr marL="230188" indent="-230188" algn="l" rtl="0" eaLnBrk="1" fontAlgn="base" hangingPunct="1">
        <a:lnSpc>
          <a:spcPct val="90000"/>
        </a:lnSpc>
        <a:spcBef>
          <a:spcPts val="1400"/>
        </a:spcBef>
        <a:spcAft>
          <a:spcPct val="0"/>
        </a:spcAft>
        <a:buClr>
          <a:schemeClr val="tx1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25475" indent="-279400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3018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44588" indent="-173038" algn="l" rtl="0" eaLnBrk="1" fontAlgn="base" hangingPunct="1">
        <a:lnSpc>
          <a:spcPct val="90000"/>
        </a:lnSpc>
        <a:spcBef>
          <a:spcPts val="800"/>
        </a:spcBef>
        <a:spcAft>
          <a:spcPct val="0"/>
        </a:spcAft>
        <a:buClr>
          <a:schemeClr val="tx1"/>
        </a:buClr>
        <a:buFont typeface="Arial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82725" indent="-222250" algn="l" rtl="0" eaLnBrk="1" fontAlgn="base" hangingPunct="1">
        <a:lnSpc>
          <a:spcPct val="90000"/>
        </a:lnSpc>
        <a:spcBef>
          <a:spcPts val="600"/>
        </a:spcBef>
        <a:spcAft>
          <a:spcPct val="0"/>
        </a:spcAft>
        <a:buClr>
          <a:schemeClr val="tx1"/>
        </a:buClr>
        <a:buFont typeface="Arial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18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microsoft.com/office/2007/relationships/media" Target="../media/media2.mp4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28.png"/><Relationship Id="rId4" Type="http://schemas.openxmlformats.org/officeDocument/2006/relationships/video" Target="../media/media2.mp4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6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emf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842ECEC-EE45-A34E-A32F-2CE3116808FD}"/>
              </a:ext>
            </a:extLst>
          </p:cNvPr>
          <p:cNvSpPr/>
          <p:nvPr/>
        </p:nvSpPr>
        <p:spPr>
          <a:xfrm>
            <a:off x="0" y="0"/>
            <a:ext cx="12188825" cy="1455576"/>
          </a:xfrm>
          <a:prstGeom prst="rect">
            <a:avLst/>
          </a:prstGeom>
          <a:solidFill>
            <a:srgbClr val="00395A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9609AA7-F82A-8B42-B6BB-6F7EAE6287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2963" l="1254" r="22571">
                        <a14:foregroundMark x1="11076" y1="25556" x2="11076" y2="25556"/>
                        <a14:foregroundMark x1="16144" y1="49259" x2="16144" y2="4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7107"/>
          <a:stretch/>
        </p:blipFill>
        <p:spPr>
          <a:xfrm>
            <a:off x="139958" y="125895"/>
            <a:ext cx="1953572" cy="12037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B5368D2-ECC1-5E43-95E2-D1ADC4598E08}"/>
              </a:ext>
            </a:extLst>
          </p:cNvPr>
          <p:cNvSpPr txBox="1"/>
          <p:nvPr/>
        </p:nvSpPr>
        <p:spPr>
          <a:xfrm>
            <a:off x="139958" y="1890647"/>
            <a:ext cx="7007289" cy="4635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dirty="0"/>
              <a:t>Modeling &amp; Simulations - Part 3</a:t>
            </a:r>
          </a:p>
          <a:p>
            <a:pPr algn="ctr">
              <a:lnSpc>
                <a:spcPct val="90000"/>
              </a:lnSpc>
            </a:pPr>
            <a:endParaRPr lang="en-US" sz="3200" dirty="0"/>
          </a:p>
          <a:p>
            <a:pPr algn="ctr">
              <a:lnSpc>
                <a:spcPct val="90000"/>
              </a:lnSpc>
            </a:pPr>
            <a:r>
              <a:rPr lang="en-US" sz="3200" i="1" dirty="0"/>
              <a:t>Parallel programming on </a:t>
            </a:r>
          </a:p>
          <a:p>
            <a:pPr algn="ctr">
              <a:lnSpc>
                <a:spcPct val="90000"/>
              </a:lnSpc>
            </a:pPr>
            <a:r>
              <a:rPr lang="en-US" sz="3200" i="1" dirty="0"/>
              <a:t>CPUs &amp; GPUs - Outlook</a:t>
            </a:r>
          </a:p>
          <a:p>
            <a:pPr algn="ctr">
              <a:lnSpc>
                <a:spcPct val="90000"/>
              </a:lnSpc>
            </a:pPr>
            <a:endParaRPr lang="en-US" sz="2400" i="1" dirty="0"/>
          </a:p>
          <a:p>
            <a:pPr algn="ctr">
              <a:lnSpc>
                <a:spcPct val="90000"/>
              </a:lnSpc>
            </a:pPr>
            <a:r>
              <a:rPr lang="en-US" sz="2800" dirty="0"/>
              <a:t>Jean-Luc </a:t>
            </a:r>
            <a:r>
              <a:rPr lang="en-US" sz="2800" dirty="0" err="1"/>
              <a:t>Vay</a:t>
            </a:r>
            <a:r>
              <a:rPr lang="en-US" sz="2800" dirty="0"/>
              <a:t> &amp; </a:t>
            </a:r>
            <a:r>
              <a:rPr lang="en-US" sz="2800" dirty="0" err="1"/>
              <a:t>Rémi</a:t>
            </a:r>
            <a:r>
              <a:rPr lang="en-US" sz="2800" dirty="0"/>
              <a:t> </a:t>
            </a:r>
            <a:r>
              <a:rPr lang="en-US" sz="2800" dirty="0" err="1"/>
              <a:t>Lehe</a:t>
            </a:r>
            <a:endParaRPr lang="en-US" sz="2800" dirty="0"/>
          </a:p>
          <a:p>
            <a:pPr algn="ctr">
              <a:lnSpc>
                <a:spcPct val="90000"/>
              </a:lnSpc>
            </a:pPr>
            <a:endParaRPr lang="en-US" sz="2400" dirty="0"/>
          </a:p>
          <a:p>
            <a:pPr marL="3430588" indent="-3430588">
              <a:lnSpc>
                <a:spcPct val="90000"/>
              </a:lnSpc>
            </a:pPr>
            <a:r>
              <a:rPr lang="en-US" sz="2400" dirty="0"/>
              <a:t>	</a:t>
            </a: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Lawrence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Berkeley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National </a:t>
            </a:r>
          </a:p>
          <a:p>
            <a:pPr marL="3430588" indent="-3430588">
              <a:lnSpc>
                <a:spcPct val="90000"/>
              </a:lnSpc>
            </a:pPr>
            <a:r>
              <a:rPr lang="en-US" sz="2400" dirty="0">
                <a:solidFill>
                  <a:srgbClr val="00395A"/>
                </a:solidFill>
                <a:latin typeface="Franklin Gothic Medium" panose="020B0603020102020204" pitchFamily="34" charset="0"/>
              </a:rPr>
              <a:t>	Laboratory</a:t>
            </a:r>
          </a:p>
          <a:p>
            <a:pPr algn="ctr">
              <a:lnSpc>
                <a:spcPct val="90000"/>
              </a:lnSpc>
            </a:pPr>
            <a:endParaRPr lang="en-US" sz="3200" i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FFA27F8-3904-834D-A268-F5DF8C6405C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2" b="24941"/>
          <a:stretch/>
        </p:blipFill>
        <p:spPr>
          <a:xfrm>
            <a:off x="7492481" y="1455576"/>
            <a:ext cx="4696343" cy="47894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D25C79-F45C-F347-87C4-908120C1AE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373" y="4688094"/>
            <a:ext cx="1502229" cy="127967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EC087DB-DCF8-CF4F-8DCF-CC9FF3DD5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6238875"/>
            <a:ext cx="12198489" cy="619125"/>
          </a:xfrm>
          <a:prstGeom prst="rect">
            <a:avLst/>
          </a:prstGeom>
          <a:solidFill>
            <a:srgbClr val="00395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1pPr>
            <a:lvl2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>
                <a:solidFill>
                  <a:srgbClr val="000000"/>
                </a:solidFill>
                <a:latin typeface="Franklin Gothic Book" charset="0"/>
                <a:ea typeface="ＭＳ Ｐゴシック" charset="-128"/>
                <a:cs typeface="ＭＳ Ｐゴシック" charset="-128"/>
              </a:defRPr>
            </a:lvl9pPr>
          </a:lstStyle>
          <a:p>
            <a:pPr algn="ctr">
              <a:buClrTx/>
              <a:buFontTx/>
              <a:buNone/>
            </a:pPr>
            <a:endParaRPr lang="en-US" altLang="x-none">
              <a:solidFill>
                <a:srgbClr val="FFFFFF"/>
              </a:solidFill>
              <a:latin typeface="Arial" charset="0"/>
            </a:endParaRPr>
          </a:p>
          <a:p>
            <a:pPr algn="ctr">
              <a:buClrTx/>
              <a:buFontTx/>
              <a:buNone/>
            </a:pPr>
            <a:endParaRPr lang="en-US" altLang="x-none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E48B2D8-0CCD-894E-97CB-3811929D3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1373" y="6326047"/>
            <a:ext cx="3149144" cy="470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70259FE-9B23-2D48-BE81-912AAB639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41162" y="6326047"/>
            <a:ext cx="2646619" cy="444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71BD80C-A2B5-F94B-999B-831BA47004EE}"/>
              </a:ext>
            </a:extLst>
          </p:cNvPr>
          <p:cNvSpPr txBox="1"/>
          <p:nvPr/>
        </p:nvSpPr>
        <p:spPr>
          <a:xfrm>
            <a:off x="4510432" y="302449"/>
            <a:ext cx="81235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3200" dirty="0">
                <a:solidFill>
                  <a:schemeClr val="bg1"/>
                </a:solidFill>
              </a:rPr>
              <a:t>High Gradient Wakefield Accelerator</a:t>
            </a:r>
          </a:p>
          <a:p>
            <a:pPr>
              <a:lnSpc>
                <a:spcPct val="90000"/>
              </a:lnSpc>
            </a:pPr>
            <a:r>
              <a:rPr lang="en-US" sz="2800" dirty="0">
                <a:solidFill>
                  <a:schemeClr val="bg1"/>
                </a:solidFill>
              </a:rPr>
              <a:t>11-22 March 2019 – </a:t>
            </a:r>
            <a:r>
              <a:rPr lang="en-US" sz="2800" dirty="0" err="1">
                <a:solidFill>
                  <a:schemeClr val="bg1"/>
                </a:solidFill>
              </a:rPr>
              <a:t>Sesimbra</a:t>
            </a:r>
            <a:r>
              <a:rPr lang="en-US" sz="2800" dirty="0">
                <a:solidFill>
                  <a:schemeClr val="bg1"/>
                </a:solidFill>
              </a:rPr>
              <a:t>, Portugal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0C85736-C096-D24E-B3A4-31AD8390312A}"/>
              </a:ext>
            </a:extLst>
          </p:cNvPr>
          <p:cNvSpPr txBox="1"/>
          <p:nvPr/>
        </p:nvSpPr>
        <p:spPr>
          <a:xfrm>
            <a:off x="1860998" y="212768"/>
            <a:ext cx="500732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The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 CERN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  Accelerator 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  School</a:t>
            </a:r>
          </a:p>
        </p:txBody>
      </p:sp>
    </p:spTree>
    <p:extLst>
      <p:ext uri="{BB962C8B-B14F-4D97-AF65-F5344CB8AC3E}">
        <p14:creationId xmlns:p14="http://schemas.microsoft.com/office/powerpoint/2010/main" val="2002410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3" y="1132840"/>
            <a:ext cx="10482266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dirty="0"/>
              <a:t>Domain decomposition</a:t>
            </a:r>
          </a:p>
          <a:p>
            <a:r>
              <a:rPr lang="en-US" dirty="0"/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dirty="0"/>
              <a:t>Dynamic load balancing</a:t>
            </a:r>
          </a:p>
          <a:p>
            <a:r>
              <a:rPr lang="en-US" dirty="0"/>
              <a:t>Parallelization of </a:t>
            </a:r>
            <a:r>
              <a:rPr lang="en-US" dirty="0" err="1"/>
              <a:t>Quasistatic</a:t>
            </a:r>
            <a:r>
              <a:rPr lang="en-US" dirty="0"/>
              <a:t> mode and boosted frame </a:t>
            </a:r>
            <a:r>
              <a:rPr lang="en-US" dirty="0" err="1"/>
              <a:t>diags</a:t>
            </a:r>
            <a:endParaRPr lang="en-US" dirty="0"/>
          </a:p>
          <a:p>
            <a:r>
              <a:rPr lang="en-US" dirty="0"/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8972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Recent example: Laser-wakefield  simulation to interpret experiments at LBNL.        3D grid with 2500 x 200 x 200 grid points 0.2 billion macroparticles 140,000 timesteps (Courant limit!)  ~60,000 hours on 1 core = 7 years! =&gt; Need either faster cores or more cores in parallel"/>
          <p:cNvSpPr txBox="1"/>
          <p:nvPr/>
        </p:nvSpPr>
        <p:spPr>
          <a:xfrm>
            <a:off x="2093034" y="992306"/>
            <a:ext cx="7954644" cy="56323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285750" indent="-285750">
              <a:buSzPct val="100000"/>
              <a:buFont typeface="Arial"/>
              <a:buChar char="•"/>
              <a:defRPr sz="2400" b="1"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sz="2400" dirty="0"/>
              <a:t>Recent example: Laser-</a:t>
            </a:r>
            <a:r>
              <a:rPr sz="2400" dirty="0" err="1"/>
              <a:t>wakefield</a:t>
            </a:r>
            <a:r>
              <a:rPr sz="2400" dirty="0"/>
              <a:t> </a:t>
            </a:r>
            <a:br>
              <a:rPr sz="2400" dirty="0"/>
            </a:br>
            <a:r>
              <a:rPr sz="2400" dirty="0"/>
              <a:t>simulation to interpret experiments at LBNL.</a:t>
            </a:r>
            <a:br>
              <a:rPr sz="2400" dirty="0"/>
            </a:br>
            <a:br>
              <a:rPr sz="2400" dirty="0"/>
            </a:br>
            <a:br>
              <a:rPr sz="2400" dirty="0"/>
            </a:br>
            <a:br>
              <a:rPr sz="2400" dirty="0"/>
            </a:br>
            <a:br>
              <a:rPr sz="2400" dirty="0"/>
            </a:br>
            <a:br>
              <a:rPr sz="2400" dirty="0"/>
            </a:br>
            <a:br>
              <a:rPr sz="2400" dirty="0"/>
            </a:br>
            <a:br>
              <a:rPr sz="2400" dirty="0"/>
            </a:br>
            <a:r>
              <a:rPr sz="2400" dirty="0"/>
              <a:t>3D grid with 2500 x 200 x 200 grid points</a:t>
            </a:r>
            <a:br>
              <a:rPr sz="2400" dirty="0"/>
            </a:br>
            <a:r>
              <a:rPr sz="2400" dirty="0"/>
              <a:t>0.2 billion macroparticles</a:t>
            </a:r>
            <a:br>
              <a:rPr sz="2400" dirty="0"/>
            </a:br>
            <a:r>
              <a:rPr sz="2400" dirty="0"/>
              <a:t>140,000 timesteps (Courant limit!)</a:t>
            </a:r>
            <a:br>
              <a:rPr sz="2400" dirty="0"/>
            </a:br>
            <a:br>
              <a:rPr sz="2400" dirty="0"/>
            </a:br>
            <a:r>
              <a:rPr sz="2400" dirty="0"/>
              <a:t>~60,000 hours on 1 core = 7 years!</a:t>
            </a:r>
            <a:br>
              <a:rPr sz="2400" dirty="0"/>
            </a:br>
            <a:r>
              <a:rPr sz="2400" dirty="0"/>
              <a:t>=&gt; Need either </a:t>
            </a:r>
            <a:r>
              <a:rPr sz="2400" u="sng" dirty="0"/>
              <a:t>faster cores</a:t>
            </a:r>
            <a:r>
              <a:rPr sz="2400" dirty="0"/>
              <a:t> or </a:t>
            </a:r>
            <a:r>
              <a:rPr sz="2400" u="sng" dirty="0"/>
              <a:t>more cores in parallel</a:t>
            </a:r>
          </a:p>
        </p:txBody>
      </p:sp>
      <p:pic>
        <p:nvPicPr>
          <p:cNvPr id="247" name="img048000.png" descr="img04800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1717" y="1653236"/>
            <a:ext cx="4703948" cy="249827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C5A06B5-34E8-E040-B14B-52CD7D72BC0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Why use parallel architectures?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19D1FD4-BA3A-7E48-9E3E-6614505FB1AB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1E1E865-D896-594E-9A95-59A61A38DC7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2930559-BDF6-DD4D-9E94-05036F1A261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FB0CA25C-AD5B-F94F-BA06-28D6C6024CB0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898674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7E8BD6D-A765-4348-B2D1-DEFDF5B28D1B}"/>
              </a:ext>
            </a:extLst>
          </p:cNvPr>
          <p:cNvGrpSpPr/>
          <p:nvPr/>
        </p:nvGrpSpPr>
        <p:grpSpPr>
          <a:xfrm>
            <a:off x="137477" y="1010220"/>
            <a:ext cx="6163377" cy="4549512"/>
            <a:chOff x="3006916" y="1000492"/>
            <a:chExt cx="6163377" cy="4549512"/>
          </a:xfrm>
        </p:grpSpPr>
        <p:pic>
          <p:nvPicPr>
            <p:cNvPr id="250" name="image36.png" descr="image36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006916" y="1474151"/>
              <a:ext cx="6163377" cy="4075853"/>
            </a:xfrm>
            <a:prstGeom prst="rect">
              <a:avLst/>
            </a:prstGeom>
            <a:ln w="12700">
              <a:miter lim="400000"/>
            </a:ln>
            <a:effectLst>
              <a:outerShdw blurRad="50800" dist="38100" dir="2700000" rotWithShape="0">
                <a:srgbClr val="000000">
                  <a:alpha val="42999"/>
                </a:srgbClr>
              </a:outerShdw>
            </a:effectLst>
          </p:spPr>
        </p:pic>
        <p:sp>
          <p:nvSpPr>
            <p:cNvPr id="251" name="Rectangle"/>
            <p:cNvSpPr/>
            <p:nvPr/>
          </p:nvSpPr>
          <p:spPr>
            <a:xfrm>
              <a:off x="7949492" y="4097415"/>
              <a:ext cx="926827" cy="521152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2" name="Rectangle"/>
            <p:cNvSpPr/>
            <p:nvPr/>
          </p:nvSpPr>
          <p:spPr>
            <a:xfrm>
              <a:off x="7949491" y="3030711"/>
              <a:ext cx="1105024" cy="530933"/>
            </a:xfrm>
            <a:prstGeom prst="rect">
              <a:avLst/>
            </a:prstGeom>
            <a:ln w="25400">
              <a:solidFill>
                <a:srgbClr val="FF0000"/>
              </a:solidFill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3" name="History of CPU performance"/>
            <p:cNvSpPr txBox="1"/>
            <p:nvPr/>
          </p:nvSpPr>
          <p:spPr>
            <a:xfrm>
              <a:off x="4133890" y="1000492"/>
              <a:ext cx="4215254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>
              <a:lvl1pPr>
                <a:defRPr sz="2400" b="1"/>
              </a:lvl1pPr>
            </a:lstStyle>
            <a:p>
              <a:r>
                <a:rPr dirty="0"/>
                <a:t>History of CPU performance</a:t>
              </a:r>
            </a:p>
          </p:txBody>
        </p:sp>
      </p:grpSp>
      <p:sp>
        <p:nvSpPr>
          <p:cNvPr id="254" name="Nowadays, individual cores do not get faster.…"/>
          <p:cNvSpPr txBox="1"/>
          <p:nvPr/>
        </p:nvSpPr>
        <p:spPr>
          <a:xfrm>
            <a:off x="6673174" y="1682645"/>
            <a:ext cx="531137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/>
            </a:pPr>
            <a:r>
              <a:rPr lang="en-US" sz="2200" dirty="0"/>
              <a:t>I</a:t>
            </a:r>
            <a:r>
              <a:rPr sz="2200" dirty="0"/>
              <a:t>ndividual cores </a:t>
            </a:r>
            <a:r>
              <a:rPr sz="2200" b="1" u="sng" dirty="0"/>
              <a:t>do not</a:t>
            </a:r>
            <a:r>
              <a:rPr lang="en-US" sz="2200" b="1" dirty="0"/>
              <a:t> </a:t>
            </a:r>
            <a:r>
              <a:rPr sz="2200" b="1" dirty="0"/>
              <a:t>get faster</a:t>
            </a:r>
            <a:r>
              <a:rPr sz="2200" dirty="0"/>
              <a:t>.</a:t>
            </a:r>
            <a:endParaRPr lang="en-US" sz="2200" dirty="0"/>
          </a:p>
          <a:p>
            <a:pPr>
              <a:defRPr sz="2200"/>
            </a:pPr>
            <a:endParaRPr sz="2200" dirty="0"/>
          </a:p>
          <a:p>
            <a:pPr>
              <a:defRPr sz="2200"/>
            </a:pPr>
            <a:r>
              <a:rPr lang="en-US" sz="2200" dirty="0">
                <a:solidFill>
                  <a:srgbClr val="C00000"/>
                </a:solidFill>
                <a:sym typeface="Wingdings" pitchFamily="2" charset="2"/>
              </a:rPr>
              <a:t> N</a:t>
            </a:r>
            <a:r>
              <a:rPr sz="2200" dirty="0">
                <a:solidFill>
                  <a:srgbClr val="C00000"/>
                </a:solidFill>
              </a:rPr>
              <a:t>eed to use </a:t>
            </a:r>
            <a:r>
              <a:rPr sz="2200" b="1" dirty="0">
                <a:solidFill>
                  <a:srgbClr val="C00000"/>
                </a:solidFill>
              </a:rPr>
              <a:t>many cores in parallel</a:t>
            </a:r>
            <a:r>
              <a:rPr sz="2200" dirty="0">
                <a:solidFill>
                  <a:srgbClr val="C00000"/>
                </a:solidFill>
              </a:rPr>
              <a:t>.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723BDA9-9A96-3548-B980-32BAB6E8F5DA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Why use parallel architectures?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89732D5-9243-8D42-9EBB-25BCFC6EA3F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7CA3D56-648C-B84E-85E2-DA0703C59709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AD612DB-2B46-9346-9897-667A987ABA4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1948FBCF-D1AA-6C46-A6B5-17A4B7AB93E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493222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index.jpg" descr="index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28080" y="995020"/>
            <a:ext cx="3672335" cy="2434918"/>
          </a:xfrm>
          <a:prstGeom prst="rect">
            <a:avLst/>
          </a:prstGeom>
          <a:ln w="12700">
            <a:miter lim="400000"/>
          </a:ln>
        </p:spPr>
      </p:pic>
      <p:sp>
        <p:nvSpPr>
          <p:cNvPr id="258" name="Contain 100,000+ cores"/>
          <p:cNvSpPr txBox="1"/>
          <p:nvPr/>
        </p:nvSpPr>
        <p:spPr>
          <a:xfrm>
            <a:off x="5761795" y="981910"/>
            <a:ext cx="384278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/>
            </a:pPr>
            <a:r>
              <a:rPr sz="2200" dirty="0"/>
              <a:t>Contain </a:t>
            </a:r>
            <a:r>
              <a:rPr sz="2200" b="1" dirty="0"/>
              <a:t>100,000</a:t>
            </a:r>
            <a:r>
              <a:rPr lang="en-US" sz="2200" b="1" dirty="0"/>
              <a:t>s</a:t>
            </a:r>
            <a:r>
              <a:rPr sz="2200" b="1" dirty="0"/>
              <a:t> </a:t>
            </a:r>
            <a:r>
              <a:rPr sz="2200" dirty="0"/>
              <a:t>cores</a:t>
            </a:r>
            <a:r>
              <a:rPr lang="en-US" sz="2200" dirty="0"/>
              <a:t> within </a:t>
            </a:r>
            <a:r>
              <a:rPr lang="en-US" sz="2200" b="1" dirty="0"/>
              <a:t>1000s-10,000s</a:t>
            </a:r>
            <a:r>
              <a:rPr lang="en-US" sz="2200" dirty="0"/>
              <a:t> nodes</a:t>
            </a:r>
          </a:p>
        </p:txBody>
      </p:sp>
      <p:sp>
        <p:nvSpPr>
          <p:cNvPr id="259" name="Line"/>
          <p:cNvSpPr/>
          <p:nvPr/>
        </p:nvSpPr>
        <p:spPr>
          <a:xfrm flipH="1" flipV="1">
            <a:off x="1928812" y="4412743"/>
            <a:ext cx="523214" cy="2625"/>
          </a:xfrm>
          <a:prstGeom prst="line">
            <a:avLst/>
          </a:prstGeom>
          <a:ln w="38100">
            <a:solidFill>
              <a:srgbClr val="B51A00"/>
            </a:solidFill>
            <a:miter lim="400000"/>
            <a:headEnd type="stealth"/>
            <a:tailEnd type="stealth"/>
          </a:ln>
        </p:spPr>
        <p:txBody>
          <a:bodyPr lIns="0" tIns="0" rIns="0" bIns="0"/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60" name="“Fast” network  communication (~10 Gb/s)"/>
          <p:cNvSpPr txBox="1"/>
          <p:nvPr/>
        </p:nvSpPr>
        <p:spPr>
          <a:xfrm>
            <a:off x="1717997" y="4134819"/>
            <a:ext cx="3492501" cy="8412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pPr>
            <a:r>
              <a:rPr sz="2400" dirty="0"/>
              <a:t>“Fast” network </a:t>
            </a:r>
            <a:br>
              <a:rPr sz="2400" dirty="0"/>
            </a:br>
            <a:r>
              <a:rPr sz="2400" dirty="0"/>
              <a:t>communication</a:t>
            </a:r>
          </a:p>
        </p:txBody>
      </p:sp>
      <p:pic>
        <p:nvPicPr>
          <p:cNvPr id="261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310529" y="1981873"/>
            <a:ext cx="508001" cy="850901"/>
          </a:xfrm>
          <a:prstGeom prst="rect">
            <a:avLst/>
          </a:prstGeom>
          <a:ln w="12700">
            <a:miter lim="400000"/>
          </a:ln>
        </p:spPr>
      </p:pic>
      <p:sp>
        <p:nvSpPr>
          <p:cNvPr id="262" name="Individual node"/>
          <p:cNvSpPr txBox="1"/>
          <p:nvPr/>
        </p:nvSpPr>
        <p:spPr>
          <a:xfrm>
            <a:off x="6057056" y="2158661"/>
            <a:ext cx="239796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dirty="0"/>
              <a:t>Individual node</a:t>
            </a:r>
          </a:p>
        </p:txBody>
      </p:sp>
      <p:pic>
        <p:nvPicPr>
          <p:cNvPr id="263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69795" y="3226268"/>
            <a:ext cx="508000" cy="8509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4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60395" y="3226268"/>
            <a:ext cx="508000" cy="8509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5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50996" y="3226268"/>
            <a:ext cx="508000" cy="8509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6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41596" y="3226268"/>
            <a:ext cx="508000" cy="85090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7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57095" y="4368799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8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7695" y="4368799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69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38296" y="4368799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70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8896" y="4368799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71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257095" y="5486400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72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47695" y="5486400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73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38296" y="5486400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274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8896" y="5486400"/>
            <a:ext cx="508000" cy="850901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75" name="Line"/>
          <p:cNvSpPr/>
          <p:nvPr/>
        </p:nvSpPr>
        <p:spPr>
          <a:xfrm flipH="1" flipV="1">
            <a:off x="6755423" y="3650406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76" name="Line"/>
          <p:cNvSpPr/>
          <p:nvPr/>
        </p:nvSpPr>
        <p:spPr>
          <a:xfrm flipH="1" flipV="1">
            <a:off x="7748088" y="3650406"/>
            <a:ext cx="523214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77" name="Line"/>
          <p:cNvSpPr/>
          <p:nvPr/>
        </p:nvSpPr>
        <p:spPr>
          <a:xfrm flipH="1" flipV="1">
            <a:off x="8740753" y="3650406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78" name="Line"/>
          <p:cNvSpPr/>
          <p:nvPr/>
        </p:nvSpPr>
        <p:spPr>
          <a:xfrm flipH="1" flipV="1">
            <a:off x="6755423" y="4792938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79" name="Line"/>
          <p:cNvSpPr/>
          <p:nvPr/>
        </p:nvSpPr>
        <p:spPr>
          <a:xfrm flipH="1" flipV="1">
            <a:off x="7748088" y="4792938"/>
            <a:ext cx="523214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0" name="Line"/>
          <p:cNvSpPr/>
          <p:nvPr/>
        </p:nvSpPr>
        <p:spPr>
          <a:xfrm flipH="1" flipV="1">
            <a:off x="8740753" y="4792938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1" name="Line"/>
          <p:cNvSpPr/>
          <p:nvPr/>
        </p:nvSpPr>
        <p:spPr>
          <a:xfrm flipH="1" flipV="1">
            <a:off x="6755423" y="5935469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2" name="Line"/>
          <p:cNvSpPr/>
          <p:nvPr/>
        </p:nvSpPr>
        <p:spPr>
          <a:xfrm flipH="1" flipV="1">
            <a:off x="7748088" y="5935469"/>
            <a:ext cx="523214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3" name="Line"/>
          <p:cNvSpPr/>
          <p:nvPr/>
        </p:nvSpPr>
        <p:spPr>
          <a:xfrm flipH="1" flipV="1">
            <a:off x="8740753" y="5935469"/>
            <a:ext cx="523215" cy="0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4" name="Line"/>
          <p:cNvSpPr/>
          <p:nvPr/>
        </p:nvSpPr>
        <p:spPr>
          <a:xfrm flipH="1" flipV="1">
            <a:off x="6523794" y="4028247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5" name="Line"/>
          <p:cNvSpPr/>
          <p:nvPr/>
        </p:nvSpPr>
        <p:spPr>
          <a:xfrm flipH="1" flipV="1">
            <a:off x="7501694" y="4028247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6" name="Line"/>
          <p:cNvSpPr/>
          <p:nvPr/>
        </p:nvSpPr>
        <p:spPr>
          <a:xfrm flipH="1" flipV="1">
            <a:off x="8504995" y="4028069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7" name="Line"/>
          <p:cNvSpPr/>
          <p:nvPr/>
        </p:nvSpPr>
        <p:spPr>
          <a:xfrm flipH="1" flipV="1">
            <a:off x="9508295" y="4028247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8" name="Line"/>
          <p:cNvSpPr/>
          <p:nvPr/>
        </p:nvSpPr>
        <p:spPr>
          <a:xfrm flipH="1" flipV="1">
            <a:off x="6517444" y="5167719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89" name="Line"/>
          <p:cNvSpPr/>
          <p:nvPr/>
        </p:nvSpPr>
        <p:spPr>
          <a:xfrm flipH="1" flipV="1">
            <a:off x="7495344" y="5167719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90" name="Line"/>
          <p:cNvSpPr/>
          <p:nvPr/>
        </p:nvSpPr>
        <p:spPr>
          <a:xfrm flipH="1" flipV="1">
            <a:off x="8498645" y="5167541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291" name="Line"/>
          <p:cNvSpPr/>
          <p:nvPr/>
        </p:nvSpPr>
        <p:spPr>
          <a:xfrm flipH="1" flipV="1">
            <a:off x="9501945" y="5167719"/>
            <a:ext cx="0" cy="37084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CDD4C54F-2B04-7E4B-A6E0-74A03FC3973C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Parallel clusters aggregate many cores grouped in nodes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6BE46E7-108C-574C-91C0-22E4EE31EBA8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11019DFA-FD88-EA42-9DAC-2280D0DE3B08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1C80CAD-92E6-D245-A622-1540F04F555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Individual node">
            <a:extLst>
              <a:ext uri="{FF2B5EF4-FFF2-40B4-BE49-F238E27FC236}">
                <a16:creationId xmlns:a16="http://schemas.microsoft.com/office/drawing/2014/main" id="{9D121AE9-464E-0649-876B-30FF6A705A90}"/>
              </a:ext>
            </a:extLst>
          </p:cNvPr>
          <p:cNvSpPr txBox="1"/>
          <p:nvPr/>
        </p:nvSpPr>
        <p:spPr>
          <a:xfrm>
            <a:off x="8851056" y="1714161"/>
            <a:ext cx="2397969" cy="471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ctr" defTabSz="584200">
              <a:defRPr sz="24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en-US" dirty="0"/>
              <a:t>Multiple cores</a:t>
            </a:r>
            <a:endParaRPr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C5A7901-8BA6-B642-B76B-6A6DD4028759}"/>
              </a:ext>
            </a:extLst>
          </p:cNvPr>
          <p:cNvCxnSpPr/>
          <p:nvPr/>
        </p:nvCxnSpPr>
        <p:spPr>
          <a:xfrm flipV="1">
            <a:off x="8620010" y="1968500"/>
            <a:ext cx="46990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3">
            <a:extLst>
              <a:ext uri="{FF2B5EF4-FFF2-40B4-BE49-F238E27FC236}">
                <a16:creationId xmlns:a16="http://schemas.microsoft.com/office/drawing/2014/main" id="{13AB86B4-E3F4-F742-953A-175F62F6AC6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97739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Mira:…"/>
          <p:cNvSpPr txBox="1"/>
          <p:nvPr/>
        </p:nvSpPr>
        <p:spPr>
          <a:xfrm>
            <a:off x="4438919" y="3007096"/>
            <a:ext cx="3556408" cy="1697899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>
            <a:outerShdw blurRad="177800" dist="1524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Sierra (USA)</a:t>
            </a:r>
            <a:r>
              <a:rPr sz="1600" dirty="0"/>
              <a:t>: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Peak performance of </a:t>
            </a:r>
            <a:r>
              <a:rPr lang="en-US" sz="1600" dirty="0"/>
              <a:t>125.7</a:t>
            </a:r>
            <a:r>
              <a:rPr sz="1600" dirty="0"/>
              <a:t> </a:t>
            </a:r>
            <a:r>
              <a:rPr sz="1600" dirty="0" err="1"/>
              <a:t>PF</a:t>
            </a:r>
            <a:r>
              <a:rPr lang="en-US" sz="1600" dirty="0" err="1"/>
              <a:t>lop</a:t>
            </a:r>
            <a:r>
              <a:rPr lang="en-US" sz="1600" dirty="0"/>
              <a:t>/s</a:t>
            </a:r>
            <a:endParaRPr sz="1600" dirty="0">
              <a:latin typeface="+mn-lt"/>
              <a:cs typeface="+mn-cs"/>
              <a:sym typeface="Helvetica"/>
            </a:endParaRP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4,320</a:t>
            </a:r>
            <a:r>
              <a:rPr sz="1600" dirty="0"/>
              <a:t> Compute </a:t>
            </a:r>
            <a:r>
              <a:rPr lang="en-US" sz="1600" dirty="0"/>
              <a:t>Nodes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1,572,480 Compute Cores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17,280 NVIDIA Volta V100 GPUs</a:t>
            </a:r>
            <a:endParaRPr sz="1600" dirty="0">
              <a:latin typeface="+mn-lt"/>
              <a:cs typeface="+mn-cs"/>
              <a:sym typeface="Helvetica"/>
            </a:endParaRP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Power: 7.4 MW</a:t>
            </a:r>
            <a:endParaRPr lang="en-US" sz="1600" dirty="0">
              <a:solidFill>
                <a:srgbClr val="FFFFFF"/>
              </a:solidFill>
              <a:ea typeface="Arial"/>
              <a:sym typeface="Helvetica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10277E-7E41-9F4D-9E3E-80FF8DD8E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499" y="863606"/>
            <a:ext cx="3692167" cy="2079380"/>
          </a:xfrm>
          <a:prstGeom prst="rect">
            <a:avLst/>
          </a:prstGeom>
          <a:effectLst>
            <a:outerShdw blurRad="1778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1AF9CD-2AAC-2442-B7F3-CF2AFF57AA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0147" y="2800357"/>
            <a:ext cx="3693996" cy="2111376"/>
          </a:xfrm>
          <a:prstGeom prst="rect">
            <a:avLst/>
          </a:prstGeom>
          <a:effectLst>
            <a:outerShdw blurRad="1778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D0747B5-8676-1541-B367-E0A59730F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99" y="4673626"/>
            <a:ext cx="3692167" cy="2014968"/>
          </a:xfrm>
          <a:prstGeom prst="rect">
            <a:avLst/>
          </a:prstGeom>
          <a:effectLst>
            <a:outerShdw blurRad="1778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E7A41888-3482-F34C-8970-62B1E4DF4049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Leadership and Production Computing Facilities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C7A3C85-3028-574B-B80F-605F4B3525D1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C6730B0-44A2-AE46-BA41-96B59A87523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A6B04EF-DB6C-7342-A864-3EAF7B597F3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lide Number Placeholder 3">
            <a:extLst>
              <a:ext uri="{FF2B5EF4-FFF2-40B4-BE49-F238E27FC236}">
                <a16:creationId xmlns:a16="http://schemas.microsoft.com/office/drawing/2014/main" id="{8C334377-933E-3849-8546-75A7A273A2E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6</a:t>
            </a:fld>
            <a:endParaRPr lang="en-US" altLang="x-none" dirty="0"/>
          </a:p>
        </p:txBody>
      </p:sp>
      <p:sp>
        <p:nvSpPr>
          <p:cNvPr id="296" name="Titan:…"/>
          <p:cNvSpPr txBox="1"/>
          <p:nvPr/>
        </p:nvSpPr>
        <p:spPr>
          <a:xfrm>
            <a:off x="4178574" y="1054347"/>
            <a:ext cx="3589366" cy="1697899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>
            <a:outerShdw blurRad="177800" dist="1524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Summit (USA)</a:t>
            </a:r>
            <a:r>
              <a:rPr sz="1600" dirty="0"/>
              <a:t>: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Peak performance of </a:t>
            </a:r>
            <a:r>
              <a:rPr lang="en-US" sz="1600" dirty="0"/>
              <a:t>200.8 </a:t>
            </a:r>
            <a:r>
              <a:rPr sz="1600" dirty="0" err="1"/>
              <a:t>P</a:t>
            </a:r>
            <a:r>
              <a:rPr lang="en-US" sz="1600" dirty="0" err="1"/>
              <a:t>Flop</a:t>
            </a:r>
            <a:r>
              <a:rPr lang="en-US" sz="1600" dirty="0"/>
              <a:t>/s</a:t>
            </a:r>
            <a:endParaRPr sz="1600" dirty="0"/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4,608</a:t>
            </a:r>
            <a:r>
              <a:rPr sz="1600" dirty="0"/>
              <a:t> Compute </a:t>
            </a:r>
            <a:r>
              <a:rPr lang="en-US" sz="1600" dirty="0"/>
              <a:t>Nodes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2,397,824 Compute Cores</a:t>
            </a:r>
            <a:endParaRPr lang="en-US" sz="1600" dirty="0"/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latin typeface="+mn-lt"/>
                <a:cs typeface="+mn-cs"/>
                <a:sym typeface="Helvetica"/>
              </a:rPr>
              <a:t>27,648 </a:t>
            </a:r>
            <a:r>
              <a:rPr lang="en-US" sz="1600" dirty="0">
                <a:sym typeface="Arial"/>
              </a:rPr>
              <a:t>NVIDIA Volta V100 GPUs</a:t>
            </a:r>
            <a:endParaRPr sz="1600" dirty="0">
              <a:latin typeface="+mn-lt"/>
              <a:cs typeface="+mn-cs"/>
              <a:sym typeface="Helvetica"/>
            </a:endParaRP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Power: 9.8</a:t>
            </a:r>
            <a:r>
              <a:rPr sz="1600" dirty="0"/>
              <a:t> MW</a:t>
            </a:r>
            <a:endParaRPr sz="1600" dirty="0">
              <a:latin typeface="+mn-lt"/>
              <a:cs typeface="+mn-cs"/>
              <a:sym typeface="Helvetica"/>
            </a:endParaRPr>
          </a:p>
        </p:txBody>
      </p:sp>
      <p:sp>
        <p:nvSpPr>
          <p:cNvPr id="21" name="Titan:…">
            <a:extLst>
              <a:ext uri="{FF2B5EF4-FFF2-40B4-BE49-F238E27FC236}">
                <a16:creationId xmlns:a16="http://schemas.microsoft.com/office/drawing/2014/main" id="{7E1F361D-4DD8-E94B-9EBD-CB487C09A44F}"/>
              </a:ext>
            </a:extLst>
          </p:cNvPr>
          <p:cNvSpPr txBox="1"/>
          <p:nvPr/>
        </p:nvSpPr>
        <p:spPr>
          <a:xfrm>
            <a:off x="4178573" y="4968096"/>
            <a:ext cx="3589366" cy="1426029"/>
          </a:xfrm>
          <a:prstGeom prst="rect">
            <a:avLst/>
          </a:prstGeom>
          <a:solidFill>
            <a:srgbClr val="262626"/>
          </a:solidFill>
          <a:ln w="12700" cap="flat">
            <a:noFill/>
            <a:miter lim="400000"/>
          </a:ln>
          <a:effectLst>
            <a:outerShdw blurRad="177800" dist="152400" dir="2700000" rotWithShape="0">
              <a:srgbClr val="000000">
                <a:alpha val="4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tIns="45719" rIns="45719" bIns="45719" numCol="1" anchor="t">
            <a:spAutoFit/>
          </a:bodyPr>
          <a:lstStyle/>
          <a:p>
            <a:pPr>
              <a:defRPr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Sunway </a:t>
            </a:r>
            <a:r>
              <a:rPr lang="en-US" sz="1600" dirty="0" err="1">
                <a:sym typeface="Arial"/>
              </a:rPr>
              <a:t>TaihuLight</a:t>
            </a:r>
            <a:r>
              <a:rPr lang="en-US" sz="1600" dirty="0">
                <a:sym typeface="Arial"/>
              </a:rPr>
              <a:t> (China):</a:t>
            </a:r>
            <a:endParaRPr sz="1600" dirty="0"/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600" dirty="0"/>
              <a:t>Peak performance of </a:t>
            </a:r>
            <a:r>
              <a:rPr lang="en-US" sz="1600" dirty="0"/>
              <a:t>125</a:t>
            </a:r>
            <a:r>
              <a:rPr sz="1600" dirty="0"/>
              <a:t>.</a:t>
            </a:r>
            <a:r>
              <a:rPr lang="en-US" sz="1600" dirty="0"/>
              <a:t>4</a:t>
            </a:r>
            <a:r>
              <a:rPr sz="1600" dirty="0"/>
              <a:t> PF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40,960 Compute Nodes</a:t>
            </a: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>
                <a:sym typeface="Arial"/>
              </a:rPr>
              <a:t>10,649,600 </a:t>
            </a:r>
            <a:r>
              <a:rPr sz="1600" dirty="0"/>
              <a:t>Compute </a:t>
            </a:r>
            <a:r>
              <a:rPr lang="en-US" sz="1600" dirty="0"/>
              <a:t>Cores</a:t>
            </a:r>
            <a:endParaRPr sz="1600" dirty="0">
              <a:latin typeface="+mn-lt"/>
              <a:cs typeface="+mn-cs"/>
              <a:sym typeface="Helvetica"/>
            </a:endParaRPr>
          </a:p>
          <a:p>
            <a:pPr marL="171450" indent="-171450">
              <a:spcBef>
                <a:spcPts val="200"/>
              </a:spcBef>
              <a:buSzPct val="100000"/>
              <a:buFont typeface="Arial"/>
              <a:buChar char="•"/>
              <a:defRPr sz="16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en-US" sz="1600" dirty="0"/>
              <a:t>Power: 15</a:t>
            </a:r>
            <a:r>
              <a:rPr sz="1600" dirty="0"/>
              <a:t>.</a:t>
            </a:r>
            <a:r>
              <a:rPr lang="en-US" sz="1600" dirty="0"/>
              <a:t>4</a:t>
            </a:r>
            <a:r>
              <a:rPr sz="1600" dirty="0"/>
              <a:t> MW </a:t>
            </a:r>
            <a:endParaRPr sz="1600" dirty="0">
              <a:latin typeface="+mn-lt"/>
              <a:cs typeface="+mn-cs"/>
              <a:sym typeface="Helvetic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EE1835-1FC8-B349-A5C3-C29EFE4FD38A}"/>
              </a:ext>
            </a:extLst>
          </p:cNvPr>
          <p:cNvSpPr txBox="1"/>
          <p:nvPr/>
        </p:nvSpPr>
        <p:spPr>
          <a:xfrm>
            <a:off x="8381773" y="5943600"/>
            <a:ext cx="345485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Source: https://www.top500.org/</a:t>
            </a:r>
          </a:p>
        </p:txBody>
      </p:sp>
    </p:spTree>
    <p:extLst>
      <p:ext uri="{BB962C8B-B14F-4D97-AF65-F5344CB8AC3E}">
        <p14:creationId xmlns:p14="http://schemas.microsoft.com/office/powerpoint/2010/main" val="3200809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Group"/>
          <p:cNvGrpSpPr/>
          <p:nvPr/>
        </p:nvGrpSpPr>
        <p:grpSpPr>
          <a:xfrm>
            <a:off x="1811484" y="1175511"/>
            <a:ext cx="3492501" cy="3111032"/>
            <a:chOff x="0" y="0"/>
            <a:chExt cx="3492500" cy="3111031"/>
          </a:xfrm>
        </p:grpSpPr>
        <p:pic>
          <p:nvPicPr>
            <p:cNvPr id="30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2700" y="0"/>
              <a:ext cx="5080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0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003300" y="0"/>
              <a:ext cx="5080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1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93900" y="0"/>
              <a:ext cx="5080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2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984500" y="0"/>
              <a:ext cx="508000" cy="8509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3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11425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4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90600" y="11425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5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81200" y="11425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6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971800" y="11425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7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22601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8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90600" y="22601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1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1981200" y="22601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20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2971800" y="2260131"/>
              <a:ext cx="508000" cy="8509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1" name="Line"/>
            <p:cNvSpPr/>
            <p:nvPr/>
          </p:nvSpPr>
          <p:spPr>
            <a:xfrm flipH="1" flipV="1">
              <a:off x="498328" y="424138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2" name="Line"/>
            <p:cNvSpPr/>
            <p:nvPr/>
          </p:nvSpPr>
          <p:spPr>
            <a:xfrm flipH="1" flipV="1">
              <a:off x="1490993" y="424138"/>
              <a:ext cx="523214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3" name="Line"/>
            <p:cNvSpPr/>
            <p:nvPr/>
          </p:nvSpPr>
          <p:spPr>
            <a:xfrm flipH="1" flipV="1">
              <a:off x="2483657" y="424138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4" name="Line"/>
            <p:cNvSpPr/>
            <p:nvPr/>
          </p:nvSpPr>
          <p:spPr>
            <a:xfrm flipH="1" flipV="1">
              <a:off x="498328" y="1566669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5" name="Line"/>
            <p:cNvSpPr/>
            <p:nvPr/>
          </p:nvSpPr>
          <p:spPr>
            <a:xfrm flipH="1" flipV="1">
              <a:off x="1490993" y="1566669"/>
              <a:ext cx="523214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6" name="Line"/>
            <p:cNvSpPr/>
            <p:nvPr/>
          </p:nvSpPr>
          <p:spPr>
            <a:xfrm flipH="1" flipV="1">
              <a:off x="2483657" y="1566669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7" name="Line"/>
            <p:cNvSpPr/>
            <p:nvPr/>
          </p:nvSpPr>
          <p:spPr>
            <a:xfrm flipH="1" flipV="1">
              <a:off x="498328" y="2709200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8" name="Line"/>
            <p:cNvSpPr/>
            <p:nvPr/>
          </p:nvSpPr>
          <p:spPr>
            <a:xfrm flipH="1" flipV="1">
              <a:off x="1490993" y="2709200"/>
              <a:ext cx="523214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29" name="Line"/>
            <p:cNvSpPr/>
            <p:nvPr/>
          </p:nvSpPr>
          <p:spPr>
            <a:xfrm flipH="1" flipV="1">
              <a:off x="2483657" y="2709200"/>
              <a:ext cx="523215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0" name="Line"/>
            <p:cNvSpPr/>
            <p:nvPr/>
          </p:nvSpPr>
          <p:spPr>
            <a:xfrm flipH="1" flipV="1">
              <a:off x="266699" y="801979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1" name="Line"/>
            <p:cNvSpPr/>
            <p:nvPr/>
          </p:nvSpPr>
          <p:spPr>
            <a:xfrm flipH="1" flipV="1">
              <a:off x="1244599" y="801979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2" name="Line"/>
            <p:cNvSpPr/>
            <p:nvPr/>
          </p:nvSpPr>
          <p:spPr>
            <a:xfrm flipH="1" flipV="1">
              <a:off x="2247899" y="801801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3" name="Line"/>
            <p:cNvSpPr/>
            <p:nvPr/>
          </p:nvSpPr>
          <p:spPr>
            <a:xfrm flipH="1" flipV="1">
              <a:off x="3251199" y="801979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4" name="Line"/>
            <p:cNvSpPr/>
            <p:nvPr/>
          </p:nvSpPr>
          <p:spPr>
            <a:xfrm flipH="1" flipV="1">
              <a:off x="260349" y="1941450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5" name="Line"/>
            <p:cNvSpPr/>
            <p:nvPr/>
          </p:nvSpPr>
          <p:spPr>
            <a:xfrm flipH="1" flipV="1">
              <a:off x="1238249" y="1941450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6" name="Line"/>
            <p:cNvSpPr/>
            <p:nvPr/>
          </p:nvSpPr>
          <p:spPr>
            <a:xfrm flipH="1" flipV="1">
              <a:off x="2241549" y="1941272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37" name="Line"/>
            <p:cNvSpPr/>
            <p:nvPr/>
          </p:nvSpPr>
          <p:spPr>
            <a:xfrm flipH="1" flipV="1">
              <a:off x="3244849" y="1941450"/>
              <a:ext cx="1" cy="370841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</p:grpSp>
      <p:sp>
        <p:nvSpPr>
          <p:cNvPr id="339" name="- How to use this architecture to make a PIC code faster? - How to use the two levels of parallelism?    (within one node and between nodes)"/>
          <p:cNvSpPr txBox="1"/>
          <p:nvPr/>
        </p:nvSpPr>
        <p:spPr>
          <a:xfrm>
            <a:off x="1660709" y="4700106"/>
            <a:ext cx="8597134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 b="1"/>
            </a:pPr>
            <a:r>
              <a:rPr sz="2200" dirty="0"/>
              <a:t>- How to use this architecture to make a PIC code faster?</a:t>
            </a:r>
            <a:br>
              <a:rPr sz="2200" dirty="0"/>
            </a:br>
            <a:r>
              <a:rPr sz="2200" dirty="0"/>
              <a:t>- How to use the </a:t>
            </a:r>
            <a:r>
              <a:rPr sz="2200" u="sng" dirty="0"/>
              <a:t>two levels</a:t>
            </a:r>
            <a:r>
              <a:rPr sz="2200" dirty="0"/>
              <a:t> of parallelism? </a:t>
            </a:r>
          </a:p>
        </p:txBody>
      </p:sp>
      <p:sp>
        <p:nvSpPr>
          <p:cNvPr id="340" name="Individual nodes have several cores (i.e. computing units):  - “Traditional” CPUs: ~10 cores…"/>
          <p:cNvSpPr txBox="1"/>
          <p:nvPr/>
        </p:nvSpPr>
        <p:spPr>
          <a:xfrm>
            <a:off x="5997376" y="1436831"/>
            <a:ext cx="5202210" cy="2487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defTabSz="584200">
              <a:spcBef>
                <a:spcPts val="600"/>
              </a:spcBef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sz="2000" dirty="0"/>
              <a:t>Individual nodes have several cores </a:t>
            </a:r>
            <a:r>
              <a:rPr lang="en-US" sz="2000" dirty="0"/>
              <a:t>  </a:t>
            </a:r>
            <a:r>
              <a:rPr sz="2000" dirty="0"/>
              <a:t>(i.e. computing units):</a:t>
            </a:r>
            <a:endParaRPr lang="en-US" sz="2000" dirty="0"/>
          </a:p>
          <a:p>
            <a:pPr marL="342900" indent="-342900" defTabSz="584200"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sz="2000" dirty="0">
                <a:cs typeface="Al Bayan Plain" pitchFamily="2" charset="-78"/>
              </a:rPr>
              <a:t>“Traditional” CPUs: ~10</a:t>
            </a:r>
            <a:r>
              <a:rPr lang="en-US" sz="2000" dirty="0">
                <a:cs typeface="Al Bayan Plain" pitchFamily="2" charset="-78"/>
              </a:rPr>
              <a:t>-20</a:t>
            </a:r>
            <a:r>
              <a:rPr sz="2000" dirty="0">
                <a:cs typeface="Al Bayan Plain" pitchFamily="2" charset="-78"/>
              </a:rPr>
              <a:t> cores</a:t>
            </a:r>
            <a:endParaRPr lang="en-US" sz="2000" dirty="0">
              <a:cs typeface="Al Bayan Plain" pitchFamily="2" charset="-78"/>
            </a:endParaRPr>
          </a:p>
          <a:p>
            <a:pPr marL="342900" indent="-342900" defTabSz="584200"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sz="2000" dirty="0"/>
              <a:t>Xeon Phi: 68 core</a:t>
            </a:r>
            <a:r>
              <a:rPr lang="en-US" sz="2000" dirty="0"/>
              <a:t>s</a:t>
            </a:r>
          </a:p>
          <a:p>
            <a:pPr marL="342900" indent="-342900" defTabSz="584200">
              <a:spcBef>
                <a:spcPts val="600"/>
              </a:spcBef>
              <a:buFont typeface="Arial" panose="020B0604020202020204" pitchFamily="34" charset="0"/>
              <a:buChar char="•"/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r>
              <a:rPr sz="2000" dirty="0"/>
              <a:t>GPUs: ~1000</a:t>
            </a:r>
            <a:r>
              <a:rPr lang="en-US" sz="2000" dirty="0"/>
              <a:t>s</a:t>
            </a:r>
            <a:r>
              <a:rPr sz="2000" dirty="0"/>
              <a:t> (slow) cores</a:t>
            </a:r>
          </a:p>
          <a:p>
            <a:pPr defTabSz="584200">
              <a:defRPr sz="2400" b="1">
                <a:latin typeface="Gill Sans"/>
                <a:ea typeface="Gill Sans"/>
                <a:cs typeface="Gill Sans"/>
                <a:sym typeface="Gill Sans"/>
              </a:defRPr>
            </a:pPr>
            <a:br>
              <a:rPr sz="2000" dirty="0"/>
            </a:br>
            <a:r>
              <a:rPr sz="2000" dirty="0"/>
              <a:t>Cores within one node </a:t>
            </a:r>
            <a:r>
              <a:rPr sz="2000" u="sng" dirty="0"/>
              <a:t>share memory</a:t>
            </a:r>
          </a:p>
        </p:txBody>
      </p:sp>
      <p:sp>
        <p:nvSpPr>
          <p:cNvPr id="35" name="- How to use this architecture to make a PIC code faster? - How to use the two levels of parallelism?    (within one node and between nodes)">
            <a:extLst>
              <a:ext uri="{FF2B5EF4-FFF2-40B4-BE49-F238E27FC236}">
                <a16:creationId xmlns:a16="http://schemas.microsoft.com/office/drawing/2014/main" id="{5CE1EFDB-6521-C543-B4A3-9E5F29B8D05F}"/>
              </a:ext>
            </a:extLst>
          </p:cNvPr>
          <p:cNvSpPr txBox="1"/>
          <p:nvPr/>
        </p:nvSpPr>
        <p:spPr>
          <a:xfrm>
            <a:off x="5253184" y="5582784"/>
            <a:ext cx="5224316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 b="1"/>
            </a:pPr>
            <a:r>
              <a:rPr sz="2000" dirty="0"/>
              <a:t>within one node and between nodes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5BC1D8-49AE-2D45-801A-C2B9401D54C8}"/>
              </a:ext>
            </a:extLst>
          </p:cNvPr>
          <p:cNvCxnSpPr>
            <a:cxnSpLocks/>
            <a:stCxn id="35" idx="1"/>
          </p:cNvCxnSpPr>
          <p:nvPr/>
        </p:nvCxnSpPr>
        <p:spPr>
          <a:xfrm flipH="1" flipV="1">
            <a:off x="4518650" y="5418501"/>
            <a:ext cx="734534" cy="364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itle 1">
            <a:extLst>
              <a:ext uri="{FF2B5EF4-FFF2-40B4-BE49-F238E27FC236}">
                <a16:creationId xmlns:a16="http://schemas.microsoft.com/office/drawing/2014/main" id="{8CD76C6A-724D-5047-858D-CF3B5DBEF7D0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Parallel clusters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CBC7214-35EA-FD4A-8CC8-0349894F3BD6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0103030-5713-A349-9796-983E2DDFA24E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18DCE10-C3D5-BF4A-8455-38962CB7BD4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36348831-2137-E749-9F1C-2575024EA64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8610994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3" y="1132840"/>
            <a:ext cx="10482266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b="1" dirty="0">
                <a:solidFill>
                  <a:srgbClr val="C00000"/>
                </a:solidFill>
              </a:rPr>
              <a:t>Domain decomposition</a:t>
            </a:r>
          </a:p>
          <a:p>
            <a:r>
              <a:rPr lang="en-US" dirty="0"/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dirty="0"/>
              <a:t>Dynamic load balancing</a:t>
            </a:r>
          </a:p>
          <a:p>
            <a:r>
              <a:rPr lang="en-US" dirty="0"/>
              <a:t>Parallelization of </a:t>
            </a:r>
            <a:r>
              <a:rPr lang="en-US" dirty="0" err="1"/>
              <a:t>Quasistatic</a:t>
            </a:r>
            <a:r>
              <a:rPr lang="en-US" dirty="0"/>
              <a:t> mode and boosted frame </a:t>
            </a:r>
            <a:r>
              <a:rPr lang="en-US" dirty="0" err="1"/>
              <a:t>diags</a:t>
            </a:r>
            <a:endParaRPr lang="en-US" dirty="0"/>
          </a:p>
          <a:p>
            <a:r>
              <a:rPr lang="en-US" dirty="0"/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8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01933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Each node deals with a fixed chunk of the simulation box (which includes fields on the grid + macroparticles)"/>
          <p:cNvSpPr txBox="1"/>
          <p:nvPr/>
        </p:nvSpPr>
        <p:spPr>
          <a:xfrm>
            <a:off x="2131942" y="950524"/>
            <a:ext cx="7881341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 b="1"/>
            </a:pPr>
            <a:r>
              <a:rPr sz="2200"/>
              <a:t>Each node deals with a fixed chunk of the simulation box</a:t>
            </a:r>
            <a:br>
              <a:rPr sz="2200"/>
            </a:br>
            <a:r>
              <a:rPr sz="2200"/>
              <a:t>(which includes fields on the grid + macroparticles)</a:t>
            </a:r>
          </a:p>
        </p:txBody>
      </p:sp>
      <p:grpSp>
        <p:nvGrpSpPr>
          <p:cNvPr id="351" name="Group"/>
          <p:cNvGrpSpPr/>
          <p:nvPr/>
        </p:nvGrpSpPr>
        <p:grpSpPr>
          <a:xfrm>
            <a:off x="1671235" y="5234221"/>
            <a:ext cx="2548779" cy="718145"/>
            <a:chOff x="0" y="47328"/>
            <a:chExt cx="2548778" cy="718144"/>
          </a:xfrm>
        </p:grpSpPr>
        <p:sp>
          <p:nvSpPr>
            <p:cNvPr id="349" name="Line"/>
            <p:cNvSpPr/>
            <p:nvPr/>
          </p:nvSpPr>
          <p:spPr>
            <a:xfrm flipH="1" flipV="1">
              <a:off x="0" y="241175"/>
              <a:ext cx="523214" cy="2625"/>
            </a:xfrm>
            <a:prstGeom prst="line">
              <a:avLst/>
            </a:prstGeom>
            <a:noFill/>
            <a:ln w="38100" cap="flat">
              <a:solidFill>
                <a:srgbClr val="B51A00"/>
              </a:solidFill>
              <a:prstDash val="solid"/>
              <a:miter lim="400000"/>
              <a:headEnd type="stealth" w="med" len="med"/>
              <a:tailEnd type="stealth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defRPr sz="1200">
                  <a:latin typeface="+mn-lt"/>
                  <a:ea typeface="+mn-ea"/>
                  <a:cs typeface="+mn-cs"/>
                  <a:sym typeface="Helvetica"/>
                </a:defRPr>
              </a:pPr>
              <a:endParaRPr sz="1200"/>
            </a:p>
          </p:txBody>
        </p:sp>
        <p:sp>
          <p:nvSpPr>
            <p:cNvPr id="350" name="“Fast” network  communication"/>
            <p:cNvSpPr txBox="1"/>
            <p:nvPr/>
          </p:nvSpPr>
          <p:spPr>
            <a:xfrm>
              <a:off x="424850" y="47328"/>
              <a:ext cx="2123928" cy="7181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ctr" defTabSz="584200">
                <a:defRPr sz="2000">
                  <a:latin typeface="Gill Sans"/>
                  <a:ea typeface="Gill Sans"/>
                  <a:cs typeface="Gill Sans"/>
                  <a:sym typeface="Gill Sans"/>
                </a:defRPr>
              </a:pPr>
              <a:r>
                <a:rPr sz="2000"/>
                <a:t> “Fast” network </a:t>
              </a:r>
              <a:br>
                <a:rPr sz="2000"/>
              </a:br>
              <a:r>
                <a:rPr sz="2000"/>
                <a:t>communication</a:t>
              </a:r>
            </a:p>
          </p:txBody>
        </p:sp>
      </p:grpSp>
      <p:sp>
        <p:nvSpPr>
          <p:cNvPr id="352" name="The nodes are not independent: They need to exchange information with other nodes via the network.  Domain-decomposition minimizes this:  communications only with a few neighbors"/>
          <p:cNvSpPr txBox="1"/>
          <p:nvPr/>
        </p:nvSpPr>
        <p:spPr>
          <a:xfrm>
            <a:off x="4751524" y="4862270"/>
            <a:ext cx="5763416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/>
            </a:pPr>
            <a:r>
              <a:rPr sz="2000" dirty="0"/>
              <a:t>The nodes are not independent:</a:t>
            </a:r>
            <a:br>
              <a:rPr sz="2000" dirty="0"/>
            </a:br>
            <a:r>
              <a:rPr sz="2000" dirty="0"/>
              <a:t>They need to exchange information with other nodes via the network.</a:t>
            </a:r>
            <a:br>
              <a:rPr sz="2000" dirty="0"/>
            </a:br>
            <a:br>
              <a:rPr sz="2000" dirty="0"/>
            </a:br>
            <a:r>
              <a:rPr sz="2000" dirty="0"/>
              <a:t>Domain-decomposition minimizes this: </a:t>
            </a:r>
            <a:br>
              <a:rPr sz="2000" dirty="0"/>
            </a:br>
            <a:r>
              <a:rPr sz="2000" dirty="0"/>
              <a:t>communications only with a few neighbors</a:t>
            </a:r>
          </a:p>
        </p:txBody>
      </p:sp>
      <p:pic>
        <p:nvPicPr>
          <p:cNvPr id="353" name="Screen Shot 2016-02-26 at 5.32.37 PM.png" descr="Screen Shot 2016-02-26 at 5.32.37 PM.png"/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1635812" y="1854845"/>
            <a:ext cx="7543306" cy="299720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354" name="Table"/>
          <p:cNvGraphicFramePr/>
          <p:nvPr/>
        </p:nvGraphicFramePr>
        <p:xfrm>
          <a:off x="1625967" y="1864903"/>
          <a:ext cx="8934660" cy="2829486"/>
        </p:xfrm>
        <a:graphic>
          <a:graphicData uri="http://schemas.openxmlformats.org/drawingml/2006/table">
            <a:tbl>
              <a:tblPr firstRow="1"/>
              <a:tblGrid>
                <a:gridCol w="29782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8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82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3162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162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3162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55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3415" y="2005711"/>
            <a:ext cx="402311" cy="67387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6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3415" y="2961197"/>
            <a:ext cx="402311" cy="67387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7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3415" y="3916682"/>
            <a:ext cx="402311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8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0564" y="3916682"/>
            <a:ext cx="402310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59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0564" y="2961197"/>
            <a:ext cx="402310" cy="673870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60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0564" y="1975538"/>
            <a:ext cx="402310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61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7713" y="1975538"/>
            <a:ext cx="402311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62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7713" y="2931024"/>
            <a:ext cx="402311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363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97713" y="3886509"/>
            <a:ext cx="402311" cy="67386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64" name="Line"/>
          <p:cNvSpPr/>
          <p:nvPr/>
        </p:nvSpPr>
        <p:spPr>
          <a:xfrm flipH="1">
            <a:off x="3454380" y="2338559"/>
            <a:ext cx="2234024" cy="4629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65" name="Line"/>
          <p:cNvSpPr/>
          <p:nvPr/>
        </p:nvSpPr>
        <p:spPr>
          <a:xfrm flipH="1">
            <a:off x="6493913" y="2342069"/>
            <a:ext cx="2228104" cy="5601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66" name="Line"/>
          <p:cNvSpPr/>
          <p:nvPr/>
        </p:nvSpPr>
        <p:spPr>
          <a:xfrm flipH="1">
            <a:off x="6493913" y="3283045"/>
            <a:ext cx="2234024" cy="4629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67" name="Line"/>
          <p:cNvSpPr/>
          <p:nvPr/>
        </p:nvSpPr>
        <p:spPr>
          <a:xfrm flipH="1">
            <a:off x="3456475" y="3323276"/>
            <a:ext cx="2234024" cy="4629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68" name="Line"/>
          <p:cNvSpPr/>
          <p:nvPr/>
        </p:nvSpPr>
        <p:spPr>
          <a:xfrm flipH="1">
            <a:off x="3496706" y="4258646"/>
            <a:ext cx="2234024" cy="4629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69" name="Line"/>
          <p:cNvSpPr/>
          <p:nvPr/>
        </p:nvSpPr>
        <p:spPr>
          <a:xfrm flipH="1">
            <a:off x="6493913" y="4228473"/>
            <a:ext cx="2234024" cy="4629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0" name="Line"/>
          <p:cNvSpPr/>
          <p:nvPr/>
        </p:nvSpPr>
        <p:spPr>
          <a:xfrm>
            <a:off x="3085648" y="3628256"/>
            <a:ext cx="8750" cy="303113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1" name="Line"/>
          <p:cNvSpPr/>
          <p:nvPr/>
        </p:nvSpPr>
        <p:spPr>
          <a:xfrm>
            <a:off x="3084339" y="2669523"/>
            <a:ext cx="8749" cy="303113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2" name="Line"/>
          <p:cNvSpPr/>
          <p:nvPr/>
        </p:nvSpPr>
        <p:spPr>
          <a:xfrm>
            <a:off x="6101661" y="2639350"/>
            <a:ext cx="8749" cy="303113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3" name="Line"/>
          <p:cNvSpPr/>
          <p:nvPr/>
        </p:nvSpPr>
        <p:spPr>
          <a:xfrm>
            <a:off x="6141892" y="3614950"/>
            <a:ext cx="8749" cy="303113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4" name="Line"/>
          <p:cNvSpPr/>
          <p:nvPr/>
        </p:nvSpPr>
        <p:spPr>
          <a:xfrm>
            <a:off x="9088809" y="3594835"/>
            <a:ext cx="8749" cy="303113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75" name="Line"/>
          <p:cNvSpPr/>
          <p:nvPr/>
        </p:nvSpPr>
        <p:spPr>
          <a:xfrm>
            <a:off x="9118984" y="2619234"/>
            <a:ext cx="8749" cy="303114"/>
          </a:xfrm>
          <a:prstGeom prst="line">
            <a:avLst/>
          </a:prstGeom>
          <a:noFill/>
          <a:ln w="38100" cap="flat">
            <a:solidFill>
              <a:srgbClr val="B51A00"/>
            </a:solidFill>
            <a:prstDash val="solid"/>
            <a:miter lim="400000"/>
            <a:headEnd type="stealth" w="med" len="med"/>
            <a:tailEnd type="stealth" w="med" len="med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 sz="1200"/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77E8731F-DD57-9F45-99C9-A6800BD1C367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Traditional parallelization of PIC code: domain decomposition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5D17B9D-6F35-F943-8950-4F318986E72B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8BDAA27-45E1-A942-9EDE-7D1B9C37236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17F7CE3-4CAC-A946-8BDF-CC77630EEC4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Slide Number Placeholder 3">
            <a:extLst>
              <a:ext uri="{FF2B5EF4-FFF2-40B4-BE49-F238E27FC236}">
                <a16:creationId xmlns:a16="http://schemas.microsoft.com/office/drawing/2014/main" id="{6DB2EDF7-D118-544F-873F-AC5CAFDB849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76790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0" name="Group"/>
          <p:cNvGrpSpPr/>
          <p:nvPr/>
        </p:nvGrpSpPr>
        <p:grpSpPr>
          <a:xfrm>
            <a:off x="2649321" y="1840355"/>
            <a:ext cx="6248361" cy="2092234"/>
            <a:chOff x="25400" y="18379"/>
            <a:chExt cx="6248359" cy="2092233"/>
          </a:xfrm>
        </p:grpSpPr>
        <p:pic>
          <p:nvPicPr>
            <p:cNvPr id="379" name="Screen Shot 2016-02-26 at 5.32.37 PM.png" descr="Screen Shot 2016-02-26 at 5.32.37 PM.png"/>
            <p:cNvPicPr>
              <a:picLocks noChangeAspect="1"/>
            </p:cNvPicPr>
            <p:nvPr/>
          </p:nvPicPr>
          <p:blipFill>
            <a:blip r:embed="rId2">
              <a:alphaModFix amt="60000"/>
              <a:extLst/>
            </a:blip>
            <a:stretch>
              <a:fillRect/>
            </a:stretch>
          </p:blipFill>
          <p:spPr>
            <a:xfrm>
              <a:off x="32272" y="18379"/>
              <a:ext cx="5265687" cy="20922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aphicFrame>
          <p:nvGraphicFramePr>
            <p:cNvPr id="380" name="Table"/>
            <p:cNvGraphicFramePr/>
            <p:nvPr/>
          </p:nvGraphicFramePr>
          <p:xfrm>
            <a:off x="25400" y="25400"/>
            <a:ext cx="6248359" cy="2034065"/>
          </p:xfrm>
          <a:graphic>
            <a:graphicData uri="http://schemas.openxmlformats.org/drawingml/2006/table">
              <a:tbl>
                <a:tblPr firstRow="1"/>
                <a:tblGrid>
                  <a:gridCol w="208278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082787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082787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381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123692"/>
              <a:ext cx="280837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2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790679"/>
              <a:ext cx="280837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3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1457666"/>
              <a:ext cx="280837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4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1457666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5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790679"/>
              <a:ext cx="280838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6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102630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7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102630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8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769617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8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1436603"/>
              <a:ext cx="280838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91" name="Particle pusher: macroparticles may cross domain boundaries"/>
          <p:cNvSpPr txBox="1"/>
          <p:nvPr/>
        </p:nvSpPr>
        <p:spPr>
          <a:xfrm>
            <a:off x="1827498" y="1033216"/>
            <a:ext cx="9135573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 b="1"/>
            </a:pPr>
            <a:r>
              <a:rPr sz="2200" dirty="0"/>
              <a:t>Particle pusher: macroparticles may cross domain boundaries</a:t>
            </a:r>
          </a:p>
        </p:txBody>
      </p:sp>
      <p:sp>
        <p:nvSpPr>
          <p:cNvPr id="392" name="Line"/>
          <p:cNvSpPr/>
          <p:nvPr/>
        </p:nvSpPr>
        <p:spPr>
          <a:xfrm flipH="1">
            <a:off x="4486238" y="2805400"/>
            <a:ext cx="434952" cy="202198"/>
          </a:xfrm>
          <a:prstGeom prst="line">
            <a:avLst/>
          </a:prstGeom>
          <a:ln w="25400">
            <a:solidFill>
              <a:schemeClr val="accent1"/>
            </a:solidFill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93" name="Oval"/>
          <p:cNvSpPr/>
          <p:nvPr/>
        </p:nvSpPr>
        <p:spPr>
          <a:xfrm>
            <a:off x="4883284" y="2728075"/>
            <a:ext cx="115796" cy="122930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4" name="After the particle pusher, the particle data needs to be communicated from one node to the other."/>
          <p:cNvSpPr txBox="1"/>
          <p:nvPr/>
        </p:nvSpPr>
        <p:spPr>
          <a:xfrm>
            <a:off x="2550194" y="4271399"/>
            <a:ext cx="6670763" cy="2123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200"/>
            </a:lvl1pPr>
          </a:lstStyle>
          <a:p>
            <a:r>
              <a:rPr dirty="0"/>
              <a:t>After the particle pusher, the particle data needs to be communicated </a:t>
            </a:r>
            <a:r>
              <a:rPr lang="en-US" dirty="0"/>
              <a:t>between subdomains</a:t>
            </a:r>
            <a:r>
              <a:rPr dirty="0"/>
              <a:t>.</a:t>
            </a:r>
            <a:endParaRPr lang="en-US" dirty="0"/>
          </a:p>
          <a:p>
            <a:endParaRPr lang="en-US" dirty="0"/>
          </a:p>
          <a:p>
            <a:r>
              <a:rPr lang="en-US" dirty="0"/>
              <a:t>Thanks to finite speed of light, with EM PIC, particles do not travel more than one cell in one time step </a:t>
            </a:r>
          </a:p>
          <a:p>
            <a:r>
              <a:rPr lang="en-US" dirty="0">
                <a:sym typeface="Wingdings" pitchFamily="2" charset="2"/>
              </a:rPr>
              <a:t> exchange particles only with closest neighbors.</a:t>
            </a:r>
            <a:endParaRPr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28B61BA8-7C4B-1843-B666-7DD1D2BB2F0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Particles are exchanged when crossing subdomains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79CBDFE-1A1D-0948-AA95-36CF229D4E24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F3203D5C-06F3-9041-8D74-2707F595225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1EB0AB5-09D6-D145-9C66-4D923620C36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11FCA5E5-994F-1747-8F55-89DA36236E72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10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673121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4" name="Group"/>
          <p:cNvGrpSpPr/>
          <p:nvPr/>
        </p:nvGrpSpPr>
        <p:grpSpPr>
          <a:xfrm>
            <a:off x="2821541" y="2353193"/>
            <a:ext cx="6245670" cy="1738076"/>
            <a:chOff x="25400" y="1794"/>
            <a:chExt cx="6245668" cy="2108819"/>
          </a:xfrm>
        </p:grpSpPr>
        <p:grpSp>
          <p:nvGrpSpPr>
            <p:cNvPr id="409" name="Group"/>
            <p:cNvGrpSpPr/>
            <p:nvPr/>
          </p:nvGrpSpPr>
          <p:grpSpPr>
            <a:xfrm>
              <a:off x="25400" y="1794"/>
              <a:ext cx="6245668" cy="2108819"/>
              <a:chOff x="25400" y="1794"/>
              <a:chExt cx="6245667" cy="2108818"/>
            </a:xfrm>
          </p:grpSpPr>
          <p:pic>
            <p:nvPicPr>
              <p:cNvPr id="398" name="Screen Shot 2016-02-26 at 5.32.37 PM.png" descr="Screen Shot 2016-02-26 at 5.32.37 PM.png"/>
              <p:cNvPicPr>
                <a:picLocks noChangeAspect="1"/>
              </p:cNvPicPr>
              <p:nvPr/>
            </p:nvPicPr>
            <p:blipFill>
              <a:blip r:embed="rId2">
                <a:alphaModFix amt="60000"/>
                <a:extLst/>
              </a:blip>
              <a:stretch>
                <a:fillRect/>
              </a:stretch>
            </p:blipFill>
            <p:spPr>
              <a:xfrm>
                <a:off x="32272" y="18379"/>
                <a:ext cx="5265687" cy="2092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aphicFrame>
            <p:nvGraphicFramePr>
              <p:cNvPr id="399" name="Table"/>
              <p:cNvGraphicFramePr/>
              <p:nvPr>
                <p:extLst>
                  <p:ext uri="{D42A27DB-BD31-4B8C-83A1-F6EECF244321}">
                    <p14:modId xmlns:p14="http://schemas.microsoft.com/office/powerpoint/2010/main" val="2620166320"/>
                  </p:ext>
                </p:extLst>
              </p:nvPr>
            </p:nvGraphicFramePr>
            <p:xfrm>
              <a:off x="25400" y="1794"/>
              <a:ext cx="6245667" cy="2101959"/>
            </p:xfrm>
            <a:graphic>
              <a:graphicData uri="http://schemas.openxmlformats.org/drawingml/2006/table">
                <a:tbl>
                  <a:tblPr firstRow="1"/>
                  <a:tblGrid>
                    <a:gridCol w="20818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8189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81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1247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9975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9975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 sz="1400" dirty="0"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  <p:pic>
            <p:nvPicPr>
              <p:cNvPr id="400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23692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1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790679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2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457666"/>
                <a:ext cx="280837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3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457666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4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790679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5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6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7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769617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08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436603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10" name="Rectangle"/>
            <p:cNvSpPr/>
            <p:nvPr/>
          </p:nvSpPr>
          <p:spPr>
            <a:xfrm>
              <a:off x="2007585" y="749564"/>
              <a:ext cx="92472" cy="623414"/>
            </a:xfrm>
            <a:prstGeom prst="rect">
              <a:avLst/>
            </a:prstGeom>
            <a:solidFill>
              <a:schemeClr val="accent1">
                <a:lumOff val="11862"/>
              </a:schemeClr>
            </a:solidFill>
            <a:ln w="127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11" name="Rectangle"/>
            <p:cNvSpPr/>
            <p:nvPr/>
          </p:nvSpPr>
          <p:spPr>
            <a:xfrm>
              <a:off x="4206769" y="749564"/>
              <a:ext cx="92472" cy="623414"/>
            </a:xfrm>
            <a:prstGeom prst="rect">
              <a:avLst/>
            </a:prstGeom>
            <a:solidFill>
              <a:schemeClr val="accent1">
                <a:lumOff val="11862"/>
              </a:schemeClr>
            </a:solidFill>
            <a:ln w="127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12" name="Rectangle"/>
            <p:cNvSpPr/>
            <p:nvPr/>
          </p:nvSpPr>
          <p:spPr>
            <a:xfrm>
              <a:off x="2134585" y="622565"/>
              <a:ext cx="2030030" cy="99752"/>
            </a:xfrm>
            <a:prstGeom prst="rect">
              <a:avLst/>
            </a:prstGeom>
            <a:solidFill>
              <a:schemeClr val="accent1">
                <a:lumOff val="11862"/>
              </a:schemeClr>
            </a:solidFill>
            <a:ln w="127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13" name="Rectangle"/>
            <p:cNvSpPr/>
            <p:nvPr/>
          </p:nvSpPr>
          <p:spPr>
            <a:xfrm>
              <a:off x="2134585" y="1416647"/>
              <a:ext cx="2030030" cy="99751"/>
            </a:xfrm>
            <a:prstGeom prst="rect">
              <a:avLst/>
            </a:prstGeom>
            <a:solidFill>
              <a:schemeClr val="accent1">
                <a:lumOff val="11862"/>
              </a:schemeClr>
            </a:solidFill>
            <a:ln w="127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415" name="After the current deposition: communicate the current that has been deposited into other nodes…"/>
          <p:cNvSpPr txBox="1"/>
          <p:nvPr/>
        </p:nvSpPr>
        <p:spPr>
          <a:xfrm>
            <a:off x="7086600" y="4508569"/>
            <a:ext cx="4876800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/>
            </a:pPr>
            <a:r>
              <a:rPr sz="2000" b="1" dirty="0"/>
              <a:t>After the current deposition:</a:t>
            </a:r>
            <a:r>
              <a:rPr sz="2000" dirty="0"/>
              <a:t> communicate the current that has been deposited into other nodes</a:t>
            </a:r>
            <a:r>
              <a:rPr lang="en-US" sz="2000" dirty="0"/>
              <a:t>.</a:t>
            </a:r>
            <a:endParaRPr sz="2000" dirty="0"/>
          </a:p>
        </p:txBody>
      </p:sp>
      <p:grpSp>
        <p:nvGrpSpPr>
          <p:cNvPr id="420" name="Group"/>
          <p:cNvGrpSpPr/>
          <p:nvPr/>
        </p:nvGrpSpPr>
        <p:grpSpPr>
          <a:xfrm>
            <a:off x="4810721" y="2889094"/>
            <a:ext cx="379011" cy="432352"/>
            <a:chOff x="0" y="0"/>
            <a:chExt cx="379010" cy="432350"/>
          </a:xfrm>
        </p:grpSpPr>
        <p:sp>
          <p:nvSpPr>
            <p:cNvPr id="416" name="Line"/>
            <p:cNvSpPr/>
            <p:nvPr/>
          </p:nvSpPr>
          <p:spPr>
            <a:xfrm flipH="1" flipV="1">
              <a:off x="183155" y="223906"/>
              <a:ext cx="195856" cy="1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7" name="Line"/>
            <p:cNvSpPr/>
            <p:nvPr/>
          </p:nvSpPr>
          <p:spPr>
            <a:xfrm>
              <a:off x="0" y="223906"/>
              <a:ext cx="195856" cy="1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8" name="Line"/>
            <p:cNvSpPr/>
            <p:nvPr/>
          </p:nvSpPr>
          <p:spPr>
            <a:xfrm flipH="1">
              <a:off x="195855" y="0"/>
              <a:ext cx="1" cy="223907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419" name="Line"/>
            <p:cNvSpPr/>
            <p:nvPr/>
          </p:nvSpPr>
          <p:spPr>
            <a:xfrm flipV="1">
              <a:off x="195855" y="208443"/>
              <a:ext cx="1" cy="223908"/>
            </a:xfrm>
            <a:prstGeom prst="line">
              <a:avLst/>
            </a:prstGeom>
            <a:noFill/>
            <a:ln w="25400" cap="flat">
              <a:solidFill>
                <a:schemeClr val="accent4"/>
              </a:solidFill>
              <a:prstDash val="solid"/>
              <a:round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</p:grpSp>
      <p:pic>
        <p:nvPicPr>
          <p:cNvPr id="421" name="Screen Shot 2016-06-16 at 11.07.45 AM.png" descr="Screen Shot 2016-06-16 at 11.07.45 A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3625" y="1769217"/>
            <a:ext cx="5046774" cy="479953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itle 1">
            <a:extLst>
              <a:ext uri="{FF2B5EF4-FFF2-40B4-BE49-F238E27FC236}">
                <a16:creationId xmlns:a16="http://schemas.microsoft.com/office/drawing/2014/main" id="{6EE5B9C9-1DF9-0748-8971-BDD6456DAA0A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Field quantities need to be exchanged via ”guard cells”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7EE8B64-2D27-4A43-9FE1-E00AC4100E8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6509B0A-0B81-6F4D-858A-179CD672A955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24F8F5E-BDD3-A344-A539-537CE062739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Slide Number Placeholder 3">
            <a:extLst>
              <a:ext uri="{FF2B5EF4-FFF2-40B4-BE49-F238E27FC236}">
                <a16:creationId xmlns:a16="http://schemas.microsoft.com/office/drawing/2014/main" id="{9DE33BD3-823E-8948-B3A8-57AB2F0A853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11</a:t>
            </a:fld>
            <a:endParaRPr lang="en-US" altLang="x-non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26305C-F901-FC4B-96DC-4E06EC0FA82F}"/>
              </a:ext>
            </a:extLst>
          </p:cNvPr>
          <p:cNvSpPr txBox="1"/>
          <p:nvPr/>
        </p:nvSpPr>
        <p:spPr>
          <a:xfrm>
            <a:off x="139701" y="812800"/>
            <a:ext cx="4914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b="1" dirty="0"/>
              <a:t>Field update: </a:t>
            </a:r>
            <a:r>
              <a:rPr lang="en-US" sz="2000" dirty="0"/>
              <a:t>each node needs values from neighboring nodes to calculate the spatial derivatives at the boundary</a:t>
            </a:r>
            <a:br>
              <a:rPr lang="en-US" sz="2000" dirty="0"/>
            </a:br>
            <a:endParaRPr lang="en-US" sz="2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B31ED6D-792D-6145-AA88-9B48A59A064C}"/>
              </a:ext>
            </a:extLst>
          </p:cNvPr>
          <p:cNvGrpSpPr/>
          <p:nvPr/>
        </p:nvGrpSpPr>
        <p:grpSpPr>
          <a:xfrm>
            <a:off x="6790699" y="800100"/>
            <a:ext cx="5591802" cy="2746178"/>
            <a:chOff x="6689099" y="1778000"/>
            <a:chExt cx="5591802" cy="2746178"/>
          </a:xfrm>
        </p:grpSpPr>
        <p:sp>
          <p:nvSpPr>
            <p:cNvPr id="422" name="Circle"/>
            <p:cNvSpPr/>
            <p:nvPr/>
          </p:nvSpPr>
          <p:spPr>
            <a:xfrm>
              <a:off x="6689099" y="4239200"/>
              <a:ext cx="285655" cy="284978"/>
            </a:xfrm>
            <a:prstGeom prst="ellipse">
              <a:avLst/>
            </a:prstGeom>
            <a:solidFill>
              <a:schemeClr val="accent4">
                <a:alpha val="61374"/>
              </a:schemeClr>
            </a:solidFill>
            <a:ln w="12700"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endParaRPr/>
            </a:p>
          </p:txBody>
        </p:sp>
        <p:sp>
          <p:nvSpPr>
            <p:cNvPr id="423" name="Oval"/>
            <p:cNvSpPr/>
            <p:nvPr/>
          </p:nvSpPr>
          <p:spPr>
            <a:xfrm>
              <a:off x="6785717" y="4344361"/>
              <a:ext cx="92419" cy="74659"/>
            </a:xfrm>
            <a:prstGeom prst="ellipse">
              <a:avLst/>
            </a:prstGeom>
            <a:solidFill>
              <a:schemeClr val="accent4">
                <a:satOff val="-1335"/>
                <a:lumOff val="-10274"/>
              </a:schemeClr>
            </a:solidFill>
            <a:ln w="12700"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endParaRPr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44E07B7-417F-A14B-AE5D-0D07564AC1B8}"/>
                </a:ext>
              </a:extLst>
            </p:cNvPr>
            <p:cNvSpPr txBox="1"/>
            <p:nvPr/>
          </p:nvSpPr>
          <p:spPr>
            <a:xfrm>
              <a:off x="6921515" y="1778000"/>
              <a:ext cx="535938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2000" b="1" dirty="0"/>
                <a:t>Field gathering/Current deposition: </a:t>
              </a:r>
              <a:r>
                <a:rPr lang="en-US" sz="2000" dirty="0"/>
                <a:t>with wide shape factor, particles gather field values from other nodes and deposit some current/charge to other nodes</a:t>
              </a:r>
            </a:p>
          </p:txBody>
        </p:sp>
      </p:grpSp>
      <p:sp>
        <p:nvSpPr>
          <p:cNvPr id="44" name="After the current deposition: communicate the current that has been deposited into other nodes…">
            <a:extLst>
              <a:ext uri="{FF2B5EF4-FFF2-40B4-BE49-F238E27FC236}">
                <a16:creationId xmlns:a16="http://schemas.microsoft.com/office/drawing/2014/main" id="{F4CED6D0-6815-8144-AF31-049057A2747D}"/>
              </a:ext>
            </a:extLst>
          </p:cNvPr>
          <p:cNvSpPr txBox="1"/>
          <p:nvPr/>
        </p:nvSpPr>
        <p:spPr>
          <a:xfrm>
            <a:off x="228600" y="4546669"/>
            <a:ext cx="4038600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/>
            </a:pPr>
            <a:r>
              <a:rPr sz="2000" b="1" dirty="0"/>
              <a:t>After the field update: </a:t>
            </a:r>
            <a:r>
              <a:rPr sz="2000" dirty="0"/>
              <a:t>communicate the new values of the fields at the border of the box</a:t>
            </a:r>
            <a:r>
              <a:rPr lang="en-US" sz="2000" dirty="0"/>
              <a:t>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1063355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6" name="Screen Shot 2016-06-16 at 11.18.54 AM.png" descr="Screen Shot 2016-06-16 at 11.18.54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7896" y="1192171"/>
            <a:ext cx="7118812" cy="476342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4BAA298-E87F-E243-9305-74D476792E46}"/>
              </a:ext>
            </a:extLst>
          </p:cNvPr>
          <p:cNvGrpSpPr/>
          <p:nvPr/>
        </p:nvGrpSpPr>
        <p:grpSpPr>
          <a:xfrm>
            <a:off x="7495277" y="2433253"/>
            <a:ext cx="3264452" cy="1200329"/>
            <a:chOff x="7495277" y="2433253"/>
            <a:chExt cx="3264452" cy="1200329"/>
          </a:xfrm>
        </p:grpSpPr>
        <p:sp>
          <p:nvSpPr>
            <p:cNvPr id="427" name="Line"/>
            <p:cNvSpPr/>
            <p:nvPr/>
          </p:nvSpPr>
          <p:spPr>
            <a:xfrm flipH="1">
              <a:off x="7495277" y="2616163"/>
              <a:ext cx="1085669" cy="1"/>
            </a:xfrm>
            <a:prstGeom prst="line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428" name="Communicate particles at the boundaries…"/>
            <p:cNvSpPr txBox="1"/>
            <p:nvPr/>
          </p:nvSpPr>
          <p:spPr>
            <a:xfrm>
              <a:off x="8630879" y="2433253"/>
              <a:ext cx="2128850" cy="120032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/>
            <a:p>
              <a:pPr>
                <a:defRPr>
                  <a:solidFill>
                    <a:schemeClr val="accent2"/>
                  </a:solidFill>
                </a:defRPr>
              </a:pPr>
              <a:r>
                <a:rPr dirty="0">
                  <a:solidFill>
                    <a:schemeClr val="bg1"/>
                  </a:solidFill>
                </a:rPr>
                <a:t>Communicate particles at the boundaries</a:t>
              </a:r>
            </a:p>
            <a:p>
              <a:pPr>
                <a:defRPr>
                  <a:solidFill>
                    <a:schemeClr val="accent2"/>
                  </a:solidFill>
                </a:defRPr>
              </a:pPr>
              <a:r>
                <a:rPr dirty="0">
                  <a:solidFill>
                    <a:schemeClr val="bg1"/>
                  </a:solidFill>
                </a:rPr>
                <a:t>between nodes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924391B-9832-DF43-AF84-BB9B1FE938C9}"/>
              </a:ext>
            </a:extLst>
          </p:cNvPr>
          <p:cNvGrpSpPr/>
          <p:nvPr/>
        </p:nvGrpSpPr>
        <p:grpSpPr>
          <a:xfrm>
            <a:off x="7312465" y="4681256"/>
            <a:ext cx="2940416" cy="1291052"/>
            <a:chOff x="7312465" y="4681256"/>
            <a:chExt cx="2940416" cy="1291052"/>
          </a:xfrm>
        </p:grpSpPr>
        <p:sp>
          <p:nvSpPr>
            <p:cNvPr id="429" name="Line"/>
            <p:cNvSpPr/>
            <p:nvPr/>
          </p:nvSpPr>
          <p:spPr>
            <a:xfrm flipH="1" flipV="1">
              <a:off x="7312465" y="4681256"/>
              <a:ext cx="775119" cy="327578"/>
            </a:xfrm>
            <a:prstGeom prst="line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430" name="Communicate charge/current at the boundaries between nodes"/>
            <p:cNvSpPr txBox="1"/>
            <p:nvPr/>
          </p:nvSpPr>
          <p:spPr>
            <a:xfrm>
              <a:off x="8124031" y="4771979"/>
              <a:ext cx="2128850" cy="120032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>
                  <a:solidFill>
                    <a:schemeClr val="accent2"/>
                  </a:solidFill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Communicate charge/current at the boundaries between nodes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E19A5FF-DAB3-224B-95C1-B6F7E144E66D}"/>
              </a:ext>
            </a:extLst>
          </p:cNvPr>
          <p:cNvGrpSpPr/>
          <p:nvPr/>
        </p:nvGrpSpPr>
        <p:grpSpPr>
          <a:xfrm>
            <a:off x="1548424" y="4634115"/>
            <a:ext cx="2128849" cy="1769749"/>
            <a:chOff x="1548424" y="4634115"/>
            <a:chExt cx="2128849" cy="1769749"/>
          </a:xfrm>
        </p:grpSpPr>
        <p:sp>
          <p:nvSpPr>
            <p:cNvPr id="431" name="Communicate E/B fields at the boundaries between nodes"/>
            <p:cNvSpPr txBox="1"/>
            <p:nvPr/>
          </p:nvSpPr>
          <p:spPr>
            <a:xfrm>
              <a:off x="1548424" y="5203535"/>
              <a:ext cx="2128849" cy="1200329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45719" rIns="45719">
              <a:spAutoFit/>
            </a:bodyPr>
            <a:lstStyle>
              <a:lvl1pPr>
                <a:defRPr>
                  <a:solidFill>
                    <a:schemeClr val="accent2"/>
                  </a:solidFill>
                </a:defRPr>
              </a:lvl1pPr>
            </a:lstStyle>
            <a:p>
              <a:r>
                <a:rPr dirty="0">
                  <a:solidFill>
                    <a:schemeClr val="bg1"/>
                  </a:solidFill>
                </a:rPr>
                <a:t>Communicate E/B fields at the boundaries between nodes</a:t>
              </a:r>
            </a:p>
          </p:txBody>
        </p:sp>
        <p:sp>
          <p:nvSpPr>
            <p:cNvPr id="432" name="Line"/>
            <p:cNvSpPr/>
            <p:nvPr/>
          </p:nvSpPr>
          <p:spPr>
            <a:xfrm flipV="1">
              <a:off x="2748448" y="4634115"/>
              <a:ext cx="523802" cy="523802"/>
            </a:xfrm>
            <a:prstGeom prst="line">
              <a:avLst/>
            </a:prstGeom>
            <a:ln w="25400">
              <a:solidFill>
                <a:schemeClr val="accent2">
                  <a:lumMod val="50000"/>
                </a:schemeClr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8FF6A980-3F1E-A849-A139-E5BDB4A59588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Sum up: the PIC loop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DE6CFA7-63E8-0F48-B8A4-F890F4196513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81B0BB3-966E-424E-BDD9-F0B137BDEECA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AB4DCE5-7349-C649-81B6-7E72658280D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5B895B23-CD63-AA49-AFED-AED96125540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372130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3" y="1132840"/>
            <a:ext cx="10482266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dirty="0"/>
              <a:t>Domain decomposition</a:t>
            </a:r>
          </a:p>
          <a:p>
            <a:r>
              <a:rPr lang="en-US" b="1" dirty="0">
                <a:solidFill>
                  <a:srgbClr val="C00000"/>
                </a:solidFill>
              </a:rPr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dirty="0"/>
              <a:t>Dynamic load balancing</a:t>
            </a:r>
          </a:p>
          <a:p>
            <a:r>
              <a:rPr lang="en-US" dirty="0"/>
              <a:t>Parallelization of </a:t>
            </a:r>
            <a:r>
              <a:rPr lang="en-US" dirty="0" err="1"/>
              <a:t>Quasistatic</a:t>
            </a:r>
            <a:r>
              <a:rPr lang="en-US" dirty="0"/>
              <a:t> mode and boosted frame </a:t>
            </a:r>
            <a:r>
              <a:rPr lang="en-US" dirty="0" err="1"/>
              <a:t>diags</a:t>
            </a:r>
            <a:endParaRPr lang="en-US" dirty="0"/>
          </a:p>
          <a:p>
            <a:r>
              <a:rPr lang="en-US" dirty="0"/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13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6068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MPI: Message Passing Interface  Library that allows to send/receive information between processes:    - Each process has an id        (or “rank”)   - Each process executes the        same source code…"/>
          <p:cNvSpPr txBox="1"/>
          <p:nvPr/>
        </p:nvSpPr>
        <p:spPr>
          <a:xfrm>
            <a:off x="595373" y="936681"/>
            <a:ext cx="8756027" cy="2862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200" b="1"/>
            </a:pPr>
            <a:r>
              <a:rPr lang="en-US" sz="2000" dirty="0"/>
              <a:t>MPI: Message Passing Interface</a:t>
            </a:r>
            <a:br>
              <a:rPr lang="en-US" sz="2000" dirty="0"/>
            </a:br>
            <a:br>
              <a:rPr lang="en-US" sz="2000" dirty="0"/>
            </a:br>
            <a:r>
              <a:rPr sz="2000" dirty="0"/>
              <a:t>Library that allows to send/receive information between processes:</a:t>
            </a:r>
            <a:br>
              <a:rPr sz="2000" dirty="0"/>
            </a:br>
            <a:br>
              <a:rPr sz="2000" dirty="0"/>
            </a:br>
            <a:r>
              <a:rPr sz="2000" dirty="0"/>
              <a:t>  - Each process has an id (or “rank”)</a:t>
            </a:r>
            <a:endParaRPr lang="en-US" sz="2000" dirty="0"/>
          </a:p>
          <a:p>
            <a:pPr>
              <a:defRPr sz="2200" b="1"/>
            </a:pPr>
            <a:br>
              <a:rPr sz="2000" dirty="0"/>
            </a:br>
            <a:r>
              <a:rPr sz="2000" dirty="0"/>
              <a:t>  - Each process executes the same source code</a:t>
            </a:r>
            <a:endParaRPr lang="en-US" sz="2000" dirty="0"/>
          </a:p>
          <a:p>
            <a:pPr>
              <a:defRPr sz="2200" b="1"/>
            </a:pPr>
            <a:endParaRPr sz="2000" dirty="0"/>
          </a:p>
          <a:p>
            <a:pPr>
              <a:defRPr sz="2200" b="1"/>
            </a:pPr>
            <a:r>
              <a:rPr sz="2000" dirty="0"/>
              <a:t>  - Call sending/receiving commands based on id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620B2A-A5A1-AC44-897C-D3E2B24FF45F}"/>
              </a:ext>
            </a:extLst>
          </p:cNvPr>
          <p:cNvGrpSpPr/>
          <p:nvPr/>
        </p:nvGrpSpPr>
        <p:grpSpPr>
          <a:xfrm>
            <a:off x="7380621" y="2788434"/>
            <a:ext cx="4273293" cy="2017029"/>
            <a:chOff x="1748306" y="4636689"/>
            <a:chExt cx="4273293" cy="2017029"/>
          </a:xfrm>
        </p:grpSpPr>
        <p:graphicFrame>
          <p:nvGraphicFramePr>
            <p:cNvPr id="437" name="Table"/>
            <p:cNvGraphicFramePr/>
            <p:nvPr>
              <p:extLst>
                <p:ext uri="{D42A27DB-BD31-4B8C-83A1-F6EECF244321}">
                  <p14:modId xmlns:p14="http://schemas.microsoft.com/office/powerpoint/2010/main" val="4176574687"/>
                </p:ext>
              </p:extLst>
            </p:nvPr>
          </p:nvGraphicFramePr>
          <p:xfrm>
            <a:off x="1748306" y="4641503"/>
            <a:ext cx="4273293" cy="2011680"/>
          </p:xfrm>
          <a:graphic>
            <a:graphicData uri="http://schemas.openxmlformats.org/drawingml/2006/table">
              <a:tbl>
                <a:tblPr firstRow="1"/>
                <a:tblGrid>
                  <a:gridCol w="1424431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24431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24431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487850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446034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446034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436" name="Screen Shot 2016-02-26 at 5.32.37 PM.png" descr="Screen Shot 2016-02-26 at 5.32.37 PM.png"/>
            <p:cNvPicPr>
              <a:picLocks noChangeAspect="1"/>
            </p:cNvPicPr>
            <p:nvPr/>
          </p:nvPicPr>
          <p:blipFill>
            <a:blip r:embed="rId2">
              <a:alphaModFix amt="60000"/>
              <a:extLst/>
            </a:blip>
            <a:stretch>
              <a:fillRect/>
            </a:stretch>
          </p:blipFill>
          <p:spPr>
            <a:xfrm>
              <a:off x="1753018" y="4636689"/>
              <a:ext cx="4268490" cy="20170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583FB6A-B849-434D-AA7E-30AF408D4498}"/>
                </a:ext>
              </a:extLst>
            </p:cNvPr>
            <p:cNvGrpSpPr/>
            <p:nvPr/>
          </p:nvGrpSpPr>
          <p:grpSpPr>
            <a:xfrm>
              <a:off x="2369201" y="5505359"/>
              <a:ext cx="3288723" cy="369330"/>
              <a:chOff x="2369201" y="5145434"/>
              <a:chExt cx="3288723" cy="369330"/>
            </a:xfrm>
          </p:grpSpPr>
          <p:pic>
            <p:nvPicPr>
              <p:cNvPr id="439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2369201" y="5168858"/>
                <a:ext cx="192527" cy="3224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2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798705" y="5168858"/>
                <a:ext cx="192526" cy="3224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5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228208" y="5168858"/>
                <a:ext cx="192527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49" name="3"/>
              <p:cNvSpPr txBox="1"/>
              <p:nvPr/>
            </p:nvSpPr>
            <p:spPr>
              <a:xfrm>
                <a:off x="2605251" y="5145434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3</a:t>
                </a:r>
              </a:p>
            </p:txBody>
          </p:sp>
          <p:sp>
            <p:nvSpPr>
              <p:cNvPr id="452" name="4"/>
              <p:cNvSpPr txBox="1"/>
              <p:nvPr/>
            </p:nvSpPr>
            <p:spPr>
              <a:xfrm>
                <a:off x="4014952" y="5145434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rPr dirty="0"/>
                  <a:t>4</a:t>
                </a:r>
              </a:p>
            </p:txBody>
          </p:sp>
          <p:sp>
            <p:nvSpPr>
              <p:cNvPr id="455" name="5"/>
              <p:cNvSpPr txBox="1"/>
              <p:nvPr/>
            </p:nvSpPr>
            <p:spPr>
              <a:xfrm>
                <a:off x="5437353" y="5145434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5</a:t>
                </a:r>
              </a:p>
            </p:txBody>
          </p:sp>
        </p:grp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DDA610A9-29BA-FD45-9D20-0734A578CBB2}"/>
                </a:ext>
              </a:extLst>
            </p:cNvPr>
            <p:cNvGrpSpPr/>
            <p:nvPr/>
          </p:nvGrpSpPr>
          <p:grpSpPr>
            <a:xfrm>
              <a:off x="2369201" y="6144178"/>
              <a:ext cx="3288723" cy="369330"/>
              <a:chOff x="2369201" y="5589701"/>
              <a:chExt cx="3288723" cy="369330"/>
            </a:xfrm>
          </p:grpSpPr>
          <p:pic>
            <p:nvPicPr>
              <p:cNvPr id="440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2369201" y="5613125"/>
                <a:ext cx="192527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1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798705" y="5613125"/>
                <a:ext cx="192526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6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228208" y="5613125"/>
                <a:ext cx="192527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50" name="6"/>
              <p:cNvSpPr txBox="1"/>
              <p:nvPr/>
            </p:nvSpPr>
            <p:spPr>
              <a:xfrm>
                <a:off x="2605251" y="5589701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6</a:t>
                </a:r>
              </a:p>
            </p:txBody>
          </p:sp>
          <p:sp>
            <p:nvSpPr>
              <p:cNvPr id="453" name="7"/>
              <p:cNvSpPr txBox="1"/>
              <p:nvPr/>
            </p:nvSpPr>
            <p:spPr>
              <a:xfrm>
                <a:off x="4014952" y="5589701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7</a:t>
                </a:r>
              </a:p>
            </p:txBody>
          </p:sp>
          <p:sp>
            <p:nvSpPr>
              <p:cNvPr id="456" name="8"/>
              <p:cNvSpPr txBox="1"/>
              <p:nvPr/>
            </p:nvSpPr>
            <p:spPr>
              <a:xfrm>
                <a:off x="5437353" y="5589701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rPr dirty="0"/>
                  <a:t>8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04CB7ED-AAAF-CD4D-A58F-E205638946AA}"/>
                </a:ext>
              </a:extLst>
            </p:cNvPr>
            <p:cNvGrpSpPr/>
            <p:nvPr/>
          </p:nvGrpSpPr>
          <p:grpSpPr>
            <a:xfrm>
              <a:off x="2369201" y="4803633"/>
              <a:ext cx="3276023" cy="369330"/>
              <a:chOff x="2369201" y="4696625"/>
              <a:chExt cx="3276023" cy="369330"/>
            </a:xfrm>
          </p:grpSpPr>
          <p:pic>
            <p:nvPicPr>
              <p:cNvPr id="438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2369201" y="4720049"/>
                <a:ext cx="192527" cy="32248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3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798705" y="4720049"/>
                <a:ext cx="192526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44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228208" y="4720049"/>
                <a:ext cx="192527" cy="3224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48" name="0"/>
              <p:cNvSpPr txBox="1"/>
              <p:nvPr/>
            </p:nvSpPr>
            <p:spPr>
              <a:xfrm>
                <a:off x="2605251" y="4696625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0</a:t>
                </a:r>
              </a:p>
            </p:txBody>
          </p:sp>
          <p:sp>
            <p:nvSpPr>
              <p:cNvPr id="451" name="1"/>
              <p:cNvSpPr txBox="1"/>
              <p:nvPr/>
            </p:nvSpPr>
            <p:spPr>
              <a:xfrm>
                <a:off x="4014952" y="4696625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1</a:t>
                </a:r>
              </a:p>
            </p:txBody>
          </p:sp>
          <p:sp>
            <p:nvSpPr>
              <p:cNvPr id="454" name="2"/>
              <p:cNvSpPr txBox="1"/>
              <p:nvPr/>
            </p:nvSpPr>
            <p:spPr>
              <a:xfrm>
                <a:off x="5424653" y="4696625"/>
                <a:ext cx="220571" cy="36933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45719" tIns="45719" rIns="45719" bIns="45719" numCol="1" anchor="t">
                <a:spAutoFit/>
              </a:bodyPr>
              <a:lstStyle>
                <a:lvl1pPr>
                  <a:defRPr>
                    <a:solidFill>
                      <a:schemeClr val="accent2"/>
                    </a:solidFill>
                  </a:defRPr>
                </a:lvl1pPr>
              </a:lstStyle>
              <a:p>
                <a:r>
                  <a:t>2</a:t>
                </a:r>
              </a:p>
            </p:txBody>
          </p:sp>
          <p:sp>
            <p:nvSpPr>
              <p:cNvPr id="457" name="Line"/>
              <p:cNvSpPr/>
              <p:nvPr/>
            </p:nvSpPr>
            <p:spPr>
              <a:xfrm>
                <a:off x="2929232" y="4881290"/>
                <a:ext cx="532782" cy="1"/>
              </a:xfrm>
              <a:prstGeom prst="line">
                <a:avLst/>
              </a:prstGeom>
              <a:noFill/>
              <a:ln w="25400" cap="flat">
                <a:solidFill>
                  <a:schemeClr val="accent2"/>
                </a:solidFill>
                <a:prstDash val="solid"/>
                <a:round/>
                <a:tailEnd type="triangle" w="med" len="med"/>
              </a:ln>
              <a:effectLst>
                <a:outerShdw blurRad="381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endParaRPr/>
              </a:p>
            </p:txBody>
          </p:sp>
        </p:grp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id="{084B7463-60B2-D743-A35A-260FD953C8C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Exchanging information: Message Passing Interface (MPI)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7E6AAF5-8D7D-FA42-9162-2CB1FC3A3BA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114BFD61-EB26-D648-8B64-FAE12E76020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50929C4-E00D-6C4E-85B2-D7AD74F8AA8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3497919-C3E6-0B4E-8D1B-14AC6E49BFBE}"/>
              </a:ext>
            </a:extLst>
          </p:cNvPr>
          <p:cNvSpPr txBox="1"/>
          <p:nvPr/>
        </p:nvSpPr>
        <p:spPr>
          <a:xfrm>
            <a:off x="7362436" y="2198450"/>
            <a:ext cx="4134465" cy="8402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Proc. 0 sends message to proc. 1</a:t>
            </a:r>
          </a:p>
          <a:p>
            <a:pPr>
              <a:lnSpc>
                <a:spcPct val="90000"/>
              </a:lnSpc>
            </a:pPr>
            <a:r>
              <a:rPr lang="en-US" dirty="0"/>
              <a:t>Proc. 1 receives message from proc. 0</a:t>
            </a:r>
          </a:p>
          <a:p>
            <a:pPr algn="ctr">
              <a:lnSpc>
                <a:spcPct val="90000"/>
              </a:lnSpc>
            </a:pPr>
            <a:endParaRPr lang="en-US" dirty="0"/>
          </a:p>
        </p:txBody>
      </p:sp>
      <p:sp>
        <p:nvSpPr>
          <p:cNvPr id="37" name="Slide Number Placeholder 3">
            <a:extLst>
              <a:ext uri="{FF2B5EF4-FFF2-40B4-BE49-F238E27FC236}">
                <a16:creationId xmlns:a16="http://schemas.microsoft.com/office/drawing/2014/main" id="{1E79B3E4-7041-3E4B-A8E0-CF6071F172A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617010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The simulation will always progress at the pace of the slowest node (the one doing the most work) =&gt; Problematic when the particle distribution is very non-uniform"/>
          <p:cNvSpPr txBox="1"/>
          <p:nvPr/>
        </p:nvSpPr>
        <p:spPr>
          <a:xfrm>
            <a:off x="107005" y="5528333"/>
            <a:ext cx="11965022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 b="1"/>
            </a:pPr>
            <a:r>
              <a:rPr sz="2000" dirty="0"/>
              <a:t>The simulation will always progress at the pace of the slowest node (the one doing the most work)</a:t>
            </a:r>
            <a:br>
              <a:rPr sz="2000" dirty="0"/>
            </a:br>
            <a:r>
              <a:rPr lang="en-US" sz="2000" dirty="0">
                <a:sym typeface="Wingdings" pitchFamily="2" charset="2"/>
              </a:rPr>
              <a:t></a:t>
            </a:r>
            <a:r>
              <a:rPr sz="2000" dirty="0"/>
              <a:t> Problematic when the particle distribution is very non-uniform </a:t>
            </a:r>
          </a:p>
        </p:txBody>
      </p:sp>
      <p:graphicFrame>
        <p:nvGraphicFramePr>
          <p:cNvPr id="464" name="Table"/>
          <p:cNvGraphicFramePr/>
          <p:nvPr/>
        </p:nvGraphicFramePr>
        <p:xfrm>
          <a:off x="2086654" y="3225528"/>
          <a:ext cx="6319308" cy="2052449"/>
        </p:xfrm>
        <a:graphic>
          <a:graphicData uri="http://schemas.openxmlformats.org/drawingml/2006/table">
            <a:tbl>
              <a:tblPr bandRow="1"/>
              <a:tblGrid>
                <a:gridCol w="2106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6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6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1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1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1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2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2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2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3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4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olidFill>
                            <a:schemeClr val="accent2"/>
                          </a:solidFill>
                        </a:rPr>
                        <a:t>Wait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…</a:t>
                      </a:r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5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olidFill>
                            <a:schemeClr val="accent2"/>
                          </a:solidFill>
                        </a:rPr>
                        <a:t>Wait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 particle 6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>
                          <a:solidFill>
                            <a:schemeClr val="accent2"/>
                          </a:solidFill>
                        </a:rPr>
                        <a:t>Wait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20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65" name="Line"/>
          <p:cNvSpPr/>
          <p:nvPr/>
        </p:nvSpPr>
        <p:spPr>
          <a:xfrm>
            <a:off x="6105080" y="3939095"/>
            <a:ext cx="414793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66" name="Line"/>
          <p:cNvSpPr/>
          <p:nvPr/>
        </p:nvSpPr>
        <p:spPr>
          <a:xfrm>
            <a:off x="3984105" y="5120813"/>
            <a:ext cx="414792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grpSp>
        <p:nvGrpSpPr>
          <p:cNvPr id="496" name="Group"/>
          <p:cNvGrpSpPr/>
          <p:nvPr/>
        </p:nvGrpSpPr>
        <p:grpSpPr>
          <a:xfrm>
            <a:off x="2080812" y="1091277"/>
            <a:ext cx="6330997" cy="2092236"/>
            <a:chOff x="0" y="18379"/>
            <a:chExt cx="6330995" cy="2092234"/>
          </a:xfrm>
        </p:grpSpPr>
        <p:grpSp>
          <p:nvGrpSpPr>
            <p:cNvPr id="478" name="Group"/>
            <p:cNvGrpSpPr/>
            <p:nvPr/>
          </p:nvGrpSpPr>
          <p:grpSpPr>
            <a:xfrm>
              <a:off x="41297" y="18379"/>
              <a:ext cx="6248359" cy="2092234"/>
              <a:chOff x="25400" y="18379"/>
              <a:chExt cx="6248358" cy="2092233"/>
            </a:xfrm>
          </p:grpSpPr>
          <p:pic>
            <p:nvPicPr>
              <p:cNvPr id="467" name="Screen Shot 2016-02-26 at 5.32.37 PM.png" descr="Screen Shot 2016-02-26 at 5.32.37 PM.png"/>
              <p:cNvPicPr>
                <a:picLocks noChangeAspect="1"/>
              </p:cNvPicPr>
              <p:nvPr/>
            </p:nvPicPr>
            <p:blipFill>
              <a:blip r:embed="rId2">
                <a:alphaModFix amt="60000"/>
                <a:extLst/>
              </a:blip>
              <a:stretch>
                <a:fillRect/>
              </a:stretch>
            </p:blipFill>
            <p:spPr>
              <a:xfrm>
                <a:off x="32272" y="18379"/>
                <a:ext cx="5265687" cy="2092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aphicFrame>
            <p:nvGraphicFramePr>
              <p:cNvPr id="468" name="Table"/>
              <p:cNvGraphicFramePr/>
              <p:nvPr/>
            </p:nvGraphicFramePr>
            <p:xfrm>
              <a:off x="25400" y="25400"/>
              <a:ext cx="6248358" cy="2034063"/>
            </p:xfrm>
            <a:graphic>
              <a:graphicData uri="http://schemas.openxmlformats.org/drawingml/2006/table">
                <a:tbl>
                  <a:tblPr firstRow="1"/>
                  <a:tblGrid>
                    <a:gridCol w="20827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827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827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  <p:pic>
            <p:nvPicPr>
              <p:cNvPr id="469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23692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0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790679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1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457666"/>
                <a:ext cx="280837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2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457666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3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790679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4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5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6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769617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477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436603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79" name="Oval"/>
            <p:cNvSpPr/>
            <p:nvPr/>
          </p:nvSpPr>
          <p:spPr>
            <a:xfrm>
              <a:off x="1525945" y="16750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0" name="Oval"/>
            <p:cNvSpPr/>
            <p:nvPr/>
          </p:nvSpPr>
          <p:spPr>
            <a:xfrm>
              <a:off x="2199646" y="13894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1" name="Oval"/>
            <p:cNvSpPr/>
            <p:nvPr/>
          </p:nvSpPr>
          <p:spPr>
            <a:xfrm>
              <a:off x="1525945" y="763813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2" name="Oval"/>
            <p:cNvSpPr/>
            <p:nvPr/>
          </p:nvSpPr>
          <p:spPr>
            <a:xfrm>
              <a:off x="2377056" y="993841"/>
              <a:ext cx="115796" cy="122930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3" name="Oval"/>
            <p:cNvSpPr/>
            <p:nvPr/>
          </p:nvSpPr>
          <p:spPr>
            <a:xfrm>
              <a:off x="2632845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4" name="Oval"/>
            <p:cNvSpPr/>
            <p:nvPr/>
          </p:nvSpPr>
          <p:spPr>
            <a:xfrm>
              <a:off x="1760106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5" name="Oval"/>
            <p:cNvSpPr/>
            <p:nvPr/>
          </p:nvSpPr>
          <p:spPr>
            <a:xfrm>
              <a:off x="4370192" y="1162863"/>
              <a:ext cx="115796" cy="122930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6" name="Oval"/>
            <p:cNvSpPr/>
            <p:nvPr/>
          </p:nvSpPr>
          <p:spPr>
            <a:xfrm>
              <a:off x="4625980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7" name="Oval"/>
            <p:cNvSpPr/>
            <p:nvPr/>
          </p:nvSpPr>
          <p:spPr>
            <a:xfrm>
              <a:off x="3766738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8" name="Oval"/>
            <p:cNvSpPr/>
            <p:nvPr/>
          </p:nvSpPr>
          <p:spPr>
            <a:xfrm>
              <a:off x="1734706" y="1784382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9" name="Oval"/>
            <p:cNvSpPr/>
            <p:nvPr/>
          </p:nvSpPr>
          <p:spPr>
            <a:xfrm>
              <a:off x="545231" y="13640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0" name="Oval"/>
            <p:cNvSpPr/>
            <p:nvPr/>
          </p:nvSpPr>
          <p:spPr>
            <a:xfrm>
              <a:off x="1943467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1" name="Oval"/>
            <p:cNvSpPr/>
            <p:nvPr/>
          </p:nvSpPr>
          <p:spPr>
            <a:xfrm>
              <a:off x="1423336" y="18085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2" name="Oval"/>
            <p:cNvSpPr/>
            <p:nvPr/>
          </p:nvSpPr>
          <p:spPr>
            <a:xfrm>
              <a:off x="1760106" y="16242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3" name="Rectangle"/>
            <p:cNvSpPr/>
            <p:nvPr/>
          </p:nvSpPr>
          <p:spPr>
            <a:xfrm>
              <a:off x="0" y="1359016"/>
              <a:ext cx="6330995" cy="687038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494" name="Oval"/>
            <p:cNvSpPr/>
            <p:nvPr/>
          </p:nvSpPr>
          <p:spPr>
            <a:xfrm>
              <a:off x="4530527" y="1573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5" name="Oval"/>
            <p:cNvSpPr/>
            <p:nvPr/>
          </p:nvSpPr>
          <p:spPr>
            <a:xfrm>
              <a:off x="5694992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97" name="Example:  particle pusher, schematic view"/>
          <p:cNvSpPr txBox="1"/>
          <p:nvPr/>
        </p:nvSpPr>
        <p:spPr>
          <a:xfrm>
            <a:off x="8564859" y="2134096"/>
            <a:ext cx="2128849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r>
              <a:rPr b="1"/>
              <a:t>Example: </a:t>
            </a:r>
            <a:br/>
            <a:r>
              <a:t>particle pusher,</a:t>
            </a:r>
            <a:br/>
            <a:r>
              <a:rPr u="sng"/>
              <a:t>schematic</a:t>
            </a:r>
            <a:r>
              <a:t> view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8130BB4-8A00-D14A-9AD0-5388AF126CE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Contention can happen because of load imbalance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40D370F-39D5-C040-A37D-8A6AC005ACF2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C122B25-BF81-B84A-AE12-D96D9EFF393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6FAB78A-72AF-E34F-A6D4-4A0A5D40261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Slide Number Placeholder 3">
            <a:extLst>
              <a:ext uri="{FF2B5EF4-FFF2-40B4-BE49-F238E27FC236}">
                <a16:creationId xmlns:a16="http://schemas.microsoft.com/office/drawing/2014/main" id="{C224FD24-C016-1349-B461-169E8B088CD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15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8747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8" name="Group"/>
          <p:cNvGrpSpPr/>
          <p:nvPr/>
        </p:nvGrpSpPr>
        <p:grpSpPr>
          <a:xfrm>
            <a:off x="2484745" y="2631165"/>
            <a:ext cx="6405954" cy="2147267"/>
            <a:chOff x="25400" y="18194"/>
            <a:chExt cx="6405953" cy="2147266"/>
          </a:xfrm>
        </p:grpSpPr>
        <p:pic>
          <p:nvPicPr>
            <p:cNvPr id="506" name="Screen Shot 2016-02-26 at 5.32.37 PM.png" descr="Screen Shot 2016-02-26 at 5.32.37 PM.png"/>
            <p:cNvPicPr>
              <a:picLocks noChangeAspect="1"/>
            </p:cNvPicPr>
            <p:nvPr/>
          </p:nvPicPr>
          <p:blipFill>
            <a:blip r:embed="rId2">
              <a:alphaModFix amt="60000"/>
              <a:extLst/>
            </a:blip>
            <a:stretch>
              <a:fillRect/>
            </a:stretch>
          </p:blipFill>
          <p:spPr>
            <a:xfrm>
              <a:off x="32453" y="18194"/>
              <a:ext cx="5404192" cy="21472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aphicFrame>
          <p:nvGraphicFramePr>
            <p:cNvPr id="507" name="Table"/>
            <p:cNvGraphicFramePr/>
            <p:nvPr/>
          </p:nvGraphicFramePr>
          <p:xfrm>
            <a:off x="25400" y="25400"/>
            <a:ext cx="6405953" cy="2066773"/>
          </p:xfrm>
          <a:graphic>
            <a:graphicData uri="http://schemas.openxmlformats.org/drawingml/2006/table">
              <a:tbl>
                <a:tblPr firstRow="1"/>
                <a:tblGrid>
                  <a:gridCol w="2135318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135318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35318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677787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77787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77787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508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54921" y="126278"/>
              <a:ext cx="288224" cy="482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0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54921" y="810809"/>
              <a:ext cx="288224" cy="482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0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54921" y="1495339"/>
              <a:ext cx="288224" cy="4827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1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94980" y="1495339"/>
              <a:ext cx="288225" cy="4827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2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94980" y="810809"/>
              <a:ext cx="288225" cy="482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3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94980" y="104661"/>
              <a:ext cx="288225" cy="4827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4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235040" y="104661"/>
              <a:ext cx="288225" cy="4827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5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235040" y="789192"/>
              <a:ext cx="288225" cy="482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16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235040" y="1473723"/>
              <a:ext cx="288225" cy="4827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aphicFrame>
          <p:nvGraphicFramePr>
            <p:cNvPr id="517" name="Table"/>
            <p:cNvGraphicFramePr/>
            <p:nvPr>
              <p:extLst>
                <p:ext uri="{D42A27DB-BD31-4B8C-83A1-F6EECF244321}">
                  <p14:modId xmlns:p14="http://schemas.microsoft.com/office/powerpoint/2010/main" val="3045958297"/>
                </p:ext>
              </p:extLst>
            </p:nvPr>
          </p:nvGraphicFramePr>
          <p:xfrm>
            <a:off x="32909" y="31227"/>
            <a:ext cx="6393809" cy="2054801"/>
          </p:xfrm>
          <a:graphic>
            <a:graphicData uri="http://schemas.openxmlformats.org/drawingml/2006/table">
              <a:tbl>
                <a:tblPr/>
                <a:tblGrid>
                  <a:gridCol w="106563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065635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065635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1065635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1065635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1065635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t>core 1</a:t>
                        </a:r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t>core 3</a:t>
                        </a:r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t>core 2</a:t>
                        </a:r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r>
                          <a:t>core 4</a:t>
                        </a:r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42467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 dirty="0"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</p:grpSp>
      <p:sp>
        <p:nvSpPr>
          <p:cNvPr id="519" name="The cores still exchange information via MPI send/receive, within one node. (but in this case the information does not go through the network)."/>
          <p:cNvSpPr txBox="1"/>
          <p:nvPr/>
        </p:nvSpPr>
        <p:spPr>
          <a:xfrm>
            <a:off x="1244600" y="5110231"/>
            <a:ext cx="10363200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200"/>
            </a:pPr>
            <a:r>
              <a:rPr sz="2200" dirty="0"/>
              <a:t>The cores still exchange information via </a:t>
            </a:r>
            <a:r>
              <a:rPr sz="2200" b="1" u="sng" dirty="0"/>
              <a:t>MPI send/receive</a:t>
            </a:r>
            <a:r>
              <a:rPr sz="2200" dirty="0"/>
              <a:t>, within one node.</a:t>
            </a:r>
            <a:br>
              <a:rPr sz="2200" dirty="0"/>
            </a:br>
            <a:r>
              <a:rPr sz="2200" dirty="0"/>
              <a:t>(but in this case the information does not go through the network).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1D32B95-8F99-1C40-A8C8-0B3997D1BDC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Parallelization between cores within one node can use MPI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26E81F0-100A-6E49-8409-AEE51250BD88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288D82CD-B3C8-9D4F-AA97-46C08DE410A1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2A03E70-E7F7-AF48-86F8-84B5B535795E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139CF75-4F87-2248-8354-21DA8010F2A1}"/>
              </a:ext>
            </a:extLst>
          </p:cNvPr>
          <p:cNvSpPr txBox="1"/>
          <p:nvPr/>
        </p:nvSpPr>
        <p:spPr>
          <a:xfrm>
            <a:off x="1482983" y="1041400"/>
            <a:ext cx="7986482" cy="14865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b="1" dirty="0"/>
              <a:t>Parallelization within one node can be done with MPI: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Divide each </a:t>
            </a:r>
            <a:r>
              <a:rPr lang="en-US" sz="2000" dirty="0" err="1"/>
              <a:t>nodes’s</a:t>
            </a:r>
            <a:r>
              <a:rPr lang="en-US" sz="2000" dirty="0"/>
              <a:t> sub-domain into smaller sub-domain.</a:t>
            </a:r>
          </a:p>
          <a:p>
            <a:pPr marL="3429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Each core is </a:t>
            </a:r>
            <a:r>
              <a:rPr lang="en-US" sz="2000" u="sng" dirty="0"/>
              <a:t>tied</a:t>
            </a:r>
            <a:r>
              <a:rPr lang="en-US" sz="2000" dirty="0"/>
              <a:t> to one of the smaller sub-domain.</a:t>
            </a:r>
          </a:p>
          <a:p>
            <a:pPr>
              <a:lnSpc>
                <a:spcPct val="90000"/>
              </a:lnSpc>
            </a:pPr>
            <a:endParaRPr lang="en-US" sz="2000" b="1" dirty="0"/>
          </a:p>
        </p:txBody>
      </p:sp>
      <p:sp>
        <p:nvSpPr>
          <p:cNvPr id="25" name="Slide Number Placeholder 3">
            <a:extLst>
              <a:ext uri="{FF2B5EF4-FFF2-40B4-BE49-F238E27FC236}">
                <a16:creationId xmlns:a16="http://schemas.microsoft.com/office/drawing/2014/main" id="{23790192-1B14-F342-8184-D9D932CA0F8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702199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7" name="Group"/>
          <p:cNvGrpSpPr/>
          <p:nvPr/>
        </p:nvGrpSpPr>
        <p:grpSpPr>
          <a:xfrm>
            <a:off x="2943055" y="1503602"/>
            <a:ext cx="6248361" cy="2092236"/>
            <a:chOff x="25400" y="18379"/>
            <a:chExt cx="6248358" cy="2092233"/>
          </a:xfrm>
        </p:grpSpPr>
        <p:pic>
          <p:nvPicPr>
            <p:cNvPr id="526" name="Screen Shot 2016-02-26 at 5.32.37 PM.png" descr="Screen Shot 2016-02-26 at 5.32.37 PM.png"/>
            <p:cNvPicPr>
              <a:picLocks noChangeAspect="1"/>
            </p:cNvPicPr>
            <p:nvPr/>
          </p:nvPicPr>
          <p:blipFill>
            <a:blip r:embed="rId2">
              <a:alphaModFix amt="60000"/>
              <a:extLst/>
            </a:blip>
            <a:stretch>
              <a:fillRect/>
            </a:stretch>
          </p:blipFill>
          <p:spPr>
            <a:xfrm>
              <a:off x="32272" y="18379"/>
              <a:ext cx="5265687" cy="20922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aphicFrame>
          <p:nvGraphicFramePr>
            <p:cNvPr id="527" name="Table"/>
            <p:cNvGraphicFramePr/>
            <p:nvPr/>
          </p:nvGraphicFramePr>
          <p:xfrm>
            <a:off x="25400" y="25400"/>
            <a:ext cx="6248358" cy="2034063"/>
          </p:xfrm>
          <a:graphic>
            <a:graphicData uri="http://schemas.openxmlformats.org/drawingml/2006/table">
              <a:tbl>
                <a:tblPr firstRow="1"/>
                <a:tblGrid>
                  <a:gridCol w="208278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082787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082787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</a:tblGrid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4000" b="0">
                            <a:effectLst>
                              <a:outerShdw blurRad="25400" dist="25400" dir="5400000" rotWithShape="0">
                                <a:srgbClr val="000000">
                                  <a:alpha val="60000"/>
                                </a:srgbClr>
                              </a:outerShdw>
                            </a:effectLst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661433"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 defTabSz="914400">
                          <a:tabLst>
                            <a:tab pos="914400" algn="l"/>
                          </a:tabLst>
                          <a:defRPr sz="3600">
                            <a:latin typeface="Gill Sans"/>
                            <a:ea typeface="Gill Sans"/>
                            <a:cs typeface="Gill Sans"/>
                            <a:sym typeface="Gill Sans"/>
                          </a:defRPr>
                        </a:pPr>
                        <a:endParaRPr dirty="0"/>
                      </a:p>
                    </a:txBody>
                    <a:tcPr marL="50800" marR="50800" marT="50800" marB="50800" anchor="ctr" horzOverflow="overflow">
                      <a:lnL w="25400">
                        <a:solidFill>
                          <a:srgbClr val="000000"/>
                        </a:solidFill>
                        <a:miter lim="400000"/>
                      </a:lnL>
                      <a:lnR w="25400">
                        <a:solidFill>
                          <a:srgbClr val="000000"/>
                        </a:solidFill>
                        <a:miter lim="400000"/>
                      </a:lnR>
                      <a:lnT w="25400">
                        <a:solidFill>
                          <a:srgbClr val="000000"/>
                        </a:solidFill>
                        <a:miter lim="400000"/>
                      </a:lnT>
                      <a:lnB w="25400">
                        <a:solidFill>
                          <a:srgbClr val="000000"/>
                        </a:solidFill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</a:tbl>
            </a:graphicData>
          </a:graphic>
        </p:graphicFrame>
        <p:pic>
          <p:nvPicPr>
            <p:cNvPr id="528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123692"/>
              <a:ext cx="280837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2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790679"/>
              <a:ext cx="280837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0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31098" y="1457666"/>
              <a:ext cx="280837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1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1457666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2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790679"/>
              <a:ext cx="280838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3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016309" y="102630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4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102630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5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769617"/>
              <a:ext cx="280838" cy="4704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36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101521" y="1436603"/>
              <a:ext cx="280838" cy="4704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538" name="Oval"/>
          <p:cNvSpPr/>
          <p:nvPr/>
        </p:nvSpPr>
        <p:spPr>
          <a:xfrm>
            <a:off x="4427703" y="3160283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9" name="Oval"/>
          <p:cNvSpPr/>
          <p:nvPr/>
        </p:nvSpPr>
        <p:spPr>
          <a:xfrm>
            <a:off x="5101405" y="2874719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0" name="Oval"/>
          <p:cNvSpPr/>
          <p:nvPr/>
        </p:nvSpPr>
        <p:spPr>
          <a:xfrm>
            <a:off x="4427703" y="2249037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1" name="Oval"/>
          <p:cNvSpPr/>
          <p:nvPr/>
        </p:nvSpPr>
        <p:spPr>
          <a:xfrm>
            <a:off x="5278815" y="2479065"/>
            <a:ext cx="115796" cy="122930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2" name="Oval"/>
          <p:cNvSpPr/>
          <p:nvPr/>
        </p:nvSpPr>
        <p:spPr>
          <a:xfrm>
            <a:off x="5534604" y="1810471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3" name="Oval"/>
          <p:cNvSpPr/>
          <p:nvPr/>
        </p:nvSpPr>
        <p:spPr>
          <a:xfrm>
            <a:off x="4661865" y="1810471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4" name="Oval"/>
          <p:cNvSpPr/>
          <p:nvPr/>
        </p:nvSpPr>
        <p:spPr>
          <a:xfrm>
            <a:off x="7271951" y="2648087"/>
            <a:ext cx="115796" cy="122930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5" name="Oval"/>
          <p:cNvSpPr/>
          <p:nvPr/>
        </p:nvSpPr>
        <p:spPr>
          <a:xfrm>
            <a:off x="7527739" y="1810471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6" name="Oval"/>
          <p:cNvSpPr/>
          <p:nvPr/>
        </p:nvSpPr>
        <p:spPr>
          <a:xfrm>
            <a:off x="6668497" y="3185683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7" name="Oval"/>
          <p:cNvSpPr/>
          <p:nvPr/>
        </p:nvSpPr>
        <p:spPr>
          <a:xfrm>
            <a:off x="4636465" y="3269607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8" name="Oval"/>
          <p:cNvSpPr/>
          <p:nvPr/>
        </p:nvSpPr>
        <p:spPr>
          <a:xfrm>
            <a:off x="3446989" y="2849319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9" name="Oval"/>
          <p:cNvSpPr/>
          <p:nvPr/>
        </p:nvSpPr>
        <p:spPr>
          <a:xfrm>
            <a:off x="4845226" y="3185683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0" name="Oval"/>
          <p:cNvSpPr/>
          <p:nvPr/>
        </p:nvSpPr>
        <p:spPr>
          <a:xfrm>
            <a:off x="4325094" y="3293820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1" name="Oval"/>
          <p:cNvSpPr/>
          <p:nvPr/>
        </p:nvSpPr>
        <p:spPr>
          <a:xfrm>
            <a:off x="4661865" y="3109483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2" name="Rectangle"/>
          <p:cNvSpPr/>
          <p:nvPr/>
        </p:nvSpPr>
        <p:spPr>
          <a:xfrm>
            <a:off x="2901758" y="2870200"/>
            <a:ext cx="6330997" cy="661079"/>
          </a:xfrm>
          <a:prstGeom prst="rect">
            <a:avLst/>
          </a:prstGeom>
          <a:noFill/>
          <a:ln w="50800" cap="flat">
            <a:solidFill>
              <a:schemeClr val="accent1"/>
            </a:solidFill>
            <a:prstDash val="solid"/>
            <a:miter lim="400000"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endParaRPr/>
          </a:p>
        </p:txBody>
      </p:sp>
      <p:sp>
        <p:nvSpPr>
          <p:cNvPr id="553" name="Oval"/>
          <p:cNvSpPr/>
          <p:nvPr/>
        </p:nvSpPr>
        <p:spPr>
          <a:xfrm>
            <a:off x="7432286" y="3058682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4" name="Oval"/>
          <p:cNvSpPr/>
          <p:nvPr/>
        </p:nvSpPr>
        <p:spPr>
          <a:xfrm>
            <a:off x="8596752" y="3185683"/>
            <a:ext cx="115796" cy="122931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 w="9525" cap="flat">
            <a:solidFill>
              <a:srgbClr val="46AAC4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556" name="Table"/>
          <p:cNvGraphicFramePr/>
          <p:nvPr>
            <p:extLst>
              <p:ext uri="{D42A27DB-BD31-4B8C-83A1-F6EECF244321}">
                <p14:modId xmlns:p14="http://schemas.microsoft.com/office/powerpoint/2010/main" val="977100146"/>
              </p:ext>
            </p:extLst>
          </p:nvPr>
        </p:nvGraphicFramePr>
        <p:xfrm>
          <a:off x="2934590" y="1517220"/>
          <a:ext cx="6248682" cy="2038782"/>
        </p:xfrm>
        <a:graphic>
          <a:graphicData uri="http://schemas.openxmlformats.org/drawingml/2006/table">
            <a:tbl>
              <a:tblPr/>
              <a:tblGrid>
                <a:gridCol w="1041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1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14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1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14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41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core 1</a:t>
                      </a:r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core 3</a:t>
                      </a:r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dirty="0"/>
                        <a:t>core 2</a:t>
                      </a:r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t>core 4</a:t>
                      </a:r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797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557" name="Table"/>
          <p:cNvGraphicFramePr/>
          <p:nvPr>
            <p:extLst>
              <p:ext uri="{D42A27DB-BD31-4B8C-83A1-F6EECF244321}">
                <p14:modId xmlns:p14="http://schemas.microsoft.com/office/powerpoint/2010/main" val="4058706183"/>
              </p:ext>
            </p:extLst>
          </p:nvPr>
        </p:nvGraphicFramePr>
        <p:xfrm>
          <a:off x="2921890" y="3803493"/>
          <a:ext cx="6321564" cy="2112026"/>
        </p:xfrm>
        <a:graphic>
          <a:graphicData uri="http://schemas.openxmlformats.org/drawingml/2006/table">
            <a:tbl>
              <a:tblPr firstRow="1" bandRow="1"/>
              <a:tblGrid>
                <a:gridCol w="526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171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chemeClr val="accent2"/>
                          </a:solidFill>
                        </a:defRPr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500">
                          <a:solidFill>
                            <a:schemeClr val="accent2"/>
                          </a:solidFill>
                        </a:defRPr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718">
                <a:tc gridSpan="4">
                  <a:txBody>
                    <a:bodyPr/>
                    <a:lstStyle/>
                    <a:p>
                      <a:pPr algn="ctr">
                        <a:defRPr sz="1500"/>
                      </a:pPr>
                      <a:r>
                        <a:t>Exchange particles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500"/>
                      </a:pPr>
                      <a:r>
                        <a:t>Exchange particles</a:t>
                      </a:r>
                    </a:p>
                  </a:txBody>
                  <a:tcPr marL="0" marR="0" marT="0" marB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 dirty="0"/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58" name="Line"/>
          <p:cNvSpPr/>
          <p:nvPr/>
        </p:nvSpPr>
        <p:spPr>
          <a:xfrm>
            <a:off x="6924479" y="4527997"/>
            <a:ext cx="414793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59" name="Line"/>
          <p:cNvSpPr/>
          <p:nvPr/>
        </p:nvSpPr>
        <p:spPr>
          <a:xfrm>
            <a:off x="4805553" y="5733007"/>
            <a:ext cx="414792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4FBF0999-919D-D44A-B827-906479C5C29E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Load imbalance can slow down further with subdivisions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82801E5-A9E1-CF48-AC46-6BDBE4A94DD2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24A699A6-F132-B34D-AB8D-47E820AE86B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671E0E35-FED3-CA43-BA82-26CAAAA5B678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Slide Number Placeholder 3">
            <a:extLst>
              <a:ext uri="{FF2B5EF4-FFF2-40B4-BE49-F238E27FC236}">
                <a16:creationId xmlns:a16="http://schemas.microsoft.com/office/drawing/2014/main" id="{B888A343-1CD8-AF4A-8596-708B519EEBC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6615133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Create more subdomains than cores  (here 4 cores per node but 14 subdomains or “tiles”)…"/>
          <p:cNvSpPr txBox="1"/>
          <p:nvPr/>
        </p:nvSpPr>
        <p:spPr>
          <a:xfrm>
            <a:off x="311286" y="835430"/>
            <a:ext cx="11877539" cy="4401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20578" indent="-220578">
              <a:buSzPct val="100000"/>
              <a:buChar char="-"/>
              <a:defRPr sz="2200" b="1"/>
            </a:pPr>
            <a:r>
              <a:rPr lang="en-US" sz="2000" dirty="0"/>
              <a:t>OpenMP (Open Multi-Processing) uses shared memory on node</a:t>
            </a:r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r>
              <a:rPr lang="en-US" sz="2000" dirty="0"/>
              <a:t>With OpenMP, cores are not tied to one subdomain</a:t>
            </a:r>
            <a:br>
              <a:rPr lang="en-US" sz="2000" dirty="0"/>
            </a:br>
            <a:r>
              <a:rPr lang="en-US" sz="2000" dirty="0"/>
              <a:t>Cores can work on one subdomain and </a:t>
            </a:r>
            <a:r>
              <a:rPr lang="en-US" sz="2000" u="sng" dirty="0"/>
              <a:t>switch</a:t>
            </a:r>
            <a:r>
              <a:rPr lang="en-US" sz="2000" dirty="0"/>
              <a:t> to the next subdomain until all are done.</a:t>
            </a:r>
            <a:endParaRPr lang="en-US" sz="2000" u="sng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r>
              <a:rPr lang="en-US" sz="2000" dirty="0"/>
              <a:t>Strategy: c</a:t>
            </a:r>
            <a:r>
              <a:rPr sz="2000" dirty="0"/>
              <a:t>reate </a:t>
            </a:r>
            <a:r>
              <a:rPr sz="2000" u="sng" dirty="0"/>
              <a:t>more</a:t>
            </a:r>
            <a:r>
              <a:rPr sz="2000" dirty="0"/>
              <a:t> subdomains than cores</a:t>
            </a:r>
            <a:r>
              <a:rPr lang="en-US" sz="2000" dirty="0"/>
              <a:t>: e.g. </a:t>
            </a:r>
            <a:r>
              <a:rPr sz="2000" dirty="0"/>
              <a:t>4 cores</a:t>
            </a:r>
            <a:r>
              <a:rPr lang="en-US" sz="2000" dirty="0"/>
              <a:t>/</a:t>
            </a:r>
            <a:r>
              <a:rPr sz="2000" dirty="0"/>
              <a:t>node but 14 subdomains or “tiles”)</a:t>
            </a:r>
            <a:endParaRPr lang="en-US" sz="2000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BB547FF-232B-B048-B943-410D0B61E4C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Or can use “OpenMP” to fully take advantage of shared memory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0B1E90-E955-3A41-8131-0CAD921BD17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E0F500-B077-AF41-A185-8F2880CDFC1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89EFE4E-7E6C-B94C-BC10-DB9D94BD077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Screen Shot 2016-02-26 at 5.32.37 PM.png" descr="Screen Shot 2016-02-26 at 5.32.37 PM.png">
            <a:extLst>
              <a:ext uri="{FF2B5EF4-FFF2-40B4-BE49-F238E27FC236}">
                <a16:creationId xmlns:a16="http://schemas.microsoft.com/office/drawing/2014/main" id="{F789FAF1-ABEC-4B47-84D7-098378B7AF7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  <a:extLst/>
          </a:blip>
          <a:stretch>
            <a:fillRect/>
          </a:stretch>
        </p:blipFill>
        <p:spPr>
          <a:xfrm>
            <a:off x="2491798" y="2631165"/>
            <a:ext cx="5404193" cy="2147267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56" name="Table">
            <a:extLst>
              <a:ext uri="{FF2B5EF4-FFF2-40B4-BE49-F238E27FC236}">
                <a16:creationId xmlns:a16="http://schemas.microsoft.com/office/drawing/2014/main" id="{BA973375-83F2-D140-B606-15A98E2BE5D2}"/>
              </a:ext>
            </a:extLst>
          </p:cNvPr>
          <p:cNvGraphicFramePr/>
          <p:nvPr/>
        </p:nvGraphicFramePr>
        <p:xfrm>
          <a:off x="2484745" y="2638371"/>
          <a:ext cx="6405954" cy="2066774"/>
        </p:xfrm>
        <a:graphic>
          <a:graphicData uri="http://schemas.openxmlformats.org/drawingml/2006/table">
            <a:tbl>
              <a:tblPr firstRow="1"/>
              <a:tblGrid>
                <a:gridCol w="2135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53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7787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787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7787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7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3826A4A1-097F-604A-8D8E-9F35D93DD2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4266" y="2739249"/>
            <a:ext cx="288224" cy="48277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8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19FA23BB-1BE8-DF4C-9862-53A723147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4266" y="3423780"/>
            <a:ext cx="288224" cy="48277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59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26E5873D-AA25-0047-92B2-8AC35BC5C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4266" y="4108311"/>
            <a:ext cx="288224" cy="48277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0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F0CD9D36-7C6F-AA4C-BB86-EC09B05697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4325" y="4108311"/>
            <a:ext cx="288225" cy="48277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1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51F9E975-3CB9-E34D-B5E8-4AE8317C7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4325" y="3423780"/>
            <a:ext cx="288225" cy="48277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2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60090BA1-3B03-BB49-931F-8603F813B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54325" y="2717632"/>
            <a:ext cx="288225" cy="48277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3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4CFE496B-7278-C140-92F7-A5961D0942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94386" y="2717632"/>
            <a:ext cx="288225" cy="48277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4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EB743C66-6572-CC4F-ABEE-73A1C3917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94386" y="3402163"/>
            <a:ext cx="288225" cy="48277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5" name="6a00d834515fca69e201287663224d970c.jpg" descr="6a00d834515fca69e201287663224d970c.jpg">
            <a:extLst>
              <a:ext uri="{FF2B5EF4-FFF2-40B4-BE49-F238E27FC236}">
                <a16:creationId xmlns:a16="http://schemas.microsoft.com/office/drawing/2014/main" id="{ED0A7E47-7CFF-A241-B2A6-EFBB5AA74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94386" y="4086695"/>
            <a:ext cx="288225" cy="48277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48EF6AC-9FA6-0743-ABE6-2C1FDC9D3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43889"/>
              </p:ext>
            </p:extLst>
          </p:nvPr>
        </p:nvGraphicFramePr>
        <p:xfrm>
          <a:off x="2488670" y="2638072"/>
          <a:ext cx="6388620" cy="2060928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04220">
                  <a:extLst>
                    <a:ext uri="{9D8B030D-6E8A-4147-A177-3AD203B41FA5}">
                      <a16:colId xmlns:a16="http://schemas.microsoft.com/office/drawing/2014/main" val="3704134380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1898617008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633148474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4194079992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455754967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4162787353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3039754456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1495747678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767572530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793615390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4280824827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3259783125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3563847962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1533857310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932047201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737814309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3527626050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1628995249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237970309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45547977"/>
                    </a:ext>
                  </a:extLst>
                </a:gridCol>
                <a:gridCol w="304220">
                  <a:extLst>
                    <a:ext uri="{9D8B030D-6E8A-4147-A177-3AD203B41FA5}">
                      <a16:colId xmlns:a16="http://schemas.microsoft.com/office/drawing/2014/main" val="2593372582"/>
                    </a:ext>
                  </a:extLst>
                </a:gridCol>
              </a:tblGrid>
              <a:tr h="343488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030974"/>
                  </a:ext>
                </a:extLst>
              </a:tr>
              <a:tr h="34348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8317348"/>
                  </a:ext>
                </a:extLst>
              </a:tr>
              <a:tr h="34348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6398303"/>
                  </a:ext>
                </a:extLst>
              </a:tr>
              <a:tr h="34348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97473920"/>
                  </a:ext>
                </a:extLst>
              </a:tr>
              <a:tr h="34348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8646726"/>
                  </a:ext>
                </a:extLst>
              </a:tr>
              <a:tr h="343488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981532"/>
                  </a:ext>
                </a:extLst>
              </a:tr>
            </a:tbl>
          </a:graphicData>
        </a:graphic>
      </p:graphicFrame>
      <p:sp>
        <p:nvSpPr>
          <p:cNvPr id="67" name="Slide Number Placeholder 3">
            <a:extLst>
              <a:ext uri="{FF2B5EF4-FFF2-40B4-BE49-F238E27FC236}">
                <a16:creationId xmlns:a16="http://schemas.microsoft.com/office/drawing/2014/main" id="{11367516-90EC-0D43-87FA-47DFA8D7253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18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72609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2" name="Group"/>
          <p:cNvGrpSpPr/>
          <p:nvPr/>
        </p:nvGrpSpPr>
        <p:grpSpPr>
          <a:xfrm>
            <a:off x="2737794" y="1288920"/>
            <a:ext cx="6330997" cy="2092235"/>
            <a:chOff x="0" y="18379"/>
            <a:chExt cx="6330995" cy="2092234"/>
          </a:xfrm>
        </p:grpSpPr>
        <p:grpSp>
          <p:nvGrpSpPr>
            <p:cNvPr id="573" name="Group"/>
            <p:cNvGrpSpPr/>
            <p:nvPr/>
          </p:nvGrpSpPr>
          <p:grpSpPr>
            <a:xfrm>
              <a:off x="41297" y="18379"/>
              <a:ext cx="6248359" cy="2092234"/>
              <a:chOff x="25400" y="18379"/>
              <a:chExt cx="6248358" cy="2092233"/>
            </a:xfrm>
          </p:grpSpPr>
          <p:pic>
            <p:nvPicPr>
              <p:cNvPr id="562" name="Screen Shot 2016-02-26 at 5.32.37 PM.png" descr="Screen Shot 2016-02-26 at 5.32.37 PM.png"/>
              <p:cNvPicPr>
                <a:picLocks noChangeAspect="1"/>
              </p:cNvPicPr>
              <p:nvPr/>
            </p:nvPicPr>
            <p:blipFill>
              <a:blip r:embed="rId2">
                <a:alphaModFix amt="60000"/>
                <a:extLst/>
              </a:blip>
              <a:stretch>
                <a:fillRect/>
              </a:stretch>
            </p:blipFill>
            <p:spPr>
              <a:xfrm>
                <a:off x="32272" y="18379"/>
                <a:ext cx="5265687" cy="209223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graphicFrame>
            <p:nvGraphicFramePr>
              <p:cNvPr id="563" name="Table"/>
              <p:cNvGraphicFramePr/>
              <p:nvPr/>
            </p:nvGraphicFramePr>
            <p:xfrm>
              <a:off x="25400" y="25400"/>
              <a:ext cx="6248358" cy="2034064"/>
            </p:xfrm>
            <a:graphic>
              <a:graphicData uri="http://schemas.openxmlformats.org/drawingml/2006/table">
                <a:tbl>
                  <a:tblPr firstRow="1"/>
                  <a:tblGrid>
                    <a:gridCol w="208278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8278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08278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4000" b="0">
                              <a:effectLst>
                                <a:outerShdw blurRad="25400" dist="25400" dir="5400000" rotWithShape="0">
                                  <a:srgbClr val="000000">
                                    <a:alpha val="60000"/>
                                  </a:srgbClr>
                                </a:outerShdw>
                              </a:effectLst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61433"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 defTabSz="914400">
                            <a:tabLst>
                              <a:tab pos="914400" algn="l"/>
                            </a:tabLst>
                            <a:defRPr sz="3600">
                              <a:latin typeface="Gill Sans"/>
                              <a:ea typeface="Gill Sans"/>
                              <a:cs typeface="Gill Sans"/>
                              <a:sym typeface="Gill Sans"/>
                            </a:defRPr>
                          </a:pPr>
                          <a:endParaRPr/>
                        </a:p>
                      </a:txBody>
                      <a:tcPr marL="50800" marR="50800" marT="50800" marB="50800" anchor="ctr" horzOverflow="overflow">
                        <a:lnL w="25400">
                          <a:solidFill>
                            <a:srgbClr val="000000"/>
                          </a:solidFill>
                          <a:miter lim="400000"/>
                        </a:lnL>
                        <a:lnR w="25400">
                          <a:solidFill>
                            <a:srgbClr val="000000"/>
                          </a:solidFill>
                          <a:miter lim="400000"/>
                        </a:lnR>
                        <a:lnT w="25400">
                          <a:solidFill>
                            <a:srgbClr val="000000"/>
                          </a:solidFill>
                          <a:miter lim="400000"/>
                        </a:lnT>
                        <a:lnB w="25400">
                          <a:solidFill>
                            <a:srgbClr val="000000"/>
                          </a:solidFill>
                          <a:miter lim="400000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</a:tbl>
              </a:graphicData>
            </a:graphic>
          </p:graphicFrame>
          <p:pic>
            <p:nvPicPr>
              <p:cNvPr id="564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23692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5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790679"/>
                <a:ext cx="280837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6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931098" y="1457666"/>
                <a:ext cx="280837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7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457666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8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790679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69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016309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70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02630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71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769617"/>
                <a:ext cx="280838" cy="47040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572" name="6a00d834515fca69e201287663224d970c.jpg" descr="6a00d834515fca69e201287663224d970c.jp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101521" y="1436603"/>
                <a:ext cx="280838" cy="47040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574" name="Oval"/>
            <p:cNvSpPr/>
            <p:nvPr/>
          </p:nvSpPr>
          <p:spPr>
            <a:xfrm>
              <a:off x="1437045" y="16877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5" name="Oval"/>
            <p:cNvSpPr/>
            <p:nvPr/>
          </p:nvSpPr>
          <p:spPr>
            <a:xfrm>
              <a:off x="2199646" y="13894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6" name="Oval"/>
            <p:cNvSpPr/>
            <p:nvPr/>
          </p:nvSpPr>
          <p:spPr>
            <a:xfrm>
              <a:off x="1525945" y="763813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7" name="Oval"/>
            <p:cNvSpPr/>
            <p:nvPr/>
          </p:nvSpPr>
          <p:spPr>
            <a:xfrm>
              <a:off x="2377056" y="993841"/>
              <a:ext cx="115796" cy="122930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8" name="Oval"/>
            <p:cNvSpPr/>
            <p:nvPr/>
          </p:nvSpPr>
          <p:spPr>
            <a:xfrm>
              <a:off x="2632845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9" name="Oval"/>
            <p:cNvSpPr/>
            <p:nvPr/>
          </p:nvSpPr>
          <p:spPr>
            <a:xfrm>
              <a:off x="1760106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0" name="Oval"/>
            <p:cNvSpPr/>
            <p:nvPr/>
          </p:nvSpPr>
          <p:spPr>
            <a:xfrm>
              <a:off x="4370192" y="1162863"/>
              <a:ext cx="115796" cy="122930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1" name="Oval"/>
            <p:cNvSpPr/>
            <p:nvPr/>
          </p:nvSpPr>
          <p:spPr>
            <a:xfrm>
              <a:off x="4625980" y="32524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2" name="Oval"/>
            <p:cNvSpPr/>
            <p:nvPr/>
          </p:nvSpPr>
          <p:spPr>
            <a:xfrm>
              <a:off x="3766738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3" name="Oval"/>
            <p:cNvSpPr/>
            <p:nvPr/>
          </p:nvSpPr>
          <p:spPr>
            <a:xfrm>
              <a:off x="1658506" y="1797082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4" name="Oval"/>
            <p:cNvSpPr/>
            <p:nvPr/>
          </p:nvSpPr>
          <p:spPr>
            <a:xfrm>
              <a:off x="545231" y="13640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5" name="Oval"/>
            <p:cNvSpPr/>
            <p:nvPr/>
          </p:nvSpPr>
          <p:spPr>
            <a:xfrm>
              <a:off x="1943467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6" name="Oval"/>
            <p:cNvSpPr/>
            <p:nvPr/>
          </p:nvSpPr>
          <p:spPr>
            <a:xfrm>
              <a:off x="1423336" y="1808595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7" name="Oval"/>
            <p:cNvSpPr/>
            <p:nvPr/>
          </p:nvSpPr>
          <p:spPr>
            <a:xfrm>
              <a:off x="1709306" y="16750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88" name="Rectangle"/>
            <p:cNvSpPr/>
            <p:nvPr/>
          </p:nvSpPr>
          <p:spPr>
            <a:xfrm>
              <a:off x="0" y="1308496"/>
              <a:ext cx="6330995" cy="737558"/>
            </a:xfrm>
            <a:prstGeom prst="rect">
              <a:avLst/>
            </a:prstGeom>
            <a:noFill/>
            <a:ln w="50800" cap="flat">
              <a:solidFill>
                <a:schemeClr val="accent1"/>
              </a:solidFill>
              <a:prstDash val="solid"/>
              <a:miter lim="4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589" name="Oval"/>
            <p:cNvSpPr/>
            <p:nvPr/>
          </p:nvSpPr>
          <p:spPr>
            <a:xfrm>
              <a:off x="4530527" y="1573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0" name="Oval"/>
            <p:cNvSpPr/>
            <p:nvPr/>
          </p:nvSpPr>
          <p:spPr>
            <a:xfrm>
              <a:off x="5694992" y="1700458"/>
              <a:ext cx="115796" cy="122931"/>
            </a:xfrm>
            <a:prstGeom prst="ellipse">
              <a:avLst/>
            </a:prstGeom>
            <a:solidFill>
              <a:schemeClr val="accent1">
                <a:satOff val="-4409"/>
                <a:lumOff val="-10509"/>
              </a:schemeClr>
            </a:solidFill>
            <a:ln w="9525" cap="flat">
              <a:solidFill>
                <a:srgbClr val="46AAC4"/>
              </a:solidFill>
              <a:prstDash val="solid"/>
              <a:round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graphicFrame>
          <p:nvGraphicFramePr>
            <p:cNvPr id="591" name="Table"/>
            <p:cNvGraphicFramePr/>
            <p:nvPr/>
          </p:nvGraphicFramePr>
          <p:xfrm>
            <a:off x="56578" y="40662"/>
            <a:ext cx="6217825" cy="1975625"/>
          </p:xfrm>
          <a:graphic>
            <a:graphicData uri="http://schemas.openxmlformats.org/drawingml/2006/table">
              <a:tbl>
                <a:tblPr/>
                <a:tblGrid>
                  <a:gridCol w="296087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6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7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8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09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0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1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2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3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4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5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6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7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8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19"/>
                      </a:ext>
                    </a:extLst>
                  </a:gridCol>
                  <a:gridCol w="296087">
                    <a:extLst>
                      <a:ext uri="{9D8B030D-6E8A-4147-A177-3AD203B41FA5}">
                        <a16:colId xmlns:a16="http://schemas.microsoft.com/office/drawing/2014/main" val="20020"/>
                      </a:ext>
                    </a:extLst>
                  </a:gridCol>
                </a:tblGrid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pPr algn="ctr"/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29271"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tc>
                    <a:txBody>
                      <a:bodyPr/>
                      <a:lstStyle/>
                      <a:p>
                        <a:endParaRPr/>
                      </a:p>
                    </a:txBody>
                    <a:tcPr marL="0" marR="0" marT="0" marB="0" horzOverflow="overflow">
                      <a:lnL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L>
                      <a:lnR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R>
                      <a:lnT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T>
                      <a:lnB w="25400">
                        <a:solidFill>
                          <a:srgbClr val="000000"/>
                        </a:solidFill>
                        <a:custDash>
                          <a:ds d="200000" sp="200000"/>
                        </a:custDash>
                        <a:miter lim="400000"/>
                      </a:lnB>
                      <a:noFill/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</a:tbl>
            </a:graphicData>
          </a:graphic>
        </p:graphicFrame>
      </p:grpSp>
      <p:graphicFrame>
        <p:nvGraphicFramePr>
          <p:cNvPr id="594" name="Table"/>
          <p:cNvGraphicFramePr/>
          <p:nvPr>
            <p:extLst>
              <p:ext uri="{D42A27DB-BD31-4B8C-83A1-F6EECF244321}">
                <p14:modId xmlns:p14="http://schemas.microsoft.com/office/powerpoint/2010/main" val="658798351"/>
              </p:ext>
            </p:extLst>
          </p:nvPr>
        </p:nvGraphicFramePr>
        <p:xfrm>
          <a:off x="2742503" y="3391450"/>
          <a:ext cx="6321564" cy="1206872"/>
        </p:xfrm>
        <a:graphic>
          <a:graphicData uri="http://schemas.openxmlformats.org/drawingml/2006/table">
            <a:tbl>
              <a:tblPr firstRow="1" bandRow="1"/>
              <a:tblGrid>
                <a:gridCol w="5267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6797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0171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core1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core2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>
                          <a:solidFill>
                            <a:srgbClr val="FFFFFF"/>
                          </a:solidFill>
                        </a:rPr>
                        <a:t>core3</a:t>
                      </a:r>
                    </a:p>
                  </a:txBody>
                  <a:tcPr marL="0" marR="0" marT="0" marB="0" horzOverflow="overflow"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300" b="1" dirty="0">
                          <a:solidFill>
                            <a:srgbClr val="FFFFFF"/>
                          </a:solidFill>
                        </a:rPr>
                        <a:t>core4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l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18"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push</a:t>
                      </a:r>
                    </a:p>
                  </a:txBody>
                  <a:tcPr marL="0" marR="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defRPr sz="1500"/>
                      </a:pPr>
                      <a:endParaRPr/>
                    </a:p>
                  </a:txBody>
                  <a:tcPr marL="0" marR="0" marT="0" marB="0" horzOverflow="overflow"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18"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500"/>
                        <a:t>Exchange particles</a:t>
                      </a:r>
                    </a:p>
                  </a:txBody>
                  <a:tcPr marL="0" marR="0" marT="0" marB="0" horzOverflow="overflow"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defRPr sz="1500"/>
                      </a:pPr>
                      <a:endParaRPr dirty="0"/>
                    </a:p>
                  </a:txBody>
                  <a:tcPr marL="0" marR="0" marT="0" marB="0" horzOverflow="overflow">
                    <a:lnR w="12700">
                      <a:solidFill>
                        <a:srgbClr val="000000"/>
                      </a:solidFill>
                      <a:miter lim="400000"/>
                    </a:lnR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95" name="Line"/>
          <p:cNvSpPr/>
          <p:nvPr/>
        </p:nvSpPr>
        <p:spPr>
          <a:xfrm>
            <a:off x="6748734" y="4123825"/>
            <a:ext cx="414792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96" name="Line"/>
          <p:cNvSpPr/>
          <p:nvPr/>
        </p:nvSpPr>
        <p:spPr>
          <a:xfrm>
            <a:off x="4657124" y="4414237"/>
            <a:ext cx="414793" cy="1"/>
          </a:xfrm>
          <a:prstGeom prst="line">
            <a:avLst/>
          </a:prstGeom>
          <a:ln w="25400">
            <a:solidFill>
              <a:schemeClr val="accent2"/>
            </a:solidFill>
            <a:miter lim="400000"/>
            <a:headEnd type="arrow"/>
            <a:tailEnd type="arrow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9BB547FF-232B-B048-B943-410D0B61E4C3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Parallelization using “OpenMP” enables better load balancing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A0B1E90-E955-3A41-8131-0CAD921BD17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E0F500-B077-AF41-A185-8F2880CDFC1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289EFE4E-7E6C-B94C-BC10-DB9D94BD077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Create more subdomains than cores  (here 4 cores per node but 14 subdomains or “tiles”)…">
            <a:extLst>
              <a:ext uri="{FF2B5EF4-FFF2-40B4-BE49-F238E27FC236}">
                <a16:creationId xmlns:a16="http://schemas.microsoft.com/office/drawing/2014/main" id="{69602E48-0739-F244-8D38-AD2BA19CF089}"/>
              </a:ext>
            </a:extLst>
          </p:cNvPr>
          <p:cNvSpPr txBox="1"/>
          <p:nvPr/>
        </p:nvSpPr>
        <p:spPr>
          <a:xfrm>
            <a:off x="908186" y="4658130"/>
            <a:ext cx="1187753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20578" indent="-220578">
              <a:buSzPct val="100000"/>
              <a:buChar char="-"/>
              <a:defRPr sz="2200" b="1"/>
            </a:pPr>
            <a:endParaRPr lang="en-US" sz="2000" dirty="0"/>
          </a:p>
          <a:p>
            <a:pPr marL="220578" indent="-220578">
              <a:buSzPct val="100000"/>
              <a:buChar char="-"/>
              <a:defRPr sz="2200" b="1"/>
            </a:pPr>
            <a:r>
              <a:rPr lang="en-US" sz="2000" dirty="0"/>
              <a:t>Often, a hybrid MPI-OpenMP is optimal. Usually needs testing to determine.</a:t>
            </a:r>
            <a:br>
              <a:rPr sz="2000" dirty="0"/>
            </a:br>
            <a:endParaRPr sz="2000" u="sng" dirty="0"/>
          </a:p>
        </p:txBody>
      </p: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76FA4594-725D-D341-8F85-00CE9F24D95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19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23146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25E2618D-CBD1-BD4C-81A2-5BB5329DA1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9726" y="1285704"/>
            <a:ext cx="4203704" cy="2246905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3BCBECD2-333F-8B4C-BC07-F84CBAC0D926}"/>
              </a:ext>
            </a:extLst>
          </p:cNvPr>
          <p:cNvSpPr/>
          <p:nvPr/>
        </p:nvSpPr>
        <p:spPr>
          <a:xfrm>
            <a:off x="10878914" y="2394967"/>
            <a:ext cx="848616" cy="26971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13479AB-EB3A-6E40-B020-D1B3A5D035AF}"/>
              </a:ext>
            </a:extLst>
          </p:cNvPr>
          <p:cNvSpPr/>
          <p:nvPr/>
        </p:nvSpPr>
        <p:spPr>
          <a:xfrm>
            <a:off x="10859669" y="2166050"/>
            <a:ext cx="300728" cy="3519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C13B69C-2E49-8D40-AEAC-21FB6CA98F8B}"/>
              </a:ext>
            </a:extLst>
          </p:cNvPr>
          <p:cNvSpPr/>
          <p:nvPr/>
        </p:nvSpPr>
        <p:spPr>
          <a:xfrm rot="19767465">
            <a:off x="10087419" y="2269678"/>
            <a:ext cx="955642" cy="4085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90A0C73-C839-5948-8768-6E4FA820D9E2}"/>
              </a:ext>
            </a:extLst>
          </p:cNvPr>
          <p:cNvSpPr/>
          <p:nvPr/>
        </p:nvSpPr>
        <p:spPr>
          <a:xfrm>
            <a:off x="8772474" y="2757301"/>
            <a:ext cx="1528433" cy="2188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F55B1BE-535B-D646-9846-DCF58C4E18E5}"/>
              </a:ext>
            </a:extLst>
          </p:cNvPr>
          <p:cNvSpPr/>
          <p:nvPr/>
        </p:nvSpPr>
        <p:spPr>
          <a:xfrm rot="20077633" flipV="1">
            <a:off x="8488843" y="2796186"/>
            <a:ext cx="392912" cy="1526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374849B-AB97-BC46-8511-C7DB2599CE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28" y="1540999"/>
            <a:ext cx="6659494" cy="149021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B43DC-BDB8-D64D-BA2C-E7C30EBEADA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20</a:t>
            </a:fld>
            <a:endParaRPr lang="en-US" altLang="x-none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A29E8B8-381E-8341-9B57-B67D6612AF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877" y="2885682"/>
            <a:ext cx="779653" cy="2910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7CEAB0D3-71A5-9D4C-8EB5-BD3A247E8D38}"/>
              </a:ext>
            </a:extLst>
          </p:cNvPr>
          <p:cNvSpPr/>
          <p:nvPr/>
        </p:nvSpPr>
        <p:spPr>
          <a:xfrm rot="20242277">
            <a:off x="9774930" y="2610477"/>
            <a:ext cx="456669" cy="21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B1DAEB13-D85A-B54A-9BD1-D1F0555C943D}"/>
              </a:ext>
            </a:extLst>
          </p:cNvPr>
          <p:cNvSpPr/>
          <p:nvPr/>
        </p:nvSpPr>
        <p:spPr>
          <a:xfrm>
            <a:off x="8207375" y="2863850"/>
            <a:ext cx="295275" cy="82550"/>
          </a:xfrm>
          <a:custGeom>
            <a:avLst/>
            <a:gdLst>
              <a:gd name="connsiteX0" fmla="*/ 295275 w 295275"/>
              <a:gd name="connsiteY0" fmla="*/ 0 h 82550"/>
              <a:gd name="connsiteX1" fmla="*/ 247650 w 295275"/>
              <a:gd name="connsiteY1" fmla="*/ 41275 h 82550"/>
              <a:gd name="connsiteX2" fmla="*/ 219075 w 295275"/>
              <a:gd name="connsiteY2" fmla="*/ 57150 h 82550"/>
              <a:gd name="connsiteX3" fmla="*/ 180975 w 295275"/>
              <a:gd name="connsiteY3" fmla="*/ 63500 h 82550"/>
              <a:gd name="connsiteX4" fmla="*/ 146050 w 295275"/>
              <a:gd name="connsiteY4" fmla="*/ 66675 h 82550"/>
              <a:gd name="connsiteX5" fmla="*/ 104775 w 295275"/>
              <a:gd name="connsiteY5" fmla="*/ 69850 h 82550"/>
              <a:gd name="connsiteX6" fmla="*/ 63500 w 295275"/>
              <a:gd name="connsiteY6" fmla="*/ 69850 h 82550"/>
              <a:gd name="connsiteX7" fmla="*/ 31750 w 295275"/>
              <a:gd name="connsiteY7" fmla="*/ 69850 h 82550"/>
              <a:gd name="connsiteX8" fmla="*/ 19050 w 295275"/>
              <a:gd name="connsiteY8" fmla="*/ 73025 h 82550"/>
              <a:gd name="connsiteX9" fmla="*/ 0 w 295275"/>
              <a:gd name="connsiteY9" fmla="*/ 82550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82550">
                <a:moveTo>
                  <a:pt x="295275" y="0"/>
                </a:moveTo>
                <a:cubicBezTo>
                  <a:pt x="277812" y="15875"/>
                  <a:pt x="260350" y="31750"/>
                  <a:pt x="247650" y="41275"/>
                </a:cubicBezTo>
                <a:cubicBezTo>
                  <a:pt x="234950" y="50800"/>
                  <a:pt x="230187" y="53446"/>
                  <a:pt x="219075" y="57150"/>
                </a:cubicBezTo>
                <a:cubicBezTo>
                  <a:pt x="207963" y="60854"/>
                  <a:pt x="193146" y="61913"/>
                  <a:pt x="180975" y="63500"/>
                </a:cubicBezTo>
                <a:cubicBezTo>
                  <a:pt x="168804" y="65087"/>
                  <a:pt x="146050" y="66675"/>
                  <a:pt x="146050" y="66675"/>
                </a:cubicBezTo>
                <a:cubicBezTo>
                  <a:pt x="133350" y="67733"/>
                  <a:pt x="118533" y="69321"/>
                  <a:pt x="104775" y="69850"/>
                </a:cubicBezTo>
                <a:cubicBezTo>
                  <a:pt x="91017" y="70379"/>
                  <a:pt x="63500" y="69850"/>
                  <a:pt x="63500" y="69850"/>
                </a:cubicBezTo>
                <a:cubicBezTo>
                  <a:pt x="51329" y="69850"/>
                  <a:pt x="39158" y="69321"/>
                  <a:pt x="31750" y="69850"/>
                </a:cubicBezTo>
                <a:cubicBezTo>
                  <a:pt x="24342" y="70379"/>
                  <a:pt x="19050" y="73025"/>
                  <a:pt x="19050" y="73025"/>
                </a:cubicBezTo>
                <a:cubicBezTo>
                  <a:pt x="13758" y="75142"/>
                  <a:pt x="6879" y="78846"/>
                  <a:pt x="0" y="82550"/>
                </a:cubicBezTo>
              </a:path>
            </a:pathLst>
          </a:custGeom>
          <a:noFill/>
          <a:ln w="19050">
            <a:solidFill>
              <a:srgbClr val="BFBF00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DBC522B-C9A3-D948-931A-0EE0CF5F22FE}"/>
              </a:ext>
            </a:extLst>
          </p:cNvPr>
          <p:cNvSpPr/>
          <p:nvPr/>
        </p:nvSpPr>
        <p:spPr>
          <a:xfrm>
            <a:off x="8260991" y="1540999"/>
            <a:ext cx="935636" cy="41936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05CD75D-B840-1C4D-BBFB-2D98D9118183}"/>
              </a:ext>
            </a:extLst>
          </p:cNvPr>
          <p:cNvSpPr/>
          <p:nvPr/>
        </p:nvSpPr>
        <p:spPr>
          <a:xfrm>
            <a:off x="10880702" y="1914319"/>
            <a:ext cx="848616" cy="2697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C6DAE9C5-666B-984E-93F3-FB0933A70CBD}"/>
              </a:ext>
            </a:extLst>
          </p:cNvPr>
          <p:cNvSpPr/>
          <p:nvPr/>
        </p:nvSpPr>
        <p:spPr>
          <a:xfrm>
            <a:off x="10666590" y="1697232"/>
            <a:ext cx="300728" cy="351945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E0ACF5B2-F8D8-294D-8980-8A590CE00BB4}"/>
              </a:ext>
            </a:extLst>
          </p:cNvPr>
          <p:cNvSpPr/>
          <p:nvPr/>
        </p:nvSpPr>
        <p:spPr>
          <a:xfrm rot="19767465">
            <a:off x="9899529" y="2086542"/>
            <a:ext cx="935933" cy="269716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1323B271-A34C-7B48-A76C-CFC070B2D9AC}"/>
              </a:ext>
            </a:extLst>
          </p:cNvPr>
          <p:cNvSpPr/>
          <p:nvPr/>
        </p:nvSpPr>
        <p:spPr>
          <a:xfrm>
            <a:off x="8774263" y="2575355"/>
            <a:ext cx="993410" cy="181001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670EF98-1924-F54F-938E-266182381EBF}"/>
              </a:ext>
            </a:extLst>
          </p:cNvPr>
          <p:cNvSpPr/>
          <p:nvPr/>
        </p:nvSpPr>
        <p:spPr>
          <a:xfrm rot="17960357">
            <a:off x="9645158" y="2536163"/>
            <a:ext cx="393241" cy="51013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E7759DD-B102-4B4B-99ED-34126AB0C406}"/>
              </a:ext>
            </a:extLst>
          </p:cNvPr>
          <p:cNvSpPr/>
          <p:nvPr/>
        </p:nvSpPr>
        <p:spPr>
          <a:xfrm rot="19651628" flipV="1">
            <a:off x="8607136" y="2651549"/>
            <a:ext cx="248917" cy="90615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B756A70-FA12-334F-A27E-C160E58CD3C6}"/>
              </a:ext>
            </a:extLst>
          </p:cNvPr>
          <p:cNvSpPr/>
          <p:nvPr/>
        </p:nvSpPr>
        <p:spPr>
          <a:xfrm rot="19096989" flipV="1">
            <a:off x="8495036" y="2733495"/>
            <a:ext cx="248917" cy="45719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E1B6DCF7-42C2-A54E-B300-FE4BCACAD5D6}"/>
              </a:ext>
            </a:extLst>
          </p:cNvPr>
          <p:cNvCxnSpPr>
            <a:cxnSpLocks/>
          </p:cNvCxnSpPr>
          <p:nvPr/>
        </p:nvCxnSpPr>
        <p:spPr>
          <a:xfrm flipV="1">
            <a:off x="8492626" y="2760409"/>
            <a:ext cx="109316" cy="10138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7" name="Table 76">
            <a:extLst>
              <a:ext uri="{FF2B5EF4-FFF2-40B4-BE49-F238E27FC236}">
                <a16:creationId xmlns:a16="http://schemas.microsoft.com/office/drawing/2014/main" id="{AECDF675-645B-E442-BFCE-45B59977DAEA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9741" y="1544428"/>
          <a:ext cx="666496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702551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1175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4343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221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692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040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217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213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8890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7840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3962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455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199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1744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474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559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8083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3811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2868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034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9607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785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155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7442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44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2988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4607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0740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5247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1812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733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863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85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66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40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170072"/>
                  </a:ext>
                </a:extLst>
              </a:tr>
            </a:tbl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46BF3E58-5A4C-2340-AE1E-ABF81BE3DE79}"/>
              </a:ext>
            </a:extLst>
          </p:cNvPr>
          <p:cNvSpPr txBox="1"/>
          <p:nvPr/>
        </p:nvSpPr>
        <p:spPr>
          <a:xfrm>
            <a:off x="1340283" y="1195938"/>
            <a:ext cx="235192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128 MPI subdomains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B2049F1-2E45-A646-B986-B8F74940BC5E}"/>
              </a:ext>
            </a:extLst>
          </p:cNvPr>
          <p:cNvGrpSpPr/>
          <p:nvPr/>
        </p:nvGrpSpPr>
        <p:grpSpPr>
          <a:xfrm>
            <a:off x="741802" y="2664682"/>
            <a:ext cx="204347" cy="360955"/>
            <a:chOff x="4466745" y="4479902"/>
            <a:chExt cx="421020" cy="611793"/>
          </a:xfrm>
          <a:solidFill>
            <a:srgbClr val="92D050"/>
          </a:solidFill>
        </p:grpSpPr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B6A331DE-2EB0-4646-8724-62083C834953}"/>
                </a:ext>
              </a:extLst>
            </p:cNvPr>
            <p:cNvGrpSpPr/>
            <p:nvPr/>
          </p:nvGrpSpPr>
          <p:grpSpPr>
            <a:xfrm>
              <a:off x="4466745" y="4479902"/>
              <a:ext cx="210510" cy="611793"/>
              <a:chOff x="4466745" y="4479902"/>
              <a:chExt cx="210510" cy="611793"/>
            </a:xfrm>
            <a:grpFill/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C8C82B3C-4B18-C74A-B143-A340FECBFA8D}"/>
                  </a:ext>
                </a:extLst>
              </p:cNvPr>
              <p:cNvSpPr/>
              <p:nvPr/>
            </p:nvSpPr>
            <p:spPr>
              <a:xfrm>
                <a:off x="4466745" y="4479902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5F4E7CC7-8646-D34F-8BCB-78C7BBFDC5FA}"/>
                  </a:ext>
                </a:extLst>
              </p:cNvPr>
              <p:cNvSpPr/>
              <p:nvPr/>
            </p:nvSpPr>
            <p:spPr>
              <a:xfrm>
                <a:off x="4466745" y="4683833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84EF49DA-AB5F-3141-931D-0828BFD39C3E}"/>
                  </a:ext>
                </a:extLst>
              </p:cNvPr>
              <p:cNvSpPr/>
              <p:nvPr/>
            </p:nvSpPr>
            <p:spPr>
              <a:xfrm>
                <a:off x="4466745" y="4887764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FCE457D5-AB38-524C-BA68-5C7220C5F679}"/>
                </a:ext>
              </a:extLst>
            </p:cNvPr>
            <p:cNvGrpSpPr/>
            <p:nvPr/>
          </p:nvGrpSpPr>
          <p:grpSpPr>
            <a:xfrm>
              <a:off x="4677255" y="4479902"/>
              <a:ext cx="210510" cy="611793"/>
              <a:chOff x="4466745" y="4479902"/>
              <a:chExt cx="210510" cy="611793"/>
            </a:xfrm>
            <a:grpFill/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EC7A8E30-E977-5E49-A0B7-DC82EDB5C9DD}"/>
                  </a:ext>
                </a:extLst>
              </p:cNvPr>
              <p:cNvSpPr/>
              <p:nvPr/>
            </p:nvSpPr>
            <p:spPr>
              <a:xfrm>
                <a:off x="4466745" y="4479902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657AE122-BAAA-0B46-973F-20F14E052B85}"/>
                  </a:ext>
                </a:extLst>
              </p:cNvPr>
              <p:cNvSpPr/>
              <p:nvPr/>
            </p:nvSpPr>
            <p:spPr>
              <a:xfrm>
                <a:off x="4466745" y="4683833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C947B89F-7B05-EF43-B021-55E76D8C5D0B}"/>
                  </a:ext>
                </a:extLst>
              </p:cNvPr>
              <p:cNvSpPr/>
              <p:nvPr/>
            </p:nvSpPr>
            <p:spPr>
              <a:xfrm>
                <a:off x="4466745" y="4887764"/>
                <a:ext cx="210510" cy="203931"/>
              </a:xfrm>
              <a:prstGeom prst="rect">
                <a:avLst/>
              </a:prstGeom>
              <a:grpFill/>
              <a:ln>
                <a:solidFill>
                  <a:schemeClr val="accent1"/>
                </a:solidFill>
              </a:ln>
              <a:effectLst/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D5CA1034-0F35-1A45-85C9-EA938565BDA3}"/>
              </a:ext>
            </a:extLst>
          </p:cNvPr>
          <p:cNvSpPr txBox="1"/>
          <p:nvPr/>
        </p:nvSpPr>
        <p:spPr>
          <a:xfrm>
            <a:off x="644402" y="3148106"/>
            <a:ext cx="2719655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/>
              <a:t>6 OpenMP threads / MPI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5EEC4E1-D207-1C48-B651-A15CA15D739C}"/>
              </a:ext>
            </a:extLst>
          </p:cNvPr>
          <p:cNvSpPr/>
          <p:nvPr/>
        </p:nvSpPr>
        <p:spPr>
          <a:xfrm>
            <a:off x="3032650" y="1914319"/>
            <a:ext cx="203931" cy="75036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EF32AC6D-F2FA-6C4D-A6F5-CE2DE9523111}"/>
              </a:ext>
            </a:extLst>
          </p:cNvPr>
          <p:cNvCxnSpPr>
            <a:stCxn id="102" idx="2"/>
          </p:cNvCxnSpPr>
          <p:nvPr/>
        </p:nvCxnSpPr>
        <p:spPr>
          <a:xfrm>
            <a:off x="3134616" y="2664682"/>
            <a:ext cx="1115042" cy="48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>
            <a:extLst>
              <a:ext uri="{FF2B5EF4-FFF2-40B4-BE49-F238E27FC236}">
                <a16:creationId xmlns:a16="http://schemas.microsoft.com/office/drawing/2014/main" id="{ED3CB15D-D3AA-B644-9216-CA8C4672EDFD}"/>
              </a:ext>
            </a:extLst>
          </p:cNvPr>
          <p:cNvSpPr txBox="1"/>
          <p:nvPr/>
        </p:nvSpPr>
        <p:spPr>
          <a:xfrm>
            <a:off x="4011014" y="3243604"/>
            <a:ext cx="3086101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Subdomains with most work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slowest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other subdomains must wait!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861790-8061-7F4A-BD2F-315DF9BFC402}"/>
              </a:ext>
            </a:extLst>
          </p:cNvPr>
          <p:cNvSpPr txBox="1"/>
          <p:nvPr/>
        </p:nvSpPr>
        <p:spPr>
          <a:xfrm>
            <a:off x="4729622" y="1227299"/>
            <a:ext cx="27494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Plasma electrons density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E956A7E6-C21D-F64D-9209-F2BF80A0E462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Example using 128 MPI subdomains with 6 OpenMP threads/MPI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AD5DEFE-31B7-9740-BE4C-7DFAEA160F1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EB5B5EE-8F7F-1A46-A046-A18B4DAF783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CEA21CDC-C0EA-0946-825B-AC619744D5FA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4574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5466490-497B-CF41-BEFA-EA6A9B4708E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8628" y="1540999"/>
            <a:ext cx="6659494" cy="1490218"/>
          </a:xfrm>
          <a:prstGeom prst="rect">
            <a:avLst/>
          </a:prstGeom>
        </p:spPr>
      </p:pic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19B5E87-E8A8-834B-85B3-DD210AF227B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8628" y="1544428"/>
          <a:ext cx="6659488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6218">
                  <a:extLst>
                    <a:ext uri="{9D8B030D-6E8A-4147-A177-3AD203B41FA5}">
                      <a16:colId xmlns:a16="http://schemas.microsoft.com/office/drawing/2014/main" val="3702551983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2271175052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423221047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4009213458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3063811469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1459034464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4069607965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334155713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268445218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712988792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3144607629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2397074019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3095247441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791812010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2208733134"/>
                    </a:ext>
                  </a:extLst>
                </a:gridCol>
                <a:gridCol w="416218">
                  <a:extLst>
                    <a:ext uri="{9D8B030D-6E8A-4147-A177-3AD203B41FA5}">
                      <a16:colId xmlns:a16="http://schemas.microsoft.com/office/drawing/2014/main" val="1235863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8850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066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408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3170072"/>
                  </a:ext>
                </a:extLst>
              </a:tr>
            </a:tbl>
          </a:graphicData>
        </a:graphic>
      </p:graphicFrame>
      <p:pic>
        <p:nvPicPr>
          <p:cNvPr id="54" name="Picture 53">
            <a:extLst>
              <a:ext uri="{FF2B5EF4-FFF2-40B4-BE49-F238E27FC236}">
                <a16:creationId xmlns:a16="http://schemas.microsoft.com/office/drawing/2014/main" id="{25E2618D-CBD1-BD4C-81A2-5BB5329DA1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9726" y="1285704"/>
            <a:ext cx="4203704" cy="2246905"/>
          </a:xfrm>
          <a:prstGeom prst="rect">
            <a:avLst/>
          </a:prstGeom>
        </p:spPr>
      </p:pic>
      <p:sp>
        <p:nvSpPr>
          <p:cNvPr id="55" name="Rectangle 54">
            <a:extLst>
              <a:ext uri="{FF2B5EF4-FFF2-40B4-BE49-F238E27FC236}">
                <a16:creationId xmlns:a16="http://schemas.microsoft.com/office/drawing/2014/main" id="{3BCBECD2-333F-8B4C-BC07-F84CBAC0D926}"/>
              </a:ext>
            </a:extLst>
          </p:cNvPr>
          <p:cNvSpPr/>
          <p:nvPr/>
        </p:nvSpPr>
        <p:spPr>
          <a:xfrm>
            <a:off x="10878914" y="2394967"/>
            <a:ext cx="848616" cy="269716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13479AB-EB3A-6E40-B020-D1B3A5D035AF}"/>
              </a:ext>
            </a:extLst>
          </p:cNvPr>
          <p:cNvSpPr/>
          <p:nvPr/>
        </p:nvSpPr>
        <p:spPr>
          <a:xfrm>
            <a:off x="10859669" y="2166050"/>
            <a:ext cx="300728" cy="3519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C13B69C-2E49-8D40-AEAC-21FB6CA98F8B}"/>
              </a:ext>
            </a:extLst>
          </p:cNvPr>
          <p:cNvSpPr/>
          <p:nvPr/>
        </p:nvSpPr>
        <p:spPr>
          <a:xfrm rot="19767465">
            <a:off x="10087419" y="2269678"/>
            <a:ext cx="955642" cy="40850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90A0C73-C839-5948-8768-6E4FA820D9E2}"/>
              </a:ext>
            </a:extLst>
          </p:cNvPr>
          <p:cNvSpPr/>
          <p:nvPr/>
        </p:nvSpPr>
        <p:spPr>
          <a:xfrm>
            <a:off x="8772474" y="2757301"/>
            <a:ext cx="1528433" cy="2188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F55B1BE-535B-D646-9846-DCF58C4E18E5}"/>
              </a:ext>
            </a:extLst>
          </p:cNvPr>
          <p:cNvSpPr/>
          <p:nvPr/>
        </p:nvSpPr>
        <p:spPr>
          <a:xfrm rot="20077633" flipV="1">
            <a:off x="8488843" y="2796186"/>
            <a:ext cx="392912" cy="15263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B43DC-BDB8-D64D-BA2C-E7C30EBEADA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21</a:t>
            </a:fld>
            <a:endParaRPr lang="en-US" altLang="x-none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A29E8B8-381E-8341-9B57-B67D6612AF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7877" y="2885682"/>
            <a:ext cx="779653" cy="29107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</a:gsLst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7CEAB0D3-71A5-9D4C-8EB5-BD3A247E8D38}"/>
              </a:ext>
            </a:extLst>
          </p:cNvPr>
          <p:cNvSpPr/>
          <p:nvPr/>
        </p:nvSpPr>
        <p:spPr>
          <a:xfrm rot="20242277">
            <a:off x="9774930" y="2610477"/>
            <a:ext cx="456669" cy="211613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B1DAEB13-D85A-B54A-9BD1-D1F0555C943D}"/>
              </a:ext>
            </a:extLst>
          </p:cNvPr>
          <p:cNvSpPr/>
          <p:nvPr/>
        </p:nvSpPr>
        <p:spPr>
          <a:xfrm>
            <a:off x="8207375" y="2863850"/>
            <a:ext cx="295275" cy="82550"/>
          </a:xfrm>
          <a:custGeom>
            <a:avLst/>
            <a:gdLst>
              <a:gd name="connsiteX0" fmla="*/ 295275 w 295275"/>
              <a:gd name="connsiteY0" fmla="*/ 0 h 82550"/>
              <a:gd name="connsiteX1" fmla="*/ 247650 w 295275"/>
              <a:gd name="connsiteY1" fmla="*/ 41275 h 82550"/>
              <a:gd name="connsiteX2" fmla="*/ 219075 w 295275"/>
              <a:gd name="connsiteY2" fmla="*/ 57150 h 82550"/>
              <a:gd name="connsiteX3" fmla="*/ 180975 w 295275"/>
              <a:gd name="connsiteY3" fmla="*/ 63500 h 82550"/>
              <a:gd name="connsiteX4" fmla="*/ 146050 w 295275"/>
              <a:gd name="connsiteY4" fmla="*/ 66675 h 82550"/>
              <a:gd name="connsiteX5" fmla="*/ 104775 w 295275"/>
              <a:gd name="connsiteY5" fmla="*/ 69850 h 82550"/>
              <a:gd name="connsiteX6" fmla="*/ 63500 w 295275"/>
              <a:gd name="connsiteY6" fmla="*/ 69850 h 82550"/>
              <a:gd name="connsiteX7" fmla="*/ 31750 w 295275"/>
              <a:gd name="connsiteY7" fmla="*/ 69850 h 82550"/>
              <a:gd name="connsiteX8" fmla="*/ 19050 w 295275"/>
              <a:gd name="connsiteY8" fmla="*/ 73025 h 82550"/>
              <a:gd name="connsiteX9" fmla="*/ 0 w 295275"/>
              <a:gd name="connsiteY9" fmla="*/ 82550 h 8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275" h="82550">
                <a:moveTo>
                  <a:pt x="295275" y="0"/>
                </a:moveTo>
                <a:cubicBezTo>
                  <a:pt x="277812" y="15875"/>
                  <a:pt x="260350" y="31750"/>
                  <a:pt x="247650" y="41275"/>
                </a:cubicBezTo>
                <a:cubicBezTo>
                  <a:pt x="234950" y="50800"/>
                  <a:pt x="230187" y="53446"/>
                  <a:pt x="219075" y="57150"/>
                </a:cubicBezTo>
                <a:cubicBezTo>
                  <a:pt x="207963" y="60854"/>
                  <a:pt x="193146" y="61913"/>
                  <a:pt x="180975" y="63500"/>
                </a:cubicBezTo>
                <a:cubicBezTo>
                  <a:pt x="168804" y="65087"/>
                  <a:pt x="146050" y="66675"/>
                  <a:pt x="146050" y="66675"/>
                </a:cubicBezTo>
                <a:cubicBezTo>
                  <a:pt x="133350" y="67733"/>
                  <a:pt x="118533" y="69321"/>
                  <a:pt x="104775" y="69850"/>
                </a:cubicBezTo>
                <a:cubicBezTo>
                  <a:pt x="91017" y="70379"/>
                  <a:pt x="63500" y="69850"/>
                  <a:pt x="63500" y="69850"/>
                </a:cubicBezTo>
                <a:cubicBezTo>
                  <a:pt x="51329" y="69850"/>
                  <a:pt x="39158" y="69321"/>
                  <a:pt x="31750" y="69850"/>
                </a:cubicBezTo>
                <a:cubicBezTo>
                  <a:pt x="24342" y="70379"/>
                  <a:pt x="19050" y="73025"/>
                  <a:pt x="19050" y="73025"/>
                </a:cubicBezTo>
                <a:cubicBezTo>
                  <a:pt x="13758" y="75142"/>
                  <a:pt x="6879" y="78846"/>
                  <a:pt x="0" y="82550"/>
                </a:cubicBezTo>
              </a:path>
            </a:pathLst>
          </a:custGeom>
          <a:noFill/>
          <a:ln w="1905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4DBC522B-C9A3-D948-931A-0EE0CF5F22FE}"/>
              </a:ext>
            </a:extLst>
          </p:cNvPr>
          <p:cNvSpPr/>
          <p:nvPr/>
        </p:nvSpPr>
        <p:spPr>
          <a:xfrm>
            <a:off x="8260991" y="1690652"/>
            <a:ext cx="935636" cy="26971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37F8AE8-D609-FE40-B527-B2101AB8D3C7}"/>
              </a:ext>
            </a:extLst>
          </p:cNvPr>
          <p:cNvGrpSpPr/>
          <p:nvPr/>
        </p:nvGrpSpPr>
        <p:grpSpPr>
          <a:xfrm>
            <a:off x="741797" y="2664682"/>
            <a:ext cx="408689" cy="360956"/>
            <a:chOff x="741797" y="2664682"/>
            <a:chExt cx="408689" cy="36095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2E413DB-14B1-A14F-AF63-2AC62C08BDAB}"/>
                </a:ext>
              </a:extLst>
            </p:cNvPr>
            <p:cNvGrpSpPr/>
            <p:nvPr/>
          </p:nvGrpSpPr>
          <p:grpSpPr>
            <a:xfrm>
              <a:off x="741797" y="2664683"/>
              <a:ext cx="204347" cy="360955"/>
              <a:chOff x="4466745" y="4479902"/>
              <a:chExt cx="421020" cy="611793"/>
            </a:xfrm>
            <a:solidFill>
              <a:srgbClr val="92D050"/>
            </a:solidFill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BCC3141-702C-6744-87E9-E45278D5083C}"/>
                  </a:ext>
                </a:extLst>
              </p:cNvPr>
              <p:cNvGrpSpPr/>
              <p:nvPr/>
            </p:nvGrpSpPr>
            <p:grpSpPr>
              <a:xfrm>
                <a:off x="4466745" y="4479902"/>
                <a:ext cx="210510" cy="611793"/>
                <a:chOff x="4466745" y="4479902"/>
                <a:chExt cx="210510" cy="611793"/>
              </a:xfrm>
              <a:grpFill/>
            </p:grpSpPr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D99B71A8-644A-5C41-BDF2-309B647DA5BD}"/>
                    </a:ext>
                  </a:extLst>
                </p:cNvPr>
                <p:cNvSpPr/>
                <p:nvPr/>
              </p:nvSpPr>
              <p:spPr>
                <a:xfrm>
                  <a:off x="4466745" y="4479902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3575837B-B666-3B42-908B-7D48EDA1E57F}"/>
                    </a:ext>
                  </a:extLst>
                </p:cNvPr>
                <p:cNvSpPr/>
                <p:nvPr/>
              </p:nvSpPr>
              <p:spPr>
                <a:xfrm>
                  <a:off x="4466745" y="4683833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33510BCA-E799-E148-87D4-4B5EEB48A1A3}"/>
                    </a:ext>
                  </a:extLst>
                </p:cNvPr>
                <p:cNvSpPr/>
                <p:nvPr/>
              </p:nvSpPr>
              <p:spPr>
                <a:xfrm>
                  <a:off x="4466745" y="4887764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2C50EBCF-157E-DE49-A27C-53F5F4899CE4}"/>
                  </a:ext>
                </a:extLst>
              </p:cNvPr>
              <p:cNvGrpSpPr/>
              <p:nvPr/>
            </p:nvGrpSpPr>
            <p:grpSpPr>
              <a:xfrm>
                <a:off x="4677255" y="4479902"/>
                <a:ext cx="210510" cy="611793"/>
                <a:chOff x="4466745" y="4479902"/>
                <a:chExt cx="210510" cy="611793"/>
              </a:xfrm>
              <a:grpFill/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FC69C510-5D1B-704C-88DC-730742E04666}"/>
                    </a:ext>
                  </a:extLst>
                </p:cNvPr>
                <p:cNvSpPr/>
                <p:nvPr/>
              </p:nvSpPr>
              <p:spPr>
                <a:xfrm>
                  <a:off x="4466745" y="4479902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7E34B2C7-B9A2-2F4E-AF14-E49282AA1F19}"/>
                    </a:ext>
                  </a:extLst>
                </p:cNvPr>
                <p:cNvSpPr/>
                <p:nvPr/>
              </p:nvSpPr>
              <p:spPr>
                <a:xfrm>
                  <a:off x="4466745" y="4683833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E6A14E4-1AB1-6A46-A3D8-0FFD38A83FAB}"/>
                    </a:ext>
                  </a:extLst>
                </p:cNvPr>
                <p:cNvSpPr/>
                <p:nvPr/>
              </p:nvSpPr>
              <p:spPr>
                <a:xfrm>
                  <a:off x="4466745" y="4887764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C5C836B9-91B2-6042-B1EF-941837E7B728}"/>
                </a:ext>
              </a:extLst>
            </p:cNvPr>
            <p:cNvGrpSpPr/>
            <p:nvPr/>
          </p:nvGrpSpPr>
          <p:grpSpPr>
            <a:xfrm>
              <a:off x="946139" y="2664682"/>
              <a:ext cx="204347" cy="360955"/>
              <a:chOff x="4466745" y="4479902"/>
              <a:chExt cx="421020" cy="611793"/>
            </a:xfrm>
            <a:solidFill>
              <a:srgbClr val="92D050"/>
            </a:solidFill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3AD9D697-D5DD-9B4E-86D5-C70EAC57269E}"/>
                  </a:ext>
                </a:extLst>
              </p:cNvPr>
              <p:cNvGrpSpPr/>
              <p:nvPr/>
            </p:nvGrpSpPr>
            <p:grpSpPr>
              <a:xfrm>
                <a:off x="4466745" y="4479902"/>
                <a:ext cx="210510" cy="611793"/>
                <a:chOff x="4466745" y="4479902"/>
                <a:chExt cx="210510" cy="611793"/>
              </a:xfrm>
              <a:grpFill/>
            </p:grpSpPr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570A5A1-AC68-9A41-B97D-DB9BA1FBE669}"/>
                    </a:ext>
                  </a:extLst>
                </p:cNvPr>
                <p:cNvSpPr/>
                <p:nvPr/>
              </p:nvSpPr>
              <p:spPr>
                <a:xfrm>
                  <a:off x="4466745" y="4479902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FB899299-7FF5-084E-B6ED-D7BD6460076A}"/>
                    </a:ext>
                  </a:extLst>
                </p:cNvPr>
                <p:cNvSpPr/>
                <p:nvPr/>
              </p:nvSpPr>
              <p:spPr>
                <a:xfrm>
                  <a:off x="4466745" y="4683833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0943F73C-1AED-D847-808A-0D28F204DEAD}"/>
                    </a:ext>
                  </a:extLst>
                </p:cNvPr>
                <p:cNvSpPr/>
                <p:nvPr/>
              </p:nvSpPr>
              <p:spPr>
                <a:xfrm>
                  <a:off x="4466745" y="4887764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B03929CA-33AC-FF47-8A3D-D1556B41A26F}"/>
                  </a:ext>
                </a:extLst>
              </p:cNvPr>
              <p:cNvGrpSpPr/>
              <p:nvPr/>
            </p:nvGrpSpPr>
            <p:grpSpPr>
              <a:xfrm>
                <a:off x="4677255" y="4479902"/>
                <a:ext cx="210510" cy="611793"/>
                <a:chOff x="4466745" y="4479902"/>
                <a:chExt cx="210510" cy="611793"/>
              </a:xfrm>
              <a:grpFill/>
            </p:grpSpPr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4071EEA-089A-3C48-B69E-150EEF6A5D19}"/>
                    </a:ext>
                  </a:extLst>
                </p:cNvPr>
                <p:cNvSpPr/>
                <p:nvPr/>
              </p:nvSpPr>
              <p:spPr>
                <a:xfrm>
                  <a:off x="4466745" y="4479902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7633466-9814-E14F-B31C-7945098A5DD8}"/>
                    </a:ext>
                  </a:extLst>
                </p:cNvPr>
                <p:cNvSpPr/>
                <p:nvPr/>
              </p:nvSpPr>
              <p:spPr>
                <a:xfrm>
                  <a:off x="4466745" y="4683833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3EC0BC8-1531-4B40-98BD-4AC80167A07F}"/>
                    </a:ext>
                  </a:extLst>
                </p:cNvPr>
                <p:cNvSpPr/>
                <p:nvPr/>
              </p:nvSpPr>
              <p:spPr>
                <a:xfrm>
                  <a:off x="4466745" y="4887764"/>
                  <a:ext cx="210510" cy="203931"/>
                </a:xfrm>
                <a:prstGeom prst="rect">
                  <a:avLst/>
                </a:prstGeom>
                <a:grpFill/>
                <a:ln>
                  <a:solidFill>
                    <a:schemeClr val="accent1"/>
                  </a:solidFill>
                </a:ln>
                <a:effectLst/>
                <a:scene3d>
                  <a:camera prst="orthographicFront">
                    <a:rot lat="0" lon="0" rev="0"/>
                  </a:camera>
                  <a:lightRig rig="threePt" dir="t">
                    <a:rot lat="0" lon="0" rev="1200000"/>
                  </a:lightRig>
                </a:scene3d>
                <a:sp3d/>
              </p:spPr>
              <p:style>
                <a:lnRef idx="0">
                  <a:schemeClr val="accent1"/>
                </a:lnRef>
                <a:fillRef idx="3">
                  <a:schemeClr val="accent1"/>
                </a:fillRef>
                <a:effectRef idx="3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E61F72A2-FD52-4642-A31C-D49CE126037E}"/>
              </a:ext>
            </a:extLst>
          </p:cNvPr>
          <p:cNvSpPr txBox="1"/>
          <p:nvPr/>
        </p:nvSpPr>
        <p:spPr>
          <a:xfrm>
            <a:off x="1404403" y="1195938"/>
            <a:ext cx="222368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64 MPI subdomains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8879610-04FF-B34E-9864-712C09850F65}"/>
              </a:ext>
            </a:extLst>
          </p:cNvPr>
          <p:cNvSpPr txBox="1"/>
          <p:nvPr/>
        </p:nvSpPr>
        <p:spPr>
          <a:xfrm>
            <a:off x="516161" y="3148106"/>
            <a:ext cx="2847896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dirty="0"/>
              <a:t>12 OpenMP threads / MPI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8A796AB-7864-6046-AE3C-D81256C9B5C8}"/>
              </a:ext>
            </a:extLst>
          </p:cNvPr>
          <p:cNvSpPr/>
          <p:nvPr/>
        </p:nvSpPr>
        <p:spPr>
          <a:xfrm>
            <a:off x="2814403" y="1914319"/>
            <a:ext cx="422178" cy="750363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D43CAE7-7C1A-8A42-9E0D-DF8CE4B066B8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3025492" y="2664682"/>
            <a:ext cx="1224166" cy="48342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6D90928F-6B96-904D-9AB2-089ED2C06982}"/>
              </a:ext>
            </a:extLst>
          </p:cNvPr>
          <p:cNvSpPr txBox="1"/>
          <p:nvPr/>
        </p:nvSpPr>
        <p:spPr>
          <a:xfrm>
            <a:off x="4011014" y="3243604"/>
            <a:ext cx="3908442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Subdomains with most work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still slowest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other subdomains must wait, but less.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CE8952C-6C86-744C-9126-8995FD2544B0}"/>
              </a:ext>
            </a:extLst>
          </p:cNvPr>
          <p:cNvSpPr txBox="1"/>
          <p:nvPr/>
        </p:nvSpPr>
        <p:spPr>
          <a:xfrm>
            <a:off x="4729622" y="1227299"/>
            <a:ext cx="27494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Plasma electrons density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B0A71EB2-7BCD-BA4B-86AC-058925B9063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Using 64 MPI subdomains with 12 OpenMP threads/MPI is faster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E9EF5D5-9AE0-994F-846F-FD9961795318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ABCEA0D-0F61-4648-814D-D16E5DFD8FF4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20B60D7D-88DC-C44E-8BA7-72E64E05C80C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13426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Screen Shot 2016-02-26 at 5.32.37 PM.png" descr="Screen Shot 2016-02-26 at 5.32.37 PM.png"/>
          <p:cNvPicPr>
            <a:picLocks noChangeAspect="1"/>
          </p:cNvPicPr>
          <p:nvPr/>
        </p:nvPicPr>
        <p:blipFill rotWithShape="1">
          <a:blip r:embed="rId2">
            <a:alphaModFix amt="60000"/>
            <a:extLst/>
          </a:blip>
          <a:srcRect r="60565"/>
          <a:stretch/>
        </p:blipFill>
        <p:spPr>
          <a:xfrm>
            <a:off x="7991665" y="887061"/>
            <a:ext cx="2849657" cy="287120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graphicFrame>
        <p:nvGraphicFramePr>
          <p:cNvPr id="600" name="Table"/>
          <p:cNvGraphicFramePr/>
          <p:nvPr>
            <p:extLst>
              <p:ext uri="{D42A27DB-BD31-4B8C-83A1-F6EECF244321}">
                <p14:modId xmlns:p14="http://schemas.microsoft.com/office/powerpoint/2010/main" val="2291217873"/>
              </p:ext>
            </p:extLst>
          </p:nvPr>
        </p:nvGraphicFramePr>
        <p:xfrm>
          <a:off x="7982234" y="896696"/>
          <a:ext cx="2858502" cy="2728284"/>
        </p:xfrm>
        <a:graphic>
          <a:graphicData uri="http://schemas.openxmlformats.org/drawingml/2006/table">
            <a:tbl>
              <a:tblPr firstRow="1"/>
              <a:tblGrid>
                <a:gridCol w="28585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94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4000" b="0">
                          <a:effectLst>
                            <a:outerShdw blurRad="25400" dist="254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94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9428">
                <a:tc>
                  <a:txBody>
                    <a:bodyPr/>
                    <a:lstStyle/>
                    <a:p>
                      <a:pPr algn="ctr" defTabSz="914400">
                        <a:tabLst>
                          <a:tab pos="914400" algn="l"/>
                        </a:tabLst>
                        <a:defRPr sz="3600">
                          <a:latin typeface="Gill Sans"/>
                          <a:ea typeface="Gill Sans"/>
                          <a:cs typeface="Gill Sans"/>
                          <a:sym typeface="Gill Sans"/>
                        </a:defRPr>
                      </a:pPr>
                      <a:endParaRPr dirty="0"/>
                    </a:p>
                  </a:txBody>
                  <a:tcPr marL="50800" marR="50800" marT="50800" marB="50800" anchor="ctr" horzOverflow="overflow">
                    <a:lnL w="25400">
                      <a:solidFill>
                        <a:srgbClr val="000000"/>
                      </a:solidFill>
                      <a:miter lim="400000"/>
                    </a:lnL>
                    <a:lnR w="25400">
                      <a:solidFill>
                        <a:srgbClr val="000000"/>
                      </a:solidFill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01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5136" y="1031585"/>
            <a:ext cx="385397" cy="64553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02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5136" y="1946900"/>
            <a:ext cx="385397" cy="64553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pic>
        <p:nvPicPr>
          <p:cNvPr id="603" name="6a00d834515fca69e201287663224d970c.jpg" descr="6a00d834515fca69e201287663224d970c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225136" y="2862216"/>
            <a:ext cx="385397" cy="645539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611" name="Oval"/>
          <p:cNvSpPr/>
          <p:nvPr/>
        </p:nvSpPr>
        <p:spPr>
          <a:xfrm>
            <a:off x="9952709" y="3212751"/>
            <a:ext cx="103837" cy="126769"/>
          </a:xfrm>
          <a:prstGeom prst="ellipse">
            <a:avLst/>
          </a:prstGeom>
          <a:solidFill>
            <a:schemeClr val="accent4">
              <a:satOff val="-1335"/>
              <a:lumOff val="-10274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3" name="Circle"/>
          <p:cNvSpPr/>
          <p:nvPr/>
        </p:nvSpPr>
        <p:spPr>
          <a:xfrm>
            <a:off x="10019636" y="1910031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6" name="Circle"/>
          <p:cNvSpPr/>
          <p:nvPr/>
        </p:nvSpPr>
        <p:spPr>
          <a:xfrm>
            <a:off x="10340979" y="1308183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0" name="Circle"/>
          <p:cNvSpPr/>
          <p:nvPr/>
        </p:nvSpPr>
        <p:spPr>
          <a:xfrm>
            <a:off x="8673790" y="2733807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1" name="Circle"/>
          <p:cNvSpPr/>
          <p:nvPr/>
        </p:nvSpPr>
        <p:spPr>
          <a:xfrm>
            <a:off x="10592608" y="3195403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2" name="Circle"/>
          <p:cNvSpPr/>
          <p:nvPr/>
        </p:nvSpPr>
        <p:spPr>
          <a:xfrm>
            <a:off x="9878825" y="3343800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3" name="Circle"/>
          <p:cNvSpPr/>
          <p:nvPr/>
        </p:nvSpPr>
        <p:spPr>
          <a:xfrm>
            <a:off x="10271265" y="3160546"/>
            <a:ext cx="158908" cy="168699"/>
          </a:xfrm>
          <a:prstGeom prst="ellipse">
            <a:avLst/>
          </a:prstGeom>
          <a:solidFill>
            <a:schemeClr val="accent1">
              <a:satOff val="-4409"/>
              <a:lumOff val="-10509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626" name="Table"/>
          <p:cNvGraphicFramePr/>
          <p:nvPr>
            <p:extLst>
              <p:ext uri="{D42A27DB-BD31-4B8C-83A1-F6EECF244321}">
                <p14:modId xmlns:p14="http://schemas.microsoft.com/office/powerpoint/2010/main" val="2776511525"/>
              </p:ext>
            </p:extLst>
          </p:nvPr>
        </p:nvGraphicFramePr>
        <p:xfrm>
          <a:off x="7993683" y="898082"/>
          <a:ext cx="2854096" cy="2727108"/>
        </p:xfrm>
        <a:graphic>
          <a:graphicData uri="http://schemas.openxmlformats.org/drawingml/2006/table">
            <a:tbl>
              <a:tblPr/>
              <a:tblGrid>
                <a:gridCol w="407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77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518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endParaRPr dirty="0"/>
                    </a:p>
                  </a:txBody>
                  <a:tcPr marL="0" marR="0" marT="0" marB="0" horzOverflow="overflow">
                    <a:lnL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L>
                    <a:lnR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R>
                    <a:lnT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T>
                    <a:lnB w="25400">
                      <a:solidFill>
                        <a:srgbClr val="000000"/>
                      </a:solidFill>
                      <a:custDash>
                        <a:ds d="200000" sp="200000"/>
                      </a:custDash>
                      <a:miter lim="400000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28" name="Oval"/>
          <p:cNvSpPr/>
          <p:nvPr/>
        </p:nvSpPr>
        <p:spPr>
          <a:xfrm>
            <a:off x="10150542" y="3364764"/>
            <a:ext cx="103838" cy="126770"/>
          </a:xfrm>
          <a:prstGeom prst="ellipse">
            <a:avLst/>
          </a:prstGeom>
          <a:solidFill>
            <a:schemeClr val="accent4">
              <a:satOff val="-1335"/>
              <a:lumOff val="-10274"/>
            </a:schemeClr>
          </a:solidFill>
          <a:ln>
            <a:solidFill>
              <a:srgbClr val="46AAC4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5860623-6AB5-AE4B-9818-411F7A8213E6}"/>
              </a:ext>
            </a:extLst>
          </p:cNvPr>
          <p:cNvGrpSpPr/>
          <p:nvPr/>
        </p:nvGrpSpPr>
        <p:grpSpPr>
          <a:xfrm>
            <a:off x="7792616" y="3107890"/>
            <a:ext cx="2385773" cy="1265642"/>
            <a:chOff x="7792616" y="3107890"/>
            <a:chExt cx="2385773" cy="1265642"/>
          </a:xfrm>
        </p:grpSpPr>
        <p:sp>
          <p:nvSpPr>
            <p:cNvPr id="627" name="Circle"/>
            <p:cNvSpPr/>
            <p:nvPr/>
          </p:nvSpPr>
          <p:spPr>
            <a:xfrm>
              <a:off x="9830866" y="3107890"/>
              <a:ext cx="347523" cy="337420"/>
            </a:xfrm>
            <a:prstGeom prst="ellipse">
              <a:avLst/>
            </a:prstGeom>
            <a:solidFill>
              <a:schemeClr val="accent4">
                <a:alpha val="47284"/>
              </a:schemeClr>
            </a:solidFill>
            <a:ln>
              <a:solidFill>
                <a:srgbClr val="46AAC4">
                  <a:alpha val="47284"/>
                </a:srgbClr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0" name="Line"/>
            <p:cNvSpPr/>
            <p:nvPr/>
          </p:nvSpPr>
          <p:spPr>
            <a:xfrm flipV="1">
              <a:off x="9128903" y="3305601"/>
              <a:ext cx="784219" cy="444477"/>
            </a:xfrm>
            <a:prstGeom prst="line">
              <a:avLst/>
            </a:prstGeom>
            <a:ln w="25400">
              <a:solidFill>
                <a:srgbClr val="000000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632" name="Core 2 performs  current deposition"/>
            <p:cNvSpPr txBox="1"/>
            <p:nvPr/>
          </p:nvSpPr>
          <p:spPr>
            <a:xfrm>
              <a:off x="7792616" y="3727201"/>
              <a:ext cx="1926166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 dirty="0"/>
                <a:t>Core 2 performs </a:t>
              </a:r>
              <a:br>
                <a:rPr dirty="0"/>
              </a:br>
              <a:r>
                <a:rPr dirty="0"/>
                <a:t>current deposition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CBB4E99-03B3-9D4E-B4AF-69696EF322F5}"/>
              </a:ext>
            </a:extLst>
          </p:cNvPr>
          <p:cNvGrpSpPr/>
          <p:nvPr/>
        </p:nvGrpSpPr>
        <p:grpSpPr>
          <a:xfrm>
            <a:off x="10028701" y="3259439"/>
            <a:ext cx="2160124" cy="1114093"/>
            <a:chOff x="10028701" y="3259439"/>
            <a:chExt cx="2160124" cy="1114093"/>
          </a:xfrm>
        </p:grpSpPr>
        <p:sp>
          <p:nvSpPr>
            <p:cNvPr id="629" name="Circle"/>
            <p:cNvSpPr/>
            <p:nvPr/>
          </p:nvSpPr>
          <p:spPr>
            <a:xfrm>
              <a:off x="10028701" y="3259439"/>
              <a:ext cx="347523" cy="337420"/>
            </a:xfrm>
            <a:prstGeom prst="ellipse">
              <a:avLst/>
            </a:prstGeom>
            <a:solidFill>
              <a:schemeClr val="accent4">
                <a:alpha val="47284"/>
              </a:schemeClr>
            </a:solidFill>
            <a:ln>
              <a:solidFill>
                <a:srgbClr val="46AAC4">
                  <a:alpha val="47284"/>
                </a:srgbClr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45719" rIns="45719" anchor="ctr"/>
            <a:lstStyle/>
            <a:p>
              <a:pPr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31" name="Line"/>
            <p:cNvSpPr/>
            <p:nvPr/>
          </p:nvSpPr>
          <p:spPr>
            <a:xfrm flipH="1" flipV="1">
              <a:off x="10297061" y="3483665"/>
              <a:ext cx="744750" cy="356766"/>
            </a:xfrm>
            <a:prstGeom prst="line">
              <a:avLst/>
            </a:prstGeom>
            <a:ln w="25400">
              <a:solidFill>
                <a:srgbClr val="000000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633" name="Core 3 performs  current deposition"/>
            <p:cNvSpPr txBox="1"/>
            <p:nvPr/>
          </p:nvSpPr>
          <p:spPr>
            <a:xfrm>
              <a:off x="10262659" y="3727201"/>
              <a:ext cx="1926166" cy="64633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rIns="45719">
              <a:spAutoFit/>
            </a:bodyPr>
            <a:lstStyle/>
            <a:p>
              <a:r>
                <a:rPr dirty="0"/>
                <a:t>Core 3 performs </a:t>
              </a:r>
              <a:br>
                <a:rPr dirty="0"/>
              </a:br>
              <a:r>
                <a:rPr dirty="0"/>
                <a:t>current deposition</a:t>
              </a:r>
            </a:p>
          </p:txBody>
        </p:sp>
      </p:grpSp>
      <p:sp>
        <p:nvSpPr>
          <p:cNvPr id="634" name="The cores do not exchange information via MPI send/receive. Instead they directly modify the value of the current in shared memory, without notifying the other cores.…"/>
          <p:cNvSpPr txBox="1"/>
          <p:nvPr/>
        </p:nvSpPr>
        <p:spPr>
          <a:xfrm>
            <a:off x="125621" y="1113950"/>
            <a:ext cx="7697579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20578" indent="-220578">
              <a:buSzPct val="100000"/>
              <a:buChar char="-"/>
              <a:defRPr sz="2000"/>
            </a:pPr>
            <a:r>
              <a:rPr sz="2000" dirty="0"/>
              <a:t>The cores do not exchange information via </a:t>
            </a:r>
            <a:r>
              <a:rPr sz="2000" b="1" u="sng" dirty="0"/>
              <a:t>MPI send/receive</a:t>
            </a:r>
            <a:r>
              <a:rPr sz="2000" dirty="0"/>
              <a:t>.</a:t>
            </a:r>
            <a:br>
              <a:rPr sz="2000" dirty="0"/>
            </a:br>
            <a:r>
              <a:rPr sz="2000" dirty="0"/>
              <a:t>Instead they </a:t>
            </a:r>
            <a:r>
              <a:rPr sz="2000" b="1" dirty="0"/>
              <a:t>directly</a:t>
            </a:r>
            <a:r>
              <a:rPr sz="2000" dirty="0"/>
              <a:t> modify the value of the current </a:t>
            </a:r>
            <a:r>
              <a:rPr sz="2000" b="1" u="sng" dirty="0"/>
              <a:t>in shared memory</a:t>
            </a:r>
            <a:r>
              <a:rPr sz="2000" dirty="0"/>
              <a:t>, without notifying the other cores.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C4F02F3-CEE0-4B4F-A9C0-86B0A3A759B5}"/>
              </a:ext>
            </a:extLst>
          </p:cNvPr>
          <p:cNvGrpSpPr/>
          <p:nvPr/>
        </p:nvGrpSpPr>
        <p:grpSpPr>
          <a:xfrm>
            <a:off x="9046254" y="3628044"/>
            <a:ext cx="3142571" cy="1340693"/>
            <a:chOff x="9046254" y="3628044"/>
            <a:chExt cx="3142571" cy="1340693"/>
          </a:xfrm>
        </p:grpSpPr>
        <p:sp>
          <p:nvSpPr>
            <p:cNvPr id="635" name="Line"/>
            <p:cNvSpPr/>
            <p:nvPr/>
          </p:nvSpPr>
          <p:spPr>
            <a:xfrm flipV="1">
              <a:off x="9982201" y="3628044"/>
              <a:ext cx="36498" cy="905856"/>
            </a:xfrm>
            <a:prstGeom prst="line">
              <a:avLst/>
            </a:prstGeom>
            <a:ln w="25400">
              <a:solidFill>
                <a:srgbClr val="C00000"/>
              </a:solidFill>
              <a:tailEnd type="triangle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5719" rIns="45719"/>
            <a:lstStyle/>
            <a:p>
              <a:endParaRPr/>
            </a:p>
          </p:txBody>
        </p:sp>
        <p:sp>
          <p:nvSpPr>
            <p:cNvPr id="636" name="Race  condition!"/>
            <p:cNvSpPr txBox="1"/>
            <p:nvPr/>
          </p:nvSpPr>
          <p:spPr>
            <a:xfrm>
              <a:off x="9046254" y="4507072"/>
              <a:ext cx="3142571" cy="46166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9" rIns="45719">
              <a:spAutoFit/>
            </a:bodyPr>
            <a:lstStyle/>
            <a:p>
              <a:pPr>
                <a:defRPr>
                  <a:solidFill>
                    <a:schemeClr val="accent2"/>
                  </a:solidFill>
                </a:defRPr>
              </a:pPr>
              <a:r>
                <a:rPr sz="2400" dirty="0">
                  <a:solidFill>
                    <a:srgbClr val="C00000"/>
                  </a:solidFill>
                </a:rPr>
                <a:t>Race condition!</a:t>
              </a:r>
            </a:p>
          </p:txBody>
        </p: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id="{5604E8D7-2CD1-3C4A-AB26-0DC4E214A109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Shared memory comes at a price: race condition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4A1A3F4-0893-434D-9835-657C30CB13E7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454611A-EFD5-9C4B-AAF4-546CF3FF5E95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BB8057E-A4E6-F741-A7E5-7F69ACD34FE0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The cores do not exchange information via MPI send/receive. Instead they directly modify the value of the current in shared memory, without notifying the other cores.…">
            <a:extLst>
              <a:ext uri="{FF2B5EF4-FFF2-40B4-BE49-F238E27FC236}">
                <a16:creationId xmlns:a16="http://schemas.microsoft.com/office/drawing/2014/main" id="{0309E725-9709-D248-A20C-D44EA3CB0B47}"/>
              </a:ext>
            </a:extLst>
          </p:cNvPr>
          <p:cNvSpPr txBox="1"/>
          <p:nvPr/>
        </p:nvSpPr>
        <p:spPr>
          <a:xfrm>
            <a:off x="125621" y="2333150"/>
            <a:ext cx="7697579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20578" indent="-220578">
              <a:buSzPct val="100000"/>
              <a:buChar char="-"/>
              <a:defRPr sz="2000"/>
            </a:pPr>
            <a:r>
              <a:rPr sz="2000" dirty="0"/>
              <a:t>Potentially, two cores could </a:t>
            </a:r>
            <a:r>
              <a:rPr sz="2000" b="1" u="sng" dirty="0"/>
              <a:t>simultaneously</a:t>
            </a:r>
            <a:r>
              <a:rPr sz="2000" dirty="0"/>
              <a:t> try to modify the  value of the current in a given cell (leads to inconsistencies).</a:t>
            </a:r>
          </a:p>
        </p:txBody>
      </p:sp>
      <p:sp>
        <p:nvSpPr>
          <p:cNvPr id="52" name="The cores do not exchange information via MPI send/receive. Instead they directly modify the value of the current in shared memory, without notifying the other cores.…">
            <a:extLst>
              <a:ext uri="{FF2B5EF4-FFF2-40B4-BE49-F238E27FC236}">
                <a16:creationId xmlns:a16="http://schemas.microsoft.com/office/drawing/2014/main" id="{7A05A458-1EBE-254A-9CC5-B2728777D821}"/>
              </a:ext>
            </a:extLst>
          </p:cNvPr>
          <p:cNvSpPr txBox="1"/>
          <p:nvPr/>
        </p:nvSpPr>
        <p:spPr>
          <a:xfrm>
            <a:off x="125621" y="3209450"/>
            <a:ext cx="7697579" cy="4001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20578" indent="-220578">
              <a:buSzPct val="100000"/>
              <a:buChar char="-"/>
              <a:defRPr sz="2000"/>
            </a:pPr>
            <a:r>
              <a:rPr lang="en-US" sz="2000" dirty="0"/>
              <a:t>This can be avoided with proper care (e.g. “atomic operations”).</a:t>
            </a:r>
            <a:endParaRPr sz="2000" dirty="0"/>
          </a:p>
        </p:txBody>
      </p:sp>
      <p:sp>
        <p:nvSpPr>
          <p:cNvPr id="53" name="Slide Number Placeholder 3">
            <a:extLst>
              <a:ext uri="{FF2B5EF4-FFF2-40B4-BE49-F238E27FC236}">
                <a16:creationId xmlns:a16="http://schemas.microsoft.com/office/drawing/2014/main" id="{3A852F88-523D-E24D-B076-7610D18AF7D5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134837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128B3E3D-6DE8-CC40-A1A2-C91DF22A0A08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What about GPUs?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2D86B48-0BF8-E74A-81DE-484BBA77D44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8AF92A19-054C-044E-95C2-82321B9F65FF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81FB858-3537-8549-ADF1-17C9B1C3444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3E6B7C0-D1E0-E944-86F0-D5B21AA80FC7}"/>
              </a:ext>
            </a:extLst>
          </p:cNvPr>
          <p:cNvGrpSpPr/>
          <p:nvPr/>
        </p:nvGrpSpPr>
        <p:grpSpPr>
          <a:xfrm>
            <a:off x="6763079" y="1118218"/>
            <a:ext cx="4974945" cy="2303287"/>
            <a:chOff x="3245179" y="4166218"/>
            <a:chExt cx="4974945" cy="2303287"/>
          </a:xfrm>
        </p:grpSpPr>
        <p:pic>
          <p:nvPicPr>
            <p:cNvPr id="644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053710" y="4166218"/>
              <a:ext cx="752573" cy="998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5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467550" y="4166218"/>
              <a:ext cx="752574" cy="998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6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245179" y="4166218"/>
              <a:ext cx="752573" cy="998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7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639869" y="4166218"/>
              <a:ext cx="752573" cy="998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8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6158084" y="5549023"/>
              <a:ext cx="543825" cy="91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49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571924" y="5549023"/>
              <a:ext cx="543826" cy="91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0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744242" y="5558598"/>
              <a:ext cx="543826" cy="91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51" name="6a00d834515fca69e201287663224d970c.jpg" descr="6a00d834515fca69e201287663224d970c.jp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339977" y="5558598"/>
              <a:ext cx="543826" cy="9109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652" name="Line"/>
            <p:cNvSpPr/>
            <p:nvPr/>
          </p:nvSpPr>
          <p:spPr>
            <a:xfrm>
              <a:off x="3881192" y="5974159"/>
              <a:ext cx="881308" cy="0"/>
            </a:xfrm>
            <a:prstGeom prst="line">
              <a:avLst/>
            </a:prstGeom>
            <a:noFill/>
            <a:ln w="381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26" name="Line">
              <a:extLst>
                <a:ext uri="{FF2B5EF4-FFF2-40B4-BE49-F238E27FC236}">
                  <a16:creationId xmlns:a16="http://schemas.microsoft.com/office/drawing/2014/main" id="{64F3BEEB-3452-F245-872A-17D33594BD61}"/>
                </a:ext>
              </a:extLst>
            </p:cNvPr>
            <p:cNvSpPr/>
            <p:nvPr/>
          </p:nvSpPr>
          <p:spPr>
            <a:xfrm flipV="1">
              <a:off x="3995492" y="4584699"/>
              <a:ext cx="652708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0" name="Line">
              <a:extLst>
                <a:ext uri="{FF2B5EF4-FFF2-40B4-BE49-F238E27FC236}">
                  <a16:creationId xmlns:a16="http://schemas.microsoft.com/office/drawing/2014/main" id="{40C1930F-6993-EA4F-86FC-1B3C4700CB61}"/>
                </a:ext>
              </a:extLst>
            </p:cNvPr>
            <p:cNvSpPr/>
            <p:nvPr/>
          </p:nvSpPr>
          <p:spPr>
            <a:xfrm flipV="1">
              <a:off x="6802192" y="4584699"/>
              <a:ext cx="652708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1" name="Line">
              <a:extLst>
                <a:ext uri="{FF2B5EF4-FFF2-40B4-BE49-F238E27FC236}">
                  <a16:creationId xmlns:a16="http://schemas.microsoft.com/office/drawing/2014/main" id="{D1216DB7-E618-4942-9B56-0DAE7D098051}"/>
                </a:ext>
              </a:extLst>
            </p:cNvPr>
            <p:cNvSpPr/>
            <p:nvPr/>
          </p:nvSpPr>
          <p:spPr>
            <a:xfrm flipV="1">
              <a:off x="5392492" y="4584699"/>
              <a:ext cx="652708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2" name="Line">
              <a:extLst>
                <a:ext uri="{FF2B5EF4-FFF2-40B4-BE49-F238E27FC236}">
                  <a16:creationId xmlns:a16="http://schemas.microsoft.com/office/drawing/2014/main" id="{11064340-59E9-1D47-AE69-81BCBA476346}"/>
                </a:ext>
              </a:extLst>
            </p:cNvPr>
            <p:cNvSpPr/>
            <p:nvPr/>
          </p:nvSpPr>
          <p:spPr>
            <a:xfrm>
              <a:off x="5278192" y="5974159"/>
              <a:ext cx="881308" cy="0"/>
            </a:xfrm>
            <a:prstGeom prst="line">
              <a:avLst/>
            </a:prstGeom>
            <a:noFill/>
            <a:ln w="381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3" name="Line">
              <a:extLst>
                <a:ext uri="{FF2B5EF4-FFF2-40B4-BE49-F238E27FC236}">
                  <a16:creationId xmlns:a16="http://schemas.microsoft.com/office/drawing/2014/main" id="{F13A97A5-B095-1543-B97D-086CA5400482}"/>
                </a:ext>
              </a:extLst>
            </p:cNvPr>
            <p:cNvSpPr/>
            <p:nvPr/>
          </p:nvSpPr>
          <p:spPr>
            <a:xfrm>
              <a:off x="6687892" y="5974159"/>
              <a:ext cx="881308" cy="0"/>
            </a:xfrm>
            <a:prstGeom prst="line">
              <a:avLst/>
            </a:prstGeom>
            <a:noFill/>
            <a:ln w="38100" cap="flat">
              <a:solidFill>
                <a:schemeClr val="accent2">
                  <a:satOff val="-4966"/>
                  <a:lumOff val="-10549"/>
                </a:schemeClr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/>
            </a:p>
          </p:txBody>
        </p:sp>
        <p:sp>
          <p:nvSpPr>
            <p:cNvPr id="34" name="Line">
              <a:extLst>
                <a:ext uri="{FF2B5EF4-FFF2-40B4-BE49-F238E27FC236}">
                  <a16:creationId xmlns:a16="http://schemas.microsoft.com/office/drawing/2014/main" id="{F11D6182-C5B1-6746-A622-62EE3BAF2F16}"/>
                </a:ext>
              </a:extLst>
            </p:cNvPr>
            <p:cNvSpPr/>
            <p:nvPr/>
          </p:nvSpPr>
          <p:spPr>
            <a:xfrm flipH="1" flipV="1">
              <a:off x="3619500" y="5143500"/>
              <a:ext cx="0" cy="406399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5" name="Line">
              <a:extLst>
                <a:ext uri="{FF2B5EF4-FFF2-40B4-BE49-F238E27FC236}">
                  <a16:creationId xmlns:a16="http://schemas.microsoft.com/office/drawing/2014/main" id="{A849334E-AA68-D94C-9DF4-05B4FA01CC14}"/>
                </a:ext>
              </a:extLst>
            </p:cNvPr>
            <p:cNvSpPr/>
            <p:nvPr/>
          </p:nvSpPr>
          <p:spPr>
            <a:xfrm flipH="1" flipV="1">
              <a:off x="5029200" y="5143500"/>
              <a:ext cx="0" cy="406399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6" name="Line">
              <a:extLst>
                <a:ext uri="{FF2B5EF4-FFF2-40B4-BE49-F238E27FC236}">
                  <a16:creationId xmlns:a16="http://schemas.microsoft.com/office/drawing/2014/main" id="{B1DD8DF9-CC48-C742-AE54-B746CCC17D34}"/>
                </a:ext>
              </a:extLst>
            </p:cNvPr>
            <p:cNvSpPr/>
            <p:nvPr/>
          </p:nvSpPr>
          <p:spPr>
            <a:xfrm flipH="1" flipV="1">
              <a:off x="6438900" y="5143500"/>
              <a:ext cx="0" cy="406399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  <p:sp>
          <p:nvSpPr>
            <p:cNvPr id="37" name="Line">
              <a:extLst>
                <a:ext uri="{FF2B5EF4-FFF2-40B4-BE49-F238E27FC236}">
                  <a16:creationId xmlns:a16="http://schemas.microsoft.com/office/drawing/2014/main" id="{041F6C08-E00C-B244-8B6C-25B3C89760D9}"/>
                </a:ext>
              </a:extLst>
            </p:cNvPr>
            <p:cNvSpPr/>
            <p:nvPr/>
          </p:nvSpPr>
          <p:spPr>
            <a:xfrm flipH="1" flipV="1">
              <a:off x="7848600" y="5143500"/>
              <a:ext cx="0" cy="406399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round/>
              <a:headEnd type="triangle" w="med" len="med"/>
              <a:tailEnd type="triangle" w="med" len="med"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</p:spPr>
          <p:txBody>
            <a:bodyPr wrap="square" lIns="45719" tIns="45719" rIns="45719" bIns="45719" numCol="1" anchor="t">
              <a:noAutofit/>
            </a:bodyPr>
            <a:lstStyle/>
            <a:p>
              <a:endParaRPr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D2CF91C3-D8DC-324F-A02A-2EB121D41202}"/>
              </a:ext>
            </a:extLst>
          </p:cNvPr>
          <p:cNvSpPr txBox="1"/>
          <p:nvPr/>
        </p:nvSpPr>
        <p:spPr>
          <a:xfrm>
            <a:off x="520701" y="863600"/>
            <a:ext cx="6045200" cy="457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200" b="1" dirty="0"/>
              <a:t>Conceptual similarities with OpenMP programming: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Shared memory with load balancing by tiling, race conditions.</a:t>
            </a:r>
            <a:br>
              <a:rPr lang="en-US" sz="2000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sz="2200" b="1" dirty="0"/>
              <a:t>But also differences: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~1000s (slow) cores instead of tens of cores.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Until recently, GPU programming involved mostly specific language (e.g. CUDA, OpenCL).</a:t>
            </a:r>
            <a:br>
              <a:rPr lang="en-US" sz="2000" dirty="0"/>
            </a:br>
            <a:endParaRPr lang="en-US" dirty="0"/>
          </a:p>
          <a:p>
            <a:pPr>
              <a:lnSpc>
                <a:spcPct val="90000"/>
              </a:lnSpc>
            </a:pPr>
            <a:r>
              <a:rPr lang="en-US" sz="2200" b="1" dirty="0"/>
              <a:t>Common solutions are emerging for portable solutions: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Using pragmas: e.g. </a:t>
            </a:r>
            <a:r>
              <a:rPr lang="en-US" sz="2000" dirty="0" err="1"/>
              <a:t>OpenACC</a:t>
            </a:r>
            <a:r>
              <a:rPr lang="en-US" sz="2000" dirty="0"/>
              <a:t>, OpenMP.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Using libraries: e.g. </a:t>
            </a:r>
            <a:r>
              <a:rPr lang="en-US" sz="2000" dirty="0" err="1"/>
              <a:t>Kokkos</a:t>
            </a:r>
            <a:r>
              <a:rPr lang="en-US" sz="2000" dirty="0"/>
              <a:t>, Raja, </a:t>
            </a:r>
            <a:r>
              <a:rPr lang="en-US" sz="2000" dirty="0" err="1"/>
              <a:t>Alpaka</a:t>
            </a:r>
            <a:r>
              <a:rPr lang="en-US" sz="2000" dirty="0"/>
              <a:t>.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41" name="Slide Number Placeholder 3">
            <a:extLst>
              <a:ext uri="{FF2B5EF4-FFF2-40B4-BE49-F238E27FC236}">
                <a16:creationId xmlns:a16="http://schemas.microsoft.com/office/drawing/2014/main" id="{04075D04-780C-BA45-8744-98E0932D23C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044755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3" y="1132840"/>
            <a:ext cx="10482266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dirty="0"/>
              <a:t>Domain decomposition</a:t>
            </a:r>
          </a:p>
          <a:p>
            <a:r>
              <a:rPr lang="en-US" dirty="0"/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b="1" dirty="0">
                <a:solidFill>
                  <a:srgbClr val="C00000"/>
                </a:solidFill>
              </a:rPr>
              <a:t>Dynamic load balancing</a:t>
            </a:r>
          </a:p>
          <a:p>
            <a:r>
              <a:rPr lang="en-US" dirty="0"/>
              <a:t>Parallelization of </a:t>
            </a:r>
            <a:r>
              <a:rPr lang="en-US" dirty="0" err="1"/>
              <a:t>Quasistatic</a:t>
            </a:r>
            <a:r>
              <a:rPr lang="en-US" dirty="0"/>
              <a:t> mode and boosted frame </a:t>
            </a:r>
            <a:r>
              <a:rPr lang="en-US" dirty="0" err="1"/>
              <a:t>diags</a:t>
            </a:r>
            <a:endParaRPr lang="en-US" dirty="0"/>
          </a:p>
          <a:p>
            <a:r>
              <a:rPr lang="en-US" dirty="0"/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24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83818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>
            <a:extLst>
              <a:ext uri="{FF2B5EF4-FFF2-40B4-BE49-F238E27FC236}">
                <a16:creationId xmlns:a16="http://schemas.microsoft.com/office/drawing/2014/main" id="{87AE8A12-233E-844D-93EB-B014CD010BDD}"/>
              </a:ext>
            </a:extLst>
          </p:cNvPr>
          <p:cNvGrpSpPr/>
          <p:nvPr/>
        </p:nvGrpSpPr>
        <p:grpSpPr>
          <a:xfrm>
            <a:off x="291258" y="1076869"/>
            <a:ext cx="11652172" cy="4988719"/>
            <a:chOff x="291258" y="1076869"/>
            <a:chExt cx="11652172" cy="4988719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6BBDA792-47D7-D548-B239-F9BA1D119B3B}"/>
                </a:ext>
              </a:extLst>
            </p:cNvPr>
            <p:cNvGrpSpPr/>
            <p:nvPr/>
          </p:nvGrpSpPr>
          <p:grpSpPr>
            <a:xfrm>
              <a:off x="291258" y="1285704"/>
              <a:ext cx="11652172" cy="4779884"/>
              <a:chOff x="291258" y="1285704"/>
              <a:chExt cx="11652172" cy="4779884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57166BC9-9206-B14B-9A61-5679ACDF85FF}"/>
                  </a:ext>
                </a:extLst>
              </p:cNvPr>
              <p:cNvGrpSpPr/>
              <p:nvPr/>
            </p:nvGrpSpPr>
            <p:grpSpPr>
              <a:xfrm>
                <a:off x="291258" y="1285704"/>
                <a:ext cx="11652172" cy="4779884"/>
                <a:chOff x="291258" y="1285704"/>
                <a:chExt cx="11652172" cy="4779884"/>
              </a:xfrm>
            </p:grpSpPr>
            <p:pic>
              <p:nvPicPr>
                <p:cNvPr id="13" name="Picture 12">
                  <a:extLst>
                    <a:ext uri="{FF2B5EF4-FFF2-40B4-BE49-F238E27FC236}">
                      <a16:creationId xmlns:a16="http://schemas.microsoft.com/office/drawing/2014/main" id="{D8A6841E-082B-B443-A0B5-90D700056BC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91258" y="1499341"/>
                  <a:ext cx="7175422" cy="4174068"/>
                </a:xfrm>
                <a:prstGeom prst="rect">
                  <a:avLst/>
                </a:prstGeom>
              </p:spPr>
            </p:pic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4978391D-7FBE-B941-9744-2BC1632C457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39726" y="1285704"/>
                  <a:ext cx="4203704" cy="2246905"/>
                </a:xfrm>
                <a:prstGeom prst="rect">
                  <a:avLst/>
                </a:prstGeom>
              </p:spPr>
            </p:pic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10219EEC-E2ED-DF40-A778-5D61C26A88D9}"/>
                    </a:ext>
                  </a:extLst>
                </p:cNvPr>
                <p:cNvSpPr txBox="1"/>
                <p:nvPr/>
              </p:nvSpPr>
              <p:spPr>
                <a:xfrm>
                  <a:off x="843979" y="5779356"/>
                  <a:ext cx="5205271" cy="2862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>
                    <a:lnSpc>
                      <a:spcPct val="90000"/>
                    </a:lnSpc>
                  </a:pPr>
                  <a:r>
                    <a:rPr lang="en-US" sz="1400" baseline="30000" dirty="0"/>
                    <a:t>1</a:t>
                  </a:r>
                  <a:r>
                    <a:rPr lang="en-US" sz="1400" dirty="0"/>
                    <a:t>J. </a:t>
                  </a:r>
                  <a:r>
                    <a:rPr lang="en-US" sz="1400" dirty="0" err="1"/>
                    <a:t>Derouillat</a:t>
                  </a:r>
                  <a:r>
                    <a:rPr lang="en-US" sz="1400" dirty="0"/>
                    <a:t> </a:t>
                  </a:r>
                  <a:r>
                    <a:rPr lang="en-US" sz="1400" i="1" dirty="0"/>
                    <a:t>et al</a:t>
                  </a:r>
                  <a:r>
                    <a:rPr lang="en-US" sz="1400" dirty="0"/>
                    <a:t>, </a:t>
                  </a:r>
                  <a:r>
                    <a:rPr lang="en-US" sz="1400" i="1" dirty="0" err="1"/>
                    <a:t>Comput</a:t>
                  </a:r>
                  <a:r>
                    <a:rPr lang="en-US" sz="1400" i="1" dirty="0"/>
                    <a:t>. Phys. Comm. </a:t>
                  </a:r>
                  <a:r>
                    <a:rPr lang="en-US" sz="1400" b="1" dirty="0"/>
                    <a:t>222, </a:t>
                  </a:r>
                  <a:r>
                    <a:rPr lang="en-US" sz="1400" dirty="0"/>
                    <a:t>351-373 (2018).</a:t>
                  </a:r>
                </a:p>
              </p:txBody>
            </p:sp>
          </p:grpSp>
          <p:pic>
            <p:nvPicPr>
              <p:cNvPr id="42" name="Picture 41">
                <a:extLst>
                  <a:ext uri="{FF2B5EF4-FFF2-40B4-BE49-F238E27FC236}">
                    <a16:creationId xmlns:a16="http://schemas.microsoft.com/office/drawing/2014/main" id="{6F7C5F56-F656-B34D-953E-418A34E4A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0947877" y="2885682"/>
                <a:ext cx="779653" cy="291070"/>
              </a:xfrm>
              <a:prstGeom prst="rect">
                <a:avLst/>
              </a:prstGeom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</a:gradFill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</p:pic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B39FC63-F6A1-824D-8BB4-7349A7171215}"/>
                </a:ext>
              </a:extLst>
            </p:cNvPr>
            <p:cNvSpPr txBox="1"/>
            <p:nvPr/>
          </p:nvSpPr>
          <p:spPr>
            <a:xfrm>
              <a:off x="8936084" y="1076869"/>
              <a:ext cx="2105063" cy="2862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dirty="0"/>
                <a:t>Simulation using Smilei</a:t>
              </a:r>
              <a:r>
                <a:rPr lang="en-US" sz="1400" baseline="30000" dirty="0"/>
                <a:t>1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B43DC-BDB8-D64D-BA2C-E7C30EBEADA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25</a:t>
            </a:fld>
            <a:endParaRPr lang="en-US" altLang="x-none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296A5A2-07E9-7145-9E3C-E02FBC45606B}"/>
              </a:ext>
            </a:extLst>
          </p:cNvPr>
          <p:cNvGrpSpPr/>
          <p:nvPr/>
        </p:nvGrpSpPr>
        <p:grpSpPr>
          <a:xfrm>
            <a:off x="7728382" y="3514130"/>
            <a:ext cx="4222318" cy="2473920"/>
            <a:chOff x="7728382" y="3514130"/>
            <a:chExt cx="4222318" cy="24739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8371A65-8FAC-D845-9B29-92BFAD90C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8382" y="3782901"/>
              <a:ext cx="4222318" cy="2205149"/>
            </a:xfrm>
            <a:prstGeom prst="rect">
              <a:avLst/>
            </a:prstGeom>
          </p:spPr>
        </p:pic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53AFF93C-024A-9544-8ABB-5DBE45CB2E90}"/>
                </a:ext>
              </a:extLst>
            </p:cNvPr>
            <p:cNvGrpSpPr/>
            <p:nvPr/>
          </p:nvGrpSpPr>
          <p:grpSpPr>
            <a:xfrm>
              <a:off x="8846446" y="3514130"/>
              <a:ext cx="2873515" cy="2139545"/>
              <a:chOff x="8846446" y="3514130"/>
              <a:chExt cx="2873515" cy="2139545"/>
            </a:xfrm>
          </p:grpSpPr>
          <p:sp>
            <p:nvSpPr>
              <p:cNvPr id="44" name="Rounded Rectangle 43">
                <a:extLst>
                  <a:ext uri="{FF2B5EF4-FFF2-40B4-BE49-F238E27FC236}">
                    <a16:creationId xmlns:a16="http://schemas.microsoft.com/office/drawing/2014/main" id="{729D882C-1692-FD4F-A7E7-29A5976F65E3}"/>
                  </a:ext>
                </a:extLst>
              </p:cNvPr>
              <p:cNvSpPr/>
              <p:nvPr/>
            </p:nvSpPr>
            <p:spPr>
              <a:xfrm>
                <a:off x="10992099" y="5377093"/>
                <a:ext cx="727862" cy="276582"/>
              </a:xfrm>
              <a:prstGeom prst="roundRect">
                <a:avLst/>
              </a:prstGeom>
              <a:gradFill>
                <a:gsLst>
                  <a:gs pos="0">
                    <a:srgbClr val="0C3366"/>
                  </a:gs>
                  <a:gs pos="100000">
                    <a:srgbClr val="0C3366"/>
                  </a:gs>
                </a:gsLst>
              </a:gradFill>
              <a:ln/>
            </p:spPr>
            <p:style>
              <a:lnRef idx="0">
                <a:schemeClr val="dk1"/>
              </a:lnRef>
              <a:fillRef idx="3">
                <a:schemeClr val="dk1"/>
              </a:fillRef>
              <a:effectRef idx="3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>
                    <a:solidFill>
                      <a:schemeClr val="bg1"/>
                    </a:solidFill>
                    <a:latin typeface="Bauhaus 93" pitchFamily="82" charset="77"/>
                  </a:rPr>
                  <a:t>Warp-</a:t>
                </a:r>
                <a:r>
                  <a:rPr lang="en-US" sz="1400" i="1" dirty="0">
                    <a:solidFill>
                      <a:srgbClr val="FFC000"/>
                    </a:solidFill>
                    <a:latin typeface="Bauhaus 93" pitchFamily="82" charset="77"/>
                  </a:rPr>
                  <a:t>X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F74F6F0E-2980-3F4F-8A12-A08FF6425CB0}"/>
                  </a:ext>
                </a:extLst>
              </p:cNvPr>
              <p:cNvSpPr txBox="1"/>
              <p:nvPr/>
            </p:nvSpPr>
            <p:spPr>
              <a:xfrm>
                <a:off x="8846446" y="3514130"/>
                <a:ext cx="2284343" cy="2862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90000"/>
                  </a:lnSpc>
                </a:pPr>
                <a:r>
                  <a:rPr lang="en-US" sz="1400" dirty="0"/>
                  <a:t>Simulation using Warp-X</a:t>
                </a:r>
                <a:r>
                  <a:rPr lang="en-US" sz="1400" baseline="30000" dirty="0"/>
                  <a:t>2</a:t>
                </a:r>
              </a:p>
            </p:txBody>
          </p:sp>
        </p:grp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BD4BF8BA-BDEF-A04D-9945-0D748B71509B}"/>
              </a:ext>
            </a:extLst>
          </p:cNvPr>
          <p:cNvSpPr txBox="1"/>
          <p:nvPr/>
        </p:nvSpPr>
        <p:spPr>
          <a:xfrm>
            <a:off x="4729622" y="1227299"/>
            <a:ext cx="2749471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tx2"/>
                </a:solidFill>
              </a:rPr>
              <a:t>Plasma electrons density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4054633-AE58-9F4F-AA76-1E40777A646C}"/>
              </a:ext>
            </a:extLst>
          </p:cNvPr>
          <p:cNvSpPr txBox="1"/>
          <p:nvPr/>
        </p:nvSpPr>
        <p:spPr>
          <a:xfrm>
            <a:off x="843979" y="6040909"/>
            <a:ext cx="2817887" cy="28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aseline="30000" dirty="0"/>
              <a:t>2</a:t>
            </a:r>
            <a:r>
              <a:rPr lang="en-US" sz="1400" dirty="0"/>
              <a:t>J.-L. </a:t>
            </a:r>
            <a:r>
              <a:rPr lang="en-US" sz="1400" dirty="0" err="1"/>
              <a:t>Vay</a:t>
            </a:r>
            <a:r>
              <a:rPr lang="en-US" sz="1400" dirty="0"/>
              <a:t> </a:t>
            </a:r>
            <a:r>
              <a:rPr lang="en-US" sz="1400" i="1" dirty="0"/>
              <a:t>et al</a:t>
            </a:r>
            <a:r>
              <a:rPr lang="en-US" sz="1400" dirty="0"/>
              <a:t>, </a:t>
            </a:r>
            <a:r>
              <a:rPr lang="en-US" sz="1400" i="1" dirty="0"/>
              <a:t>Proc. </a:t>
            </a:r>
            <a:r>
              <a:rPr lang="en-US" sz="1400" dirty="0"/>
              <a:t>AAC 2018.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D5E73DA7-0ED3-F04E-A0E3-D96A1ADD477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Dynamic load balancing enables better load distributions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C0154FA-E48D-F249-B06D-EFAAE621576F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C6C16AE-8338-D942-A8A2-8569B08E248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C467C46-6A75-7844-9D8E-4DDF3343504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512CC18-1C06-0B4A-BF35-55DFB19AFB4A}"/>
              </a:ext>
            </a:extLst>
          </p:cNvPr>
          <p:cNvSpPr txBox="1"/>
          <p:nvPr/>
        </p:nvSpPr>
        <p:spPr>
          <a:xfrm>
            <a:off x="77138" y="807397"/>
            <a:ext cx="5763117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/>
              <a:t>Uses e.g. space-filling curve to distribute subdomains. </a:t>
            </a:r>
          </a:p>
        </p:txBody>
      </p:sp>
    </p:spTree>
    <p:extLst>
      <p:ext uri="{BB962C8B-B14F-4D97-AF65-F5344CB8AC3E}">
        <p14:creationId xmlns:p14="http://schemas.microsoft.com/office/powerpoint/2010/main" val="1324749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2" y="1132840"/>
            <a:ext cx="11078397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dirty="0"/>
              <a:t>Domain decomposition</a:t>
            </a:r>
          </a:p>
          <a:p>
            <a:r>
              <a:rPr lang="en-US" dirty="0"/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dirty="0"/>
              <a:t>Dynamic load balancing</a:t>
            </a:r>
          </a:p>
          <a:p>
            <a:r>
              <a:rPr lang="en-US" b="1" dirty="0">
                <a:solidFill>
                  <a:srgbClr val="C00000"/>
                </a:solidFill>
              </a:rPr>
              <a:t>Parallelization of </a:t>
            </a:r>
            <a:r>
              <a:rPr lang="en-US" b="1" dirty="0" err="1">
                <a:solidFill>
                  <a:srgbClr val="C00000"/>
                </a:solidFill>
              </a:rPr>
              <a:t>Quasistatic</a:t>
            </a:r>
            <a:r>
              <a:rPr lang="en-US" b="1" dirty="0">
                <a:solidFill>
                  <a:srgbClr val="C00000"/>
                </a:solidFill>
              </a:rPr>
              <a:t> mode and boosted frame </a:t>
            </a:r>
            <a:r>
              <a:rPr lang="en-US" b="1" dirty="0" err="1">
                <a:solidFill>
                  <a:srgbClr val="C00000"/>
                </a:solidFill>
              </a:rPr>
              <a:t>diags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dirty="0"/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26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22986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itle 1">
            <a:extLst>
              <a:ext uri="{FF2B5EF4-FFF2-40B4-BE49-F238E27FC236}">
                <a16:creationId xmlns:a16="http://schemas.microsoft.com/office/drawing/2014/main" id="{FA9D2D4C-1D53-C94E-BCA2-D05EA025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 err="1"/>
              <a:t>Quasistatic</a:t>
            </a:r>
            <a:r>
              <a:rPr lang="en-US" dirty="0"/>
              <a:t> mode involves head-to-tail marching order 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76C904E-D32D-ED44-85ED-C45DF9AEE93E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EBD8ED6E-DD4C-9B44-A6EE-4814AA44322B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C9147A80-F111-0A40-9F9C-70684D3E33E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AF6D44D-6822-3945-965F-2457668B53D1}"/>
              </a:ext>
            </a:extLst>
          </p:cNvPr>
          <p:cNvGrpSpPr/>
          <p:nvPr/>
        </p:nvGrpSpPr>
        <p:grpSpPr>
          <a:xfrm>
            <a:off x="2548912" y="1009957"/>
            <a:ext cx="7648093" cy="1725613"/>
            <a:chOff x="2650512" y="1276657"/>
            <a:chExt cx="7648093" cy="1725613"/>
          </a:xfrm>
        </p:grpSpPr>
        <p:sp>
          <p:nvSpPr>
            <p:cNvPr id="295" name="AutoShape 14">
              <a:extLst>
                <a:ext uri="{FF2B5EF4-FFF2-40B4-BE49-F238E27FC236}">
                  <a16:creationId xmlns:a16="http://schemas.microsoft.com/office/drawing/2014/main" id="{5CE18D83-4577-714E-88B4-6900C76A1C2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945929" y="2051358"/>
              <a:ext cx="222250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6" name="AutoShape 15">
              <a:extLst>
                <a:ext uri="{FF2B5EF4-FFF2-40B4-BE49-F238E27FC236}">
                  <a16:creationId xmlns:a16="http://schemas.microsoft.com/office/drawing/2014/main" id="{A2764CED-C14F-0646-A98C-508715EEAEE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7983236" y="2052152"/>
              <a:ext cx="322263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" name="AutoShape 16">
              <a:extLst>
                <a:ext uri="{FF2B5EF4-FFF2-40B4-BE49-F238E27FC236}">
                  <a16:creationId xmlns:a16="http://schemas.microsoft.com/office/drawing/2014/main" id="{556E717A-C108-9C4B-854E-3DEB4068C20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041974" y="2052152"/>
              <a:ext cx="3825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8" name="AutoShape 17">
              <a:extLst>
                <a:ext uri="{FF2B5EF4-FFF2-40B4-BE49-F238E27FC236}">
                  <a16:creationId xmlns:a16="http://schemas.microsoft.com/office/drawing/2014/main" id="{3B17875B-074F-D14A-8409-102306528D1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107061" y="2052152"/>
              <a:ext cx="4333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9" name="AutoShape 18">
              <a:extLst>
                <a:ext uri="{FF2B5EF4-FFF2-40B4-BE49-F238E27FC236}">
                  <a16:creationId xmlns:a16="http://schemas.microsoft.com/office/drawing/2014/main" id="{601ACD1D-3D17-904E-B8FF-ED29C941748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180086" y="2052152"/>
              <a:ext cx="468313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0" name="AutoShape 19">
              <a:extLst>
                <a:ext uri="{FF2B5EF4-FFF2-40B4-BE49-F238E27FC236}">
                  <a16:creationId xmlns:a16="http://schemas.microsoft.com/office/drawing/2014/main" id="{2E631793-C7CE-EE44-83B8-4C7815DF2B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255492" y="2051358"/>
              <a:ext cx="498475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1" name="AutoShape 20">
              <a:extLst>
                <a:ext uri="{FF2B5EF4-FFF2-40B4-BE49-F238E27FC236}">
                  <a16:creationId xmlns:a16="http://schemas.microsoft.com/office/drawing/2014/main" id="{8A3A7F82-85DE-2C49-8323-1E0ECFBE0E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336455" y="2051358"/>
              <a:ext cx="517525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2" name="AutoShape 21">
              <a:extLst>
                <a:ext uri="{FF2B5EF4-FFF2-40B4-BE49-F238E27FC236}">
                  <a16:creationId xmlns:a16="http://schemas.microsoft.com/office/drawing/2014/main" id="{A85B53F3-9764-F84B-A08D-5A57025AD6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420592" y="2051358"/>
              <a:ext cx="533400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3" name="AutoShape 22">
              <a:extLst>
                <a:ext uri="{FF2B5EF4-FFF2-40B4-BE49-F238E27FC236}">
                  <a16:creationId xmlns:a16="http://schemas.microsoft.com/office/drawing/2014/main" id="{6E4D9C56-C8E6-7045-A273-2C1A95C72DA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502349" y="2052152"/>
              <a:ext cx="5476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4" name="AutoShape 24">
              <a:extLst>
                <a:ext uri="{FF2B5EF4-FFF2-40B4-BE49-F238E27FC236}">
                  <a16:creationId xmlns:a16="http://schemas.microsoft.com/office/drawing/2014/main" id="{60403737-7452-5B48-8017-0E95C9CFA3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592836" y="2052152"/>
              <a:ext cx="5476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5" name="AutoShape 25">
              <a:extLst>
                <a:ext uri="{FF2B5EF4-FFF2-40B4-BE49-F238E27FC236}">
                  <a16:creationId xmlns:a16="http://schemas.microsoft.com/office/drawing/2014/main" id="{40ACB2CD-4736-2E49-9FDC-7D9A0DC5024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691260" y="2050564"/>
              <a:ext cx="533400" cy="182562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6" name="AutoShape 26">
              <a:extLst>
                <a:ext uri="{FF2B5EF4-FFF2-40B4-BE49-F238E27FC236}">
                  <a16:creationId xmlns:a16="http://schemas.microsoft.com/office/drawing/2014/main" id="{83804032-01ED-6344-8B2C-1539CBE33B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789686" y="2050564"/>
              <a:ext cx="517525" cy="182563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7" name="AutoShape 27">
              <a:extLst>
                <a:ext uri="{FF2B5EF4-FFF2-40B4-BE49-F238E27FC236}">
                  <a16:creationId xmlns:a16="http://schemas.microsoft.com/office/drawing/2014/main" id="{9A0597FF-CE99-8B4A-90D6-8FD1C290B8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888905" y="2051358"/>
              <a:ext cx="498475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8" name="AutoShape 28">
              <a:extLst>
                <a:ext uri="{FF2B5EF4-FFF2-40B4-BE49-F238E27FC236}">
                  <a16:creationId xmlns:a16="http://schemas.microsoft.com/office/drawing/2014/main" id="{2DC0882D-84E5-A642-A8A0-92D1D795477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8994473" y="2052152"/>
              <a:ext cx="468313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9" name="AutoShape 29">
              <a:extLst>
                <a:ext uri="{FF2B5EF4-FFF2-40B4-BE49-F238E27FC236}">
                  <a16:creationId xmlns:a16="http://schemas.microsoft.com/office/drawing/2014/main" id="{D7483A6A-EF6B-AB4F-A1A1-6A14A27E9D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100836" y="2052152"/>
              <a:ext cx="4333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0" name="AutoShape 30">
              <a:extLst>
                <a:ext uri="{FF2B5EF4-FFF2-40B4-BE49-F238E27FC236}">
                  <a16:creationId xmlns:a16="http://schemas.microsoft.com/office/drawing/2014/main" id="{F8AD0420-2A8B-A045-B88A-18F6EA79E71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216724" y="2052152"/>
              <a:ext cx="382587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1" name="AutoShape 31">
              <a:extLst>
                <a:ext uri="{FF2B5EF4-FFF2-40B4-BE49-F238E27FC236}">
                  <a16:creationId xmlns:a16="http://schemas.microsoft.com/office/drawing/2014/main" id="{CE90B926-5F5B-6D4D-B2D3-74859FB0D4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335786" y="2052152"/>
              <a:ext cx="322263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2" name="AutoShape 32">
              <a:extLst>
                <a:ext uri="{FF2B5EF4-FFF2-40B4-BE49-F238E27FC236}">
                  <a16:creationId xmlns:a16="http://schemas.microsoft.com/office/drawing/2014/main" id="{61D68484-199B-F246-9865-EBD2CF0EFD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9476279" y="2051358"/>
              <a:ext cx="222250" cy="180975"/>
            </a:xfrm>
            <a:prstGeom prst="can">
              <a:avLst>
                <a:gd name="adj" fmla="val 50000"/>
              </a:avLst>
            </a:prstGeom>
            <a:solidFill>
              <a:srgbClr val="00279F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3" name="Line 45">
              <a:extLst>
                <a:ext uri="{FF2B5EF4-FFF2-40B4-BE49-F238E27FC236}">
                  <a16:creationId xmlns:a16="http://schemas.microsoft.com/office/drawing/2014/main" id="{80356473-3CCC-3348-9585-B4E30365F3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633442" y="2133907"/>
              <a:ext cx="665163" cy="635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4" name="Line 9">
              <a:extLst>
                <a:ext uri="{FF2B5EF4-FFF2-40B4-BE49-F238E27FC236}">
                  <a16:creationId xmlns:a16="http://schemas.microsoft.com/office/drawing/2014/main" id="{F776BEE1-6EB5-8249-B6EB-AE04E1AB9B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19943" y="1522152"/>
              <a:ext cx="36036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15" name="Group 10">
              <a:extLst>
                <a:ext uri="{FF2B5EF4-FFF2-40B4-BE49-F238E27FC236}">
                  <a16:creationId xmlns:a16="http://schemas.microsoft.com/office/drawing/2014/main" id="{E091AA91-E07A-E448-981B-4C4A7F914F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63038" y="1286182"/>
              <a:ext cx="7206941" cy="1709854"/>
              <a:chOff x="-1888" y="792"/>
              <a:chExt cx="5440" cy="1479"/>
            </a:xfrm>
          </p:grpSpPr>
          <p:sp>
            <p:nvSpPr>
              <p:cNvPr id="316" name="Line 11">
                <a:extLst>
                  <a:ext uri="{FF2B5EF4-FFF2-40B4-BE49-F238E27FC236}">
                    <a16:creationId xmlns:a16="http://schemas.microsoft.com/office/drawing/2014/main" id="{E1F80C0F-D632-744F-90B6-08335411C4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545" y="792"/>
                <a:ext cx="0" cy="1080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" name="Line 12">
                <a:extLst>
                  <a:ext uri="{FF2B5EF4-FFF2-40B4-BE49-F238E27FC236}">
                    <a16:creationId xmlns:a16="http://schemas.microsoft.com/office/drawing/2014/main" id="{1AC66DC7-B5EF-A54C-81E6-E1A1FF7760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-1554" y="1868"/>
                <a:ext cx="5106" cy="4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8" name="Line 13">
                <a:extLst>
                  <a:ext uri="{FF2B5EF4-FFF2-40B4-BE49-F238E27FC236}">
                    <a16:creationId xmlns:a16="http://schemas.microsoft.com/office/drawing/2014/main" id="{EA561906-2842-2E47-A8FC-5216C5E6638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-1888" y="1877"/>
                <a:ext cx="325" cy="394"/>
              </a:xfrm>
              <a:prstGeom prst="line">
                <a:avLst/>
              </a:prstGeom>
              <a:noFill/>
              <a:ln w="9525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9" name="AutoShape 23">
              <a:extLst>
                <a:ext uri="{FF2B5EF4-FFF2-40B4-BE49-F238E27FC236}">
                  <a16:creationId xmlns:a16="http://schemas.microsoft.com/office/drawing/2014/main" id="{A56C06CC-A936-6540-A7A2-273D8F5E9C3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H="1">
              <a:off x="4649619" y="1856096"/>
              <a:ext cx="1719263" cy="560387"/>
            </a:xfrm>
            <a:prstGeom prst="cube">
              <a:avLst>
                <a:gd name="adj" fmla="val 84120"/>
              </a:avLst>
            </a:prstGeom>
            <a:solidFill>
              <a:srgbClr val="299E9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0" name="Line 34">
              <a:extLst>
                <a:ext uri="{FF2B5EF4-FFF2-40B4-BE49-F238E27FC236}">
                  <a16:creationId xmlns:a16="http://schemas.microsoft.com/office/drawing/2014/main" id="{16DB0D5C-4046-8349-96F1-C11AF0D44E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93367" y="2141845"/>
              <a:ext cx="1476375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21" name="Group 320">
              <a:extLst>
                <a:ext uri="{FF2B5EF4-FFF2-40B4-BE49-F238E27FC236}">
                  <a16:creationId xmlns:a16="http://schemas.microsoft.com/office/drawing/2014/main" id="{DB0D2FFC-1349-0346-8E11-0EEB7974EA76}"/>
                </a:ext>
              </a:extLst>
            </p:cNvPr>
            <p:cNvGrpSpPr/>
            <p:nvPr/>
          </p:nvGrpSpPr>
          <p:grpSpPr>
            <a:xfrm>
              <a:off x="8590454" y="1276657"/>
              <a:ext cx="1282700" cy="1720850"/>
              <a:chOff x="6610842" y="3581707"/>
              <a:chExt cx="1282700" cy="1720850"/>
            </a:xfrm>
          </p:grpSpPr>
          <p:sp>
            <p:nvSpPr>
              <p:cNvPr id="322" name="AutoShape 35">
                <a:extLst>
                  <a:ext uri="{FF2B5EF4-FFF2-40B4-BE49-F238E27FC236}">
                    <a16:creationId xmlns:a16="http://schemas.microsoft.com/office/drawing/2014/main" id="{42BA71CB-F1B4-A047-B297-001233DCAC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030610" y="4161939"/>
                <a:ext cx="1719263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24" name="AutoShape 36">
                <a:extLst>
                  <a:ext uri="{FF2B5EF4-FFF2-40B4-BE49-F238E27FC236}">
                    <a16:creationId xmlns:a16="http://schemas.microsoft.com/office/drawing/2014/main" id="{74327654-6FC1-3043-AF15-64AE2868D7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121891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26" name="AutoShape 37">
                <a:extLst>
                  <a:ext uri="{FF2B5EF4-FFF2-40B4-BE49-F238E27FC236}">
                    <a16:creationId xmlns:a16="http://schemas.microsoft.com/office/drawing/2014/main" id="{E3C1BF32-BABD-9C4F-A8FB-6A6C5C0ACE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212379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28" name="AutoShape 38">
                <a:extLst>
                  <a:ext uri="{FF2B5EF4-FFF2-40B4-BE49-F238E27FC236}">
                    <a16:creationId xmlns:a16="http://schemas.microsoft.com/office/drawing/2014/main" id="{7416C496-0BF9-0A41-9077-8AE7EA4D75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04454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30" name="AutoShape 39">
                <a:extLst>
                  <a:ext uri="{FF2B5EF4-FFF2-40B4-BE49-F238E27FC236}">
                    <a16:creationId xmlns:a16="http://schemas.microsoft.com/office/drawing/2014/main" id="{2E0B9053-C69E-964C-84C5-A034B64BE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91766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32" name="AutoShape 40">
                <a:extLst>
                  <a:ext uri="{FF2B5EF4-FFF2-40B4-BE49-F238E27FC236}">
                    <a16:creationId xmlns:a16="http://schemas.microsoft.com/office/drawing/2014/main" id="{58C2987C-DEF2-9B47-811A-B49880DA06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476698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34" name="AutoShape 41">
                <a:extLst>
                  <a:ext uri="{FF2B5EF4-FFF2-40B4-BE49-F238E27FC236}">
                    <a16:creationId xmlns:a16="http://schemas.microsoft.com/office/drawing/2014/main" id="{9F8A7514-97CC-1C4F-B1F6-5E6ACDD0B6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567186" y="4161938"/>
                <a:ext cx="1720850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36" name="AutoShape 42">
                <a:extLst>
                  <a:ext uri="{FF2B5EF4-FFF2-40B4-BE49-F238E27FC236}">
                    <a16:creationId xmlns:a16="http://schemas.microsoft.com/office/drawing/2014/main" id="{4A7C77A5-AA4B-CB4E-880A-1CC74C89E5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660054" y="4162732"/>
                <a:ext cx="1720850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37" name="AutoShape 43">
                <a:extLst>
                  <a:ext uri="{FF2B5EF4-FFF2-40B4-BE49-F238E27FC236}">
                    <a16:creationId xmlns:a16="http://schemas.microsoft.com/office/drawing/2014/main" id="{9550B3F8-337A-DC43-A057-6C47096B10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752923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</p:grpSp>
        <p:grpSp>
          <p:nvGrpSpPr>
            <p:cNvPr id="338" name="Group 4">
              <a:extLst>
                <a:ext uri="{FF2B5EF4-FFF2-40B4-BE49-F238E27FC236}">
                  <a16:creationId xmlns:a16="http://schemas.microsoft.com/office/drawing/2014/main" id="{AEC5A38C-D7A4-E442-8022-2A641F5D023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49755" y="1694238"/>
              <a:ext cx="2439226" cy="967467"/>
              <a:chOff x="2043975" y="2168813"/>
              <a:chExt cx="1087631" cy="260953"/>
            </a:xfrm>
          </p:grpSpPr>
          <p:sp>
            <p:nvSpPr>
              <p:cNvPr id="339" name="Oval 338">
                <a:extLst>
                  <a:ext uri="{FF2B5EF4-FFF2-40B4-BE49-F238E27FC236}">
                    <a16:creationId xmlns:a16="http://schemas.microsoft.com/office/drawing/2014/main" id="{DFEDE03B-E813-6F43-ADEF-6EE1047C22CE}"/>
                  </a:ext>
                </a:extLst>
              </p:cNvPr>
              <p:cNvSpPr/>
              <p:nvPr/>
            </p:nvSpPr>
            <p:spPr bwMode="auto">
              <a:xfrm>
                <a:off x="2043975" y="2168813"/>
                <a:ext cx="1087631" cy="260953"/>
              </a:xfrm>
              <a:prstGeom prst="ellipse">
                <a:avLst/>
              </a:prstGeom>
              <a:gradFill flip="none" rotWithShape="1">
                <a:gsLst>
                  <a:gs pos="0">
                    <a:srgbClr val="FFFF00">
                      <a:alpha val="83000"/>
                    </a:srgbClr>
                  </a:gs>
                  <a:gs pos="100000">
                    <a:srgbClr val="800000">
                      <a:alpha val="86000"/>
                    </a:srgbClr>
                  </a:gs>
                  <a:gs pos="51000">
                    <a:srgbClr val="FF6600">
                      <a:alpha val="76000"/>
                    </a:srgbClr>
                  </a:gs>
                </a:gsLst>
                <a:lin ang="354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40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40" name="Oval 339">
                <a:extLst>
                  <a:ext uri="{FF2B5EF4-FFF2-40B4-BE49-F238E27FC236}">
                    <a16:creationId xmlns:a16="http://schemas.microsoft.com/office/drawing/2014/main" id="{62D94B12-977F-9249-AAA4-9A4CC7B098D0}"/>
                  </a:ext>
                </a:extLst>
              </p:cNvPr>
              <p:cNvSpPr/>
              <p:nvPr/>
            </p:nvSpPr>
            <p:spPr bwMode="auto">
              <a:xfrm>
                <a:off x="2100854" y="2193266"/>
                <a:ext cx="670446" cy="151160"/>
              </a:xfrm>
              <a:prstGeom prst="ellipse">
                <a:avLst/>
              </a:prstGeom>
              <a:gradFill flip="none" rotWithShape="1">
                <a:gsLst>
                  <a:gs pos="0">
                    <a:srgbClr val="D0DEFE"/>
                  </a:gs>
                  <a:gs pos="100000">
                    <a:srgbClr val="456EC3">
                      <a:alpha val="0"/>
                    </a:srgbClr>
                  </a:gs>
                  <a:gs pos="68000">
                    <a:srgbClr val="456EC3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40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</p:grpSp>
        <p:sp>
          <p:nvSpPr>
            <p:cNvPr id="341" name="AutoShape 44">
              <a:extLst>
                <a:ext uri="{FF2B5EF4-FFF2-40B4-BE49-F238E27FC236}">
                  <a16:creationId xmlns:a16="http://schemas.microsoft.com/office/drawing/2014/main" id="{C12AA7F3-11FC-0E4A-8301-64E1F7E7C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512" y="1281420"/>
              <a:ext cx="7219468" cy="1720850"/>
            </a:xfrm>
            <a:prstGeom prst="cube">
              <a:avLst>
                <a:gd name="adj" fmla="val 26685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342" name="Group 341">
              <a:extLst>
                <a:ext uri="{FF2B5EF4-FFF2-40B4-BE49-F238E27FC236}">
                  <a16:creationId xmlns:a16="http://schemas.microsoft.com/office/drawing/2014/main" id="{F872D94E-E8AD-C849-A2A4-75371758E5ED}"/>
                </a:ext>
              </a:extLst>
            </p:cNvPr>
            <p:cNvGrpSpPr/>
            <p:nvPr/>
          </p:nvGrpSpPr>
          <p:grpSpPr>
            <a:xfrm>
              <a:off x="7764954" y="1276657"/>
              <a:ext cx="1282700" cy="1720850"/>
              <a:chOff x="6610842" y="3581707"/>
              <a:chExt cx="1282700" cy="1720850"/>
            </a:xfrm>
          </p:grpSpPr>
          <p:sp>
            <p:nvSpPr>
              <p:cNvPr id="343" name="AutoShape 35">
                <a:extLst>
                  <a:ext uri="{FF2B5EF4-FFF2-40B4-BE49-F238E27FC236}">
                    <a16:creationId xmlns:a16="http://schemas.microsoft.com/office/drawing/2014/main" id="{ED958CA8-29AD-3248-9E3C-4ACCA58203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030610" y="4161939"/>
                <a:ext cx="1719263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4" name="AutoShape 36">
                <a:extLst>
                  <a:ext uri="{FF2B5EF4-FFF2-40B4-BE49-F238E27FC236}">
                    <a16:creationId xmlns:a16="http://schemas.microsoft.com/office/drawing/2014/main" id="{C8BFC595-713B-5945-8599-22B9C9C307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121891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5" name="AutoShape 37">
                <a:extLst>
                  <a:ext uri="{FF2B5EF4-FFF2-40B4-BE49-F238E27FC236}">
                    <a16:creationId xmlns:a16="http://schemas.microsoft.com/office/drawing/2014/main" id="{50BDCECC-407E-864D-A95B-4BD425D1A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212379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6" name="AutoShape 38">
                <a:extLst>
                  <a:ext uri="{FF2B5EF4-FFF2-40B4-BE49-F238E27FC236}">
                    <a16:creationId xmlns:a16="http://schemas.microsoft.com/office/drawing/2014/main" id="{000BC45D-4DD7-3246-8EFF-9FC4A53998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04454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7" name="AutoShape 39">
                <a:extLst>
                  <a:ext uri="{FF2B5EF4-FFF2-40B4-BE49-F238E27FC236}">
                    <a16:creationId xmlns:a16="http://schemas.microsoft.com/office/drawing/2014/main" id="{2CEB3ADF-4001-DA47-A501-EEA922ADA4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91766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8" name="AutoShape 40">
                <a:extLst>
                  <a:ext uri="{FF2B5EF4-FFF2-40B4-BE49-F238E27FC236}">
                    <a16:creationId xmlns:a16="http://schemas.microsoft.com/office/drawing/2014/main" id="{B60E13FA-1587-6845-B8F0-485B959BA4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476698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49" name="AutoShape 41">
                <a:extLst>
                  <a:ext uri="{FF2B5EF4-FFF2-40B4-BE49-F238E27FC236}">
                    <a16:creationId xmlns:a16="http://schemas.microsoft.com/office/drawing/2014/main" id="{E4C7D28E-E2CD-0748-99FD-BC649AC3DD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567186" y="4161938"/>
                <a:ext cx="1720850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0" name="AutoShape 42">
                <a:extLst>
                  <a:ext uri="{FF2B5EF4-FFF2-40B4-BE49-F238E27FC236}">
                    <a16:creationId xmlns:a16="http://schemas.microsoft.com/office/drawing/2014/main" id="{3013404D-F2CC-2F49-98B0-0AD15BC2D2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660054" y="4162732"/>
                <a:ext cx="1720850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1" name="AutoShape 43">
                <a:extLst>
                  <a:ext uri="{FF2B5EF4-FFF2-40B4-BE49-F238E27FC236}">
                    <a16:creationId xmlns:a16="http://schemas.microsoft.com/office/drawing/2014/main" id="{151BCB0B-95FE-F54D-AE2A-3A784F8F9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752923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</p:grpSp>
        <p:grpSp>
          <p:nvGrpSpPr>
            <p:cNvPr id="352" name="Group 351">
              <a:extLst>
                <a:ext uri="{FF2B5EF4-FFF2-40B4-BE49-F238E27FC236}">
                  <a16:creationId xmlns:a16="http://schemas.microsoft.com/office/drawing/2014/main" id="{345CA070-DDF5-3B45-855F-C16B56DF7056}"/>
                </a:ext>
              </a:extLst>
            </p:cNvPr>
            <p:cNvGrpSpPr/>
            <p:nvPr/>
          </p:nvGrpSpPr>
          <p:grpSpPr>
            <a:xfrm>
              <a:off x="6952154" y="1276657"/>
              <a:ext cx="1282700" cy="1720850"/>
              <a:chOff x="6610842" y="3581707"/>
              <a:chExt cx="1282700" cy="1720850"/>
            </a:xfrm>
          </p:grpSpPr>
          <p:sp>
            <p:nvSpPr>
              <p:cNvPr id="353" name="AutoShape 35">
                <a:extLst>
                  <a:ext uri="{FF2B5EF4-FFF2-40B4-BE49-F238E27FC236}">
                    <a16:creationId xmlns:a16="http://schemas.microsoft.com/office/drawing/2014/main" id="{56AEA27F-838F-0C44-97C5-95FB2C20D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030610" y="4161939"/>
                <a:ext cx="1719263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4" name="AutoShape 36">
                <a:extLst>
                  <a:ext uri="{FF2B5EF4-FFF2-40B4-BE49-F238E27FC236}">
                    <a16:creationId xmlns:a16="http://schemas.microsoft.com/office/drawing/2014/main" id="{C4C7500B-5276-E94D-B8F5-E40373F2D8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121891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5" name="AutoShape 37">
                <a:extLst>
                  <a:ext uri="{FF2B5EF4-FFF2-40B4-BE49-F238E27FC236}">
                    <a16:creationId xmlns:a16="http://schemas.microsoft.com/office/drawing/2014/main" id="{7DFDA71B-DDE0-F44D-9A34-97AC8C1C80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212379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6" name="AutoShape 38">
                <a:extLst>
                  <a:ext uri="{FF2B5EF4-FFF2-40B4-BE49-F238E27FC236}">
                    <a16:creationId xmlns:a16="http://schemas.microsoft.com/office/drawing/2014/main" id="{1152E10A-F84B-904E-B8E9-DEFEC656DA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04454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7" name="AutoShape 39">
                <a:extLst>
                  <a:ext uri="{FF2B5EF4-FFF2-40B4-BE49-F238E27FC236}">
                    <a16:creationId xmlns:a16="http://schemas.microsoft.com/office/drawing/2014/main" id="{2D5BF859-BF97-F94B-A4F2-B8B9BED81F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91766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8" name="AutoShape 40">
                <a:extLst>
                  <a:ext uri="{FF2B5EF4-FFF2-40B4-BE49-F238E27FC236}">
                    <a16:creationId xmlns:a16="http://schemas.microsoft.com/office/drawing/2014/main" id="{8ABCA052-19E9-7148-8723-B21E569CA3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476698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59" name="AutoShape 41">
                <a:extLst>
                  <a:ext uri="{FF2B5EF4-FFF2-40B4-BE49-F238E27FC236}">
                    <a16:creationId xmlns:a16="http://schemas.microsoft.com/office/drawing/2014/main" id="{1318870D-0A41-744D-9D69-09C03B69E4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567186" y="4161938"/>
                <a:ext cx="1720850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0" name="AutoShape 42">
                <a:extLst>
                  <a:ext uri="{FF2B5EF4-FFF2-40B4-BE49-F238E27FC236}">
                    <a16:creationId xmlns:a16="http://schemas.microsoft.com/office/drawing/2014/main" id="{4E886EE4-E88E-2B40-A93B-BB41626943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660054" y="4162732"/>
                <a:ext cx="1720850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1" name="AutoShape 43">
                <a:extLst>
                  <a:ext uri="{FF2B5EF4-FFF2-40B4-BE49-F238E27FC236}">
                    <a16:creationId xmlns:a16="http://schemas.microsoft.com/office/drawing/2014/main" id="{47AE7362-00E5-C541-95C3-5B80BBC79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752923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E9829508-DE62-024B-8BBB-99BEBAE69DCE}"/>
                </a:ext>
              </a:extLst>
            </p:cNvPr>
            <p:cNvGrpSpPr/>
            <p:nvPr/>
          </p:nvGrpSpPr>
          <p:grpSpPr>
            <a:xfrm>
              <a:off x="6139354" y="1276657"/>
              <a:ext cx="1282700" cy="1720850"/>
              <a:chOff x="6610842" y="3581707"/>
              <a:chExt cx="1282700" cy="1720850"/>
            </a:xfrm>
          </p:grpSpPr>
          <p:sp>
            <p:nvSpPr>
              <p:cNvPr id="363" name="AutoShape 35">
                <a:extLst>
                  <a:ext uri="{FF2B5EF4-FFF2-40B4-BE49-F238E27FC236}">
                    <a16:creationId xmlns:a16="http://schemas.microsoft.com/office/drawing/2014/main" id="{A260E458-84F8-E648-8C41-BA81AAFF5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030610" y="4161939"/>
                <a:ext cx="1719263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4" name="AutoShape 36">
                <a:extLst>
                  <a:ext uri="{FF2B5EF4-FFF2-40B4-BE49-F238E27FC236}">
                    <a16:creationId xmlns:a16="http://schemas.microsoft.com/office/drawing/2014/main" id="{F5776768-1F08-5F4F-822D-F0D9FA20E0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121891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5" name="AutoShape 37">
                <a:extLst>
                  <a:ext uri="{FF2B5EF4-FFF2-40B4-BE49-F238E27FC236}">
                    <a16:creationId xmlns:a16="http://schemas.microsoft.com/office/drawing/2014/main" id="{35A34E59-8F65-C943-AB50-54F471F44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212379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6" name="AutoShape 38">
                <a:extLst>
                  <a:ext uri="{FF2B5EF4-FFF2-40B4-BE49-F238E27FC236}">
                    <a16:creationId xmlns:a16="http://schemas.microsoft.com/office/drawing/2014/main" id="{EDDE9A7E-46B2-3347-A426-1819CA7D9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04454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7" name="AutoShape 39">
                <a:extLst>
                  <a:ext uri="{FF2B5EF4-FFF2-40B4-BE49-F238E27FC236}">
                    <a16:creationId xmlns:a16="http://schemas.microsoft.com/office/drawing/2014/main" id="{91B61B5D-2BD3-DB43-8363-0E70683EFC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91766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8" name="AutoShape 40">
                <a:extLst>
                  <a:ext uri="{FF2B5EF4-FFF2-40B4-BE49-F238E27FC236}">
                    <a16:creationId xmlns:a16="http://schemas.microsoft.com/office/drawing/2014/main" id="{8C913475-0E88-1349-823E-2B9B4B9BA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476698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69" name="AutoShape 41">
                <a:extLst>
                  <a:ext uri="{FF2B5EF4-FFF2-40B4-BE49-F238E27FC236}">
                    <a16:creationId xmlns:a16="http://schemas.microsoft.com/office/drawing/2014/main" id="{2456E3AB-F6B2-5948-B0F6-D6E91555C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567186" y="4161938"/>
                <a:ext cx="1720850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70" name="AutoShape 42">
                <a:extLst>
                  <a:ext uri="{FF2B5EF4-FFF2-40B4-BE49-F238E27FC236}">
                    <a16:creationId xmlns:a16="http://schemas.microsoft.com/office/drawing/2014/main" id="{F7F68795-7AA7-0E4E-9D19-24CCAA786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660054" y="4162732"/>
                <a:ext cx="1720850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71" name="AutoShape 43">
                <a:extLst>
                  <a:ext uri="{FF2B5EF4-FFF2-40B4-BE49-F238E27FC236}">
                    <a16:creationId xmlns:a16="http://schemas.microsoft.com/office/drawing/2014/main" id="{8C669F86-5879-2740-B237-03114E4540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752923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</p:grpSp>
        <p:grpSp>
          <p:nvGrpSpPr>
            <p:cNvPr id="372" name="Group 4">
              <a:extLst>
                <a:ext uri="{FF2B5EF4-FFF2-40B4-BE49-F238E27FC236}">
                  <a16:creationId xmlns:a16="http://schemas.microsoft.com/office/drawing/2014/main" id="{91B961FE-005D-0C49-AC5C-16BA4DF27E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40683" y="2110655"/>
              <a:ext cx="320055" cy="140042"/>
              <a:chOff x="2043975" y="2168813"/>
              <a:chExt cx="1087631" cy="260953"/>
            </a:xfrm>
          </p:grpSpPr>
          <p:sp>
            <p:nvSpPr>
              <p:cNvPr id="373" name="Oval 372">
                <a:extLst>
                  <a:ext uri="{FF2B5EF4-FFF2-40B4-BE49-F238E27FC236}">
                    <a16:creationId xmlns:a16="http://schemas.microsoft.com/office/drawing/2014/main" id="{00FF830C-23BE-1841-94DD-88CE039FD67E}"/>
                  </a:ext>
                </a:extLst>
              </p:cNvPr>
              <p:cNvSpPr/>
              <p:nvPr/>
            </p:nvSpPr>
            <p:spPr bwMode="auto">
              <a:xfrm>
                <a:off x="2043975" y="2168813"/>
                <a:ext cx="1087631" cy="2609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alpha val="81000"/>
                    </a:schemeClr>
                  </a:gs>
                  <a:gs pos="100000">
                    <a:srgbClr val="193057">
                      <a:alpha val="84000"/>
                    </a:srgbClr>
                  </a:gs>
                  <a:gs pos="51000">
                    <a:schemeClr val="accent1">
                      <a:alpha val="64000"/>
                    </a:schemeClr>
                  </a:gs>
                </a:gsLst>
                <a:lin ang="3540000" scaled="0"/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40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  <p:sp>
            <p:nvSpPr>
              <p:cNvPr id="374" name="Oval 373">
                <a:extLst>
                  <a:ext uri="{FF2B5EF4-FFF2-40B4-BE49-F238E27FC236}">
                    <a16:creationId xmlns:a16="http://schemas.microsoft.com/office/drawing/2014/main" id="{EB5C6160-C022-D84D-9994-24CC52AEBCBE}"/>
                  </a:ext>
                </a:extLst>
              </p:cNvPr>
              <p:cNvSpPr/>
              <p:nvPr/>
            </p:nvSpPr>
            <p:spPr bwMode="auto">
              <a:xfrm>
                <a:off x="2100854" y="2193266"/>
                <a:ext cx="670446" cy="151160"/>
              </a:xfrm>
              <a:prstGeom prst="ellipse">
                <a:avLst/>
              </a:prstGeom>
              <a:gradFill flip="none" rotWithShape="1">
                <a:gsLst>
                  <a:gs pos="0">
                    <a:srgbClr val="D0DEFE"/>
                  </a:gs>
                  <a:gs pos="100000">
                    <a:srgbClr val="456EC3">
                      <a:alpha val="0"/>
                    </a:srgbClr>
                  </a:gs>
                  <a:gs pos="68000">
                    <a:srgbClr val="456EC3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  <a:tileRect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endParaRPr lang="en-US" sz="400">
                  <a:solidFill>
                    <a:srgbClr val="000000"/>
                  </a:solidFill>
                  <a:latin typeface="Calibri"/>
                  <a:cs typeface="Calibri"/>
                </a:endParaRPr>
              </a:p>
            </p:txBody>
          </p:sp>
        </p:grpSp>
        <p:grpSp>
          <p:nvGrpSpPr>
            <p:cNvPr id="375" name="Group 374">
              <a:extLst>
                <a:ext uri="{FF2B5EF4-FFF2-40B4-BE49-F238E27FC236}">
                  <a16:creationId xmlns:a16="http://schemas.microsoft.com/office/drawing/2014/main" id="{D2112374-D329-4A43-90BE-6E685045A216}"/>
                </a:ext>
              </a:extLst>
            </p:cNvPr>
            <p:cNvGrpSpPr/>
            <p:nvPr/>
          </p:nvGrpSpPr>
          <p:grpSpPr>
            <a:xfrm>
              <a:off x="5320204" y="1276657"/>
              <a:ext cx="1282700" cy="1720850"/>
              <a:chOff x="6610842" y="3581707"/>
              <a:chExt cx="1282700" cy="1720850"/>
            </a:xfrm>
          </p:grpSpPr>
          <p:sp>
            <p:nvSpPr>
              <p:cNvPr id="376" name="AutoShape 35">
                <a:extLst>
                  <a:ext uri="{FF2B5EF4-FFF2-40B4-BE49-F238E27FC236}">
                    <a16:creationId xmlns:a16="http://schemas.microsoft.com/office/drawing/2014/main" id="{58D4302C-809F-754F-A3F5-FF4BD84F1D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030610" y="4161939"/>
                <a:ext cx="1719263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77" name="AutoShape 36">
                <a:extLst>
                  <a:ext uri="{FF2B5EF4-FFF2-40B4-BE49-F238E27FC236}">
                    <a16:creationId xmlns:a16="http://schemas.microsoft.com/office/drawing/2014/main" id="{043DCD81-4A2B-034F-85C6-D0CDFA403E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121891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78" name="AutoShape 37">
                <a:extLst>
                  <a:ext uri="{FF2B5EF4-FFF2-40B4-BE49-F238E27FC236}">
                    <a16:creationId xmlns:a16="http://schemas.microsoft.com/office/drawing/2014/main" id="{078A99A0-40D7-F548-9817-6F4D0F4AAA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212379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379" name="AutoShape 38">
                <a:extLst>
                  <a:ext uri="{FF2B5EF4-FFF2-40B4-BE49-F238E27FC236}">
                    <a16:creationId xmlns:a16="http://schemas.microsoft.com/office/drawing/2014/main" id="{A46A2D12-591C-2A48-A2BE-F26454E22F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04454" y="4161145"/>
                <a:ext cx="1719263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409" name="AutoShape 39">
                <a:extLst>
                  <a:ext uri="{FF2B5EF4-FFF2-40B4-BE49-F238E27FC236}">
                    <a16:creationId xmlns:a16="http://schemas.microsoft.com/office/drawing/2014/main" id="{D248B0CE-E506-8541-8FAC-E443CB7C88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391766" y="4161145"/>
                <a:ext cx="1719263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410" name="AutoShape 40">
                <a:extLst>
                  <a:ext uri="{FF2B5EF4-FFF2-40B4-BE49-F238E27FC236}">
                    <a16:creationId xmlns:a16="http://schemas.microsoft.com/office/drawing/2014/main" id="{F95690AF-42A3-DE44-A6F0-A1FF09B5C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476698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411" name="AutoShape 41">
                <a:extLst>
                  <a:ext uri="{FF2B5EF4-FFF2-40B4-BE49-F238E27FC236}">
                    <a16:creationId xmlns:a16="http://schemas.microsoft.com/office/drawing/2014/main" id="{899E164E-A920-E94B-B789-A38B53968F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567186" y="4161938"/>
                <a:ext cx="1720850" cy="560387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412" name="AutoShape 42">
                <a:extLst>
                  <a:ext uri="{FF2B5EF4-FFF2-40B4-BE49-F238E27FC236}">
                    <a16:creationId xmlns:a16="http://schemas.microsoft.com/office/drawing/2014/main" id="{43B0172D-60B9-0A4E-9BEF-AA0A182D40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660054" y="4162732"/>
                <a:ext cx="1720850" cy="558800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  <p:sp>
            <p:nvSpPr>
              <p:cNvPr id="413" name="AutoShape 43">
                <a:extLst>
                  <a:ext uri="{FF2B5EF4-FFF2-40B4-BE49-F238E27FC236}">
                    <a16:creationId xmlns:a16="http://schemas.microsoft.com/office/drawing/2014/main" id="{3F6417BF-CAB3-8241-A2F2-9BBE49F2F0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 flipH="1">
                <a:off x="6752923" y="4161938"/>
                <a:ext cx="1720850" cy="560388"/>
              </a:xfrm>
              <a:prstGeom prst="cube">
                <a:avLst>
                  <a:gd name="adj" fmla="val 84120"/>
                </a:avLst>
              </a:prstGeom>
              <a:solidFill>
                <a:srgbClr val="299E9F">
                  <a:alpha val="11000"/>
                </a:srgbClr>
              </a:solidFill>
              <a:ln w="9525">
                <a:solidFill>
                  <a:schemeClr val="tx1">
                    <a:alpha val="10001"/>
                  </a:schemeClr>
                </a:solidFill>
                <a:miter lim="800000"/>
                <a:headEnd/>
                <a:tailEnd/>
              </a:ln>
            </p:spPr>
            <p:txBody>
              <a:bodyPr rot="10800000" vert="eaVert" wrap="none" anchor="ctr"/>
              <a:lstStyle/>
              <a:p>
                <a:pPr algn="ctr"/>
                <a:endParaRPr lang="en-US" sz="1600">
                  <a:cs typeface="ＭＳ Ｐゴシック" charset="0"/>
                </a:endParaRPr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2D29682-0936-584C-8D70-3AB1BCF46964}"/>
              </a:ext>
            </a:extLst>
          </p:cNvPr>
          <p:cNvGrpSpPr/>
          <p:nvPr/>
        </p:nvGrpSpPr>
        <p:grpSpPr>
          <a:xfrm>
            <a:off x="368076" y="3017000"/>
            <a:ext cx="9303977" cy="2473740"/>
            <a:chOff x="368076" y="3017000"/>
            <a:chExt cx="9303977" cy="24737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EDEA78E-8A28-1A48-949D-A53FE7B339FA}"/>
                </a:ext>
              </a:extLst>
            </p:cNvPr>
            <p:cNvGrpSpPr/>
            <p:nvPr/>
          </p:nvGrpSpPr>
          <p:grpSpPr>
            <a:xfrm>
              <a:off x="2700364" y="3017000"/>
              <a:ext cx="6971689" cy="2473740"/>
              <a:chOff x="1582764" y="3652000"/>
              <a:chExt cx="6971689" cy="2473740"/>
            </a:xfrm>
          </p:grpSpPr>
          <p:sp>
            <p:nvSpPr>
              <p:cNvPr id="380" name="AutoShape 177"/>
              <p:cNvSpPr>
                <a:spLocks noChangeArrowheads="1"/>
              </p:cNvSpPr>
              <p:nvPr/>
            </p:nvSpPr>
            <p:spPr bwMode="auto">
              <a:xfrm>
                <a:off x="1582764" y="3652000"/>
                <a:ext cx="6952973" cy="2465965"/>
              </a:xfrm>
              <a:prstGeom prst="roundRect">
                <a:avLst>
                  <a:gd name="adj" fmla="val 7296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6" name="AutoShape 28"/>
              <p:cNvSpPr>
                <a:spLocks noChangeArrowheads="1"/>
              </p:cNvSpPr>
              <p:nvPr/>
            </p:nvSpPr>
            <p:spPr bwMode="auto">
              <a:xfrm rot="5400000">
                <a:off x="7896627" y="4095150"/>
                <a:ext cx="209063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7" name="AutoShape 29"/>
              <p:cNvSpPr>
                <a:spLocks noChangeArrowheads="1"/>
              </p:cNvSpPr>
              <p:nvPr/>
            </p:nvSpPr>
            <p:spPr bwMode="auto">
              <a:xfrm rot="5400000">
                <a:off x="7941369" y="4095150"/>
                <a:ext cx="193472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5" name="AutoShape 27"/>
              <p:cNvSpPr>
                <a:spLocks noChangeArrowheads="1"/>
              </p:cNvSpPr>
              <p:nvPr/>
            </p:nvSpPr>
            <p:spPr bwMode="auto">
              <a:xfrm rot="5400000">
                <a:off x="7852287" y="4094795"/>
                <a:ext cx="222528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70" name="Line 9"/>
              <p:cNvSpPr>
                <a:spLocks noChangeShapeType="1"/>
              </p:cNvSpPr>
              <p:nvPr/>
            </p:nvSpPr>
            <p:spPr bwMode="auto">
              <a:xfrm flipH="1">
                <a:off x="7879101" y="3848218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1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7653361" y="4013472"/>
                <a:ext cx="767510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8" name="AutoShape 30"/>
              <p:cNvSpPr>
                <a:spLocks noChangeArrowheads="1"/>
              </p:cNvSpPr>
              <p:nvPr/>
            </p:nvSpPr>
            <p:spPr bwMode="auto">
              <a:xfrm rot="5400000">
                <a:off x="7990316" y="4095150"/>
                <a:ext cx="170794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89" name="AutoShape 31"/>
              <p:cNvSpPr>
                <a:spLocks noChangeArrowheads="1"/>
              </p:cNvSpPr>
              <p:nvPr/>
            </p:nvSpPr>
            <p:spPr bwMode="auto">
              <a:xfrm rot="5400000">
                <a:off x="8040728" y="4095150"/>
                <a:ext cx="143864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190" name="AutoShape 32"/>
              <p:cNvSpPr>
                <a:spLocks noChangeArrowheads="1"/>
              </p:cNvSpPr>
              <p:nvPr/>
            </p:nvSpPr>
            <p:spPr bwMode="auto">
              <a:xfrm rot="5400000">
                <a:off x="8100659" y="4094795"/>
                <a:ext cx="99216" cy="75214"/>
              </a:xfrm>
              <a:prstGeom prst="can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127" name="Group 126"/>
              <p:cNvGrpSpPr/>
              <p:nvPr/>
            </p:nvGrpSpPr>
            <p:grpSpPr>
              <a:xfrm>
                <a:off x="7960252" y="3749002"/>
                <a:ext cx="310094" cy="768218"/>
                <a:chOff x="1961476" y="320115"/>
                <a:chExt cx="746125" cy="1720850"/>
              </a:xfrm>
            </p:grpSpPr>
            <p:sp>
              <p:nvSpPr>
                <p:cNvPr id="199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200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201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202" name="AutoShape 44"/>
              <p:cNvSpPr>
                <a:spLocks noChangeArrowheads="1"/>
              </p:cNvSpPr>
              <p:nvPr/>
            </p:nvSpPr>
            <p:spPr bwMode="auto">
              <a:xfrm>
                <a:off x="7384269" y="3746876"/>
                <a:ext cx="883438" cy="768218"/>
              </a:xfrm>
              <a:prstGeom prst="cube">
                <a:avLst>
                  <a:gd name="adj" fmla="val 2705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203" name="Line 45"/>
              <p:cNvSpPr>
                <a:spLocks noChangeShapeType="1"/>
              </p:cNvSpPr>
              <p:nvPr/>
            </p:nvSpPr>
            <p:spPr bwMode="auto">
              <a:xfrm flipV="1">
                <a:off x="8169400" y="4128860"/>
                <a:ext cx="276446" cy="2835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163" name="Group 162"/>
              <p:cNvGrpSpPr/>
              <p:nvPr/>
            </p:nvGrpSpPr>
            <p:grpSpPr>
              <a:xfrm>
                <a:off x="6691443" y="4012198"/>
                <a:ext cx="151089" cy="244498"/>
                <a:chOff x="4238830" y="895223"/>
                <a:chExt cx="363538" cy="547687"/>
              </a:xfrm>
            </p:grpSpPr>
            <p:sp>
              <p:nvSpPr>
                <p:cNvPr id="420" name="AutoShape 24"/>
                <p:cNvSpPr>
                  <a:spLocks noChangeArrowheads="1"/>
                </p:cNvSpPr>
                <p:nvPr/>
              </p:nvSpPr>
              <p:spPr bwMode="auto">
                <a:xfrm rot="5400000">
                  <a:off x="4055474" y="1078579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21" name="AutoShape 25"/>
                <p:cNvSpPr>
                  <a:spLocks noChangeArrowheads="1"/>
                </p:cNvSpPr>
                <p:nvPr/>
              </p:nvSpPr>
              <p:spPr bwMode="auto">
                <a:xfrm rot="5400000">
                  <a:off x="4153899" y="1076992"/>
                  <a:ext cx="533400" cy="182562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22" name="AutoShape 26"/>
                <p:cNvSpPr>
                  <a:spLocks noChangeArrowheads="1"/>
                </p:cNvSpPr>
                <p:nvPr/>
              </p:nvSpPr>
              <p:spPr bwMode="auto">
                <a:xfrm rot="5400000">
                  <a:off x="4252324" y="1076991"/>
                  <a:ext cx="517525" cy="182563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sp>
            <p:nvSpPr>
              <p:cNvPr id="424" name="Line 9"/>
              <p:cNvSpPr>
                <a:spLocks noChangeShapeType="1"/>
              </p:cNvSpPr>
              <p:nvPr/>
            </p:nvSpPr>
            <p:spPr bwMode="auto">
              <a:xfrm flipH="1">
                <a:off x="6656784" y="3852115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425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6418723" y="4015162"/>
                <a:ext cx="767511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162" name="Group 161"/>
              <p:cNvGrpSpPr/>
              <p:nvPr/>
            </p:nvGrpSpPr>
            <p:grpSpPr>
              <a:xfrm>
                <a:off x="6804265" y="4022829"/>
                <a:ext cx="149769" cy="222528"/>
                <a:chOff x="4510293" y="919035"/>
                <a:chExt cx="360362" cy="498475"/>
              </a:xfrm>
            </p:grpSpPr>
            <p:sp>
              <p:nvSpPr>
                <p:cNvPr id="423" name="AutoShape 27"/>
                <p:cNvSpPr>
                  <a:spLocks noChangeArrowheads="1"/>
                </p:cNvSpPr>
                <p:nvPr/>
              </p:nvSpPr>
              <p:spPr bwMode="auto">
                <a:xfrm rot="5400000">
                  <a:off x="4351543" y="1077785"/>
                  <a:ext cx="49847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17" name="AutoShape 28"/>
                <p:cNvSpPr>
                  <a:spLocks noChangeArrowheads="1"/>
                </p:cNvSpPr>
                <p:nvPr/>
              </p:nvSpPr>
              <p:spPr bwMode="auto">
                <a:xfrm rot="5400000">
                  <a:off x="4457111" y="1078579"/>
                  <a:ext cx="46831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18" name="AutoShape 29"/>
                <p:cNvSpPr>
                  <a:spLocks noChangeArrowheads="1"/>
                </p:cNvSpPr>
                <p:nvPr/>
              </p:nvSpPr>
              <p:spPr bwMode="auto">
                <a:xfrm rot="5400000">
                  <a:off x="4563474" y="1078579"/>
                  <a:ext cx="4333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grpSp>
            <p:nvGrpSpPr>
              <p:cNvPr id="404" name="Group 403"/>
              <p:cNvGrpSpPr/>
              <p:nvPr/>
            </p:nvGrpSpPr>
            <p:grpSpPr>
              <a:xfrm>
                <a:off x="6725736" y="3748889"/>
                <a:ext cx="310094" cy="768219"/>
                <a:chOff x="1961476" y="320115"/>
                <a:chExt cx="746125" cy="1720850"/>
              </a:xfrm>
            </p:grpSpPr>
            <p:sp>
              <p:nvSpPr>
                <p:cNvPr id="405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406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407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430" name="AutoShape 44"/>
              <p:cNvSpPr>
                <a:spLocks noChangeArrowheads="1"/>
              </p:cNvSpPr>
              <p:nvPr/>
            </p:nvSpPr>
            <p:spPr bwMode="auto">
              <a:xfrm>
                <a:off x="6262589" y="3748567"/>
                <a:ext cx="883438" cy="768219"/>
              </a:xfrm>
              <a:prstGeom prst="cube">
                <a:avLst>
                  <a:gd name="adj" fmla="val 2705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443" name="Group 442"/>
              <p:cNvGrpSpPr/>
              <p:nvPr/>
            </p:nvGrpSpPr>
            <p:grpSpPr>
              <a:xfrm>
                <a:off x="5456944" y="4010687"/>
                <a:ext cx="150429" cy="244497"/>
                <a:chOff x="3967368" y="895223"/>
                <a:chExt cx="361950" cy="547687"/>
              </a:xfrm>
            </p:grpSpPr>
            <p:sp>
              <p:nvSpPr>
                <p:cNvPr id="444" name="AutoShape 20"/>
                <p:cNvSpPr>
                  <a:spLocks noChangeArrowheads="1"/>
                </p:cNvSpPr>
                <p:nvPr/>
              </p:nvSpPr>
              <p:spPr bwMode="auto">
                <a:xfrm rot="5400000">
                  <a:off x="3799093" y="1077785"/>
                  <a:ext cx="51752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45" name="AutoShape 21"/>
                <p:cNvSpPr>
                  <a:spLocks noChangeArrowheads="1"/>
                </p:cNvSpPr>
                <p:nvPr/>
              </p:nvSpPr>
              <p:spPr bwMode="auto">
                <a:xfrm rot="5400000">
                  <a:off x="3883231" y="1077785"/>
                  <a:ext cx="53340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46" name="AutoShape 22"/>
                <p:cNvSpPr>
                  <a:spLocks noChangeArrowheads="1"/>
                </p:cNvSpPr>
                <p:nvPr/>
              </p:nvSpPr>
              <p:spPr bwMode="auto">
                <a:xfrm rot="5400000">
                  <a:off x="3964987" y="1078579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sp>
            <p:nvSpPr>
              <p:cNvPr id="451" name="Line 9"/>
              <p:cNvSpPr>
                <a:spLocks noChangeShapeType="1"/>
              </p:cNvSpPr>
              <p:nvPr/>
            </p:nvSpPr>
            <p:spPr bwMode="auto">
              <a:xfrm flipH="1">
                <a:off x="5420306" y="3852019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452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5184548" y="4014748"/>
                <a:ext cx="767510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447" name="Group 446"/>
              <p:cNvGrpSpPr/>
              <p:nvPr/>
            </p:nvGrpSpPr>
            <p:grpSpPr>
              <a:xfrm>
                <a:off x="5569765" y="4010687"/>
                <a:ext cx="151089" cy="244497"/>
                <a:chOff x="4238830" y="895223"/>
                <a:chExt cx="363538" cy="547687"/>
              </a:xfrm>
            </p:grpSpPr>
            <p:sp>
              <p:nvSpPr>
                <p:cNvPr id="448" name="AutoShape 24"/>
                <p:cNvSpPr>
                  <a:spLocks noChangeArrowheads="1"/>
                </p:cNvSpPr>
                <p:nvPr/>
              </p:nvSpPr>
              <p:spPr bwMode="auto">
                <a:xfrm rot="5400000">
                  <a:off x="4055474" y="1078579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49" name="AutoShape 25"/>
                <p:cNvSpPr>
                  <a:spLocks noChangeArrowheads="1"/>
                </p:cNvSpPr>
                <p:nvPr/>
              </p:nvSpPr>
              <p:spPr bwMode="auto">
                <a:xfrm rot="5400000">
                  <a:off x="4153899" y="1076992"/>
                  <a:ext cx="533400" cy="182562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50" name="AutoShape 26"/>
                <p:cNvSpPr>
                  <a:spLocks noChangeArrowheads="1"/>
                </p:cNvSpPr>
                <p:nvPr/>
              </p:nvSpPr>
              <p:spPr bwMode="auto">
                <a:xfrm rot="5400000">
                  <a:off x="4252324" y="1076991"/>
                  <a:ext cx="517525" cy="182563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grpSp>
            <p:nvGrpSpPr>
              <p:cNvPr id="463" name="Group 462"/>
              <p:cNvGrpSpPr/>
              <p:nvPr/>
            </p:nvGrpSpPr>
            <p:grpSpPr>
              <a:xfrm>
                <a:off x="5486226" y="3748182"/>
                <a:ext cx="310094" cy="768219"/>
                <a:chOff x="1961476" y="320115"/>
                <a:chExt cx="746125" cy="1720850"/>
              </a:xfrm>
            </p:grpSpPr>
            <p:sp>
              <p:nvSpPr>
                <p:cNvPr id="464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465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466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461" name="AutoShape 44"/>
              <p:cNvSpPr>
                <a:spLocks noChangeArrowheads="1"/>
              </p:cNvSpPr>
              <p:nvPr/>
            </p:nvSpPr>
            <p:spPr bwMode="auto">
              <a:xfrm>
                <a:off x="5140911" y="3747054"/>
                <a:ext cx="883438" cy="768219"/>
              </a:xfrm>
              <a:prstGeom prst="cube">
                <a:avLst>
                  <a:gd name="adj" fmla="val 2705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479" name="Group 478"/>
              <p:cNvGrpSpPr/>
              <p:nvPr/>
            </p:nvGrpSpPr>
            <p:grpSpPr>
              <a:xfrm>
                <a:off x="4222444" y="4022360"/>
                <a:ext cx="150429" cy="222528"/>
                <a:chOff x="3695905" y="919035"/>
                <a:chExt cx="361950" cy="498475"/>
              </a:xfrm>
            </p:grpSpPr>
            <p:sp>
              <p:nvSpPr>
                <p:cNvPr id="480" name="AutoShape 17"/>
                <p:cNvSpPr>
                  <a:spLocks noChangeArrowheads="1"/>
                </p:cNvSpPr>
                <p:nvPr/>
              </p:nvSpPr>
              <p:spPr bwMode="auto">
                <a:xfrm rot="5400000">
                  <a:off x="3569699" y="1078579"/>
                  <a:ext cx="4333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81" name="AutoShape 18"/>
                <p:cNvSpPr>
                  <a:spLocks noChangeArrowheads="1"/>
                </p:cNvSpPr>
                <p:nvPr/>
              </p:nvSpPr>
              <p:spPr bwMode="auto">
                <a:xfrm rot="5400000">
                  <a:off x="3642724" y="1078579"/>
                  <a:ext cx="46831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82" name="AutoShape 19"/>
                <p:cNvSpPr>
                  <a:spLocks noChangeArrowheads="1"/>
                </p:cNvSpPr>
                <p:nvPr/>
              </p:nvSpPr>
              <p:spPr bwMode="auto">
                <a:xfrm rot="5400000">
                  <a:off x="3718130" y="1077785"/>
                  <a:ext cx="49847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sp>
            <p:nvSpPr>
              <p:cNvPr id="487" name="Line 9"/>
              <p:cNvSpPr>
                <a:spLocks noChangeShapeType="1"/>
              </p:cNvSpPr>
              <p:nvPr/>
            </p:nvSpPr>
            <p:spPr bwMode="auto">
              <a:xfrm flipH="1">
                <a:off x="4185146" y="3853063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488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3950708" y="4014375"/>
                <a:ext cx="767510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483" name="Group 482"/>
              <p:cNvGrpSpPr/>
              <p:nvPr/>
            </p:nvGrpSpPr>
            <p:grpSpPr>
              <a:xfrm>
                <a:off x="4335266" y="4011731"/>
                <a:ext cx="150429" cy="244497"/>
                <a:chOff x="3967368" y="895223"/>
                <a:chExt cx="361950" cy="547687"/>
              </a:xfrm>
            </p:grpSpPr>
            <p:sp>
              <p:nvSpPr>
                <p:cNvPr id="484" name="AutoShape 20"/>
                <p:cNvSpPr>
                  <a:spLocks noChangeArrowheads="1"/>
                </p:cNvSpPr>
                <p:nvPr/>
              </p:nvSpPr>
              <p:spPr bwMode="auto">
                <a:xfrm rot="5400000">
                  <a:off x="3799093" y="1077785"/>
                  <a:ext cx="51752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85" name="AutoShape 21"/>
                <p:cNvSpPr>
                  <a:spLocks noChangeArrowheads="1"/>
                </p:cNvSpPr>
                <p:nvPr/>
              </p:nvSpPr>
              <p:spPr bwMode="auto">
                <a:xfrm rot="5400000">
                  <a:off x="3883231" y="1077785"/>
                  <a:ext cx="53340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486" name="AutoShape 22"/>
                <p:cNvSpPr>
                  <a:spLocks noChangeArrowheads="1"/>
                </p:cNvSpPr>
                <p:nvPr/>
              </p:nvSpPr>
              <p:spPr bwMode="auto">
                <a:xfrm rot="5400000">
                  <a:off x="3964987" y="1078579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grpSp>
            <p:nvGrpSpPr>
              <p:cNvPr id="501" name="Group 500"/>
              <p:cNvGrpSpPr/>
              <p:nvPr/>
            </p:nvGrpSpPr>
            <p:grpSpPr>
              <a:xfrm>
                <a:off x="4252387" y="3748017"/>
                <a:ext cx="310094" cy="768218"/>
                <a:chOff x="1961476" y="320115"/>
                <a:chExt cx="746125" cy="1720850"/>
              </a:xfrm>
            </p:grpSpPr>
            <p:sp>
              <p:nvSpPr>
                <p:cNvPr id="502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503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504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513" name="AutoShape 44"/>
              <p:cNvSpPr>
                <a:spLocks noChangeArrowheads="1"/>
              </p:cNvSpPr>
              <p:nvPr/>
            </p:nvSpPr>
            <p:spPr bwMode="auto">
              <a:xfrm>
                <a:off x="4019233" y="3748098"/>
                <a:ext cx="883438" cy="768218"/>
              </a:xfrm>
              <a:prstGeom prst="cube">
                <a:avLst>
                  <a:gd name="adj" fmla="val 27054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571" name="Line 9"/>
              <p:cNvSpPr>
                <a:spLocks noChangeShapeType="1"/>
              </p:cNvSpPr>
              <p:nvPr/>
            </p:nvSpPr>
            <p:spPr bwMode="auto">
              <a:xfrm flipH="1">
                <a:off x="1748250" y="3854521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572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1480823" y="4014415"/>
                <a:ext cx="767510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567" name="Group 566"/>
              <p:cNvGrpSpPr/>
              <p:nvPr/>
            </p:nvGrpSpPr>
            <p:grpSpPr>
              <a:xfrm>
                <a:off x="1872638" y="4048622"/>
                <a:ext cx="148449" cy="170794"/>
                <a:chOff x="3429205" y="977773"/>
                <a:chExt cx="357188" cy="382587"/>
              </a:xfrm>
            </p:grpSpPr>
            <p:sp>
              <p:nvSpPr>
                <p:cNvPr id="568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3408568" y="1077785"/>
                  <a:ext cx="22225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69" name="AutoShape 15"/>
                <p:cNvSpPr>
                  <a:spLocks noChangeArrowheads="1"/>
                </p:cNvSpPr>
                <p:nvPr/>
              </p:nvSpPr>
              <p:spPr bwMode="auto">
                <a:xfrm rot="5400000">
                  <a:off x="3445874" y="1078579"/>
                  <a:ext cx="32226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70" name="AutoShape 16"/>
                <p:cNvSpPr>
                  <a:spLocks noChangeArrowheads="1"/>
                </p:cNvSpPr>
                <p:nvPr/>
              </p:nvSpPr>
              <p:spPr bwMode="auto">
                <a:xfrm rot="5400000">
                  <a:off x="3504612" y="1078579"/>
                  <a:ext cx="3825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grpSp>
            <p:nvGrpSpPr>
              <p:cNvPr id="597" name="Group 596"/>
              <p:cNvGrpSpPr/>
              <p:nvPr/>
            </p:nvGrpSpPr>
            <p:grpSpPr>
              <a:xfrm>
                <a:off x="1782502" y="3748058"/>
                <a:ext cx="310094" cy="768219"/>
                <a:chOff x="1961476" y="320115"/>
                <a:chExt cx="746125" cy="1720850"/>
              </a:xfrm>
            </p:grpSpPr>
            <p:sp>
              <p:nvSpPr>
                <p:cNvPr id="598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599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600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613" name="AutoShape 44"/>
              <p:cNvSpPr>
                <a:spLocks noChangeArrowheads="1"/>
              </p:cNvSpPr>
              <p:nvPr/>
            </p:nvSpPr>
            <p:spPr bwMode="auto">
              <a:xfrm>
                <a:off x="1783341" y="3747157"/>
                <a:ext cx="879046" cy="768219"/>
              </a:xfrm>
              <a:prstGeom prst="cube">
                <a:avLst>
                  <a:gd name="adj" fmla="val 2723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519" name="Group 518"/>
              <p:cNvGrpSpPr/>
              <p:nvPr/>
            </p:nvGrpSpPr>
            <p:grpSpPr>
              <a:xfrm>
                <a:off x="2989924" y="4048622"/>
                <a:ext cx="148449" cy="170794"/>
                <a:chOff x="3429205" y="977773"/>
                <a:chExt cx="357188" cy="382587"/>
              </a:xfrm>
            </p:grpSpPr>
            <p:sp>
              <p:nvSpPr>
                <p:cNvPr id="520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3408568" y="1077785"/>
                  <a:ext cx="22225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21" name="AutoShape 15"/>
                <p:cNvSpPr>
                  <a:spLocks noChangeArrowheads="1"/>
                </p:cNvSpPr>
                <p:nvPr/>
              </p:nvSpPr>
              <p:spPr bwMode="auto">
                <a:xfrm rot="5400000">
                  <a:off x="3445874" y="1078579"/>
                  <a:ext cx="32226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22" name="AutoShape 16"/>
                <p:cNvSpPr>
                  <a:spLocks noChangeArrowheads="1"/>
                </p:cNvSpPr>
                <p:nvPr/>
              </p:nvSpPr>
              <p:spPr bwMode="auto">
                <a:xfrm rot="5400000">
                  <a:off x="3504612" y="1078579"/>
                  <a:ext cx="3825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sp>
            <p:nvSpPr>
              <p:cNvPr id="527" name="Line 9"/>
              <p:cNvSpPr>
                <a:spLocks noChangeShapeType="1"/>
              </p:cNvSpPr>
              <p:nvPr/>
            </p:nvSpPr>
            <p:spPr bwMode="auto">
              <a:xfrm flipH="1">
                <a:off x="2949987" y="3854521"/>
                <a:ext cx="149769" cy="0"/>
              </a:xfrm>
              <a:prstGeom prst="line">
                <a:avLst/>
              </a:prstGeom>
              <a:noFill/>
              <a:ln w="19050" cmpd="sng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sp>
            <p:nvSpPr>
              <p:cNvPr id="528" name="AutoShape 23"/>
              <p:cNvSpPr>
                <a:spLocks noChangeArrowheads="1"/>
              </p:cNvSpPr>
              <p:nvPr/>
            </p:nvSpPr>
            <p:spPr bwMode="auto">
              <a:xfrm rot="5400000" flipH="1">
                <a:off x="2712910" y="4014415"/>
                <a:ext cx="767510" cy="232900"/>
              </a:xfrm>
              <a:prstGeom prst="cube">
                <a:avLst>
                  <a:gd name="adj" fmla="val 84120"/>
                </a:avLst>
              </a:prstGeom>
              <a:solidFill>
                <a:srgbClr val="299E9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523" name="Group 522"/>
              <p:cNvGrpSpPr/>
              <p:nvPr/>
            </p:nvGrpSpPr>
            <p:grpSpPr>
              <a:xfrm>
                <a:off x="3100766" y="4022400"/>
                <a:ext cx="150429" cy="222528"/>
                <a:chOff x="3695905" y="919035"/>
                <a:chExt cx="361950" cy="498475"/>
              </a:xfrm>
            </p:grpSpPr>
            <p:sp>
              <p:nvSpPr>
                <p:cNvPr id="524" name="AutoShape 17"/>
                <p:cNvSpPr>
                  <a:spLocks noChangeArrowheads="1"/>
                </p:cNvSpPr>
                <p:nvPr/>
              </p:nvSpPr>
              <p:spPr bwMode="auto">
                <a:xfrm rot="5400000">
                  <a:off x="3569699" y="1078579"/>
                  <a:ext cx="4333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25" name="AutoShape 18"/>
                <p:cNvSpPr>
                  <a:spLocks noChangeArrowheads="1"/>
                </p:cNvSpPr>
                <p:nvPr/>
              </p:nvSpPr>
              <p:spPr bwMode="auto">
                <a:xfrm rot="5400000">
                  <a:off x="3642724" y="1078579"/>
                  <a:ext cx="46831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  <p:sp>
              <p:nvSpPr>
                <p:cNvPr id="526" name="AutoShape 19"/>
                <p:cNvSpPr>
                  <a:spLocks noChangeArrowheads="1"/>
                </p:cNvSpPr>
                <p:nvPr/>
              </p:nvSpPr>
              <p:spPr bwMode="auto">
                <a:xfrm rot="5400000">
                  <a:off x="3718130" y="1077785"/>
                  <a:ext cx="49847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00F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kern="1200"/>
                </a:p>
              </p:txBody>
            </p:sp>
          </p:grpSp>
          <p:grpSp>
            <p:nvGrpSpPr>
              <p:cNvPr id="549" name="Group 548"/>
              <p:cNvGrpSpPr/>
              <p:nvPr/>
            </p:nvGrpSpPr>
            <p:grpSpPr>
              <a:xfrm>
                <a:off x="3014588" y="3748058"/>
                <a:ext cx="310094" cy="768219"/>
                <a:chOff x="1961476" y="320115"/>
                <a:chExt cx="746125" cy="1720850"/>
              </a:xfrm>
            </p:grpSpPr>
            <p:sp>
              <p:nvSpPr>
                <p:cNvPr id="550" name="AutoShape 41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381245" y="900346"/>
                  <a:ext cx="1720850" cy="560387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551" name="AutoShape 42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474113" y="901140"/>
                  <a:ext cx="1720850" cy="558800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  <p:sp>
              <p:nvSpPr>
                <p:cNvPr id="552" name="AutoShape 43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566982" y="900346"/>
                  <a:ext cx="1720850" cy="560388"/>
                </a:xfrm>
                <a:prstGeom prst="cube">
                  <a:avLst>
                    <a:gd name="adj" fmla="val 84120"/>
                  </a:avLst>
                </a:prstGeom>
                <a:solidFill>
                  <a:srgbClr val="299E9F">
                    <a:alpha val="11000"/>
                  </a:srgbClr>
                </a:solidFill>
                <a:ln w="9525">
                  <a:solidFill>
                    <a:schemeClr val="tx1">
                      <a:alpha val="10001"/>
                    </a:schemeClr>
                  </a:solidFill>
                  <a:miter lim="800000"/>
                  <a:headEnd/>
                  <a:tailEnd/>
                </a:ln>
              </p:spPr>
              <p:txBody>
                <a:bodyPr rot="10800000" vert="eaVert" wrap="none" anchor="ctr"/>
                <a:lstStyle/>
                <a:p>
                  <a:pPr algn="ctr"/>
                  <a:endParaRPr lang="en-US" sz="1600">
                    <a:cs typeface="ＭＳ Ｐゴシック" charset="0"/>
                  </a:endParaRPr>
                </a:p>
              </p:txBody>
            </p:sp>
          </p:grpSp>
          <p:sp>
            <p:nvSpPr>
              <p:cNvPr id="619" name="AutoShape 44"/>
              <p:cNvSpPr>
                <a:spLocks noChangeArrowheads="1"/>
              </p:cNvSpPr>
              <p:nvPr/>
            </p:nvSpPr>
            <p:spPr bwMode="auto">
              <a:xfrm>
                <a:off x="2901947" y="3747157"/>
                <a:ext cx="879046" cy="768219"/>
              </a:xfrm>
              <a:prstGeom prst="cube">
                <a:avLst>
                  <a:gd name="adj" fmla="val 27239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kern="1200"/>
              </a:p>
            </p:txBody>
          </p:sp>
          <p:grpSp>
            <p:nvGrpSpPr>
              <p:cNvPr id="381" name="Group 380"/>
              <p:cNvGrpSpPr/>
              <p:nvPr/>
            </p:nvGrpSpPr>
            <p:grpSpPr>
              <a:xfrm>
                <a:off x="3234795" y="5642645"/>
                <a:ext cx="357188" cy="316513"/>
                <a:chOff x="5986954" y="4250045"/>
                <a:chExt cx="357188" cy="382587"/>
              </a:xfrm>
            </p:grpSpPr>
            <p:sp>
              <p:nvSpPr>
                <p:cNvPr id="382" name="AutoShape 14"/>
                <p:cNvSpPr>
                  <a:spLocks noChangeArrowheads="1"/>
                </p:cNvSpPr>
                <p:nvPr/>
              </p:nvSpPr>
              <p:spPr bwMode="auto">
                <a:xfrm rot="5400000">
                  <a:off x="5966317" y="4350057"/>
                  <a:ext cx="22225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3" name="AutoShape 15"/>
                <p:cNvSpPr>
                  <a:spLocks noChangeArrowheads="1"/>
                </p:cNvSpPr>
                <p:nvPr/>
              </p:nvSpPr>
              <p:spPr bwMode="auto">
                <a:xfrm rot="5400000">
                  <a:off x="6003623" y="4350851"/>
                  <a:ext cx="32226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4" name="AutoShape 16"/>
                <p:cNvSpPr>
                  <a:spLocks noChangeArrowheads="1"/>
                </p:cNvSpPr>
                <p:nvPr/>
              </p:nvSpPr>
              <p:spPr bwMode="auto">
                <a:xfrm rot="5400000">
                  <a:off x="6062361" y="4350851"/>
                  <a:ext cx="3825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85" name="Group 384"/>
              <p:cNvGrpSpPr/>
              <p:nvPr/>
            </p:nvGrpSpPr>
            <p:grpSpPr>
              <a:xfrm>
                <a:off x="3928141" y="5584701"/>
                <a:ext cx="361950" cy="412386"/>
                <a:chOff x="6253654" y="4191307"/>
                <a:chExt cx="361950" cy="498475"/>
              </a:xfrm>
            </p:grpSpPr>
            <p:sp>
              <p:nvSpPr>
                <p:cNvPr id="386" name="AutoShape 17"/>
                <p:cNvSpPr>
                  <a:spLocks noChangeArrowheads="1"/>
                </p:cNvSpPr>
                <p:nvPr/>
              </p:nvSpPr>
              <p:spPr bwMode="auto">
                <a:xfrm rot="5400000">
                  <a:off x="6127448" y="4350851"/>
                  <a:ext cx="4333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7" name="AutoShape 18"/>
                <p:cNvSpPr>
                  <a:spLocks noChangeArrowheads="1"/>
                </p:cNvSpPr>
                <p:nvPr/>
              </p:nvSpPr>
              <p:spPr bwMode="auto">
                <a:xfrm rot="5400000">
                  <a:off x="6200473" y="4350851"/>
                  <a:ext cx="46831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88" name="AutoShape 19"/>
                <p:cNvSpPr>
                  <a:spLocks noChangeArrowheads="1"/>
                </p:cNvSpPr>
                <p:nvPr/>
              </p:nvSpPr>
              <p:spPr bwMode="auto">
                <a:xfrm rot="5400000">
                  <a:off x="6275879" y="4350057"/>
                  <a:ext cx="49847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89" name="Group 388"/>
              <p:cNvGrpSpPr/>
              <p:nvPr/>
            </p:nvGrpSpPr>
            <p:grpSpPr>
              <a:xfrm>
                <a:off x="4626249" y="5560095"/>
                <a:ext cx="361950" cy="453099"/>
                <a:chOff x="6080364" y="4977952"/>
                <a:chExt cx="361950" cy="547687"/>
              </a:xfrm>
            </p:grpSpPr>
            <p:sp>
              <p:nvSpPr>
                <p:cNvPr id="390" name="AutoShape 20"/>
                <p:cNvSpPr>
                  <a:spLocks noChangeArrowheads="1"/>
                </p:cNvSpPr>
                <p:nvPr/>
              </p:nvSpPr>
              <p:spPr bwMode="auto">
                <a:xfrm rot="5400000">
                  <a:off x="5912089" y="5160514"/>
                  <a:ext cx="51752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1" name="AutoShape 21"/>
                <p:cNvSpPr>
                  <a:spLocks noChangeArrowheads="1"/>
                </p:cNvSpPr>
                <p:nvPr/>
              </p:nvSpPr>
              <p:spPr bwMode="auto">
                <a:xfrm rot="5400000">
                  <a:off x="5996227" y="5160514"/>
                  <a:ext cx="53340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2" name="AutoShape 22"/>
                <p:cNvSpPr>
                  <a:spLocks noChangeArrowheads="1"/>
                </p:cNvSpPr>
                <p:nvPr/>
              </p:nvSpPr>
              <p:spPr bwMode="auto">
                <a:xfrm rot="5400000">
                  <a:off x="6077983" y="5161308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93" name="Group 392"/>
              <p:cNvGrpSpPr/>
              <p:nvPr/>
            </p:nvGrpSpPr>
            <p:grpSpPr>
              <a:xfrm>
                <a:off x="5324357" y="5560095"/>
                <a:ext cx="363538" cy="453099"/>
                <a:chOff x="6796579" y="4167495"/>
                <a:chExt cx="363538" cy="547687"/>
              </a:xfrm>
            </p:grpSpPr>
            <p:sp>
              <p:nvSpPr>
                <p:cNvPr id="394" name="AutoShape 24"/>
                <p:cNvSpPr>
                  <a:spLocks noChangeArrowheads="1"/>
                </p:cNvSpPr>
                <p:nvPr/>
              </p:nvSpPr>
              <p:spPr bwMode="auto">
                <a:xfrm rot="5400000">
                  <a:off x="6613223" y="4350851"/>
                  <a:ext cx="5476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5" name="AutoShape 25"/>
                <p:cNvSpPr>
                  <a:spLocks noChangeArrowheads="1"/>
                </p:cNvSpPr>
                <p:nvPr/>
              </p:nvSpPr>
              <p:spPr bwMode="auto">
                <a:xfrm rot="5400000">
                  <a:off x="6711648" y="4349264"/>
                  <a:ext cx="533400" cy="182562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6" name="AutoShape 26"/>
                <p:cNvSpPr>
                  <a:spLocks noChangeArrowheads="1"/>
                </p:cNvSpPr>
                <p:nvPr/>
              </p:nvSpPr>
              <p:spPr bwMode="auto">
                <a:xfrm rot="5400000">
                  <a:off x="6810073" y="4349263"/>
                  <a:ext cx="517525" cy="182563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97" name="Group 396"/>
              <p:cNvGrpSpPr/>
              <p:nvPr/>
            </p:nvGrpSpPr>
            <p:grpSpPr>
              <a:xfrm>
                <a:off x="6024053" y="5584701"/>
                <a:ext cx="360362" cy="412386"/>
                <a:chOff x="7068042" y="4191307"/>
                <a:chExt cx="360362" cy="498475"/>
              </a:xfrm>
            </p:grpSpPr>
            <p:sp>
              <p:nvSpPr>
                <p:cNvPr id="398" name="AutoShape 27"/>
                <p:cNvSpPr>
                  <a:spLocks noChangeArrowheads="1"/>
                </p:cNvSpPr>
                <p:nvPr/>
              </p:nvSpPr>
              <p:spPr bwMode="auto">
                <a:xfrm rot="5400000">
                  <a:off x="6909292" y="4350057"/>
                  <a:ext cx="498475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99" name="AutoShape 28"/>
                <p:cNvSpPr>
                  <a:spLocks noChangeArrowheads="1"/>
                </p:cNvSpPr>
                <p:nvPr/>
              </p:nvSpPr>
              <p:spPr bwMode="auto">
                <a:xfrm rot="5400000">
                  <a:off x="7014860" y="4350851"/>
                  <a:ext cx="46831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0" name="AutoShape 29"/>
                <p:cNvSpPr>
                  <a:spLocks noChangeArrowheads="1"/>
                </p:cNvSpPr>
                <p:nvPr/>
              </p:nvSpPr>
              <p:spPr bwMode="auto">
                <a:xfrm rot="5400000">
                  <a:off x="7121223" y="4350851"/>
                  <a:ext cx="4333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401" name="Group 400"/>
              <p:cNvGrpSpPr/>
              <p:nvPr/>
            </p:nvGrpSpPr>
            <p:grpSpPr>
              <a:xfrm>
                <a:off x="6720573" y="5642645"/>
                <a:ext cx="360362" cy="316513"/>
                <a:chOff x="7337917" y="4250045"/>
                <a:chExt cx="360362" cy="382587"/>
              </a:xfrm>
            </p:grpSpPr>
            <p:sp>
              <p:nvSpPr>
                <p:cNvPr id="402" name="AutoShape 30"/>
                <p:cNvSpPr>
                  <a:spLocks noChangeArrowheads="1"/>
                </p:cNvSpPr>
                <p:nvPr/>
              </p:nvSpPr>
              <p:spPr bwMode="auto">
                <a:xfrm rot="5400000">
                  <a:off x="7237111" y="4350851"/>
                  <a:ext cx="382587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3" name="AutoShape 31"/>
                <p:cNvSpPr>
                  <a:spLocks noChangeArrowheads="1"/>
                </p:cNvSpPr>
                <p:nvPr/>
              </p:nvSpPr>
              <p:spPr bwMode="auto">
                <a:xfrm rot="5400000">
                  <a:off x="7356173" y="4350851"/>
                  <a:ext cx="322263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408" name="AutoShape 32"/>
                <p:cNvSpPr>
                  <a:spLocks noChangeArrowheads="1"/>
                </p:cNvSpPr>
                <p:nvPr/>
              </p:nvSpPr>
              <p:spPr bwMode="auto">
                <a:xfrm rot="5400000">
                  <a:off x="7496667" y="4350057"/>
                  <a:ext cx="222250" cy="180975"/>
                </a:xfrm>
                <a:prstGeom prst="can">
                  <a:avLst>
                    <a:gd name="adj" fmla="val 50000"/>
                  </a:avLst>
                </a:prstGeom>
                <a:solidFill>
                  <a:srgbClr val="00279F"/>
                </a:solidFill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58" name="Text Box 72"/>
              <p:cNvSpPr txBox="1">
                <a:spLocks noChangeArrowheads="1"/>
              </p:cNvSpPr>
              <p:nvPr/>
            </p:nvSpPr>
            <p:spPr bwMode="auto">
              <a:xfrm>
                <a:off x="2481135" y="5176319"/>
                <a:ext cx="4605573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/>
                <a:r>
                  <a:rPr lang="en-US" sz="1200" dirty="0">
                    <a:latin typeface="Arial"/>
                    <a:cs typeface="Arial"/>
                  </a:rPr>
                  <a:t>Core #       N-5          N-4           N-3          N-2          N-1            N</a:t>
                </a:r>
              </a:p>
              <a:p>
                <a:pPr algn="l"/>
                <a:endParaRPr lang="en-US" sz="400" i="1" dirty="0">
                  <a:latin typeface="Arial"/>
                  <a:cs typeface="Arial"/>
                </a:endParaRPr>
              </a:p>
              <a:p>
                <a:pPr algn="l"/>
                <a:r>
                  <a:rPr lang="en-US" sz="1200" i="1" dirty="0">
                    <a:latin typeface="Arial"/>
                    <a:cs typeface="Arial"/>
                  </a:rPr>
                  <a:t>   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3102139" y="5176317"/>
                <a:ext cx="4092467" cy="948930"/>
                <a:chOff x="1579726" y="5176319"/>
                <a:chExt cx="4092467" cy="1009055"/>
              </a:xfrm>
            </p:grpSpPr>
            <p:sp>
              <p:nvSpPr>
                <p:cNvPr id="660" name="Line 73"/>
                <p:cNvSpPr>
                  <a:spLocks noChangeShapeType="1"/>
                </p:cNvSpPr>
                <p:nvPr/>
              </p:nvSpPr>
              <p:spPr bwMode="auto">
                <a:xfrm>
                  <a:off x="1579726" y="5176319"/>
                  <a:ext cx="0" cy="1000822"/>
                </a:xfrm>
                <a:prstGeom prst="line">
                  <a:avLst/>
                </a:prstGeom>
                <a:noFill/>
                <a:ln w="1905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1" name="Line 74"/>
                <p:cNvSpPr>
                  <a:spLocks noChangeShapeType="1"/>
                </p:cNvSpPr>
                <p:nvPr/>
              </p:nvSpPr>
              <p:spPr bwMode="auto">
                <a:xfrm>
                  <a:off x="2261803" y="5206409"/>
                  <a:ext cx="1495" cy="955453"/>
                </a:xfrm>
                <a:prstGeom prst="line">
                  <a:avLst/>
                </a:prstGeom>
                <a:noFill/>
                <a:ln w="1905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2" name="Line 75"/>
                <p:cNvSpPr>
                  <a:spLocks noChangeShapeType="1"/>
                </p:cNvSpPr>
                <p:nvPr/>
              </p:nvSpPr>
              <p:spPr bwMode="auto">
                <a:xfrm>
                  <a:off x="3625960" y="5184552"/>
                  <a:ext cx="0" cy="1000822"/>
                </a:xfrm>
                <a:prstGeom prst="line">
                  <a:avLst/>
                </a:prstGeom>
                <a:noFill/>
                <a:ln w="1905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3" name="Line 76"/>
                <p:cNvSpPr>
                  <a:spLocks noChangeShapeType="1"/>
                </p:cNvSpPr>
                <p:nvPr/>
              </p:nvSpPr>
              <p:spPr bwMode="auto">
                <a:xfrm>
                  <a:off x="4990116" y="5184552"/>
                  <a:ext cx="0" cy="1000822"/>
                </a:xfrm>
                <a:prstGeom prst="line">
                  <a:avLst/>
                </a:prstGeom>
                <a:noFill/>
                <a:ln w="1905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64" name="Line 77"/>
                <p:cNvSpPr>
                  <a:spLocks noChangeShapeType="1"/>
                </p:cNvSpPr>
                <p:nvPr/>
              </p:nvSpPr>
              <p:spPr bwMode="auto">
                <a:xfrm>
                  <a:off x="5672193" y="5184552"/>
                  <a:ext cx="0" cy="1000822"/>
                </a:xfrm>
                <a:prstGeom prst="line">
                  <a:avLst/>
                </a:prstGeom>
                <a:noFill/>
                <a:ln w="19050" cap="rnd">
                  <a:solidFill>
                    <a:schemeClr val="tx1"/>
                  </a:solidFill>
                  <a:prstDash val="sysDot"/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673" name="Line 82"/>
              <p:cNvSpPr>
                <a:spLocks noChangeShapeType="1"/>
              </p:cNvSpPr>
              <p:nvPr/>
            </p:nvSpPr>
            <p:spPr bwMode="auto">
              <a:xfrm>
                <a:off x="4466294" y="5184552"/>
                <a:ext cx="0" cy="94118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9" name="Line 87"/>
              <p:cNvSpPr>
                <a:spLocks noChangeShapeType="1"/>
              </p:cNvSpPr>
              <p:nvPr/>
            </p:nvSpPr>
            <p:spPr bwMode="auto">
              <a:xfrm>
                <a:off x="5830450" y="5184552"/>
                <a:ext cx="0" cy="941188"/>
              </a:xfrm>
              <a:prstGeom prst="line">
                <a:avLst/>
              </a:prstGeom>
              <a:noFill/>
              <a:ln w="19050" cap="rnd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76" name="Straight Connector 675"/>
              <p:cNvCxnSpPr/>
              <p:nvPr/>
            </p:nvCxnSpPr>
            <p:spPr>
              <a:xfrm>
                <a:off x="2517426" y="5176320"/>
                <a:ext cx="4865509" cy="8233"/>
              </a:xfrm>
              <a:prstGeom prst="line">
                <a:avLst/>
              </a:prstGeom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1" name="Can 190"/>
              <p:cNvSpPr/>
              <p:nvPr/>
            </p:nvSpPr>
            <p:spPr bwMode="auto">
              <a:xfrm rot="16200000">
                <a:off x="5050167" y="1394288"/>
                <a:ext cx="45719" cy="6834374"/>
              </a:xfrm>
              <a:prstGeom prst="can">
                <a:avLst/>
              </a:prstGeom>
              <a:solidFill>
                <a:srgbClr val="C0504D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hangingPunct="0"/>
                <a:endParaRPr lang="en-US" sz="400">
                  <a:solidFill>
                    <a:srgbClr val="00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  <p:grpSp>
            <p:nvGrpSpPr>
              <p:cNvPr id="198" name="Group 197"/>
              <p:cNvGrpSpPr/>
              <p:nvPr/>
            </p:nvGrpSpPr>
            <p:grpSpPr>
              <a:xfrm>
                <a:off x="1766621" y="4514621"/>
                <a:ext cx="682349" cy="318917"/>
                <a:chOff x="244208" y="4514620"/>
                <a:chExt cx="682349" cy="318917"/>
              </a:xfrm>
            </p:grpSpPr>
            <p:sp>
              <p:nvSpPr>
                <p:cNvPr id="677" name="Can 676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194" name="Straight Connector 193"/>
                <p:cNvCxnSpPr>
                  <a:stCxn id="677" idx="0"/>
                  <a:endCxn id="572" idx="2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8" name="Straight Connector 677"/>
                <p:cNvCxnSpPr>
                  <a:stCxn id="618" idx="2"/>
                </p:cNvCxnSpPr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79" name="Group 678"/>
              <p:cNvGrpSpPr/>
              <p:nvPr/>
            </p:nvGrpSpPr>
            <p:grpSpPr>
              <a:xfrm>
                <a:off x="2897477" y="4513825"/>
                <a:ext cx="682349" cy="318917"/>
                <a:chOff x="244208" y="4514620"/>
                <a:chExt cx="682349" cy="318917"/>
              </a:xfrm>
            </p:grpSpPr>
            <p:sp>
              <p:nvSpPr>
                <p:cNvPr id="680" name="Can 679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681" name="Straight Connector 680"/>
                <p:cNvCxnSpPr>
                  <a:stCxn id="680" idx="0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82" name="Straight Connector 681"/>
                <p:cNvCxnSpPr/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83" name="Group 682"/>
              <p:cNvGrpSpPr/>
              <p:nvPr/>
            </p:nvGrpSpPr>
            <p:grpSpPr>
              <a:xfrm>
                <a:off x="4014302" y="4513825"/>
                <a:ext cx="682349" cy="318917"/>
                <a:chOff x="244208" y="4514620"/>
                <a:chExt cx="682349" cy="318917"/>
              </a:xfrm>
            </p:grpSpPr>
            <p:sp>
              <p:nvSpPr>
                <p:cNvPr id="684" name="Can 683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685" name="Straight Connector 684"/>
                <p:cNvCxnSpPr>
                  <a:stCxn id="684" idx="0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86" name="Straight Connector 685"/>
                <p:cNvCxnSpPr/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87" name="Group 686"/>
              <p:cNvGrpSpPr/>
              <p:nvPr/>
            </p:nvGrpSpPr>
            <p:grpSpPr>
              <a:xfrm>
                <a:off x="5136069" y="4513825"/>
                <a:ext cx="682349" cy="318917"/>
                <a:chOff x="244208" y="4514620"/>
                <a:chExt cx="682349" cy="318917"/>
              </a:xfrm>
            </p:grpSpPr>
            <p:sp>
              <p:nvSpPr>
                <p:cNvPr id="688" name="Can 687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689" name="Straight Connector 688"/>
                <p:cNvCxnSpPr>
                  <a:stCxn id="688" idx="0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0" name="Straight Connector 689"/>
                <p:cNvCxnSpPr/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91" name="Group 690"/>
              <p:cNvGrpSpPr/>
              <p:nvPr/>
            </p:nvGrpSpPr>
            <p:grpSpPr>
              <a:xfrm>
                <a:off x="6257834" y="4513825"/>
                <a:ext cx="682349" cy="318917"/>
                <a:chOff x="244208" y="4514620"/>
                <a:chExt cx="682349" cy="318917"/>
              </a:xfrm>
            </p:grpSpPr>
            <p:sp>
              <p:nvSpPr>
                <p:cNvPr id="692" name="Can 691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693" name="Straight Connector 692"/>
                <p:cNvCxnSpPr>
                  <a:stCxn id="692" idx="0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4" name="Straight Connector 693"/>
                <p:cNvCxnSpPr/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grpSp>
            <p:nvGrpSpPr>
              <p:cNvPr id="695" name="Group 694"/>
              <p:cNvGrpSpPr/>
              <p:nvPr/>
            </p:nvGrpSpPr>
            <p:grpSpPr>
              <a:xfrm>
                <a:off x="7379600" y="4513825"/>
                <a:ext cx="682349" cy="318917"/>
                <a:chOff x="244208" y="4514620"/>
                <a:chExt cx="682349" cy="318917"/>
              </a:xfrm>
            </p:grpSpPr>
            <p:sp>
              <p:nvSpPr>
                <p:cNvPr id="696" name="Can 695"/>
                <p:cNvSpPr/>
                <p:nvPr/>
              </p:nvSpPr>
              <p:spPr bwMode="auto">
                <a:xfrm rot="16200000">
                  <a:off x="559867" y="4765805"/>
                  <a:ext cx="45719" cy="89745"/>
                </a:xfrm>
                <a:prstGeom prst="can">
                  <a:avLst/>
                </a:prstGeom>
                <a:solidFill>
                  <a:schemeClr val="accent5">
                    <a:lumMod val="1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hangingPunct="0"/>
                  <a:endParaRPr lang="en-US" sz="400">
                    <a:solidFill>
                      <a:srgbClr val="000000"/>
                    </a:solidFill>
                    <a:ea typeface="ＭＳ Ｐゴシック" charset="0"/>
                    <a:cs typeface="ＭＳ Ｐゴシック" charset="0"/>
                  </a:endParaRPr>
                </a:p>
              </p:txBody>
            </p:sp>
            <p:cxnSp>
              <p:nvCxnSpPr>
                <p:cNvPr id="697" name="Straight Connector 696"/>
                <p:cNvCxnSpPr>
                  <a:stCxn id="696" idx="0"/>
                </p:cNvCxnSpPr>
                <p:nvPr/>
              </p:nvCxnSpPr>
              <p:spPr bwMode="auto">
                <a:xfrm flipH="1" flipV="1">
                  <a:off x="244208" y="4514620"/>
                  <a:ext cx="305076" cy="296057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98" name="Straight Connector 697"/>
                <p:cNvCxnSpPr/>
                <p:nvPr/>
              </p:nvCxnSpPr>
              <p:spPr bwMode="auto">
                <a:xfrm flipH="1">
                  <a:off x="618985" y="4516276"/>
                  <a:ext cx="307572" cy="284174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</p:cxnSp>
          </p:grpSp>
          <p:cxnSp>
            <p:nvCxnSpPr>
              <p:cNvPr id="323" name="Straight Connector 322"/>
              <p:cNvCxnSpPr/>
              <p:nvPr/>
            </p:nvCxnSpPr>
            <p:spPr bwMode="auto">
              <a:xfrm flipH="1" flipV="1">
                <a:off x="2101864" y="4830101"/>
                <a:ext cx="1303337" cy="34891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5" name="Straight Connector 324"/>
              <p:cNvCxnSpPr/>
              <p:nvPr/>
            </p:nvCxnSpPr>
            <p:spPr bwMode="auto">
              <a:xfrm flipH="1" flipV="1">
                <a:off x="3208013" y="4809538"/>
                <a:ext cx="884084" cy="359599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7" name="Straight Connector 326"/>
              <p:cNvCxnSpPr>
                <a:stCxn id="658" idx="0"/>
              </p:cNvCxnSpPr>
              <p:nvPr/>
            </p:nvCxnSpPr>
            <p:spPr bwMode="auto">
              <a:xfrm flipH="1" flipV="1">
                <a:off x="4348755" y="4833451"/>
                <a:ext cx="435167" cy="342868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29" name="Straight Connector 328"/>
              <p:cNvCxnSpPr/>
              <p:nvPr/>
            </p:nvCxnSpPr>
            <p:spPr bwMode="auto">
              <a:xfrm flipH="1" flipV="1">
                <a:off x="5470521" y="4843335"/>
                <a:ext cx="5253" cy="34062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1" name="Straight Connector 330"/>
              <p:cNvCxnSpPr/>
              <p:nvPr/>
            </p:nvCxnSpPr>
            <p:spPr bwMode="auto">
              <a:xfrm flipV="1">
                <a:off x="6157728" y="4813683"/>
                <a:ext cx="409848" cy="36533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3" name="Straight Connector 332"/>
              <p:cNvCxnSpPr/>
              <p:nvPr/>
            </p:nvCxnSpPr>
            <p:spPr bwMode="auto">
              <a:xfrm flipV="1">
                <a:off x="6854507" y="4813683"/>
                <a:ext cx="834836" cy="365336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cxnSp>
          <p:sp>
            <p:nvSpPr>
              <p:cNvPr id="335" name="Text Box 72"/>
              <p:cNvSpPr txBox="1">
                <a:spLocks noChangeArrowheads="1"/>
              </p:cNvSpPr>
              <p:nvPr/>
            </p:nvSpPr>
            <p:spPr bwMode="auto">
              <a:xfrm>
                <a:off x="7614769" y="4829596"/>
                <a:ext cx="939684" cy="70788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200" dirty="0">
                    <a:latin typeface="Arial"/>
                    <a:cs typeface="Arial"/>
                  </a:rPr>
                  <a:t>Plasma column</a:t>
                </a:r>
              </a:p>
              <a:p>
                <a:pPr algn="r"/>
                <a:endParaRPr lang="en-US" sz="400" i="1" dirty="0">
                  <a:latin typeface="Arial"/>
                  <a:cs typeface="Arial"/>
                </a:endParaRPr>
              </a:p>
              <a:p>
                <a:pPr algn="r"/>
                <a:r>
                  <a:rPr lang="en-US" sz="1200" i="1" dirty="0">
                    <a:latin typeface="Arial"/>
                    <a:cs typeface="Arial"/>
                  </a:rPr>
                  <a:t>   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7905ACF-060D-1141-920A-1787ECCCF56D}"/>
                </a:ext>
              </a:extLst>
            </p:cNvPr>
            <p:cNvSpPr txBox="1"/>
            <p:nvPr/>
          </p:nvSpPr>
          <p:spPr>
            <a:xfrm>
              <a:off x="368076" y="3238500"/>
              <a:ext cx="2070324" cy="142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90000"/>
                </a:lnSpc>
              </a:pPr>
              <a:r>
                <a:rPr lang="en-US" sz="2400" dirty="0"/>
                <a:t>Implies pipelining algorithm for parallelization</a:t>
              </a:r>
            </a:p>
          </p:txBody>
        </p:sp>
      </p:grpSp>
      <p:sp>
        <p:nvSpPr>
          <p:cNvPr id="414" name="TextBox 413">
            <a:extLst>
              <a:ext uri="{FF2B5EF4-FFF2-40B4-BE49-F238E27FC236}">
                <a16:creationId xmlns:a16="http://schemas.microsoft.com/office/drawing/2014/main" id="{50F2B284-B346-7E43-BD0D-3E4D52916BD4}"/>
              </a:ext>
            </a:extLst>
          </p:cNvPr>
          <p:cNvSpPr txBox="1"/>
          <p:nvPr/>
        </p:nvSpPr>
        <p:spPr>
          <a:xfrm>
            <a:off x="876076" y="5918672"/>
            <a:ext cx="1071902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sym typeface="Wingdings" pitchFamily="2" charset="2"/>
              </a:rPr>
              <a:t> also</a:t>
            </a:r>
            <a:r>
              <a:rPr lang="en-US" sz="2400" dirty="0"/>
              <a:t> means that diagnostics need to reconstruct snapshots at a given time.</a:t>
            </a:r>
          </a:p>
        </p:txBody>
      </p:sp>
      <p:sp>
        <p:nvSpPr>
          <p:cNvPr id="415" name="Slide Number Placeholder 3">
            <a:extLst>
              <a:ext uri="{FF2B5EF4-FFF2-40B4-BE49-F238E27FC236}">
                <a16:creationId xmlns:a16="http://schemas.microsoft.com/office/drawing/2014/main" id="{C57BFE70-DE43-B442-98CC-57257DC3B436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76135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Title 1">
            <a:extLst>
              <a:ext uri="{FF2B5EF4-FFF2-40B4-BE49-F238E27FC236}">
                <a16:creationId xmlns:a16="http://schemas.microsoft.com/office/drawing/2014/main" id="{FA9D2D4C-1D53-C94E-BCA2-D05EA0250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Boosted frame simulations do not need pipelining</a:t>
            </a:r>
          </a:p>
        </p:txBody>
      </p: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76C904E-D32D-ED44-85ED-C45DF9AEE93E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EBD8ED6E-DD4C-9B44-A6EE-4814AA44322B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C9147A80-F111-0A40-9F9C-70684D3E33E1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5" name="Picture 244" descr="Screen Shot 2016-03-19 at 3.27.28 PM.png">
            <a:extLst>
              <a:ext uri="{FF2B5EF4-FFF2-40B4-BE49-F238E27FC236}">
                <a16:creationId xmlns:a16="http://schemas.microsoft.com/office/drawing/2014/main" id="{5153B244-FDAF-3B4A-BC8F-6FBB9F83E0B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62391" y="1169062"/>
            <a:ext cx="2727075" cy="987522"/>
          </a:xfrm>
          <a:prstGeom prst="rect">
            <a:avLst/>
          </a:prstGeom>
        </p:spPr>
      </p:pic>
      <p:pic>
        <p:nvPicPr>
          <p:cNvPr id="246" name="Picture 245" descr="Screen Shot 2016-03-19 at 3.27.28 PM.png">
            <a:extLst>
              <a:ext uri="{FF2B5EF4-FFF2-40B4-BE49-F238E27FC236}">
                <a16:creationId xmlns:a16="http://schemas.microsoft.com/office/drawing/2014/main" id="{C8597DB4-ECFC-CE44-943E-900CD4428AC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85191" y="1169062"/>
            <a:ext cx="2149795" cy="987522"/>
          </a:xfrm>
          <a:prstGeom prst="rect">
            <a:avLst/>
          </a:prstGeom>
        </p:spPr>
      </p:pic>
      <p:sp>
        <p:nvSpPr>
          <p:cNvPr id="247" name="Line 7">
            <a:extLst>
              <a:ext uri="{FF2B5EF4-FFF2-40B4-BE49-F238E27FC236}">
                <a16:creationId xmlns:a16="http://schemas.microsoft.com/office/drawing/2014/main" id="{0A350605-2073-5244-AB7C-7DA58EB7E9D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18489" y="1759312"/>
            <a:ext cx="1311553" cy="0"/>
          </a:xfrm>
          <a:prstGeom prst="line">
            <a:avLst/>
          </a:prstGeom>
          <a:noFill/>
          <a:ln w="47625" cap="flat" cmpd="sng">
            <a:solidFill>
              <a:srgbClr val="4349AA"/>
            </a:solidFill>
            <a:prstDash val="solid"/>
            <a:round/>
            <a:headEnd type="none" w="med" len="med"/>
            <a:tailEnd type="triangle" w="med" len="med"/>
          </a:ln>
          <a:effectLst>
            <a:outerShdw blurRad="76200" algn="ctr" rotWithShape="0">
              <a:srgbClr val="000000">
                <a:alpha val="79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67708" tIns="67708" rIns="67708" bIns="67708" anchor="ctr"/>
          <a:lstStyle/>
          <a:p>
            <a:pPr defTabSz="609340" hangingPunct="0">
              <a:defRPr/>
            </a:pPr>
            <a:endParaRPr lang="en-US" sz="1600">
              <a:solidFill>
                <a:srgbClr val="000000"/>
              </a:solidFill>
              <a:latin typeface="Helvetica" charset="0"/>
              <a:ea typeface="ＭＳ Ｐゴシック" charset="0"/>
              <a:cs typeface="Helvetica" charset="0"/>
              <a:sym typeface="Helvetica" charset="0"/>
            </a:endParaRPr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B5610062-660B-2149-BD3F-DF4B0E7EE0A0}"/>
              </a:ext>
            </a:extLst>
          </p:cNvPr>
          <p:cNvSpPr txBox="1"/>
          <p:nvPr/>
        </p:nvSpPr>
        <p:spPr>
          <a:xfrm>
            <a:off x="5718312" y="1307266"/>
            <a:ext cx="1302571" cy="876921"/>
          </a:xfrm>
          <a:prstGeom prst="rect">
            <a:avLst/>
          </a:prstGeom>
          <a:noFill/>
        </p:spPr>
        <p:txBody>
          <a:bodyPr wrap="none" lIns="121874" tIns="60937" rIns="121874" bIns="60937" rtlCol="0">
            <a:spAutoFit/>
          </a:bodyPr>
          <a:lstStyle/>
          <a:p>
            <a:pPr algn="ctr" defTabSz="609340" fontAlgn="auto">
              <a:spcBef>
                <a:spcPts val="0"/>
              </a:spcBef>
              <a:spcAft>
                <a:spcPts val="0"/>
              </a:spcAft>
            </a:pPr>
            <a:r>
              <a:rPr lang="en-US" sz="1899" dirty="0">
                <a:solidFill>
                  <a:srgbClr val="1F497D"/>
                </a:solidFill>
                <a:latin typeface="Franklin Gothic Medium"/>
                <a:cs typeface="+mn-cs"/>
              </a:rPr>
              <a:t>Lorentz</a:t>
            </a:r>
          </a:p>
          <a:p>
            <a:pPr algn="ctr" defTabSz="609340" fontAlgn="auto">
              <a:spcBef>
                <a:spcPts val="0"/>
              </a:spcBef>
              <a:spcAft>
                <a:spcPts val="0"/>
              </a:spcAft>
            </a:pPr>
            <a:endParaRPr lang="en-US" sz="1100" dirty="0">
              <a:solidFill>
                <a:srgbClr val="1F497D"/>
              </a:solidFill>
              <a:latin typeface="Franklin Gothic Medium"/>
              <a:cs typeface="+mn-cs"/>
            </a:endParaRPr>
          </a:p>
          <a:p>
            <a:pPr algn="ctr" defTabSz="609340" fontAlgn="auto">
              <a:spcBef>
                <a:spcPts val="0"/>
              </a:spcBef>
              <a:spcAft>
                <a:spcPts val="0"/>
              </a:spcAft>
            </a:pPr>
            <a:r>
              <a:rPr lang="en-US" sz="1899" dirty="0">
                <a:solidFill>
                  <a:srgbClr val="1F497D"/>
                </a:solidFill>
                <a:latin typeface="Franklin Gothic Medium"/>
                <a:cs typeface="+mn-cs"/>
              </a:rPr>
              <a:t>Transform</a:t>
            </a:r>
          </a:p>
        </p:txBody>
      </p:sp>
      <p:sp>
        <p:nvSpPr>
          <p:cNvPr id="249" name="TextBox 248">
            <a:extLst>
              <a:ext uri="{FF2B5EF4-FFF2-40B4-BE49-F238E27FC236}">
                <a16:creationId xmlns:a16="http://schemas.microsoft.com/office/drawing/2014/main" id="{D849B542-21E4-6645-9A0C-2F0AE063D2E3}"/>
              </a:ext>
            </a:extLst>
          </p:cNvPr>
          <p:cNvSpPr txBox="1"/>
          <p:nvPr/>
        </p:nvSpPr>
        <p:spPr>
          <a:xfrm>
            <a:off x="6238926" y="2082801"/>
            <a:ext cx="290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g</a:t>
            </a:r>
          </a:p>
        </p:txBody>
      </p:sp>
      <p:sp>
        <p:nvSpPr>
          <p:cNvPr id="250" name="TextBox 249">
            <a:extLst>
              <a:ext uri="{FF2B5EF4-FFF2-40B4-BE49-F238E27FC236}">
                <a16:creationId xmlns:a16="http://schemas.microsoft.com/office/drawing/2014/main" id="{45BB0D5E-E85D-D94B-BB9B-A7FFDA84A98D}"/>
              </a:ext>
            </a:extLst>
          </p:cNvPr>
          <p:cNvSpPr txBox="1"/>
          <p:nvPr/>
        </p:nvSpPr>
        <p:spPr>
          <a:xfrm>
            <a:off x="7181921" y="2082801"/>
            <a:ext cx="1378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l’=</a:t>
            </a:r>
            <a:r>
              <a:rPr lang="en-US" sz="2000" dirty="0" err="1">
                <a:latin typeface="Symbol" charset="2"/>
                <a:ea typeface="Symbol" charset="2"/>
                <a:cs typeface="Symbol" charset="2"/>
              </a:rPr>
              <a:t>lg</a:t>
            </a: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(1+b)</a:t>
            </a:r>
          </a:p>
        </p:txBody>
      </p:sp>
      <p:sp>
        <p:nvSpPr>
          <p:cNvPr id="251" name="TextBox 250">
            <a:extLst>
              <a:ext uri="{FF2B5EF4-FFF2-40B4-BE49-F238E27FC236}">
                <a16:creationId xmlns:a16="http://schemas.microsoft.com/office/drawing/2014/main" id="{1DB55591-1C0C-5E46-866E-C3BA52289821}"/>
              </a:ext>
            </a:extLst>
          </p:cNvPr>
          <p:cNvSpPr txBox="1"/>
          <p:nvPr/>
        </p:nvSpPr>
        <p:spPr>
          <a:xfrm>
            <a:off x="8519993" y="2082801"/>
            <a:ext cx="7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L’=L</a:t>
            </a: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/g</a:t>
            </a:r>
          </a:p>
        </p:txBody>
      </p:sp>
      <p:sp>
        <p:nvSpPr>
          <p:cNvPr id="252" name="TextBox 251">
            <a:extLst>
              <a:ext uri="{FF2B5EF4-FFF2-40B4-BE49-F238E27FC236}">
                <a16:creationId xmlns:a16="http://schemas.microsoft.com/office/drawing/2014/main" id="{CDB5D18B-AA7C-8848-A8C1-DC410E074F8E}"/>
              </a:ext>
            </a:extLst>
          </p:cNvPr>
          <p:cNvSpPr txBox="1"/>
          <p:nvPr/>
        </p:nvSpPr>
        <p:spPr>
          <a:xfrm>
            <a:off x="2942067" y="2082801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latin typeface="Symbol" charset="2"/>
                <a:ea typeface="Symbol" charset="2"/>
                <a:cs typeface="Symbol" charset="2"/>
              </a:rPr>
              <a:t>l</a:t>
            </a:r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0A17C470-0BB1-034C-A922-B445C9BDA4FA}"/>
              </a:ext>
            </a:extLst>
          </p:cNvPr>
          <p:cNvSpPr txBox="1"/>
          <p:nvPr/>
        </p:nvSpPr>
        <p:spPr>
          <a:xfrm>
            <a:off x="4395254" y="2082801"/>
            <a:ext cx="3097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>
                <a:latin typeface="Franklin Gothic Book" charset="0"/>
                <a:ea typeface="Franklin Gothic Book" charset="0"/>
                <a:cs typeface="Franklin Gothic Book" charset="0"/>
              </a:rPr>
              <a:t>L</a:t>
            </a:r>
            <a:endParaRPr lang="en-US" sz="2000" dirty="0">
              <a:latin typeface="Symbol" charset="2"/>
              <a:ea typeface="Symbol" charset="2"/>
              <a:cs typeface="Symbol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379B50-5699-884E-9949-09D97FE5C2EA}"/>
              </a:ext>
            </a:extLst>
          </p:cNvPr>
          <p:cNvSpPr txBox="1"/>
          <p:nvPr/>
        </p:nvSpPr>
        <p:spPr>
          <a:xfrm>
            <a:off x="214072" y="2997200"/>
            <a:ext cx="11974753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as it is a standard PIC simulations that can use standard domain decomposition.</a:t>
            </a:r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05B076CD-D67C-E946-B83D-83B22BF4DCF3}"/>
              </a:ext>
            </a:extLst>
          </p:cNvPr>
          <p:cNvSpPr txBox="1"/>
          <p:nvPr/>
        </p:nvSpPr>
        <p:spPr>
          <a:xfrm>
            <a:off x="214072" y="3962400"/>
            <a:ext cx="10200228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But it also needs a reconstruction of the data in the laboratory frame.</a:t>
            </a:r>
          </a:p>
        </p:txBody>
      </p:sp>
      <p:sp>
        <p:nvSpPr>
          <p:cNvPr id="256" name="Slide Number Placeholder 3">
            <a:extLst>
              <a:ext uri="{FF2B5EF4-FFF2-40B4-BE49-F238E27FC236}">
                <a16:creationId xmlns:a16="http://schemas.microsoft.com/office/drawing/2014/main" id="{C6DBB65A-99AC-DC47-8353-A1514C529294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28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7905735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-1" y="893"/>
            <a:ext cx="12188825" cy="6856214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6323" name="Picture 20" descr="ey_g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212"/>
          <a:stretch/>
        </p:blipFill>
        <p:spPr bwMode="auto">
          <a:xfrm>
            <a:off x="2318026" y="158834"/>
            <a:ext cx="4532720" cy="3158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34" name="AutoShape 28"/>
          <p:cNvSpPr>
            <a:spLocks noChangeArrowheads="1"/>
          </p:cNvSpPr>
          <p:nvPr/>
        </p:nvSpPr>
        <p:spPr bwMode="auto">
          <a:xfrm rot="16200000" flipV="1">
            <a:off x="3398253" y="-65744"/>
            <a:ext cx="2369087" cy="3015465"/>
          </a:xfrm>
          <a:prstGeom prst="parallelogram">
            <a:avLst>
              <a:gd name="adj" fmla="val 9028"/>
            </a:avLst>
          </a:prstGeom>
          <a:noFill/>
          <a:ln w="38100">
            <a:solidFill>
              <a:srgbClr val="E9E9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Rectangle 3"/>
          <p:cNvSpPr>
            <a:spLocks noChangeArrowheads="1"/>
          </p:cNvSpPr>
          <p:nvPr/>
        </p:nvSpPr>
        <p:spPr bwMode="auto">
          <a:xfrm>
            <a:off x="6142905" y="158564"/>
            <a:ext cx="796717" cy="266630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0" name="Picture 2" descr="ey_g4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622"/>
          <a:stretch/>
        </p:blipFill>
        <p:spPr bwMode="auto">
          <a:xfrm>
            <a:off x="2336411" y="3548564"/>
            <a:ext cx="4542242" cy="3150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AutoShape 4"/>
          <p:cNvSpPr>
            <a:spLocks noChangeArrowheads="1"/>
          </p:cNvSpPr>
          <p:nvPr/>
        </p:nvSpPr>
        <p:spPr bwMode="auto">
          <a:xfrm rot="16200000" flipV="1">
            <a:off x="3412454" y="3331184"/>
            <a:ext cx="2396500" cy="3018639"/>
          </a:xfrm>
          <a:prstGeom prst="parallelogram">
            <a:avLst>
              <a:gd name="adj" fmla="val 63093"/>
            </a:avLst>
          </a:prstGeom>
          <a:noFill/>
          <a:ln w="38100">
            <a:solidFill>
              <a:srgbClr val="E9E9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Line 6"/>
          <p:cNvSpPr>
            <a:spLocks noChangeShapeType="1"/>
          </p:cNvSpPr>
          <p:nvPr/>
        </p:nvSpPr>
        <p:spPr bwMode="auto">
          <a:xfrm flipV="1">
            <a:off x="3104561" y="4797939"/>
            <a:ext cx="3018639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6166052" y="3568664"/>
            <a:ext cx="796717" cy="266630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37" descr="e3dframe10015"/>
          <p:cNvPicPr>
            <a:picLocks noChangeAspect="1" noChangeArrowheads="1"/>
          </p:cNvPicPr>
          <p:nvPr/>
        </p:nvPicPr>
        <p:blipFill>
          <a:blip r:embed="rId8" cstate="print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6374" y="66515"/>
            <a:ext cx="3656648" cy="1096677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6" descr="e3dframe10067"/>
          <p:cNvPicPr>
            <a:picLocks noChangeAspect="1" noChangeArrowheads="1"/>
          </p:cNvPicPr>
          <p:nvPr/>
        </p:nvPicPr>
        <p:blipFill>
          <a:blip r:embed="rId9" cstate="print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98411" y="1007656"/>
            <a:ext cx="3656648" cy="1096676"/>
          </a:xfrm>
          <a:prstGeom prst="rect">
            <a:avLst/>
          </a:prstGeom>
          <a:noFill/>
          <a:effectLst>
            <a:outerShdw blurRad="63500" dist="38099" dir="2700000" algn="ctr" rotWithShape="0">
              <a:srgbClr val="000000">
                <a:alpha val="74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6331" name="Group 13"/>
          <p:cNvGrpSpPr>
            <a:grpSpLocks/>
          </p:cNvGrpSpPr>
          <p:nvPr/>
        </p:nvGrpSpPr>
        <p:grpSpPr bwMode="auto">
          <a:xfrm>
            <a:off x="6484129" y="1006070"/>
            <a:ext cx="3658234" cy="169819"/>
            <a:chOff x="3061" y="1842"/>
            <a:chExt cx="2059" cy="107"/>
          </a:xfrm>
        </p:grpSpPr>
        <p:sp>
          <p:nvSpPr>
            <p:cNvPr id="56342" name="Line 14"/>
            <p:cNvSpPr>
              <a:spLocks noChangeShapeType="1"/>
            </p:cNvSpPr>
            <p:nvPr/>
          </p:nvSpPr>
          <p:spPr bwMode="auto">
            <a:xfrm>
              <a:off x="3062" y="1842"/>
              <a:ext cx="2058" cy="1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43" name="Line 15"/>
            <p:cNvSpPr>
              <a:spLocks noChangeShapeType="1"/>
            </p:cNvSpPr>
            <p:nvPr/>
          </p:nvSpPr>
          <p:spPr bwMode="auto">
            <a:xfrm>
              <a:off x="3061" y="1844"/>
              <a:ext cx="0" cy="105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6338" name="Rectangle 26"/>
          <p:cNvSpPr>
            <a:spLocks noChangeArrowheads="1"/>
          </p:cNvSpPr>
          <p:nvPr/>
        </p:nvSpPr>
        <p:spPr bwMode="auto">
          <a:xfrm>
            <a:off x="4098739" y="1442"/>
            <a:ext cx="1037955" cy="96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35" name="Text Box 33"/>
          <p:cNvSpPr txBox="1">
            <a:spLocks noChangeArrowheads="1"/>
          </p:cNvSpPr>
          <p:nvPr/>
        </p:nvSpPr>
        <p:spPr bwMode="auto">
          <a:xfrm rot="16200000">
            <a:off x="842170" y="1034334"/>
            <a:ext cx="968123" cy="5237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799"/>
              <a:t>Time</a:t>
            </a:r>
          </a:p>
        </p:txBody>
      </p:sp>
      <p:sp>
        <p:nvSpPr>
          <p:cNvPr id="56336" name="Line 34"/>
          <p:cNvSpPr>
            <a:spLocks noChangeShapeType="1"/>
          </p:cNvSpPr>
          <p:nvPr/>
        </p:nvSpPr>
        <p:spPr bwMode="auto">
          <a:xfrm flipV="1">
            <a:off x="1551596" y="570906"/>
            <a:ext cx="0" cy="15616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2" name="Picture 51" descr="e3dframe10083"/>
          <p:cNvPicPr>
            <a:picLocks noChangeAspect="1" noChangeArrowheads="1"/>
          </p:cNvPicPr>
          <p:nvPr/>
        </p:nvPicPr>
        <p:blipFill>
          <a:blip r:embed="rId10" cstate="print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21585" y="3467092"/>
            <a:ext cx="3656648" cy="10966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2" descr="e3dframe10099"/>
          <p:cNvPicPr>
            <a:picLocks noChangeAspect="1" noChangeArrowheads="1"/>
          </p:cNvPicPr>
          <p:nvPr/>
        </p:nvPicPr>
        <p:blipFill>
          <a:blip r:embed="rId11" cstate="print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3622" y="4417756"/>
            <a:ext cx="3656648" cy="109667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50" descr="e3dframe10156"/>
          <p:cNvPicPr>
            <a:picLocks noChangeAspect="1" noChangeArrowheads="1"/>
          </p:cNvPicPr>
          <p:nvPr/>
        </p:nvPicPr>
        <p:blipFill>
          <a:blip r:embed="rId12" cstate="print">
            <a:lum bright="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05660" y="5358899"/>
            <a:ext cx="3656648" cy="109667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75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Line 9"/>
          <p:cNvSpPr>
            <a:spLocks noChangeShapeType="1"/>
          </p:cNvSpPr>
          <p:nvPr/>
        </p:nvSpPr>
        <p:spPr bwMode="auto">
          <a:xfrm flipV="1">
            <a:off x="6123198" y="4492349"/>
            <a:ext cx="280915" cy="265044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0" name="Group 15"/>
          <p:cNvGrpSpPr>
            <a:grpSpLocks/>
          </p:cNvGrpSpPr>
          <p:nvPr/>
        </p:nvGrpSpPr>
        <p:grpSpPr bwMode="auto">
          <a:xfrm>
            <a:off x="6507273" y="4416169"/>
            <a:ext cx="3658235" cy="169819"/>
            <a:chOff x="3061" y="1842"/>
            <a:chExt cx="2059" cy="107"/>
          </a:xfrm>
        </p:grpSpPr>
        <p:sp>
          <p:nvSpPr>
            <p:cNvPr id="54" name="Line 16"/>
            <p:cNvSpPr>
              <a:spLocks noChangeShapeType="1"/>
            </p:cNvSpPr>
            <p:nvPr/>
          </p:nvSpPr>
          <p:spPr bwMode="auto">
            <a:xfrm>
              <a:off x="3062" y="1842"/>
              <a:ext cx="2058" cy="1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7"/>
            <p:cNvSpPr>
              <a:spLocks noChangeShapeType="1"/>
            </p:cNvSpPr>
            <p:nvPr/>
          </p:nvSpPr>
          <p:spPr bwMode="auto">
            <a:xfrm>
              <a:off x="3061" y="1844"/>
              <a:ext cx="0" cy="105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1" name="Group 20"/>
          <p:cNvGrpSpPr>
            <a:grpSpLocks/>
          </p:cNvGrpSpPr>
          <p:nvPr/>
        </p:nvGrpSpPr>
        <p:grpSpPr bwMode="auto">
          <a:xfrm>
            <a:off x="6699311" y="5362073"/>
            <a:ext cx="3656648" cy="169819"/>
            <a:chOff x="3061" y="1842"/>
            <a:chExt cx="2059" cy="107"/>
          </a:xfrm>
        </p:grpSpPr>
        <p:sp>
          <p:nvSpPr>
            <p:cNvPr id="52" name="Line 21"/>
            <p:cNvSpPr>
              <a:spLocks noChangeShapeType="1"/>
            </p:cNvSpPr>
            <p:nvPr/>
          </p:nvSpPr>
          <p:spPr bwMode="auto">
            <a:xfrm>
              <a:off x="3062" y="1842"/>
              <a:ext cx="2058" cy="1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" name="Line 22"/>
            <p:cNvSpPr>
              <a:spLocks noChangeShapeType="1"/>
            </p:cNvSpPr>
            <p:nvPr/>
          </p:nvSpPr>
          <p:spPr bwMode="auto">
            <a:xfrm>
              <a:off x="3061" y="1844"/>
              <a:ext cx="0" cy="105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0" name="Rectangle 37"/>
          <p:cNvSpPr>
            <a:spLocks noChangeArrowheads="1"/>
          </p:cNvSpPr>
          <p:nvPr/>
        </p:nvSpPr>
        <p:spPr bwMode="auto">
          <a:xfrm>
            <a:off x="4123471" y="3390912"/>
            <a:ext cx="1037955" cy="8570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Freeform 53"/>
          <p:cNvSpPr>
            <a:spLocks/>
          </p:cNvSpPr>
          <p:nvPr/>
        </p:nvSpPr>
        <p:spPr bwMode="auto">
          <a:xfrm>
            <a:off x="8392734" y="3670237"/>
            <a:ext cx="899879" cy="565003"/>
          </a:xfrm>
          <a:custGeom>
            <a:avLst/>
            <a:gdLst>
              <a:gd name="T0" fmla="*/ 74613 w 567"/>
              <a:gd name="T1" fmla="*/ 46038 h 356"/>
              <a:gd name="T2" fmla="*/ 220663 w 567"/>
              <a:gd name="T3" fmla="*/ 25400 h 356"/>
              <a:gd name="T4" fmla="*/ 534988 w 567"/>
              <a:gd name="T5" fmla="*/ 11113 h 356"/>
              <a:gd name="T6" fmla="*/ 715963 w 567"/>
              <a:gd name="T7" fmla="*/ 87313 h 356"/>
              <a:gd name="T8" fmla="*/ 876300 w 567"/>
              <a:gd name="T9" fmla="*/ 241300 h 356"/>
              <a:gd name="T10" fmla="*/ 855663 w 567"/>
              <a:gd name="T11" fmla="*/ 492125 h 356"/>
              <a:gd name="T12" fmla="*/ 646113 w 567"/>
              <a:gd name="T13" fmla="*/ 555625 h 356"/>
              <a:gd name="T14" fmla="*/ 360363 w 567"/>
              <a:gd name="T15" fmla="*/ 549275 h 356"/>
              <a:gd name="T16" fmla="*/ 130175 w 567"/>
              <a:gd name="T17" fmla="*/ 541338 h 356"/>
              <a:gd name="T18" fmla="*/ 52388 w 567"/>
              <a:gd name="T19" fmla="*/ 520700 h 356"/>
              <a:gd name="T20" fmla="*/ 4763 w 567"/>
              <a:gd name="T21" fmla="*/ 319088 h 356"/>
              <a:gd name="T22" fmla="*/ 25400 w 567"/>
              <a:gd name="T23" fmla="*/ 87313 h 356"/>
              <a:gd name="T24" fmla="*/ 74613 w 567"/>
              <a:gd name="T25" fmla="*/ 46038 h 35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567" h="356">
                <a:moveTo>
                  <a:pt x="47" y="29"/>
                </a:moveTo>
                <a:cubicBezTo>
                  <a:pt x="67" y="23"/>
                  <a:pt x="91" y="20"/>
                  <a:pt x="139" y="16"/>
                </a:cubicBezTo>
                <a:cubicBezTo>
                  <a:pt x="187" y="12"/>
                  <a:pt x="285" y="0"/>
                  <a:pt x="337" y="7"/>
                </a:cubicBezTo>
                <a:cubicBezTo>
                  <a:pt x="389" y="14"/>
                  <a:pt x="415" y="31"/>
                  <a:pt x="451" y="55"/>
                </a:cubicBezTo>
                <a:cubicBezTo>
                  <a:pt x="487" y="79"/>
                  <a:pt x="537" y="110"/>
                  <a:pt x="552" y="152"/>
                </a:cubicBezTo>
                <a:cubicBezTo>
                  <a:pt x="567" y="194"/>
                  <a:pt x="563" y="277"/>
                  <a:pt x="539" y="310"/>
                </a:cubicBezTo>
                <a:cubicBezTo>
                  <a:pt x="515" y="343"/>
                  <a:pt x="459" y="344"/>
                  <a:pt x="407" y="350"/>
                </a:cubicBezTo>
                <a:cubicBezTo>
                  <a:pt x="355" y="356"/>
                  <a:pt x="281" y="347"/>
                  <a:pt x="227" y="346"/>
                </a:cubicBezTo>
                <a:cubicBezTo>
                  <a:pt x="173" y="345"/>
                  <a:pt x="114" y="344"/>
                  <a:pt x="82" y="341"/>
                </a:cubicBezTo>
                <a:cubicBezTo>
                  <a:pt x="50" y="338"/>
                  <a:pt x="46" y="351"/>
                  <a:pt x="33" y="328"/>
                </a:cubicBezTo>
                <a:cubicBezTo>
                  <a:pt x="20" y="305"/>
                  <a:pt x="6" y="246"/>
                  <a:pt x="3" y="201"/>
                </a:cubicBezTo>
                <a:cubicBezTo>
                  <a:pt x="0" y="156"/>
                  <a:pt x="10" y="83"/>
                  <a:pt x="16" y="55"/>
                </a:cubicBezTo>
                <a:cubicBezTo>
                  <a:pt x="22" y="27"/>
                  <a:pt x="27" y="35"/>
                  <a:pt x="47" y="29"/>
                </a:cubicBezTo>
                <a:close/>
              </a:path>
            </a:pathLst>
          </a:custGeom>
          <a:solidFill>
            <a:srgbClr val="0000FF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Freeform 54"/>
          <p:cNvSpPr>
            <a:spLocks/>
          </p:cNvSpPr>
          <p:nvPr/>
        </p:nvSpPr>
        <p:spPr bwMode="auto">
          <a:xfrm>
            <a:off x="9752866" y="5673141"/>
            <a:ext cx="292024" cy="520564"/>
          </a:xfrm>
          <a:custGeom>
            <a:avLst/>
            <a:gdLst>
              <a:gd name="T0" fmla="*/ 4763 w 184"/>
              <a:gd name="T1" fmla="*/ 238125 h 328"/>
              <a:gd name="T2" fmla="*/ 77788 w 184"/>
              <a:gd name="T3" fmla="*/ 123825 h 328"/>
              <a:gd name="T4" fmla="*/ 122238 w 184"/>
              <a:gd name="T5" fmla="*/ 38100 h 328"/>
              <a:gd name="T6" fmla="*/ 169863 w 184"/>
              <a:gd name="T7" fmla="*/ 6350 h 328"/>
              <a:gd name="T8" fmla="*/ 233363 w 184"/>
              <a:gd name="T9" fmla="*/ 19050 h 328"/>
              <a:gd name="T10" fmla="*/ 274638 w 184"/>
              <a:gd name="T11" fmla="*/ 120650 h 328"/>
              <a:gd name="T12" fmla="*/ 290513 w 184"/>
              <a:gd name="T13" fmla="*/ 225425 h 328"/>
              <a:gd name="T14" fmla="*/ 268288 w 184"/>
              <a:gd name="T15" fmla="*/ 330200 h 328"/>
              <a:gd name="T16" fmla="*/ 230188 w 184"/>
              <a:gd name="T17" fmla="*/ 495300 h 328"/>
              <a:gd name="T18" fmla="*/ 176213 w 184"/>
              <a:gd name="T19" fmla="*/ 488950 h 328"/>
              <a:gd name="T20" fmla="*/ 100013 w 184"/>
              <a:gd name="T21" fmla="*/ 460375 h 328"/>
              <a:gd name="T22" fmla="*/ 36513 w 184"/>
              <a:gd name="T23" fmla="*/ 390525 h 328"/>
              <a:gd name="T24" fmla="*/ 4763 w 184"/>
              <a:gd name="T25" fmla="*/ 298450 h 328"/>
              <a:gd name="T26" fmla="*/ 4763 w 184"/>
              <a:gd name="T27" fmla="*/ 238125 h 32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84" h="328">
                <a:moveTo>
                  <a:pt x="3" y="150"/>
                </a:moveTo>
                <a:cubicBezTo>
                  <a:pt x="11" y="132"/>
                  <a:pt x="37" y="99"/>
                  <a:pt x="49" y="78"/>
                </a:cubicBezTo>
                <a:cubicBezTo>
                  <a:pt x="61" y="57"/>
                  <a:pt x="67" y="36"/>
                  <a:pt x="77" y="24"/>
                </a:cubicBezTo>
                <a:cubicBezTo>
                  <a:pt x="87" y="12"/>
                  <a:pt x="95" y="6"/>
                  <a:pt x="107" y="4"/>
                </a:cubicBezTo>
                <a:cubicBezTo>
                  <a:pt x="119" y="2"/>
                  <a:pt x="136" y="0"/>
                  <a:pt x="147" y="12"/>
                </a:cubicBezTo>
                <a:cubicBezTo>
                  <a:pt x="158" y="24"/>
                  <a:pt x="167" y="54"/>
                  <a:pt x="173" y="76"/>
                </a:cubicBezTo>
                <a:cubicBezTo>
                  <a:pt x="179" y="98"/>
                  <a:pt x="184" y="120"/>
                  <a:pt x="183" y="142"/>
                </a:cubicBezTo>
                <a:cubicBezTo>
                  <a:pt x="182" y="164"/>
                  <a:pt x="175" y="180"/>
                  <a:pt x="169" y="208"/>
                </a:cubicBezTo>
                <a:cubicBezTo>
                  <a:pt x="163" y="236"/>
                  <a:pt x="155" y="296"/>
                  <a:pt x="145" y="312"/>
                </a:cubicBezTo>
                <a:cubicBezTo>
                  <a:pt x="135" y="328"/>
                  <a:pt x="125" y="312"/>
                  <a:pt x="111" y="308"/>
                </a:cubicBezTo>
                <a:cubicBezTo>
                  <a:pt x="97" y="304"/>
                  <a:pt x="78" y="300"/>
                  <a:pt x="63" y="290"/>
                </a:cubicBezTo>
                <a:cubicBezTo>
                  <a:pt x="48" y="280"/>
                  <a:pt x="33" y="263"/>
                  <a:pt x="23" y="246"/>
                </a:cubicBezTo>
                <a:cubicBezTo>
                  <a:pt x="13" y="229"/>
                  <a:pt x="6" y="204"/>
                  <a:pt x="3" y="188"/>
                </a:cubicBezTo>
                <a:cubicBezTo>
                  <a:pt x="0" y="172"/>
                  <a:pt x="0" y="171"/>
                  <a:pt x="3" y="150"/>
                </a:cubicBezTo>
                <a:close/>
              </a:path>
            </a:pathLst>
          </a:custGeom>
          <a:solidFill>
            <a:srgbClr val="0000FF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Freeform 55"/>
          <p:cNvSpPr>
            <a:spLocks/>
          </p:cNvSpPr>
          <p:nvPr/>
        </p:nvSpPr>
        <p:spPr bwMode="auto">
          <a:xfrm>
            <a:off x="8762525" y="5681076"/>
            <a:ext cx="484061" cy="360268"/>
          </a:xfrm>
          <a:custGeom>
            <a:avLst/>
            <a:gdLst>
              <a:gd name="T0" fmla="*/ 296862 w 305"/>
              <a:gd name="T1" fmla="*/ 1587 h 227"/>
              <a:gd name="T2" fmla="*/ 382587 w 305"/>
              <a:gd name="T3" fmla="*/ 33337 h 227"/>
              <a:gd name="T4" fmla="*/ 427037 w 305"/>
              <a:gd name="T5" fmla="*/ 87312 h 227"/>
              <a:gd name="T6" fmla="*/ 468312 w 305"/>
              <a:gd name="T7" fmla="*/ 211137 h 227"/>
              <a:gd name="T8" fmla="*/ 452437 w 305"/>
              <a:gd name="T9" fmla="*/ 322262 h 227"/>
              <a:gd name="T10" fmla="*/ 277812 w 305"/>
              <a:gd name="T11" fmla="*/ 360362 h 227"/>
              <a:gd name="T12" fmla="*/ 128587 w 305"/>
              <a:gd name="T13" fmla="*/ 319087 h 227"/>
              <a:gd name="T14" fmla="*/ 39687 w 305"/>
              <a:gd name="T15" fmla="*/ 268287 h 227"/>
              <a:gd name="T16" fmla="*/ 1587 w 305"/>
              <a:gd name="T17" fmla="*/ 230187 h 227"/>
              <a:gd name="T18" fmla="*/ 33337 w 305"/>
              <a:gd name="T19" fmla="*/ 153987 h 227"/>
              <a:gd name="T20" fmla="*/ 90487 w 305"/>
              <a:gd name="T21" fmla="*/ 80962 h 227"/>
              <a:gd name="T22" fmla="*/ 176212 w 305"/>
              <a:gd name="T23" fmla="*/ 26987 h 227"/>
              <a:gd name="T24" fmla="*/ 296862 w 305"/>
              <a:gd name="T25" fmla="*/ 1587 h 22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05" h="227">
                <a:moveTo>
                  <a:pt x="187" y="1"/>
                </a:moveTo>
                <a:cubicBezTo>
                  <a:pt x="209" y="2"/>
                  <a:pt x="227" y="12"/>
                  <a:pt x="241" y="21"/>
                </a:cubicBezTo>
                <a:cubicBezTo>
                  <a:pt x="255" y="30"/>
                  <a:pt x="260" y="36"/>
                  <a:pt x="269" y="55"/>
                </a:cubicBezTo>
                <a:cubicBezTo>
                  <a:pt x="278" y="74"/>
                  <a:pt x="292" y="108"/>
                  <a:pt x="295" y="133"/>
                </a:cubicBezTo>
                <a:cubicBezTo>
                  <a:pt x="298" y="158"/>
                  <a:pt x="305" y="187"/>
                  <a:pt x="285" y="203"/>
                </a:cubicBezTo>
                <a:cubicBezTo>
                  <a:pt x="265" y="219"/>
                  <a:pt x="209" y="227"/>
                  <a:pt x="175" y="227"/>
                </a:cubicBezTo>
                <a:cubicBezTo>
                  <a:pt x="141" y="227"/>
                  <a:pt x="106" y="211"/>
                  <a:pt x="81" y="201"/>
                </a:cubicBezTo>
                <a:cubicBezTo>
                  <a:pt x="56" y="191"/>
                  <a:pt x="38" y="178"/>
                  <a:pt x="25" y="169"/>
                </a:cubicBezTo>
                <a:cubicBezTo>
                  <a:pt x="12" y="160"/>
                  <a:pt x="2" y="157"/>
                  <a:pt x="1" y="145"/>
                </a:cubicBezTo>
                <a:cubicBezTo>
                  <a:pt x="0" y="133"/>
                  <a:pt x="12" y="113"/>
                  <a:pt x="21" y="97"/>
                </a:cubicBezTo>
                <a:cubicBezTo>
                  <a:pt x="30" y="81"/>
                  <a:pt x="42" y="64"/>
                  <a:pt x="57" y="51"/>
                </a:cubicBezTo>
                <a:cubicBezTo>
                  <a:pt x="72" y="38"/>
                  <a:pt x="89" y="27"/>
                  <a:pt x="111" y="17"/>
                </a:cubicBezTo>
                <a:cubicBezTo>
                  <a:pt x="133" y="7"/>
                  <a:pt x="165" y="0"/>
                  <a:pt x="187" y="1"/>
                </a:cubicBezTo>
                <a:close/>
              </a:path>
            </a:pathLst>
          </a:custGeom>
          <a:solidFill>
            <a:srgbClr val="0000FF">
              <a:alpha val="3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Freeform 56"/>
          <p:cNvSpPr>
            <a:spLocks/>
          </p:cNvSpPr>
          <p:nvPr/>
        </p:nvSpPr>
        <p:spPr bwMode="auto">
          <a:xfrm>
            <a:off x="8492719" y="4636774"/>
            <a:ext cx="914162" cy="582460"/>
          </a:xfrm>
          <a:custGeom>
            <a:avLst/>
            <a:gdLst>
              <a:gd name="T0" fmla="*/ 74613 w 576"/>
              <a:gd name="T1" fmla="*/ 144462 h 367"/>
              <a:gd name="T2" fmla="*/ 153988 w 576"/>
              <a:gd name="T3" fmla="*/ 80962 h 367"/>
              <a:gd name="T4" fmla="*/ 411163 w 576"/>
              <a:gd name="T5" fmla="*/ 23812 h 367"/>
              <a:gd name="T6" fmla="*/ 493713 w 576"/>
              <a:gd name="T7" fmla="*/ 1587 h 367"/>
              <a:gd name="T8" fmla="*/ 649288 w 576"/>
              <a:gd name="T9" fmla="*/ 33337 h 367"/>
              <a:gd name="T10" fmla="*/ 728663 w 576"/>
              <a:gd name="T11" fmla="*/ 68262 h 367"/>
              <a:gd name="T12" fmla="*/ 788988 w 576"/>
              <a:gd name="T13" fmla="*/ 71437 h 367"/>
              <a:gd name="T14" fmla="*/ 874713 w 576"/>
              <a:gd name="T15" fmla="*/ 131762 h 367"/>
              <a:gd name="T16" fmla="*/ 909638 w 576"/>
              <a:gd name="T17" fmla="*/ 268287 h 367"/>
              <a:gd name="T18" fmla="*/ 903288 w 576"/>
              <a:gd name="T19" fmla="*/ 449262 h 367"/>
              <a:gd name="T20" fmla="*/ 858838 w 576"/>
              <a:gd name="T21" fmla="*/ 560387 h 367"/>
              <a:gd name="T22" fmla="*/ 814388 w 576"/>
              <a:gd name="T23" fmla="*/ 455612 h 367"/>
              <a:gd name="T24" fmla="*/ 801688 w 576"/>
              <a:gd name="T25" fmla="*/ 471487 h 367"/>
              <a:gd name="T26" fmla="*/ 842963 w 576"/>
              <a:gd name="T27" fmla="*/ 566737 h 367"/>
              <a:gd name="T28" fmla="*/ 795338 w 576"/>
              <a:gd name="T29" fmla="*/ 566737 h 367"/>
              <a:gd name="T30" fmla="*/ 731838 w 576"/>
              <a:gd name="T31" fmla="*/ 522287 h 367"/>
              <a:gd name="T32" fmla="*/ 681038 w 576"/>
              <a:gd name="T33" fmla="*/ 531812 h 367"/>
              <a:gd name="T34" fmla="*/ 665163 w 576"/>
              <a:gd name="T35" fmla="*/ 506412 h 367"/>
              <a:gd name="T36" fmla="*/ 487363 w 576"/>
              <a:gd name="T37" fmla="*/ 538162 h 367"/>
              <a:gd name="T38" fmla="*/ 338138 w 576"/>
              <a:gd name="T39" fmla="*/ 525462 h 367"/>
              <a:gd name="T40" fmla="*/ 277813 w 576"/>
              <a:gd name="T41" fmla="*/ 500062 h 367"/>
              <a:gd name="T42" fmla="*/ 220663 w 576"/>
              <a:gd name="T43" fmla="*/ 490537 h 367"/>
              <a:gd name="T44" fmla="*/ 182563 w 576"/>
              <a:gd name="T45" fmla="*/ 496887 h 367"/>
              <a:gd name="T46" fmla="*/ 100013 w 576"/>
              <a:gd name="T47" fmla="*/ 490537 h 367"/>
              <a:gd name="T48" fmla="*/ 55563 w 576"/>
              <a:gd name="T49" fmla="*/ 484187 h 367"/>
              <a:gd name="T50" fmla="*/ 46038 w 576"/>
              <a:gd name="T51" fmla="*/ 509587 h 367"/>
              <a:gd name="T52" fmla="*/ 30163 w 576"/>
              <a:gd name="T53" fmla="*/ 477837 h 367"/>
              <a:gd name="T54" fmla="*/ 11113 w 576"/>
              <a:gd name="T55" fmla="*/ 398462 h 367"/>
              <a:gd name="T56" fmla="*/ 1588 w 576"/>
              <a:gd name="T57" fmla="*/ 287337 h 367"/>
              <a:gd name="T58" fmla="*/ 20638 w 576"/>
              <a:gd name="T59" fmla="*/ 188912 h 367"/>
              <a:gd name="T60" fmla="*/ 74613 w 576"/>
              <a:gd name="T61" fmla="*/ 144462 h 367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76" h="367">
                <a:moveTo>
                  <a:pt x="47" y="91"/>
                </a:moveTo>
                <a:cubicBezTo>
                  <a:pt x="61" y="80"/>
                  <a:pt x="62" y="64"/>
                  <a:pt x="97" y="51"/>
                </a:cubicBezTo>
                <a:cubicBezTo>
                  <a:pt x="132" y="38"/>
                  <a:pt x="223" y="23"/>
                  <a:pt x="259" y="15"/>
                </a:cubicBezTo>
                <a:cubicBezTo>
                  <a:pt x="295" y="7"/>
                  <a:pt x="286" y="0"/>
                  <a:pt x="311" y="1"/>
                </a:cubicBezTo>
                <a:cubicBezTo>
                  <a:pt x="336" y="2"/>
                  <a:pt x="384" y="14"/>
                  <a:pt x="409" y="21"/>
                </a:cubicBezTo>
                <a:cubicBezTo>
                  <a:pt x="434" y="28"/>
                  <a:pt x="444" y="39"/>
                  <a:pt x="459" y="43"/>
                </a:cubicBezTo>
                <a:cubicBezTo>
                  <a:pt x="474" y="47"/>
                  <a:pt x="482" y="38"/>
                  <a:pt x="497" y="45"/>
                </a:cubicBezTo>
                <a:cubicBezTo>
                  <a:pt x="512" y="52"/>
                  <a:pt x="538" y="62"/>
                  <a:pt x="551" y="83"/>
                </a:cubicBezTo>
                <a:cubicBezTo>
                  <a:pt x="564" y="104"/>
                  <a:pt x="570" y="136"/>
                  <a:pt x="573" y="169"/>
                </a:cubicBezTo>
                <a:cubicBezTo>
                  <a:pt x="576" y="202"/>
                  <a:pt x="574" y="252"/>
                  <a:pt x="569" y="283"/>
                </a:cubicBezTo>
                <a:cubicBezTo>
                  <a:pt x="564" y="314"/>
                  <a:pt x="550" y="352"/>
                  <a:pt x="541" y="353"/>
                </a:cubicBezTo>
                <a:cubicBezTo>
                  <a:pt x="532" y="354"/>
                  <a:pt x="519" y="296"/>
                  <a:pt x="513" y="287"/>
                </a:cubicBezTo>
                <a:cubicBezTo>
                  <a:pt x="507" y="278"/>
                  <a:pt x="502" y="285"/>
                  <a:pt x="505" y="297"/>
                </a:cubicBezTo>
                <a:cubicBezTo>
                  <a:pt x="508" y="309"/>
                  <a:pt x="532" y="347"/>
                  <a:pt x="531" y="357"/>
                </a:cubicBezTo>
                <a:cubicBezTo>
                  <a:pt x="530" y="367"/>
                  <a:pt x="513" y="362"/>
                  <a:pt x="501" y="357"/>
                </a:cubicBezTo>
                <a:cubicBezTo>
                  <a:pt x="489" y="352"/>
                  <a:pt x="473" y="333"/>
                  <a:pt x="461" y="329"/>
                </a:cubicBezTo>
                <a:cubicBezTo>
                  <a:pt x="449" y="325"/>
                  <a:pt x="436" y="337"/>
                  <a:pt x="429" y="335"/>
                </a:cubicBezTo>
                <a:cubicBezTo>
                  <a:pt x="422" y="333"/>
                  <a:pt x="439" y="318"/>
                  <a:pt x="419" y="319"/>
                </a:cubicBezTo>
                <a:cubicBezTo>
                  <a:pt x="399" y="320"/>
                  <a:pt x="341" y="337"/>
                  <a:pt x="307" y="339"/>
                </a:cubicBezTo>
                <a:cubicBezTo>
                  <a:pt x="273" y="341"/>
                  <a:pt x="235" y="335"/>
                  <a:pt x="213" y="331"/>
                </a:cubicBezTo>
                <a:cubicBezTo>
                  <a:pt x="191" y="327"/>
                  <a:pt x="187" y="319"/>
                  <a:pt x="175" y="315"/>
                </a:cubicBezTo>
                <a:cubicBezTo>
                  <a:pt x="163" y="311"/>
                  <a:pt x="149" y="309"/>
                  <a:pt x="139" y="309"/>
                </a:cubicBezTo>
                <a:cubicBezTo>
                  <a:pt x="129" y="309"/>
                  <a:pt x="128" y="313"/>
                  <a:pt x="115" y="313"/>
                </a:cubicBezTo>
                <a:cubicBezTo>
                  <a:pt x="102" y="313"/>
                  <a:pt x="76" y="310"/>
                  <a:pt x="63" y="309"/>
                </a:cubicBezTo>
                <a:cubicBezTo>
                  <a:pt x="50" y="308"/>
                  <a:pt x="41" y="303"/>
                  <a:pt x="35" y="305"/>
                </a:cubicBezTo>
                <a:cubicBezTo>
                  <a:pt x="29" y="307"/>
                  <a:pt x="32" y="322"/>
                  <a:pt x="29" y="321"/>
                </a:cubicBezTo>
                <a:cubicBezTo>
                  <a:pt x="26" y="320"/>
                  <a:pt x="23" y="313"/>
                  <a:pt x="19" y="301"/>
                </a:cubicBezTo>
                <a:cubicBezTo>
                  <a:pt x="15" y="289"/>
                  <a:pt x="10" y="271"/>
                  <a:pt x="7" y="251"/>
                </a:cubicBezTo>
                <a:cubicBezTo>
                  <a:pt x="4" y="231"/>
                  <a:pt x="0" y="203"/>
                  <a:pt x="1" y="181"/>
                </a:cubicBezTo>
                <a:cubicBezTo>
                  <a:pt x="2" y="159"/>
                  <a:pt x="7" y="133"/>
                  <a:pt x="13" y="119"/>
                </a:cubicBezTo>
                <a:cubicBezTo>
                  <a:pt x="19" y="105"/>
                  <a:pt x="33" y="102"/>
                  <a:pt x="47" y="91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Freeform 57"/>
          <p:cNvSpPr>
            <a:spLocks/>
          </p:cNvSpPr>
          <p:nvPr/>
        </p:nvSpPr>
        <p:spPr bwMode="auto">
          <a:xfrm>
            <a:off x="9327528" y="5617594"/>
            <a:ext cx="357094" cy="484061"/>
          </a:xfrm>
          <a:custGeom>
            <a:avLst/>
            <a:gdLst>
              <a:gd name="T0" fmla="*/ 71437 w 225"/>
              <a:gd name="T1" fmla="*/ 20637 h 305"/>
              <a:gd name="T2" fmla="*/ 128587 w 225"/>
              <a:gd name="T3" fmla="*/ 1587 h 305"/>
              <a:gd name="T4" fmla="*/ 195262 w 225"/>
              <a:gd name="T5" fmla="*/ 7937 h 305"/>
              <a:gd name="T6" fmla="*/ 265112 w 225"/>
              <a:gd name="T7" fmla="*/ 39687 h 305"/>
              <a:gd name="T8" fmla="*/ 315912 w 225"/>
              <a:gd name="T9" fmla="*/ 112712 h 305"/>
              <a:gd name="T10" fmla="*/ 350837 w 225"/>
              <a:gd name="T11" fmla="*/ 252412 h 305"/>
              <a:gd name="T12" fmla="*/ 350837 w 225"/>
              <a:gd name="T13" fmla="*/ 388937 h 305"/>
              <a:gd name="T14" fmla="*/ 309562 w 225"/>
              <a:gd name="T15" fmla="*/ 471487 h 305"/>
              <a:gd name="T16" fmla="*/ 230187 w 225"/>
              <a:gd name="T17" fmla="*/ 461962 h 305"/>
              <a:gd name="T18" fmla="*/ 134937 w 225"/>
              <a:gd name="T19" fmla="*/ 455612 h 305"/>
              <a:gd name="T20" fmla="*/ 68262 w 225"/>
              <a:gd name="T21" fmla="*/ 427037 h 305"/>
              <a:gd name="T22" fmla="*/ 17462 w 225"/>
              <a:gd name="T23" fmla="*/ 350837 h 305"/>
              <a:gd name="T24" fmla="*/ 1587 w 225"/>
              <a:gd name="T25" fmla="*/ 284162 h 305"/>
              <a:gd name="T26" fmla="*/ 4762 w 225"/>
              <a:gd name="T27" fmla="*/ 166687 h 305"/>
              <a:gd name="T28" fmla="*/ 26987 w 225"/>
              <a:gd name="T29" fmla="*/ 77787 h 305"/>
              <a:gd name="T30" fmla="*/ 71437 w 225"/>
              <a:gd name="T31" fmla="*/ 20637 h 305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25" h="305">
                <a:moveTo>
                  <a:pt x="45" y="13"/>
                </a:moveTo>
                <a:cubicBezTo>
                  <a:pt x="56" y="5"/>
                  <a:pt x="68" y="2"/>
                  <a:pt x="81" y="1"/>
                </a:cubicBezTo>
                <a:cubicBezTo>
                  <a:pt x="94" y="0"/>
                  <a:pt x="109" y="1"/>
                  <a:pt x="123" y="5"/>
                </a:cubicBezTo>
                <a:cubicBezTo>
                  <a:pt x="137" y="9"/>
                  <a:pt x="154" y="14"/>
                  <a:pt x="167" y="25"/>
                </a:cubicBezTo>
                <a:cubicBezTo>
                  <a:pt x="180" y="36"/>
                  <a:pt x="190" y="49"/>
                  <a:pt x="199" y="71"/>
                </a:cubicBezTo>
                <a:cubicBezTo>
                  <a:pt x="208" y="93"/>
                  <a:pt x="217" y="130"/>
                  <a:pt x="221" y="159"/>
                </a:cubicBezTo>
                <a:cubicBezTo>
                  <a:pt x="225" y="188"/>
                  <a:pt x="225" y="222"/>
                  <a:pt x="221" y="245"/>
                </a:cubicBezTo>
                <a:cubicBezTo>
                  <a:pt x="217" y="268"/>
                  <a:pt x="208" y="289"/>
                  <a:pt x="195" y="297"/>
                </a:cubicBezTo>
                <a:cubicBezTo>
                  <a:pt x="182" y="305"/>
                  <a:pt x="163" y="293"/>
                  <a:pt x="145" y="291"/>
                </a:cubicBezTo>
                <a:cubicBezTo>
                  <a:pt x="127" y="289"/>
                  <a:pt x="102" y="291"/>
                  <a:pt x="85" y="287"/>
                </a:cubicBezTo>
                <a:cubicBezTo>
                  <a:pt x="68" y="283"/>
                  <a:pt x="55" y="280"/>
                  <a:pt x="43" y="269"/>
                </a:cubicBezTo>
                <a:cubicBezTo>
                  <a:pt x="31" y="258"/>
                  <a:pt x="18" y="236"/>
                  <a:pt x="11" y="221"/>
                </a:cubicBezTo>
                <a:cubicBezTo>
                  <a:pt x="4" y="206"/>
                  <a:pt x="2" y="198"/>
                  <a:pt x="1" y="179"/>
                </a:cubicBezTo>
                <a:cubicBezTo>
                  <a:pt x="0" y="160"/>
                  <a:pt x="0" y="127"/>
                  <a:pt x="3" y="105"/>
                </a:cubicBezTo>
                <a:cubicBezTo>
                  <a:pt x="6" y="83"/>
                  <a:pt x="10" y="64"/>
                  <a:pt x="17" y="49"/>
                </a:cubicBezTo>
                <a:cubicBezTo>
                  <a:pt x="24" y="34"/>
                  <a:pt x="34" y="21"/>
                  <a:pt x="45" y="13"/>
                </a:cubicBez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 Box 33"/>
          <p:cNvSpPr txBox="1">
            <a:spLocks noChangeArrowheads="1"/>
          </p:cNvSpPr>
          <p:nvPr/>
        </p:nvSpPr>
        <p:spPr bwMode="auto">
          <a:xfrm rot="16200000">
            <a:off x="866903" y="4444436"/>
            <a:ext cx="968123" cy="52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799"/>
              <a:t>Time</a:t>
            </a:r>
          </a:p>
        </p:txBody>
      </p:sp>
      <p:sp>
        <p:nvSpPr>
          <p:cNvPr id="49" name="Line 34"/>
          <p:cNvSpPr>
            <a:spLocks noChangeShapeType="1"/>
          </p:cNvSpPr>
          <p:nvPr/>
        </p:nvSpPr>
        <p:spPr bwMode="auto">
          <a:xfrm flipV="1">
            <a:off x="1576330" y="3981005"/>
            <a:ext cx="0" cy="156169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lg" len="lg"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9" name="Line 8"/>
          <p:cNvSpPr>
            <a:spLocks noChangeShapeType="1"/>
          </p:cNvSpPr>
          <p:nvPr/>
        </p:nvSpPr>
        <p:spPr bwMode="auto">
          <a:xfrm flipV="1">
            <a:off x="3084590" y="1645424"/>
            <a:ext cx="3550312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Line 7"/>
          <p:cNvSpPr>
            <a:spLocks noChangeShapeType="1"/>
          </p:cNvSpPr>
          <p:nvPr/>
        </p:nvSpPr>
        <p:spPr bwMode="auto">
          <a:xfrm flipV="1">
            <a:off x="3107734" y="5007146"/>
            <a:ext cx="3415410" cy="0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 bwMode="auto">
          <a:xfrm>
            <a:off x="4178417" y="62003"/>
            <a:ext cx="964152" cy="19012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4174612" y="3432829"/>
            <a:ext cx="964152" cy="190120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6339" name="Text Box 27"/>
          <p:cNvSpPr txBox="1">
            <a:spLocks noChangeArrowheads="1"/>
          </p:cNvSpPr>
          <p:nvPr/>
        </p:nvSpPr>
        <p:spPr bwMode="auto">
          <a:xfrm>
            <a:off x="3550534" y="-46639"/>
            <a:ext cx="2044149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799" dirty="0"/>
              <a:t>Laser field on axis</a:t>
            </a:r>
          </a:p>
        </p:txBody>
      </p:sp>
      <p:sp>
        <p:nvSpPr>
          <p:cNvPr id="51" name="Text Box 38"/>
          <p:cNvSpPr txBox="1">
            <a:spLocks noChangeArrowheads="1"/>
          </p:cNvSpPr>
          <p:nvPr/>
        </p:nvSpPr>
        <p:spPr bwMode="auto">
          <a:xfrm>
            <a:off x="3503926" y="3325906"/>
            <a:ext cx="2044149" cy="3692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1799" dirty="0"/>
              <a:t>Laser field on axis</a:t>
            </a:r>
          </a:p>
        </p:txBody>
      </p:sp>
      <p:cxnSp>
        <p:nvCxnSpPr>
          <p:cNvPr id="11" name="Straight Connector 10"/>
          <p:cNvCxnSpPr>
            <a:cxnSpLocks/>
            <a:stCxn id="3" idx="1"/>
            <a:endCxn id="3" idx="3"/>
          </p:cNvCxnSpPr>
          <p:nvPr/>
        </p:nvCxnSpPr>
        <p:spPr bwMode="auto">
          <a:xfrm>
            <a:off x="-1" y="3429000"/>
            <a:ext cx="12188825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cxnSp>
      <p:sp>
        <p:nvSpPr>
          <p:cNvPr id="62" name="Text Box 27"/>
          <p:cNvSpPr txBox="1">
            <a:spLocks noChangeArrowheads="1"/>
          </p:cNvSpPr>
          <p:nvPr/>
        </p:nvSpPr>
        <p:spPr bwMode="auto">
          <a:xfrm>
            <a:off x="990379" y="2901500"/>
            <a:ext cx="1223656" cy="369236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99" dirty="0">
                <a:solidFill>
                  <a:schemeClr val="bg1"/>
                </a:solidFill>
              </a:rPr>
              <a:t>Lab frame</a:t>
            </a:r>
          </a:p>
        </p:txBody>
      </p:sp>
      <p:sp>
        <p:nvSpPr>
          <p:cNvPr id="63" name="Text Box 27"/>
          <p:cNvSpPr txBox="1">
            <a:spLocks noChangeArrowheads="1"/>
          </p:cNvSpPr>
          <p:nvPr/>
        </p:nvSpPr>
        <p:spPr bwMode="auto">
          <a:xfrm>
            <a:off x="990378" y="6302799"/>
            <a:ext cx="1419948" cy="369236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99">
                <a:solidFill>
                  <a:schemeClr val="bg1"/>
                </a:solidFill>
              </a:rPr>
              <a:t>Wake </a:t>
            </a:r>
            <a:r>
              <a:rPr lang="en-US" sz="1799" dirty="0">
                <a:solidFill>
                  <a:schemeClr val="bg1"/>
                </a:solidFill>
              </a:rPr>
              <a:t>frame</a:t>
            </a:r>
          </a:p>
        </p:txBody>
      </p:sp>
      <p:sp>
        <p:nvSpPr>
          <p:cNvPr id="2" name="Rectangle 1"/>
          <p:cNvSpPr/>
          <p:nvPr/>
        </p:nvSpPr>
        <p:spPr bwMode="auto">
          <a:xfrm>
            <a:off x="6275218" y="2219489"/>
            <a:ext cx="4390005" cy="1106026"/>
          </a:xfrm>
          <a:prstGeom prst="rect">
            <a:avLst/>
          </a:prstGeom>
          <a:solidFill>
            <a:srgbClr val="FFFF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16" tIns="45708" rIns="91416" bIns="45708" numCol="1" rtlCol="0" anchor="t" anchorCtr="0" compatLnSpc="1">
            <a:prstTxWarp prst="textNoShape">
              <a:avLst/>
            </a:prstTxWarp>
          </a:bodyPr>
          <a:lstStyle/>
          <a:p>
            <a:pPr defTabSz="914126" eaLnBrk="0" hangingPunct="0"/>
            <a:endParaRPr lang="en-US" sz="40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4" name="Rectangle 4"/>
          <p:cNvSpPr>
            <a:spLocks noChangeArrowheads="1"/>
          </p:cNvSpPr>
          <p:nvPr/>
        </p:nvSpPr>
        <p:spPr bwMode="auto">
          <a:xfrm>
            <a:off x="6257385" y="2252333"/>
            <a:ext cx="2465631" cy="100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1E0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63" tIns="44438" rIns="90463" bIns="44438" anchor="ctr"/>
          <a:lstStyle/>
          <a:p>
            <a:pPr>
              <a:lnSpc>
                <a:spcPct val="90000"/>
              </a:lnSpc>
              <a:tabLst>
                <a:tab pos="690356" algn="l"/>
              </a:tabLst>
              <a:defRPr/>
            </a:pPr>
            <a:r>
              <a:rPr lang="en-US" dirty="0"/>
              <a:t>Hyperbolic rotation from Lorentz Transformation </a:t>
            </a:r>
            <a:r>
              <a:rPr lang="en-US"/>
              <a:t>converts laser…</a:t>
            </a:r>
            <a:endParaRPr lang="en-US" dirty="0">
              <a:cs typeface="Chalkboard"/>
            </a:endParaRPr>
          </a:p>
        </p:txBody>
      </p:sp>
      <p:sp>
        <p:nvSpPr>
          <p:cNvPr id="56" name="Rectangle 4"/>
          <p:cNvSpPr>
            <a:spLocks noChangeArrowheads="1"/>
          </p:cNvSpPr>
          <p:nvPr/>
        </p:nvSpPr>
        <p:spPr bwMode="auto">
          <a:xfrm>
            <a:off x="8251783" y="2273802"/>
            <a:ext cx="2515076" cy="1000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C1E0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63" tIns="44438" rIns="90463" bIns="44438" anchor="ctr"/>
          <a:lstStyle/>
          <a:p>
            <a:pPr algn="ctr">
              <a:spcBef>
                <a:spcPts val="100"/>
              </a:spcBef>
              <a:tabLst>
                <a:tab pos="690356" algn="l"/>
              </a:tabLst>
              <a:defRPr/>
            </a:pPr>
            <a:r>
              <a:rPr lang="en-US" sz="1999">
                <a:solidFill>
                  <a:srgbClr val="FF0000"/>
                </a:solidFill>
              </a:rPr>
              <a:t>…</a:t>
            </a:r>
            <a:r>
              <a:rPr lang="en-US" sz="1999" i="1">
                <a:solidFill>
                  <a:srgbClr val="FF0000"/>
                </a:solidFill>
              </a:rPr>
              <a:t>sp</a:t>
            </a:r>
            <a:r>
              <a:rPr lang="en-US" sz="1999" i="1">
                <a:solidFill>
                  <a:srgbClr val="0000FF"/>
                </a:solidFill>
              </a:rPr>
              <a:t>at</a:t>
            </a:r>
            <a:r>
              <a:rPr lang="en-US" sz="1999" i="1">
                <a:solidFill>
                  <a:srgbClr val="FF0000"/>
                </a:solidFill>
              </a:rPr>
              <a:t>ial </a:t>
            </a:r>
            <a:r>
              <a:rPr lang="en-US" sz="1999" i="1" dirty="0">
                <a:solidFill>
                  <a:srgbClr val="0000FF"/>
                </a:solidFill>
              </a:rPr>
              <a:t>os</a:t>
            </a:r>
            <a:r>
              <a:rPr lang="en-US" sz="1999" i="1" dirty="0">
                <a:solidFill>
                  <a:srgbClr val="FF0000"/>
                </a:solidFill>
              </a:rPr>
              <a:t>cil</a:t>
            </a:r>
            <a:r>
              <a:rPr lang="en-US" sz="1999" i="1" dirty="0">
                <a:solidFill>
                  <a:srgbClr val="0000FF"/>
                </a:solidFill>
              </a:rPr>
              <a:t>la</a:t>
            </a:r>
            <a:r>
              <a:rPr lang="en-US" sz="1999" i="1" dirty="0">
                <a:solidFill>
                  <a:srgbClr val="FF0000"/>
                </a:solidFill>
              </a:rPr>
              <a:t>ti</a:t>
            </a:r>
            <a:r>
              <a:rPr lang="en-US" sz="1999" i="1" dirty="0">
                <a:solidFill>
                  <a:srgbClr val="0000FF"/>
                </a:solidFill>
              </a:rPr>
              <a:t>on</a:t>
            </a:r>
            <a:r>
              <a:rPr lang="en-US" sz="1999" i="1" dirty="0">
                <a:solidFill>
                  <a:srgbClr val="FF0000"/>
                </a:solidFill>
              </a:rPr>
              <a:t>s </a:t>
            </a:r>
            <a:r>
              <a:rPr lang="en-US"/>
              <a:t>into</a:t>
            </a:r>
            <a:r>
              <a:rPr lang="en-US" sz="1999"/>
              <a:t> </a:t>
            </a:r>
          </a:p>
          <a:p>
            <a:pPr algn="ctr">
              <a:spcBef>
                <a:spcPts val="100"/>
              </a:spcBef>
              <a:tabLst>
                <a:tab pos="690356" algn="l"/>
              </a:tabLst>
              <a:defRPr/>
            </a:pPr>
            <a:r>
              <a:rPr lang="en-US" sz="1999" i="1">
                <a:solidFill>
                  <a:srgbClr val="0000FF"/>
                </a:solidFill>
              </a:rPr>
              <a:t>time</a:t>
            </a:r>
            <a:r>
              <a:rPr lang="en-US" sz="1999" i="1">
                <a:solidFill>
                  <a:srgbClr val="FF0000"/>
                </a:solidFill>
              </a:rPr>
              <a:t> beating</a:t>
            </a:r>
            <a:endParaRPr lang="en-US" sz="1999" i="1" dirty="0">
              <a:cs typeface="Chalkboard"/>
            </a:endParaRPr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>
            <a:off x="9207343" y="1872630"/>
            <a:ext cx="19634" cy="51701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lg" len="lg"/>
            <a:tailEnd type="none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V="1">
            <a:off x="9213885" y="3260068"/>
            <a:ext cx="438510" cy="1446341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 type="none" w="lg" len="lg"/>
            <a:tailEnd type="none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Line 34"/>
          <p:cNvSpPr>
            <a:spLocks noChangeShapeType="1"/>
          </p:cNvSpPr>
          <p:nvPr/>
        </p:nvSpPr>
        <p:spPr bwMode="auto">
          <a:xfrm flipH="1">
            <a:off x="8991358" y="1938075"/>
            <a:ext cx="6545" cy="44502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lg" len="lg"/>
            <a:tailEnd type="none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Line 34"/>
          <p:cNvSpPr>
            <a:spLocks noChangeShapeType="1"/>
          </p:cNvSpPr>
          <p:nvPr/>
        </p:nvSpPr>
        <p:spPr bwMode="auto">
          <a:xfrm flipV="1">
            <a:off x="8912819" y="3261904"/>
            <a:ext cx="139271" cy="42356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 type="none" w="lg" len="lg"/>
            <a:tailEnd type="none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65" name="movie_labframe_movingwindow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6324629" y="84034"/>
            <a:ext cx="3630795" cy="1089238"/>
          </a:xfrm>
          <a:prstGeom prst="rect">
            <a:avLst/>
          </a:prstGeom>
        </p:spPr>
      </p:pic>
      <p:pic>
        <p:nvPicPr>
          <p:cNvPr id="4" name="movie_wakefram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6752664" y="5381552"/>
            <a:ext cx="3575389" cy="1072617"/>
          </a:xfrm>
          <a:prstGeom prst="rect">
            <a:avLst/>
          </a:prstGeom>
        </p:spPr>
      </p:pic>
      <p:sp>
        <p:nvSpPr>
          <p:cNvPr id="66" name="Slide Number Placeholder 3">
            <a:extLst>
              <a:ext uri="{FF2B5EF4-FFF2-40B4-BE49-F238E27FC236}">
                <a16:creationId xmlns:a16="http://schemas.microsoft.com/office/drawing/2014/main" id="{6253113D-4D57-534A-8ABB-A6EE0F6319BE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29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903354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8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4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6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49" y="-47747"/>
            <a:ext cx="12188825" cy="605191"/>
          </a:xfrm>
        </p:spPr>
        <p:txBody>
          <a:bodyPr>
            <a:normAutofit/>
          </a:bodyPr>
          <a:lstStyle/>
          <a:p>
            <a:r>
              <a:rPr lang="en-US" sz="2800" dirty="0"/>
              <a:t>Similar to </a:t>
            </a:r>
            <a:r>
              <a:rPr lang="en-US" sz="2800" dirty="0" err="1"/>
              <a:t>quasistatic</a:t>
            </a:r>
            <a:r>
              <a:rPr lang="en-US" sz="2800" dirty="0"/>
              <a:t> data reconstruction + back Lorentz Tr. &amp; interp.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3" y="3291373"/>
            <a:ext cx="12188824" cy="135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-1" y="511673"/>
            <a:ext cx="354492" cy="4614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99" dirty="0">
                <a:solidFill>
                  <a:schemeClr val="tx2"/>
                </a:solidFill>
                <a:latin typeface="+mj-lt"/>
              </a:rPr>
              <a:t>  </a:t>
            </a:r>
          </a:p>
        </p:txBody>
      </p:sp>
      <p:sp>
        <p:nvSpPr>
          <p:cNvPr id="26" name="Text Box 27"/>
          <p:cNvSpPr txBox="1">
            <a:spLocks noChangeArrowheads="1"/>
          </p:cNvSpPr>
          <p:nvPr/>
        </p:nvSpPr>
        <p:spPr bwMode="auto">
          <a:xfrm>
            <a:off x="47915" y="626189"/>
            <a:ext cx="1223656" cy="369236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99" dirty="0">
                <a:solidFill>
                  <a:schemeClr val="bg1"/>
                </a:solidFill>
              </a:rPr>
              <a:t>Lab frame</a:t>
            </a: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47910" y="3380644"/>
            <a:ext cx="1685427" cy="369236"/>
          </a:xfrm>
          <a:prstGeom prst="rect">
            <a:avLst/>
          </a:prstGeom>
          <a:ln/>
          <a:ex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99" dirty="0">
                <a:solidFill>
                  <a:schemeClr val="bg1"/>
                </a:solidFill>
              </a:rPr>
              <a:t>Boosted frame</a:t>
            </a:r>
          </a:p>
        </p:txBody>
      </p:sp>
      <p:grpSp>
        <p:nvGrpSpPr>
          <p:cNvPr id="83" name="Group 82"/>
          <p:cNvGrpSpPr/>
          <p:nvPr/>
        </p:nvGrpSpPr>
        <p:grpSpPr>
          <a:xfrm>
            <a:off x="510506" y="705224"/>
            <a:ext cx="3006991" cy="2568189"/>
            <a:chOff x="510638" y="1020341"/>
            <a:chExt cx="3007772" cy="2568858"/>
          </a:xfrm>
        </p:grpSpPr>
        <p:pic>
          <p:nvPicPr>
            <p:cNvPr id="3" name="Picture 2" descr="Screen Shot 2017-01-29 at 2.53.00 PM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638" y="1349702"/>
              <a:ext cx="2970005" cy="207156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1621464" y="1020341"/>
              <a:ext cx="248851" cy="369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+mj-lt"/>
                </a:rPr>
                <a:t>t</a:t>
              </a:r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565503" y="3312200"/>
              <a:ext cx="1952907" cy="276999"/>
              <a:chOff x="1565503" y="3288236"/>
              <a:chExt cx="1952907" cy="276999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1565503" y="3288236"/>
                <a:ext cx="234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376743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t+2n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1891358" y="3288236"/>
                <a:ext cx="55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t+n</a:t>
                </a:r>
                <a:r>
                  <a:rPr lang="en-US" sz="1200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endParaRPr lang="en-US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876588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t+3n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</p:grpSp>
      </p:grpSp>
      <p:grpSp>
        <p:nvGrpSpPr>
          <p:cNvPr id="84" name="Group 83"/>
          <p:cNvGrpSpPr/>
          <p:nvPr/>
        </p:nvGrpSpPr>
        <p:grpSpPr>
          <a:xfrm>
            <a:off x="3599939" y="705224"/>
            <a:ext cx="2453488" cy="2568189"/>
            <a:chOff x="3600872" y="1020341"/>
            <a:chExt cx="2454126" cy="2568858"/>
          </a:xfrm>
        </p:grpSpPr>
        <p:pic>
          <p:nvPicPr>
            <p:cNvPr id="7" name="Picture 6" descr="Screen Shot 2017-01-29 at 3.04.10 P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872" y="1365357"/>
              <a:ext cx="2423160" cy="2040255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4435413" y="1020341"/>
              <a:ext cx="7350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err="1">
                  <a:solidFill>
                    <a:schemeClr val="tx2"/>
                  </a:solidFill>
                  <a:latin typeface="+mj-lt"/>
                </a:rPr>
                <a:t>t+n</a:t>
              </a:r>
              <a:r>
                <a:rPr lang="en-US" dirty="0" err="1">
                  <a:solidFill>
                    <a:schemeClr val="tx2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dirty="0" err="1">
                  <a:solidFill>
                    <a:schemeClr val="tx2"/>
                  </a:solidFill>
                  <a:latin typeface="+mj-lt"/>
                </a:rPr>
                <a:t>t</a:t>
              </a:r>
              <a:endParaRPr lang="en-US" dirty="0">
                <a:solidFill>
                  <a:schemeClr val="tx2"/>
                </a:solidFill>
                <a:latin typeface="+mj-lt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4102091" y="3312200"/>
              <a:ext cx="1952907" cy="276999"/>
              <a:chOff x="1565503" y="3288236"/>
              <a:chExt cx="1952907" cy="276999"/>
            </a:xfrm>
          </p:grpSpPr>
          <p:sp>
            <p:nvSpPr>
              <p:cNvPr id="44" name="TextBox 43"/>
              <p:cNvSpPr txBox="1"/>
              <p:nvPr/>
            </p:nvSpPr>
            <p:spPr>
              <a:xfrm>
                <a:off x="1565503" y="3288236"/>
                <a:ext cx="234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376743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t+2n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1891358" y="3288236"/>
                <a:ext cx="55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t+n</a:t>
                </a:r>
                <a:r>
                  <a:rPr lang="en-US" sz="1200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endParaRPr lang="en-US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876588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t+3n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</p:grpSp>
      </p:grpSp>
      <p:grpSp>
        <p:nvGrpSpPr>
          <p:cNvPr id="85" name="Group 84"/>
          <p:cNvGrpSpPr/>
          <p:nvPr/>
        </p:nvGrpSpPr>
        <p:grpSpPr>
          <a:xfrm>
            <a:off x="6466842" y="705224"/>
            <a:ext cx="2628215" cy="2568189"/>
            <a:chOff x="6468525" y="1020341"/>
            <a:chExt cx="2628900" cy="2568858"/>
          </a:xfrm>
        </p:grpSpPr>
        <p:pic>
          <p:nvPicPr>
            <p:cNvPr id="5" name="Picture 4" descr="Screen Shot 2017-01-29 at 2.59.18 PM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8525" y="1339639"/>
              <a:ext cx="2628900" cy="209169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7297756" y="1020341"/>
              <a:ext cx="8704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+mj-lt"/>
                </a:rPr>
                <a:t>t+2n</a:t>
              </a:r>
              <a:r>
                <a:rPr lang="en-US" dirty="0">
                  <a:solidFill>
                    <a:schemeClr val="tx2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dirty="0">
                  <a:solidFill>
                    <a:schemeClr val="tx2"/>
                  </a:solidFill>
                  <a:latin typeface="+mj-lt"/>
                </a:rPr>
                <a:t>t</a:t>
              </a:r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6701933" y="3312200"/>
              <a:ext cx="1952907" cy="276999"/>
              <a:chOff x="1565503" y="3288236"/>
              <a:chExt cx="1952907" cy="276999"/>
            </a:xfrm>
          </p:grpSpPr>
          <p:sp>
            <p:nvSpPr>
              <p:cNvPr id="49" name="TextBox 48"/>
              <p:cNvSpPr txBox="1"/>
              <p:nvPr/>
            </p:nvSpPr>
            <p:spPr>
              <a:xfrm>
                <a:off x="1565503" y="3288236"/>
                <a:ext cx="234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376743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t+2n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1891358" y="3288236"/>
                <a:ext cx="55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t+n</a:t>
                </a:r>
                <a:r>
                  <a:rPr lang="en-US" sz="1200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endParaRPr lang="en-US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2876588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t+3n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</p:grpSp>
      </p:grpSp>
      <p:grpSp>
        <p:nvGrpSpPr>
          <p:cNvPr id="86" name="Group 85"/>
          <p:cNvGrpSpPr/>
          <p:nvPr/>
        </p:nvGrpSpPr>
        <p:grpSpPr>
          <a:xfrm>
            <a:off x="8985628" y="705224"/>
            <a:ext cx="3216707" cy="2568189"/>
            <a:chOff x="8987966" y="1020341"/>
            <a:chExt cx="3217545" cy="2568858"/>
          </a:xfrm>
        </p:grpSpPr>
        <p:pic>
          <p:nvPicPr>
            <p:cNvPr id="6" name="Picture 5" descr="Screen Shot 2017-01-29 at 3.01.21 PM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87966" y="1351069"/>
              <a:ext cx="3217545" cy="206883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10553193" y="1020341"/>
              <a:ext cx="8704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+mj-lt"/>
                </a:rPr>
                <a:t>t+3n</a:t>
              </a:r>
              <a:r>
                <a:rPr lang="en-US" dirty="0">
                  <a:solidFill>
                    <a:schemeClr val="tx2"/>
                  </a:solidFill>
                  <a:latin typeface="Symbol" charset="2"/>
                  <a:cs typeface="Symbol" charset="2"/>
                </a:rPr>
                <a:t>D</a:t>
              </a:r>
              <a:r>
                <a:rPr lang="en-US" dirty="0">
                  <a:solidFill>
                    <a:schemeClr val="tx2"/>
                  </a:solidFill>
                  <a:latin typeface="+mj-lt"/>
                </a:rPr>
                <a:t>t</a:t>
              </a: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9325736" y="3312200"/>
              <a:ext cx="1952907" cy="276999"/>
              <a:chOff x="1565503" y="3288236"/>
              <a:chExt cx="1952907" cy="276999"/>
            </a:xfrm>
          </p:grpSpPr>
          <p:sp>
            <p:nvSpPr>
              <p:cNvPr id="54" name="TextBox 53"/>
              <p:cNvSpPr txBox="1"/>
              <p:nvPr/>
            </p:nvSpPr>
            <p:spPr>
              <a:xfrm>
                <a:off x="1565503" y="3288236"/>
                <a:ext cx="234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2376743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t+2n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891358" y="3288236"/>
                <a:ext cx="55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t+n</a:t>
                </a:r>
                <a:r>
                  <a:rPr lang="en-US" sz="1200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endParaRPr lang="en-US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2876588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t+3n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3601742" y="3470807"/>
            <a:ext cx="2532188" cy="2578269"/>
            <a:chOff x="3602680" y="3786643"/>
            <a:chExt cx="2532848" cy="2578941"/>
          </a:xfrm>
        </p:grpSpPr>
        <p:pic>
          <p:nvPicPr>
            <p:cNvPr id="4" name="Picture 3" descr="Screen Shot 2017-01-30 at 6.29.57 PM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2680" y="4066642"/>
              <a:ext cx="2504694" cy="2108962"/>
            </a:xfrm>
            <a:prstGeom prst="rect">
              <a:avLst/>
            </a:prstGeom>
          </p:spPr>
        </p:pic>
        <p:grpSp>
          <p:nvGrpSpPr>
            <p:cNvPr id="88" name="Group 87"/>
            <p:cNvGrpSpPr/>
            <p:nvPr/>
          </p:nvGrpSpPr>
          <p:grpSpPr>
            <a:xfrm>
              <a:off x="4182620" y="3786643"/>
              <a:ext cx="1952908" cy="2578941"/>
              <a:chOff x="4182613" y="3786639"/>
              <a:chExt cx="1952907" cy="2578941"/>
            </a:xfrm>
          </p:grpSpPr>
          <p:grpSp>
            <p:nvGrpSpPr>
              <p:cNvPr id="64" name="Group 63"/>
              <p:cNvGrpSpPr/>
              <p:nvPr/>
            </p:nvGrpSpPr>
            <p:grpSpPr>
              <a:xfrm>
                <a:off x="4182613" y="6088581"/>
                <a:ext cx="1952907" cy="276999"/>
                <a:chOff x="1565503" y="3288236"/>
                <a:chExt cx="1952907" cy="276999"/>
              </a:xfrm>
            </p:grpSpPr>
            <p:sp>
              <p:nvSpPr>
                <p:cNvPr id="65" name="TextBox 64"/>
                <p:cNvSpPr txBox="1"/>
                <p:nvPr/>
              </p:nvSpPr>
              <p:spPr>
                <a:xfrm>
                  <a:off x="1565503" y="3288236"/>
                  <a:ext cx="23425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66" name="TextBox 65"/>
                <p:cNvSpPr txBox="1"/>
                <p:nvPr/>
              </p:nvSpPr>
              <p:spPr>
                <a:xfrm>
                  <a:off x="2376743" y="3288236"/>
                  <a:ext cx="64182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t+2n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>
                  <a:off x="1891358" y="3288236"/>
                  <a:ext cx="551578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t+n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</a:t>
                  </a:r>
                  <a:endParaRPr lang="en-US" sz="1200" dirty="0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sp>
              <p:nvSpPr>
                <p:cNvPr id="68" name="TextBox 67"/>
                <p:cNvSpPr txBox="1"/>
                <p:nvPr/>
              </p:nvSpPr>
              <p:spPr>
                <a:xfrm>
                  <a:off x="2876588" y="3288236"/>
                  <a:ext cx="64182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t+3n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</p:grpSp>
          <p:sp>
            <p:nvSpPr>
              <p:cNvPr id="79" name="TextBox 78"/>
              <p:cNvSpPr txBox="1"/>
              <p:nvPr/>
            </p:nvSpPr>
            <p:spPr>
              <a:xfrm>
                <a:off x="4501803" y="3786639"/>
                <a:ext cx="691395" cy="369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t’+</a:t>
                </a:r>
                <a:r>
                  <a:rPr lang="en-US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’</a:t>
                </a:r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>
            <a:off x="590340" y="3470807"/>
            <a:ext cx="2504587" cy="2578269"/>
            <a:chOff x="590492" y="3786639"/>
            <a:chExt cx="2505238" cy="2578941"/>
          </a:xfrm>
        </p:grpSpPr>
        <p:pic>
          <p:nvPicPr>
            <p:cNvPr id="18" name="Picture 17" descr="Screen Shot 2017-01-29 at 3.22.38 PM.png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492" y="4097221"/>
              <a:ext cx="2453640" cy="2067560"/>
            </a:xfrm>
            <a:prstGeom prst="rect">
              <a:avLst/>
            </a:prstGeom>
          </p:spPr>
        </p:pic>
        <p:grpSp>
          <p:nvGrpSpPr>
            <p:cNvPr id="59" name="Group 58"/>
            <p:cNvGrpSpPr/>
            <p:nvPr/>
          </p:nvGrpSpPr>
          <p:grpSpPr>
            <a:xfrm>
              <a:off x="1142823" y="6088581"/>
              <a:ext cx="1952907" cy="276999"/>
              <a:chOff x="1565503" y="3288236"/>
              <a:chExt cx="1952907" cy="276999"/>
            </a:xfrm>
          </p:grpSpPr>
          <p:sp>
            <p:nvSpPr>
              <p:cNvPr id="60" name="TextBox 59"/>
              <p:cNvSpPr txBox="1"/>
              <p:nvPr/>
            </p:nvSpPr>
            <p:spPr>
              <a:xfrm>
                <a:off x="1565503" y="3288236"/>
                <a:ext cx="2342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376743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t+2n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91358" y="3288236"/>
                <a:ext cx="55157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t+n</a:t>
                </a:r>
                <a:r>
                  <a:rPr lang="en-US" sz="1200" dirty="0" err="1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 err="1">
                    <a:solidFill>
                      <a:schemeClr val="tx2"/>
                    </a:solidFill>
                    <a:latin typeface="+mj-lt"/>
                  </a:rPr>
                  <a:t>t</a:t>
                </a:r>
                <a:endParaRPr lang="en-US" sz="1200" dirty="0">
                  <a:solidFill>
                    <a:schemeClr val="tx2"/>
                  </a:solidFill>
                  <a:latin typeface="+mj-lt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876588" y="3288236"/>
                <a:ext cx="641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t+3n</a:t>
                </a:r>
                <a:r>
                  <a:rPr lang="en-US" sz="1200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sz="1200" dirty="0">
                    <a:solidFill>
                      <a:schemeClr val="tx2"/>
                    </a:solidFill>
                    <a:latin typeface="+mj-lt"/>
                  </a:rPr>
                  <a:t>t</a:t>
                </a: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1794703" y="3786639"/>
              <a:ext cx="300160" cy="3694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tx2"/>
                  </a:solidFill>
                  <a:latin typeface="+mj-lt"/>
                </a:rPr>
                <a:t>t’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 rot="16200000">
            <a:off x="-297146" y="1493912"/>
            <a:ext cx="1257236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+mj-lt"/>
              </a:rPr>
              <a:t>Simulation</a:t>
            </a:r>
          </a:p>
        </p:txBody>
      </p:sp>
      <p:sp>
        <p:nvSpPr>
          <p:cNvPr id="23" name="TextBox 22"/>
          <p:cNvSpPr txBox="1"/>
          <p:nvPr/>
        </p:nvSpPr>
        <p:spPr>
          <a:xfrm rot="16200000">
            <a:off x="-107112" y="2513930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</a:rPr>
              <a:t>Output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+mj-lt"/>
              </a:rPr>
              <a:t>In lab.</a:t>
            </a: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297146" y="4257595"/>
            <a:ext cx="1257236" cy="3692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tx2"/>
                </a:solidFill>
                <a:latin typeface="+mj-lt"/>
              </a:rPr>
              <a:t>Simulation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107112" y="5277614"/>
            <a:ext cx="8771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2"/>
                </a:solidFill>
                <a:latin typeface="+mj-lt"/>
              </a:rPr>
              <a:t>Output</a:t>
            </a:r>
          </a:p>
          <a:p>
            <a:pPr algn="ctr"/>
            <a:r>
              <a:rPr lang="en-US" dirty="0">
                <a:solidFill>
                  <a:schemeClr val="tx2"/>
                </a:solidFill>
                <a:latin typeface="+mj-lt"/>
              </a:rPr>
              <a:t>In lab.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384C84E-13F5-7D44-80D2-C8AD5FE3FC68}"/>
              </a:ext>
            </a:extLst>
          </p:cNvPr>
          <p:cNvGrpSpPr/>
          <p:nvPr/>
        </p:nvGrpSpPr>
        <p:grpSpPr>
          <a:xfrm>
            <a:off x="3457922" y="576576"/>
            <a:ext cx="5653686" cy="5613716"/>
            <a:chOff x="3457922" y="576575"/>
            <a:chExt cx="5653686" cy="5924269"/>
          </a:xfrm>
        </p:grpSpPr>
        <p:cxnSp>
          <p:nvCxnSpPr>
            <p:cNvPr id="10" name="Straight Connector 9"/>
            <p:cNvCxnSpPr>
              <a:cxnSpLocks/>
            </p:cNvCxnSpPr>
            <p:nvPr/>
          </p:nvCxnSpPr>
          <p:spPr>
            <a:xfrm flipH="1">
              <a:off x="6278011" y="576575"/>
              <a:ext cx="13507" cy="59242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cxnSpLocks/>
            </p:cNvCxnSpPr>
            <p:nvPr/>
          </p:nvCxnSpPr>
          <p:spPr>
            <a:xfrm flipH="1">
              <a:off x="9098101" y="576575"/>
              <a:ext cx="13507" cy="59242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cxnSpLocks/>
            </p:cNvCxnSpPr>
            <p:nvPr/>
          </p:nvCxnSpPr>
          <p:spPr>
            <a:xfrm flipH="1">
              <a:off x="3457922" y="576575"/>
              <a:ext cx="13507" cy="592426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598732" y="3470807"/>
            <a:ext cx="2493697" cy="2578269"/>
            <a:chOff x="6600451" y="3786643"/>
            <a:chExt cx="2494347" cy="2578941"/>
          </a:xfrm>
        </p:grpSpPr>
        <p:grpSp>
          <p:nvGrpSpPr>
            <p:cNvPr id="89" name="Group 88"/>
            <p:cNvGrpSpPr/>
            <p:nvPr/>
          </p:nvGrpSpPr>
          <p:grpSpPr>
            <a:xfrm>
              <a:off x="7141890" y="3786643"/>
              <a:ext cx="1952908" cy="2578941"/>
              <a:chOff x="7141885" y="3786639"/>
              <a:chExt cx="1952906" cy="2578941"/>
            </a:xfrm>
          </p:grpSpPr>
          <p:grpSp>
            <p:nvGrpSpPr>
              <p:cNvPr id="69" name="Group 68"/>
              <p:cNvGrpSpPr/>
              <p:nvPr/>
            </p:nvGrpSpPr>
            <p:grpSpPr>
              <a:xfrm>
                <a:off x="7141885" y="6088581"/>
                <a:ext cx="1952906" cy="276999"/>
                <a:chOff x="1565503" y="3288236"/>
                <a:chExt cx="1952906" cy="276999"/>
              </a:xfrm>
            </p:grpSpPr>
            <p:sp>
              <p:nvSpPr>
                <p:cNvPr id="70" name="TextBox 69"/>
                <p:cNvSpPr txBox="1"/>
                <p:nvPr/>
              </p:nvSpPr>
              <p:spPr>
                <a:xfrm>
                  <a:off x="1565503" y="3288236"/>
                  <a:ext cx="23425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71" name="TextBox 70"/>
                <p:cNvSpPr txBox="1"/>
                <p:nvPr/>
              </p:nvSpPr>
              <p:spPr>
                <a:xfrm>
                  <a:off x="2376743" y="3288236"/>
                  <a:ext cx="6418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t+2n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72" name="TextBox 71"/>
                <p:cNvSpPr txBox="1"/>
                <p:nvPr/>
              </p:nvSpPr>
              <p:spPr>
                <a:xfrm>
                  <a:off x="1891359" y="3288236"/>
                  <a:ext cx="55157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t+n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</a:t>
                  </a:r>
                  <a:endParaRPr lang="en-US" sz="1200" dirty="0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2876588" y="3288236"/>
                  <a:ext cx="6418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t+3n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</p:grpSp>
          <p:sp>
            <p:nvSpPr>
              <p:cNvPr id="81" name="TextBox 80"/>
              <p:cNvSpPr txBox="1"/>
              <p:nvPr/>
            </p:nvSpPr>
            <p:spPr>
              <a:xfrm>
                <a:off x="7462115" y="3786639"/>
                <a:ext cx="819668" cy="369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t’+2</a:t>
                </a:r>
                <a:r>
                  <a:rPr lang="en-US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t’</a:t>
                </a:r>
              </a:p>
            </p:txBody>
          </p:sp>
        </p:grpSp>
        <p:pic>
          <p:nvPicPr>
            <p:cNvPr id="13" name="Picture 12" descr="Screen Shot 2017-01-30 at 6.30.16 PM.png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0451" y="4078665"/>
              <a:ext cx="2437130" cy="2065528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9535669" y="3470807"/>
            <a:ext cx="2515265" cy="2578269"/>
            <a:chOff x="9538153" y="3786643"/>
            <a:chExt cx="2515920" cy="2578941"/>
          </a:xfrm>
        </p:grpSpPr>
        <p:grpSp>
          <p:nvGrpSpPr>
            <p:cNvPr id="90" name="Group 89"/>
            <p:cNvGrpSpPr/>
            <p:nvPr/>
          </p:nvGrpSpPr>
          <p:grpSpPr>
            <a:xfrm>
              <a:off x="10101165" y="3786643"/>
              <a:ext cx="1952908" cy="2578941"/>
              <a:chOff x="10101156" y="3786639"/>
              <a:chExt cx="1952906" cy="2578941"/>
            </a:xfrm>
          </p:grpSpPr>
          <p:grpSp>
            <p:nvGrpSpPr>
              <p:cNvPr id="74" name="Group 73"/>
              <p:cNvGrpSpPr/>
              <p:nvPr/>
            </p:nvGrpSpPr>
            <p:grpSpPr>
              <a:xfrm>
                <a:off x="10101156" y="6088581"/>
                <a:ext cx="1952906" cy="276999"/>
                <a:chOff x="1565503" y="3288236"/>
                <a:chExt cx="1952906" cy="276999"/>
              </a:xfrm>
            </p:grpSpPr>
            <p:sp>
              <p:nvSpPr>
                <p:cNvPr id="75" name="TextBox 74"/>
                <p:cNvSpPr txBox="1"/>
                <p:nvPr/>
              </p:nvSpPr>
              <p:spPr>
                <a:xfrm>
                  <a:off x="1565503" y="3288236"/>
                  <a:ext cx="234259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2376743" y="3288236"/>
                  <a:ext cx="6418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t+2n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  <p:sp>
              <p:nvSpPr>
                <p:cNvPr id="77" name="TextBox 76"/>
                <p:cNvSpPr txBox="1"/>
                <p:nvPr/>
              </p:nvSpPr>
              <p:spPr>
                <a:xfrm>
                  <a:off x="1891359" y="3288236"/>
                  <a:ext cx="55157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t+n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 err="1">
                      <a:solidFill>
                        <a:schemeClr val="tx2"/>
                      </a:solidFill>
                      <a:latin typeface="+mj-lt"/>
                    </a:rPr>
                    <a:t>t</a:t>
                  </a:r>
                  <a:endParaRPr lang="en-US" sz="1200" dirty="0">
                    <a:solidFill>
                      <a:schemeClr val="tx2"/>
                    </a:solidFill>
                    <a:latin typeface="+mj-lt"/>
                  </a:endParaRPr>
                </a:p>
              </p:txBody>
            </p:sp>
            <p:sp>
              <p:nvSpPr>
                <p:cNvPr id="78" name="TextBox 77"/>
                <p:cNvSpPr txBox="1"/>
                <p:nvPr/>
              </p:nvSpPr>
              <p:spPr>
                <a:xfrm>
                  <a:off x="2876588" y="3288236"/>
                  <a:ext cx="641821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t+3n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Symbol" charset="2"/>
                      <a:cs typeface="Symbol" charset="2"/>
                    </a:rPr>
                    <a:t>D</a:t>
                  </a:r>
                  <a:r>
                    <a:rPr lang="en-US" sz="1200" dirty="0">
                      <a:solidFill>
                        <a:schemeClr val="tx2"/>
                      </a:solidFill>
                      <a:latin typeface="+mj-lt"/>
                    </a:rPr>
                    <a:t>t</a:t>
                  </a:r>
                </a:p>
              </p:txBody>
            </p:sp>
          </p:grpSp>
          <p:sp>
            <p:nvSpPr>
              <p:cNvPr id="82" name="TextBox 81"/>
              <p:cNvSpPr txBox="1"/>
              <p:nvPr/>
            </p:nvSpPr>
            <p:spPr>
              <a:xfrm>
                <a:off x="10441993" y="3786639"/>
                <a:ext cx="819667" cy="3694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t’+3</a:t>
                </a:r>
                <a:r>
                  <a:rPr lang="en-US" dirty="0">
                    <a:solidFill>
                      <a:schemeClr val="tx2"/>
                    </a:solidFill>
                    <a:latin typeface="Symbol" charset="2"/>
                    <a:cs typeface="Symbol" charset="2"/>
                  </a:rPr>
                  <a:t>D</a:t>
                </a:r>
                <a:r>
                  <a:rPr lang="en-US" dirty="0">
                    <a:solidFill>
                      <a:schemeClr val="tx2"/>
                    </a:solidFill>
                    <a:latin typeface="+mj-lt"/>
                  </a:rPr>
                  <a:t>t’</a:t>
                </a:r>
              </a:p>
            </p:txBody>
          </p:sp>
        </p:grpSp>
        <p:pic>
          <p:nvPicPr>
            <p:cNvPr id="15" name="Picture 14" descr="Screen Shot 2017-01-30 at 6.30.37 PM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38153" y="4102707"/>
              <a:ext cx="2451608" cy="2080006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725507E-BC99-8D46-8611-08005E263B68}"/>
              </a:ext>
            </a:extLst>
          </p:cNvPr>
          <p:cNvGrpSpPr/>
          <p:nvPr/>
        </p:nvGrpSpPr>
        <p:grpSpPr>
          <a:xfrm>
            <a:off x="136929" y="495330"/>
            <a:ext cx="10994571" cy="54427"/>
            <a:chOff x="195943" y="1001487"/>
            <a:chExt cx="10994571" cy="5442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4392996-72B1-CF47-A5B3-D0EA5624D3BA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B5EE696F-A1F1-7242-B7EE-21FED1727627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Slide Number Placeholder 3">
            <a:extLst>
              <a:ext uri="{FF2B5EF4-FFF2-40B4-BE49-F238E27FC236}">
                <a16:creationId xmlns:a16="http://schemas.microsoft.com/office/drawing/2014/main" id="{BE22F3AE-8B20-314B-82EA-C3DD77EE1D83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30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78166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62281-43C7-EC44-8344-0F2455066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3903" y="1132840"/>
            <a:ext cx="10482266" cy="4047778"/>
          </a:xfrm>
        </p:spPr>
        <p:txBody>
          <a:bodyPr/>
          <a:lstStyle/>
          <a:p>
            <a:r>
              <a:rPr lang="en-US" dirty="0"/>
              <a:t>Modern parallel architectures and why we need them.</a:t>
            </a:r>
          </a:p>
          <a:p>
            <a:r>
              <a:rPr lang="en-US" dirty="0"/>
              <a:t>Domain decomposition</a:t>
            </a:r>
          </a:p>
          <a:p>
            <a:r>
              <a:rPr lang="en-US" dirty="0"/>
              <a:t>Exchanging information and load balancing</a:t>
            </a:r>
          </a:p>
          <a:p>
            <a:pPr lvl="1"/>
            <a:r>
              <a:rPr lang="en-US" dirty="0"/>
              <a:t>Between nodes (MPI)</a:t>
            </a:r>
          </a:p>
          <a:p>
            <a:pPr lvl="1"/>
            <a:r>
              <a:rPr lang="en-US" dirty="0"/>
              <a:t>Within nodes (MPI, OpenMP)</a:t>
            </a:r>
          </a:p>
          <a:p>
            <a:pPr lvl="1"/>
            <a:r>
              <a:rPr lang="en-US" dirty="0"/>
              <a:t>What about GPUs?</a:t>
            </a:r>
          </a:p>
          <a:p>
            <a:r>
              <a:rPr lang="en-US" dirty="0"/>
              <a:t>Dynamic load balancing</a:t>
            </a:r>
          </a:p>
          <a:p>
            <a:r>
              <a:rPr lang="en-US" dirty="0"/>
              <a:t>Parallelization of </a:t>
            </a:r>
            <a:r>
              <a:rPr lang="en-US" dirty="0" err="1"/>
              <a:t>Quasistatic</a:t>
            </a:r>
            <a:r>
              <a:rPr lang="en-US" dirty="0"/>
              <a:t> mode and boosted frame </a:t>
            </a:r>
            <a:r>
              <a:rPr lang="en-US" dirty="0" err="1"/>
              <a:t>diags</a:t>
            </a:r>
            <a:endParaRPr lang="en-US" dirty="0"/>
          </a:p>
          <a:p>
            <a:r>
              <a:rPr lang="en-US" b="1" dirty="0">
                <a:solidFill>
                  <a:srgbClr val="C00000"/>
                </a:solidFill>
              </a:rPr>
              <a:t>Outlook</a:t>
            </a:r>
          </a:p>
          <a:p>
            <a:pPr lvl="1"/>
            <a:r>
              <a:rPr lang="en-US" dirty="0"/>
              <a:t>Why so many PIC codes? Which one(s) to choose? Can we do better?</a:t>
            </a:r>
          </a:p>
          <a:p>
            <a:pPr lvl="1"/>
            <a:r>
              <a:rPr lang="en-US" dirty="0"/>
              <a:t>Standardization of data I/O and input scripts.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BDFE0-94C6-274D-B988-F362DB342F77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31</a:t>
            </a:fld>
            <a:endParaRPr lang="en-US" altLang="x-non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36605-CDBF-AB48-AF90-469B17D9DA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194388"/>
            <a:ext cx="11372473" cy="914400"/>
          </a:xfrm>
        </p:spPr>
        <p:txBody>
          <a:bodyPr>
            <a:normAutofit/>
          </a:bodyPr>
          <a:lstStyle/>
          <a:p>
            <a:r>
              <a:rPr lang="en-US" dirty="0"/>
              <a:t>Outline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592D2DC-8F64-E24A-A406-EB3F660101A9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695D88DF-54E1-AF4E-AB72-F31CF70D5307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2EC7AE-93BA-5F44-BD1D-CC96D764C404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5529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E73FD9-8293-884C-87CA-B8C0907B0076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32</a:t>
            </a:fld>
            <a:endParaRPr lang="en-US" altLang="x-none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9CD9D63-91CE-E346-AAA0-4168DC754862}"/>
              </a:ext>
            </a:extLst>
          </p:cNvPr>
          <p:cNvSpPr txBox="1"/>
          <p:nvPr/>
        </p:nvSpPr>
        <p:spPr>
          <a:xfrm>
            <a:off x="1614745" y="1243926"/>
            <a:ext cx="5548314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Based on 2</a:t>
            </a:r>
            <a:r>
              <a:rPr lang="en-US" baseline="30000" dirty="0"/>
              <a:t>nd</a:t>
            </a:r>
            <a:r>
              <a:rPr lang="en-US" dirty="0"/>
              <a:t> order centered “leapfrog” discretization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D158671D-1C90-6A49-88FA-F5FA84BF0A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508" t="58381" r="7708" b="13573"/>
          <a:stretch/>
        </p:blipFill>
        <p:spPr>
          <a:xfrm>
            <a:off x="236822" y="2730050"/>
            <a:ext cx="4152080" cy="1923389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736F062C-2E38-F847-8AF7-4A4352E6C907}"/>
              </a:ext>
            </a:extLst>
          </p:cNvPr>
          <p:cNvSpPr txBox="1"/>
          <p:nvPr/>
        </p:nvSpPr>
        <p:spPr>
          <a:xfrm>
            <a:off x="935562" y="2014670"/>
            <a:ext cx="1377300" cy="3416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in time, e.g.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904E38C-9D76-BA4A-AC8B-D73674430411}"/>
              </a:ext>
            </a:extLst>
          </p:cNvPr>
          <p:cNvGrpSpPr/>
          <p:nvPr/>
        </p:nvGrpSpPr>
        <p:grpSpPr>
          <a:xfrm>
            <a:off x="4874610" y="2014671"/>
            <a:ext cx="2808982" cy="3159112"/>
            <a:chOff x="4874610" y="2014671"/>
            <a:chExt cx="2808982" cy="315911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5C68878D-C814-9D46-AE53-7F78130599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349" t="58381" r="59000" b="13573"/>
            <a:stretch/>
          </p:blipFill>
          <p:spPr>
            <a:xfrm>
              <a:off x="4874610" y="2730050"/>
              <a:ext cx="2808982" cy="1923390"/>
            </a:xfrm>
            <a:prstGeom prst="rect">
              <a:avLst/>
            </a:prstGeom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B6717AC-B7AB-F84E-BA54-3BB23AB4F1B6}"/>
                </a:ext>
              </a:extLst>
            </p:cNvPr>
            <p:cNvSpPr txBox="1"/>
            <p:nvPr/>
          </p:nvSpPr>
          <p:spPr>
            <a:xfrm>
              <a:off x="5638064" y="2014671"/>
              <a:ext cx="1249060" cy="3416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dirty="0"/>
                <a:t>and space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B6A7E85-9717-9C46-9BAB-DAAEBEAA8E81}"/>
                </a:ext>
              </a:extLst>
            </p:cNvPr>
            <p:cNvSpPr txBox="1"/>
            <p:nvPr/>
          </p:nvSpPr>
          <p:spPr>
            <a:xfrm>
              <a:off x="5163860" y="4859851"/>
              <a:ext cx="2230482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Staggered “Yee” mesh</a:t>
              </a:r>
            </a:p>
          </p:txBody>
        </p:sp>
      </p:grpSp>
      <p:pic>
        <p:nvPicPr>
          <p:cNvPr id="52" name="Picture 51" descr="Screen Shot 2017-01-25 at 10.28.05 AM.png">
            <a:extLst>
              <a:ext uri="{FF2B5EF4-FFF2-40B4-BE49-F238E27FC236}">
                <a16:creationId xmlns:a16="http://schemas.microsoft.com/office/drawing/2014/main" id="{21A96885-D359-954B-83E9-EFF51B929B9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002" y="5192371"/>
            <a:ext cx="1318260" cy="868680"/>
          </a:xfrm>
          <a:prstGeom prst="rect">
            <a:avLst/>
          </a:prstGeom>
        </p:spPr>
      </p:pic>
      <p:pic>
        <p:nvPicPr>
          <p:cNvPr id="53" name="Picture 52" descr="Screen Shot 2017-01-25 at 10.28.40 AM.png">
            <a:extLst>
              <a:ext uri="{FF2B5EF4-FFF2-40B4-BE49-F238E27FC236}">
                <a16:creationId xmlns:a16="http://schemas.microsoft.com/office/drawing/2014/main" id="{5249870C-7D38-A14C-BE81-CDD9D5D4FD8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1165" y="5173783"/>
            <a:ext cx="1798320" cy="876300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C900FD0E-0A3F-8E45-810B-43DC570A7C75}"/>
              </a:ext>
            </a:extLst>
          </p:cNvPr>
          <p:cNvGrpSpPr/>
          <p:nvPr/>
        </p:nvGrpSpPr>
        <p:grpSpPr>
          <a:xfrm>
            <a:off x="8055148" y="1243926"/>
            <a:ext cx="4322678" cy="5193652"/>
            <a:chOff x="8055148" y="1243926"/>
            <a:chExt cx="4322678" cy="5193652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7C86ACA-9E17-074E-8870-42CAB0F815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21540000">
              <a:off x="8055148" y="1963925"/>
              <a:ext cx="4180289" cy="4206663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15A6FDC-7371-7D4B-BC62-1CE0DE3BA5F7}"/>
                </a:ext>
              </a:extLst>
            </p:cNvPr>
            <p:cNvSpPr txBox="1"/>
            <p:nvPr/>
          </p:nvSpPr>
          <p:spPr>
            <a:xfrm>
              <a:off x="8446930" y="1243926"/>
              <a:ext cx="3552730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dirty="0"/>
                <a:t>Interpolation between grids &amp; particles based on splines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81C7D14-D36B-C441-81F0-6C080B2BECA1}"/>
                </a:ext>
              </a:extLst>
            </p:cNvPr>
            <p:cNvSpPr txBox="1"/>
            <p:nvPr/>
          </p:nvSpPr>
          <p:spPr>
            <a:xfrm>
              <a:off x="8068764" y="6206746"/>
              <a:ext cx="430906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>
                  <a:latin typeface="+mj-lt"/>
                </a:rPr>
                <a:t>Courtesy: </a:t>
              </a:r>
              <a:r>
                <a:rPr lang="en-US" sz="900" dirty="0" err="1">
                  <a:latin typeface="+mj-lt"/>
                </a:rPr>
                <a:t>Hockney</a:t>
              </a:r>
              <a:r>
                <a:rPr lang="en-US" sz="900" dirty="0">
                  <a:latin typeface="+mj-lt"/>
                </a:rPr>
                <a:t> &amp; Eastwood, “Computer Simulations using Particles”, IOP</a:t>
              </a:r>
            </a:p>
          </p:txBody>
        </p:sp>
      </p:grpSp>
      <p:pic>
        <p:nvPicPr>
          <p:cNvPr id="57" name="Picture 56">
            <a:extLst>
              <a:ext uri="{FF2B5EF4-FFF2-40B4-BE49-F238E27FC236}">
                <a16:creationId xmlns:a16="http://schemas.microsoft.com/office/drawing/2014/main" id="{912DB574-33EF-E046-98E3-ACE708963223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2862" y="1854040"/>
            <a:ext cx="2001472" cy="615838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59531259-FE00-0847-BD26-3B929BA28D4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2088098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Implementing standard EM-PIC is fairly easy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E6B429B-371F-2F44-ADC0-ED0DFF8BCEB6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7312B54-8F66-B948-900F-FFDCD6CF9D0A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2958551-53F3-8443-9D15-55FA63F396E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665423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5B037-6490-7644-8AB5-1C4DF5DE9D33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33</a:t>
            </a:fld>
            <a:endParaRPr lang="en-US" altLang="x-non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7B465F-CBBC-D64F-9C3E-4E4F135F4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37" y="743647"/>
            <a:ext cx="10023689" cy="60085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D07426B-3D95-7C41-9D6D-8000383BFB3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Hence, many simulation codes exist to model plasma accelerators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65AB6E8-BDAD-2B4D-A94A-59C9E275F2AF}"/>
              </a:ext>
            </a:extLst>
          </p:cNvPr>
          <p:cNvSpPr txBox="1">
            <a:spLocks/>
          </p:cNvSpPr>
          <p:nvPr/>
        </p:nvSpPr>
        <p:spPr>
          <a:xfrm>
            <a:off x="8145663" y="6565447"/>
            <a:ext cx="4783710" cy="350921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1600" dirty="0"/>
              <a:t>List may not be complete…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1842CD-8FA2-BA48-AD6E-C98F0380E10E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02FB074-0D94-4346-9BA8-B894DE3067A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FE296A-B7B1-9747-BAA0-4FC886287AD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4537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5B037-6490-7644-8AB5-1C4DF5DE9D33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34</a:t>
            </a:fld>
            <a:endParaRPr lang="en-US" alt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D07426B-3D95-7C41-9D6D-8000383BFB3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Which one(s) to choose?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1842CD-8FA2-BA48-AD6E-C98F0380E10E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02FB074-0D94-4346-9BA8-B894DE3067A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FE296A-B7B1-9747-BAA0-4FC886287AD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B0EB46C-BAE3-3F41-AE9D-7A9667A674C8}"/>
              </a:ext>
            </a:extLst>
          </p:cNvPr>
          <p:cNvSpPr txBox="1"/>
          <p:nvPr/>
        </p:nvSpPr>
        <p:spPr>
          <a:xfrm>
            <a:off x="602934" y="1028700"/>
            <a:ext cx="11157266" cy="27515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No easy answer.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In general, each developer (or team of developers) is spreading the word that their code(s) is(are) best for reason A, B, C...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However, just like with cars, whether a race car or a Sedan or an SUV is better depends on what you plan to do with it.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835994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5B037-6490-7644-8AB5-1C4DF5DE9D33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35</a:t>
            </a:fld>
            <a:endParaRPr lang="en-US" alt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D07426B-3D95-7C41-9D6D-8000383BFB36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Can we do better as a community?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51842CD-8FA2-BA48-AD6E-C98F0380E10E}"/>
              </a:ext>
            </a:extLst>
          </p:cNvPr>
          <p:cNvGrpSpPr/>
          <p:nvPr/>
        </p:nvGrpSpPr>
        <p:grpSpPr>
          <a:xfrm>
            <a:off x="308856" y="6726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F02FB074-0D94-4346-9BA8-B894DE3067AD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7FE296A-B7B1-9747-BAA0-4FC886287AD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B0EB46C-BAE3-3F41-AE9D-7A9667A674C8}"/>
              </a:ext>
            </a:extLst>
          </p:cNvPr>
          <p:cNvSpPr txBox="1"/>
          <p:nvPr/>
        </p:nvSpPr>
        <p:spPr>
          <a:xfrm>
            <a:off x="602934" y="1028700"/>
            <a:ext cx="11157266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With cars, if you learn how to drive one of them, you (pretty much) know how to drive them all (even if using them optimally takes some practice).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With PIC codes, you have to learn how to write the input file and how to read and analyze the data files for each of them.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What is the difference? Car constructors follow standards.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>
                <a:sym typeface="Wingdings" pitchFamily="2" charset="2"/>
              </a:rPr>
              <a:t>     </a:t>
            </a:r>
            <a:r>
              <a:rPr lang="en-US" sz="2400" b="1" dirty="0">
                <a:sym typeface="Wingdings" pitchFamily="2" charset="2"/>
              </a:rPr>
              <a:t>Can we define standards for PIC codes?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190611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/>
          <p:nvPr/>
        </p:nvSpPr>
        <p:spPr>
          <a:xfrm>
            <a:off x="258233" y="2110951"/>
            <a:ext cx="5545667" cy="313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07" rIns="45707">
            <a:spAutoFit/>
          </a:bodyPr>
          <a:lstStyle/>
          <a:p>
            <a:r>
              <a:rPr b="1" dirty="0"/>
              <a:t>Common output </a:t>
            </a:r>
            <a:r>
              <a:rPr lang="en-US" b="1" dirty="0"/>
              <a:t>data standard </a:t>
            </a:r>
            <a:r>
              <a:rPr b="1" dirty="0"/>
              <a:t> </a:t>
            </a:r>
            <a:br>
              <a:rPr lang="en-US" b="1" dirty="0"/>
            </a:br>
            <a:endParaRPr lang="en-US" b="1" dirty="0"/>
          </a:p>
          <a:p>
            <a:r>
              <a:rPr lang="en-US" b="1" dirty="0"/>
              <a:t>A</a:t>
            </a:r>
            <a:r>
              <a:rPr b="1" dirty="0"/>
              <a:t>dopted</a:t>
            </a:r>
            <a:r>
              <a:rPr lang="en-US" b="1" dirty="0"/>
              <a:t> or being adopted</a:t>
            </a:r>
            <a:r>
              <a:rPr b="1" dirty="0"/>
              <a:t> by several PIC codes: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EPOCH, FBPIC, IMPACT, OPAL, OSIRIS, </a:t>
            </a:r>
            <a:r>
              <a:rPr lang="en-US" dirty="0" err="1"/>
              <a:t>PIConGPU</a:t>
            </a:r>
            <a:r>
              <a:rPr lang="en-US" dirty="0"/>
              <a:t>, </a:t>
            </a:r>
            <a:r>
              <a:rPr lang="en-US" dirty="0" err="1"/>
              <a:t>Smilei</a:t>
            </a:r>
            <a:r>
              <a:rPr lang="en-US" dirty="0"/>
              <a:t>, </a:t>
            </a:r>
            <a:r>
              <a:rPr lang="en-US" dirty="0" err="1"/>
              <a:t>Synergia</a:t>
            </a:r>
            <a:r>
              <a:rPr lang="en-US" dirty="0"/>
              <a:t>, </a:t>
            </a:r>
            <a:r>
              <a:rPr lang="en-US" dirty="0" err="1"/>
              <a:t>QuickPIC</a:t>
            </a:r>
            <a:r>
              <a:rPr lang="en-US" dirty="0"/>
              <a:t>, UPIC-EMMA, VLPL, Warp, </a:t>
            </a:r>
            <a:r>
              <a:rPr lang="en-US" dirty="0" err="1"/>
              <a:t>WarpX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Fully open-source </a:t>
            </a:r>
            <a:br>
              <a:rPr lang="en-US" dirty="0"/>
            </a:br>
            <a:r>
              <a:rPr lang="en-US" dirty="0"/>
              <a:t>Hosted on </a:t>
            </a:r>
            <a:r>
              <a:rPr lang="en-US" dirty="0" err="1"/>
              <a:t>Github</a:t>
            </a:r>
            <a:r>
              <a:rPr lang="en-US" dirty="0"/>
              <a:t>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https://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github.com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/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openPMD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/>
          </a:p>
          <a:p>
            <a:r>
              <a:rPr lang="en-US" dirty="0"/>
              <a:t>C++, Fortran, Python reader/writer available.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817" y="880570"/>
            <a:ext cx="1320456" cy="1320456"/>
          </a:xfrm>
          <a:prstGeom prst="rect">
            <a:avLst/>
          </a:prstGeom>
        </p:spPr>
      </p:pic>
      <p:sp>
        <p:nvSpPr>
          <p:cNvPr id="6" name="Shape 234"/>
          <p:cNvSpPr/>
          <p:nvPr/>
        </p:nvSpPr>
        <p:spPr>
          <a:xfrm>
            <a:off x="1241992" y="4808972"/>
            <a:ext cx="3189287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07" rIns="45707">
            <a:spAutoFit/>
          </a:bodyPr>
          <a:lstStyle/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Shape 234"/>
          <p:cNvSpPr/>
          <p:nvPr/>
        </p:nvSpPr>
        <p:spPr>
          <a:xfrm>
            <a:off x="6233302" y="1156308"/>
            <a:ext cx="595552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07" rIns="45707">
            <a:spAutoFit/>
          </a:bodyPr>
          <a:lstStyle/>
          <a:p>
            <a:r>
              <a:rPr lang="en-US" b="1" dirty="0"/>
              <a:t>Tools for interactive analysis in </a:t>
            </a:r>
            <a:r>
              <a:rPr lang="en-US" b="1" dirty="0" err="1"/>
              <a:t>Jupyter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241" y="1525148"/>
            <a:ext cx="3934797" cy="2322952"/>
          </a:xfrm>
          <a:prstGeom prst="rect">
            <a:avLst/>
          </a:prstGeom>
        </p:spPr>
      </p:pic>
      <p:pic>
        <p:nvPicPr>
          <p:cNvPr id="12" name="index.jpg">
            <a:extLst>
              <a:ext uri="{FF2B5EF4-FFF2-40B4-BE49-F238E27FC236}">
                <a16:creationId xmlns:a16="http://schemas.microsoft.com/office/drawing/2014/main" id="{3B1D493B-E634-9D45-80D6-EF93DA1193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864824" y="1345471"/>
            <a:ext cx="836597" cy="1006034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Shape 234">
            <a:extLst>
              <a:ext uri="{FF2B5EF4-FFF2-40B4-BE49-F238E27FC236}">
                <a16:creationId xmlns:a16="http://schemas.microsoft.com/office/drawing/2014/main" id="{CA54AA79-6CC5-A744-AFED-E2E8B7014471}"/>
              </a:ext>
            </a:extLst>
          </p:cNvPr>
          <p:cNvSpPr/>
          <p:nvPr/>
        </p:nvSpPr>
        <p:spPr>
          <a:xfrm>
            <a:off x="1642749" y="1279806"/>
            <a:ext cx="4144046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07" rIns="45707">
            <a:spAutoFit/>
          </a:bodyPr>
          <a:lstStyle/>
          <a:p>
            <a:r>
              <a:rPr lang="en-US" dirty="0"/>
              <a:t>Initiated and led by Axel </a:t>
            </a:r>
            <a:r>
              <a:rPr lang="en-US" dirty="0" err="1"/>
              <a:t>Huebl</a:t>
            </a:r>
            <a:r>
              <a:rPr lang="en-US" dirty="0"/>
              <a:t> </a:t>
            </a:r>
          </a:p>
          <a:p>
            <a:r>
              <a:rPr lang="en-US" dirty="0"/>
              <a:t>(HZDR, Germany)</a:t>
            </a:r>
            <a:endParaRPr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797326-D771-4941-ACCB-34DAE339296D}"/>
              </a:ext>
            </a:extLst>
          </p:cNvPr>
          <p:cNvGrpSpPr/>
          <p:nvPr/>
        </p:nvGrpSpPr>
        <p:grpSpPr>
          <a:xfrm>
            <a:off x="6305807" y="3963128"/>
            <a:ext cx="5883018" cy="2002064"/>
            <a:chOff x="6162226" y="991328"/>
            <a:chExt cx="5883018" cy="2002064"/>
          </a:xfrm>
        </p:grpSpPr>
        <p:sp>
          <p:nvSpPr>
            <p:cNvPr id="7" name="Shape 234"/>
            <p:cNvSpPr/>
            <p:nvPr/>
          </p:nvSpPr>
          <p:spPr>
            <a:xfrm>
              <a:off x="6162226" y="991328"/>
              <a:ext cx="5883018" cy="36933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07" rIns="45707">
              <a:spAutoFit/>
            </a:bodyPr>
            <a:lstStyle/>
            <a:p>
              <a:r>
                <a:rPr lang="en-US" b="1" dirty="0"/>
                <a:t>Plugins for visualization with Matplotlib, Visit, </a:t>
              </a:r>
              <a:r>
                <a:rPr lang="en-US" b="1" dirty="0" err="1"/>
                <a:t>yt</a:t>
              </a:r>
              <a:r>
                <a:rPr lang="en-US" b="1" dirty="0"/>
                <a:t>,…</a:t>
              </a:r>
              <a:endParaRPr lang="en-US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9318" y="1420966"/>
              <a:ext cx="2426393" cy="1488386"/>
            </a:xfrm>
            <a:prstGeom prst="rect">
              <a:avLst/>
            </a:prstGeom>
          </p:spPr>
        </p:pic>
        <p:sp>
          <p:nvSpPr>
            <p:cNvPr id="15" name="Shape 234">
              <a:extLst>
                <a:ext uri="{FF2B5EF4-FFF2-40B4-BE49-F238E27FC236}">
                  <a16:creationId xmlns:a16="http://schemas.microsoft.com/office/drawing/2014/main" id="{473F19B4-9020-5245-A5D0-E506F04AE0BF}"/>
                </a:ext>
              </a:extLst>
            </p:cNvPr>
            <p:cNvSpPr/>
            <p:nvPr/>
          </p:nvSpPr>
          <p:spPr>
            <a:xfrm>
              <a:off x="6815667" y="2470172"/>
              <a:ext cx="2184398" cy="52322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07" rIns="45707">
              <a:spAutoFit/>
            </a:bodyPr>
            <a:lstStyle/>
            <a:p>
              <a:pPr algn="r"/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</a:rPr>
                <a:t>3D </a:t>
              </a:r>
              <a:r>
                <a:rPr lang="en-US" sz="1400" dirty="0" err="1">
                  <a:solidFill>
                    <a:schemeClr val="accent1">
                      <a:lumMod val="75000"/>
                    </a:schemeClr>
                  </a:solidFill>
                </a:rPr>
                <a:t>viz</a:t>
              </a:r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</a:rPr>
                <a:t> with </a:t>
              </a:r>
              <a:r>
                <a:rPr lang="en-US" sz="1400" dirty="0" err="1">
                  <a:solidFill>
                    <a:schemeClr val="accent1">
                      <a:lumMod val="75000"/>
                    </a:schemeClr>
                  </a:solidFill>
                </a:rPr>
                <a:t>VisIt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  <a:p>
              <a:pPr algn="r"/>
              <a:r>
                <a:rPr lang="en-US" sz="1400" dirty="0">
                  <a:solidFill>
                    <a:schemeClr val="accent1">
                      <a:lumMod val="75000"/>
                    </a:schemeClr>
                  </a:solidFill>
                </a:rPr>
                <a:t>Simulation by G. </a:t>
              </a:r>
              <a:r>
                <a:rPr lang="en-US" sz="1400" dirty="0" err="1">
                  <a:solidFill>
                    <a:schemeClr val="accent1">
                      <a:lumMod val="75000"/>
                    </a:schemeClr>
                  </a:solidFill>
                </a:rPr>
                <a:t>Blaclard</a:t>
              </a:r>
              <a:endParaRPr lang="en-US" sz="140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6" name="Shape 234">
            <a:extLst>
              <a:ext uri="{FF2B5EF4-FFF2-40B4-BE49-F238E27FC236}">
                <a16:creationId xmlns:a16="http://schemas.microsoft.com/office/drawing/2014/main" id="{0C0A29A4-92D7-E54B-95CD-61598B0E9D3F}"/>
              </a:ext>
            </a:extLst>
          </p:cNvPr>
          <p:cNvSpPr/>
          <p:nvPr/>
        </p:nvSpPr>
        <p:spPr>
          <a:xfrm>
            <a:off x="8160456" y="3153150"/>
            <a:ext cx="2184398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07" rIns="45707">
            <a:spAutoFit/>
          </a:bodyPr>
          <a:lstStyle/>
          <a:p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OpenPMD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-Notebook </a:t>
            </a:r>
          </a:p>
          <a:p>
            <a:r>
              <a:rPr lang="en-US" sz="1400" dirty="0">
                <a:solidFill>
                  <a:schemeClr val="accent1">
                    <a:lumMod val="75000"/>
                  </a:schemeClr>
                </a:solidFill>
              </a:rPr>
              <a:t>Developed by R.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</a:rPr>
              <a:t>Lehe</a:t>
            </a:r>
            <a:endParaRPr lang="en-US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39B21BF4-9ECD-A945-85A9-16C4F3445EB5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A common data standard for particles and fields is emerging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D0BEB4-71AB-5B45-B19A-CBBE1D8EDC66}"/>
              </a:ext>
            </a:extLst>
          </p:cNvPr>
          <p:cNvGrpSpPr/>
          <p:nvPr/>
        </p:nvGrpSpPr>
        <p:grpSpPr>
          <a:xfrm>
            <a:off x="308856" y="672648"/>
            <a:ext cx="10994571" cy="54427"/>
            <a:chOff x="195943" y="1001487"/>
            <a:chExt cx="10994571" cy="5442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0F58462-FBCD-134A-8822-62351FE5258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D25352-77E7-DF42-A230-E5666B03BFF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4DA6710E-BAB5-6C4E-8D78-C655FD57369B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36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0261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39B21BF4-9ECD-A945-85A9-16C4F3445EB5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85719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A collaboration is also ongoing on common standard for input files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8D0BEB4-71AB-5B45-B19A-CBBE1D8EDC66}"/>
              </a:ext>
            </a:extLst>
          </p:cNvPr>
          <p:cNvGrpSpPr/>
          <p:nvPr/>
        </p:nvGrpSpPr>
        <p:grpSpPr>
          <a:xfrm>
            <a:off x="308856" y="672648"/>
            <a:ext cx="10994571" cy="54427"/>
            <a:chOff x="195943" y="1001487"/>
            <a:chExt cx="10994571" cy="54427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0F58462-FBCD-134A-8822-62351FE5258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BFD25352-77E7-DF42-A230-E5666B03BFFF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F788155E-3914-104F-B8C1-EDC9799491D0}"/>
              </a:ext>
            </a:extLst>
          </p:cNvPr>
          <p:cNvSpPr txBox="1"/>
          <p:nvPr/>
        </p:nvSpPr>
        <p:spPr>
          <a:xfrm>
            <a:off x="290987" y="1003300"/>
            <a:ext cx="11897838" cy="5521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Particle-In-Cell Modeling Interface (PICMI)</a:t>
            </a:r>
          </a:p>
          <a:p>
            <a:pPr>
              <a:lnSpc>
                <a:spcPct val="90000"/>
              </a:lnSpc>
            </a:pPr>
            <a:endParaRPr lang="en-US" sz="2400" b="1" dirty="0"/>
          </a:p>
          <a:p>
            <a:pPr>
              <a:lnSpc>
                <a:spcPct val="90000"/>
              </a:lnSpc>
            </a:pPr>
            <a:r>
              <a:rPr lang="en-US" sz="2200" dirty="0"/>
              <a:t>Developed within the Consortium of Advanced Modeling of Particle Accelerators in the USA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LBNL, SLAC, FNAL, UCLA. (+LLNL via DOE </a:t>
            </a:r>
            <a:r>
              <a:rPr lang="en-US" sz="2000" dirty="0" err="1"/>
              <a:t>Exascale</a:t>
            </a:r>
            <a:r>
              <a:rPr lang="en-US" sz="2000" dirty="0"/>
              <a:t> Computing Project)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200" dirty="0"/>
              <a:t>jointly with newly formed collaboration in Europe </a:t>
            </a:r>
            <a:endParaRPr lang="en-US" sz="2200" b="1" dirty="0"/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HZDR, CEA-</a:t>
            </a:r>
            <a:r>
              <a:rPr lang="en-US" sz="2000" dirty="0" err="1"/>
              <a:t>Saclay</a:t>
            </a:r>
            <a:r>
              <a:rPr lang="en-US" sz="2000" dirty="0"/>
              <a:t>, IST, PALS, GSI.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b="1" dirty="0"/>
              <a:t>Goal:</a:t>
            </a:r>
            <a:r>
              <a:rPr lang="en-US" sz="2000" dirty="0"/>
              <a:t> develop standardized ”language” for specifying 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Physics components: </a:t>
            </a:r>
            <a:r>
              <a:rPr lang="en-US" sz="2000" dirty="0"/>
              <a:t>particle or laser beam, plasma distributions, …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Numerical components: </a:t>
            </a:r>
            <a:r>
              <a:rPr lang="en-US" sz="2000" dirty="0"/>
              <a:t>simulation grid, particle pusher, field solver, spline order…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i="1" dirty="0"/>
              <a:t>Simulation parameters: </a:t>
            </a:r>
            <a:r>
              <a:rPr lang="en-US" sz="2000" dirty="0"/>
              <a:t>number of time steps, diagnostics, …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000" dirty="0"/>
              <a:t>Supported language is Python </a:t>
            </a:r>
            <a:r>
              <a:rPr lang="en-US" sz="2000" dirty="0">
                <a:sym typeface="Wingdings" pitchFamily="2" charset="2"/>
              </a:rPr>
              <a:t> each code converts input interface to PICMI or write an adapter.</a:t>
            </a:r>
          </a:p>
          <a:p>
            <a:pPr>
              <a:lnSpc>
                <a:spcPct val="90000"/>
              </a:lnSpc>
            </a:pPr>
            <a:endParaRPr lang="en-US" sz="2000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Wingdings" pitchFamily="2" charset="2"/>
              </a:rPr>
              <a:t>Ideally, same simulation could be run using code A, B or C by changing only one line: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ym typeface="Wingdings" pitchFamily="2" charset="2"/>
              </a:rPr>
              <a:t>E.g. ‘from A import PICMI’ for code A, ‘from B import PICMI’ with code B, etc.</a:t>
            </a:r>
          </a:p>
          <a:p>
            <a:pPr marL="80010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ym typeface="Wingdings" pitchFamily="2" charset="2"/>
              </a:rPr>
              <a:t>Already working for lab frame LWFA/PWFA simulations with Warp &amp; </a:t>
            </a:r>
            <a:r>
              <a:rPr lang="en-US" sz="2000" dirty="0" err="1">
                <a:sym typeface="Wingdings" pitchFamily="2" charset="2"/>
              </a:rPr>
              <a:t>WarpX</a:t>
            </a:r>
            <a:r>
              <a:rPr lang="en-US" sz="2000" dirty="0">
                <a:sym typeface="Wingdings" pitchFamily="2" charset="2"/>
              </a:rPr>
              <a:t>. More in development…</a:t>
            </a:r>
            <a:endParaRPr lang="en-US" sz="2000" dirty="0"/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68B4D096-3786-804D-B221-4FFD8E5C5A1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37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57302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E8E4B-BDCC-6948-BE6A-AB3CA6F70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47" y="121826"/>
            <a:ext cx="11372473" cy="510909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99146-192C-4C49-849F-6C40CAE9BE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466" y="738346"/>
            <a:ext cx="11997359" cy="545779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Parallel simulations are essential for the plasma acceleration community.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Programming of efficient parallel codes is increasingly complex, </a:t>
            </a:r>
            <a:r>
              <a:rPr lang="en-US">
                <a:sym typeface="Wingdings" pitchFamily="2" charset="2"/>
              </a:rPr>
              <a:t>due to:</a:t>
            </a:r>
            <a:endParaRPr lang="en-US" dirty="0">
              <a:sym typeface="Wingdings" pitchFamily="2" charset="2"/>
            </a:endParaRP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Multilevel parallelisms.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Load balancing among increasing number of cores.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dirty="0">
              <a:sym typeface="Wingdings" pitchFamily="2" charset="2"/>
            </a:endParaRPr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There exist many codes in the community: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Independent development and lack of standards is suboptimal.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>
                <a:sym typeface="Wingdings" pitchFamily="2" charset="2"/>
              </a:rPr>
              <a:t>Standards for outputs and input files are emerging.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>
              <a:sym typeface="Wingdings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1E06D-8743-244F-8028-08D70C0E7279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38</a:t>
            </a:fld>
            <a:endParaRPr lang="en-US" altLang="x-none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19D6283-4B5E-9645-9EE6-9290699897CA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4E66D47D-096B-A549-B681-CC92C4477A5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C6C0C8A5-1989-BB45-9168-0A7F63F4DB6B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37870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443DC-AA68-F24D-9979-DD94DAD08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60" y="2278380"/>
            <a:ext cx="11375136" cy="877824"/>
          </a:xfrm>
        </p:spPr>
        <p:txBody>
          <a:bodyPr/>
          <a:lstStyle/>
          <a:p>
            <a:pPr algn="ctr"/>
            <a:r>
              <a:rPr lang="en-US" dirty="0"/>
              <a:t>Thank you for your attention.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AE8B7C-0DFB-874E-B716-5D2D5A0436B2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39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68927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AEBF6-0EEB-E643-A786-713AF52E3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96" y="2884517"/>
            <a:ext cx="11372473" cy="510909"/>
          </a:xfrm>
        </p:spPr>
        <p:txBody>
          <a:bodyPr/>
          <a:lstStyle/>
          <a:p>
            <a:pPr algn="ctr"/>
            <a:r>
              <a:rPr lang="en-US" dirty="0"/>
              <a:t>Extras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81ED2-3753-8E47-A991-709C5A3DE07E}"/>
              </a:ext>
            </a:extLst>
          </p:cNvPr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fld id="{929A8685-9CBD-5D48-90F4-6955DC9A7A72}" type="slidenum">
              <a:rPr lang="en-US" altLang="x-none" smtClean="0"/>
              <a:pPr/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39101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Rectangle"/>
          <p:cNvSpPr/>
          <p:nvPr/>
        </p:nvSpPr>
        <p:spPr>
          <a:xfrm>
            <a:off x="1904852" y="1396461"/>
            <a:ext cx="2900611" cy="1589931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txBody>
          <a:bodyPr lIns="45719" rIns="45719" anchor="ctr"/>
          <a:lstStyle/>
          <a:p>
            <a:endParaRPr/>
          </a:p>
        </p:txBody>
      </p:sp>
      <p:sp>
        <p:nvSpPr>
          <p:cNvPr id="640" name="On the developer side:  Not available in Python, but available in C and Fortran Requires to use “pragmas” in the code.  Example in Fortran: !!$OMP PARALLEL DO (Use OpenMP to do the loop in parallel) DO it=1,nt         (Loop over “tiles”)     …      …                   (Perform work on one “tile”) ENDDO…"/>
          <p:cNvSpPr txBox="1"/>
          <p:nvPr/>
        </p:nvSpPr>
        <p:spPr>
          <a:xfrm>
            <a:off x="2026516" y="1384667"/>
            <a:ext cx="8474181" cy="19389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tabLst>
                <a:tab pos="2908300" algn="l"/>
              </a:tabLst>
              <a:defRPr sz="2200" b="1"/>
            </a:pPr>
            <a:r>
              <a:rPr sz="2000" dirty="0"/>
              <a:t>!</a:t>
            </a: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!$OMP PARALLEL DO </a:t>
            </a:r>
            <a:r>
              <a:rPr lang="en-US" sz="2000" dirty="0">
                <a:latin typeface="Andale Mono"/>
                <a:ea typeface="Andale Mono"/>
                <a:cs typeface="Andale Mono"/>
                <a:sym typeface="Andale Mono"/>
              </a:rPr>
              <a:t>	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(Use OpenMP to do the loop in parallel)</a:t>
            </a:r>
            <a:br>
              <a:rPr sz="2000" dirty="0">
                <a:latin typeface="Andale Mono"/>
                <a:ea typeface="Andale Mono"/>
                <a:cs typeface="Andale Mono"/>
                <a:sym typeface="Andale Mono"/>
              </a:rPr>
            </a:b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DO </a:t>
            </a:r>
            <a:r>
              <a:rPr lang="en-US" sz="2000" dirty="0">
                <a:latin typeface="Andale Mono"/>
                <a:ea typeface="Andale Mono"/>
                <a:cs typeface="Andale Mono"/>
                <a:sym typeface="Andale Mono"/>
              </a:rPr>
              <a:t>it</a:t>
            </a: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=1,n</a:t>
            </a:r>
            <a:r>
              <a:rPr lang="en-US" sz="2000" dirty="0">
                <a:latin typeface="Andale Mono"/>
                <a:ea typeface="Andale Mono"/>
                <a:cs typeface="Andale Mono"/>
                <a:sym typeface="Andale Mono"/>
              </a:rPr>
              <a:t>tiles</a:t>
            </a: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    </a:t>
            </a:r>
            <a:r>
              <a:rPr lang="en-US" sz="2000" dirty="0">
                <a:latin typeface="Andale Mono"/>
                <a:ea typeface="Andale Mono"/>
                <a:cs typeface="Andale Mono"/>
                <a:sym typeface="Andale Mono"/>
              </a:rPr>
              <a:t> 	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(Loop over “tiles”)</a:t>
            </a:r>
            <a:br>
              <a:rPr sz="2000" dirty="0">
                <a:solidFill>
                  <a:schemeClr val="tx2">
                    <a:lumMod val="75000"/>
                  </a:schemeClr>
                </a:solidFill>
                <a:latin typeface="Andale Mono"/>
                <a:ea typeface="Andale Mono"/>
                <a:cs typeface="Andale Mono"/>
                <a:sym typeface="Andale Mono"/>
              </a:rPr>
            </a:b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    … </a:t>
            </a:r>
            <a:br>
              <a:rPr sz="2000" dirty="0">
                <a:latin typeface="Andale Mono"/>
                <a:ea typeface="Andale Mono"/>
                <a:cs typeface="Andale Mono"/>
                <a:sym typeface="Andale Mono"/>
              </a:rPr>
            </a:b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    …         </a:t>
            </a:r>
            <a:r>
              <a:rPr sz="2000" dirty="0">
                <a:latin typeface="Trebuchet MS"/>
                <a:ea typeface="Trebuchet MS"/>
                <a:cs typeface="Trebuchet MS"/>
                <a:sym typeface="Trebuchet MS"/>
              </a:rPr>
              <a:t>          </a:t>
            </a:r>
            <a:r>
              <a:rPr lang="en-US" sz="2000" dirty="0">
                <a:latin typeface="Trebuchet MS"/>
                <a:ea typeface="Trebuchet MS"/>
                <a:cs typeface="Trebuchet MS"/>
                <a:sym typeface="Trebuchet MS"/>
              </a:rPr>
              <a:t>	</a:t>
            </a:r>
            <a:r>
              <a:rPr sz="2000" dirty="0">
                <a:solidFill>
                  <a:schemeClr val="accent2">
                    <a:lumMod val="50000"/>
                  </a:schemeClr>
                </a:solidFill>
                <a:latin typeface="Trebuchet MS"/>
                <a:ea typeface="Trebuchet MS"/>
                <a:cs typeface="Trebuchet MS"/>
                <a:sym typeface="Trebuchet MS"/>
              </a:rPr>
              <a:t>(Perform work on one “tile”)</a:t>
            </a:r>
            <a:br>
              <a:rPr sz="2000" dirty="0">
                <a:solidFill>
                  <a:schemeClr val="accent2">
                    <a:lumMod val="50000"/>
                  </a:schemeClr>
                </a:solidFill>
                <a:latin typeface="Andale Mono"/>
                <a:ea typeface="Andale Mono"/>
                <a:cs typeface="Andale Mono"/>
                <a:sym typeface="Andale Mono"/>
              </a:rPr>
            </a:br>
            <a:r>
              <a:rPr sz="2000" dirty="0">
                <a:latin typeface="Andale Mono"/>
                <a:ea typeface="Andale Mono"/>
                <a:cs typeface="Andale Mono"/>
                <a:sym typeface="Andale Mono"/>
              </a:rPr>
              <a:t>ENDDO</a:t>
            </a:r>
            <a:br>
              <a:rPr sz="2000" dirty="0"/>
            </a:br>
            <a:endParaRPr sz="2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0C6153A-FCE8-AD44-A3F8-3685F3848475}"/>
              </a:ext>
            </a:extLst>
          </p:cNvPr>
          <p:cNvSpPr txBox="1">
            <a:spLocks/>
          </p:cNvSpPr>
          <p:nvPr/>
        </p:nvSpPr>
        <p:spPr>
          <a:xfrm>
            <a:off x="100727" y="106278"/>
            <a:ext cx="11942116" cy="510909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sz="2800" dirty="0"/>
              <a:t>OpenMP: example in Fortran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E3A7B4D-3771-594E-B94E-DE9D8EB74AB5}"/>
              </a:ext>
            </a:extLst>
          </p:cNvPr>
          <p:cNvGrpSpPr/>
          <p:nvPr/>
        </p:nvGrpSpPr>
        <p:grpSpPr>
          <a:xfrm>
            <a:off x="181856" y="659948"/>
            <a:ext cx="10994571" cy="54427"/>
            <a:chOff x="195943" y="1001487"/>
            <a:chExt cx="10994571" cy="5442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0C03B5F-0AB4-AD4E-B5A8-8573272DA16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0AB4663-9211-824B-967A-962274BFEEC6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6E248533-E48F-064D-B2EF-356C97A3834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11455401" y="6393363"/>
            <a:ext cx="544259" cy="301625"/>
          </a:xfrm>
        </p:spPr>
        <p:txBody>
          <a:bodyPr/>
          <a:lstStyle/>
          <a:p>
            <a:fld id="{929A8685-9CBD-5D48-90F4-6955DC9A7A72}" type="slidenum">
              <a:rPr lang="en-US" altLang="x-none" smtClean="0"/>
              <a:pPr/>
              <a:t>41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501675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>
        <p:wipe dir="d"/>
      </p:transition>
    </mc:Choice>
    <mc:Fallback>
      <p:transition>
        <p:wipe dir="d"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Content Placeholder 2"/>
          <p:cNvSpPr txBox="1">
            <a:spLocks/>
          </p:cNvSpPr>
          <p:nvPr/>
        </p:nvSpPr>
        <p:spPr>
          <a:xfrm>
            <a:off x="367664" y="387964"/>
            <a:ext cx="11519844" cy="1730392"/>
          </a:xfrm>
          <a:prstGeom prst="rect">
            <a:avLst/>
          </a:prstGeom>
        </p:spPr>
        <p:txBody>
          <a:bodyPr vert="horz" lIns="121866" tIns="60933" rIns="121866" bIns="60933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 fontAlgn="auto">
              <a:spcAft>
                <a:spcPts val="0"/>
              </a:spcAft>
              <a:buNone/>
            </a:pPr>
            <a:endParaRPr lang="en-US" sz="2799" b="1" dirty="0">
              <a:latin typeface="Calibri"/>
              <a:cs typeface="Calibri"/>
            </a:endParaRPr>
          </a:p>
        </p:txBody>
      </p:sp>
      <p:sp>
        <p:nvSpPr>
          <p:cNvPr id="153" name="Content Placeholder 2"/>
          <p:cNvSpPr txBox="1">
            <a:spLocks/>
          </p:cNvSpPr>
          <p:nvPr/>
        </p:nvSpPr>
        <p:spPr>
          <a:xfrm>
            <a:off x="6268812" y="4917732"/>
            <a:ext cx="2482124" cy="442616"/>
          </a:xfrm>
          <a:prstGeom prst="rect">
            <a:avLst/>
          </a:prstGeom>
        </p:spPr>
        <p:txBody>
          <a:bodyPr vert="horz" lIns="121866" tIns="60933" rIns="121866" bIns="60933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 fontAlgn="auto">
              <a:spcAft>
                <a:spcPts val="0"/>
              </a:spcAft>
              <a:buNone/>
            </a:pPr>
            <a:endParaRPr lang="en-US" sz="2399" b="1" dirty="0">
              <a:solidFill>
                <a:srgbClr val="008000"/>
              </a:solidFill>
              <a:latin typeface="Calibri"/>
              <a:cs typeface="Calibri"/>
            </a:endParaRPr>
          </a:p>
        </p:txBody>
      </p:sp>
      <p:sp>
        <p:nvSpPr>
          <p:cNvPr id="29" name="Title 1"/>
          <p:cNvSpPr>
            <a:spLocks noGrp="1"/>
          </p:cNvSpPr>
          <p:nvPr>
            <p:ph type="title" idx="4294967295"/>
          </p:nvPr>
        </p:nvSpPr>
        <p:spPr>
          <a:xfrm>
            <a:off x="0" y="151380"/>
            <a:ext cx="12188825" cy="823006"/>
          </a:xfrm>
          <a:prstGeom prst="rect">
            <a:avLst/>
          </a:prstGeom>
        </p:spPr>
        <p:txBody>
          <a:bodyPr vert="horz" wrap="square" lIns="121866" tIns="60933" rIns="121866" bIns="60933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699" dirty="0">
                <a:latin typeface="Calibri"/>
                <a:cs typeface="Calibri"/>
              </a:rPr>
              <a:t>Spectral solvers involve global operations </a:t>
            </a:r>
            <a:r>
              <a:rPr lang="en-US" sz="2699" dirty="0">
                <a:latin typeface="Calibri"/>
                <a:cs typeface="Calibri"/>
                <a:sym typeface="Wingdings"/>
              </a:rPr>
              <a:t> </a:t>
            </a:r>
            <a:r>
              <a:rPr lang="en-US" sz="2699" dirty="0">
                <a:latin typeface="Calibri"/>
                <a:cs typeface="Calibri"/>
              </a:rPr>
              <a:t>harder to scale to large # of cores </a:t>
            </a:r>
            <a:endParaRPr lang="en-US" sz="2699" i="1" dirty="0">
              <a:latin typeface="Calibri"/>
              <a:cs typeface="Calibri"/>
            </a:endParaRPr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380396" y="360744"/>
            <a:ext cx="11240804" cy="3515223"/>
          </a:xfrm>
          <a:prstGeom prst="rect">
            <a:avLst/>
          </a:prstGeom>
        </p:spPr>
        <p:txBody>
          <a:bodyPr vert="horz" lIns="121866" tIns="60933" rIns="121866" bIns="60933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000090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 algn="ctr" fontAlgn="auto">
              <a:spcAft>
                <a:spcPts val="0"/>
              </a:spcAft>
              <a:buNone/>
            </a:pPr>
            <a:r>
              <a:rPr lang="en-US" sz="2699" b="1" dirty="0">
                <a:latin typeface="Calibri"/>
                <a:cs typeface="Calibri"/>
              </a:rPr>
              <a:t> </a:t>
            </a:r>
            <a:endParaRPr lang="en-US" sz="1899" b="1" dirty="0">
              <a:latin typeface="Calibri"/>
              <a:cs typeface="Calibri"/>
            </a:endParaRPr>
          </a:p>
          <a:p>
            <a:pPr marL="0" lvl="2" indent="0" fontAlgn="auto">
              <a:spcAft>
                <a:spcPts val="0"/>
              </a:spcAft>
              <a:buNone/>
            </a:pPr>
            <a:r>
              <a:rPr lang="en-US" sz="2699" b="1" dirty="0">
                <a:solidFill>
                  <a:srgbClr val="FF0000"/>
                </a:solidFill>
                <a:latin typeface="Calibri"/>
                <a:cs typeface="Calibri"/>
              </a:rPr>
              <a:t>                                      </a:t>
            </a:r>
            <a:r>
              <a:rPr lang="en-US" sz="2699" b="1" u="sng" dirty="0">
                <a:solidFill>
                  <a:prstClr val="black"/>
                </a:solidFill>
                <a:latin typeface="Calibri"/>
                <a:cs typeface="Calibri"/>
              </a:rPr>
              <a:t>Spectral</a:t>
            </a:r>
            <a:r>
              <a:rPr lang="en-US" sz="2699" b="1" dirty="0">
                <a:solidFill>
                  <a:prstClr val="black"/>
                </a:solidFill>
                <a:latin typeface="Calibri"/>
                <a:cs typeface="Calibri"/>
              </a:rPr>
              <a:t>                          </a:t>
            </a:r>
            <a:r>
              <a:rPr lang="en-US" sz="2699" b="1" u="sng" dirty="0">
                <a:solidFill>
                  <a:prstClr val="black"/>
                </a:solidFill>
                <a:latin typeface="Calibri"/>
                <a:cs typeface="Calibri"/>
              </a:rPr>
              <a:t>Finite Difference (FDTD)</a:t>
            </a:r>
          </a:p>
          <a:p>
            <a:pPr marL="0" lvl="2" indent="0" fontAlgn="auto">
              <a:spcAft>
                <a:spcPts val="0"/>
              </a:spcAft>
              <a:buNone/>
            </a:pPr>
            <a:endParaRPr lang="en-US" sz="900" b="1" u="sng" dirty="0">
              <a:solidFill>
                <a:prstClr val="black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r>
              <a:rPr lang="en-US" sz="2699" b="1" dirty="0">
                <a:solidFill>
                  <a:srgbClr val="FF0000"/>
                </a:solidFill>
                <a:latin typeface="Calibri"/>
                <a:cs typeface="Calibri"/>
              </a:rPr>
              <a:t>   global “costly”                            </a:t>
            </a:r>
            <a:r>
              <a:rPr lang="en-US" sz="2699" b="1" dirty="0">
                <a:solidFill>
                  <a:srgbClr val="008000"/>
                </a:solidFill>
                <a:latin typeface="Calibri"/>
                <a:cs typeface="Calibri"/>
              </a:rPr>
              <a:t>local “cheap”</a:t>
            </a:r>
          </a:p>
          <a:p>
            <a:pPr marL="0" lvl="2" indent="0" algn="ctr" fontAlgn="auto">
              <a:spcAft>
                <a:spcPts val="0"/>
              </a:spcAft>
              <a:buNone/>
            </a:pPr>
            <a:r>
              <a:rPr lang="en-US" sz="2699" b="1" dirty="0">
                <a:solidFill>
                  <a:srgbClr val="FF0000"/>
                </a:solidFill>
                <a:latin typeface="Calibri"/>
                <a:cs typeface="Calibri"/>
              </a:rPr>
              <a:t>   communications                       </a:t>
            </a:r>
            <a:r>
              <a:rPr lang="en-US" sz="2699" b="1" dirty="0">
                <a:solidFill>
                  <a:srgbClr val="008000"/>
                </a:solidFill>
                <a:latin typeface="Calibri"/>
                <a:cs typeface="Calibri"/>
              </a:rPr>
              <a:t>communications</a:t>
            </a: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1200" b="1" dirty="0">
              <a:solidFill>
                <a:srgbClr val="008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r>
              <a:rPr lang="en-US" sz="2699" b="1" dirty="0" err="1">
                <a:solidFill>
                  <a:srgbClr val="000000"/>
                </a:solidFill>
                <a:latin typeface="Calibri"/>
                <a:cs typeface="Calibri"/>
              </a:rPr>
              <a:t>vs</a:t>
            </a:r>
            <a:endParaRPr lang="en-US" sz="2699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2399" b="1" dirty="0">
              <a:solidFill>
                <a:srgbClr val="008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1200" b="1" dirty="0">
              <a:solidFill>
                <a:srgbClr val="008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1200" b="1" dirty="0">
              <a:solidFill>
                <a:srgbClr val="008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1200" b="1" dirty="0">
              <a:solidFill>
                <a:srgbClr val="008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r>
              <a:rPr lang="en-US" sz="2699" b="1" dirty="0">
                <a:solidFill>
                  <a:srgbClr val="FF0000"/>
                </a:solidFill>
                <a:latin typeface="Calibri"/>
                <a:cs typeface="Calibri"/>
              </a:rPr>
              <a:t>   Harder to scale                           </a:t>
            </a:r>
            <a:r>
              <a:rPr lang="en-US" sz="2699" b="1" dirty="0">
                <a:solidFill>
                  <a:srgbClr val="008000"/>
                </a:solidFill>
                <a:latin typeface="Calibri"/>
                <a:cs typeface="Calibri"/>
              </a:rPr>
              <a:t>Easier to scale</a:t>
            </a:r>
            <a:endParaRPr lang="en-US" sz="2699" b="1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lvl="2" indent="0" algn="ctr" fontAlgn="auto">
              <a:spcAft>
                <a:spcPts val="0"/>
              </a:spcAft>
              <a:buNone/>
            </a:pPr>
            <a:endParaRPr lang="en-US" sz="2699" b="1" dirty="0">
              <a:latin typeface="Calibri"/>
              <a:cs typeface="Calibri"/>
            </a:endParaRPr>
          </a:p>
          <a:p>
            <a:pPr marL="154439" lvl="2" indent="0" algn="ctr" fontAlgn="auto">
              <a:spcAft>
                <a:spcPts val="0"/>
              </a:spcAft>
              <a:buNone/>
            </a:pPr>
            <a:r>
              <a:rPr lang="en-US" sz="2099" b="1" dirty="0">
                <a:solidFill>
                  <a:srgbClr val="000000"/>
                </a:solidFill>
                <a:latin typeface="Calibri"/>
                <a:cs typeface="Calibri"/>
              </a:rPr>
              <a:t>   </a:t>
            </a: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/>
          </p:nvPr>
        </p:nvGraphicFramePr>
        <p:xfrm>
          <a:off x="3222961" y="2695160"/>
          <a:ext cx="1570555" cy="1413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10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" name="Table 23"/>
          <p:cNvGraphicFramePr>
            <a:graphicFrameLocks noGrp="1"/>
          </p:cNvGraphicFramePr>
          <p:nvPr>
            <p:extLst/>
          </p:nvPr>
        </p:nvGraphicFramePr>
        <p:xfrm>
          <a:off x="7479704" y="2695160"/>
          <a:ext cx="1570555" cy="1413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4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141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7107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165"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sym typeface="Wingdings"/>
                        </a:rPr>
                        <a:t></a:t>
                      </a:r>
                      <a:endParaRPr lang="en-US" sz="120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ym typeface="Wingdings"/>
                        </a:rPr>
                        <a:t></a:t>
                      </a:r>
                      <a:endParaRPr lang="en-US" sz="1200" dirty="0"/>
                    </a:p>
                  </a:txBody>
                  <a:tcPr marL="121888" marR="121888" marT="45708" marB="4570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5" name="Group 24"/>
          <p:cNvGrpSpPr/>
          <p:nvPr/>
        </p:nvGrpSpPr>
        <p:grpSpPr>
          <a:xfrm>
            <a:off x="3418905" y="2819796"/>
            <a:ext cx="1274204" cy="1161650"/>
            <a:chOff x="923974" y="2294889"/>
            <a:chExt cx="2877269" cy="2720714"/>
          </a:xfrm>
        </p:grpSpPr>
        <p:cxnSp>
          <p:nvCxnSpPr>
            <p:cNvPr id="26" name="Straight Arrow Connector 25"/>
            <p:cNvCxnSpPr/>
            <p:nvPr/>
          </p:nvCxnSpPr>
          <p:spPr>
            <a:xfrm flipV="1">
              <a:off x="948954" y="2294889"/>
              <a:ext cx="2852289" cy="2688925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 flipV="1">
              <a:off x="945259" y="2323268"/>
              <a:ext cx="3695" cy="2678147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H="1" flipV="1">
              <a:off x="3765767" y="2330363"/>
              <a:ext cx="6800" cy="2667366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H="1" flipV="1">
              <a:off x="923974" y="2312490"/>
              <a:ext cx="2841794" cy="1077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H="1" flipV="1">
              <a:off x="941564" y="4969350"/>
              <a:ext cx="2841794" cy="1077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 flipH="1" flipV="1">
              <a:off x="945258" y="2326678"/>
              <a:ext cx="2852289" cy="2688925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7981474" y="3116529"/>
            <a:ext cx="626653" cy="568179"/>
            <a:chOff x="2703512" y="4537075"/>
            <a:chExt cx="633413" cy="568326"/>
          </a:xfrm>
        </p:grpSpPr>
        <p:cxnSp>
          <p:nvCxnSpPr>
            <p:cNvPr id="34" name="Straight Arrow Connector 33"/>
            <p:cNvCxnSpPr/>
            <p:nvPr/>
          </p:nvCxnSpPr>
          <p:spPr>
            <a:xfrm flipV="1">
              <a:off x="3019425" y="4537075"/>
              <a:ext cx="0" cy="282576"/>
            </a:xfrm>
            <a:prstGeom prst="straightConnector1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 flipH="1">
              <a:off x="2703512" y="4822825"/>
              <a:ext cx="315913" cy="1588"/>
            </a:xfrm>
            <a:prstGeom prst="straightConnector1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3021012" y="4819650"/>
              <a:ext cx="315913" cy="1588"/>
            </a:xfrm>
            <a:prstGeom prst="straightConnector1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/>
            <p:nvPr/>
          </p:nvCxnSpPr>
          <p:spPr>
            <a:xfrm flipV="1">
              <a:off x="3019425" y="4822825"/>
              <a:ext cx="0" cy="282576"/>
            </a:xfrm>
            <a:prstGeom prst="straightConnector1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Slide Number Placeholder 3"/>
          <p:cNvSpPr txBox="1">
            <a:spLocks/>
          </p:cNvSpPr>
          <p:nvPr/>
        </p:nvSpPr>
        <p:spPr>
          <a:xfrm>
            <a:off x="11136734" y="6413110"/>
            <a:ext cx="452162" cy="314649"/>
          </a:xfrm>
          <a:prstGeom prst="rect">
            <a:avLst/>
          </a:prstGeom>
        </p:spPr>
        <p:txBody>
          <a:bodyPr lIns="121874" tIns="60937" rIns="121874" bIns="60937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D260E43B-7F43-FA45-AAB7-E054FD6CC4E3}" type="slidenum">
              <a:rPr lang="en-US" sz="1300">
                <a:solidFill>
                  <a:srgbClr val="FFFFFF"/>
                </a:solidFill>
                <a:latin typeface="Franklin Gothic Book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42</a:t>
            </a:fld>
            <a:endParaRPr lang="en-US" sz="1300" dirty="0">
              <a:solidFill>
                <a:srgbClr val="FFFFFF"/>
              </a:solidFill>
              <a:latin typeface="Franklin Gothic Book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8614" y="4712312"/>
            <a:ext cx="12130211" cy="1612897"/>
            <a:chOff x="103676" y="4570269"/>
            <a:chExt cx="9100028" cy="1613316"/>
          </a:xfrm>
        </p:grpSpPr>
        <p:grpSp>
          <p:nvGrpSpPr>
            <p:cNvPr id="2" name="Group 1"/>
            <p:cNvGrpSpPr/>
            <p:nvPr/>
          </p:nvGrpSpPr>
          <p:grpSpPr>
            <a:xfrm>
              <a:off x="103676" y="4724384"/>
              <a:ext cx="9051782" cy="1459201"/>
              <a:chOff x="103676" y="4724384"/>
              <a:chExt cx="9051782" cy="1459201"/>
            </a:xfrm>
          </p:grpSpPr>
          <p:sp>
            <p:nvSpPr>
              <p:cNvPr id="21" name="Title 1"/>
              <p:cNvSpPr txBox="1">
                <a:spLocks/>
              </p:cNvSpPr>
              <p:nvPr/>
            </p:nvSpPr>
            <p:spPr>
              <a:xfrm>
                <a:off x="103676" y="4724384"/>
                <a:ext cx="9040323" cy="808286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algn="ctr" defTabSz="457200" rtl="0" eaLnBrk="1" latinLnBrk="0" hangingPunct="1">
                  <a:spcBef>
                    <a:spcPct val="0"/>
                  </a:spcBef>
                  <a:buNone/>
                  <a:defRPr sz="3600" kern="1200">
                    <a:solidFill>
                      <a:srgbClr val="000090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 fontAlgn="auto">
                  <a:spcAft>
                    <a:spcPts val="0"/>
                  </a:spcAft>
                </a:pPr>
                <a:r>
                  <a:rPr lang="en-US" sz="2399" b="1" dirty="0">
                    <a:solidFill>
                      <a:srgbClr val="800000"/>
                    </a:solidFill>
                    <a:latin typeface="Franklin Gothic Medium"/>
                  </a:rPr>
                  <a:t>Finite speed of light </a:t>
                </a:r>
                <a:r>
                  <a:rPr lang="en-US" sz="2399" b="1" dirty="0">
                    <a:solidFill>
                      <a:srgbClr val="800000"/>
                    </a:solidFill>
                    <a:latin typeface="Franklin Gothic Medium"/>
                    <a:sym typeface="Wingdings"/>
                  </a:rPr>
                  <a:t> local FFTs  </a:t>
                </a:r>
                <a:r>
                  <a:rPr lang="en-US" sz="2399" b="1" dirty="0">
                    <a:solidFill>
                      <a:srgbClr val="800000"/>
                    </a:solidFill>
                    <a:latin typeface="Franklin Gothic Medium"/>
                  </a:rPr>
                  <a:t>spectral </a:t>
                </a:r>
                <a:r>
                  <a:rPr lang="en-US" sz="2399" b="1" dirty="0" err="1">
                    <a:solidFill>
                      <a:srgbClr val="800000"/>
                    </a:solidFill>
                    <a:latin typeface="Franklin Gothic Medium"/>
                  </a:rPr>
                  <a:t>accuracy+FDTD</a:t>
                </a:r>
                <a:r>
                  <a:rPr lang="en-US" sz="2399" b="1" dirty="0">
                    <a:solidFill>
                      <a:srgbClr val="800000"/>
                    </a:solidFill>
                    <a:latin typeface="Franklin Gothic Medium"/>
                  </a:rPr>
                  <a:t> scaling!</a:t>
                </a:r>
              </a:p>
              <a:p>
                <a:pPr algn="l" fontAlgn="auto">
                  <a:spcAft>
                    <a:spcPts val="0"/>
                  </a:spcAft>
                </a:pPr>
                <a:endParaRPr lang="en-US" sz="2399" b="1" dirty="0">
                  <a:solidFill>
                    <a:srgbClr val="800000"/>
                  </a:solidFill>
                  <a:latin typeface="Franklin Gothic Medium"/>
                </a:endParaRPr>
              </a:p>
              <a:p>
                <a:pPr algn="l" fontAlgn="auto">
                  <a:spcAft>
                    <a:spcPts val="0"/>
                  </a:spcAft>
                </a:pPr>
                <a:endParaRPr lang="en-US" sz="2399" i="1" dirty="0">
                  <a:solidFill>
                    <a:srgbClr val="800000"/>
                  </a:solidFill>
                  <a:latin typeface="Franklin Gothic Medium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74355" y="5598816"/>
                <a:ext cx="8981103" cy="584769"/>
              </a:xfrm>
              <a:prstGeom prst="rect">
                <a:avLst/>
              </a:prstGeom>
              <a:noFill/>
            </p:spPr>
            <p:txBody>
              <a:bodyPr wrap="square" lIns="91410" tIns="45705" rIns="91410" bIns="45705" rtlCol="0">
                <a:spAutoFit/>
              </a:bodyPr>
              <a:lstStyle/>
              <a:p>
                <a:pPr defTabSz="60934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J.-L. Vay, I. Haber, B. Godfrey, </a:t>
                </a:r>
                <a:r>
                  <a:rPr lang="en-US" sz="1600" i="1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J. </a:t>
                </a:r>
                <a:r>
                  <a:rPr lang="en-US" sz="1600" i="1" dirty="0" err="1">
                    <a:solidFill>
                      <a:prstClr val="black"/>
                    </a:solidFill>
                    <a:latin typeface="Franklin Gothic Book"/>
                    <a:cs typeface="+mn-cs"/>
                  </a:rPr>
                  <a:t>Comput</a:t>
                </a:r>
                <a:r>
                  <a:rPr lang="en-US" sz="1600" i="1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. Phys.</a:t>
                </a: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 </a:t>
                </a:r>
                <a:r>
                  <a:rPr lang="en-US" sz="1600" b="1" dirty="0">
                    <a:solidFill>
                      <a:prstClr val="black"/>
                    </a:solidFill>
                    <a:latin typeface="Franklin Gothic Medium"/>
                    <a:cs typeface="+mn-cs"/>
                  </a:rPr>
                  <a:t>243</a:t>
                </a: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, 260 (2013)</a:t>
                </a:r>
              </a:p>
              <a:p>
                <a:pPr defTabSz="609340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H. </a:t>
                </a:r>
                <a:r>
                  <a:rPr lang="en-US" sz="1600" dirty="0" err="1">
                    <a:solidFill>
                      <a:prstClr val="black"/>
                    </a:solidFill>
                    <a:latin typeface="Franklin Gothic Book"/>
                    <a:cs typeface="+mn-cs"/>
                  </a:rPr>
                  <a:t>Vincenti</a:t>
                </a: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, J.-L. Vay, </a:t>
                </a:r>
                <a:r>
                  <a:rPr lang="en-US" sz="1600" i="1" dirty="0" err="1">
                    <a:solidFill>
                      <a:prstClr val="black"/>
                    </a:solidFill>
                    <a:latin typeface="Franklin Gothic Book"/>
                    <a:cs typeface="+mn-cs"/>
                  </a:rPr>
                  <a:t>Comput</a:t>
                </a:r>
                <a:r>
                  <a:rPr lang="en-US" sz="1600" i="1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. Phys. Comm.</a:t>
                </a: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 </a:t>
                </a:r>
                <a:r>
                  <a:rPr lang="en-US" sz="1600" b="1" dirty="0">
                    <a:solidFill>
                      <a:prstClr val="black"/>
                    </a:solidFill>
                    <a:latin typeface="Franklin Gothic Medium"/>
                    <a:cs typeface="+mn-cs"/>
                  </a:rPr>
                  <a:t>200</a:t>
                </a:r>
                <a:r>
                  <a:rPr lang="en-US" sz="1600" dirty="0">
                    <a:solidFill>
                      <a:prstClr val="black"/>
                    </a:solidFill>
                    <a:latin typeface="Franklin Gothic Book"/>
                    <a:cs typeface="+mn-cs"/>
                  </a:rPr>
                  <a:t>, 147 (2016)</a:t>
                </a:r>
              </a:p>
            </p:txBody>
          </p:sp>
        </p:grpSp>
        <p:pic>
          <p:nvPicPr>
            <p:cNvPr id="41" name="Picture 40" descr="Haber_49-eps-converted-to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40" t="874" r="11996" b="12731"/>
            <a:stretch/>
          </p:blipFill>
          <p:spPr>
            <a:xfrm>
              <a:off x="7099103" y="4570269"/>
              <a:ext cx="1115164" cy="1425551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7875838" y="4813909"/>
              <a:ext cx="155934" cy="189689"/>
            </a:xfrm>
            <a:prstGeom prst="rect">
              <a:avLst/>
            </a:prstGeom>
            <a:noFill/>
            <a:ln w="28575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340" fontAlgn="auto">
                <a:spcBef>
                  <a:spcPts val="0"/>
                </a:spcBef>
                <a:spcAft>
                  <a:spcPts val="0"/>
                </a:spcAft>
              </a:pPr>
              <a:endParaRPr lang="en-US">
                <a:solidFill>
                  <a:prstClr val="white"/>
                </a:solidFill>
                <a:latin typeface="Franklin Gothic Book"/>
              </a:endParaRPr>
            </a:p>
          </p:txBody>
        </p:sp>
        <p:cxnSp>
          <p:nvCxnSpPr>
            <p:cNvPr id="5" name="Straight Connector 4"/>
            <p:cNvCxnSpPr>
              <a:stCxn id="3" idx="3"/>
            </p:cNvCxnSpPr>
            <p:nvPr/>
          </p:nvCxnSpPr>
          <p:spPr>
            <a:xfrm flipV="1">
              <a:off x="8031772" y="4813909"/>
              <a:ext cx="371970" cy="94845"/>
            </a:xfrm>
            <a:prstGeom prst="line">
              <a:avLst/>
            </a:prstGeom>
            <a:ln>
              <a:solidFill>
                <a:srgbClr val="8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8343778" y="4587960"/>
              <a:ext cx="859926" cy="338548"/>
            </a:xfrm>
            <a:prstGeom prst="rect">
              <a:avLst/>
            </a:prstGeom>
            <a:noFill/>
          </p:spPr>
          <p:txBody>
            <a:bodyPr wrap="square" lIns="91410" tIns="45705" rIns="91410" bIns="45705" rtlCol="0">
              <a:spAutoFit/>
            </a:bodyPr>
            <a:lstStyle/>
            <a:p>
              <a:pPr defTabSz="609340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1600" dirty="0">
                  <a:solidFill>
                    <a:srgbClr val="800000"/>
                  </a:solidFill>
                  <a:latin typeface="Franklin Gothic Book"/>
                  <a:cs typeface="+mn-cs"/>
                </a:rPr>
                <a:t>Local FFT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E6012D1-6E97-E045-AD9A-DFAD59D890F4}"/>
              </a:ext>
            </a:extLst>
          </p:cNvPr>
          <p:cNvGrpSpPr/>
          <p:nvPr/>
        </p:nvGrpSpPr>
        <p:grpSpPr>
          <a:xfrm>
            <a:off x="174172" y="827315"/>
            <a:ext cx="10994571" cy="54427"/>
            <a:chOff x="195943" y="1001487"/>
            <a:chExt cx="10994571" cy="5442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6439697C-076D-1C44-A58B-6F99CC9E0206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9D87A42-EDC6-AE4F-8977-18BA2266A5D3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Slide Number Placeholder 3">
            <a:extLst>
              <a:ext uri="{FF2B5EF4-FFF2-40B4-BE49-F238E27FC236}">
                <a16:creationId xmlns:a16="http://schemas.microsoft.com/office/drawing/2014/main" id="{C0F8703C-1036-9F4B-A7C0-33838C9DDBE9}"/>
              </a:ext>
            </a:extLst>
          </p:cNvPr>
          <p:cNvSpPr txBox="1">
            <a:spLocks/>
          </p:cNvSpPr>
          <p:nvPr/>
        </p:nvSpPr>
        <p:spPr>
          <a:xfrm>
            <a:off x="11455401" y="6393363"/>
            <a:ext cx="544259" cy="3016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929A8685-9CBD-5D48-90F4-6955DC9A7A72}" type="slidenum">
              <a:rPr lang="en-US" altLang="x-none" smtClean="0"/>
              <a:pPr/>
              <a:t>42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3662089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Group 71"/>
          <p:cNvGrpSpPr/>
          <p:nvPr/>
        </p:nvGrpSpPr>
        <p:grpSpPr>
          <a:xfrm>
            <a:off x="6114713" y="3481467"/>
            <a:ext cx="4191163" cy="2719574"/>
            <a:chOff x="4592300" y="1058244"/>
            <a:chExt cx="4191163" cy="2719574"/>
          </a:xfrm>
        </p:grpSpPr>
        <p:sp>
          <p:nvSpPr>
            <p:cNvPr id="73" name="Rectangle 72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pic>
          <p:nvPicPr>
            <p:cNvPr id="74" name="Picture 73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47" t="15020" r="37470" b="42234"/>
            <a:stretch/>
          </p:blipFill>
          <p:spPr>
            <a:xfrm>
              <a:off x="5123881" y="1354173"/>
              <a:ext cx="1577087" cy="2149740"/>
            </a:xfrm>
            <a:prstGeom prst="rect">
              <a:avLst/>
            </a:prstGeom>
          </p:spPr>
        </p:pic>
        <p:pic>
          <p:nvPicPr>
            <p:cNvPr id="75" name="Picture 74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59" t="14956" r="22992" b="42134"/>
            <a:stretch/>
          </p:blipFill>
          <p:spPr>
            <a:xfrm>
              <a:off x="6941684" y="1354172"/>
              <a:ext cx="1311473" cy="2158041"/>
            </a:xfrm>
            <a:prstGeom prst="rect">
              <a:avLst/>
            </a:prstGeom>
          </p:spPr>
        </p:pic>
        <p:pic>
          <p:nvPicPr>
            <p:cNvPr id="76" name="Picture 75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569" t="15020" r="47372" b="42564"/>
            <a:stretch/>
          </p:blipFill>
          <p:spPr>
            <a:xfrm>
              <a:off x="6164430" y="1351866"/>
              <a:ext cx="157709" cy="2133139"/>
            </a:xfrm>
            <a:prstGeom prst="rect">
              <a:avLst/>
            </a:prstGeom>
            <a:ln w="19050" cmpd="sng">
              <a:solidFill>
                <a:srgbClr val="FF0000"/>
              </a:solidFill>
            </a:ln>
          </p:spPr>
        </p:pic>
        <p:sp>
          <p:nvSpPr>
            <p:cNvPr id="77" name="Curved Down Arrow 76"/>
            <p:cNvSpPr/>
            <p:nvPr/>
          </p:nvSpPr>
          <p:spPr>
            <a:xfrm>
              <a:off x="6144838" y="1121769"/>
              <a:ext cx="1220168" cy="224104"/>
            </a:xfrm>
            <a:prstGeom prst="curvedDownArrow">
              <a:avLst>
                <a:gd name="adj1" fmla="val 65605"/>
                <a:gd name="adj2" fmla="val 135505"/>
                <a:gd name="adj3" fmla="val 3642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pic>
          <p:nvPicPr>
            <p:cNvPr id="78" name="Picture 77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221" t="14956" r="42293" b="42134"/>
            <a:stretch/>
          </p:blipFill>
          <p:spPr>
            <a:xfrm>
              <a:off x="7326496" y="1351865"/>
              <a:ext cx="174310" cy="2158041"/>
            </a:xfrm>
            <a:prstGeom prst="rect">
              <a:avLst/>
            </a:prstGeom>
            <a:ln w="19050" cmpd="sng">
              <a:solidFill>
                <a:srgbClr val="008000"/>
              </a:solidFill>
            </a:ln>
          </p:spPr>
        </p:pic>
        <p:sp>
          <p:nvSpPr>
            <p:cNvPr id="79" name="Curved Down Arrow 78"/>
            <p:cNvSpPr/>
            <p:nvPr/>
          </p:nvSpPr>
          <p:spPr>
            <a:xfrm rot="10800000">
              <a:off x="6272337" y="3523510"/>
              <a:ext cx="1220168" cy="224104"/>
            </a:xfrm>
            <a:prstGeom prst="curvedDownArrow">
              <a:avLst>
                <a:gd name="adj1" fmla="val 65605"/>
                <a:gd name="adj2" fmla="val 135505"/>
                <a:gd name="adj3" fmla="val 36429"/>
              </a:avLst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  <a:latin typeface="Calibri"/>
                <a:cs typeface="Calibri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6942899" y="1359224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6321803" y="1357301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592300" y="1058244"/>
              <a:ext cx="1710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Calibri"/>
                  <a:cs typeface="Calibri"/>
                </a:rPr>
                <a:t>Copy unaffected data</a:t>
              </a: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127795" y="633373"/>
            <a:ext cx="4178080" cy="2767558"/>
            <a:chOff x="4605383" y="1046485"/>
            <a:chExt cx="4178080" cy="2767558"/>
          </a:xfrm>
        </p:grpSpPr>
        <p:sp>
          <p:nvSpPr>
            <p:cNvPr id="47" name="Rectangle 46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 dirty="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pic>
          <p:nvPicPr>
            <p:cNvPr id="48" name="Picture 47" descr="ey_right0.pdf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00" t="15002" r="37517" b="42253"/>
            <a:stretch/>
          </p:blipFill>
          <p:spPr>
            <a:xfrm>
              <a:off x="5123881" y="1354173"/>
              <a:ext cx="1577088" cy="2149739"/>
            </a:xfrm>
            <a:prstGeom prst="rect">
              <a:avLst/>
            </a:prstGeom>
          </p:spPr>
        </p:pic>
        <p:pic>
          <p:nvPicPr>
            <p:cNvPr id="49" name="Picture 48" descr="ey_left0.pdf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32" t="14902" r="23021" b="42187"/>
            <a:stretch/>
          </p:blipFill>
          <p:spPr>
            <a:xfrm>
              <a:off x="6941683" y="1354174"/>
              <a:ext cx="1311473" cy="2158040"/>
            </a:xfrm>
            <a:prstGeom prst="rect">
              <a:avLst/>
            </a:prstGeom>
          </p:spPr>
        </p:pic>
        <p:sp>
          <p:nvSpPr>
            <p:cNvPr id="50" name="Right Arrow 49"/>
            <p:cNvSpPr/>
            <p:nvPr/>
          </p:nvSpPr>
          <p:spPr>
            <a:xfrm>
              <a:off x="7846433" y="2153986"/>
              <a:ext cx="332018" cy="547810"/>
            </a:xfrm>
            <a:prstGeom prst="rightArrow">
              <a:avLst/>
            </a:prstGeom>
            <a:gradFill>
              <a:gsLst>
                <a:gs pos="0">
                  <a:srgbClr val="008000"/>
                </a:gs>
                <a:gs pos="100000">
                  <a:srgbClr val="7BD078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51" name="Right Arrow 50"/>
            <p:cNvSpPr/>
            <p:nvPr/>
          </p:nvSpPr>
          <p:spPr>
            <a:xfrm rot="10800000">
              <a:off x="5243078" y="2153985"/>
              <a:ext cx="332018" cy="547810"/>
            </a:xfrm>
            <a:prstGeom prst="rightArrow">
              <a:avLst/>
            </a:prstGeom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100000">
                  <a:srgbClr val="FF0000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6942899" y="1359224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6321803" y="1357301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4952523" y="1046485"/>
              <a:ext cx="35777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Separate calculation in two domains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137333" y="3444711"/>
              <a:ext cx="14658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guard regions</a:t>
              </a: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H="1" flipV="1">
              <a:off x="6455625" y="3245276"/>
              <a:ext cx="308802" cy="2817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6937275" y="3244818"/>
              <a:ext cx="308802" cy="2817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Group 57"/>
          <p:cNvGrpSpPr/>
          <p:nvPr/>
        </p:nvGrpSpPr>
        <p:grpSpPr>
          <a:xfrm>
            <a:off x="1826728" y="3461241"/>
            <a:ext cx="4197879" cy="2767558"/>
            <a:chOff x="4605383" y="1046485"/>
            <a:chExt cx="4197879" cy="2767558"/>
          </a:xfrm>
        </p:grpSpPr>
        <p:sp>
          <p:nvSpPr>
            <p:cNvPr id="59" name="Rectangle 58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pic>
          <p:nvPicPr>
            <p:cNvPr id="60" name="Picture 59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47" t="15020" r="37470" b="42234"/>
            <a:stretch/>
          </p:blipFill>
          <p:spPr>
            <a:xfrm>
              <a:off x="5123881" y="1354173"/>
              <a:ext cx="1577087" cy="2149740"/>
            </a:xfrm>
            <a:prstGeom prst="rect">
              <a:avLst/>
            </a:prstGeom>
          </p:spPr>
        </p:pic>
        <p:pic>
          <p:nvPicPr>
            <p:cNvPr id="61" name="Picture 60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59" t="14956" r="22992" b="42134"/>
            <a:stretch/>
          </p:blipFill>
          <p:spPr>
            <a:xfrm>
              <a:off x="6941684" y="1354172"/>
              <a:ext cx="1311473" cy="2158041"/>
            </a:xfrm>
            <a:prstGeom prst="rect">
              <a:avLst/>
            </a:prstGeom>
          </p:spPr>
        </p:pic>
        <p:sp>
          <p:nvSpPr>
            <p:cNvPr id="62" name="Rectangle 61"/>
            <p:cNvSpPr/>
            <p:nvPr/>
          </p:nvSpPr>
          <p:spPr bwMode="auto">
            <a:xfrm>
              <a:off x="6942899" y="1359224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6321803" y="1357301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cs typeface="Calibri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615816" y="1046485"/>
              <a:ext cx="225112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Advance to time T+DT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6149896" y="1504600"/>
              <a:ext cx="665531" cy="6506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6831446" y="1504600"/>
              <a:ext cx="665531" cy="6506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6161190" y="2727002"/>
              <a:ext cx="665531" cy="6506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6842740" y="2727002"/>
              <a:ext cx="665531" cy="65063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937267" y="3444711"/>
              <a:ext cx="38659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spurious signal limited to guard regions</a:t>
              </a: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6455626" y="3162970"/>
              <a:ext cx="308801" cy="36404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/>
            <p:nvPr/>
          </p:nvCxnSpPr>
          <p:spPr>
            <a:xfrm flipV="1">
              <a:off x="6937275" y="3233519"/>
              <a:ext cx="165089" cy="29304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/>
          <p:cNvGrpSpPr/>
          <p:nvPr/>
        </p:nvGrpSpPr>
        <p:grpSpPr>
          <a:xfrm>
            <a:off x="1835195" y="633377"/>
            <a:ext cx="4178080" cy="2731333"/>
            <a:chOff x="4605383" y="1046485"/>
            <a:chExt cx="4178080" cy="2731333"/>
          </a:xfrm>
        </p:grpSpPr>
        <p:sp>
          <p:nvSpPr>
            <p:cNvPr id="134" name="Rectangle 133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5630215" y="1354174"/>
              <a:ext cx="2149820" cy="2149739"/>
              <a:chOff x="1884206" y="3071056"/>
              <a:chExt cx="2149820" cy="2149739"/>
            </a:xfrm>
          </p:grpSpPr>
          <p:pic>
            <p:nvPicPr>
              <p:cNvPr id="11" name="Picture 10" descr="ey_rec0-eps-converted-to.pdf"/>
              <p:cNvPicPr>
                <a:picLocks noChangeAspect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14471" t="7660" r="12089" b="11925"/>
              <a:stretch/>
            </p:blipFill>
            <p:spPr>
              <a:xfrm>
                <a:off x="1884206" y="3071056"/>
                <a:ext cx="2149820" cy="2149739"/>
              </a:xfrm>
              <a:prstGeom prst="rect">
                <a:avLst/>
              </a:prstGeom>
            </p:spPr>
          </p:pic>
          <p:grpSp>
            <p:nvGrpSpPr>
              <p:cNvPr id="12" name="Group 11"/>
              <p:cNvGrpSpPr/>
              <p:nvPr/>
            </p:nvGrpSpPr>
            <p:grpSpPr>
              <a:xfrm>
                <a:off x="2684231" y="3861709"/>
                <a:ext cx="587392" cy="585630"/>
                <a:chOff x="1263628" y="2452346"/>
                <a:chExt cx="587392" cy="585631"/>
              </a:xfrm>
            </p:grpSpPr>
            <p:grpSp>
              <p:nvGrpSpPr>
                <p:cNvPr id="15" name="Group 14"/>
                <p:cNvGrpSpPr>
                  <a:grpSpLocks noChangeAspect="1"/>
                </p:cNvGrpSpPr>
                <p:nvPr/>
              </p:nvGrpSpPr>
              <p:grpSpPr>
                <a:xfrm>
                  <a:off x="1265322" y="2452346"/>
                  <a:ext cx="585698" cy="585038"/>
                  <a:chOff x="4345704" y="2964211"/>
                  <a:chExt cx="450537" cy="450029"/>
                </a:xfrm>
              </p:grpSpPr>
              <p:cxnSp>
                <p:nvCxnSpPr>
                  <p:cNvPr id="21" name="Straight Arrow Connector 20"/>
                  <p:cNvCxnSpPr/>
                  <p:nvPr/>
                </p:nvCxnSpPr>
                <p:spPr bwMode="auto">
                  <a:xfrm>
                    <a:off x="4574307" y="3193208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2" name="Straight Arrow Connector 21"/>
                  <p:cNvCxnSpPr/>
                  <p:nvPr/>
                </p:nvCxnSpPr>
                <p:spPr bwMode="auto">
                  <a:xfrm rot="5400000">
                    <a:off x="4460007" y="3303273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3" name="Straight Arrow Connector 22"/>
                  <p:cNvCxnSpPr/>
                  <p:nvPr/>
                </p:nvCxnSpPr>
                <p:spPr bwMode="auto">
                  <a:xfrm flipH="1">
                    <a:off x="4345704" y="3193209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4" name="Straight Arrow Connector 23"/>
                  <p:cNvCxnSpPr/>
                  <p:nvPr/>
                </p:nvCxnSpPr>
                <p:spPr bwMode="auto">
                  <a:xfrm rot="16200000">
                    <a:off x="4460108" y="3075178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  <p:grpSp>
              <p:nvGrpSpPr>
                <p:cNvPr id="16" name="Group 15"/>
                <p:cNvGrpSpPr>
                  <a:grpSpLocks noChangeAspect="1"/>
                </p:cNvGrpSpPr>
                <p:nvPr/>
              </p:nvGrpSpPr>
              <p:grpSpPr>
                <a:xfrm rot="18915126">
                  <a:off x="1263628" y="2452939"/>
                  <a:ext cx="585698" cy="585038"/>
                  <a:chOff x="4345704" y="2964211"/>
                  <a:chExt cx="450537" cy="450029"/>
                </a:xfrm>
              </p:grpSpPr>
              <p:cxnSp>
                <p:nvCxnSpPr>
                  <p:cNvPr id="17" name="Straight Arrow Connector 16"/>
                  <p:cNvCxnSpPr/>
                  <p:nvPr/>
                </p:nvCxnSpPr>
                <p:spPr bwMode="auto">
                  <a:xfrm>
                    <a:off x="4574307" y="3193208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8" name="Straight Arrow Connector 17"/>
                  <p:cNvCxnSpPr/>
                  <p:nvPr/>
                </p:nvCxnSpPr>
                <p:spPr bwMode="auto">
                  <a:xfrm rot="5400000">
                    <a:off x="4460007" y="3303273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19" name="Straight Arrow Connector 18"/>
                  <p:cNvCxnSpPr/>
                  <p:nvPr/>
                </p:nvCxnSpPr>
                <p:spPr bwMode="auto">
                  <a:xfrm flipH="1">
                    <a:off x="4345704" y="3193209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  <p:cxnSp>
                <p:nvCxnSpPr>
                  <p:cNvPr id="20" name="Straight Arrow Connector 19"/>
                  <p:cNvCxnSpPr/>
                  <p:nvPr/>
                </p:nvCxnSpPr>
                <p:spPr bwMode="auto">
                  <a:xfrm rot="16200000">
                    <a:off x="4460108" y="3075178"/>
                    <a:ext cx="221934" cy="0"/>
                  </a:xfrm>
                  <a:prstGeom prst="straightConnector1">
                    <a:avLst/>
                  </a:prstGeom>
                  <a:solidFill>
                    <a:schemeClr val="accent1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arrow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rgbClr val="000000">
                              <a:alpha val="74998"/>
                            </a:srgbClr>
                          </a:outerShdw>
                        </a:effectLst>
                      </a14:hiddenEffects>
                    </a:ext>
                  </a:extLst>
                </p:spPr>
              </p:cxnSp>
            </p:grpSp>
          </p:grpSp>
        </p:grpSp>
        <p:sp>
          <p:nvSpPr>
            <p:cNvPr id="38" name="TextBox 37"/>
            <p:cNvSpPr txBox="1"/>
            <p:nvPr/>
          </p:nvSpPr>
          <p:spPr>
            <a:xfrm>
              <a:off x="4785579" y="1046485"/>
              <a:ext cx="39115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Example: unit pulse expansion at time T</a:t>
              </a:r>
            </a:p>
          </p:txBody>
        </p:sp>
      </p:grpSp>
      <p:sp>
        <p:nvSpPr>
          <p:cNvPr id="41" name="Title 1"/>
          <p:cNvSpPr>
            <a:spLocks noGrp="1"/>
          </p:cNvSpPr>
          <p:nvPr>
            <p:ph type="title" idx="4294967295"/>
          </p:nvPr>
        </p:nvSpPr>
        <p:spPr>
          <a:xfrm>
            <a:off x="0" y="21021"/>
            <a:ext cx="10654258" cy="760196"/>
          </a:xfrm>
          <a:prstGeom prst="rect">
            <a:avLst/>
          </a:prstGeom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  <a:normAutofit/>
          </a:bodyPr>
          <a:lstStyle/>
          <a:p>
            <a:pPr algn="l"/>
            <a:r>
              <a:rPr lang="en-US" dirty="0">
                <a:latin typeface="Calibri"/>
                <a:cs typeface="Calibri"/>
              </a:rPr>
              <a:t>Local FFT example on single pulse – part 1</a:t>
            </a:r>
            <a:endParaRPr lang="en-US" i="1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826730" y="690809"/>
            <a:ext cx="8479147" cy="5501758"/>
            <a:chOff x="304316" y="1103926"/>
            <a:chExt cx="8479147" cy="5501758"/>
          </a:xfrm>
        </p:grpSpPr>
        <p:sp>
          <p:nvSpPr>
            <p:cNvPr id="42" name="Rectangle 41"/>
            <p:cNvSpPr/>
            <p:nvPr/>
          </p:nvSpPr>
          <p:spPr bwMode="auto">
            <a:xfrm>
              <a:off x="4605383" y="1103926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4605383" y="3931793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04316" y="3931793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304316" y="1103926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Calibri"/>
                <a:ea typeface="ＭＳ Ｐゴシック" charset="0"/>
                <a:cs typeface="Calibri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2827049" y="948484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Global FFT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650906" y="950796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FFT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8987361" y="930016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Local </a:t>
            </a:r>
          </a:p>
          <a:p>
            <a:pPr algn="r"/>
            <a:r>
              <a:rPr lang="en-US" dirty="0"/>
              <a:t>FFT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346762" y="3747107"/>
            <a:ext cx="1223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Local FFT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4683217" y="3726327"/>
            <a:ext cx="8002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Local </a:t>
            </a:r>
          </a:p>
          <a:p>
            <a:pPr algn="r"/>
            <a:r>
              <a:rPr lang="en-US" dirty="0"/>
              <a:t>FFT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250966" y="6347462"/>
            <a:ext cx="6367518" cy="2769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91434" tIns="45717" rIns="91434" bIns="45717" rtlCol="0">
            <a:spAutoFit/>
          </a:bodyPr>
          <a:lstStyle/>
          <a:p>
            <a:r>
              <a:rPr lang="en-US" sz="1200" dirty="0"/>
              <a:t>*J.-L. Vay, I. Haber, B. Godfrey, </a:t>
            </a:r>
            <a:r>
              <a:rPr lang="en-US" sz="1200" i="1" dirty="0"/>
              <a:t>J. </a:t>
            </a:r>
            <a:r>
              <a:rPr lang="en-US" sz="1200" i="1" dirty="0" err="1"/>
              <a:t>Comput</a:t>
            </a:r>
            <a:r>
              <a:rPr lang="en-US" sz="1200" i="1" dirty="0"/>
              <a:t>. Phys.</a:t>
            </a:r>
            <a:r>
              <a:rPr lang="en-US" sz="1200" dirty="0"/>
              <a:t> </a:t>
            </a:r>
            <a:r>
              <a:rPr lang="en-US" sz="1200" b="1" dirty="0"/>
              <a:t>243</a:t>
            </a:r>
            <a:r>
              <a:rPr lang="en-US" sz="1200" dirty="0"/>
              <a:t>, 260-268 (2013)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741C3459-753D-B94C-BF0A-84F17A633061}"/>
              </a:ext>
            </a:extLst>
          </p:cNvPr>
          <p:cNvGrpSpPr/>
          <p:nvPr/>
        </p:nvGrpSpPr>
        <p:grpSpPr>
          <a:xfrm>
            <a:off x="180657" y="556283"/>
            <a:ext cx="10994571" cy="54427"/>
            <a:chOff x="195943" y="1001487"/>
            <a:chExt cx="10994571" cy="54427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0CDD5A7F-8FB6-C64A-9EAC-3A780C25784C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5BCF5E61-5AF7-9342-87BC-9BF93FC08B19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Slide Number Placeholder 3">
            <a:extLst>
              <a:ext uri="{FF2B5EF4-FFF2-40B4-BE49-F238E27FC236}">
                <a16:creationId xmlns:a16="http://schemas.microsoft.com/office/drawing/2014/main" id="{0CFA226F-4A12-C949-9009-16A7D7AD59E8}"/>
              </a:ext>
            </a:extLst>
          </p:cNvPr>
          <p:cNvSpPr txBox="1">
            <a:spLocks/>
          </p:cNvSpPr>
          <p:nvPr/>
        </p:nvSpPr>
        <p:spPr>
          <a:xfrm>
            <a:off x="11455401" y="6393363"/>
            <a:ext cx="544259" cy="3016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929A8685-9CBD-5D48-90F4-6955DC9A7A72}" type="slidenum">
              <a:rPr lang="en-US" altLang="x-none" smtClean="0"/>
              <a:pPr/>
              <a:t>43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4005540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roup 108"/>
          <p:cNvGrpSpPr/>
          <p:nvPr/>
        </p:nvGrpSpPr>
        <p:grpSpPr>
          <a:xfrm>
            <a:off x="1826728" y="3461242"/>
            <a:ext cx="4178080" cy="2731333"/>
            <a:chOff x="4605383" y="1046485"/>
            <a:chExt cx="4178080" cy="2731333"/>
          </a:xfrm>
        </p:grpSpPr>
        <p:sp>
          <p:nvSpPr>
            <p:cNvPr id="110" name="Rectangle 109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111" name="Picture 110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47" t="15020" r="37470" b="42234"/>
            <a:stretch/>
          </p:blipFill>
          <p:spPr>
            <a:xfrm>
              <a:off x="5123881" y="1354173"/>
              <a:ext cx="1577087" cy="2149740"/>
            </a:xfrm>
            <a:prstGeom prst="rect">
              <a:avLst/>
            </a:prstGeom>
          </p:spPr>
        </p:pic>
        <p:pic>
          <p:nvPicPr>
            <p:cNvPr id="112" name="Picture 111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59" t="14956" r="22992" b="42134"/>
            <a:stretch/>
          </p:blipFill>
          <p:spPr>
            <a:xfrm>
              <a:off x="6941684" y="1354172"/>
              <a:ext cx="1311473" cy="2158041"/>
            </a:xfrm>
            <a:prstGeom prst="rect">
              <a:avLst/>
            </a:prstGeom>
          </p:spPr>
        </p:pic>
        <p:pic>
          <p:nvPicPr>
            <p:cNvPr id="113" name="Picture 112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569" t="15020" r="47159" b="42564"/>
            <a:stretch/>
          </p:blipFill>
          <p:spPr>
            <a:xfrm>
              <a:off x="7149194" y="1357169"/>
              <a:ext cx="166009" cy="2133139"/>
            </a:xfrm>
            <a:prstGeom prst="rect">
              <a:avLst/>
            </a:prstGeom>
          </p:spPr>
        </p:pic>
        <p:pic>
          <p:nvPicPr>
            <p:cNvPr id="114" name="Picture 113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221" t="14956" r="42293" b="42134"/>
            <a:stretch/>
          </p:blipFill>
          <p:spPr>
            <a:xfrm>
              <a:off x="6335749" y="1348868"/>
              <a:ext cx="174310" cy="2158041"/>
            </a:xfrm>
            <a:prstGeom prst="rect">
              <a:avLst/>
            </a:prstGeom>
          </p:spPr>
        </p:pic>
        <p:pic>
          <p:nvPicPr>
            <p:cNvPr id="115" name="Picture 114" descr="ey_right0.pdf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570" t="15002" r="37517" b="42253"/>
            <a:stretch/>
          </p:blipFill>
          <p:spPr>
            <a:xfrm>
              <a:off x="6510057" y="1354173"/>
              <a:ext cx="190911" cy="2149739"/>
            </a:xfrm>
            <a:prstGeom prst="rect">
              <a:avLst/>
            </a:prstGeom>
          </p:spPr>
        </p:pic>
        <p:pic>
          <p:nvPicPr>
            <p:cNvPr id="116" name="Picture 115" descr="ey_left0.pdf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32" t="14902" r="51642" b="42187"/>
            <a:stretch/>
          </p:blipFill>
          <p:spPr>
            <a:xfrm>
              <a:off x="6941683" y="1354174"/>
              <a:ext cx="199211" cy="2158040"/>
            </a:xfrm>
            <a:prstGeom prst="rect">
              <a:avLst/>
            </a:prstGeom>
          </p:spPr>
        </p:pic>
        <p:sp>
          <p:nvSpPr>
            <p:cNvPr id="117" name="Rectangle 116"/>
            <p:cNvSpPr/>
            <p:nvPr/>
          </p:nvSpPr>
          <p:spPr bwMode="auto">
            <a:xfrm>
              <a:off x="6947308" y="1358048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6326212" y="1356125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5398708" y="1046485"/>
              <a:ext cx="26853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Ready for next time step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127795" y="633376"/>
            <a:ext cx="4178080" cy="2731333"/>
            <a:chOff x="4605383" y="1046485"/>
            <a:chExt cx="4178080" cy="2731333"/>
          </a:xfrm>
        </p:grpSpPr>
        <p:sp>
          <p:nvSpPr>
            <p:cNvPr id="95" name="Rectangle 94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96" name="Picture 95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47" t="15020" r="37470" b="42234"/>
            <a:stretch/>
          </p:blipFill>
          <p:spPr>
            <a:xfrm>
              <a:off x="5123881" y="1354173"/>
              <a:ext cx="1577087" cy="2149740"/>
            </a:xfrm>
            <a:prstGeom prst="rect">
              <a:avLst/>
            </a:prstGeom>
          </p:spPr>
        </p:pic>
        <p:pic>
          <p:nvPicPr>
            <p:cNvPr id="97" name="Picture 96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59" t="14956" r="22992" b="42134"/>
            <a:stretch/>
          </p:blipFill>
          <p:spPr>
            <a:xfrm>
              <a:off x="6941684" y="1354172"/>
              <a:ext cx="1311473" cy="2158041"/>
            </a:xfrm>
            <a:prstGeom prst="rect">
              <a:avLst/>
            </a:prstGeom>
          </p:spPr>
        </p:pic>
        <p:pic>
          <p:nvPicPr>
            <p:cNvPr id="98" name="Picture 97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569" t="15020" r="47159" b="42564"/>
            <a:stretch/>
          </p:blipFill>
          <p:spPr>
            <a:xfrm>
              <a:off x="7149194" y="1357169"/>
              <a:ext cx="166009" cy="2133139"/>
            </a:xfrm>
            <a:prstGeom prst="rect">
              <a:avLst/>
            </a:prstGeom>
          </p:spPr>
        </p:pic>
        <p:pic>
          <p:nvPicPr>
            <p:cNvPr id="99" name="Picture 98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221" t="14956" r="42293" b="42134"/>
            <a:stretch/>
          </p:blipFill>
          <p:spPr>
            <a:xfrm>
              <a:off x="6335749" y="1348868"/>
              <a:ext cx="174310" cy="2158041"/>
            </a:xfrm>
            <a:prstGeom prst="rect">
              <a:avLst/>
            </a:prstGeom>
          </p:spPr>
        </p:pic>
        <p:pic>
          <p:nvPicPr>
            <p:cNvPr id="100" name="Picture 99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221" t="14956" r="42293" b="42134"/>
            <a:stretch/>
          </p:blipFill>
          <p:spPr>
            <a:xfrm>
              <a:off x="6335749" y="1348868"/>
              <a:ext cx="174310" cy="2158041"/>
            </a:xfrm>
            <a:prstGeom prst="rect">
              <a:avLst/>
            </a:prstGeom>
            <a:ln w="19050" cmpd="sng">
              <a:noFill/>
            </a:ln>
          </p:spPr>
        </p:pic>
        <p:pic>
          <p:nvPicPr>
            <p:cNvPr id="101" name="Picture 100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569" t="15020" r="47372" b="42564"/>
            <a:stretch/>
          </p:blipFill>
          <p:spPr>
            <a:xfrm>
              <a:off x="7149194" y="1357169"/>
              <a:ext cx="157709" cy="2133139"/>
            </a:xfrm>
            <a:prstGeom prst="rect">
              <a:avLst/>
            </a:prstGeom>
            <a:ln w="19050" cmpd="sng">
              <a:noFill/>
            </a:ln>
          </p:spPr>
        </p:pic>
        <p:sp>
          <p:nvSpPr>
            <p:cNvPr id="102" name="Rectangle 101"/>
            <p:cNvSpPr/>
            <p:nvPr/>
          </p:nvSpPr>
          <p:spPr bwMode="auto">
            <a:xfrm>
              <a:off x="6949249" y="1359224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6328153" y="1357301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5373060" y="1046485"/>
              <a:ext cx="27366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zero out remaining areas</a:t>
              </a:r>
            </a:p>
          </p:txBody>
        </p:sp>
        <p:pic>
          <p:nvPicPr>
            <p:cNvPr id="105" name="Picture 104" descr="ey_right0.pdf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7570" t="15002" r="37517" b="42253"/>
            <a:stretch/>
          </p:blipFill>
          <p:spPr>
            <a:xfrm>
              <a:off x="6510057" y="1354173"/>
              <a:ext cx="190911" cy="2149739"/>
            </a:xfrm>
            <a:prstGeom prst="rect">
              <a:avLst/>
            </a:prstGeom>
          </p:spPr>
        </p:pic>
        <p:pic>
          <p:nvPicPr>
            <p:cNvPr id="106" name="Picture 105" descr="ey_left0.pdf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32" t="14902" r="51642" b="42187"/>
            <a:stretch/>
          </p:blipFill>
          <p:spPr>
            <a:xfrm>
              <a:off x="6941683" y="1354174"/>
              <a:ext cx="199211" cy="2158040"/>
            </a:xfrm>
            <a:prstGeom prst="rect">
              <a:avLst/>
            </a:prstGeom>
          </p:spPr>
        </p:pic>
        <p:sp>
          <p:nvSpPr>
            <p:cNvPr id="107" name="Rectangle 106"/>
            <p:cNvSpPr/>
            <p:nvPr/>
          </p:nvSpPr>
          <p:spPr>
            <a:xfrm>
              <a:off x="6521095" y="1359221"/>
              <a:ext cx="182032" cy="2141439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Rectangle 107"/>
            <p:cNvSpPr/>
            <p:nvPr/>
          </p:nvSpPr>
          <p:spPr>
            <a:xfrm>
              <a:off x="6957128" y="1359221"/>
              <a:ext cx="182032" cy="2141439"/>
            </a:xfrm>
            <a:prstGeom prst="rect">
              <a:avLst/>
            </a:prstGeom>
            <a:noFill/>
            <a:ln w="19050" cmpd="sng"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826730" y="690809"/>
            <a:ext cx="8479147" cy="5501758"/>
            <a:chOff x="304316" y="1103926"/>
            <a:chExt cx="8479147" cy="5501758"/>
          </a:xfrm>
        </p:grpSpPr>
        <p:sp>
          <p:nvSpPr>
            <p:cNvPr id="42" name="Rectangle 41"/>
            <p:cNvSpPr/>
            <p:nvPr/>
          </p:nvSpPr>
          <p:spPr bwMode="auto">
            <a:xfrm>
              <a:off x="4605383" y="1103926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4605383" y="3931793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304316" y="3931793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304316" y="1103926"/>
              <a:ext cx="4178080" cy="2673891"/>
            </a:xfrm>
            <a:prstGeom prst="rect">
              <a:avLst/>
            </a:prstGeom>
            <a:noFill/>
            <a:ln>
              <a:solidFill>
                <a:srgbClr val="FF0000"/>
              </a:solidFill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1813646" y="645133"/>
            <a:ext cx="4191163" cy="2719574"/>
            <a:chOff x="4592300" y="1058244"/>
            <a:chExt cx="4191163" cy="2719574"/>
          </a:xfrm>
        </p:grpSpPr>
        <p:sp>
          <p:nvSpPr>
            <p:cNvPr id="84" name="Rectangle 83"/>
            <p:cNvSpPr/>
            <p:nvPr/>
          </p:nvSpPr>
          <p:spPr bwMode="auto">
            <a:xfrm>
              <a:off x="4605383" y="1103927"/>
              <a:ext cx="4178080" cy="2673891"/>
            </a:xfrm>
            <a:prstGeom prst="rect">
              <a:avLst/>
            </a:prstGeom>
            <a:ln>
              <a:headEnd type="none" w="med" len="med"/>
              <a:tailEnd type="none" w="med" len="med"/>
            </a:ln>
            <a:ex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pic>
          <p:nvPicPr>
            <p:cNvPr id="85" name="Picture 84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1947" t="15020" r="37470" b="42234"/>
            <a:stretch/>
          </p:blipFill>
          <p:spPr>
            <a:xfrm>
              <a:off x="5123881" y="1354173"/>
              <a:ext cx="1577087" cy="2149740"/>
            </a:xfrm>
            <a:prstGeom prst="rect">
              <a:avLst/>
            </a:prstGeom>
          </p:spPr>
        </p:pic>
        <p:pic>
          <p:nvPicPr>
            <p:cNvPr id="86" name="Picture 85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3259" t="14956" r="22992" b="42134"/>
            <a:stretch/>
          </p:blipFill>
          <p:spPr>
            <a:xfrm>
              <a:off x="6941684" y="1354172"/>
              <a:ext cx="1311473" cy="2158041"/>
            </a:xfrm>
            <a:prstGeom prst="rect">
              <a:avLst/>
            </a:prstGeom>
          </p:spPr>
        </p:pic>
        <p:pic>
          <p:nvPicPr>
            <p:cNvPr id="87" name="Picture 86" descr="ey_left.pdf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221" t="14956" r="42293" b="42134"/>
            <a:stretch/>
          </p:blipFill>
          <p:spPr>
            <a:xfrm>
              <a:off x="6335749" y="1348868"/>
              <a:ext cx="174310" cy="2158041"/>
            </a:xfrm>
            <a:prstGeom prst="rect">
              <a:avLst/>
            </a:prstGeom>
            <a:ln w="19050" cmpd="sng">
              <a:solidFill>
                <a:srgbClr val="008000"/>
              </a:solidFill>
            </a:ln>
          </p:spPr>
        </p:pic>
        <p:pic>
          <p:nvPicPr>
            <p:cNvPr id="88" name="Picture 87" descr="ey_right.pdf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8569" t="15020" r="47372" b="42564"/>
            <a:stretch/>
          </p:blipFill>
          <p:spPr>
            <a:xfrm>
              <a:off x="7149194" y="1357169"/>
              <a:ext cx="157709" cy="2133139"/>
            </a:xfrm>
            <a:prstGeom prst="rect">
              <a:avLst/>
            </a:prstGeom>
            <a:ln w="19050" cmpd="sng">
              <a:solidFill>
                <a:srgbClr val="FF0000"/>
              </a:solidFill>
            </a:ln>
          </p:spPr>
        </p:pic>
        <p:sp>
          <p:nvSpPr>
            <p:cNvPr id="89" name="Curved Down Arrow 88"/>
            <p:cNvSpPr/>
            <p:nvPr/>
          </p:nvSpPr>
          <p:spPr>
            <a:xfrm>
              <a:off x="6144838" y="1121769"/>
              <a:ext cx="1220168" cy="224104"/>
            </a:xfrm>
            <a:prstGeom prst="curvedDownArrow">
              <a:avLst>
                <a:gd name="adj1" fmla="val 65605"/>
                <a:gd name="adj2" fmla="val 135505"/>
                <a:gd name="adj3" fmla="val 36429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0" name="Curved Down Arrow 89"/>
            <p:cNvSpPr/>
            <p:nvPr/>
          </p:nvSpPr>
          <p:spPr>
            <a:xfrm rot="10800000">
              <a:off x="6272337" y="3523510"/>
              <a:ext cx="1220168" cy="224104"/>
            </a:xfrm>
            <a:prstGeom prst="curvedDownArrow">
              <a:avLst>
                <a:gd name="adj1" fmla="val 65605"/>
                <a:gd name="adj2" fmla="val 135505"/>
                <a:gd name="adj3" fmla="val 36429"/>
              </a:avLst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6942899" y="1359224"/>
              <a:ext cx="368568" cy="2139380"/>
            </a:xfrm>
            <a:prstGeom prst="rect">
              <a:avLst/>
            </a:prstGeom>
            <a:solidFill>
              <a:srgbClr val="CCFFCC">
                <a:alpha val="3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6321803" y="1357301"/>
              <a:ext cx="370865" cy="2146611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343"/>
              <a:endParaRPr lang="en-US" sz="400">
                <a:solidFill>
                  <a:srgbClr val="000000"/>
                </a:solidFill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4592300" y="1058244"/>
              <a:ext cx="171046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To affected areas</a:t>
              </a:r>
            </a:p>
          </p:txBody>
        </p:sp>
      </p:grpSp>
      <p:grpSp>
        <p:nvGrpSpPr>
          <p:cNvPr id="131" name="Group 130"/>
          <p:cNvGrpSpPr/>
          <p:nvPr/>
        </p:nvGrpSpPr>
        <p:grpSpPr>
          <a:xfrm>
            <a:off x="6128566" y="3477307"/>
            <a:ext cx="4175897" cy="2705117"/>
            <a:chOff x="4606152" y="3729550"/>
            <a:chExt cx="4175897" cy="2705117"/>
          </a:xfrm>
        </p:grpSpPr>
        <p:sp>
          <p:nvSpPr>
            <p:cNvPr id="132" name="Rectangle 131"/>
            <p:cNvSpPr/>
            <p:nvPr/>
          </p:nvSpPr>
          <p:spPr>
            <a:xfrm>
              <a:off x="4606152" y="3769740"/>
              <a:ext cx="4175897" cy="2664927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3" name="Picture 132" descr="Haber_49-eps-converted-to.pdf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4540" t="874" r="11996" b="12731"/>
            <a:stretch/>
          </p:blipFill>
          <p:spPr>
            <a:xfrm>
              <a:off x="5666782" y="4101814"/>
              <a:ext cx="2150549" cy="2150545"/>
            </a:xfrm>
            <a:prstGeom prst="rect">
              <a:avLst/>
            </a:prstGeom>
          </p:spPr>
        </p:pic>
        <p:sp>
          <p:nvSpPr>
            <p:cNvPr id="135" name="TextBox 134"/>
            <p:cNvSpPr txBox="1"/>
            <p:nvPr/>
          </p:nvSpPr>
          <p:spPr>
            <a:xfrm>
              <a:off x="4806945" y="3729550"/>
              <a:ext cx="37369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Successfully tested on 7x7 domain</a:t>
              </a: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9496587" y="5319121"/>
            <a:ext cx="891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Local FFTs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H="1">
            <a:off x="9351962" y="5534897"/>
            <a:ext cx="329070" cy="88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itle 1"/>
          <p:cNvSpPr txBox="1">
            <a:spLocks/>
          </p:cNvSpPr>
          <p:nvPr/>
        </p:nvSpPr>
        <p:spPr bwMode="auto">
          <a:xfrm>
            <a:off x="0" y="21021"/>
            <a:ext cx="10654258" cy="760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7" rIns="91434" bIns="45717" numCol="1" anchor="t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200" b="1" kern="1200" baseline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2pPr>
            <a:lvl3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3pPr>
            <a:lvl4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4pPr>
            <a:lvl5pPr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5pPr>
            <a:lvl6pPr marL="4572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6pPr>
            <a:lvl7pPr marL="9144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7pPr>
            <a:lvl8pPr marL="13716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8pPr>
            <a:lvl9pPr marL="1828800" algn="l" rtl="0" eaLnBrk="1" fontAlgn="base" hangingPunct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006C3A"/>
                </a:solidFill>
                <a:latin typeface="Arial Black" pitchFamily="34" charset="0"/>
              </a:defRPr>
            </a:lvl9pPr>
          </a:lstStyle>
          <a:p>
            <a:r>
              <a:rPr lang="en-US" dirty="0">
                <a:latin typeface="Calibri"/>
                <a:cs typeface="Calibri"/>
              </a:rPr>
              <a:t>Local FFT example on single pulse – part 2</a:t>
            </a:r>
            <a:endParaRPr lang="en-US" i="1" dirty="0">
              <a:latin typeface="Calibri"/>
              <a:cs typeface="Calibri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308100" y="6349620"/>
            <a:ext cx="95758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Truncation errors have been studied and controlled at required level with finite-order stencil.</a:t>
            </a:r>
            <a:endParaRPr lang="en-US" dirty="0">
              <a:latin typeface="+mj-lt"/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E196A9C5-E644-784D-82B3-C473A0E8EA9B}"/>
              </a:ext>
            </a:extLst>
          </p:cNvPr>
          <p:cNvGrpSpPr/>
          <p:nvPr/>
        </p:nvGrpSpPr>
        <p:grpSpPr>
          <a:xfrm>
            <a:off x="180657" y="556283"/>
            <a:ext cx="10994571" cy="54427"/>
            <a:chOff x="195943" y="1001487"/>
            <a:chExt cx="10994571" cy="54427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2ABEF6B-4E99-F141-873B-30C924A27372}"/>
                </a:ext>
              </a:extLst>
            </p:cNvPr>
            <p:cNvCxnSpPr/>
            <p:nvPr/>
          </p:nvCxnSpPr>
          <p:spPr>
            <a:xfrm>
              <a:off x="195943" y="1001487"/>
              <a:ext cx="9818914" cy="0"/>
            </a:xfrm>
            <a:prstGeom prst="line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C503F34-24B5-2542-B903-83A2687FDE35}"/>
                </a:ext>
              </a:extLst>
            </p:cNvPr>
            <p:cNvCxnSpPr>
              <a:cxnSpLocks/>
            </p:cNvCxnSpPr>
            <p:nvPr/>
          </p:nvCxnSpPr>
          <p:spPr>
            <a:xfrm>
              <a:off x="511628" y="1055914"/>
              <a:ext cx="1067888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Slide Number Placeholder 3">
            <a:extLst>
              <a:ext uri="{FF2B5EF4-FFF2-40B4-BE49-F238E27FC236}">
                <a16:creationId xmlns:a16="http://schemas.microsoft.com/office/drawing/2014/main" id="{5BD2B0D4-8333-5C4D-B4AD-9B9636109384}"/>
              </a:ext>
            </a:extLst>
          </p:cNvPr>
          <p:cNvSpPr txBox="1">
            <a:spLocks/>
          </p:cNvSpPr>
          <p:nvPr/>
        </p:nvSpPr>
        <p:spPr>
          <a:xfrm>
            <a:off x="11455401" y="6393363"/>
            <a:ext cx="544259" cy="3016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929A8685-9CBD-5D48-90F4-6955DC9A7A72}" type="slidenum">
              <a:rPr lang="en-US" altLang="x-none" smtClean="0"/>
              <a:pPr/>
              <a:t>44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2203365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theme/theme1.xml><?xml version="1.0" encoding="utf-8"?>
<a:theme xmlns:a="http://schemas.openxmlformats.org/drawingml/2006/main" name="Presentations (Wide Screen)">
  <a:themeElements>
    <a:clrScheme name="ECP color palette">
      <a:dk1>
        <a:sysClr val="windowText" lastClr="000000"/>
      </a:dk1>
      <a:lt1>
        <a:sysClr val="window" lastClr="FFFFFF"/>
      </a:lt1>
      <a:dk2>
        <a:srgbClr val="266092"/>
      </a:dk2>
      <a:lt2>
        <a:srgbClr val="FFFFFF"/>
      </a:lt2>
      <a:accent1>
        <a:srgbClr val="266092"/>
      </a:accent1>
      <a:accent2>
        <a:srgbClr val="84B641"/>
      </a:accent2>
      <a:accent3>
        <a:srgbClr val="43B1E5"/>
      </a:accent3>
      <a:accent4>
        <a:srgbClr val="DA1F28"/>
      </a:accent4>
      <a:accent5>
        <a:srgbClr val="CC9900"/>
      </a:accent5>
      <a:accent6>
        <a:srgbClr val="0070B9"/>
      </a:accent6>
      <a:hlink>
        <a:srgbClr val="A03123"/>
      </a:hlink>
      <a:folHlink>
        <a:srgbClr val="0000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solidFill>
            <a:schemeClr val="accent1"/>
          </a:solidFill>
        </a:ln>
        <a:effectLst/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a:spPr>
      <a:bodyPr rot="0" spcFirstLastPara="0" vertOverflow="overflow" horzOverflow="overflow" vert="horz" wrap="square" lIns="45720" tIns="45720" rIns="4572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0000"/>
          </a:lnSpc>
          <a:defRPr dirty="0" smtClean="0">
            <a:solidFill>
              <a:schemeClr val="tx1"/>
            </a:solidFill>
          </a:defRPr>
        </a:defPPr>
      </a:lstStyle>
      <a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lnSpc>
            <a:spcPct val="90000"/>
          </a:lnSpc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156C96291C349BBF8B640319D465D" ma:contentTypeVersion="0" ma:contentTypeDescription="Create a new document." ma:contentTypeScope="" ma:versionID="8a71be8d30b42e8e74cf70a4a4cbda4c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5F602D-FF92-4BDD-B4C2-093468CCF7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50EC660-24D0-43A0-AE5E-E274115E726B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9E20559-B232-4371-8690-E3D8007EDB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Presentations (Wide Screen)</Template>
  <TotalTime>63352</TotalTime>
  <Words>2552</Words>
  <Application>Microsoft Macintosh PowerPoint</Application>
  <PresentationFormat>Custom</PresentationFormat>
  <Paragraphs>593</Paragraphs>
  <Slides>44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1" baseType="lpstr">
      <vt:lpstr>ＭＳ Ｐゴシック</vt:lpstr>
      <vt:lpstr>Al Bayan Plain</vt:lpstr>
      <vt:lpstr>Andale Mono</vt:lpstr>
      <vt:lpstr>Arial</vt:lpstr>
      <vt:lpstr>Arial Black</vt:lpstr>
      <vt:lpstr>Arial Narrow</vt:lpstr>
      <vt:lpstr>Bauhaus 93</vt:lpstr>
      <vt:lpstr>Calibri</vt:lpstr>
      <vt:lpstr>Chalkboard</vt:lpstr>
      <vt:lpstr>Franklin Gothic Book</vt:lpstr>
      <vt:lpstr>Franklin Gothic Medium</vt:lpstr>
      <vt:lpstr>Gill Sans</vt:lpstr>
      <vt:lpstr>Helvetica</vt:lpstr>
      <vt:lpstr>Symbol</vt:lpstr>
      <vt:lpstr>Trebuchet MS</vt:lpstr>
      <vt:lpstr>Wingdings</vt:lpstr>
      <vt:lpstr>Presentations (Wide Screen)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PowerPoint Presentation</vt:lpstr>
      <vt:lpstr>Outline</vt:lpstr>
      <vt:lpstr>Quasistatic mode involves head-to-tail marching order </vt:lpstr>
      <vt:lpstr>Boosted frame simulations do not need pipelining</vt:lpstr>
      <vt:lpstr>PowerPoint Presentation</vt:lpstr>
      <vt:lpstr>Similar to quasistatic data reconstruction + back Lorentz Tr. &amp; interp.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  <vt:lpstr>Thank you for your attention.  Questions?</vt:lpstr>
      <vt:lpstr>Extras</vt:lpstr>
      <vt:lpstr>PowerPoint Presentation</vt:lpstr>
      <vt:lpstr>Spectral solvers involve global operations  harder to scale to large # of cores </vt:lpstr>
      <vt:lpstr>Local FFT example on single pulse – part 1</vt:lpstr>
      <vt:lpstr>PowerPoint Presentation</vt:lpstr>
    </vt:vector>
  </TitlesOfParts>
  <Company>ORNL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Roy, Donna Jo</dc:creator>
  <cp:lastModifiedBy>Microsoft Office User</cp:lastModifiedBy>
  <cp:revision>1348</cp:revision>
  <cp:lastPrinted>2016-07-27T14:48:05Z</cp:lastPrinted>
  <dcterms:created xsi:type="dcterms:W3CDTF">2015-03-03T13:47:39Z</dcterms:created>
  <dcterms:modified xsi:type="dcterms:W3CDTF">2019-03-16T01:59:52Z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0x010100693156C96291C349BBF8B640319D465D</vt:lpwstr>
  </property>
</Properties>
</file>