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35" r:id="rId4"/>
  </p:sldMasterIdLst>
  <p:notesMasterIdLst>
    <p:notesMasterId r:id="rId55"/>
  </p:notesMasterIdLst>
  <p:handoutMasterIdLst>
    <p:handoutMasterId r:id="rId56"/>
  </p:handoutMasterIdLst>
  <p:sldIdLst>
    <p:sldId id="738" r:id="rId5"/>
    <p:sldId id="736" r:id="rId6"/>
    <p:sldId id="692" r:id="rId7"/>
    <p:sldId id="693" r:id="rId8"/>
    <p:sldId id="694" r:id="rId9"/>
    <p:sldId id="707" r:id="rId10"/>
    <p:sldId id="714" r:id="rId11"/>
    <p:sldId id="708" r:id="rId12"/>
    <p:sldId id="699" r:id="rId13"/>
    <p:sldId id="715" r:id="rId14"/>
    <p:sldId id="718" r:id="rId15"/>
    <p:sldId id="749" r:id="rId16"/>
    <p:sldId id="728" r:id="rId17"/>
    <p:sldId id="729" r:id="rId18"/>
    <p:sldId id="716" r:id="rId19"/>
    <p:sldId id="739" r:id="rId20"/>
    <p:sldId id="740" r:id="rId21"/>
    <p:sldId id="741" r:id="rId22"/>
    <p:sldId id="755" r:id="rId23"/>
    <p:sldId id="750" r:id="rId24"/>
    <p:sldId id="733" r:id="rId25"/>
    <p:sldId id="721" r:id="rId26"/>
    <p:sldId id="722" r:id="rId27"/>
    <p:sldId id="751" r:id="rId28"/>
    <p:sldId id="710" r:id="rId29"/>
    <p:sldId id="709" r:id="rId30"/>
    <p:sldId id="732" r:id="rId31"/>
    <p:sldId id="734" r:id="rId32"/>
    <p:sldId id="735" r:id="rId33"/>
    <p:sldId id="756" r:id="rId34"/>
    <p:sldId id="743" r:id="rId35"/>
    <p:sldId id="742" r:id="rId36"/>
    <p:sldId id="744" r:id="rId37"/>
    <p:sldId id="745" r:id="rId38"/>
    <p:sldId id="746" r:id="rId39"/>
    <p:sldId id="747" r:id="rId40"/>
    <p:sldId id="757" r:id="rId41"/>
    <p:sldId id="334" r:id="rId42"/>
    <p:sldId id="335" r:id="rId43"/>
    <p:sldId id="336" r:id="rId44"/>
    <p:sldId id="337" r:id="rId45"/>
    <p:sldId id="338" r:id="rId46"/>
    <p:sldId id="339" r:id="rId47"/>
    <p:sldId id="340" r:id="rId48"/>
    <p:sldId id="341" r:id="rId49"/>
    <p:sldId id="752" r:id="rId50"/>
    <p:sldId id="753" r:id="rId51"/>
    <p:sldId id="758" r:id="rId52"/>
    <p:sldId id="737" r:id="rId53"/>
    <p:sldId id="754" r:id="rId54"/>
  </p:sldIdLst>
  <p:sldSz cx="12188825" cy="68580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2" pos="282">
          <p15:clr>
            <a:srgbClr val="A4A3A4"/>
          </p15:clr>
        </p15:guide>
        <p15:guide id="3" orient="horz" pos="7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ul Messina" initials="PC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8F00"/>
    <a:srgbClr val="0432FF"/>
    <a:srgbClr val="1F497D"/>
    <a:srgbClr val="4F81BD"/>
    <a:srgbClr val="6B96F7"/>
    <a:srgbClr val="00A223"/>
    <a:srgbClr val="00395A"/>
    <a:srgbClr val="131C1C"/>
    <a:srgbClr val="FF9300"/>
    <a:srgbClr val="EEE9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17" autoAdjust="0"/>
    <p:restoredTop sz="84940" autoAdjust="0"/>
  </p:normalViewPr>
  <p:slideViewPr>
    <p:cSldViewPr snapToGrid="0" showGuides="1">
      <p:cViewPr varScale="1">
        <p:scale>
          <a:sx n="118" d="100"/>
          <a:sy n="118" d="100"/>
        </p:scale>
        <p:origin x="464" y="200"/>
      </p:cViewPr>
      <p:guideLst>
        <p:guide pos="282"/>
        <p:guide orient="horz" pos="768"/>
      </p:guideLst>
    </p:cSldViewPr>
  </p:slideViewPr>
  <p:outlineViewPr>
    <p:cViewPr>
      <p:scale>
        <a:sx n="33" d="100"/>
        <a:sy n="33" d="100"/>
      </p:scale>
      <p:origin x="0" y="-1344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55" d="100"/>
          <a:sy n="55" d="100"/>
        </p:scale>
        <p:origin x="-1472" y="-6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tableStyles" Target="tableStyle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commentAuthors" Target="commentAuthor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image" Target="../media/image26.emf"/><Relationship Id="rId6" Type="http://schemas.openxmlformats.org/officeDocument/2006/relationships/image" Target="../media/image31.emf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842F42-2CE9-4E35-95C1-410DC08A50B1}" type="datetimeFigureOut">
              <a:rPr lang="en-US" smtClean="0"/>
              <a:t>3/14/19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F2E89A-4FDF-4617-8DDF-BE2769EE8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2619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282904-F315-4730-8D91-37D99E141A6F}" type="datetimeFigureOut">
              <a:rPr lang="en-US" smtClean="0"/>
              <a:t>3/14/19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E672D7-8E2D-4611-973D-F4591A707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357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D14C09-CF9E-B144-AA7C-C7982F929521}" type="slidenum">
              <a:rPr lang="en-US">
                <a:solidFill>
                  <a:srgbClr val="000000"/>
                </a:solidFill>
                <a:latin typeface="Calibri"/>
              </a:rPr>
              <a:pPr/>
              <a:t>9</a:t>
            </a:fld>
            <a:endParaRPr lang="en-US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803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286000" y="514350"/>
            <a:ext cx="4572000" cy="257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280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57550"/>
            <a:ext cx="6705600" cy="3086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90571" tIns="45286" rIns="90571" bIns="4528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3086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9F97CF-6255-234F-8220-80E08E0C73D5}" type="slidenum">
              <a:rPr lang="en-US">
                <a:solidFill>
                  <a:srgbClr val="000000"/>
                </a:solidFill>
              </a:rPr>
              <a:pPr/>
              <a:t>16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287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286000" y="514350"/>
            <a:ext cx="4572000" cy="257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287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57550"/>
            <a:ext cx="6705600" cy="3086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lIns="90571" tIns="45286" rIns="90571" bIns="45286"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%\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{\partial E}{\partial t}=\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{\partial B}{\partial x}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%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%\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{\partial B}{\partial t}=\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{\partial E}{\partial x}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%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%\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{B^{i+1/2}_{j+1/2}-B^{i-1/2}_{j+1/2}}{\Delta t} =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{E^{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}_{j+1}-E^{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}_{j}}{\Delta x}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%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%\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{E^{i+1}_{j}-E^{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}_{j}}{\Delta t} =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{B^{i+1/2}_{j+1/2}-B^{i+1/2}_{j-1/2}}{\Delta x}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10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9F97CF-6255-234F-8220-80E08E0C73D5}" type="slidenum">
              <a:rPr lang="en-US">
                <a:solidFill>
                  <a:srgbClr val="000000"/>
                </a:solidFill>
              </a:rPr>
              <a:pPr/>
              <a:t>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287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286000" y="514350"/>
            <a:ext cx="4572000" cy="257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287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57550"/>
            <a:ext cx="6705600" cy="3086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lIns="90571" tIns="45286" rIns="90571" bIns="4528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3713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9F97CF-6255-234F-8220-80E08E0C73D5}" type="slidenum">
              <a:rPr lang="en-US">
                <a:solidFill>
                  <a:srgbClr val="000000"/>
                </a:solidFill>
              </a:rPr>
              <a:pPr/>
              <a:t>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287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286000" y="514350"/>
            <a:ext cx="4572000" cy="2571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287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57550"/>
            <a:ext cx="6705600" cy="3086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lIns="90571" tIns="45286" rIns="90571" bIns="4528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3066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B_x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|^{i+1/2}_{j,k+1/2,l+1/2}-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B_x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|^{i-1/2}_{j,k+1/2,l+1/2}}{\Delta t} &amp; = &amp; -\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E_z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|^{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}_{j,k+1,l+1/2}-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E_z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|^{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}_{j,k,l+1/2}}{\Delta y} \\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&amp; + &amp;\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E_y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|^{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}_{j,k+1/2,l+1}-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E_y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|^{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}_{j,k+1/2,l}}{\Delta z}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672D7-8E2D-4611-973D-F4591A707C3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3751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%E_0 e^{{\bf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kx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-\omega t)}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%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%\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{E_0 e^{{\bf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}(k j \Delta x-\omega (i+1) \Delta t)} - E_0 e^{{\bf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}(k j \Delta x-\omega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\Delta t)}}{\Delta t} =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{E_0 e^{{\bf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}(k (j+1/2) \Delta x-\omega (i+1/2) \Delta t)} - E_0 e^{{\bf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}(k (j-1/2) \Delta x-\omega (i+1/2) \Delta t)}}{\Delta x}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%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%\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{e^{{\bf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}(-\omega \Delta t/2)} - e^{{\bf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}(\omega \Delta t/2)}}{\Delta t} =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{e^{{\bf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}(k \Delta x/2)} - e^{{\bf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}(-k \Delta x/2)}}{\Delta x}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%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%\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{1}{\Delta t}\sin{(\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{\omega \Delta t}{2})} = \pm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{1}{\Delta x}\sin{(\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{k \Delta x}{2})}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%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%\omega = \pm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{2}{\Delta t}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arcsin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{\Delta t}{\Delta x} \sin{(\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{k \Delta x}{2})}]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%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%\Delta t = \Delta x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Rightarrow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v_{\phi} = \omega/k = 1 \\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%\Delta t &lt; \Delta x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Rightarrow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v_{\phi} = \omega/k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leq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672D7-8E2D-4611-973D-F4591A707C3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4816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%\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{\partial^2 E}{\partial^2 t}=\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{\partial^2 E}{\partial^2 x}+\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{\partial^2 E}{\partial^2 y}+\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{\partial^2 E}{\partial^2 z}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%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%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%\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{sin^2(\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{\omega \Delta t}{2})}{\Delta t^2} =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{sin^2(\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k_x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\Delta x}{2})}{\Delta x^2} +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{sin^2(\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k_y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\Delta y}{2})}{\Delta y^2} + 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{sin^2(\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k_z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\Delta z}{2})}{\Delta z^2}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672D7-8E2D-4611-973D-F4591A707C3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598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60" y="411480"/>
            <a:ext cx="6962455" cy="510909"/>
          </a:xfrm>
          <a:prstGeom prst="rect">
            <a:avLst/>
          </a:prstGeom>
        </p:spPr>
        <p:txBody>
          <a:bodyPr/>
          <a:lstStyle>
            <a:lvl1pPr algn="l">
              <a:defRPr sz="32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60" y="1903575"/>
            <a:ext cx="6962456" cy="277849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8" name="Slide Number Placeholder 17"/>
          <p:cNvSpPr>
            <a:spLocks noGrp="1" noChangeArrowheads="1"/>
          </p:cNvSpPr>
          <p:nvPr>
            <p:ph type="sldNum" idx="4"/>
          </p:nvPr>
        </p:nvSpPr>
        <p:spPr bwMode="auto">
          <a:xfrm>
            <a:off x="11455401" y="6393363"/>
            <a:ext cx="544259" cy="3016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ea typeface="+mn-ea"/>
                <a:cs typeface="+mn-cs"/>
              </a:defRPr>
            </a:lvl1pPr>
          </a:lstStyle>
          <a:p>
            <a:fld id="{929A8685-9CBD-5D48-90F4-6955DC9A7A72}" type="slidenum">
              <a:rPr lang="en-US" altLang="x-none" smtClean="0"/>
              <a:pPr/>
              <a:t>‹#›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324926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411480"/>
            <a:ext cx="11372473" cy="510909"/>
          </a:xfrm>
          <a:prstGeom prst="rect">
            <a:avLst/>
          </a:prstGeom>
        </p:spPr>
        <p:txBody>
          <a:bodyPr anchor="t" anchorCtr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1475740"/>
            <a:ext cx="11369809" cy="404777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482725" indent="-222250"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 noChangeArrowheads="1"/>
          </p:cNvSpPr>
          <p:nvPr>
            <p:ph type="sldNum" idx="4"/>
          </p:nvPr>
        </p:nvSpPr>
        <p:spPr bwMode="auto">
          <a:xfrm>
            <a:off x="11455401" y="6393363"/>
            <a:ext cx="544259" cy="3016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ea typeface="+mn-ea"/>
                <a:cs typeface="+mn-cs"/>
              </a:defRPr>
            </a:lvl1pPr>
          </a:lstStyle>
          <a:p>
            <a:fld id="{929A8685-9CBD-5D48-90F4-6955DC9A7A72}" type="slidenum">
              <a:rPr lang="en-US" altLang="x-none" smtClean="0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09220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410602"/>
            <a:ext cx="11375136" cy="87782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" y="1553612"/>
            <a:ext cx="5588582" cy="8211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760" y="2379194"/>
            <a:ext cx="5588582" cy="337322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482725" indent="-222250">
              <a:buFont typeface="Arial" panose="020B0604020202020204" pitchFamily="34" charset="0"/>
              <a:buChar char="•"/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5" y="1553612"/>
            <a:ext cx="5531934" cy="8211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5" y="2379194"/>
            <a:ext cx="5531934" cy="337322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482725" indent="-222250"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idx="10"/>
          </p:nvPr>
        </p:nvSpPr>
        <p:spPr bwMode="auto">
          <a:xfrm>
            <a:off x="11455401" y="6393363"/>
            <a:ext cx="544259" cy="3016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ea typeface="+mn-ea"/>
                <a:cs typeface="+mn-cs"/>
              </a:defRPr>
            </a:lvl1pPr>
          </a:lstStyle>
          <a:p>
            <a:fld id="{929A8685-9CBD-5D48-90F4-6955DC9A7A72}" type="slidenum">
              <a:rPr lang="en-US" altLang="x-none" smtClean="0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74864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411480"/>
            <a:ext cx="11375136" cy="8778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 noChangeArrowheads="1"/>
          </p:cNvSpPr>
          <p:nvPr>
            <p:ph type="sldNum" idx="4"/>
          </p:nvPr>
        </p:nvSpPr>
        <p:spPr bwMode="auto">
          <a:xfrm>
            <a:off x="11455401" y="6393363"/>
            <a:ext cx="544259" cy="3016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ea typeface="+mn-ea"/>
                <a:cs typeface="+mn-cs"/>
              </a:defRPr>
            </a:lvl1pPr>
          </a:lstStyle>
          <a:p>
            <a:fld id="{929A8685-9CBD-5D48-90F4-6955DC9A7A72}" type="slidenum">
              <a:rPr lang="en-US" altLang="x-none" smtClean="0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98867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 with take-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411480"/>
            <a:ext cx="11376442" cy="51090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500" y="1381126"/>
            <a:ext cx="9637520" cy="407669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90000"/>
              </a:lnSpc>
              <a:buClr>
                <a:schemeClr val="tx2"/>
              </a:buClr>
              <a:buSzPct val="100000"/>
              <a:buFont typeface="Arial" pitchFamily="34" charset="0"/>
              <a:buChar char="•"/>
              <a:defRPr sz="2500" b="0">
                <a:latin typeface="Arial Narrow" pitchFamily="34" charset="0"/>
              </a:defRPr>
            </a:lvl1pPr>
            <a:lvl2pPr>
              <a:lnSpc>
                <a:spcPct val="90000"/>
              </a:lnSpc>
              <a:buClr>
                <a:schemeClr val="tx2"/>
              </a:buClr>
              <a:buSzPct val="100000"/>
              <a:buFont typeface="Arial Narrow" pitchFamily="34" charset="0"/>
              <a:buChar char="–"/>
              <a:defRPr sz="2000" b="0"/>
            </a:lvl2pPr>
            <a:lvl3pPr marL="768096" indent="-256032">
              <a:lnSpc>
                <a:spcPct val="90000"/>
              </a:lnSpc>
              <a:buClr>
                <a:schemeClr val="tx2"/>
              </a:buClr>
              <a:buSzPct val="100000"/>
              <a:buFont typeface="Arial" pitchFamily="34" charset="0"/>
              <a:buChar char="•"/>
              <a:defRPr sz="1700" b="0" i="0"/>
            </a:lvl3pPr>
            <a:lvl4pPr>
              <a:lnSpc>
                <a:spcPct val="90000"/>
              </a:lnSpc>
              <a:buClr>
                <a:schemeClr val="tx2"/>
              </a:buClr>
              <a:buSzPct val="100000"/>
              <a:buFont typeface="Arial Narrow" pitchFamily="34" charset="0"/>
              <a:buChar char="–"/>
              <a:defRPr sz="1400" b="0" i="0"/>
            </a:lvl4pPr>
            <a:lvl5pPr marL="1280160" indent="-256032">
              <a:lnSpc>
                <a:spcPct val="90000"/>
              </a:lnSpc>
              <a:buClr>
                <a:schemeClr val="tx2"/>
              </a:buClr>
              <a:buSzPct val="100000"/>
              <a:buFont typeface="Arial" pitchFamily="34" charset="0"/>
              <a:buChar char="•"/>
              <a:defRPr sz="1400"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739447" y="5611905"/>
            <a:ext cx="7186328" cy="47736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none"/>
        </p:style>
        <p:txBody>
          <a:bodyPr anchor="ctr">
            <a:spAutoFit/>
          </a:bodyPr>
          <a:lstStyle>
            <a:lvl1pPr marL="0" indent="0" algn="ctr">
              <a:buNone/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idx="4"/>
          </p:nvPr>
        </p:nvSpPr>
        <p:spPr bwMode="auto">
          <a:xfrm>
            <a:off x="11455401" y="6393363"/>
            <a:ext cx="544259" cy="3016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ea typeface="+mn-ea"/>
                <a:cs typeface="+mn-cs"/>
              </a:defRPr>
            </a:lvl1pPr>
          </a:lstStyle>
          <a:p>
            <a:fld id="{929A8685-9CBD-5D48-90F4-6955DC9A7A72}" type="slidenum">
              <a:rPr lang="en-US" altLang="x-none" smtClean="0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06408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 noChangeArrowheads="1"/>
          </p:cNvSpPr>
          <p:nvPr>
            <p:ph type="sldNum" idx="4"/>
          </p:nvPr>
        </p:nvSpPr>
        <p:spPr bwMode="auto">
          <a:xfrm>
            <a:off x="11455401" y="6393363"/>
            <a:ext cx="544259" cy="3016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ea typeface="+mn-ea"/>
                <a:cs typeface="+mn-cs"/>
              </a:defRPr>
            </a:lvl1pPr>
          </a:lstStyle>
          <a:p>
            <a:fld id="{929A8685-9CBD-5D48-90F4-6955DC9A7A72}" type="slidenum">
              <a:rPr lang="en-US" altLang="x-none" smtClean="0"/>
              <a:pPr/>
              <a:t>‹#›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3002078852"/>
      </p:ext>
    </p:extLst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itle Placeholder 94"/>
          <p:cNvSpPr>
            <a:spLocks noGrp="1" noChangeArrowheads="1"/>
          </p:cNvSpPr>
          <p:nvPr>
            <p:ph type="title"/>
          </p:nvPr>
        </p:nvSpPr>
        <p:spPr bwMode="auto">
          <a:xfrm>
            <a:off x="-1" y="0"/>
            <a:ext cx="12198489" cy="10795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x-none"/>
              <a:t>Click to edit the title text format</a:t>
            </a:r>
          </a:p>
        </p:txBody>
      </p:sp>
      <p:sp>
        <p:nvSpPr>
          <p:cNvPr id="96" name="Text Placeholder 9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199" y="1600200"/>
            <a:ext cx="11268159" cy="4462463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x-none"/>
              <a:t>Click to edit the outline text format</a:t>
            </a:r>
          </a:p>
          <a:p>
            <a:pPr lvl="1"/>
            <a:r>
              <a:rPr lang="en-GB" altLang="x-none"/>
              <a:t>Second Outline Level</a:t>
            </a:r>
          </a:p>
          <a:p>
            <a:pPr lvl="2"/>
            <a:r>
              <a:rPr lang="en-GB" altLang="x-none"/>
              <a:t>Third Outline Level</a:t>
            </a:r>
          </a:p>
          <a:p>
            <a:pPr lvl="3"/>
            <a:r>
              <a:rPr lang="en-GB" altLang="x-none"/>
              <a:t>Fourth Outline Level</a:t>
            </a:r>
          </a:p>
          <a:p>
            <a:pPr lvl="4"/>
            <a:r>
              <a:rPr lang="en-GB" altLang="x-none"/>
              <a:t>Fifth Outline Level</a:t>
            </a:r>
          </a:p>
          <a:p>
            <a:pPr lvl="4"/>
            <a:r>
              <a:rPr lang="en-GB" altLang="x-none"/>
              <a:t>Sixth Outline Level</a:t>
            </a:r>
          </a:p>
          <a:p>
            <a:pPr lvl="4"/>
            <a:r>
              <a:rPr lang="en-GB" altLang="x-none"/>
              <a:t>Seventh Outline Level</a:t>
            </a:r>
          </a:p>
          <a:p>
            <a:pPr lvl="4"/>
            <a:r>
              <a:rPr lang="en-GB" altLang="x-none"/>
              <a:t>Eighth Outline Level</a:t>
            </a:r>
          </a:p>
          <a:p>
            <a:pPr lvl="4"/>
            <a:r>
              <a:rPr lang="en-GB" altLang="x-none"/>
              <a:t>Ninth Outline Level</a:t>
            </a:r>
          </a:p>
        </p:txBody>
      </p:sp>
      <p:sp>
        <p:nvSpPr>
          <p:cNvPr id="97" name="Slide Number Placeholder 96"/>
          <p:cNvSpPr>
            <a:spLocks noGrp="1" noChangeArrowheads="1"/>
          </p:cNvSpPr>
          <p:nvPr>
            <p:ph type="sldNum" idx="4"/>
          </p:nvPr>
        </p:nvSpPr>
        <p:spPr bwMode="auto">
          <a:xfrm>
            <a:off x="11455401" y="6393363"/>
            <a:ext cx="544259" cy="3016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ea typeface="+mn-ea"/>
                <a:cs typeface="+mn-cs"/>
              </a:defRPr>
            </a:lvl1pPr>
          </a:lstStyle>
          <a:p>
            <a:fld id="{929A8685-9CBD-5D48-90F4-6955DC9A7A72}" type="slidenum">
              <a:rPr lang="en-US" altLang="x-none" smtClean="0"/>
              <a:pPr/>
              <a:t>‹#›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2081848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37" r:id="rId2"/>
    <p:sldLayoutId id="2147483939" r:id="rId3"/>
    <p:sldLayoutId id="2147483941" r:id="rId4"/>
    <p:sldLayoutId id="2147483952" r:id="rId5"/>
    <p:sldLayoutId id="2147483953" r:id="rId6"/>
  </p:sldLayoutIdLst>
  <p:hf hdr="0" ft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1" kern="1200" baseline="0">
          <a:solidFill>
            <a:schemeClr val="tx1"/>
          </a:solidFill>
          <a:latin typeface="+mn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9pPr>
    </p:titleStyle>
    <p:bodyStyle>
      <a:lvl1pPr marL="230188" indent="-230188" algn="l" rtl="0" eaLnBrk="1" fontAlgn="base" hangingPunct="1">
        <a:lnSpc>
          <a:spcPct val="90000"/>
        </a:lnSpc>
        <a:spcBef>
          <a:spcPts val="1400"/>
        </a:spcBef>
        <a:spcAft>
          <a:spcPct val="0"/>
        </a:spcAft>
        <a:buClr>
          <a:schemeClr val="tx1"/>
        </a:buClr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25475" indent="-279400" algn="l" rtl="0" eaLnBrk="1" fontAlgn="base" hangingPunct="1">
        <a:lnSpc>
          <a:spcPct val="90000"/>
        </a:lnSpc>
        <a:spcBef>
          <a:spcPts val="800"/>
        </a:spcBef>
        <a:spcAft>
          <a:spcPct val="0"/>
        </a:spcAft>
        <a:buClr>
          <a:schemeClr val="tx1"/>
        </a:buClr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30188" algn="l" rtl="0" eaLnBrk="1" fontAlgn="base" hangingPunct="1">
        <a:lnSpc>
          <a:spcPct val="90000"/>
        </a:lnSpc>
        <a:spcBef>
          <a:spcPts val="800"/>
        </a:spcBef>
        <a:spcAft>
          <a:spcPct val="0"/>
        </a:spcAft>
        <a:buClr>
          <a:schemeClr val="tx1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144588" indent="-173038" algn="l" rtl="0" eaLnBrk="1" fontAlgn="base" hangingPunct="1">
        <a:lnSpc>
          <a:spcPct val="90000"/>
        </a:lnSpc>
        <a:spcBef>
          <a:spcPts val="800"/>
        </a:spcBef>
        <a:spcAft>
          <a:spcPct val="0"/>
        </a:spcAft>
        <a:buClr>
          <a:schemeClr val="tx1"/>
        </a:buClr>
        <a:buFont typeface="Arial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82725" indent="-22225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tx1"/>
        </a:buClr>
        <a:buFont typeface="Arial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emf"/><Relationship Id="rId3" Type="http://schemas.openxmlformats.org/officeDocument/2006/relationships/image" Target="../media/image14.emf"/><Relationship Id="rId7" Type="http://schemas.openxmlformats.org/officeDocument/2006/relationships/image" Target="../media/image18.png"/><Relationship Id="rId12" Type="http://schemas.openxmlformats.org/officeDocument/2006/relationships/image" Target="../media/image23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emf"/><Relationship Id="rId11" Type="http://schemas.openxmlformats.org/officeDocument/2006/relationships/image" Target="../media/image22.emf"/><Relationship Id="rId5" Type="http://schemas.openxmlformats.org/officeDocument/2006/relationships/image" Target="../media/image16.emf"/><Relationship Id="rId10" Type="http://schemas.openxmlformats.org/officeDocument/2006/relationships/image" Target="../media/image21.emf"/><Relationship Id="rId4" Type="http://schemas.openxmlformats.org/officeDocument/2006/relationships/image" Target="../media/image15.emf"/><Relationship Id="rId9" Type="http://schemas.openxmlformats.org/officeDocument/2006/relationships/image" Target="../media/image20.png"/><Relationship Id="rId14" Type="http://schemas.openxmlformats.org/officeDocument/2006/relationships/image" Target="../media/image25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13" Type="http://schemas.openxmlformats.org/officeDocument/2006/relationships/oleObject" Target="../embeddings/oleObject4.bin"/><Relationship Id="rId18" Type="http://schemas.openxmlformats.org/officeDocument/2006/relationships/image" Target="../media/image31.e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7.emf"/><Relationship Id="rId12" Type="http://schemas.openxmlformats.org/officeDocument/2006/relationships/image" Target="../media/image28.emf"/><Relationship Id="rId1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0.emf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3.bin"/><Relationship Id="rId5" Type="http://schemas.openxmlformats.org/officeDocument/2006/relationships/image" Target="../media/image26.emf"/><Relationship Id="rId15" Type="http://schemas.openxmlformats.org/officeDocument/2006/relationships/oleObject" Target="../embeddings/oleObject5.bin"/><Relationship Id="rId10" Type="http://schemas.openxmlformats.org/officeDocument/2006/relationships/image" Target="../media/image34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33.png"/><Relationship Id="rId14" Type="http://schemas.openxmlformats.org/officeDocument/2006/relationships/image" Target="../media/image29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3" Type="http://schemas.openxmlformats.org/officeDocument/2006/relationships/image" Target="../media/image36.emf"/><Relationship Id="rId7" Type="http://schemas.openxmlformats.org/officeDocument/2006/relationships/image" Target="../media/image40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emf"/><Relationship Id="rId5" Type="http://schemas.openxmlformats.org/officeDocument/2006/relationships/image" Target="../media/image38.emf"/><Relationship Id="rId10" Type="http://schemas.openxmlformats.org/officeDocument/2006/relationships/image" Target="../media/image43.emf"/><Relationship Id="rId4" Type="http://schemas.openxmlformats.org/officeDocument/2006/relationships/image" Target="../media/image37.emf"/><Relationship Id="rId9" Type="http://schemas.openxmlformats.org/officeDocument/2006/relationships/image" Target="../media/image42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emf"/><Relationship Id="rId4" Type="http://schemas.openxmlformats.org/officeDocument/2006/relationships/image" Target="../media/image4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emf"/><Relationship Id="rId5" Type="http://schemas.openxmlformats.org/officeDocument/2006/relationships/image" Target="../media/image50.emf"/><Relationship Id="rId4" Type="http://schemas.openxmlformats.org/officeDocument/2006/relationships/image" Target="../media/image49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emf"/><Relationship Id="rId5" Type="http://schemas.openxmlformats.org/officeDocument/2006/relationships/image" Target="../media/image54.emf"/><Relationship Id="rId4" Type="http://schemas.openxmlformats.org/officeDocument/2006/relationships/image" Target="../media/image5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emf"/><Relationship Id="rId5" Type="http://schemas.openxmlformats.org/officeDocument/2006/relationships/image" Target="../media/image54.emf"/><Relationship Id="rId4" Type="http://schemas.openxmlformats.org/officeDocument/2006/relationships/image" Target="../media/image53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emf"/><Relationship Id="rId5" Type="http://schemas.openxmlformats.org/officeDocument/2006/relationships/image" Target="../media/image54.emf"/><Relationship Id="rId4" Type="http://schemas.openxmlformats.org/officeDocument/2006/relationships/image" Target="../media/image5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7" Type="http://schemas.openxmlformats.org/officeDocument/2006/relationships/image" Target="../media/image65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4.png"/><Relationship Id="rId5" Type="http://schemas.openxmlformats.org/officeDocument/2006/relationships/image" Target="../media/image63.emf"/><Relationship Id="rId4" Type="http://schemas.openxmlformats.org/officeDocument/2006/relationships/image" Target="../media/image62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7" Type="http://schemas.openxmlformats.org/officeDocument/2006/relationships/image" Target="../media/image71.emf"/><Relationship Id="rId2" Type="http://schemas.openxmlformats.org/officeDocument/2006/relationships/image" Target="../media/image66.tif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0.emf"/><Relationship Id="rId5" Type="http://schemas.openxmlformats.org/officeDocument/2006/relationships/image" Target="../media/image69.emf"/><Relationship Id="rId4" Type="http://schemas.openxmlformats.org/officeDocument/2006/relationships/image" Target="../media/image68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tif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tiff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emf"/><Relationship Id="rId3" Type="http://schemas.openxmlformats.org/officeDocument/2006/relationships/image" Target="../media/image78.emf"/><Relationship Id="rId7" Type="http://schemas.openxmlformats.org/officeDocument/2006/relationships/image" Target="../media/image5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emf"/><Relationship Id="rId5" Type="http://schemas.openxmlformats.org/officeDocument/2006/relationships/image" Target="../media/image80.emf"/><Relationship Id="rId4" Type="http://schemas.openxmlformats.org/officeDocument/2006/relationships/image" Target="../media/image79.emf"/><Relationship Id="rId9" Type="http://schemas.openxmlformats.org/officeDocument/2006/relationships/image" Target="../media/image83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3.emf"/><Relationship Id="rId5" Type="http://schemas.openxmlformats.org/officeDocument/2006/relationships/image" Target="../media/image85.emf"/><Relationship Id="rId4" Type="http://schemas.openxmlformats.org/officeDocument/2006/relationships/image" Target="../media/image8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emf"/><Relationship Id="rId4" Type="http://schemas.openxmlformats.org/officeDocument/2006/relationships/image" Target="../media/image87.emf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media" Target="../media/media3.mp4"/><Relationship Id="rId7" Type="http://schemas.openxmlformats.org/officeDocument/2006/relationships/image" Target="../media/image9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89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3.mp4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emf"/><Relationship Id="rId2" Type="http://schemas.openxmlformats.org/officeDocument/2006/relationships/image" Target="../media/image91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emf"/><Relationship Id="rId2" Type="http://schemas.openxmlformats.org/officeDocument/2006/relationships/image" Target="../media/image93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tiff"/><Relationship Id="rId2" Type="http://schemas.openxmlformats.org/officeDocument/2006/relationships/image" Target="../media/image95.tif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tif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9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emf"/><Relationship Id="rId2" Type="http://schemas.openxmlformats.org/officeDocument/2006/relationships/image" Target="../media/image113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842ECEC-EE45-A34E-A32F-2CE3116808FD}"/>
              </a:ext>
            </a:extLst>
          </p:cNvPr>
          <p:cNvSpPr/>
          <p:nvPr/>
        </p:nvSpPr>
        <p:spPr>
          <a:xfrm>
            <a:off x="0" y="0"/>
            <a:ext cx="12188825" cy="1455576"/>
          </a:xfrm>
          <a:prstGeom prst="rect">
            <a:avLst/>
          </a:prstGeom>
          <a:solidFill>
            <a:srgbClr val="00395A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9609AA7-F82A-8B42-B6BB-6F7EAE6287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2963" l="1254" r="22571">
                        <a14:foregroundMark x1="11076" y1="25556" x2="11076" y2="25556"/>
                        <a14:foregroundMark x1="16144" y1="49259" x2="16144" y2="492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7107"/>
          <a:stretch/>
        </p:blipFill>
        <p:spPr>
          <a:xfrm>
            <a:off x="139958" y="125895"/>
            <a:ext cx="1953572" cy="120378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B5368D2-ECC1-5E43-95E2-D1ADC4598E08}"/>
              </a:ext>
            </a:extLst>
          </p:cNvPr>
          <p:cNvSpPr txBox="1"/>
          <p:nvPr/>
        </p:nvSpPr>
        <p:spPr>
          <a:xfrm>
            <a:off x="139958" y="1890647"/>
            <a:ext cx="7007289" cy="4635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dirty="0"/>
              <a:t>Modeling &amp; Simulations - Part 1</a:t>
            </a:r>
          </a:p>
          <a:p>
            <a:pPr algn="ctr">
              <a:lnSpc>
                <a:spcPct val="90000"/>
              </a:lnSpc>
            </a:pPr>
            <a:endParaRPr lang="en-US" sz="3200" dirty="0"/>
          </a:p>
          <a:p>
            <a:pPr algn="ctr">
              <a:lnSpc>
                <a:spcPct val="90000"/>
              </a:lnSpc>
            </a:pPr>
            <a:r>
              <a:rPr lang="en-US" sz="3200" i="1" dirty="0"/>
              <a:t>Particle-In-Cell method basics </a:t>
            </a:r>
          </a:p>
          <a:p>
            <a:pPr algn="ctr">
              <a:lnSpc>
                <a:spcPct val="90000"/>
              </a:lnSpc>
            </a:pPr>
            <a:r>
              <a:rPr lang="en-US" sz="3200" i="1" dirty="0"/>
              <a:t>and stability</a:t>
            </a:r>
          </a:p>
          <a:p>
            <a:pPr algn="ctr">
              <a:lnSpc>
                <a:spcPct val="90000"/>
              </a:lnSpc>
            </a:pPr>
            <a:endParaRPr lang="en-US" sz="2400" i="1" dirty="0"/>
          </a:p>
          <a:p>
            <a:pPr algn="ctr">
              <a:lnSpc>
                <a:spcPct val="90000"/>
              </a:lnSpc>
            </a:pPr>
            <a:r>
              <a:rPr lang="en-US" sz="2800" dirty="0"/>
              <a:t>Jean-Luc </a:t>
            </a:r>
            <a:r>
              <a:rPr lang="en-US" sz="2800" dirty="0" err="1"/>
              <a:t>Vay</a:t>
            </a:r>
            <a:endParaRPr lang="en-US" sz="2800" dirty="0"/>
          </a:p>
          <a:p>
            <a:pPr algn="ctr">
              <a:lnSpc>
                <a:spcPct val="90000"/>
              </a:lnSpc>
            </a:pPr>
            <a:endParaRPr lang="en-US" sz="2400" dirty="0"/>
          </a:p>
          <a:p>
            <a:pPr marL="3430588" indent="-3430588">
              <a:lnSpc>
                <a:spcPct val="90000"/>
              </a:lnSpc>
            </a:pPr>
            <a:r>
              <a:rPr lang="en-US" sz="2400" dirty="0"/>
              <a:t>	</a:t>
            </a:r>
            <a:r>
              <a:rPr lang="en-US" sz="2400" dirty="0">
                <a:solidFill>
                  <a:srgbClr val="00395A"/>
                </a:solidFill>
                <a:latin typeface="Franklin Gothic Medium" panose="020B0603020102020204" pitchFamily="34" charset="0"/>
              </a:rPr>
              <a:t>Lawrence </a:t>
            </a:r>
          </a:p>
          <a:p>
            <a:pPr marL="3430588" indent="-3430588">
              <a:lnSpc>
                <a:spcPct val="90000"/>
              </a:lnSpc>
            </a:pPr>
            <a:r>
              <a:rPr lang="en-US" sz="2400" dirty="0">
                <a:solidFill>
                  <a:srgbClr val="00395A"/>
                </a:solidFill>
                <a:latin typeface="Franklin Gothic Medium" panose="020B0603020102020204" pitchFamily="34" charset="0"/>
              </a:rPr>
              <a:t>	Berkeley </a:t>
            </a:r>
          </a:p>
          <a:p>
            <a:pPr marL="3430588" indent="-3430588">
              <a:lnSpc>
                <a:spcPct val="90000"/>
              </a:lnSpc>
            </a:pPr>
            <a:r>
              <a:rPr lang="en-US" sz="2400" dirty="0">
                <a:solidFill>
                  <a:srgbClr val="00395A"/>
                </a:solidFill>
                <a:latin typeface="Franklin Gothic Medium" panose="020B0603020102020204" pitchFamily="34" charset="0"/>
              </a:rPr>
              <a:t>	National </a:t>
            </a:r>
          </a:p>
          <a:p>
            <a:pPr marL="3430588" indent="-3430588">
              <a:lnSpc>
                <a:spcPct val="90000"/>
              </a:lnSpc>
            </a:pPr>
            <a:r>
              <a:rPr lang="en-US" sz="2400" dirty="0">
                <a:solidFill>
                  <a:srgbClr val="00395A"/>
                </a:solidFill>
                <a:latin typeface="Franklin Gothic Medium" panose="020B0603020102020204" pitchFamily="34" charset="0"/>
              </a:rPr>
              <a:t>	Laboratory</a:t>
            </a:r>
          </a:p>
          <a:p>
            <a:pPr algn="ctr">
              <a:lnSpc>
                <a:spcPct val="90000"/>
              </a:lnSpc>
            </a:pPr>
            <a:endParaRPr lang="en-US" sz="3200" i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FFA27F8-3904-834D-A268-F5DF8C6405C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2" b="24941"/>
          <a:stretch/>
        </p:blipFill>
        <p:spPr>
          <a:xfrm>
            <a:off x="7492481" y="1455576"/>
            <a:ext cx="4696343" cy="47894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ED25C79-F45C-F347-87C4-908120C1AE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373" y="4688094"/>
            <a:ext cx="1502229" cy="1279676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EC087DB-DCF8-CF4F-8DCF-CC9FF3DD5C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6238875"/>
            <a:ext cx="12198489" cy="619125"/>
          </a:xfrm>
          <a:prstGeom prst="rect">
            <a:avLst/>
          </a:prstGeom>
          <a:solidFill>
            <a:srgbClr val="00395A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Franklin Gothic Book" charset="0"/>
                <a:ea typeface="ＭＳ Ｐゴシック" charset="-128"/>
                <a:cs typeface="ＭＳ Ｐゴシック" charset="-128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Franklin Gothic Book" charset="0"/>
                <a:ea typeface="ＭＳ Ｐゴシック" charset="-128"/>
                <a:cs typeface="ＭＳ Ｐゴシック" charset="-128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Franklin Gothic Book" charset="0"/>
                <a:ea typeface="ＭＳ Ｐゴシック" charset="-128"/>
                <a:cs typeface="ＭＳ Ｐゴシック" charset="-128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Franklin Gothic Book" charset="0"/>
                <a:ea typeface="ＭＳ Ｐゴシック" charset="-128"/>
                <a:cs typeface="ＭＳ Ｐゴシック" charset="-128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Franklin Gothic Book" charset="0"/>
                <a:ea typeface="ＭＳ Ｐゴシック" charset="-128"/>
                <a:cs typeface="ＭＳ Ｐゴシック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Franklin Gothic Book" charset="0"/>
                <a:ea typeface="ＭＳ Ｐゴシック" charset="-128"/>
                <a:cs typeface="ＭＳ Ｐゴシック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Franklin Gothic Book" charset="0"/>
                <a:ea typeface="ＭＳ Ｐゴシック" charset="-128"/>
                <a:cs typeface="ＭＳ Ｐゴシック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Franklin Gothic Book" charset="0"/>
                <a:ea typeface="ＭＳ Ｐゴシック" charset="-128"/>
                <a:cs typeface="ＭＳ Ｐゴシック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Franklin Gothic Book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>
              <a:buClrTx/>
              <a:buFontTx/>
              <a:buNone/>
            </a:pPr>
            <a:endParaRPr lang="en-US" altLang="x-none">
              <a:solidFill>
                <a:srgbClr val="FFFFFF"/>
              </a:solidFill>
              <a:latin typeface="Arial" charset="0"/>
            </a:endParaRPr>
          </a:p>
          <a:p>
            <a:pPr algn="ctr">
              <a:buClrTx/>
              <a:buFontTx/>
              <a:buNone/>
            </a:pPr>
            <a:endParaRPr lang="en-US" altLang="x-none" dirty="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E48B2D8-0CCD-894E-97CB-3811929D3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1373" y="6326047"/>
            <a:ext cx="3149144" cy="470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70259FE-9B23-2D48-BE81-912AAB639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41162" y="6326047"/>
            <a:ext cx="2646619" cy="444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71BD80C-A2B5-F94B-999B-831BA47004EE}"/>
              </a:ext>
            </a:extLst>
          </p:cNvPr>
          <p:cNvSpPr txBox="1"/>
          <p:nvPr/>
        </p:nvSpPr>
        <p:spPr>
          <a:xfrm>
            <a:off x="4510432" y="302449"/>
            <a:ext cx="81235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dirty="0">
                <a:solidFill>
                  <a:schemeClr val="bg1"/>
                </a:solidFill>
              </a:rPr>
              <a:t>High Gradient Wakefield Accelerator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</a:rPr>
              <a:t>11-22 March 2019 – </a:t>
            </a:r>
            <a:r>
              <a:rPr lang="en-US" sz="2800" dirty="0" err="1">
                <a:solidFill>
                  <a:schemeClr val="bg1"/>
                </a:solidFill>
              </a:rPr>
              <a:t>Sesimbra</a:t>
            </a:r>
            <a:r>
              <a:rPr lang="en-US" sz="2800" dirty="0">
                <a:solidFill>
                  <a:schemeClr val="bg1"/>
                </a:solidFill>
              </a:rPr>
              <a:t>, Portugal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0C85736-C096-D24E-B3A4-31AD8390312A}"/>
              </a:ext>
            </a:extLst>
          </p:cNvPr>
          <p:cNvSpPr txBox="1"/>
          <p:nvPr/>
        </p:nvSpPr>
        <p:spPr>
          <a:xfrm>
            <a:off x="1860998" y="212768"/>
            <a:ext cx="500732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The 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   CERN 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    Accelerator 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  School</a:t>
            </a:r>
          </a:p>
        </p:txBody>
      </p:sp>
    </p:spTree>
    <p:extLst>
      <p:ext uri="{BB962C8B-B14F-4D97-AF65-F5344CB8AC3E}">
        <p14:creationId xmlns:p14="http://schemas.microsoft.com/office/powerpoint/2010/main" val="2002410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8192B-60CB-FD47-BD25-02F3BFA0A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462281-43C7-EC44-8344-0F2455066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3303" y="1475740"/>
            <a:ext cx="9599754" cy="4047778"/>
          </a:xfrm>
        </p:spPr>
        <p:txBody>
          <a:bodyPr/>
          <a:lstStyle/>
          <a:p>
            <a:r>
              <a:rPr lang="en-US" dirty="0"/>
              <a:t>Intro</a:t>
            </a:r>
          </a:p>
          <a:p>
            <a:r>
              <a:rPr lang="en-US" dirty="0"/>
              <a:t>Pushing particles</a:t>
            </a:r>
          </a:p>
          <a:p>
            <a:r>
              <a:rPr lang="en-US" dirty="0"/>
              <a:t>Field solve (electrostatic)</a:t>
            </a:r>
          </a:p>
          <a:p>
            <a:r>
              <a:rPr lang="en-US" dirty="0"/>
              <a:t>Field solve (electromagnetic)</a:t>
            </a:r>
          </a:p>
          <a:p>
            <a:r>
              <a:rPr lang="en-US" dirty="0"/>
              <a:t>Interpolation between particles and fields</a:t>
            </a:r>
          </a:p>
          <a:p>
            <a:r>
              <a:rPr lang="en-US" dirty="0"/>
              <a:t>Stability, numerical heating, numerical dispersion, numerical Cherenkov instability</a:t>
            </a:r>
          </a:p>
          <a:p>
            <a:r>
              <a:rPr lang="en-US" dirty="0"/>
              <a:t>Conclusion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8BDFE0-94C6-274D-B988-F362DB342F77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17459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8048A-1494-BF4B-A3E3-07409D40A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27" y="106278"/>
            <a:ext cx="11857196" cy="510909"/>
          </a:xfrm>
        </p:spPr>
        <p:txBody>
          <a:bodyPr/>
          <a:lstStyle/>
          <a:p>
            <a:r>
              <a:rPr lang="en-US" altLang="en-US" sz="2800" dirty="0"/>
              <a:t>Modeling of a charged particle beams/plasmas - classification (1)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035370-C17A-F743-B9DE-92DEE9B52935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3</a:t>
            </a:fld>
            <a:endParaRPr lang="en-US" altLang="x-none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917C23C-2BBC-3D44-B5B0-CF7F65B59B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78593" y="1976938"/>
            <a:ext cx="6207918" cy="363090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230188" indent="-230188" algn="l" rtl="0" eaLnBrk="1" fontAlgn="base" hangingPunct="1">
              <a:lnSpc>
                <a:spcPct val="90000"/>
              </a:lnSpc>
              <a:spcBef>
                <a:spcPts val="14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5475" indent="-2794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-230188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44588" indent="-173038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82725" indent="-22225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altLang="en-US" b="1" dirty="0">
                <a:solidFill>
                  <a:schemeClr val="hlink"/>
                </a:solidFill>
              </a:rPr>
              <a:t>Particles</a:t>
            </a:r>
            <a:r>
              <a:rPr lang="en-US" altLang="en-US" dirty="0"/>
              <a:t> mathematically described by</a:t>
            </a:r>
          </a:p>
          <a:p>
            <a:pPr lvl="1"/>
            <a:endParaRPr lang="en-US" altLang="en-US" sz="400" dirty="0"/>
          </a:p>
          <a:p>
            <a:pPr lvl="2"/>
            <a:r>
              <a:rPr lang="en-US" altLang="en-US" dirty="0" err="1">
                <a:solidFill>
                  <a:srgbClr val="000099"/>
                </a:solidFill>
              </a:rPr>
              <a:t>Lagrangian</a:t>
            </a:r>
            <a:r>
              <a:rPr lang="en-US" altLang="en-US" dirty="0">
                <a:solidFill>
                  <a:srgbClr val="000099"/>
                </a:solidFill>
              </a:rPr>
              <a:t> approach: evolution of singularities/particles</a:t>
            </a:r>
          </a:p>
          <a:p>
            <a:pPr lvl="3"/>
            <a:r>
              <a:rPr lang="en-US" altLang="en-US" dirty="0" err="1"/>
              <a:t>Klimontovitch</a:t>
            </a:r>
            <a:r>
              <a:rPr lang="en-US" altLang="en-US" dirty="0"/>
              <a:t> eq. (+ shape factors)</a:t>
            </a:r>
          </a:p>
          <a:p>
            <a:pPr marL="971550" lvl="3" indent="0">
              <a:buNone/>
            </a:pPr>
            <a:endParaRPr lang="en-US" altLang="en-US" sz="1600" dirty="0"/>
          </a:p>
          <a:p>
            <a:pPr marL="971550" lvl="3" indent="0">
              <a:buNone/>
            </a:pPr>
            <a:endParaRPr lang="en-US" altLang="en-US" sz="1600" dirty="0"/>
          </a:p>
          <a:p>
            <a:pPr lvl="2"/>
            <a:r>
              <a:rPr lang="en-US" altLang="en-US" dirty="0">
                <a:solidFill>
                  <a:srgbClr val="000099"/>
                </a:solidFill>
              </a:rPr>
              <a:t>Eulerian approach: evolution of n-D fluid</a:t>
            </a:r>
          </a:p>
          <a:p>
            <a:pPr lvl="3"/>
            <a:r>
              <a:rPr lang="en-US" altLang="en-US" dirty="0"/>
              <a:t>in phase-space (6-D): </a:t>
            </a:r>
          </a:p>
          <a:p>
            <a:pPr lvl="4"/>
            <a:r>
              <a:rPr lang="en-US" altLang="en-US" sz="1600" dirty="0"/>
              <a:t>with collisions: Boltzmann/Fokker-Planck eq. </a:t>
            </a:r>
          </a:p>
          <a:p>
            <a:pPr lvl="4"/>
            <a:r>
              <a:rPr lang="en-US" altLang="en-US" sz="1600" dirty="0"/>
              <a:t>no collisions: </a:t>
            </a:r>
            <a:r>
              <a:rPr lang="en-US" altLang="en-US" sz="1600" dirty="0" err="1"/>
              <a:t>Vlasov</a:t>
            </a:r>
            <a:r>
              <a:rPr lang="en-US" altLang="en-US" sz="1600" dirty="0"/>
              <a:t> eq.</a:t>
            </a:r>
          </a:p>
          <a:p>
            <a:pPr lvl="3"/>
            <a:r>
              <a:rPr lang="en-US" altLang="en-US" dirty="0"/>
              <a:t>in real space (3-D): fluid/MHD eq.</a:t>
            </a:r>
          </a:p>
          <a:p>
            <a:pPr marL="971550" lvl="3" indent="0">
              <a:buNone/>
            </a:pPr>
            <a:endParaRPr lang="en-US" altLang="en-US" sz="100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C1BBE55A-5BAF-C64F-AE33-38BD86872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3377" y="1768550"/>
            <a:ext cx="6535447" cy="34734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230188" indent="-230188" algn="l" rtl="0" eaLnBrk="1" fontAlgn="base" hangingPunct="1">
              <a:lnSpc>
                <a:spcPct val="90000"/>
              </a:lnSpc>
              <a:spcBef>
                <a:spcPts val="14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5475" indent="-2794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-230188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44588" indent="-173038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82725" indent="-22225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>
              <a:buFont typeface="Monotype Sorts" pitchFamily="2" charset="2"/>
              <a:buChar char="a"/>
            </a:pPr>
            <a:endParaRPr lang="en-US" altLang="en-US" sz="600" dirty="0"/>
          </a:p>
          <a:p>
            <a:pPr lvl="1"/>
            <a:r>
              <a:rPr lang="en-US" altLang="en-US" b="1" dirty="0">
                <a:solidFill>
                  <a:srgbClr val="00A223"/>
                </a:solidFill>
              </a:rPr>
              <a:t>Interactions</a:t>
            </a:r>
            <a:r>
              <a:rPr lang="en-US" altLang="en-US" dirty="0">
                <a:solidFill>
                  <a:srgbClr val="00A223"/>
                </a:solidFill>
              </a:rPr>
              <a:t> </a:t>
            </a:r>
            <a:r>
              <a:rPr lang="en-US" altLang="en-US" dirty="0"/>
              <a:t>mathematically described by</a:t>
            </a:r>
            <a:endParaRPr lang="en-US" altLang="en-US" sz="1800" dirty="0"/>
          </a:p>
          <a:p>
            <a:pPr lvl="1"/>
            <a:endParaRPr lang="en-US" altLang="en-US" sz="400" dirty="0"/>
          </a:p>
          <a:p>
            <a:pPr lvl="2"/>
            <a:r>
              <a:rPr lang="en-US" altLang="en-US" dirty="0" err="1">
                <a:solidFill>
                  <a:srgbClr val="000099"/>
                </a:solidFill>
              </a:rPr>
              <a:t>Lagrangian</a:t>
            </a:r>
            <a:r>
              <a:rPr lang="en-US" altLang="en-US" dirty="0">
                <a:solidFill>
                  <a:srgbClr val="000099"/>
                </a:solidFill>
              </a:rPr>
              <a:t> approach: sum from all singularities/particles forces</a:t>
            </a:r>
          </a:p>
          <a:p>
            <a:pPr lvl="3"/>
            <a:r>
              <a:rPr lang="en-US" altLang="en-US" dirty="0"/>
              <a:t>instantaneous: Green functions</a:t>
            </a:r>
          </a:p>
          <a:p>
            <a:pPr lvl="3"/>
            <a:r>
              <a:rPr lang="en-US" altLang="en-US" dirty="0"/>
              <a:t>with retardation: retarded Green functions</a:t>
            </a:r>
          </a:p>
          <a:p>
            <a:pPr lvl="3"/>
            <a:endParaRPr lang="en-US" altLang="en-US" sz="1600" dirty="0"/>
          </a:p>
          <a:p>
            <a:pPr lvl="2"/>
            <a:r>
              <a:rPr lang="en-US" altLang="en-US" dirty="0">
                <a:solidFill>
                  <a:srgbClr val="000099"/>
                </a:solidFill>
              </a:rPr>
              <a:t>Eulerian approach: fields</a:t>
            </a:r>
            <a:endParaRPr lang="en-US" altLang="en-US" dirty="0"/>
          </a:p>
          <a:p>
            <a:pPr lvl="3"/>
            <a:r>
              <a:rPr lang="en-US" altLang="en-US" dirty="0"/>
              <a:t>instantaneous: Poisson/Ampère</a:t>
            </a:r>
          </a:p>
          <a:p>
            <a:pPr lvl="3"/>
            <a:r>
              <a:rPr lang="en-US" altLang="en-US" dirty="0"/>
              <a:t>with retardation: Maxwell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1080F84E-8D64-EF47-B41A-52E6EFBA92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27" y="1113735"/>
            <a:ext cx="11934383" cy="463843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230188" indent="-230188" algn="l" rtl="0" eaLnBrk="1" fontAlgn="base" hangingPunct="1">
              <a:lnSpc>
                <a:spcPct val="90000"/>
              </a:lnSpc>
              <a:spcBef>
                <a:spcPts val="14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5475" indent="-2794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-230188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44588" indent="-173038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82725" indent="-22225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2200" b="1" dirty="0"/>
              <a:t>Plasma </a:t>
            </a:r>
            <a:r>
              <a:rPr lang="en-US" altLang="en-US" sz="2200" dirty="0"/>
              <a:t>(neutral/non-neutral): </a:t>
            </a:r>
            <a:r>
              <a:rPr lang="en-US" altLang="en-US" sz="2200" b="1" dirty="0"/>
              <a:t>collection </a:t>
            </a:r>
            <a:r>
              <a:rPr lang="en-US" altLang="en-US" sz="2200" dirty="0"/>
              <a:t>of a </a:t>
            </a:r>
            <a:r>
              <a:rPr lang="en-US" altLang="en-US" sz="2200" b="1" dirty="0"/>
              <a:t>large number</a:t>
            </a:r>
            <a:r>
              <a:rPr lang="en-US" altLang="en-US" sz="2200" dirty="0"/>
              <a:t> of </a:t>
            </a:r>
            <a:r>
              <a:rPr lang="en-US" altLang="en-US" sz="2200" b="1" dirty="0">
                <a:solidFill>
                  <a:srgbClr val="00A223"/>
                </a:solidFill>
              </a:rPr>
              <a:t>interacting</a:t>
            </a:r>
            <a:r>
              <a:rPr lang="en-US" altLang="en-US" sz="2200" b="1" dirty="0"/>
              <a:t> </a:t>
            </a:r>
            <a:r>
              <a:rPr lang="en-US" altLang="en-US" sz="2200" b="1" dirty="0">
                <a:solidFill>
                  <a:schemeClr val="hlink"/>
                </a:solidFill>
              </a:rPr>
              <a:t>charged particles.</a:t>
            </a:r>
          </a:p>
          <a:p>
            <a:pPr marL="971550" lvl="3" indent="0">
              <a:buNone/>
            </a:pPr>
            <a:endParaRPr lang="en-US" altLang="en-US" sz="1000" b="1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A6CF6E1-9357-8645-ABEF-EEB52007F80F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0C2B605-2EFB-1541-BD97-7A22ABE4A5E5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C9E3BD0-8B0E-5D40-9E10-EE836A0E00EB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3665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035370-C17A-F743-B9DE-92DEE9B52935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4</a:t>
            </a:fld>
            <a:endParaRPr lang="en-US" altLang="x-none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A232BBA5-2A22-7A48-84FD-D87C6D7FAE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515" y="768802"/>
            <a:ext cx="11300565" cy="5761037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230188" indent="-230188" algn="l" rtl="0" eaLnBrk="1" fontAlgn="base" hangingPunct="1">
              <a:lnSpc>
                <a:spcPct val="90000"/>
              </a:lnSpc>
              <a:spcBef>
                <a:spcPts val="14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5475" indent="-2794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-230188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44588" indent="-173038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82725" indent="-22225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2000" dirty="0"/>
              <a:t>In summary, the modeling of a plasma implies the modeling of </a:t>
            </a:r>
          </a:p>
          <a:p>
            <a:pPr marL="569913" lvl="1" indent="-230188">
              <a:buFont typeface="Arial" charset="0"/>
              <a:buNone/>
            </a:pPr>
            <a:endParaRPr lang="en-US" altLang="en-US" sz="1800" dirty="0"/>
          </a:p>
          <a:p>
            <a:pPr marL="569913" lvl="1" indent="-230188"/>
            <a:endParaRPr lang="en-US" altLang="en-US" sz="1800" dirty="0"/>
          </a:p>
          <a:p>
            <a:pPr marL="569913" lvl="1" indent="-230188"/>
            <a:endParaRPr lang="en-US" altLang="en-US" sz="1800" dirty="0"/>
          </a:p>
          <a:p>
            <a:pPr marL="569913" lvl="1" indent="-230188"/>
            <a:endParaRPr lang="en-US" altLang="en-US" sz="1800" dirty="0"/>
          </a:p>
          <a:p>
            <a:pPr marL="569913" lvl="1" indent="-230188"/>
            <a:endParaRPr lang="en-US" altLang="en-US" sz="1800" dirty="0"/>
          </a:p>
          <a:p>
            <a:pPr marL="0" indent="0">
              <a:buNone/>
            </a:pPr>
            <a:r>
              <a:rPr lang="en-US" altLang="en-US" sz="2000" dirty="0"/>
              <a:t>interacting </a:t>
            </a:r>
          </a:p>
          <a:p>
            <a:pPr marL="569913" lvl="1" indent="-230188"/>
            <a:endParaRPr lang="en-US" altLang="en-US" sz="1600" dirty="0"/>
          </a:p>
          <a:p>
            <a:pPr marL="569913" lvl="1" indent="-230188"/>
            <a:endParaRPr lang="en-US" altLang="en-US" sz="1600" dirty="0"/>
          </a:p>
          <a:p>
            <a:pPr marL="569913" lvl="1" indent="-230188"/>
            <a:endParaRPr lang="en-US" altLang="en-US" sz="1800" dirty="0"/>
          </a:p>
          <a:p>
            <a:pPr marL="569913" lvl="1" indent="-230188"/>
            <a:endParaRPr lang="en-US" altLang="en-US" sz="1800" dirty="0"/>
          </a:p>
          <a:p>
            <a:pPr marL="569913" lvl="1" indent="-230188"/>
            <a:endParaRPr lang="en-US" altLang="en-US" sz="500" dirty="0"/>
          </a:p>
          <a:p>
            <a:pPr marL="0" indent="0">
              <a:buNone/>
            </a:pPr>
            <a:r>
              <a:rPr lang="en-US" altLang="en-US" sz="2000" dirty="0"/>
              <a:t>The numerical integration leads to further splitting</a:t>
            </a:r>
          </a:p>
          <a:p>
            <a:pPr marL="569913" lvl="1" indent="-230188"/>
            <a:r>
              <a:rPr lang="en-US" altLang="en-US" sz="1800" b="1" dirty="0"/>
              <a:t>Partial differential equations: </a:t>
            </a:r>
            <a:r>
              <a:rPr lang="en-US" altLang="en-US" sz="1800" dirty="0"/>
              <a:t>finite-differences/volumes/elements, Monte-Carlo, semi-</a:t>
            </a:r>
            <a:r>
              <a:rPr lang="en-US" altLang="en-US" sz="1800" dirty="0" err="1"/>
              <a:t>Lagrangian</a:t>
            </a:r>
            <a:r>
              <a:rPr lang="en-US" altLang="en-US" sz="1800" dirty="0"/>
              <a:t>,… </a:t>
            </a:r>
          </a:p>
          <a:p>
            <a:pPr marL="569913" lvl="1" indent="-230188"/>
            <a:r>
              <a:rPr lang="en-US" altLang="en-US" sz="1800" b="1" dirty="0"/>
              <a:t>Time integration: </a:t>
            </a:r>
            <a:r>
              <a:rPr lang="en-US" altLang="en-US" sz="1800" dirty="0"/>
              <a:t>explicit, implicit, Euler, Runge-</a:t>
            </a:r>
            <a:r>
              <a:rPr lang="en-US" altLang="en-US" sz="1800" dirty="0" err="1"/>
              <a:t>Kuta</a:t>
            </a:r>
            <a:r>
              <a:rPr lang="en-US" altLang="en-US" sz="1800" dirty="0"/>
              <a:t>, Leapfrog, …</a:t>
            </a:r>
          </a:p>
          <a:p>
            <a:pPr marL="569913" lvl="1" indent="-230188"/>
            <a:r>
              <a:rPr lang="en-US" altLang="en-US" sz="1800" b="1" dirty="0"/>
              <a:t>Direct interaction: </a:t>
            </a:r>
            <a:r>
              <a:rPr lang="en-US" altLang="en-US" sz="1800" dirty="0"/>
              <a:t>direct summation, multipole expansion, tree-codes, …</a:t>
            </a:r>
          </a:p>
          <a:p>
            <a:pPr marL="569913" lvl="1" indent="-230188"/>
            <a:r>
              <a:rPr lang="en-US" altLang="en-US" sz="1800" dirty="0"/>
              <a:t>…</a:t>
            </a:r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F6E0E6B4-FB42-FC47-BBC3-769494F98ED3}"/>
              </a:ext>
            </a:extLst>
          </p:cNvPr>
          <p:cNvGrpSpPr>
            <a:grpSpLocks/>
          </p:cNvGrpSpPr>
          <p:nvPr/>
        </p:nvGrpSpPr>
        <p:grpSpPr bwMode="auto">
          <a:xfrm>
            <a:off x="2379241" y="1522071"/>
            <a:ext cx="1162050" cy="1055687"/>
            <a:chOff x="630" y="1117"/>
            <a:chExt cx="732" cy="665"/>
          </a:xfrm>
        </p:grpSpPr>
        <p:sp>
          <p:nvSpPr>
            <p:cNvPr id="7" name="Oval 5">
              <a:extLst>
                <a:ext uri="{FF2B5EF4-FFF2-40B4-BE49-F238E27FC236}">
                  <a16:creationId xmlns:a16="http://schemas.microsoft.com/office/drawing/2014/main" id="{35910AE7-01C3-2C4A-A2F0-1B1B7206E73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56" y="1124"/>
              <a:ext cx="104" cy="106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Oval 6">
              <a:extLst>
                <a:ext uri="{FF2B5EF4-FFF2-40B4-BE49-F238E27FC236}">
                  <a16:creationId xmlns:a16="http://schemas.microsoft.com/office/drawing/2014/main" id="{9EF82DA7-33A0-9B49-B1B0-23CC0019C1E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53" y="1368"/>
              <a:ext cx="104" cy="106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Oval 7">
              <a:extLst>
                <a:ext uri="{FF2B5EF4-FFF2-40B4-BE49-F238E27FC236}">
                  <a16:creationId xmlns:a16="http://schemas.microsoft.com/office/drawing/2014/main" id="{172645EB-BEF3-D74C-9FBA-0B73A63AA2D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21" y="1117"/>
              <a:ext cx="104" cy="106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Oval 8">
              <a:extLst>
                <a:ext uri="{FF2B5EF4-FFF2-40B4-BE49-F238E27FC236}">
                  <a16:creationId xmlns:a16="http://schemas.microsoft.com/office/drawing/2014/main" id="{3C9E0B54-132E-9F48-AD8C-17772D72212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121" y="1676"/>
              <a:ext cx="104" cy="106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Oval 9">
              <a:extLst>
                <a:ext uri="{FF2B5EF4-FFF2-40B4-BE49-F238E27FC236}">
                  <a16:creationId xmlns:a16="http://schemas.microsoft.com/office/drawing/2014/main" id="{94D9B113-53A3-5C4F-84E8-D08EF5783E0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220" y="1336"/>
              <a:ext cx="104" cy="106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Oval 10">
              <a:extLst>
                <a:ext uri="{FF2B5EF4-FFF2-40B4-BE49-F238E27FC236}">
                  <a16:creationId xmlns:a16="http://schemas.microsoft.com/office/drawing/2014/main" id="{8EDE04C2-5A7A-1A4D-8AD7-EE686D30C8F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32" y="1625"/>
              <a:ext cx="104" cy="106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Oval 11">
              <a:extLst>
                <a:ext uri="{FF2B5EF4-FFF2-40B4-BE49-F238E27FC236}">
                  <a16:creationId xmlns:a16="http://schemas.microsoft.com/office/drawing/2014/main" id="{33166E95-E523-7245-A010-1CF0B0E85FA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22" y="1418"/>
              <a:ext cx="104" cy="106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Line 12">
              <a:extLst>
                <a:ext uri="{FF2B5EF4-FFF2-40B4-BE49-F238E27FC236}">
                  <a16:creationId xmlns:a16="http://schemas.microsoft.com/office/drawing/2014/main" id="{E4861C42-1CBA-B943-B618-2CB0368D9E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72" y="1472"/>
              <a:ext cx="162" cy="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13">
              <a:extLst>
                <a:ext uri="{FF2B5EF4-FFF2-40B4-BE49-F238E27FC236}">
                  <a16:creationId xmlns:a16="http://schemas.microsoft.com/office/drawing/2014/main" id="{D3DFC2CC-E474-2E4E-88EB-96D14D01BA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30" y="1396"/>
              <a:ext cx="174" cy="2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14">
              <a:extLst>
                <a:ext uri="{FF2B5EF4-FFF2-40B4-BE49-F238E27FC236}">
                  <a16:creationId xmlns:a16="http://schemas.microsoft.com/office/drawing/2014/main" id="{44875DA2-D564-064B-8F68-7BB97131E1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94" y="1499"/>
              <a:ext cx="90" cy="17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15">
              <a:extLst>
                <a:ext uri="{FF2B5EF4-FFF2-40B4-BE49-F238E27FC236}">
                  <a16:creationId xmlns:a16="http://schemas.microsoft.com/office/drawing/2014/main" id="{CFB3A66A-63BB-CC48-B5AF-61FFFB1351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5" y="1171"/>
              <a:ext cx="172" cy="3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16">
              <a:extLst>
                <a:ext uri="{FF2B5EF4-FFF2-40B4-BE49-F238E27FC236}">
                  <a16:creationId xmlns:a16="http://schemas.microsoft.com/office/drawing/2014/main" id="{FEB39011-5AF9-A84F-BAC1-1196D8E664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35" y="1166"/>
              <a:ext cx="243" cy="10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17">
              <a:extLst>
                <a:ext uri="{FF2B5EF4-FFF2-40B4-BE49-F238E27FC236}">
                  <a16:creationId xmlns:a16="http://schemas.microsoft.com/office/drawing/2014/main" id="{FFF02B32-FFE0-3D4B-84A0-93F334FDA1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845" y="1504"/>
              <a:ext cx="330" cy="2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18">
              <a:extLst>
                <a:ext uri="{FF2B5EF4-FFF2-40B4-BE49-F238E27FC236}">
                  <a16:creationId xmlns:a16="http://schemas.microsoft.com/office/drawing/2014/main" id="{A01B832B-3269-4043-9F05-47524A76DC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72" y="1188"/>
              <a:ext cx="90" cy="20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19">
            <a:extLst>
              <a:ext uri="{FF2B5EF4-FFF2-40B4-BE49-F238E27FC236}">
                <a16:creationId xmlns:a16="http://schemas.microsoft.com/office/drawing/2014/main" id="{DE3ABCCD-27B6-8F46-83B4-7EB991D34F7D}"/>
              </a:ext>
            </a:extLst>
          </p:cNvPr>
          <p:cNvGrpSpPr>
            <a:grpSpLocks/>
          </p:cNvGrpSpPr>
          <p:nvPr/>
        </p:nvGrpSpPr>
        <p:grpSpPr bwMode="auto">
          <a:xfrm>
            <a:off x="4844629" y="1523657"/>
            <a:ext cx="1401762" cy="1423988"/>
            <a:chOff x="3637" y="1064"/>
            <a:chExt cx="883" cy="897"/>
          </a:xfrm>
        </p:grpSpPr>
        <p:sp>
          <p:nvSpPr>
            <p:cNvPr id="22" name="Text Box 20">
              <a:extLst>
                <a:ext uri="{FF2B5EF4-FFF2-40B4-BE49-F238E27FC236}">
                  <a16:creationId xmlns:a16="http://schemas.microsoft.com/office/drawing/2014/main" id="{7CAE280B-5CA6-7D47-8203-C6FD47F109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8" y="1749"/>
              <a:ext cx="18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600"/>
                <a:t>x</a:t>
              </a:r>
            </a:p>
          </p:txBody>
        </p:sp>
        <p:grpSp>
          <p:nvGrpSpPr>
            <p:cNvPr id="23" name="Group 21">
              <a:extLst>
                <a:ext uri="{FF2B5EF4-FFF2-40B4-BE49-F238E27FC236}">
                  <a16:creationId xmlns:a16="http://schemas.microsoft.com/office/drawing/2014/main" id="{EE1CC745-83DB-8F4A-90C5-372478E84F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37" y="1064"/>
              <a:ext cx="883" cy="737"/>
              <a:chOff x="3637" y="1064"/>
              <a:chExt cx="883" cy="737"/>
            </a:xfrm>
          </p:grpSpPr>
          <p:grpSp>
            <p:nvGrpSpPr>
              <p:cNvPr id="24" name="Group 22">
                <a:extLst>
                  <a:ext uri="{FF2B5EF4-FFF2-40B4-BE49-F238E27FC236}">
                    <a16:creationId xmlns:a16="http://schemas.microsoft.com/office/drawing/2014/main" id="{725601BF-DB41-D745-A5F0-64C7F9B16BD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92" y="1064"/>
                <a:ext cx="728" cy="737"/>
                <a:chOff x="3814" y="1003"/>
                <a:chExt cx="904" cy="918"/>
              </a:xfrm>
            </p:grpSpPr>
            <p:grpSp>
              <p:nvGrpSpPr>
                <p:cNvPr id="27" name="Group 23">
                  <a:extLst>
                    <a:ext uri="{FF2B5EF4-FFF2-40B4-BE49-F238E27FC236}">
                      <a16:creationId xmlns:a16="http://schemas.microsoft.com/office/drawing/2014/main" id="{591E8F63-E40C-B54E-A3C6-1C53A8B05F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819" y="1003"/>
                  <a:ext cx="899" cy="918"/>
                  <a:chOff x="1284" y="1860"/>
                  <a:chExt cx="960" cy="1836"/>
                </a:xfrm>
              </p:grpSpPr>
              <p:sp>
                <p:nvSpPr>
                  <p:cNvPr id="40" name="Line 24">
                    <a:extLst>
                      <a:ext uri="{FF2B5EF4-FFF2-40B4-BE49-F238E27FC236}">
                        <a16:creationId xmlns:a16="http://schemas.microsoft.com/office/drawing/2014/main" id="{64A8AFC2-2079-364C-AA5F-0DB1A1DD593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284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1" name="Line 25">
                    <a:extLst>
                      <a:ext uri="{FF2B5EF4-FFF2-40B4-BE49-F238E27FC236}">
                        <a16:creationId xmlns:a16="http://schemas.microsoft.com/office/drawing/2014/main" id="{2F3F933D-0D09-B849-B3BF-72D7943B8AF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380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2" name="Line 26">
                    <a:extLst>
                      <a:ext uri="{FF2B5EF4-FFF2-40B4-BE49-F238E27FC236}">
                        <a16:creationId xmlns:a16="http://schemas.microsoft.com/office/drawing/2014/main" id="{15E5F765-BE95-0141-B92D-14F57643138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476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3" name="Line 27">
                    <a:extLst>
                      <a:ext uri="{FF2B5EF4-FFF2-40B4-BE49-F238E27FC236}">
                        <a16:creationId xmlns:a16="http://schemas.microsoft.com/office/drawing/2014/main" id="{2648EC49-7496-604F-AA21-AB6881EDA0F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572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4" name="Line 28">
                    <a:extLst>
                      <a:ext uri="{FF2B5EF4-FFF2-40B4-BE49-F238E27FC236}">
                        <a16:creationId xmlns:a16="http://schemas.microsoft.com/office/drawing/2014/main" id="{26633B87-5A5B-2342-A446-428B81E0BF9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668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5" name="Line 29">
                    <a:extLst>
                      <a:ext uri="{FF2B5EF4-FFF2-40B4-BE49-F238E27FC236}">
                        <a16:creationId xmlns:a16="http://schemas.microsoft.com/office/drawing/2014/main" id="{84C712D5-1C64-564B-A59E-C8AD68067F6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764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6" name="Line 30">
                    <a:extLst>
                      <a:ext uri="{FF2B5EF4-FFF2-40B4-BE49-F238E27FC236}">
                        <a16:creationId xmlns:a16="http://schemas.microsoft.com/office/drawing/2014/main" id="{16812B28-36C2-794B-97BD-D2F26EA7390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860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7" name="Line 31">
                    <a:extLst>
                      <a:ext uri="{FF2B5EF4-FFF2-40B4-BE49-F238E27FC236}">
                        <a16:creationId xmlns:a16="http://schemas.microsoft.com/office/drawing/2014/main" id="{D622AF2A-5EC0-B644-91E3-924BE455338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56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8" name="Line 32">
                    <a:extLst>
                      <a:ext uri="{FF2B5EF4-FFF2-40B4-BE49-F238E27FC236}">
                        <a16:creationId xmlns:a16="http://schemas.microsoft.com/office/drawing/2014/main" id="{E774E8B1-E145-C143-84F9-9F5F1D6D738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052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9" name="Line 33">
                    <a:extLst>
                      <a:ext uri="{FF2B5EF4-FFF2-40B4-BE49-F238E27FC236}">
                        <a16:creationId xmlns:a16="http://schemas.microsoft.com/office/drawing/2014/main" id="{A632D1C4-68CB-F54E-80BC-D8E77C60AC1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148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0" name="Line 34">
                    <a:extLst>
                      <a:ext uri="{FF2B5EF4-FFF2-40B4-BE49-F238E27FC236}">
                        <a16:creationId xmlns:a16="http://schemas.microsoft.com/office/drawing/2014/main" id="{786628CC-18EC-E245-8290-63B0EE08611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244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8" name="Group 35">
                  <a:extLst>
                    <a:ext uri="{FF2B5EF4-FFF2-40B4-BE49-F238E27FC236}">
                      <a16:creationId xmlns:a16="http://schemas.microsoft.com/office/drawing/2014/main" id="{EFBC550A-8AB0-3A4B-809D-6C1E8B734A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-5400000">
                  <a:off x="3809" y="1008"/>
                  <a:ext cx="914" cy="904"/>
                  <a:chOff x="1284" y="1860"/>
                  <a:chExt cx="960" cy="1836"/>
                </a:xfrm>
              </p:grpSpPr>
              <p:sp>
                <p:nvSpPr>
                  <p:cNvPr id="29" name="Line 36">
                    <a:extLst>
                      <a:ext uri="{FF2B5EF4-FFF2-40B4-BE49-F238E27FC236}">
                        <a16:creationId xmlns:a16="http://schemas.microsoft.com/office/drawing/2014/main" id="{A10457E9-55A2-4B4C-AB26-C1D6D224538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284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" name="Line 37">
                    <a:extLst>
                      <a:ext uri="{FF2B5EF4-FFF2-40B4-BE49-F238E27FC236}">
                        <a16:creationId xmlns:a16="http://schemas.microsoft.com/office/drawing/2014/main" id="{BC828C8D-6809-DA44-96E2-F8F029CD7EF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380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" name="Line 38">
                    <a:extLst>
                      <a:ext uri="{FF2B5EF4-FFF2-40B4-BE49-F238E27FC236}">
                        <a16:creationId xmlns:a16="http://schemas.microsoft.com/office/drawing/2014/main" id="{A9D31D5B-30AE-844C-A677-3C4E632433A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476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" name="Line 39">
                    <a:extLst>
                      <a:ext uri="{FF2B5EF4-FFF2-40B4-BE49-F238E27FC236}">
                        <a16:creationId xmlns:a16="http://schemas.microsoft.com/office/drawing/2014/main" id="{7FB6CDE7-C059-924B-A2A8-23DEF9AFED3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572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" name="Line 40">
                    <a:extLst>
                      <a:ext uri="{FF2B5EF4-FFF2-40B4-BE49-F238E27FC236}">
                        <a16:creationId xmlns:a16="http://schemas.microsoft.com/office/drawing/2014/main" id="{8DDE00C8-A53C-BD4F-B4FC-280239F4F8A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668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" name="Line 41">
                    <a:extLst>
                      <a:ext uri="{FF2B5EF4-FFF2-40B4-BE49-F238E27FC236}">
                        <a16:creationId xmlns:a16="http://schemas.microsoft.com/office/drawing/2014/main" id="{B089C19B-0A08-E443-9BD3-403F4CA2855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764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5" name="Line 42">
                    <a:extLst>
                      <a:ext uri="{FF2B5EF4-FFF2-40B4-BE49-F238E27FC236}">
                        <a16:creationId xmlns:a16="http://schemas.microsoft.com/office/drawing/2014/main" id="{C240385F-A04B-DF45-8A9E-2794443E5B2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860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6" name="Line 43">
                    <a:extLst>
                      <a:ext uri="{FF2B5EF4-FFF2-40B4-BE49-F238E27FC236}">
                        <a16:creationId xmlns:a16="http://schemas.microsoft.com/office/drawing/2014/main" id="{B8684CFB-A789-D14F-92C8-2C2D4314934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56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7" name="Line 44">
                    <a:extLst>
                      <a:ext uri="{FF2B5EF4-FFF2-40B4-BE49-F238E27FC236}">
                        <a16:creationId xmlns:a16="http://schemas.microsoft.com/office/drawing/2014/main" id="{447A30A8-621C-684F-B156-D2E9096A810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052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8" name="Line 45">
                    <a:extLst>
                      <a:ext uri="{FF2B5EF4-FFF2-40B4-BE49-F238E27FC236}">
                        <a16:creationId xmlns:a16="http://schemas.microsoft.com/office/drawing/2014/main" id="{12B1A6FD-F3AB-4942-9887-EA7C563ED69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148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9" name="Line 46">
                    <a:extLst>
                      <a:ext uri="{FF2B5EF4-FFF2-40B4-BE49-F238E27FC236}">
                        <a16:creationId xmlns:a16="http://schemas.microsoft.com/office/drawing/2014/main" id="{8875F701-A063-174B-B2F5-87B7F6348E7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244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25" name="Text Box 47">
                <a:extLst>
                  <a:ext uri="{FF2B5EF4-FFF2-40B4-BE49-F238E27FC236}">
                    <a16:creationId xmlns:a16="http://schemas.microsoft.com/office/drawing/2014/main" id="{B141D15F-4269-734C-8857-E8E319A878E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37" y="1325"/>
                <a:ext cx="180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1600"/>
                  <a:t>v</a:t>
                </a:r>
              </a:p>
            </p:txBody>
          </p:sp>
          <p:sp>
            <p:nvSpPr>
              <p:cNvPr id="26" name="Freeform 48">
                <a:extLst>
                  <a:ext uri="{FF2B5EF4-FFF2-40B4-BE49-F238E27FC236}">
                    <a16:creationId xmlns:a16="http://schemas.microsoft.com/office/drawing/2014/main" id="{A92D1447-6D6C-3241-B38C-DB0A909FE2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4" y="1117"/>
                <a:ext cx="494" cy="614"/>
              </a:xfrm>
              <a:custGeom>
                <a:avLst/>
                <a:gdLst>
                  <a:gd name="T0" fmla="*/ 158 w 1166"/>
                  <a:gd name="T1" fmla="*/ 152 h 1564"/>
                  <a:gd name="T2" fmla="*/ 770 w 1166"/>
                  <a:gd name="T3" fmla="*/ 56 h 1564"/>
                  <a:gd name="T4" fmla="*/ 1094 w 1166"/>
                  <a:gd name="T5" fmla="*/ 488 h 1564"/>
                  <a:gd name="T6" fmla="*/ 914 w 1166"/>
                  <a:gd name="T7" fmla="*/ 836 h 1564"/>
                  <a:gd name="T8" fmla="*/ 902 w 1166"/>
                  <a:gd name="T9" fmla="*/ 1100 h 1564"/>
                  <a:gd name="T10" fmla="*/ 1118 w 1166"/>
                  <a:gd name="T11" fmla="*/ 1352 h 1564"/>
                  <a:gd name="T12" fmla="*/ 614 w 1166"/>
                  <a:gd name="T13" fmla="*/ 1532 h 1564"/>
                  <a:gd name="T14" fmla="*/ 350 w 1166"/>
                  <a:gd name="T15" fmla="*/ 1160 h 1564"/>
                  <a:gd name="T16" fmla="*/ 86 w 1166"/>
                  <a:gd name="T17" fmla="*/ 1040 h 1564"/>
                  <a:gd name="T18" fmla="*/ 2 w 1166"/>
                  <a:gd name="T19" fmla="*/ 596 h 1564"/>
                  <a:gd name="T20" fmla="*/ 74 w 1166"/>
                  <a:gd name="T21" fmla="*/ 260 h 1564"/>
                  <a:gd name="T22" fmla="*/ 158 w 1166"/>
                  <a:gd name="T23" fmla="*/ 152 h 15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66" h="1564">
                    <a:moveTo>
                      <a:pt x="158" y="152"/>
                    </a:moveTo>
                    <a:cubicBezTo>
                      <a:pt x="274" y="118"/>
                      <a:pt x="614" y="0"/>
                      <a:pt x="770" y="56"/>
                    </a:cubicBezTo>
                    <a:cubicBezTo>
                      <a:pt x="926" y="112"/>
                      <a:pt x="1070" y="358"/>
                      <a:pt x="1094" y="488"/>
                    </a:cubicBezTo>
                    <a:cubicBezTo>
                      <a:pt x="1118" y="618"/>
                      <a:pt x="946" y="734"/>
                      <a:pt x="914" y="836"/>
                    </a:cubicBezTo>
                    <a:cubicBezTo>
                      <a:pt x="882" y="938"/>
                      <a:pt x="868" y="1014"/>
                      <a:pt x="902" y="1100"/>
                    </a:cubicBezTo>
                    <a:cubicBezTo>
                      <a:pt x="936" y="1186"/>
                      <a:pt x="1166" y="1280"/>
                      <a:pt x="1118" y="1352"/>
                    </a:cubicBezTo>
                    <a:cubicBezTo>
                      <a:pt x="1070" y="1424"/>
                      <a:pt x="742" y="1564"/>
                      <a:pt x="614" y="1532"/>
                    </a:cubicBezTo>
                    <a:cubicBezTo>
                      <a:pt x="486" y="1500"/>
                      <a:pt x="438" y="1242"/>
                      <a:pt x="350" y="1160"/>
                    </a:cubicBezTo>
                    <a:cubicBezTo>
                      <a:pt x="262" y="1078"/>
                      <a:pt x="144" y="1134"/>
                      <a:pt x="86" y="1040"/>
                    </a:cubicBezTo>
                    <a:cubicBezTo>
                      <a:pt x="28" y="946"/>
                      <a:pt x="4" y="726"/>
                      <a:pt x="2" y="596"/>
                    </a:cubicBezTo>
                    <a:cubicBezTo>
                      <a:pt x="0" y="466"/>
                      <a:pt x="44" y="334"/>
                      <a:pt x="74" y="260"/>
                    </a:cubicBezTo>
                    <a:cubicBezTo>
                      <a:pt x="104" y="186"/>
                      <a:pt x="42" y="186"/>
                      <a:pt x="158" y="15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51" name="Group 49">
            <a:extLst>
              <a:ext uri="{FF2B5EF4-FFF2-40B4-BE49-F238E27FC236}">
                <a16:creationId xmlns:a16="http://schemas.microsoft.com/office/drawing/2014/main" id="{BEE8AA58-0CE7-C040-931A-37C7C92EC131}"/>
              </a:ext>
            </a:extLst>
          </p:cNvPr>
          <p:cNvGrpSpPr>
            <a:grpSpLocks/>
          </p:cNvGrpSpPr>
          <p:nvPr/>
        </p:nvGrpSpPr>
        <p:grpSpPr bwMode="auto">
          <a:xfrm>
            <a:off x="7606879" y="1506196"/>
            <a:ext cx="1401762" cy="1423987"/>
            <a:chOff x="3637" y="1064"/>
            <a:chExt cx="883" cy="897"/>
          </a:xfrm>
        </p:grpSpPr>
        <p:sp>
          <p:nvSpPr>
            <p:cNvPr id="52" name="Text Box 50">
              <a:extLst>
                <a:ext uri="{FF2B5EF4-FFF2-40B4-BE49-F238E27FC236}">
                  <a16:creationId xmlns:a16="http://schemas.microsoft.com/office/drawing/2014/main" id="{88ACB779-283B-3049-8903-D26B0ACC01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8" y="1749"/>
              <a:ext cx="18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600"/>
                <a:t>x</a:t>
              </a:r>
            </a:p>
          </p:txBody>
        </p:sp>
        <p:grpSp>
          <p:nvGrpSpPr>
            <p:cNvPr id="53" name="Group 51">
              <a:extLst>
                <a:ext uri="{FF2B5EF4-FFF2-40B4-BE49-F238E27FC236}">
                  <a16:creationId xmlns:a16="http://schemas.microsoft.com/office/drawing/2014/main" id="{5767F2EB-E598-1448-9236-79BABBBDED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37" y="1064"/>
              <a:ext cx="883" cy="737"/>
              <a:chOff x="3637" y="1064"/>
              <a:chExt cx="883" cy="737"/>
            </a:xfrm>
          </p:grpSpPr>
          <p:grpSp>
            <p:nvGrpSpPr>
              <p:cNvPr id="54" name="Group 52">
                <a:extLst>
                  <a:ext uri="{FF2B5EF4-FFF2-40B4-BE49-F238E27FC236}">
                    <a16:creationId xmlns:a16="http://schemas.microsoft.com/office/drawing/2014/main" id="{FE8CF42A-B1CC-DB4E-A414-908194FF75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92" y="1064"/>
                <a:ext cx="728" cy="737"/>
                <a:chOff x="3814" y="1003"/>
                <a:chExt cx="904" cy="918"/>
              </a:xfrm>
            </p:grpSpPr>
            <p:grpSp>
              <p:nvGrpSpPr>
                <p:cNvPr id="57" name="Group 53">
                  <a:extLst>
                    <a:ext uri="{FF2B5EF4-FFF2-40B4-BE49-F238E27FC236}">
                      <a16:creationId xmlns:a16="http://schemas.microsoft.com/office/drawing/2014/main" id="{55A3B305-B561-5B46-ADBA-2E7F9AF4D5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819" y="1003"/>
                  <a:ext cx="899" cy="918"/>
                  <a:chOff x="1284" y="1860"/>
                  <a:chExt cx="960" cy="1836"/>
                </a:xfrm>
              </p:grpSpPr>
              <p:sp>
                <p:nvSpPr>
                  <p:cNvPr id="70" name="Line 54">
                    <a:extLst>
                      <a:ext uri="{FF2B5EF4-FFF2-40B4-BE49-F238E27FC236}">
                        <a16:creationId xmlns:a16="http://schemas.microsoft.com/office/drawing/2014/main" id="{87714672-F757-5049-B1E8-904E55D3427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284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" name="Line 55">
                    <a:extLst>
                      <a:ext uri="{FF2B5EF4-FFF2-40B4-BE49-F238E27FC236}">
                        <a16:creationId xmlns:a16="http://schemas.microsoft.com/office/drawing/2014/main" id="{64F11EA6-E38A-5349-AED6-06C3D8D4B0C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380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2" name="Line 56">
                    <a:extLst>
                      <a:ext uri="{FF2B5EF4-FFF2-40B4-BE49-F238E27FC236}">
                        <a16:creationId xmlns:a16="http://schemas.microsoft.com/office/drawing/2014/main" id="{7265A253-59F1-8745-931F-87D0D8DA81D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476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" name="Line 57">
                    <a:extLst>
                      <a:ext uri="{FF2B5EF4-FFF2-40B4-BE49-F238E27FC236}">
                        <a16:creationId xmlns:a16="http://schemas.microsoft.com/office/drawing/2014/main" id="{87E060A0-1D5C-C44E-B924-539ED5FCC9A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572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4" name="Line 58">
                    <a:extLst>
                      <a:ext uri="{FF2B5EF4-FFF2-40B4-BE49-F238E27FC236}">
                        <a16:creationId xmlns:a16="http://schemas.microsoft.com/office/drawing/2014/main" id="{A67061CD-C765-1341-87C5-016060E964A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668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5" name="Line 59">
                    <a:extLst>
                      <a:ext uri="{FF2B5EF4-FFF2-40B4-BE49-F238E27FC236}">
                        <a16:creationId xmlns:a16="http://schemas.microsoft.com/office/drawing/2014/main" id="{CC2887B8-8703-CD48-ABA2-6BB3001324A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764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6" name="Line 60">
                    <a:extLst>
                      <a:ext uri="{FF2B5EF4-FFF2-40B4-BE49-F238E27FC236}">
                        <a16:creationId xmlns:a16="http://schemas.microsoft.com/office/drawing/2014/main" id="{8FBDD725-E176-2D47-BC72-D5DCAC75F9D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860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7" name="Line 61">
                    <a:extLst>
                      <a:ext uri="{FF2B5EF4-FFF2-40B4-BE49-F238E27FC236}">
                        <a16:creationId xmlns:a16="http://schemas.microsoft.com/office/drawing/2014/main" id="{49167764-6DC0-8944-B18C-4A87A42BC0C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56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8" name="Line 62">
                    <a:extLst>
                      <a:ext uri="{FF2B5EF4-FFF2-40B4-BE49-F238E27FC236}">
                        <a16:creationId xmlns:a16="http://schemas.microsoft.com/office/drawing/2014/main" id="{A96CD109-9447-8C4F-BBAB-0E09F2B6FE9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052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9" name="Line 63">
                    <a:extLst>
                      <a:ext uri="{FF2B5EF4-FFF2-40B4-BE49-F238E27FC236}">
                        <a16:creationId xmlns:a16="http://schemas.microsoft.com/office/drawing/2014/main" id="{C76C02A2-9B35-AF46-B6EB-2BD52D82485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148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0" name="Line 64">
                    <a:extLst>
                      <a:ext uri="{FF2B5EF4-FFF2-40B4-BE49-F238E27FC236}">
                        <a16:creationId xmlns:a16="http://schemas.microsoft.com/office/drawing/2014/main" id="{2C780598-0A18-6045-A6EB-F4B77EF2659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244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58" name="Group 65">
                  <a:extLst>
                    <a:ext uri="{FF2B5EF4-FFF2-40B4-BE49-F238E27FC236}">
                      <a16:creationId xmlns:a16="http://schemas.microsoft.com/office/drawing/2014/main" id="{61F1850D-7D67-B94F-80C9-2B67558967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-5400000">
                  <a:off x="3809" y="1008"/>
                  <a:ext cx="914" cy="904"/>
                  <a:chOff x="1284" y="1860"/>
                  <a:chExt cx="960" cy="1836"/>
                </a:xfrm>
              </p:grpSpPr>
              <p:sp>
                <p:nvSpPr>
                  <p:cNvPr id="59" name="Line 66">
                    <a:extLst>
                      <a:ext uri="{FF2B5EF4-FFF2-40B4-BE49-F238E27FC236}">
                        <a16:creationId xmlns:a16="http://schemas.microsoft.com/office/drawing/2014/main" id="{685BBC5B-6282-1140-B8CB-A42B9F46A6D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284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0" name="Line 67">
                    <a:extLst>
                      <a:ext uri="{FF2B5EF4-FFF2-40B4-BE49-F238E27FC236}">
                        <a16:creationId xmlns:a16="http://schemas.microsoft.com/office/drawing/2014/main" id="{8309BEA3-9502-1D44-9414-1E8085A048E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380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" name="Line 68">
                    <a:extLst>
                      <a:ext uri="{FF2B5EF4-FFF2-40B4-BE49-F238E27FC236}">
                        <a16:creationId xmlns:a16="http://schemas.microsoft.com/office/drawing/2014/main" id="{24F17241-96E5-B44C-861A-58DA88394D9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476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2" name="Line 69">
                    <a:extLst>
                      <a:ext uri="{FF2B5EF4-FFF2-40B4-BE49-F238E27FC236}">
                        <a16:creationId xmlns:a16="http://schemas.microsoft.com/office/drawing/2014/main" id="{33AD1BFB-542F-D44C-BCEA-06B392BDFA8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572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3" name="Line 70">
                    <a:extLst>
                      <a:ext uri="{FF2B5EF4-FFF2-40B4-BE49-F238E27FC236}">
                        <a16:creationId xmlns:a16="http://schemas.microsoft.com/office/drawing/2014/main" id="{9E3342BA-C400-5840-B715-F685CC83E43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668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4" name="Line 71">
                    <a:extLst>
                      <a:ext uri="{FF2B5EF4-FFF2-40B4-BE49-F238E27FC236}">
                        <a16:creationId xmlns:a16="http://schemas.microsoft.com/office/drawing/2014/main" id="{3CCE0AC2-EC83-684C-9FE2-20F6B482D49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764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5" name="Line 72">
                    <a:extLst>
                      <a:ext uri="{FF2B5EF4-FFF2-40B4-BE49-F238E27FC236}">
                        <a16:creationId xmlns:a16="http://schemas.microsoft.com/office/drawing/2014/main" id="{574005BD-2335-F84E-903A-1FCBD06E544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860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6" name="Line 73">
                    <a:extLst>
                      <a:ext uri="{FF2B5EF4-FFF2-40B4-BE49-F238E27FC236}">
                        <a16:creationId xmlns:a16="http://schemas.microsoft.com/office/drawing/2014/main" id="{C411DCBA-DED9-8540-A9F3-A94BCF6E7CC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56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7" name="Line 74">
                    <a:extLst>
                      <a:ext uri="{FF2B5EF4-FFF2-40B4-BE49-F238E27FC236}">
                        <a16:creationId xmlns:a16="http://schemas.microsoft.com/office/drawing/2014/main" id="{C9C06934-EE15-BE4A-A1B3-1AF36B59D61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052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" name="Line 75">
                    <a:extLst>
                      <a:ext uri="{FF2B5EF4-FFF2-40B4-BE49-F238E27FC236}">
                        <a16:creationId xmlns:a16="http://schemas.microsoft.com/office/drawing/2014/main" id="{C4D9AA0E-6E81-E344-86CC-80E4C1CC262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148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" name="Line 76">
                    <a:extLst>
                      <a:ext uri="{FF2B5EF4-FFF2-40B4-BE49-F238E27FC236}">
                        <a16:creationId xmlns:a16="http://schemas.microsoft.com/office/drawing/2014/main" id="{F9ADE4D9-62E3-1640-9065-EC711CA2556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244" y="1860"/>
                    <a:ext cx="0" cy="183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55" name="Text Box 77">
                <a:extLst>
                  <a:ext uri="{FF2B5EF4-FFF2-40B4-BE49-F238E27FC236}">
                    <a16:creationId xmlns:a16="http://schemas.microsoft.com/office/drawing/2014/main" id="{D583AD89-ADEC-0148-A7BA-BF9B8C5900E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37" y="1325"/>
                <a:ext cx="180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1600"/>
                  <a:t>y</a:t>
                </a:r>
              </a:p>
            </p:txBody>
          </p:sp>
          <p:sp>
            <p:nvSpPr>
              <p:cNvPr id="56" name="Freeform 78">
                <a:extLst>
                  <a:ext uri="{FF2B5EF4-FFF2-40B4-BE49-F238E27FC236}">
                    <a16:creationId xmlns:a16="http://schemas.microsoft.com/office/drawing/2014/main" id="{7F3FB92A-8C27-6245-948B-896B3EDEEC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4" y="1117"/>
                <a:ext cx="494" cy="614"/>
              </a:xfrm>
              <a:custGeom>
                <a:avLst/>
                <a:gdLst>
                  <a:gd name="T0" fmla="*/ 158 w 1166"/>
                  <a:gd name="T1" fmla="*/ 152 h 1564"/>
                  <a:gd name="T2" fmla="*/ 770 w 1166"/>
                  <a:gd name="T3" fmla="*/ 56 h 1564"/>
                  <a:gd name="T4" fmla="*/ 1094 w 1166"/>
                  <a:gd name="T5" fmla="*/ 488 h 1564"/>
                  <a:gd name="T6" fmla="*/ 914 w 1166"/>
                  <a:gd name="T7" fmla="*/ 836 h 1564"/>
                  <a:gd name="T8" fmla="*/ 902 w 1166"/>
                  <a:gd name="T9" fmla="*/ 1100 h 1564"/>
                  <a:gd name="T10" fmla="*/ 1118 w 1166"/>
                  <a:gd name="T11" fmla="*/ 1352 h 1564"/>
                  <a:gd name="T12" fmla="*/ 614 w 1166"/>
                  <a:gd name="T13" fmla="*/ 1532 h 1564"/>
                  <a:gd name="T14" fmla="*/ 350 w 1166"/>
                  <a:gd name="T15" fmla="*/ 1160 h 1564"/>
                  <a:gd name="T16" fmla="*/ 86 w 1166"/>
                  <a:gd name="T17" fmla="*/ 1040 h 1564"/>
                  <a:gd name="T18" fmla="*/ 2 w 1166"/>
                  <a:gd name="T19" fmla="*/ 596 h 1564"/>
                  <a:gd name="T20" fmla="*/ 74 w 1166"/>
                  <a:gd name="T21" fmla="*/ 260 h 1564"/>
                  <a:gd name="T22" fmla="*/ 158 w 1166"/>
                  <a:gd name="T23" fmla="*/ 152 h 15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66" h="1564">
                    <a:moveTo>
                      <a:pt x="158" y="152"/>
                    </a:moveTo>
                    <a:cubicBezTo>
                      <a:pt x="274" y="118"/>
                      <a:pt x="614" y="0"/>
                      <a:pt x="770" y="56"/>
                    </a:cubicBezTo>
                    <a:cubicBezTo>
                      <a:pt x="926" y="112"/>
                      <a:pt x="1070" y="358"/>
                      <a:pt x="1094" y="488"/>
                    </a:cubicBezTo>
                    <a:cubicBezTo>
                      <a:pt x="1118" y="618"/>
                      <a:pt x="946" y="734"/>
                      <a:pt x="914" y="836"/>
                    </a:cubicBezTo>
                    <a:cubicBezTo>
                      <a:pt x="882" y="938"/>
                      <a:pt x="868" y="1014"/>
                      <a:pt x="902" y="1100"/>
                    </a:cubicBezTo>
                    <a:cubicBezTo>
                      <a:pt x="936" y="1186"/>
                      <a:pt x="1166" y="1280"/>
                      <a:pt x="1118" y="1352"/>
                    </a:cubicBezTo>
                    <a:cubicBezTo>
                      <a:pt x="1070" y="1424"/>
                      <a:pt x="742" y="1564"/>
                      <a:pt x="614" y="1532"/>
                    </a:cubicBezTo>
                    <a:cubicBezTo>
                      <a:pt x="486" y="1500"/>
                      <a:pt x="438" y="1242"/>
                      <a:pt x="350" y="1160"/>
                    </a:cubicBezTo>
                    <a:cubicBezTo>
                      <a:pt x="262" y="1078"/>
                      <a:pt x="144" y="1134"/>
                      <a:pt x="86" y="1040"/>
                    </a:cubicBezTo>
                    <a:cubicBezTo>
                      <a:pt x="28" y="946"/>
                      <a:pt x="4" y="726"/>
                      <a:pt x="2" y="596"/>
                    </a:cubicBezTo>
                    <a:cubicBezTo>
                      <a:pt x="0" y="466"/>
                      <a:pt x="44" y="334"/>
                      <a:pt x="74" y="260"/>
                    </a:cubicBezTo>
                    <a:cubicBezTo>
                      <a:pt x="104" y="186"/>
                      <a:pt x="42" y="186"/>
                      <a:pt x="158" y="15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81" name="Group 79">
            <a:extLst>
              <a:ext uri="{FF2B5EF4-FFF2-40B4-BE49-F238E27FC236}">
                <a16:creationId xmlns:a16="http://schemas.microsoft.com/office/drawing/2014/main" id="{B6CEFA85-DC92-3A42-839F-6D39EAF3ACDA}"/>
              </a:ext>
            </a:extLst>
          </p:cNvPr>
          <p:cNvGrpSpPr>
            <a:grpSpLocks/>
          </p:cNvGrpSpPr>
          <p:nvPr/>
        </p:nvGrpSpPr>
        <p:grpSpPr bwMode="auto">
          <a:xfrm>
            <a:off x="3453683" y="3462392"/>
            <a:ext cx="1060450" cy="1055688"/>
            <a:chOff x="2249" y="1906"/>
            <a:chExt cx="668" cy="665"/>
          </a:xfrm>
        </p:grpSpPr>
        <p:sp>
          <p:nvSpPr>
            <p:cNvPr id="82" name="Oval 80">
              <a:extLst>
                <a:ext uri="{FF2B5EF4-FFF2-40B4-BE49-F238E27FC236}">
                  <a16:creationId xmlns:a16="http://schemas.microsoft.com/office/drawing/2014/main" id="{0A46988E-7358-9141-8A93-7C66F642F01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249" y="1913"/>
              <a:ext cx="104" cy="106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" name="Oval 81">
              <a:extLst>
                <a:ext uri="{FF2B5EF4-FFF2-40B4-BE49-F238E27FC236}">
                  <a16:creationId xmlns:a16="http://schemas.microsoft.com/office/drawing/2014/main" id="{8BBC5C9C-04A1-4E4D-BD18-C2DEDF895F3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346" y="2157"/>
              <a:ext cx="104" cy="106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" name="Oval 82">
              <a:extLst>
                <a:ext uri="{FF2B5EF4-FFF2-40B4-BE49-F238E27FC236}">
                  <a16:creationId xmlns:a16="http://schemas.microsoft.com/office/drawing/2014/main" id="{7FD4C2BA-EEEF-8A43-A92E-E4DE19C25AD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614" y="1906"/>
              <a:ext cx="104" cy="106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Oval 83">
              <a:extLst>
                <a:ext uri="{FF2B5EF4-FFF2-40B4-BE49-F238E27FC236}">
                  <a16:creationId xmlns:a16="http://schemas.microsoft.com/office/drawing/2014/main" id="{E7FF8D1E-C0DC-8F4C-A880-DEE2D6CEE24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714" y="2465"/>
              <a:ext cx="104" cy="106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" name="Oval 84">
              <a:extLst>
                <a:ext uri="{FF2B5EF4-FFF2-40B4-BE49-F238E27FC236}">
                  <a16:creationId xmlns:a16="http://schemas.microsoft.com/office/drawing/2014/main" id="{D09911E5-056E-5F4E-ACC0-E427E4A2FEB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813" y="2125"/>
              <a:ext cx="104" cy="106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" name="Oval 85">
              <a:extLst>
                <a:ext uri="{FF2B5EF4-FFF2-40B4-BE49-F238E27FC236}">
                  <a16:creationId xmlns:a16="http://schemas.microsoft.com/office/drawing/2014/main" id="{04BDCE2F-1D55-0142-A1A7-32619F25982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325" y="2414"/>
              <a:ext cx="104" cy="106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Oval 86">
              <a:extLst>
                <a:ext uri="{FF2B5EF4-FFF2-40B4-BE49-F238E27FC236}">
                  <a16:creationId xmlns:a16="http://schemas.microsoft.com/office/drawing/2014/main" id="{00109AE6-60AA-9243-83F6-E99EEA2BD9F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615" y="2207"/>
              <a:ext cx="104" cy="106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" name="Line 87">
              <a:extLst>
                <a:ext uri="{FF2B5EF4-FFF2-40B4-BE49-F238E27FC236}">
                  <a16:creationId xmlns:a16="http://schemas.microsoft.com/office/drawing/2014/main" id="{3321F48E-0D3C-1841-920B-8CC91B6804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65" y="1954"/>
              <a:ext cx="9" cy="30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Line 88">
              <a:extLst>
                <a:ext uri="{FF2B5EF4-FFF2-40B4-BE49-F238E27FC236}">
                  <a16:creationId xmlns:a16="http://schemas.microsoft.com/office/drawing/2014/main" id="{71E8C3CC-2270-AB49-82B5-6FDD328136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287" y="1957"/>
              <a:ext cx="109" cy="2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Line 89">
              <a:extLst>
                <a:ext uri="{FF2B5EF4-FFF2-40B4-BE49-F238E27FC236}">
                  <a16:creationId xmlns:a16="http://schemas.microsoft.com/office/drawing/2014/main" id="{0FE9092D-6ACF-7B48-822F-67758EC893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71" y="2207"/>
              <a:ext cx="21" cy="2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Line 90">
              <a:extLst>
                <a:ext uri="{FF2B5EF4-FFF2-40B4-BE49-F238E27FC236}">
                  <a16:creationId xmlns:a16="http://schemas.microsoft.com/office/drawing/2014/main" id="{902E2C32-2E69-2E40-853F-A2DB9AC869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86" y="1952"/>
              <a:ext cx="379" cy="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Line 91">
              <a:extLst>
                <a:ext uri="{FF2B5EF4-FFF2-40B4-BE49-F238E27FC236}">
                  <a16:creationId xmlns:a16="http://schemas.microsoft.com/office/drawing/2014/main" id="{8B08EDBF-71D8-524A-812A-F19763A9EB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94" y="1953"/>
              <a:ext cx="269" cy="2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Line 92">
              <a:extLst>
                <a:ext uri="{FF2B5EF4-FFF2-40B4-BE49-F238E27FC236}">
                  <a16:creationId xmlns:a16="http://schemas.microsoft.com/office/drawing/2014/main" id="{44CDE229-782D-984D-B82D-6AFF3980E7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66" y="2183"/>
              <a:ext cx="100" cy="3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Line 93">
              <a:extLst>
                <a:ext uri="{FF2B5EF4-FFF2-40B4-BE49-F238E27FC236}">
                  <a16:creationId xmlns:a16="http://schemas.microsoft.com/office/drawing/2014/main" id="{525417EB-817E-E242-B9AF-E2124683BC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678" y="1950"/>
              <a:ext cx="187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Line 94">
              <a:extLst>
                <a:ext uri="{FF2B5EF4-FFF2-40B4-BE49-F238E27FC236}">
                  <a16:creationId xmlns:a16="http://schemas.microsoft.com/office/drawing/2014/main" id="{AC379FB7-7EBF-E846-9E6D-2D8463D948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285" y="1957"/>
              <a:ext cx="88" cy="5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" name="Line 95">
              <a:extLst>
                <a:ext uri="{FF2B5EF4-FFF2-40B4-BE49-F238E27FC236}">
                  <a16:creationId xmlns:a16="http://schemas.microsoft.com/office/drawing/2014/main" id="{656269D4-AED1-DA4B-A0A4-3C5E49A38D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74" y="2469"/>
              <a:ext cx="394" cy="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" name="Line 96">
              <a:extLst>
                <a:ext uri="{FF2B5EF4-FFF2-40B4-BE49-F238E27FC236}">
                  <a16:creationId xmlns:a16="http://schemas.microsoft.com/office/drawing/2014/main" id="{7ED3738F-6485-7640-95E2-04AF5E1940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96" y="2206"/>
              <a:ext cx="270" cy="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" name="Line 97">
              <a:extLst>
                <a:ext uri="{FF2B5EF4-FFF2-40B4-BE49-F238E27FC236}">
                  <a16:creationId xmlns:a16="http://schemas.microsoft.com/office/drawing/2014/main" id="{D727CCEC-A9FF-A74F-AB28-70DE310CEA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74" y="1960"/>
              <a:ext cx="292" cy="5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" name="Line 98">
              <a:extLst>
                <a:ext uri="{FF2B5EF4-FFF2-40B4-BE49-F238E27FC236}">
                  <a16:creationId xmlns:a16="http://schemas.microsoft.com/office/drawing/2014/main" id="{7648DE7E-0E24-B444-805A-7305DC93A1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86" y="1960"/>
              <a:ext cx="380" cy="30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1" name="Line 99">
              <a:extLst>
                <a:ext uri="{FF2B5EF4-FFF2-40B4-BE49-F238E27FC236}">
                  <a16:creationId xmlns:a16="http://schemas.microsoft.com/office/drawing/2014/main" id="{95D4951A-0337-4D40-9222-1C6354C474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86" y="1962"/>
              <a:ext cx="580" cy="2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" name="Line 100">
              <a:extLst>
                <a:ext uri="{FF2B5EF4-FFF2-40B4-BE49-F238E27FC236}">
                  <a16:creationId xmlns:a16="http://schemas.microsoft.com/office/drawing/2014/main" id="{2503F7E6-7457-7949-B692-76EF959147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94" y="2210"/>
              <a:ext cx="372" cy="3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" name="Line 101">
              <a:extLst>
                <a:ext uri="{FF2B5EF4-FFF2-40B4-BE49-F238E27FC236}">
                  <a16:creationId xmlns:a16="http://schemas.microsoft.com/office/drawing/2014/main" id="{5C640EA9-3E4C-F94D-8D7A-3250D95132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76" y="2186"/>
              <a:ext cx="488" cy="2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" name="Line 102">
              <a:extLst>
                <a:ext uri="{FF2B5EF4-FFF2-40B4-BE49-F238E27FC236}">
                  <a16:creationId xmlns:a16="http://schemas.microsoft.com/office/drawing/2014/main" id="{805F01A4-B68C-5C46-82C5-213941714C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76" y="2264"/>
              <a:ext cx="288" cy="20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" name="Line 103">
              <a:extLst>
                <a:ext uri="{FF2B5EF4-FFF2-40B4-BE49-F238E27FC236}">
                  <a16:creationId xmlns:a16="http://schemas.microsoft.com/office/drawing/2014/main" id="{89F8812B-A7DC-EE4E-969C-17D1A44B66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66" y="2186"/>
              <a:ext cx="196" cy="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" name="Line 104">
              <a:extLst>
                <a:ext uri="{FF2B5EF4-FFF2-40B4-BE49-F238E27FC236}">
                  <a16:creationId xmlns:a16="http://schemas.microsoft.com/office/drawing/2014/main" id="{C5B5A902-5DA0-1D43-B641-7F4514F434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84" y="1960"/>
              <a:ext cx="484" cy="5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" name="Line 105">
              <a:extLst>
                <a:ext uri="{FF2B5EF4-FFF2-40B4-BE49-F238E27FC236}">
                  <a16:creationId xmlns:a16="http://schemas.microsoft.com/office/drawing/2014/main" id="{F2B01566-7B67-1B4A-A46C-C122761479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70" y="1954"/>
              <a:ext cx="98" cy="5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" name="Line 106">
              <a:extLst>
                <a:ext uri="{FF2B5EF4-FFF2-40B4-BE49-F238E27FC236}">
                  <a16:creationId xmlns:a16="http://schemas.microsoft.com/office/drawing/2014/main" id="{F131A282-51A2-1E4D-B4B1-36B2C33743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94" y="2186"/>
              <a:ext cx="470" cy="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" name="Line 107">
              <a:extLst>
                <a:ext uri="{FF2B5EF4-FFF2-40B4-BE49-F238E27FC236}">
                  <a16:creationId xmlns:a16="http://schemas.microsoft.com/office/drawing/2014/main" id="{CF023310-AB08-0347-A044-B390C1F593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4" y="2266"/>
              <a:ext cx="104" cy="2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0" name="Group 108">
            <a:extLst>
              <a:ext uri="{FF2B5EF4-FFF2-40B4-BE49-F238E27FC236}">
                <a16:creationId xmlns:a16="http://schemas.microsoft.com/office/drawing/2014/main" id="{449A38E8-1780-AC4C-B718-08438B12CD0C}"/>
              </a:ext>
            </a:extLst>
          </p:cNvPr>
          <p:cNvGrpSpPr>
            <a:grpSpLocks/>
          </p:cNvGrpSpPr>
          <p:nvPr/>
        </p:nvGrpSpPr>
        <p:grpSpPr bwMode="auto">
          <a:xfrm>
            <a:off x="6563596" y="3309992"/>
            <a:ext cx="1401763" cy="1423988"/>
            <a:chOff x="2650" y="1858"/>
            <a:chExt cx="883" cy="897"/>
          </a:xfrm>
        </p:grpSpPr>
        <p:sp>
          <p:nvSpPr>
            <p:cNvPr id="111" name="Text Box 109">
              <a:extLst>
                <a:ext uri="{FF2B5EF4-FFF2-40B4-BE49-F238E27FC236}">
                  <a16:creationId xmlns:a16="http://schemas.microsoft.com/office/drawing/2014/main" id="{C0153773-5780-8C45-8DDE-5918187072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81" y="2543"/>
              <a:ext cx="18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600"/>
                <a:t>x</a:t>
              </a:r>
            </a:p>
          </p:txBody>
        </p:sp>
        <p:grpSp>
          <p:nvGrpSpPr>
            <p:cNvPr id="112" name="Group 110">
              <a:extLst>
                <a:ext uri="{FF2B5EF4-FFF2-40B4-BE49-F238E27FC236}">
                  <a16:creationId xmlns:a16="http://schemas.microsoft.com/office/drawing/2014/main" id="{1427850A-E1C1-F841-B941-75FE5399E1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05" y="1858"/>
              <a:ext cx="728" cy="737"/>
              <a:chOff x="3814" y="1003"/>
              <a:chExt cx="904" cy="918"/>
            </a:xfrm>
          </p:grpSpPr>
          <p:grpSp>
            <p:nvGrpSpPr>
              <p:cNvPr id="121" name="Group 111">
                <a:extLst>
                  <a:ext uri="{FF2B5EF4-FFF2-40B4-BE49-F238E27FC236}">
                    <a16:creationId xmlns:a16="http://schemas.microsoft.com/office/drawing/2014/main" id="{53D2F795-33EB-9941-9E86-FF5A1128A5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19" y="1003"/>
                <a:ext cx="899" cy="918"/>
                <a:chOff x="1284" y="1860"/>
                <a:chExt cx="960" cy="1836"/>
              </a:xfrm>
            </p:grpSpPr>
            <p:sp>
              <p:nvSpPr>
                <p:cNvPr id="134" name="Line 112">
                  <a:extLst>
                    <a:ext uri="{FF2B5EF4-FFF2-40B4-BE49-F238E27FC236}">
                      <a16:creationId xmlns:a16="http://schemas.microsoft.com/office/drawing/2014/main" id="{63C5D826-E82C-8C47-ACF0-0F0C99BEB3B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84" y="1860"/>
                  <a:ext cx="0" cy="183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5" name="Line 113">
                  <a:extLst>
                    <a:ext uri="{FF2B5EF4-FFF2-40B4-BE49-F238E27FC236}">
                      <a16:creationId xmlns:a16="http://schemas.microsoft.com/office/drawing/2014/main" id="{C19C6293-9F3A-1047-B493-2D9F7650B33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80" y="1860"/>
                  <a:ext cx="0" cy="183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6" name="Line 114">
                  <a:extLst>
                    <a:ext uri="{FF2B5EF4-FFF2-40B4-BE49-F238E27FC236}">
                      <a16:creationId xmlns:a16="http://schemas.microsoft.com/office/drawing/2014/main" id="{95346B96-74F9-674D-9E7A-10735262FC5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76" y="1860"/>
                  <a:ext cx="0" cy="183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" name="Line 115">
                  <a:extLst>
                    <a:ext uri="{FF2B5EF4-FFF2-40B4-BE49-F238E27FC236}">
                      <a16:creationId xmlns:a16="http://schemas.microsoft.com/office/drawing/2014/main" id="{6E7ED79E-4497-2944-B72E-1D1E39F87FA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72" y="1860"/>
                  <a:ext cx="0" cy="183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8" name="Line 116">
                  <a:extLst>
                    <a:ext uri="{FF2B5EF4-FFF2-40B4-BE49-F238E27FC236}">
                      <a16:creationId xmlns:a16="http://schemas.microsoft.com/office/drawing/2014/main" id="{CB29B433-25B5-3944-A388-5F2D896C952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68" y="1860"/>
                  <a:ext cx="0" cy="183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9" name="Line 117">
                  <a:extLst>
                    <a:ext uri="{FF2B5EF4-FFF2-40B4-BE49-F238E27FC236}">
                      <a16:creationId xmlns:a16="http://schemas.microsoft.com/office/drawing/2014/main" id="{00946A53-2C9F-8F41-9FF7-1F984079EC6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764" y="1860"/>
                  <a:ext cx="0" cy="183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0" name="Line 118">
                  <a:extLst>
                    <a:ext uri="{FF2B5EF4-FFF2-40B4-BE49-F238E27FC236}">
                      <a16:creationId xmlns:a16="http://schemas.microsoft.com/office/drawing/2014/main" id="{3D6CD2E8-32DF-754B-898A-20CED944FDB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860" y="1860"/>
                  <a:ext cx="0" cy="183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1" name="Line 119">
                  <a:extLst>
                    <a:ext uri="{FF2B5EF4-FFF2-40B4-BE49-F238E27FC236}">
                      <a16:creationId xmlns:a16="http://schemas.microsoft.com/office/drawing/2014/main" id="{3896374E-DD79-204E-8C82-C441BF7BD4A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56" y="1860"/>
                  <a:ext cx="0" cy="183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2" name="Line 120">
                  <a:extLst>
                    <a:ext uri="{FF2B5EF4-FFF2-40B4-BE49-F238E27FC236}">
                      <a16:creationId xmlns:a16="http://schemas.microsoft.com/office/drawing/2014/main" id="{D0D0C912-70D7-194E-A242-E4D296BC04C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052" y="1860"/>
                  <a:ext cx="0" cy="183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3" name="Line 121">
                  <a:extLst>
                    <a:ext uri="{FF2B5EF4-FFF2-40B4-BE49-F238E27FC236}">
                      <a16:creationId xmlns:a16="http://schemas.microsoft.com/office/drawing/2014/main" id="{3EE007F1-A456-0C40-AC07-2938291C6D7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148" y="1860"/>
                  <a:ext cx="0" cy="183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" name="Line 122">
                  <a:extLst>
                    <a:ext uri="{FF2B5EF4-FFF2-40B4-BE49-F238E27FC236}">
                      <a16:creationId xmlns:a16="http://schemas.microsoft.com/office/drawing/2014/main" id="{B36D6CDA-2843-244C-87AA-CF73236A177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44" y="1860"/>
                  <a:ext cx="0" cy="183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22" name="Group 123">
                <a:extLst>
                  <a:ext uri="{FF2B5EF4-FFF2-40B4-BE49-F238E27FC236}">
                    <a16:creationId xmlns:a16="http://schemas.microsoft.com/office/drawing/2014/main" id="{E0E56D66-DAF3-0940-ADFF-ED05F2DA22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5400000">
                <a:off x="3809" y="1008"/>
                <a:ext cx="914" cy="904"/>
                <a:chOff x="1284" y="1860"/>
                <a:chExt cx="960" cy="1836"/>
              </a:xfrm>
            </p:grpSpPr>
            <p:sp>
              <p:nvSpPr>
                <p:cNvPr id="123" name="Line 124">
                  <a:extLst>
                    <a:ext uri="{FF2B5EF4-FFF2-40B4-BE49-F238E27FC236}">
                      <a16:creationId xmlns:a16="http://schemas.microsoft.com/office/drawing/2014/main" id="{BC8E17E5-C069-464D-BC13-4BBC921C72C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84" y="1860"/>
                  <a:ext cx="0" cy="183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4" name="Line 125">
                  <a:extLst>
                    <a:ext uri="{FF2B5EF4-FFF2-40B4-BE49-F238E27FC236}">
                      <a16:creationId xmlns:a16="http://schemas.microsoft.com/office/drawing/2014/main" id="{B807B91C-7D95-A04C-9768-624EAB1E085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80" y="1860"/>
                  <a:ext cx="0" cy="183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5" name="Line 126">
                  <a:extLst>
                    <a:ext uri="{FF2B5EF4-FFF2-40B4-BE49-F238E27FC236}">
                      <a16:creationId xmlns:a16="http://schemas.microsoft.com/office/drawing/2014/main" id="{D1F38819-5F60-204A-9AA4-75DB7A7B62E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76" y="1860"/>
                  <a:ext cx="0" cy="183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6" name="Line 127">
                  <a:extLst>
                    <a:ext uri="{FF2B5EF4-FFF2-40B4-BE49-F238E27FC236}">
                      <a16:creationId xmlns:a16="http://schemas.microsoft.com/office/drawing/2014/main" id="{3415F481-1BE3-9546-BE32-C92CC7BA1C2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72" y="1860"/>
                  <a:ext cx="0" cy="183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7" name="Line 128">
                  <a:extLst>
                    <a:ext uri="{FF2B5EF4-FFF2-40B4-BE49-F238E27FC236}">
                      <a16:creationId xmlns:a16="http://schemas.microsoft.com/office/drawing/2014/main" id="{B77869DE-DD35-4540-8A77-00ACDC2FBA1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68" y="1860"/>
                  <a:ext cx="0" cy="183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8" name="Line 129">
                  <a:extLst>
                    <a:ext uri="{FF2B5EF4-FFF2-40B4-BE49-F238E27FC236}">
                      <a16:creationId xmlns:a16="http://schemas.microsoft.com/office/drawing/2014/main" id="{1CEE4753-D484-3E4D-9C4A-65ABD886F1B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764" y="1860"/>
                  <a:ext cx="0" cy="183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9" name="Line 130">
                  <a:extLst>
                    <a:ext uri="{FF2B5EF4-FFF2-40B4-BE49-F238E27FC236}">
                      <a16:creationId xmlns:a16="http://schemas.microsoft.com/office/drawing/2014/main" id="{19BAE3C4-2646-E549-963A-443F20590EC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860" y="1860"/>
                  <a:ext cx="0" cy="183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0" name="Line 131">
                  <a:extLst>
                    <a:ext uri="{FF2B5EF4-FFF2-40B4-BE49-F238E27FC236}">
                      <a16:creationId xmlns:a16="http://schemas.microsoft.com/office/drawing/2014/main" id="{76DAEA86-746C-F845-AFDB-8F91A31D99D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56" y="1860"/>
                  <a:ext cx="0" cy="183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1" name="Line 132">
                  <a:extLst>
                    <a:ext uri="{FF2B5EF4-FFF2-40B4-BE49-F238E27FC236}">
                      <a16:creationId xmlns:a16="http://schemas.microsoft.com/office/drawing/2014/main" id="{216E94DB-1610-DE41-B16B-7B36A9C40B2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052" y="1860"/>
                  <a:ext cx="0" cy="183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2" name="Line 133">
                  <a:extLst>
                    <a:ext uri="{FF2B5EF4-FFF2-40B4-BE49-F238E27FC236}">
                      <a16:creationId xmlns:a16="http://schemas.microsoft.com/office/drawing/2014/main" id="{00F5CEDC-6C65-DD44-B02D-A4A16AA6E4A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148" y="1860"/>
                  <a:ext cx="0" cy="183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" name="Line 134">
                  <a:extLst>
                    <a:ext uri="{FF2B5EF4-FFF2-40B4-BE49-F238E27FC236}">
                      <a16:creationId xmlns:a16="http://schemas.microsoft.com/office/drawing/2014/main" id="{83F43209-160A-E24E-A7F4-8A38FF98F05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44" y="1860"/>
                  <a:ext cx="0" cy="183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113" name="Text Box 135">
              <a:extLst>
                <a:ext uri="{FF2B5EF4-FFF2-40B4-BE49-F238E27FC236}">
                  <a16:creationId xmlns:a16="http://schemas.microsoft.com/office/drawing/2014/main" id="{334B6784-F54E-0141-A327-A615CE1E52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0" y="2119"/>
              <a:ext cx="18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600"/>
                <a:t>y</a:t>
              </a:r>
            </a:p>
          </p:txBody>
        </p:sp>
        <p:sp>
          <p:nvSpPr>
            <p:cNvPr id="114" name="Oval 136">
              <a:extLst>
                <a:ext uri="{FF2B5EF4-FFF2-40B4-BE49-F238E27FC236}">
                  <a16:creationId xmlns:a16="http://schemas.microsoft.com/office/drawing/2014/main" id="{378E7631-C953-1647-AD60-1A89727701C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841" y="1912"/>
              <a:ext cx="104" cy="106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" name="Oval 137">
              <a:extLst>
                <a:ext uri="{FF2B5EF4-FFF2-40B4-BE49-F238E27FC236}">
                  <a16:creationId xmlns:a16="http://schemas.microsoft.com/office/drawing/2014/main" id="{8523FEC1-185F-6A40-8716-F86F25FD67F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938" y="2156"/>
              <a:ext cx="104" cy="106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" name="Oval 138">
              <a:extLst>
                <a:ext uri="{FF2B5EF4-FFF2-40B4-BE49-F238E27FC236}">
                  <a16:creationId xmlns:a16="http://schemas.microsoft.com/office/drawing/2014/main" id="{6B583DC8-416C-EE48-A344-611973A3DF4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206" y="1905"/>
              <a:ext cx="104" cy="106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" name="Oval 139">
              <a:extLst>
                <a:ext uri="{FF2B5EF4-FFF2-40B4-BE49-F238E27FC236}">
                  <a16:creationId xmlns:a16="http://schemas.microsoft.com/office/drawing/2014/main" id="{296F6471-40E5-724D-9438-B8307B972DB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306" y="2464"/>
              <a:ext cx="104" cy="106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8" name="Oval 140">
              <a:extLst>
                <a:ext uri="{FF2B5EF4-FFF2-40B4-BE49-F238E27FC236}">
                  <a16:creationId xmlns:a16="http://schemas.microsoft.com/office/drawing/2014/main" id="{B8F6FFA8-92D2-DA4A-8A65-BDE611DD044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405" y="2124"/>
              <a:ext cx="104" cy="106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9" name="Oval 141">
              <a:extLst>
                <a:ext uri="{FF2B5EF4-FFF2-40B4-BE49-F238E27FC236}">
                  <a16:creationId xmlns:a16="http://schemas.microsoft.com/office/drawing/2014/main" id="{FA520417-4684-4F43-8AE8-D90F77FD17C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917" y="2413"/>
              <a:ext cx="104" cy="106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" name="Oval 142">
              <a:extLst>
                <a:ext uri="{FF2B5EF4-FFF2-40B4-BE49-F238E27FC236}">
                  <a16:creationId xmlns:a16="http://schemas.microsoft.com/office/drawing/2014/main" id="{8A6A17F7-1939-8F4E-9F2E-5B3BFC21E18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207" y="2206"/>
              <a:ext cx="104" cy="106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45" name="Text Box 143">
            <a:extLst>
              <a:ext uri="{FF2B5EF4-FFF2-40B4-BE49-F238E27FC236}">
                <a16:creationId xmlns:a16="http://schemas.microsoft.com/office/drawing/2014/main" id="{F7E28552-2A26-9A4C-9BA7-365C8D6A38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2491" y="1161640"/>
            <a:ext cx="225895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600" dirty="0">
                <a:solidFill>
                  <a:schemeClr val="tx2">
                    <a:lumMod val="75000"/>
                  </a:schemeClr>
                </a:solidFill>
              </a:rPr>
              <a:t>a collection of particles</a:t>
            </a:r>
          </a:p>
        </p:txBody>
      </p:sp>
      <p:sp>
        <p:nvSpPr>
          <p:cNvPr id="146" name="Text Box 144">
            <a:extLst>
              <a:ext uri="{FF2B5EF4-FFF2-40B4-BE49-F238E27FC236}">
                <a16:creationId xmlns:a16="http://schemas.microsoft.com/office/drawing/2014/main" id="{4E2F67C7-9B33-074D-994C-2176434F5E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0754" y="1161640"/>
            <a:ext cx="247375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600">
                <a:solidFill>
                  <a:schemeClr val="tx2">
                    <a:lumMod val="75000"/>
                  </a:schemeClr>
                </a:solidFill>
              </a:rPr>
              <a:t>fluid cells in phase-space</a:t>
            </a:r>
          </a:p>
        </p:txBody>
      </p:sp>
      <p:sp>
        <p:nvSpPr>
          <p:cNvPr id="147" name="Text Box 145">
            <a:extLst>
              <a:ext uri="{FF2B5EF4-FFF2-40B4-BE49-F238E27FC236}">
                <a16:creationId xmlns:a16="http://schemas.microsoft.com/office/drawing/2014/main" id="{A2A7B6C3-42DF-A04A-A47D-F97F3052C9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6167" y="1161640"/>
            <a:ext cx="307808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600">
                <a:solidFill>
                  <a:schemeClr val="tx2">
                    <a:lumMod val="75000"/>
                  </a:schemeClr>
                </a:solidFill>
              </a:rPr>
              <a:t>fluid cells in configuration space</a:t>
            </a:r>
          </a:p>
        </p:txBody>
      </p:sp>
      <p:sp>
        <p:nvSpPr>
          <p:cNvPr id="148" name="Text Box 146">
            <a:extLst>
              <a:ext uri="{FF2B5EF4-FFF2-40B4-BE49-F238E27FC236}">
                <a16:creationId xmlns:a16="http://schemas.microsoft.com/office/drawing/2014/main" id="{3728750C-A882-4F40-928F-44B23BF218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8166" y="1912595"/>
            <a:ext cx="36740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600" dirty="0"/>
              <a:t>or</a:t>
            </a:r>
          </a:p>
        </p:txBody>
      </p:sp>
      <p:sp>
        <p:nvSpPr>
          <p:cNvPr id="149" name="Text Box 147">
            <a:extLst>
              <a:ext uri="{FF2B5EF4-FFF2-40B4-BE49-F238E27FC236}">
                <a16:creationId xmlns:a16="http://schemas.microsoft.com/office/drawing/2014/main" id="{143B2E94-5DCF-D541-B3DC-2B4DAC08F4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0104" y="1912595"/>
            <a:ext cx="36740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600"/>
              <a:t>or</a:t>
            </a:r>
          </a:p>
        </p:txBody>
      </p:sp>
      <p:sp>
        <p:nvSpPr>
          <p:cNvPr id="150" name="Text Box 148">
            <a:extLst>
              <a:ext uri="{FF2B5EF4-FFF2-40B4-BE49-F238E27FC236}">
                <a16:creationId xmlns:a16="http://schemas.microsoft.com/office/drawing/2014/main" id="{BF5E307D-CDEB-BC4C-A4CF-2E988A4EAE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4501" y="2954143"/>
            <a:ext cx="83388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600" dirty="0">
                <a:solidFill>
                  <a:schemeClr val="tx2">
                    <a:lumMod val="75000"/>
                  </a:schemeClr>
                </a:solidFill>
              </a:rPr>
              <a:t>directly</a:t>
            </a:r>
          </a:p>
        </p:txBody>
      </p:sp>
      <p:sp>
        <p:nvSpPr>
          <p:cNvPr id="151" name="Text Box 149">
            <a:extLst>
              <a:ext uri="{FF2B5EF4-FFF2-40B4-BE49-F238E27FC236}">
                <a16:creationId xmlns:a16="http://schemas.microsoft.com/office/drawing/2014/main" id="{4BF0C52A-E63D-FA40-A8CF-70F6780844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4160" y="3653289"/>
            <a:ext cx="36740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1600" dirty="0"/>
              <a:t>or</a:t>
            </a:r>
          </a:p>
        </p:txBody>
      </p:sp>
      <p:sp>
        <p:nvSpPr>
          <p:cNvPr id="153" name="Title 1">
            <a:extLst>
              <a:ext uri="{FF2B5EF4-FFF2-40B4-BE49-F238E27FC236}">
                <a16:creationId xmlns:a16="http://schemas.microsoft.com/office/drawing/2014/main" id="{376735E4-14E8-3B44-AE47-FC8DF9B5A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27" y="106278"/>
            <a:ext cx="11857196" cy="510909"/>
          </a:xfrm>
        </p:spPr>
        <p:txBody>
          <a:bodyPr/>
          <a:lstStyle/>
          <a:p>
            <a:r>
              <a:rPr lang="en-US" altLang="en-US" sz="2800" dirty="0"/>
              <a:t>Modeling of a charged particle beams/plasmas - classification (2)</a:t>
            </a:r>
            <a:endParaRPr lang="en-US" sz="2800" dirty="0"/>
          </a:p>
        </p:txBody>
      </p: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C585C348-E664-0340-8617-AB155CA46FC4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A103DF20-816D-FE4F-9391-495C509B6DBB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C8DAC1EE-150C-E044-A868-4AF498AA6C23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6" name="Text Box 149">
            <a:extLst>
              <a:ext uri="{FF2B5EF4-FFF2-40B4-BE49-F238E27FC236}">
                <a16:creationId xmlns:a16="http://schemas.microsoft.com/office/drawing/2014/main" id="{1307D9A3-0D6A-A943-B355-D691FF917C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769" y="2954143"/>
            <a:ext cx="105028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600" dirty="0">
                <a:solidFill>
                  <a:schemeClr val="tx2">
                    <a:lumMod val="75000"/>
                  </a:schemeClr>
                </a:solidFill>
              </a:rPr>
              <a:t>via a field</a:t>
            </a:r>
          </a:p>
        </p:txBody>
      </p:sp>
    </p:spTree>
    <p:extLst>
      <p:ext uri="{BB962C8B-B14F-4D97-AF65-F5344CB8AC3E}">
        <p14:creationId xmlns:p14="http://schemas.microsoft.com/office/powerpoint/2010/main" val="3260902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1DBB639-1680-CB42-B43A-8923890F9A62}"/>
              </a:ext>
            </a:extLst>
          </p:cNvPr>
          <p:cNvGrpSpPr/>
          <p:nvPr/>
        </p:nvGrpSpPr>
        <p:grpSpPr>
          <a:xfrm>
            <a:off x="4300937" y="801002"/>
            <a:ext cx="7796680" cy="4872613"/>
            <a:chOff x="4261181" y="690431"/>
            <a:chExt cx="7796680" cy="4872613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FE96B54B-2998-C14B-9961-5FA423645DC5}"/>
                </a:ext>
              </a:extLst>
            </p:cNvPr>
            <p:cNvGrpSpPr/>
            <p:nvPr/>
          </p:nvGrpSpPr>
          <p:grpSpPr>
            <a:xfrm>
              <a:off x="4261181" y="690431"/>
              <a:ext cx="7796680" cy="4872613"/>
              <a:chOff x="4261181" y="690431"/>
              <a:chExt cx="7796680" cy="4872613"/>
            </a:xfrm>
          </p:grpSpPr>
          <p:pic>
            <p:nvPicPr>
              <p:cNvPr id="10" name="Picture 9" descr="Screen Shot 2017-01-25 at 10.28.05 AM.png">
                <a:extLst>
                  <a:ext uri="{FF2B5EF4-FFF2-40B4-BE49-F238E27FC236}">
                    <a16:creationId xmlns:a16="http://schemas.microsoft.com/office/drawing/2014/main" id="{81B7B0E1-8170-764A-9017-C34DCE8AFE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100790" y="4342478"/>
                <a:ext cx="1842816" cy="1220566"/>
              </a:xfrm>
              <a:prstGeom prst="rect">
                <a:avLst/>
              </a:prstGeom>
            </p:spPr>
          </p:pic>
          <p:pic>
            <p:nvPicPr>
              <p:cNvPr id="11" name="Picture 10" descr="Screen Shot 2017-01-25 at 10.28.40 AM.png">
                <a:extLst>
                  <a:ext uri="{FF2B5EF4-FFF2-40B4-BE49-F238E27FC236}">
                    <a16:creationId xmlns:a16="http://schemas.microsoft.com/office/drawing/2014/main" id="{70B363E2-9066-3F4A-B8EF-2A83EDD4FA1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53687"/>
              <a:stretch/>
            </p:blipFill>
            <p:spPr>
              <a:xfrm>
                <a:off x="9726672" y="1392242"/>
                <a:ext cx="2331189" cy="527417"/>
              </a:xfrm>
              <a:prstGeom prst="rect">
                <a:avLst/>
              </a:prstGeom>
            </p:spPr>
          </p:pic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2E649AEA-CA0E-0C41-9E77-23E11D564E0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7833784" y="1331150"/>
                <a:ext cx="1763441" cy="343328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AB0E117B-F37D-654E-93AD-7B93B256F7F3}"/>
                  </a:ext>
                </a:extLst>
              </p:cNvPr>
              <p:cNvCxnSpPr>
                <a:cxnSpLocks/>
                <a:stCxn id="23" idx="3"/>
              </p:cNvCxnSpPr>
              <p:nvPr/>
            </p:nvCxnSpPr>
            <p:spPr bwMode="auto">
              <a:xfrm>
                <a:off x="7860787" y="4421619"/>
                <a:ext cx="2083313" cy="255541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B318195A-CE75-3C47-94EF-5E758966AFE0}"/>
                  </a:ext>
                </a:extLst>
              </p:cNvPr>
              <p:cNvGrpSpPr/>
              <p:nvPr/>
            </p:nvGrpSpPr>
            <p:grpSpPr>
              <a:xfrm>
                <a:off x="4261181" y="1187392"/>
                <a:ext cx="5737031" cy="3418829"/>
                <a:chOff x="2855551" y="2683963"/>
                <a:chExt cx="5738525" cy="3419720"/>
              </a:xfrm>
            </p:grpSpPr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A1F5D547-A357-BB41-9C41-697EC189A4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71447" y="2791913"/>
                  <a:ext cx="3705641" cy="2867025"/>
                </a:xfrm>
                <a:prstGeom prst="ellips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" name="Text Box 6">
                  <a:extLst>
                    <a:ext uri="{FF2B5EF4-FFF2-40B4-BE49-F238E27FC236}">
                      <a16:creationId xmlns:a16="http://schemas.microsoft.com/office/drawing/2014/main" id="{79A09BAC-28D3-EF4E-BADB-C939A2F51E5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229326" y="4033338"/>
                  <a:ext cx="2364750" cy="369332"/>
                </a:xfrm>
                <a:prstGeom prst="rect">
                  <a:avLst/>
                </a:prstGeom>
                <a:solidFill>
                  <a:srgbClr val="E7EDFF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sz="1799">
                      <a:latin typeface="Calibri"/>
                      <a:cs typeface="Calibri"/>
                    </a:rPr>
                    <a:t>Deposit charge/current</a:t>
                  </a:r>
                </a:p>
              </p:txBody>
            </p:sp>
            <p:sp>
              <p:nvSpPr>
                <p:cNvPr id="17" name="Text Box 7">
                  <a:extLst>
                    <a:ext uri="{FF2B5EF4-FFF2-40B4-BE49-F238E27FC236}">
                      <a16:creationId xmlns:a16="http://schemas.microsoft.com/office/drawing/2014/main" id="{3FA31677-4989-E14D-A2CB-1CB7444E88D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781478" y="2683963"/>
                  <a:ext cx="1485578" cy="369332"/>
                </a:xfrm>
                <a:prstGeom prst="rect">
                  <a:avLst/>
                </a:prstGeom>
                <a:solidFill>
                  <a:srgbClr val="E7EDFF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sz="1799" dirty="0">
                      <a:latin typeface="Calibri"/>
                      <a:cs typeface="Calibri"/>
                    </a:rPr>
                    <a:t>Push particles</a:t>
                  </a:r>
                </a:p>
              </p:txBody>
            </p:sp>
            <p:sp>
              <p:nvSpPr>
                <p:cNvPr id="18" name="AutoShape 36">
                  <a:extLst>
                    <a:ext uri="{FF2B5EF4-FFF2-40B4-BE49-F238E27FC236}">
                      <a16:creationId xmlns:a16="http://schemas.microsoft.com/office/drawing/2014/main" id="{C5468124-79C2-304F-A9B0-0982E72F8E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3554" y="3955168"/>
                  <a:ext cx="219075" cy="20161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9" name="Text Box 5">
                  <a:extLst>
                    <a:ext uri="{FF2B5EF4-FFF2-40B4-BE49-F238E27FC236}">
                      <a16:creationId xmlns:a16="http://schemas.microsoft.com/office/drawing/2014/main" id="{EBB33341-EE64-E04B-82F9-9018F802290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855551" y="4055563"/>
                  <a:ext cx="1670050" cy="369332"/>
                </a:xfrm>
                <a:prstGeom prst="rect">
                  <a:avLst/>
                </a:prstGeom>
                <a:solidFill>
                  <a:srgbClr val="E7EDFF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en-US" sz="1799">
                      <a:latin typeface="Calibri"/>
                      <a:cs typeface="Calibri"/>
                    </a:rPr>
                    <a:t>Gather forces</a:t>
                  </a:r>
                </a:p>
              </p:txBody>
            </p:sp>
            <p:sp>
              <p:nvSpPr>
                <p:cNvPr id="20" name="Text Box 7">
                  <a:extLst>
                    <a:ext uri="{FF2B5EF4-FFF2-40B4-BE49-F238E27FC236}">
                      <a16:creationId xmlns:a16="http://schemas.microsoft.com/office/drawing/2014/main" id="{94545873-9DB5-0145-A541-25A119AA34B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679880" y="3017793"/>
                  <a:ext cx="1710725" cy="646331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  <a:extLst/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sz="1799" dirty="0">
                      <a:latin typeface="Calibri"/>
                      <a:cs typeface="Calibri"/>
                    </a:rPr>
                    <a:t>Newton-Lorentz</a:t>
                  </a:r>
                </a:p>
                <a:p>
                  <a:pPr>
                    <a:defRPr/>
                  </a:pPr>
                  <a:endParaRPr lang="en-US" sz="1799" dirty="0">
                    <a:latin typeface="Calibri"/>
                    <a:cs typeface="Calibri"/>
                  </a:endParaRPr>
                </a:p>
              </p:txBody>
            </p:sp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8DE28BB3-825A-3949-9E4B-A445CDC1AC54}"/>
                    </a:ext>
                  </a:extLst>
                </p:cNvPr>
                <p:cNvGrpSpPr/>
                <p:nvPr/>
              </p:nvGrpSpPr>
              <p:grpSpPr>
                <a:xfrm>
                  <a:off x="4679953" y="5387475"/>
                  <a:ext cx="1776141" cy="716208"/>
                  <a:chOff x="5118784" y="4330700"/>
                  <a:chExt cx="1776141" cy="716208"/>
                </a:xfrm>
              </p:grpSpPr>
              <p:sp>
                <p:nvSpPr>
                  <p:cNvPr id="22" name="Text Box 4">
                    <a:extLst>
                      <a:ext uri="{FF2B5EF4-FFF2-40B4-BE49-F238E27FC236}">
                        <a16:creationId xmlns:a16="http://schemas.microsoft.com/office/drawing/2014/main" id="{DC788E39-14B5-F94D-90F0-64126E24AD63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79683" y="4330700"/>
                    <a:ext cx="1166831" cy="369332"/>
                  </a:xfrm>
                  <a:prstGeom prst="rect">
                    <a:avLst/>
                  </a:prstGeom>
                  <a:solidFill>
                    <a:srgbClr val="E7EDFF"/>
                  </a:solidFill>
                  <a:ln w="1905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extLst/>
                </p:spPr>
                <p:txBody>
                  <a:bodyPr wrap="none">
                    <a:spAutoFit/>
                  </a:bodyPr>
                  <a:lstStyle/>
                  <a:p>
                    <a:pPr>
                      <a:defRPr/>
                    </a:pPr>
                    <a:r>
                      <a:rPr lang="en-US" sz="1799" dirty="0">
                        <a:latin typeface="Calibri"/>
                        <a:cs typeface="Calibri"/>
                      </a:rPr>
                      <a:t>Field solve</a:t>
                    </a:r>
                  </a:p>
                </p:txBody>
              </p:sp>
              <p:sp>
                <p:nvSpPr>
                  <p:cNvPr id="23" name="Text Box 7">
                    <a:extLst>
                      <a:ext uri="{FF2B5EF4-FFF2-40B4-BE49-F238E27FC236}">
                        <a16:creationId xmlns:a16="http://schemas.microsoft.com/office/drawing/2014/main" id="{9055CDE4-EACB-3046-9442-AF6C7EF96DAE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18784" y="4677608"/>
                    <a:ext cx="1776141" cy="369300"/>
                  </a:xfrm>
                  <a:prstGeom prst="rect">
                    <a:avLst/>
                  </a:prstGeom>
                  <a:noFill/>
                  <a:ln w="19050">
                    <a:noFill/>
                    <a:miter lim="800000"/>
                    <a:headEnd/>
                    <a:tailEnd/>
                  </a:ln>
                  <a:effectLst/>
                  <a:extLst/>
                </p:spPr>
                <p:txBody>
                  <a:bodyPr wrap="none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US" sz="1799" dirty="0">
                        <a:latin typeface="Calibri"/>
                        <a:cs typeface="Calibri"/>
                      </a:rPr>
                      <a:t>Poisson/Maxwell</a:t>
                    </a:r>
                  </a:p>
                </p:txBody>
              </p:sp>
            </p:grpSp>
          </p:grp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5398EEBE-7C8C-3042-879C-643582F8F1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04703" y="2501785"/>
                <a:ext cx="664295" cy="614081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689251B-928F-5342-A11A-F3D97C4C96F6}"/>
                  </a:ext>
                </a:extLst>
              </p:cNvPr>
              <p:cNvSpPr txBox="1"/>
              <p:nvPr/>
            </p:nvSpPr>
            <p:spPr>
              <a:xfrm>
                <a:off x="6602303" y="2523644"/>
                <a:ext cx="649198" cy="523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799" dirty="0" err="1">
                    <a:latin typeface="Symbol" charset="2"/>
                    <a:ea typeface="Calibri" charset="0"/>
                    <a:cs typeface="Symbol" charset="2"/>
                  </a:rPr>
                  <a:t>D</a:t>
                </a:r>
                <a:r>
                  <a:rPr lang="en-US" sz="2799" dirty="0" err="1">
                    <a:latin typeface="Calibri" charset="0"/>
                    <a:ea typeface="Calibri" charset="0"/>
                    <a:cs typeface="Calibri" charset="0"/>
                  </a:rPr>
                  <a:t>t</a:t>
                </a:r>
                <a:endParaRPr lang="en-US" sz="2799" dirty="0"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B3AEF5F7-8D53-2844-AB84-28FCD6AA79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179335" y="3836502"/>
                <a:ext cx="736600" cy="215900"/>
              </a:xfrm>
              <a:prstGeom prst="rect">
                <a:avLst/>
              </a:prstGeom>
            </p:spPr>
          </p:pic>
          <p:sp>
            <p:nvSpPr>
              <p:cNvPr id="45" name="Left Brace 44">
                <a:extLst>
                  <a:ext uri="{FF2B5EF4-FFF2-40B4-BE49-F238E27FC236}">
                    <a16:creationId xmlns:a16="http://schemas.microsoft.com/office/drawing/2014/main" id="{FB9468C1-A64F-7B4C-BF1E-1972167CD9A4}"/>
                  </a:ext>
                </a:extLst>
              </p:cNvPr>
              <p:cNvSpPr/>
              <p:nvPr/>
            </p:nvSpPr>
            <p:spPr>
              <a:xfrm>
                <a:off x="9944100" y="3791277"/>
                <a:ext cx="156690" cy="1771767"/>
              </a:xfrm>
              <a:prstGeom prst="leftBrac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Left Brace 46">
                <a:extLst>
                  <a:ext uri="{FF2B5EF4-FFF2-40B4-BE49-F238E27FC236}">
                    <a16:creationId xmlns:a16="http://schemas.microsoft.com/office/drawing/2014/main" id="{FABD237F-98C2-F045-9209-25B4BBE77489}"/>
                  </a:ext>
                </a:extLst>
              </p:cNvPr>
              <p:cNvSpPr/>
              <p:nvPr/>
            </p:nvSpPr>
            <p:spPr>
              <a:xfrm>
                <a:off x="9597225" y="690431"/>
                <a:ext cx="183282" cy="1281438"/>
              </a:xfrm>
              <a:prstGeom prst="leftBrac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2" name="Picture 41" descr="Screen Shot 2017-01-25 at 10.28.40 AM.png">
              <a:extLst>
                <a:ext uri="{FF2B5EF4-FFF2-40B4-BE49-F238E27FC236}">
                  <a16:creationId xmlns:a16="http://schemas.microsoft.com/office/drawing/2014/main" id="{F7237ED4-8B13-9344-8CEC-0CFDC490C1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50104"/>
            <a:stretch/>
          </p:blipFill>
          <p:spPr>
            <a:xfrm>
              <a:off x="9720866" y="771812"/>
              <a:ext cx="2331189" cy="568220"/>
            </a:xfrm>
            <a:prstGeom prst="rect">
              <a:avLst/>
            </a:prstGeom>
          </p:spPr>
        </p:pic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BE50B3B9-A81D-5440-929D-665AD5B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27" y="106278"/>
            <a:ext cx="11857196" cy="510909"/>
          </a:xfrm>
        </p:spPr>
        <p:txBody>
          <a:bodyPr/>
          <a:lstStyle/>
          <a:p>
            <a:r>
              <a:rPr lang="en-US" altLang="en-US" sz="2800" dirty="0"/>
              <a:t>We concentrate on the widely used Particle-In-Cell method</a:t>
            </a:r>
            <a:endParaRPr lang="en-US" sz="2800" dirty="0"/>
          </a:p>
        </p:txBody>
      </p:sp>
      <p:pic>
        <p:nvPicPr>
          <p:cNvPr id="6" name="Picture 5" descr="Screen Shot 2017-01-25 at 10.32.25 AM.png">
            <a:extLst>
              <a:ext uri="{FF2B5EF4-FFF2-40B4-BE49-F238E27FC236}">
                <a16:creationId xmlns:a16="http://schemas.microsoft.com/office/drawing/2014/main" id="{BA259CE6-4A2F-084E-8E58-C8AD1BA7FE8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3825" y="1182524"/>
            <a:ext cx="2975651" cy="35756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D5838E-F1BA-2D46-95AF-FF52D637042C}"/>
              </a:ext>
            </a:extLst>
          </p:cNvPr>
          <p:cNvSpPr txBox="1"/>
          <p:nvPr/>
        </p:nvSpPr>
        <p:spPr>
          <a:xfrm>
            <a:off x="154355" y="4398655"/>
            <a:ext cx="44593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libri"/>
                <a:cs typeface="Calibri"/>
              </a:rPr>
              <a:t>Eulerian fields on grids</a:t>
            </a:r>
          </a:p>
          <a:p>
            <a:pPr algn="ctr"/>
            <a:r>
              <a:rPr lang="en-US" sz="2000" dirty="0">
                <a:latin typeface="Calibri"/>
                <a:cs typeface="Calibri"/>
              </a:rPr>
              <a:t>(usually Cartesian)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71B038-714D-BA4A-841C-D6759217443B}"/>
              </a:ext>
            </a:extLst>
          </p:cNvPr>
          <p:cNvSpPr txBox="1"/>
          <p:nvPr/>
        </p:nvSpPr>
        <p:spPr>
          <a:xfrm>
            <a:off x="593270" y="974771"/>
            <a:ext cx="36280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latin typeface="Calibri"/>
                <a:cs typeface="Calibri"/>
              </a:rPr>
              <a:t>Lagrangian</a:t>
            </a:r>
            <a:r>
              <a:rPr lang="en-US" sz="2000" dirty="0">
                <a:latin typeface="Calibri"/>
                <a:cs typeface="Calibri"/>
              </a:rPr>
              <a:t> macro-particles</a:t>
            </a:r>
          </a:p>
        </p:txBody>
      </p:sp>
      <p:sp>
        <p:nvSpPr>
          <p:cNvPr id="43" name="Slide Number Placeholder 3">
            <a:extLst>
              <a:ext uri="{FF2B5EF4-FFF2-40B4-BE49-F238E27FC236}">
                <a16:creationId xmlns:a16="http://schemas.microsoft.com/office/drawing/2014/main" id="{D34180F9-9AEA-2A41-913A-1DB445583E89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55401" y="6393363"/>
            <a:ext cx="544259" cy="301625"/>
          </a:xfrm>
        </p:spPr>
        <p:txBody>
          <a:bodyPr/>
          <a:lstStyle/>
          <a:p>
            <a:fld id="{929A8685-9CBD-5D48-90F4-6955DC9A7A72}" type="slidenum">
              <a:rPr lang="en-US" altLang="x-none" smtClean="0"/>
              <a:pPr/>
              <a:t>5</a:t>
            </a:fld>
            <a:endParaRPr lang="en-US" altLang="x-none" dirty="0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0ECDDF0-9B94-5241-BE58-3A90D7DA9CD0}"/>
              </a:ext>
            </a:extLst>
          </p:cNvPr>
          <p:cNvCxnSpPr>
            <a:cxnSpLocks/>
          </p:cNvCxnSpPr>
          <p:nvPr/>
        </p:nvCxnSpPr>
        <p:spPr bwMode="auto">
          <a:xfrm>
            <a:off x="10219091" y="4344269"/>
            <a:ext cx="1548195" cy="331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82B8AF07-0A9C-734A-8932-205DA3FCBF44}"/>
              </a:ext>
            </a:extLst>
          </p:cNvPr>
          <p:cNvSpPr txBox="1"/>
          <p:nvPr/>
        </p:nvSpPr>
        <p:spPr>
          <a:xfrm>
            <a:off x="993825" y="5553143"/>
            <a:ext cx="78360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+ discretization of field and particles equations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3D369DF-51C0-7B4F-B08C-309BA680E1D0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200CE09-C748-FE42-91E3-3C1FB04DAE58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6B771D3-065B-7243-A8DF-3D9398139F1C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14189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6BB0C09-9FFA-DB43-97A1-0098D45523F1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6</a:t>
            </a:fld>
            <a:endParaRPr lang="en-US" altLang="x-none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AA53C08-3C1C-A541-B141-CE98230EA8B6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2088098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altLang="en-US" sz="2800" dirty="0"/>
              <a:t>Discretization of differential operations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1C5BB9-15DA-A647-A520-B9B25C8F71D6}"/>
              </a:ext>
            </a:extLst>
          </p:cNvPr>
          <p:cNvSpPr txBox="1"/>
          <p:nvPr/>
        </p:nvSpPr>
        <p:spPr>
          <a:xfrm>
            <a:off x="301356" y="1032927"/>
            <a:ext cx="11887469" cy="3527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Assuming a uniform grid of cell size </a:t>
            </a:r>
            <a:r>
              <a:rPr lang="en-US" sz="2000" dirty="0" err="1">
                <a:latin typeface="Symbol" pitchFamily="2" charset="2"/>
              </a:rPr>
              <a:t>D</a:t>
            </a:r>
            <a:r>
              <a:rPr lang="en-US" sz="2000" dirty="0" err="1"/>
              <a:t>x</a:t>
            </a:r>
            <a:r>
              <a:rPr lang="en-US" sz="2000" dirty="0"/>
              <a:t>, </a:t>
            </a:r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and writing Taylor expansion of function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000" dirty="0"/>
              <a:t> on grid, one cell forward and backward:</a:t>
            </a:r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gives </a:t>
            </a:r>
            <a:r>
              <a:rPr lang="en-US" sz="2000" u="sng" dirty="0"/>
              <a:t>non-centered first-order</a:t>
            </a:r>
            <a:r>
              <a:rPr lang="en-US" sz="2000" dirty="0"/>
              <a:t> finite-difference (FD) approximations of 1</a:t>
            </a:r>
            <a:r>
              <a:rPr lang="en-US" sz="2000" baseline="30000" dirty="0"/>
              <a:t>st</a:t>
            </a:r>
            <a:r>
              <a:rPr lang="en-US" sz="2000" dirty="0"/>
              <a:t> order derivatives.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091FE8-61E2-C448-8F40-20437E4E49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2559" y="2210145"/>
            <a:ext cx="6159500" cy="14859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FB60AEF-6D42-B74F-84D2-E35E82A589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4018" y="2286345"/>
            <a:ext cx="2952750" cy="1333500"/>
          </a:xfrm>
          <a:prstGeom prst="rect">
            <a:avLst/>
          </a:prstGeom>
        </p:spPr>
      </p:pic>
      <p:sp>
        <p:nvSpPr>
          <p:cNvPr id="9" name="Right Arrow 8">
            <a:extLst>
              <a:ext uri="{FF2B5EF4-FFF2-40B4-BE49-F238E27FC236}">
                <a16:creationId xmlns:a16="http://schemas.microsoft.com/office/drawing/2014/main" id="{541198AC-AD57-0547-930B-4BC43C407524}"/>
              </a:ext>
            </a:extLst>
          </p:cNvPr>
          <p:cNvSpPr/>
          <p:nvPr/>
        </p:nvSpPr>
        <p:spPr>
          <a:xfrm>
            <a:off x="7788299" y="2767499"/>
            <a:ext cx="597529" cy="371192"/>
          </a:xfrm>
          <a:prstGeom prst="rightArrow">
            <a:avLst/>
          </a:prstGeom>
          <a:solidFill>
            <a:schemeClr val="bg2"/>
          </a:solidFill>
          <a:ln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DA9165-C9CC-194C-87B4-72FCDBBB600A}"/>
              </a:ext>
            </a:extLst>
          </p:cNvPr>
          <p:cNvSpPr txBox="1"/>
          <p:nvPr/>
        </p:nvSpPr>
        <p:spPr>
          <a:xfrm>
            <a:off x="486441" y="2447107"/>
            <a:ext cx="954108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dirty="0"/>
              <a:t>forward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4F36C2-9265-B247-915F-5AFC25E9FFE3}"/>
              </a:ext>
            </a:extLst>
          </p:cNvPr>
          <p:cNvSpPr txBox="1"/>
          <p:nvPr/>
        </p:nvSpPr>
        <p:spPr>
          <a:xfrm>
            <a:off x="268433" y="3133573"/>
            <a:ext cx="1172116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dirty="0"/>
              <a:t>backward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497FFA1-6543-524E-AA14-3E0CB0509B56}"/>
              </a:ext>
            </a:extLst>
          </p:cNvPr>
          <p:cNvCxnSpPr/>
          <p:nvPr/>
        </p:nvCxnSpPr>
        <p:spPr>
          <a:xfrm>
            <a:off x="5849265" y="1230338"/>
            <a:ext cx="6029608" cy="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85C8DD6-8677-9E42-AC54-6E890A299D1C}"/>
              </a:ext>
            </a:extLst>
          </p:cNvPr>
          <p:cNvGrpSpPr/>
          <p:nvPr/>
        </p:nvGrpSpPr>
        <p:grpSpPr>
          <a:xfrm>
            <a:off x="6356260" y="1108117"/>
            <a:ext cx="4807390" cy="244443"/>
            <a:chOff x="6255945" y="669959"/>
            <a:chExt cx="762000" cy="244443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F02DDE4-E5F6-7041-B134-9BD4AC2ABD8A}"/>
                </a:ext>
              </a:extLst>
            </p:cNvPr>
            <p:cNvCxnSpPr>
              <a:cxnSpLocks/>
            </p:cNvCxnSpPr>
            <p:nvPr/>
          </p:nvCxnSpPr>
          <p:spPr>
            <a:xfrm>
              <a:off x="6255945" y="669959"/>
              <a:ext cx="0" cy="24444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3C137F8-01FF-7345-894E-D2B6F12B5588}"/>
                </a:ext>
              </a:extLst>
            </p:cNvPr>
            <p:cNvCxnSpPr>
              <a:cxnSpLocks/>
            </p:cNvCxnSpPr>
            <p:nvPr/>
          </p:nvCxnSpPr>
          <p:spPr>
            <a:xfrm>
              <a:off x="6408345" y="669959"/>
              <a:ext cx="0" cy="24444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B3DCA70-1588-2E4E-A884-267A5563E578}"/>
                </a:ext>
              </a:extLst>
            </p:cNvPr>
            <p:cNvCxnSpPr>
              <a:cxnSpLocks/>
            </p:cNvCxnSpPr>
            <p:nvPr/>
          </p:nvCxnSpPr>
          <p:spPr>
            <a:xfrm>
              <a:off x="6560745" y="669959"/>
              <a:ext cx="0" cy="24444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7069CA3-212E-804B-870C-C92702841CDC}"/>
                </a:ext>
              </a:extLst>
            </p:cNvPr>
            <p:cNvCxnSpPr>
              <a:cxnSpLocks/>
            </p:cNvCxnSpPr>
            <p:nvPr/>
          </p:nvCxnSpPr>
          <p:spPr>
            <a:xfrm>
              <a:off x="6713145" y="669959"/>
              <a:ext cx="0" cy="24444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A3C778A-67A2-9A45-A9FF-755EF7B7B776}"/>
                </a:ext>
              </a:extLst>
            </p:cNvPr>
            <p:cNvCxnSpPr>
              <a:cxnSpLocks/>
            </p:cNvCxnSpPr>
            <p:nvPr/>
          </p:nvCxnSpPr>
          <p:spPr>
            <a:xfrm>
              <a:off x="6865545" y="669959"/>
              <a:ext cx="0" cy="24444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B646C4F-3AF0-874C-91CF-38B7D6593625}"/>
                </a:ext>
              </a:extLst>
            </p:cNvPr>
            <p:cNvCxnSpPr>
              <a:cxnSpLocks/>
            </p:cNvCxnSpPr>
            <p:nvPr/>
          </p:nvCxnSpPr>
          <p:spPr>
            <a:xfrm>
              <a:off x="7017945" y="669959"/>
              <a:ext cx="0" cy="24444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F7EBBD5B-70AA-E44D-A6D3-1D6595302C56}"/>
              </a:ext>
            </a:extLst>
          </p:cNvPr>
          <p:cNvSpPr txBox="1"/>
          <p:nvPr/>
        </p:nvSpPr>
        <p:spPr>
          <a:xfrm>
            <a:off x="11780381" y="1247473"/>
            <a:ext cx="300082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/>
              <a:t>x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5B44BB8-1750-B040-8882-7D34A7293C77}"/>
              </a:ext>
            </a:extLst>
          </p:cNvPr>
          <p:cNvSpPr txBox="1"/>
          <p:nvPr/>
        </p:nvSpPr>
        <p:spPr>
          <a:xfrm>
            <a:off x="6150114" y="1327171"/>
            <a:ext cx="412292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/>
              <a:t>i-2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51787BE-DF7B-064F-83DF-C3D0BCD3FE64}"/>
              </a:ext>
            </a:extLst>
          </p:cNvPr>
          <p:cNvSpPr txBox="1"/>
          <p:nvPr/>
        </p:nvSpPr>
        <p:spPr>
          <a:xfrm>
            <a:off x="7117973" y="1327171"/>
            <a:ext cx="412293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/>
              <a:t>i-1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6DFE919-CDF3-2F4B-B411-D33FE39F45B2}"/>
              </a:ext>
            </a:extLst>
          </p:cNvPr>
          <p:cNvSpPr txBox="1"/>
          <p:nvPr/>
        </p:nvSpPr>
        <p:spPr>
          <a:xfrm>
            <a:off x="8177203" y="1327171"/>
            <a:ext cx="229550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 err="1"/>
              <a:t>i</a:t>
            </a:r>
            <a:endParaRPr lang="en-US" sz="16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B08972A-9BB4-3148-AE88-A3D52CB69CAB}"/>
              </a:ext>
            </a:extLst>
          </p:cNvPr>
          <p:cNvSpPr txBox="1"/>
          <p:nvPr/>
        </p:nvSpPr>
        <p:spPr>
          <a:xfrm>
            <a:off x="9028043" y="1327171"/>
            <a:ext cx="463588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/>
              <a:t>i+1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1C9C42C-AB6C-9A41-96E4-7C03E067C6C2}"/>
              </a:ext>
            </a:extLst>
          </p:cNvPr>
          <p:cNvSpPr txBox="1"/>
          <p:nvPr/>
        </p:nvSpPr>
        <p:spPr>
          <a:xfrm>
            <a:off x="9995902" y="1327171"/>
            <a:ext cx="463588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/>
              <a:t>i+2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2275376-B6E1-B145-B0CB-697190A79EC6}"/>
              </a:ext>
            </a:extLst>
          </p:cNvPr>
          <p:cNvSpPr txBox="1"/>
          <p:nvPr/>
        </p:nvSpPr>
        <p:spPr>
          <a:xfrm>
            <a:off x="10963760" y="1327171"/>
            <a:ext cx="463588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/>
              <a:t>i+3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67E0078F-3060-AE4A-9C28-7CD1137D1B1D}"/>
              </a:ext>
            </a:extLst>
          </p:cNvPr>
          <p:cNvCxnSpPr/>
          <p:nvPr/>
        </p:nvCxnSpPr>
        <p:spPr>
          <a:xfrm>
            <a:off x="9259837" y="1023321"/>
            <a:ext cx="94233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13B4CD62-0696-3945-86E2-05D484E8894E}"/>
              </a:ext>
            </a:extLst>
          </p:cNvPr>
          <p:cNvSpPr txBox="1"/>
          <p:nvPr/>
        </p:nvSpPr>
        <p:spPr>
          <a:xfrm>
            <a:off x="9518966" y="852505"/>
            <a:ext cx="441146" cy="3416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err="1">
                <a:latin typeface="Symbol" pitchFamily="2" charset="2"/>
              </a:rPr>
              <a:t>D</a:t>
            </a:r>
            <a:r>
              <a:rPr lang="en-US" dirty="0" err="1"/>
              <a:t>x</a:t>
            </a:r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2499DEF-6C33-DD40-95F3-FB5B6F94F9E2}"/>
              </a:ext>
            </a:extLst>
          </p:cNvPr>
          <p:cNvGrpSpPr/>
          <p:nvPr/>
        </p:nvGrpSpPr>
        <p:grpSpPr>
          <a:xfrm>
            <a:off x="301355" y="4704921"/>
            <a:ext cx="11887469" cy="1453124"/>
            <a:chOff x="201040" y="4266763"/>
            <a:chExt cx="11887469" cy="145312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35D41C54-A1E4-9C48-A41C-11ABE67006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72316" y="4748975"/>
              <a:ext cx="4229799" cy="970912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8B13DD6-FDC5-774A-AB42-E361D7A76907}"/>
                </a:ext>
              </a:extLst>
            </p:cNvPr>
            <p:cNvSpPr txBox="1"/>
            <p:nvPr/>
          </p:nvSpPr>
          <p:spPr>
            <a:xfrm>
              <a:off x="201040" y="4266763"/>
              <a:ext cx="118874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000" dirty="0"/>
                <a:t>Subtracting forward and backward FD gives </a:t>
              </a:r>
              <a:r>
                <a:rPr lang="en-US" sz="2000" u="sng" dirty="0"/>
                <a:t>second order centered</a:t>
              </a:r>
              <a:r>
                <a:rPr lang="en-US" sz="2000" dirty="0"/>
                <a:t> expression: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B69ECB5-A6B6-6648-A4D0-CB643B50EF96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1A60C13-5FE7-644A-87B5-0FED41C2E0BC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B630027-2151-4D4F-9AF8-CBD6AECB8CE5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29863363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8192B-60CB-FD47-BD25-02F3BFA0A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462281-43C7-EC44-8344-0F2455066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3303" y="1475740"/>
            <a:ext cx="9784811" cy="4047778"/>
          </a:xfrm>
        </p:spPr>
        <p:txBody>
          <a:bodyPr/>
          <a:lstStyle/>
          <a:p>
            <a:r>
              <a:rPr lang="en-US" dirty="0"/>
              <a:t>Intro</a:t>
            </a:r>
          </a:p>
          <a:p>
            <a:r>
              <a:rPr lang="en-US" b="1" dirty="0">
                <a:solidFill>
                  <a:srgbClr val="C00000"/>
                </a:solidFill>
              </a:rPr>
              <a:t>Pushing particles</a:t>
            </a:r>
          </a:p>
          <a:p>
            <a:r>
              <a:rPr lang="en-US" dirty="0"/>
              <a:t>Field solve (electrostatic)</a:t>
            </a:r>
          </a:p>
          <a:p>
            <a:r>
              <a:rPr lang="en-US" dirty="0"/>
              <a:t>Field solve (electromagnetic)</a:t>
            </a:r>
          </a:p>
          <a:p>
            <a:r>
              <a:rPr lang="en-US" dirty="0"/>
              <a:t>Interpolation between particles and fields</a:t>
            </a:r>
          </a:p>
          <a:p>
            <a:r>
              <a:rPr lang="en-US" dirty="0"/>
              <a:t>Stability, numerical heating, numerical dispersion, numerical Cherenkov instability</a:t>
            </a:r>
          </a:p>
          <a:p>
            <a:r>
              <a:rPr lang="en-US" dirty="0"/>
              <a:t>Summary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8BDFE0-94C6-274D-B988-F362DB342F77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61372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56" descr="LEAPFROG">
            <a:extLst>
              <a:ext uri="{FF2B5EF4-FFF2-40B4-BE49-F238E27FC236}">
                <a16:creationId xmlns:a16="http://schemas.microsoft.com/office/drawing/2014/main" id="{64B4BF90-9F2B-8249-BF90-23F2EE68A0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1842" y="719309"/>
            <a:ext cx="5267288" cy="175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E914867-140C-F54D-92CF-7867A97FE8CB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8</a:t>
            </a:fld>
            <a:endParaRPr lang="en-US" altLang="x-none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BBA1AEA-C792-5745-B9D2-11A54A903B44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2088098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altLang="en-US" sz="2800" dirty="0"/>
              <a:t>Application to particle pusher: leapfrog</a:t>
            </a:r>
            <a:endParaRPr lang="en-US" sz="28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DA8BCD-96FB-8140-BDA2-DC9AABDD04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487" y="3732752"/>
            <a:ext cx="4882679" cy="50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463" tIns="44438" rIns="90463" bIns="44438" numCol="1" anchor="t" anchorCtr="0" compatLnSpc="1">
            <a:prstTxWarp prst="textNoShape">
              <a:avLst/>
            </a:prstTxWarp>
          </a:bodyPr>
          <a:lstStyle>
            <a:lvl1pPr marL="225425" indent="-2254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569913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19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804863" indent="-31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-"/>
              <a:defRPr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143000" indent="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1485900" indent="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5pPr>
            <a:lvl6pPr marL="1943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6pPr>
            <a:lvl7pPr marL="24003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7pPr>
            <a:lvl8pPr marL="28575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8pPr>
            <a:lvl9pPr marL="33147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sz="2400" dirty="0">
                <a:latin typeface="Calibri"/>
                <a:cs typeface="Calibri"/>
              </a:rPr>
              <a:t>Accuracy: </a:t>
            </a:r>
            <a:r>
              <a:rPr lang="en-US" sz="2400" b="0" dirty="0">
                <a:latin typeface="Calibri"/>
                <a:cs typeface="Calibri"/>
              </a:rPr>
              <a:t>error proportional to </a:t>
            </a:r>
            <a:r>
              <a:rPr lang="en-US" sz="2400" b="0" dirty="0">
                <a:latin typeface="Symbol" pitchFamily="2" charset="2"/>
                <a:cs typeface="Calibri"/>
              </a:rPr>
              <a:t>D</a:t>
            </a:r>
            <a:r>
              <a:rPr lang="en-US" sz="2400" b="0" dirty="0">
                <a:latin typeface="Calibri"/>
                <a:cs typeface="Calibri"/>
              </a:rPr>
              <a:t>t</a:t>
            </a:r>
            <a:r>
              <a:rPr lang="en-US" sz="2400" b="0" baseline="30000" dirty="0">
                <a:latin typeface="Calibri"/>
                <a:cs typeface="Calibri"/>
              </a:rPr>
              <a:t>2</a:t>
            </a:r>
          </a:p>
          <a:p>
            <a:pPr marL="228531" indent="-228531"/>
            <a:endParaRPr lang="en-US" sz="1999" b="0" dirty="0">
              <a:latin typeface="Calibri"/>
              <a:cs typeface="Calibri"/>
            </a:endParaRP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4FBA9EE1-CFBB-4E49-9932-D02DC6FB4E91}"/>
              </a:ext>
            </a:extLst>
          </p:cNvPr>
          <p:cNvSpPr/>
          <p:nvPr/>
        </p:nvSpPr>
        <p:spPr bwMode="auto">
          <a:xfrm>
            <a:off x="1588946" y="2813566"/>
            <a:ext cx="329695" cy="24132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16" tIns="45708" rIns="91416" bIns="45708" numCol="1" rtlCol="0" anchor="t" anchorCtr="0" compatLnSpc="1">
            <a:prstTxWarp prst="textNoShape">
              <a:avLst/>
            </a:prstTxWarp>
          </a:bodyPr>
          <a:lstStyle/>
          <a:p>
            <a:pPr defTabSz="914126" eaLnBrk="0" hangingPunct="0"/>
            <a:endParaRPr lang="en-US" sz="4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EE233CD-221D-E54C-B6F2-A272D9160A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3983" y="2404510"/>
            <a:ext cx="4622800" cy="34671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8658A44-F3EF-7845-9817-8106E34DE0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9041" y="3091453"/>
            <a:ext cx="4919980" cy="34671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5689EA4-C27C-B14B-BF20-B6101EBB0E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983" y="2274185"/>
            <a:ext cx="891540" cy="61087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91A25FF-48D5-CA4A-9E1A-59D66DD231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394" y="3058972"/>
            <a:ext cx="957580" cy="610870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6217B213-1F7F-E04D-9712-19C9646F6BA4}"/>
              </a:ext>
            </a:extLst>
          </p:cNvPr>
          <p:cNvGrpSpPr/>
          <p:nvPr/>
        </p:nvGrpSpPr>
        <p:grpSpPr>
          <a:xfrm>
            <a:off x="7779386" y="671676"/>
            <a:ext cx="3676015" cy="5880117"/>
            <a:chOff x="678792" y="733389"/>
            <a:chExt cx="3676015" cy="5880117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BA8B7438-1710-0E41-AA90-3148B81222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78792" y="733389"/>
              <a:ext cx="3550297" cy="1729213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C8111DA5-9C41-914A-AF52-B8CB49F56F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78792" y="4775652"/>
              <a:ext cx="3676015" cy="1837854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201B45DA-951F-2F46-83C6-3D5673DB45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78792" y="2804346"/>
              <a:ext cx="3550297" cy="1711043"/>
            </a:xfrm>
            <a:prstGeom prst="rect">
              <a:avLst/>
            </a:prstGeom>
          </p:spPr>
        </p:pic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CD81D21-3141-2749-941E-072F9845CEC7}"/>
                </a:ext>
              </a:extLst>
            </p:cNvPr>
            <p:cNvCxnSpPr/>
            <p:nvPr/>
          </p:nvCxnSpPr>
          <p:spPr>
            <a:xfrm>
              <a:off x="2906163" y="860079"/>
              <a:ext cx="0" cy="5684096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40DFC75F-C124-6B46-BFCE-B288D828BB6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89797" y="5028561"/>
            <a:ext cx="2393950" cy="660400"/>
          </a:xfrm>
          <a:prstGeom prst="rect">
            <a:avLst/>
          </a:prstGeom>
        </p:spPr>
      </p:pic>
      <p:sp>
        <p:nvSpPr>
          <p:cNvPr id="34" name="Right Arrow 33">
            <a:extLst>
              <a:ext uri="{FF2B5EF4-FFF2-40B4-BE49-F238E27FC236}">
                <a16:creationId xmlns:a16="http://schemas.microsoft.com/office/drawing/2014/main" id="{25490DF2-7EEA-3B41-B199-DB7C6113A800}"/>
              </a:ext>
            </a:extLst>
          </p:cNvPr>
          <p:cNvSpPr/>
          <p:nvPr/>
        </p:nvSpPr>
        <p:spPr bwMode="auto">
          <a:xfrm>
            <a:off x="763735" y="6098833"/>
            <a:ext cx="329695" cy="24132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16" tIns="45708" rIns="91416" bIns="45708" numCol="1" rtlCol="0" anchor="t" anchorCtr="0" compatLnSpc="1">
            <a:prstTxWarp prst="textNoShape">
              <a:avLst/>
            </a:prstTxWarp>
          </a:bodyPr>
          <a:lstStyle/>
          <a:p>
            <a:pPr defTabSz="914126" eaLnBrk="0" hangingPunct="0"/>
            <a:endParaRPr lang="en-US" sz="4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6BEDF48D-89B8-0740-9611-8DCAC6D440D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31025" y="6033538"/>
            <a:ext cx="4424680" cy="280670"/>
          </a:xfrm>
          <a:prstGeom prst="rect">
            <a:avLst/>
          </a:prstGeom>
        </p:spPr>
      </p:pic>
      <p:sp>
        <p:nvSpPr>
          <p:cNvPr id="36" name="Rectangle 4">
            <a:extLst>
              <a:ext uri="{FF2B5EF4-FFF2-40B4-BE49-F238E27FC236}">
                <a16:creationId xmlns:a16="http://schemas.microsoft.com/office/drawing/2014/main" id="{E2D522A3-BFE2-6841-BC8A-FFB450629B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487" y="4330033"/>
            <a:ext cx="4882679" cy="50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463" tIns="44438" rIns="90463" bIns="44438" numCol="1" anchor="t" anchorCtr="0" compatLnSpc="1">
            <a:prstTxWarp prst="textNoShape">
              <a:avLst/>
            </a:prstTxWarp>
          </a:bodyPr>
          <a:lstStyle>
            <a:lvl1pPr marL="225425" indent="-2254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569913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19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804863" indent="-31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-"/>
              <a:defRPr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143000" indent="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1485900" indent="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5pPr>
            <a:lvl6pPr marL="1943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6pPr>
            <a:lvl7pPr marL="24003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7pPr>
            <a:lvl8pPr marL="28575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8pPr>
            <a:lvl9pPr marL="33147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sz="2400" dirty="0">
                <a:latin typeface="Calibri"/>
                <a:cs typeface="Calibri"/>
              </a:rPr>
              <a:t>Example: </a:t>
            </a:r>
            <a:r>
              <a:rPr lang="en-US" sz="2400" b="0" dirty="0">
                <a:latin typeface="Calibri"/>
                <a:cs typeface="Calibri"/>
              </a:rPr>
              <a:t>harmonic oscillator</a:t>
            </a:r>
            <a:endParaRPr lang="en-US" sz="2400" b="0" baseline="30000" dirty="0">
              <a:latin typeface="Calibri"/>
              <a:cs typeface="Calibri"/>
            </a:endParaRPr>
          </a:p>
          <a:p>
            <a:pPr marL="228531" indent="-228531"/>
            <a:endParaRPr lang="en-US" sz="1999" b="0" dirty="0">
              <a:latin typeface="Calibri"/>
              <a:cs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E700F2-7813-4349-B2BB-5D90EA7F2D1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72156" y="4878587"/>
            <a:ext cx="952500" cy="228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4E5234-9A02-C340-A253-F1992D64FBA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76956" y="2871987"/>
            <a:ext cx="952500" cy="228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10B4CD-B7FD-CC4D-B74C-A40ECEDB55F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81706" y="763787"/>
            <a:ext cx="1244600" cy="2286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211D73B7-32B2-8743-9A10-ACA9F817E5FD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F0DC3D6-B179-2549-A787-DCBB416B60EC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E61A3DC-9E69-314F-A257-9539C9A82199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61002870"/>
      </p:ext>
    </p:extLst>
  </p:cSld>
  <p:clrMapOvr>
    <a:masterClrMapping/>
  </p:clrMapOvr>
  <p:transition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" name="Object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1824222"/>
              </p:ext>
            </p:extLst>
          </p:nvPr>
        </p:nvGraphicFramePr>
        <p:xfrm>
          <a:off x="3646569" y="1982892"/>
          <a:ext cx="4136069" cy="79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1" name="Equation" r:id="rId4" imgW="2451100" imgH="469900" progId="Equation.3">
                  <p:embed/>
                </p:oleObj>
              </mc:Choice>
              <mc:Fallback>
                <p:oleObj name="Equation" r:id="rId4" imgW="2451100" imgH="469900" progId="Equation.3">
                  <p:embed/>
                  <p:pic>
                    <p:nvPicPr>
                      <p:cNvPr id="61" name="Object 60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646569" y="1982892"/>
                        <a:ext cx="4136069" cy="79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" name="Rectangle 4"/>
          <p:cNvSpPr txBox="1">
            <a:spLocks noChangeArrowheads="1"/>
          </p:cNvSpPr>
          <p:nvPr/>
        </p:nvSpPr>
        <p:spPr bwMode="auto">
          <a:xfrm>
            <a:off x="1315019" y="1523368"/>
            <a:ext cx="8643109" cy="588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463" tIns="44438" rIns="90463" bIns="44438" numCol="1" anchor="t" anchorCtr="0" compatLnSpc="1">
            <a:prstTxWarp prst="textNoShape">
              <a:avLst/>
            </a:prstTxWarp>
          </a:bodyPr>
          <a:lstStyle>
            <a:lvl1pPr marL="225425" indent="-2254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569913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19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804863" indent="-31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-"/>
              <a:defRPr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143000" indent="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1485900" indent="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5pPr>
            <a:lvl6pPr marL="1943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6pPr>
            <a:lvl7pPr marL="24003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7pPr>
            <a:lvl8pPr marL="28575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8pPr>
            <a:lvl9pPr marL="33147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sz="1999" b="0" dirty="0">
                <a:latin typeface="Calibri"/>
                <a:cs typeface="Calibri"/>
              </a:rPr>
              <a:t>For the velocity component, the Boris pusher writes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5898432"/>
              </p:ext>
            </p:extLst>
          </p:nvPr>
        </p:nvGraphicFramePr>
        <p:xfrm>
          <a:off x="9240764" y="2215307"/>
          <a:ext cx="717363" cy="2920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2" name="Equation" r:id="rId6" imgW="406400" imgH="165100" progId="Equation.3">
                  <p:embed/>
                </p:oleObj>
              </mc:Choice>
              <mc:Fallback>
                <p:oleObj name="Equation" r:id="rId6" imgW="406400" imgH="165100" progId="Equation.3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240764" y="2215307"/>
                        <a:ext cx="717363" cy="2920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8239245" y="2117400"/>
            <a:ext cx="695379" cy="441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463" tIns="44438" rIns="90463" bIns="44438" numCol="1" anchor="t" anchorCtr="0" compatLnSpc="1">
            <a:prstTxWarp prst="textNoShape">
              <a:avLst/>
            </a:prstTxWarp>
          </a:bodyPr>
          <a:lstStyle>
            <a:lvl1pPr marL="225425" indent="-2254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569913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19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804863" indent="-31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-"/>
              <a:defRPr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143000" indent="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1485900" indent="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5pPr>
            <a:lvl6pPr marL="1943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6pPr>
            <a:lvl7pPr marL="24003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7pPr>
            <a:lvl8pPr marL="28575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8pPr>
            <a:lvl9pPr marL="33147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sz="1999" b="0" dirty="0">
                <a:latin typeface="Calibri"/>
                <a:cs typeface="Calibri"/>
              </a:rPr>
              <a:t>with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E1440C00-EB26-D64E-B3B8-B06C36A6D4FB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2088098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altLang="en-US" sz="2800" dirty="0"/>
              <a:t>Integration of Newton-Lorentz: Leapfrog Boris pusher</a:t>
            </a:r>
            <a:endParaRPr lang="en-US" sz="2800" dirty="0"/>
          </a:p>
        </p:txBody>
      </p:sp>
      <p:sp>
        <p:nvSpPr>
          <p:cNvPr id="19" name="Rectangle 4">
            <a:extLst>
              <a:ext uri="{FF2B5EF4-FFF2-40B4-BE49-F238E27FC236}">
                <a16:creationId xmlns:a16="http://schemas.microsoft.com/office/drawing/2014/main" id="{2851F26D-8350-674F-9E34-5B75385095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5018" y="916353"/>
            <a:ext cx="8643109" cy="589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463" tIns="44438" rIns="90463" bIns="44438" numCol="1" anchor="t" anchorCtr="0" compatLnSpc="1">
            <a:prstTxWarp prst="textNoShape">
              <a:avLst/>
            </a:prstTxWarp>
          </a:bodyPr>
          <a:lstStyle>
            <a:lvl1pPr marL="225425" indent="-2254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569913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19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804863" indent="-31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-"/>
              <a:defRPr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143000" indent="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1485900" indent="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5pPr>
            <a:lvl6pPr marL="1943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6pPr>
            <a:lvl7pPr marL="24003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7pPr>
            <a:lvl8pPr marL="28575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8pPr>
            <a:lvl9pPr marL="33147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sz="1999" b="0" dirty="0">
                <a:latin typeface="Calibri"/>
                <a:cs typeface="Calibri"/>
              </a:rPr>
              <a:t>Position update</a:t>
            </a:r>
          </a:p>
          <a:p>
            <a:pPr marL="228531" indent="-228531"/>
            <a:endParaRPr lang="en-US" sz="1999" b="0" dirty="0">
              <a:latin typeface="Calibri"/>
              <a:cs typeface="Calibri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42702D2-C4A0-5945-81CD-6E5518ADBA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63704" y="938125"/>
            <a:ext cx="2751081" cy="266686"/>
          </a:xfrm>
          <a:prstGeom prst="rect">
            <a:avLst/>
          </a:prstGeom>
        </p:spPr>
      </p:pic>
      <p:pic>
        <p:nvPicPr>
          <p:cNvPr id="22" name="Picture 21" descr="Screen Shot 2017-01-25 at 10.28.40 AM.png">
            <a:extLst>
              <a:ext uri="{FF2B5EF4-FFF2-40B4-BE49-F238E27FC236}">
                <a16:creationId xmlns:a16="http://schemas.microsoft.com/office/drawing/2014/main" id="{2086B039-067F-AB48-8D51-F4EAB659CB9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13007" y="811564"/>
            <a:ext cx="763133" cy="571680"/>
          </a:xfrm>
          <a:prstGeom prst="rect">
            <a:avLst/>
          </a:prstGeom>
        </p:spPr>
      </p:pic>
      <p:pic>
        <p:nvPicPr>
          <p:cNvPr id="23" name="Picture 22" descr="Screen Shot 2017-01-25 at 10.28.40 AM.png">
            <a:extLst>
              <a:ext uri="{FF2B5EF4-FFF2-40B4-BE49-F238E27FC236}">
                <a16:creationId xmlns:a16="http://schemas.microsoft.com/office/drawing/2014/main" id="{B6A0EA2B-B82C-B747-B6FE-EE05AF764D88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9774" y="2104597"/>
            <a:ext cx="2255726" cy="556198"/>
          </a:xfrm>
          <a:prstGeom prst="rect">
            <a:avLst/>
          </a:prstGeom>
        </p:spPr>
      </p:pic>
      <p:sp>
        <p:nvSpPr>
          <p:cNvPr id="26" name="Right Arrow 25">
            <a:extLst>
              <a:ext uri="{FF2B5EF4-FFF2-40B4-BE49-F238E27FC236}">
                <a16:creationId xmlns:a16="http://schemas.microsoft.com/office/drawing/2014/main" id="{6DA3A10D-D205-3F4B-B3B2-1B38E7A47606}"/>
              </a:ext>
            </a:extLst>
          </p:cNvPr>
          <p:cNvSpPr/>
          <p:nvPr/>
        </p:nvSpPr>
        <p:spPr bwMode="auto">
          <a:xfrm>
            <a:off x="6289897" y="1001766"/>
            <a:ext cx="329695" cy="24132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16" tIns="45708" rIns="91416" bIns="45708" numCol="1" rtlCol="0" anchor="t" anchorCtr="0" compatLnSpc="1">
            <a:prstTxWarp prst="textNoShape">
              <a:avLst/>
            </a:prstTxWarp>
          </a:bodyPr>
          <a:lstStyle/>
          <a:p>
            <a:pPr defTabSz="914126" eaLnBrk="0" hangingPunct="0"/>
            <a:endParaRPr lang="en-US" sz="4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8" name="Right Arrow 27">
            <a:extLst>
              <a:ext uri="{FF2B5EF4-FFF2-40B4-BE49-F238E27FC236}">
                <a16:creationId xmlns:a16="http://schemas.microsoft.com/office/drawing/2014/main" id="{96D909EF-66DC-1149-AE4D-4358DE7C97FD}"/>
              </a:ext>
            </a:extLst>
          </p:cNvPr>
          <p:cNvSpPr/>
          <p:nvPr/>
        </p:nvSpPr>
        <p:spPr bwMode="auto">
          <a:xfrm>
            <a:off x="3088570" y="2266009"/>
            <a:ext cx="329695" cy="24132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16" tIns="45708" rIns="91416" bIns="45708" numCol="1" rtlCol="0" anchor="t" anchorCtr="0" compatLnSpc="1">
            <a:prstTxWarp prst="textNoShape">
              <a:avLst/>
            </a:prstTxWarp>
          </a:bodyPr>
          <a:lstStyle/>
          <a:p>
            <a:pPr defTabSz="914126" eaLnBrk="0" hangingPunct="0"/>
            <a:endParaRPr lang="en-US" sz="4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0901428-BE43-BD45-8E33-D965022C82C5}"/>
              </a:ext>
            </a:extLst>
          </p:cNvPr>
          <p:cNvSpPr txBox="1"/>
          <p:nvPr/>
        </p:nvSpPr>
        <p:spPr>
          <a:xfrm>
            <a:off x="9143498" y="1458435"/>
            <a:ext cx="2032929" cy="313932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/>
              <a:t>Note time-centering!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6303B09-B458-4443-8FFC-54B6D7180272}"/>
              </a:ext>
            </a:extLst>
          </p:cNvPr>
          <p:cNvCxnSpPr>
            <a:cxnSpLocks/>
            <a:stCxn id="21" idx="1"/>
          </p:cNvCxnSpPr>
          <p:nvPr/>
        </p:nvCxnSpPr>
        <p:spPr>
          <a:xfrm flipH="1" flipV="1">
            <a:off x="8586935" y="1336081"/>
            <a:ext cx="556563" cy="2793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42A4709-98FC-0D4F-B71C-F4575C5B92B5}"/>
              </a:ext>
            </a:extLst>
          </p:cNvPr>
          <p:cNvCxnSpPr>
            <a:cxnSpLocks/>
            <a:stCxn id="21" idx="1"/>
          </p:cNvCxnSpPr>
          <p:nvPr/>
        </p:nvCxnSpPr>
        <p:spPr>
          <a:xfrm flipH="1">
            <a:off x="7850453" y="1615401"/>
            <a:ext cx="1293045" cy="6996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Slide Number Placeholder 3">
            <a:extLst>
              <a:ext uri="{FF2B5EF4-FFF2-40B4-BE49-F238E27FC236}">
                <a16:creationId xmlns:a16="http://schemas.microsoft.com/office/drawing/2014/main" id="{2AC02424-ACDD-2242-B70C-5A9DBE06CB02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55401" y="6393363"/>
            <a:ext cx="544259" cy="301625"/>
          </a:xfrm>
        </p:spPr>
        <p:txBody>
          <a:bodyPr/>
          <a:lstStyle/>
          <a:p>
            <a:fld id="{929A8685-9CBD-5D48-90F4-6955DC9A7A72}" type="slidenum">
              <a:rPr lang="en-US" altLang="x-none" smtClean="0">
                <a:solidFill>
                  <a:schemeClr val="tx1"/>
                </a:solidFill>
              </a:rPr>
              <a:pPr/>
              <a:t>9</a:t>
            </a:fld>
            <a:endParaRPr lang="en-US" altLang="x-none" dirty="0">
              <a:solidFill>
                <a:schemeClr val="tx1"/>
              </a:solidFill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133D82E-E576-8147-ADCF-C963ED4492CF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FD454D4-EA8C-9D4F-AC0F-44D723312D3B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E6A54B54-750B-C042-88C8-16A358B0ECA3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722CA02-E094-DE41-AD6F-A9C36F18944A}"/>
              </a:ext>
            </a:extLst>
          </p:cNvPr>
          <p:cNvGrpSpPr/>
          <p:nvPr/>
        </p:nvGrpSpPr>
        <p:grpSpPr>
          <a:xfrm>
            <a:off x="1227178" y="2801123"/>
            <a:ext cx="8913094" cy="3592240"/>
            <a:chOff x="1227178" y="2801123"/>
            <a:chExt cx="8913094" cy="3592240"/>
          </a:xfrm>
        </p:grpSpPr>
        <p:graphicFrame>
          <p:nvGraphicFramePr>
            <p:cNvPr id="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59449093"/>
                </p:ext>
              </p:extLst>
            </p:nvPr>
          </p:nvGraphicFramePr>
          <p:xfrm>
            <a:off x="1227178" y="4042325"/>
            <a:ext cx="2086689" cy="6649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13" name="Equation" r:id="rId11" imgW="1168400" imgH="393700" progId="Equation.3">
                    <p:embed/>
                  </p:oleObj>
                </mc:Choice>
                <mc:Fallback>
                  <p:oleObj name="Equation" r:id="rId11" imgW="1168400" imgH="393700" progId="Equation.3">
                    <p:embed/>
                    <p:pic>
                      <p:nvPicPr>
                        <p:cNvPr id="7" name="Object 6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1227178" y="4042325"/>
                          <a:ext cx="2086689" cy="66499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43812693"/>
                </p:ext>
              </p:extLst>
            </p:nvPr>
          </p:nvGraphicFramePr>
          <p:xfrm>
            <a:off x="3777647" y="4010583"/>
            <a:ext cx="3676067" cy="7284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14" name="Equation" r:id="rId13" imgW="2057400" imgH="431800" progId="Equation.3">
                    <p:embed/>
                  </p:oleObj>
                </mc:Choice>
                <mc:Fallback>
                  <p:oleObj name="Equation" r:id="rId13" imgW="2057400" imgH="431800" progId="Equation.3">
                    <p:embed/>
                    <p:pic>
                      <p:nvPicPr>
                        <p:cNvPr id="8" name="Object 7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3777647" y="4010583"/>
                          <a:ext cx="3676067" cy="72847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80470637"/>
                </p:ext>
              </p:extLst>
            </p:nvPr>
          </p:nvGraphicFramePr>
          <p:xfrm>
            <a:off x="7917494" y="4042323"/>
            <a:ext cx="2222778" cy="6649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15" name="Equation" r:id="rId15" imgW="1244600" imgH="393700" progId="Equation.3">
                    <p:embed/>
                  </p:oleObj>
                </mc:Choice>
                <mc:Fallback>
                  <p:oleObj name="Equation" r:id="rId15" imgW="1244600" imgH="393700" progId="Equation.3">
                    <p:embed/>
                    <p:pic>
                      <p:nvPicPr>
                        <p:cNvPr id="9" name="Object 8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7917494" y="4042323"/>
                          <a:ext cx="2222778" cy="66498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" name="Right Arrow 2"/>
            <p:cNvSpPr/>
            <p:nvPr/>
          </p:nvSpPr>
          <p:spPr bwMode="auto">
            <a:xfrm>
              <a:off x="3380909" y="4199066"/>
              <a:ext cx="329695" cy="351507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vert="horz" wrap="square" lIns="91416" tIns="45708" rIns="91416" bIns="45708" numCol="1" rtlCol="0" anchor="t" anchorCtr="0" compatLnSpc="1">
              <a:prstTxWarp prst="textNoShape">
                <a:avLst/>
              </a:prstTxWarp>
            </a:bodyPr>
            <a:lstStyle/>
            <a:p>
              <a:pPr defTabSz="914126" eaLnBrk="0" hangingPunct="0"/>
              <a:endParaRPr lang="en-US" sz="4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" name="Right Arrow 10"/>
            <p:cNvSpPr/>
            <p:nvPr/>
          </p:nvSpPr>
          <p:spPr bwMode="auto">
            <a:xfrm>
              <a:off x="7520757" y="4199066"/>
              <a:ext cx="329695" cy="351507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vert="horz" wrap="square" lIns="91416" tIns="45708" rIns="91416" bIns="45708" numCol="1" rtlCol="0" anchor="t" anchorCtr="0" compatLnSpc="1">
              <a:prstTxWarp prst="textNoShape">
                <a:avLst/>
              </a:prstTxWarp>
            </a:bodyPr>
            <a:lstStyle/>
            <a:p>
              <a:pPr defTabSz="914126" eaLnBrk="0" hangingPunct="0"/>
              <a:endParaRPr lang="en-US" sz="4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graphicFrame>
          <p:nvGraphicFramePr>
            <p:cNvPr id="12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61644468"/>
                </p:ext>
              </p:extLst>
            </p:nvPr>
          </p:nvGraphicFramePr>
          <p:xfrm>
            <a:off x="2511517" y="5257244"/>
            <a:ext cx="6729247" cy="8982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16" name="Equation" r:id="rId17" imgW="3810000" imgH="508000" progId="Equation.3">
                    <p:embed/>
                  </p:oleObj>
                </mc:Choice>
                <mc:Fallback>
                  <p:oleObj name="Equation" r:id="rId17" imgW="3810000" imgH="508000" progId="Equation.3">
                    <p:embed/>
                    <p:pic>
                      <p:nvPicPr>
                        <p:cNvPr id="12" name="Object 11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2511517" y="5257244"/>
                          <a:ext cx="6729247" cy="89829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5" name="Straight Arrow Connector 4"/>
            <p:cNvCxnSpPr/>
            <p:nvPr/>
          </p:nvCxnSpPr>
          <p:spPr bwMode="auto">
            <a:xfrm>
              <a:off x="2203090" y="3568688"/>
              <a:ext cx="0" cy="39267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15" name="Straight Arrow Connector 14"/>
            <p:cNvCxnSpPr/>
            <p:nvPr/>
          </p:nvCxnSpPr>
          <p:spPr bwMode="auto">
            <a:xfrm>
              <a:off x="5438108" y="3568688"/>
              <a:ext cx="0" cy="39267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16" name="Straight Arrow Connector 15"/>
            <p:cNvCxnSpPr/>
            <p:nvPr/>
          </p:nvCxnSpPr>
          <p:spPr bwMode="auto">
            <a:xfrm>
              <a:off x="8956087" y="3568688"/>
              <a:ext cx="0" cy="39267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35" name="Rectangle 4">
              <a:extLst>
                <a:ext uri="{FF2B5EF4-FFF2-40B4-BE49-F238E27FC236}">
                  <a16:creationId xmlns:a16="http://schemas.microsoft.com/office/drawing/2014/main" id="{CDBA11CA-285D-2148-AE67-29FAC45A56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15018" y="2801123"/>
              <a:ext cx="8643109" cy="3592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  <a:ext uri="{FAA26D3D-D897-4be2-8F04-BA451C77F1D7}">
                <ma14:placeholderFlag xmlns:ma14="http://schemas.microsoft.com/office/mac/drawingml/2011/main" xmlns="" val="1"/>
              </a:ext>
            </a:extLst>
          </p:spPr>
          <p:txBody>
            <a:bodyPr vert="horz" wrap="square" lIns="90463" tIns="44438" rIns="90463" bIns="44438" numCol="1" anchor="t" anchorCtr="0" compatLnSpc="1">
              <a:prstTxWarp prst="textNoShape">
                <a:avLst/>
              </a:prstTxWarp>
            </a:bodyPr>
            <a:lstStyle>
              <a:lvl1pPr marL="225425" indent="-225425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  <a:cs typeface="ＭＳ Ｐゴシック" charset="0"/>
                </a:defRPr>
              </a:lvl1pPr>
              <a:lvl2pPr marL="569913" indent="-230188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19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804863" indent="-3175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-"/>
                <a:defRPr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143000" indent="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Font typeface="Monotype Sorts" charset="0"/>
                <a:defRPr sz="17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1485900" indent="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Font typeface="Monotype Sorts" charset="0"/>
                <a:defRPr sz="1600" b="1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19431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Font typeface="Monotype Sorts" charset="0"/>
                <a:defRPr sz="1600" b="1">
                  <a:solidFill>
                    <a:schemeClr val="tx1"/>
                  </a:solidFill>
                  <a:latin typeface="+mn-lt"/>
                  <a:ea typeface="+mn-ea"/>
                </a:defRPr>
              </a:lvl6pPr>
              <a:lvl7pPr marL="24003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Font typeface="Monotype Sorts" charset="0"/>
                <a:defRPr sz="1600" b="1">
                  <a:solidFill>
                    <a:schemeClr val="tx1"/>
                  </a:solidFill>
                  <a:latin typeface="+mn-lt"/>
                  <a:ea typeface="+mn-ea"/>
                </a:defRPr>
              </a:lvl7pPr>
              <a:lvl8pPr marL="28575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Font typeface="Monotype Sorts" charset="0"/>
                <a:defRPr sz="1600" b="1">
                  <a:solidFill>
                    <a:schemeClr val="tx1"/>
                  </a:solidFill>
                  <a:latin typeface="+mn-lt"/>
                  <a:ea typeface="+mn-ea"/>
                </a:defRPr>
              </a:lvl8pPr>
              <a:lvl9pPr marL="33147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Font typeface="Monotype Sorts" charset="0"/>
                <a:defRPr sz="1600" b="1">
                  <a:solidFill>
                    <a:schemeClr val="tx1"/>
                  </a:solidFill>
                  <a:latin typeface="+mn-lt"/>
                  <a:ea typeface="+mn-ea"/>
                </a:defRPr>
              </a:lvl9pPr>
            </a:lstStyle>
            <a:p>
              <a:pPr marL="0" indent="0">
                <a:buNone/>
              </a:pPr>
              <a:r>
                <a:rPr lang="en-US" sz="1999" b="0" dirty="0">
                  <a:latin typeface="Calibri"/>
                  <a:cs typeface="Calibri"/>
                </a:rPr>
                <a:t>which decomposes into</a:t>
              </a:r>
            </a:p>
            <a:p>
              <a:pPr marL="0" indent="0">
                <a:buNone/>
              </a:pPr>
              <a:r>
                <a:rPr lang="en-US" sz="1999" i="1" dirty="0">
                  <a:latin typeface="Calibri"/>
                  <a:cs typeface="Calibri"/>
                </a:rPr>
                <a:t>one acceleration     </a:t>
              </a:r>
              <a:r>
                <a:rPr lang="en-US" sz="1999" dirty="0">
                  <a:latin typeface="Calibri"/>
                  <a:cs typeface="Calibri"/>
                </a:rPr>
                <a:t>+                       </a:t>
              </a:r>
              <a:r>
                <a:rPr lang="en-US" sz="1999" i="1" dirty="0">
                  <a:latin typeface="Calibri"/>
                  <a:cs typeface="Calibri"/>
                </a:rPr>
                <a:t>one rotation</a:t>
              </a:r>
              <a:r>
                <a:rPr lang="en-US" sz="1999" dirty="0">
                  <a:latin typeface="Calibri"/>
                  <a:cs typeface="Calibri"/>
                </a:rPr>
                <a:t>                        +      </a:t>
              </a:r>
              <a:r>
                <a:rPr lang="en-US" sz="1999" i="1" dirty="0">
                  <a:latin typeface="Calibri"/>
                  <a:cs typeface="Calibri"/>
                </a:rPr>
                <a:t>one acceleration</a:t>
              </a:r>
            </a:p>
            <a:p>
              <a:pPr marL="0" indent="0">
                <a:buNone/>
              </a:pPr>
              <a:endParaRPr lang="en-US" sz="1999" dirty="0">
                <a:latin typeface="Calibri"/>
                <a:cs typeface="Calibri"/>
              </a:endParaRPr>
            </a:p>
            <a:p>
              <a:pPr marL="0" indent="0">
                <a:buNone/>
              </a:pPr>
              <a:endParaRPr lang="en-US" sz="1999" b="0" dirty="0">
                <a:latin typeface="Calibri"/>
                <a:cs typeface="Calibri"/>
              </a:endParaRPr>
            </a:p>
            <a:p>
              <a:pPr marL="0" indent="0">
                <a:buNone/>
              </a:pPr>
              <a:endParaRPr lang="en-US" sz="1999" b="0" dirty="0">
                <a:latin typeface="Calibri"/>
                <a:cs typeface="Calibri"/>
              </a:endParaRPr>
            </a:p>
            <a:p>
              <a:pPr marL="0" indent="0">
                <a:buNone/>
              </a:pPr>
              <a:endParaRPr lang="en-US" sz="1000" b="0" dirty="0">
                <a:latin typeface="Calibri"/>
                <a:cs typeface="Calibri"/>
              </a:endParaRPr>
            </a:p>
            <a:p>
              <a:pPr marL="0" indent="0">
                <a:buNone/>
              </a:pPr>
              <a:endParaRPr lang="en-US" sz="1999" b="0" dirty="0">
                <a:latin typeface="Calibri"/>
                <a:cs typeface="Calibri"/>
              </a:endParaRPr>
            </a:p>
            <a:p>
              <a:pPr marL="0" indent="0">
                <a:buNone/>
              </a:pPr>
              <a:endParaRPr lang="en-US" sz="1999" b="0" dirty="0">
                <a:latin typeface="Calibri"/>
                <a:cs typeface="Calibri"/>
              </a:endParaRPr>
            </a:p>
            <a:p>
              <a:pPr marL="0" indent="0">
                <a:buNone/>
              </a:pPr>
              <a:r>
                <a:rPr lang="en-US" sz="1999" b="0" dirty="0">
                  <a:latin typeface="Calibri"/>
                  <a:cs typeface="Calibri"/>
                </a:rPr>
                <a:t>with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298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8192B-60CB-FD47-BD25-02F3BFA0A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462281-43C7-EC44-8344-0F2455066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3303" y="1475740"/>
            <a:ext cx="10482266" cy="4047778"/>
          </a:xfrm>
        </p:spPr>
        <p:txBody>
          <a:bodyPr/>
          <a:lstStyle/>
          <a:p>
            <a:r>
              <a:rPr lang="en-US" dirty="0"/>
              <a:t>Intro</a:t>
            </a:r>
          </a:p>
          <a:p>
            <a:r>
              <a:rPr lang="en-US" dirty="0"/>
              <a:t>Pushing particles</a:t>
            </a:r>
          </a:p>
          <a:p>
            <a:r>
              <a:rPr lang="en-US" b="1" dirty="0">
                <a:solidFill>
                  <a:srgbClr val="C00000"/>
                </a:solidFill>
              </a:rPr>
              <a:t>Field solve (electrostatic)</a:t>
            </a:r>
          </a:p>
          <a:p>
            <a:r>
              <a:rPr lang="en-US" dirty="0"/>
              <a:t>Field solve (electromagnetic)</a:t>
            </a:r>
          </a:p>
          <a:p>
            <a:r>
              <a:rPr lang="en-US" dirty="0"/>
              <a:t>Interpolation between particles and fields</a:t>
            </a:r>
          </a:p>
          <a:p>
            <a:r>
              <a:rPr lang="en-US" dirty="0"/>
              <a:t>Stability, numerical heating, numerical Cherenkov instability</a:t>
            </a:r>
          </a:p>
          <a:p>
            <a:r>
              <a:rPr lang="en-US" dirty="0"/>
              <a:t>Summary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8BDFE0-94C6-274D-B988-F362DB342F77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99172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Rectangle 161">
            <a:extLst>
              <a:ext uri="{FF2B5EF4-FFF2-40B4-BE49-F238E27FC236}">
                <a16:creationId xmlns:a16="http://schemas.microsoft.com/office/drawing/2014/main" id="{2B38CD8F-34A7-4E4E-86BB-07DA9BEF6A57}"/>
              </a:ext>
            </a:extLst>
          </p:cNvPr>
          <p:cNvSpPr/>
          <p:nvPr/>
        </p:nvSpPr>
        <p:spPr>
          <a:xfrm>
            <a:off x="0" y="6175513"/>
            <a:ext cx="12188825" cy="68248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A1E153-0D0F-B947-A7ED-6F31F60CE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28" y="149847"/>
            <a:ext cx="11372473" cy="510909"/>
          </a:xfrm>
        </p:spPr>
        <p:txBody>
          <a:bodyPr/>
          <a:lstStyle/>
          <a:p>
            <a:r>
              <a:rPr lang="en-US" dirty="0"/>
              <a:t>Electrostatic field solve (2-D example)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A2302-5DC5-9D4F-AE05-7FCF835BA5F5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11</a:t>
            </a:fld>
            <a:endParaRPr lang="en-US" altLang="x-non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629D6E-76D6-8948-A3DD-966F5CB1F7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572" y="943457"/>
            <a:ext cx="876300" cy="4572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050EEC7-06FA-4441-B61C-B55B8531D1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028" y="1738020"/>
            <a:ext cx="7137400" cy="6604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B526F1F-30B9-C74A-AF29-B30EAD7D305E}"/>
              </a:ext>
            </a:extLst>
          </p:cNvPr>
          <p:cNvSpPr txBox="1"/>
          <p:nvPr/>
        </p:nvSpPr>
        <p:spPr>
          <a:xfrm>
            <a:off x="10423881" y="3364038"/>
            <a:ext cx="224742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i="1" dirty="0" err="1"/>
              <a:t>i</a:t>
            </a:r>
            <a:endParaRPr lang="en-US" sz="1400" i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7F944C3-78CA-AE4D-B931-E0705878E166}"/>
              </a:ext>
            </a:extLst>
          </p:cNvPr>
          <p:cNvSpPr txBox="1"/>
          <p:nvPr/>
        </p:nvSpPr>
        <p:spPr>
          <a:xfrm>
            <a:off x="8853033" y="1211851"/>
            <a:ext cx="428323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i="1" dirty="0"/>
              <a:t>j+1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31CBCF6-3381-3B46-920B-718142098678}"/>
              </a:ext>
            </a:extLst>
          </p:cNvPr>
          <p:cNvSpPr txBox="1"/>
          <p:nvPr/>
        </p:nvSpPr>
        <p:spPr>
          <a:xfrm>
            <a:off x="9693683" y="3364038"/>
            <a:ext cx="383438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i="1" dirty="0"/>
              <a:t>i-1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D5AE2E4-38AB-A94B-9072-C40D3238D55C}"/>
              </a:ext>
            </a:extLst>
          </p:cNvPr>
          <p:cNvSpPr txBox="1"/>
          <p:nvPr/>
        </p:nvSpPr>
        <p:spPr>
          <a:xfrm>
            <a:off x="10986691" y="3337634"/>
            <a:ext cx="428322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i="1" dirty="0"/>
              <a:t>i+1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C817AB4-ADBC-2B4B-A587-B7D576BC83FA}"/>
              </a:ext>
            </a:extLst>
          </p:cNvPr>
          <p:cNvSpPr txBox="1"/>
          <p:nvPr/>
        </p:nvSpPr>
        <p:spPr>
          <a:xfrm>
            <a:off x="8954824" y="1850963"/>
            <a:ext cx="224741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i="1" dirty="0"/>
              <a:t>j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D5716FE-6ECB-EA41-A926-E545910D35F1}"/>
              </a:ext>
            </a:extLst>
          </p:cNvPr>
          <p:cNvSpPr txBox="1"/>
          <p:nvPr/>
        </p:nvSpPr>
        <p:spPr>
          <a:xfrm>
            <a:off x="8875475" y="2541053"/>
            <a:ext cx="383438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i="1" dirty="0"/>
              <a:t>j-1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3A68E27-A3ED-C145-83C4-230C77EB057E}"/>
              </a:ext>
            </a:extLst>
          </p:cNvPr>
          <p:cNvGrpSpPr/>
          <p:nvPr/>
        </p:nvGrpSpPr>
        <p:grpSpPr>
          <a:xfrm>
            <a:off x="9246486" y="744003"/>
            <a:ext cx="2579534" cy="2579534"/>
            <a:chOff x="9069771" y="537193"/>
            <a:chExt cx="2579534" cy="2579534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6A9CF6B-64BE-864A-868C-5441AB31C5E4}"/>
                </a:ext>
              </a:extLst>
            </p:cNvPr>
            <p:cNvGrpSpPr/>
            <p:nvPr/>
          </p:nvGrpSpPr>
          <p:grpSpPr>
            <a:xfrm>
              <a:off x="9069771" y="1148157"/>
              <a:ext cx="2579534" cy="1329202"/>
              <a:chOff x="8875866" y="1258160"/>
              <a:chExt cx="2579534" cy="1329202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44F11EEA-60B2-4F45-BB17-985BB3FFABF7}"/>
                  </a:ext>
                </a:extLst>
              </p:cNvPr>
              <p:cNvCxnSpPr/>
              <p:nvPr/>
            </p:nvCxnSpPr>
            <p:spPr>
              <a:xfrm>
                <a:off x="8875866" y="1258160"/>
                <a:ext cx="257953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9D821E7E-B159-BD42-B949-A4FF044C0E15}"/>
                  </a:ext>
                </a:extLst>
              </p:cNvPr>
              <p:cNvCxnSpPr/>
              <p:nvPr/>
            </p:nvCxnSpPr>
            <p:spPr>
              <a:xfrm>
                <a:off x="8875866" y="1922761"/>
                <a:ext cx="257953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058870DD-FF27-3346-9C7C-D85E9E8BA54F}"/>
                  </a:ext>
                </a:extLst>
              </p:cNvPr>
              <p:cNvCxnSpPr/>
              <p:nvPr/>
            </p:nvCxnSpPr>
            <p:spPr>
              <a:xfrm>
                <a:off x="8875867" y="2587362"/>
                <a:ext cx="257953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CD44054-DEF9-6A4C-B43E-F0727E39535B}"/>
                </a:ext>
              </a:extLst>
            </p:cNvPr>
            <p:cNvGrpSpPr/>
            <p:nvPr/>
          </p:nvGrpSpPr>
          <p:grpSpPr>
            <a:xfrm rot="5400000">
              <a:off x="9069770" y="1162359"/>
              <a:ext cx="2579534" cy="1329202"/>
              <a:chOff x="8875866" y="1258160"/>
              <a:chExt cx="2579534" cy="1329202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CF0C9824-9C02-4840-906D-1A9A8B6AC32D}"/>
                  </a:ext>
                </a:extLst>
              </p:cNvPr>
              <p:cNvCxnSpPr/>
              <p:nvPr/>
            </p:nvCxnSpPr>
            <p:spPr>
              <a:xfrm>
                <a:off x="8875866" y="1258160"/>
                <a:ext cx="257953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AF05343E-1816-4241-9060-121446B2ED36}"/>
                  </a:ext>
                </a:extLst>
              </p:cNvPr>
              <p:cNvCxnSpPr/>
              <p:nvPr/>
            </p:nvCxnSpPr>
            <p:spPr>
              <a:xfrm>
                <a:off x="8875866" y="1922761"/>
                <a:ext cx="257953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E460677D-6A0A-314B-8A5F-204884831E80}"/>
                  </a:ext>
                </a:extLst>
              </p:cNvPr>
              <p:cNvCxnSpPr/>
              <p:nvPr/>
            </p:nvCxnSpPr>
            <p:spPr>
              <a:xfrm>
                <a:off x="8875867" y="2587362"/>
                <a:ext cx="257953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B9961CDE-B62B-D44B-A412-2C2C9B0CDF6A}"/>
                </a:ext>
              </a:extLst>
            </p:cNvPr>
            <p:cNvSpPr/>
            <p:nvPr/>
          </p:nvSpPr>
          <p:spPr>
            <a:xfrm>
              <a:off x="10305513" y="1759709"/>
              <a:ext cx="112371" cy="109728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5C0E7733-7E2C-7F4E-BE70-C8B3A2AA3584}"/>
                </a:ext>
              </a:extLst>
            </p:cNvPr>
            <p:cNvSpPr/>
            <p:nvPr/>
          </p:nvSpPr>
          <p:spPr>
            <a:xfrm>
              <a:off x="9639429" y="1759709"/>
              <a:ext cx="112371" cy="10972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E805FEBB-4058-3849-B128-F792449E5D4A}"/>
                </a:ext>
              </a:extLst>
            </p:cNvPr>
            <p:cNvSpPr/>
            <p:nvPr/>
          </p:nvSpPr>
          <p:spPr>
            <a:xfrm>
              <a:off x="10972017" y="1759709"/>
              <a:ext cx="112371" cy="10972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9ED0FDBA-A88E-DB44-8461-35ED84051829}"/>
                </a:ext>
              </a:extLst>
            </p:cNvPr>
            <p:cNvSpPr/>
            <p:nvPr/>
          </p:nvSpPr>
          <p:spPr>
            <a:xfrm>
              <a:off x="10305513" y="1091670"/>
              <a:ext cx="112371" cy="10972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826D1534-7E46-9446-8D33-AB5B8CBB07F3}"/>
                </a:ext>
              </a:extLst>
            </p:cNvPr>
            <p:cNvSpPr/>
            <p:nvPr/>
          </p:nvSpPr>
          <p:spPr>
            <a:xfrm>
              <a:off x="10305513" y="2425933"/>
              <a:ext cx="112371" cy="10972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D020DEE3-5868-BA43-BB97-1A16F9F55B27}"/>
                </a:ext>
              </a:extLst>
            </p:cNvPr>
            <p:cNvSpPr/>
            <p:nvPr/>
          </p:nvSpPr>
          <p:spPr>
            <a:xfrm>
              <a:off x="9639429" y="1091670"/>
              <a:ext cx="112371" cy="109728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2ACE985D-F49A-734D-B8D0-A5EBCB16B935}"/>
                </a:ext>
              </a:extLst>
            </p:cNvPr>
            <p:cNvSpPr/>
            <p:nvPr/>
          </p:nvSpPr>
          <p:spPr>
            <a:xfrm>
              <a:off x="9639429" y="2425933"/>
              <a:ext cx="112371" cy="109728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462165D3-85FF-AC45-A4B9-8C6967D86433}"/>
                </a:ext>
              </a:extLst>
            </p:cNvPr>
            <p:cNvSpPr/>
            <p:nvPr/>
          </p:nvSpPr>
          <p:spPr>
            <a:xfrm>
              <a:off x="10972017" y="1091670"/>
              <a:ext cx="112371" cy="109728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B10D97A3-25F8-9947-937F-FDBEB824DE8E}"/>
                </a:ext>
              </a:extLst>
            </p:cNvPr>
            <p:cNvSpPr/>
            <p:nvPr/>
          </p:nvSpPr>
          <p:spPr>
            <a:xfrm>
              <a:off x="10972017" y="2425933"/>
              <a:ext cx="112371" cy="109728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38" name="Right Arrow 37">
            <a:extLst>
              <a:ext uri="{FF2B5EF4-FFF2-40B4-BE49-F238E27FC236}">
                <a16:creationId xmlns:a16="http://schemas.microsoft.com/office/drawing/2014/main" id="{48F7F021-D635-CB46-A405-C1D70A1A49A9}"/>
              </a:ext>
            </a:extLst>
          </p:cNvPr>
          <p:cNvSpPr/>
          <p:nvPr/>
        </p:nvSpPr>
        <p:spPr bwMode="auto">
          <a:xfrm>
            <a:off x="262840" y="1869437"/>
            <a:ext cx="329695" cy="24132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16" tIns="45708" rIns="91416" bIns="45708" numCol="1" rtlCol="0" anchor="t" anchorCtr="0" compatLnSpc="1">
            <a:prstTxWarp prst="textNoShape">
              <a:avLst/>
            </a:prstTxWarp>
          </a:bodyPr>
          <a:lstStyle/>
          <a:p>
            <a:pPr defTabSz="914126" eaLnBrk="0" hangingPunct="0"/>
            <a:endParaRPr lang="en-US" sz="4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10ED7A8-9154-EA46-836F-26CEB7295621}"/>
              </a:ext>
            </a:extLst>
          </p:cNvPr>
          <p:cNvGrpSpPr/>
          <p:nvPr/>
        </p:nvGrpSpPr>
        <p:grpSpPr>
          <a:xfrm>
            <a:off x="10205626" y="1979003"/>
            <a:ext cx="667512" cy="91440"/>
            <a:chOff x="10359537" y="1721797"/>
            <a:chExt cx="671475" cy="182880"/>
          </a:xfrm>
        </p:grpSpPr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4080EE26-A335-8D45-A791-F820B3FA716A}"/>
                </a:ext>
              </a:extLst>
            </p:cNvPr>
            <p:cNvCxnSpPr/>
            <p:nvPr/>
          </p:nvCxnSpPr>
          <p:spPr>
            <a:xfrm rot="5400000">
              <a:off x="10939572" y="1813237"/>
              <a:ext cx="18288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A1BA75AF-9CB8-7848-9EB6-9E4EC2AA221E}"/>
                </a:ext>
              </a:extLst>
            </p:cNvPr>
            <p:cNvCxnSpPr/>
            <p:nvPr/>
          </p:nvCxnSpPr>
          <p:spPr>
            <a:xfrm rot="5400000">
              <a:off x="10268097" y="1813237"/>
              <a:ext cx="18288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D93E4931-D430-904A-A4D4-1164C6694556}"/>
              </a:ext>
            </a:extLst>
          </p:cNvPr>
          <p:cNvGrpSpPr/>
          <p:nvPr/>
        </p:nvGrpSpPr>
        <p:grpSpPr>
          <a:xfrm rot="5400000">
            <a:off x="10204970" y="1970305"/>
            <a:ext cx="671475" cy="91440"/>
            <a:chOff x="10359537" y="1721797"/>
            <a:chExt cx="671475" cy="182880"/>
          </a:xfrm>
        </p:grpSpPr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C2E85723-7391-C64C-83EE-1DE83E1D0A92}"/>
                </a:ext>
              </a:extLst>
            </p:cNvPr>
            <p:cNvCxnSpPr/>
            <p:nvPr/>
          </p:nvCxnSpPr>
          <p:spPr>
            <a:xfrm rot="5400000">
              <a:off x="10939572" y="1813237"/>
              <a:ext cx="18288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D2C675CA-AB0C-554B-BB01-4B77AEB69FCE}"/>
                </a:ext>
              </a:extLst>
            </p:cNvPr>
            <p:cNvCxnSpPr/>
            <p:nvPr/>
          </p:nvCxnSpPr>
          <p:spPr>
            <a:xfrm rot="5400000">
              <a:off x="10268097" y="1813237"/>
              <a:ext cx="18288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7075C91E-9031-4148-AF46-5F5BDFF7E57C}"/>
              </a:ext>
            </a:extLst>
          </p:cNvPr>
          <p:cNvGrpSpPr/>
          <p:nvPr/>
        </p:nvGrpSpPr>
        <p:grpSpPr>
          <a:xfrm>
            <a:off x="9526955" y="1103449"/>
            <a:ext cx="1796627" cy="1608496"/>
            <a:chOff x="9623991" y="895760"/>
            <a:chExt cx="1796627" cy="1608496"/>
          </a:xfrm>
        </p:grpSpPr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ADA7DA21-F50D-9648-ACCF-D29341BF47B3}"/>
                </a:ext>
              </a:extLst>
            </p:cNvPr>
            <p:cNvGrpSpPr/>
            <p:nvPr/>
          </p:nvGrpSpPr>
          <p:grpSpPr>
            <a:xfrm>
              <a:off x="9623991" y="895760"/>
              <a:ext cx="1796627" cy="286232"/>
              <a:chOff x="7945016" y="5659563"/>
              <a:chExt cx="1218295" cy="286232"/>
            </a:xfrm>
          </p:grpSpPr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EA52BEF2-5026-AE4B-BA74-129A6F9252EC}"/>
                  </a:ext>
                </a:extLst>
              </p:cNvPr>
              <p:cNvSpPr txBox="1"/>
              <p:nvPr/>
            </p:nvSpPr>
            <p:spPr>
              <a:xfrm>
                <a:off x="8842389" y="5659563"/>
                <a:ext cx="320922" cy="2862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400" dirty="0">
                    <a:latin typeface="Symbol" pitchFamily="2" charset="2"/>
                  </a:rPr>
                  <a:t>F</a:t>
                </a:r>
              </a:p>
            </p:txBody>
          </p: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0B9C3D67-513C-EF4C-B47D-540465F28597}"/>
                  </a:ext>
                </a:extLst>
              </p:cNvPr>
              <p:cNvSpPr txBox="1"/>
              <p:nvPr/>
            </p:nvSpPr>
            <p:spPr>
              <a:xfrm>
                <a:off x="8393702" y="5659563"/>
                <a:ext cx="320922" cy="2862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400" dirty="0">
                    <a:latin typeface="Symbol" pitchFamily="2" charset="2"/>
                  </a:rPr>
                  <a:t>F</a:t>
                </a:r>
              </a:p>
            </p:txBody>
          </p:sp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736322C1-55A6-854F-B4D4-D49B4E609E83}"/>
                  </a:ext>
                </a:extLst>
              </p:cNvPr>
              <p:cNvSpPr txBox="1"/>
              <p:nvPr/>
            </p:nvSpPr>
            <p:spPr>
              <a:xfrm>
                <a:off x="7945016" y="5659563"/>
                <a:ext cx="320922" cy="2862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400" dirty="0">
                    <a:latin typeface="Symbol" pitchFamily="2" charset="2"/>
                  </a:rPr>
                  <a:t>F</a:t>
                </a:r>
              </a:p>
            </p:txBody>
          </p: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BF876DD4-BCCC-A745-9EF5-BB833BE01F4E}"/>
                </a:ext>
              </a:extLst>
            </p:cNvPr>
            <p:cNvGrpSpPr/>
            <p:nvPr/>
          </p:nvGrpSpPr>
          <p:grpSpPr>
            <a:xfrm>
              <a:off x="9623991" y="1556892"/>
              <a:ext cx="1796627" cy="286232"/>
              <a:chOff x="7945016" y="5659563"/>
              <a:chExt cx="1218295" cy="286232"/>
            </a:xfrm>
          </p:grpSpPr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4BB666D9-2C5B-F74A-A0CA-272EE6936E55}"/>
                  </a:ext>
                </a:extLst>
              </p:cNvPr>
              <p:cNvSpPr txBox="1"/>
              <p:nvPr/>
            </p:nvSpPr>
            <p:spPr>
              <a:xfrm>
                <a:off x="8842389" y="5659563"/>
                <a:ext cx="320922" cy="2862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400" dirty="0">
                    <a:latin typeface="Symbol" pitchFamily="2" charset="2"/>
                  </a:rPr>
                  <a:t>F</a:t>
                </a:r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016B1464-08F3-3F42-9E13-D7AB597B2A14}"/>
                  </a:ext>
                </a:extLst>
              </p:cNvPr>
              <p:cNvSpPr txBox="1"/>
              <p:nvPr/>
            </p:nvSpPr>
            <p:spPr>
              <a:xfrm>
                <a:off x="8393702" y="5659563"/>
                <a:ext cx="320922" cy="2862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400" dirty="0">
                    <a:latin typeface="Symbol" pitchFamily="2" charset="2"/>
                  </a:rPr>
                  <a:t>F</a:t>
                </a:r>
              </a:p>
            </p:txBody>
          </p:sp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7683786C-7F90-1D49-A1AB-7592C7BDD5C0}"/>
                  </a:ext>
                </a:extLst>
              </p:cNvPr>
              <p:cNvSpPr txBox="1"/>
              <p:nvPr/>
            </p:nvSpPr>
            <p:spPr>
              <a:xfrm>
                <a:off x="7945016" y="5659563"/>
                <a:ext cx="320922" cy="2862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400" dirty="0">
                    <a:latin typeface="Symbol" pitchFamily="2" charset="2"/>
                  </a:rPr>
                  <a:t>F</a:t>
                </a:r>
              </a:p>
            </p:txBody>
          </p:sp>
        </p:grp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D5E7BAC0-F390-094B-8DAF-8523EE9739D9}"/>
                </a:ext>
              </a:extLst>
            </p:cNvPr>
            <p:cNvGrpSpPr/>
            <p:nvPr/>
          </p:nvGrpSpPr>
          <p:grpSpPr>
            <a:xfrm>
              <a:off x="9623991" y="2218024"/>
              <a:ext cx="1796627" cy="286232"/>
              <a:chOff x="7945016" y="5659563"/>
              <a:chExt cx="1218295" cy="286232"/>
            </a:xfrm>
          </p:grpSpPr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83C59270-0CC4-A441-BA36-77DB18850338}"/>
                  </a:ext>
                </a:extLst>
              </p:cNvPr>
              <p:cNvSpPr txBox="1"/>
              <p:nvPr/>
            </p:nvSpPr>
            <p:spPr>
              <a:xfrm>
                <a:off x="8842389" y="5659563"/>
                <a:ext cx="320922" cy="2862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400" dirty="0">
                    <a:latin typeface="Symbol" pitchFamily="2" charset="2"/>
                  </a:rPr>
                  <a:t>F</a:t>
                </a:r>
              </a:p>
            </p:txBody>
          </p: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A757EA9A-510D-D740-8D61-8E7E23DF99B7}"/>
                  </a:ext>
                </a:extLst>
              </p:cNvPr>
              <p:cNvSpPr txBox="1"/>
              <p:nvPr/>
            </p:nvSpPr>
            <p:spPr>
              <a:xfrm>
                <a:off x="8393702" y="5659563"/>
                <a:ext cx="320922" cy="2862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400" dirty="0">
                    <a:latin typeface="Symbol" pitchFamily="2" charset="2"/>
                  </a:rPr>
                  <a:t>F</a:t>
                </a:r>
              </a:p>
            </p:txBody>
          </p: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41B4451B-7DF1-254E-B46C-9F829292F1F0}"/>
                  </a:ext>
                </a:extLst>
              </p:cNvPr>
              <p:cNvSpPr txBox="1"/>
              <p:nvPr/>
            </p:nvSpPr>
            <p:spPr>
              <a:xfrm>
                <a:off x="7945016" y="5659563"/>
                <a:ext cx="320922" cy="2862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400" dirty="0">
                    <a:latin typeface="Symbol" pitchFamily="2" charset="2"/>
                  </a:rPr>
                  <a:t>F</a:t>
                </a:r>
              </a:p>
            </p:txBody>
          </p:sp>
        </p:grp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D6D85466-BD6C-7C46-B3A3-5A0591AC44C6}"/>
              </a:ext>
            </a:extLst>
          </p:cNvPr>
          <p:cNvGrpSpPr/>
          <p:nvPr/>
        </p:nvGrpSpPr>
        <p:grpSpPr>
          <a:xfrm>
            <a:off x="141455" y="3806363"/>
            <a:ext cx="5513298" cy="2973118"/>
            <a:chOff x="141455" y="3806363"/>
            <a:chExt cx="5513298" cy="297311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448EFEF-A879-9943-8536-CCC268E103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1455" y="4333456"/>
              <a:ext cx="1079500" cy="279400"/>
            </a:xfrm>
            <a:prstGeom prst="rect">
              <a:avLst/>
            </a:prstGeom>
          </p:spPr>
        </p:pic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1D54F516-6F02-BF4F-89A0-59652124ED0A}"/>
                </a:ext>
              </a:extLst>
            </p:cNvPr>
            <p:cNvGrpSpPr/>
            <p:nvPr/>
          </p:nvGrpSpPr>
          <p:grpSpPr>
            <a:xfrm>
              <a:off x="3500833" y="3806363"/>
              <a:ext cx="2153920" cy="1089856"/>
              <a:chOff x="4102422" y="4323328"/>
              <a:chExt cx="2153920" cy="1089856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E796ACD2-7DE1-2843-B295-AFE02CB02A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02422" y="4966144"/>
                <a:ext cx="2153920" cy="447040"/>
              </a:xfrm>
              <a:prstGeom prst="rect">
                <a:avLst/>
              </a:prstGeom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72527A59-2C75-9143-9AAC-DAF479F555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102422" y="4323328"/>
                <a:ext cx="2153920" cy="406400"/>
              </a:xfrm>
              <a:prstGeom prst="rect">
                <a:avLst/>
              </a:prstGeom>
            </p:spPr>
          </p:pic>
        </p:grpSp>
        <p:sp>
          <p:nvSpPr>
            <p:cNvPr id="39" name="Right Arrow 38">
              <a:extLst>
                <a:ext uri="{FF2B5EF4-FFF2-40B4-BE49-F238E27FC236}">
                  <a16:creationId xmlns:a16="http://schemas.microsoft.com/office/drawing/2014/main" id="{1A135B2E-61D9-AF45-8497-6A0B433F3413}"/>
                </a:ext>
              </a:extLst>
            </p:cNvPr>
            <p:cNvSpPr/>
            <p:nvPr/>
          </p:nvSpPr>
          <p:spPr bwMode="auto">
            <a:xfrm>
              <a:off x="2087231" y="4383611"/>
              <a:ext cx="329695" cy="241322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vert="horz" wrap="square" lIns="91416" tIns="45708" rIns="91416" bIns="45708" numCol="1" rtlCol="0" anchor="t" anchorCtr="0" compatLnSpc="1">
              <a:prstTxWarp prst="textNoShape">
                <a:avLst/>
              </a:prstTxWarp>
            </a:bodyPr>
            <a:lstStyle/>
            <a:p>
              <a:pPr defTabSz="914126" eaLnBrk="0" hangingPunct="0"/>
              <a:endParaRPr lang="en-US" sz="4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4E7E54F3-69DC-C34D-A93F-3A1567554608}"/>
                </a:ext>
              </a:extLst>
            </p:cNvPr>
            <p:cNvGrpSpPr/>
            <p:nvPr/>
          </p:nvGrpSpPr>
          <p:grpSpPr>
            <a:xfrm>
              <a:off x="3686981" y="5038342"/>
              <a:ext cx="1740343" cy="1741139"/>
              <a:chOff x="9069771" y="537193"/>
              <a:chExt cx="2579534" cy="2579534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F88B30B9-C0C5-5B4D-B394-AFD8718E101F}"/>
                  </a:ext>
                </a:extLst>
              </p:cNvPr>
              <p:cNvGrpSpPr/>
              <p:nvPr/>
            </p:nvGrpSpPr>
            <p:grpSpPr>
              <a:xfrm>
                <a:off x="9069771" y="1148157"/>
                <a:ext cx="2579534" cy="1329202"/>
                <a:chOff x="8875866" y="1258160"/>
                <a:chExt cx="2579534" cy="1329202"/>
              </a:xfrm>
            </p:grpSpPr>
            <p:cxnSp>
              <p:nvCxnSpPr>
                <p:cNvPr id="56" name="Straight Connector 55">
                  <a:extLst>
                    <a:ext uri="{FF2B5EF4-FFF2-40B4-BE49-F238E27FC236}">
                      <a16:creationId xmlns:a16="http://schemas.microsoft.com/office/drawing/2014/main" id="{AEE76A37-E475-2C49-9DFA-208EC9F92C16}"/>
                    </a:ext>
                  </a:extLst>
                </p:cNvPr>
                <p:cNvCxnSpPr/>
                <p:nvPr/>
              </p:nvCxnSpPr>
              <p:spPr>
                <a:xfrm>
                  <a:off x="8875866" y="1258160"/>
                  <a:ext cx="257953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>
                  <a:extLst>
                    <a:ext uri="{FF2B5EF4-FFF2-40B4-BE49-F238E27FC236}">
                      <a16:creationId xmlns:a16="http://schemas.microsoft.com/office/drawing/2014/main" id="{CD86ACE1-27F7-BA47-8E97-2B15AC034536}"/>
                    </a:ext>
                  </a:extLst>
                </p:cNvPr>
                <p:cNvCxnSpPr/>
                <p:nvPr/>
              </p:nvCxnSpPr>
              <p:spPr>
                <a:xfrm>
                  <a:off x="8875866" y="1922761"/>
                  <a:ext cx="257953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B9666661-1494-E445-984A-7E621438DBAD}"/>
                    </a:ext>
                  </a:extLst>
                </p:cNvPr>
                <p:cNvCxnSpPr/>
                <p:nvPr/>
              </p:nvCxnSpPr>
              <p:spPr>
                <a:xfrm>
                  <a:off x="8875867" y="2587362"/>
                  <a:ext cx="257953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208DE076-8852-864E-BDBC-B04D202C463A}"/>
                  </a:ext>
                </a:extLst>
              </p:cNvPr>
              <p:cNvGrpSpPr/>
              <p:nvPr/>
            </p:nvGrpSpPr>
            <p:grpSpPr>
              <a:xfrm rot="5400000">
                <a:off x="9069770" y="1162359"/>
                <a:ext cx="2579534" cy="1329202"/>
                <a:chOff x="8875866" y="1258160"/>
                <a:chExt cx="2579534" cy="1329202"/>
              </a:xfrm>
            </p:grpSpPr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8726CEF8-0467-E443-87EC-FAFB3E0E530A}"/>
                    </a:ext>
                  </a:extLst>
                </p:cNvPr>
                <p:cNvCxnSpPr/>
                <p:nvPr/>
              </p:nvCxnSpPr>
              <p:spPr>
                <a:xfrm>
                  <a:off x="8875866" y="1258160"/>
                  <a:ext cx="257953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>
                  <a:extLst>
                    <a:ext uri="{FF2B5EF4-FFF2-40B4-BE49-F238E27FC236}">
                      <a16:creationId xmlns:a16="http://schemas.microsoft.com/office/drawing/2014/main" id="{3ECB0C54-A8D6-BF4F-BEB8-A3784BC77599}"/>
                    </a:ext>
                  </a:extLst>
                </p:cNvPr>
                <p:cNvCxnSpPr/>
                <p:nvPr/>
              </p:nvCxnSpPr>
              <p:spPr>
                <a:xfrm>
                  <a:off x="8875866" y="1922761"/>
                  <a:ext cx="257953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>
                  <a:extLst>
                    <a:ext uri="{FF2B5EF4-FFF2-40B4-BE49-F238E27FC236}">
                      <a16:creationId xmlns:a16="http://schemas.microsoft.com/office/drawing/2014/main" id="{EB9E099E-C39C-5346-969A-6E691F37ECB3}"/>
                    </a:ext>
                  </a:extLst>
                </p:cNvPr>
                <p:cNvCxnSpPr/>
                <p:nvPr/>
              </p:nvCxnSpPr>
              <p:spPr>
                <a:xfrm>
                  <a:off x="8875867" y="2587362"/>
                  <a:ext cx="257953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E15F3087-E5AD-CE49-B84B-9926FD38083A}"/>
                  </a:ext>
                </a:extLst>
              </p:cNvPr>
              <p:cNvSpPr/>
              <p:nvPr/>
            </p:nvSpPr>
            <p:spPr>
              <a:xfrm>
                <a:off x="10305513" y="1759709"/>
                <a:ext cx="112371" cy="109728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1"/>
                </a:solidFill>
              </a:ln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CDC856BB-112D-744F-8806-4DCF06A0D086}"/>
                  </a:ext>
                </a:extLst>
              </p:cNvPr>
              <p:cNvSpPr/>
              <p:nvPr/>
            </p:nvSpPr>
            <p:spPr>
              <a:xfrm>
                <a:off x="9639429" y="1759709"/>
                <a:ext cx="112371" cy="10972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accent1"/>
                </a:solidFill>
              </a:ln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60A9E295-38DE-7147-995C-D3E031E3FE05}"/>
                  </a:ext>
                </a:extLst>
              </p:cNvPr>
              <p:cNvSpPr/>
              <p:nvPr/>
            </p:nvSpPr>
            <p:spPr>
              <a:xfrm>
                <a:off x="10972017" y="1759709"/>
                <a:ext cx="112371" cy="10972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accent1"/>
                </a:solidFill>
              </a:ln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AEA3F13B-1675-FA47-82FB-182B33DF2D5C}"/>
                  </a:ext>
                </a:extLst>
              </p:cNvPr>
              <p:cNvSpPr/>
              <p:nvPr/>
            </p:nvSpPr>
            <p:spPr>
              <a:xfrm>
                <a:off x="10305513" y="1091670"/>
                <a:ext cx="112371" cy="10972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accent1"/>
                </a:solidFill>
              </a:ln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BC000430-B48D-0849-8D93-0A269ADF55B9}"/>
                  </a:ext>
                </a:extLst>
              </p:cNvPr>
              <p:cNvSpPr/>
              <p:nvPr/>
            </p:nvSpPr>
            <p:spPr>
              <a:xfrm>
                <a:off x="10305513" y="2425933"/>
                <a:ext cx="112371" cy="10972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accent1"/>
                </a:solidFill>
              </a:ln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4EFCFEE6-FEFC-BE48-BDA2-AEDA7873F000}"/>
                  </a:ext>
                </a:extLst>
              </p:cNvPr>
              <p:cNvSpPr/>
              <p:nvPr/>
            </p:nvSpPr>
            <p:spPr>
              <a:xfrm>
                <a:off x="9639429" y="1091670"/>
                <a:ext cx="112371" cy="109728"/>
              </a:xfrm>
              <a:prstGeom prst="ellipse">
                <a:avLst/>
              </a:prstGeom>
              <a:solidFill>
                <a:schemeClr val="tx2"/>
              </a:solidFill>
              <a:ln>
                <a:solidFill>
                  <a:schemeClr val="accent1"/>
                </a:solidFill>
              </a:ln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719788AF-98FF-B141-9075-22B0DC587E44}"/>
                  </a:ext>
                </a:extLst>
              </p:cNvPr>
              <p:cNvSpPr/>
              <p:nvPr/>
            </p:nvSpPr>
            <p:spPr>
              <a:xfrm>
                <a:off x="9639429" y="2425933"/>
                <a:ext cx="112371" cy="109728"/>
              </a:xfrm>
              <a:prstGeom prst="ellipse">
                <a:avLst/>
              </a:prstGeom>
              <a:solidFill>
                <a:schemeClr val="tx2"/>
              </a:solidFill>
              <a:ln>
                <a:solidFill>
                  <a:schemeClr val="accent1"/>
                </a:solidFill>
              </a:ln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A1EEBDEA-5C9F-FF44-B748-797653A16154}"/>
                  </a:ext>
                </a:extLst>
              </p:cNvPr>
              <p:cNvSpPr/>
              <p:nvPr/>
            </p:nvSpPr>
            <p:spPr>
              <a:xfrm>
                <a:off x="10972017" y="1091670"/>
                <a:ext cx="112371" cy="109728"/>
              </a:xfrm>
              <a:prstGeom prst="ellipse">
                <a:avLst/>
              </a:prstGeom>
              <a:solidFill>
                <a:schemeClr val="tx2"/>
              </a:solidFill>
              <a:ln>
                <a:solidFill>
                  <a:schemeClr val="accent1"/>
                </a:solidFill>
              </a:ln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8B598709-D4D5-114B-85A5-01B89BB799E0}"/>
                  </a:ext>
                </a:extLst>
              </p:cNvPr>
              <p:cNvSpPr/>
              <p:nvPr/>
            </p:nvSpPr>
            <p:spPr>
              <a:xfrm>
                <a:off x="10972017" y="2425933"/>
                <a:ext cx="112371" cy="109728"/>
              </a:xfrm>
              <a:prstGeom prst="ellipse">
                <a:avLst/>
              </a:prstGeom>
              <a:solidFill>
                <a:schemeClr val="tx2"/>
              </a:solidFill>
              <a:ln>
                <a:solidFill>
                  <a:schemeClr val="accent1"/>
                </a:solidFill>
              </a:ln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3AD541F2-5D2B-8C49-9B5A-82BE619A6B10}"/>
                </a:ext>
              </a:extLst>
            </p:cNvPr>
            <p:cNvGrpSpPr/>
            <p:nvPr/>
          </p:nvGrpSpPr>
          <p:grpSpPr>
            <a:xfrm>
              <a:off x="3840714" y="5898165"/>
              <a:ext cx="1423926" cy="258532"/>
              <a:chOff x="3840714" y="5911915"/>
              <a:chExt cx="1423926" cy="258532"/>
            </a:xfrm>
          </p:grpSpPr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CD803E16-81B9-0441-96F5-2F3C4C85296B}"/>
                  </a:ext>
                </a:extLst>
              </p:cNvPr>
              <p:cNvSpPr txBox="1"/>
              <p:nvPr/>
            </p:nvSpPr>
            <p:spPr>
              <a:xfrm>
                <a:off x="4287677" y="5911915"/>
                <a:ext cx="535723" cy="2585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200" i="1" dirty="0" err="1"/>
                  <a:t>E</a:t>
                </a:r>
                <a:r>
                  <a:rPr lang="en-US" sz="1200" i="1" baseline="-25000" dirty="0" err="1"/>
                  <a:t>x</a:t>
                </a:r>
                <a:r>
                  <a:rPr lang="en-US" sz="1200" i="1" dirty="0" err="1"/>
                  <a:t>,E</a:t>
                </a:r>
                <a:r>
                  <a:rPr lang="en-US" sz="1200" i="1" baseline="-25000" dirty="0" err="1"/>
                  <a:t>y</a:t>
                </a:r>
                <a:endParaRPr lang="en-US" sz="1200" i="1" baseline="-25000" dirty="0"/>
              </a:p>
            </p:txBody>
          </p:sp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71006C91-2584-6743-99EB-51A37AE13AD6}"/>
                  </a:ext>
                </a:extLst>
              </p:cNvPr>
              <p:cNvSpPr txBox="1"/>
              <p:nvPr/>
            </p:nvSpPr>
            <p:spPr>
              <a:xfrm>
                <a:off x="4728917" y="5911915"/>
                <a:ext cx="535723" cy="2585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200" i="1" dirty="0" err="1"/>
                  <a:t>E</a:t>
                </a:r>
                <a:r>
                  <a:rPr lang="en-US" sz="1200" i="1" baseline="-25000" dirty="0" err="1"/>
                  <a:t>x</a:t>
                </a:r>
                <a:r>
                  <a:rPr lang="en-US" sz="1200" i="1" dirty="0" err="1"/>
                  <a:t>,E</a:t>
                </a:r>
                <a:r>
                  <a:rPr lang="en-US" sz="1200" i="1" baseline="-25000" dirty="0" err="1"/>
                  <a:t>y</a:t>
                </a:r>
                <a:endParaRPr lang="en-US" sz="1200" i="1" baseline="-25000" dirty="0"/>
              </a:p>
            </p:txBody>
          </p:sp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FA388C03-9218-E04F-9943-01492D4FE7D9}"/>
                  </a:ext>
                </a:extLst>
              </p:cNvPr>
              <p:cNvSpPr txBox="1"/>
              <p:nvPr/>
            </p:nvSpPr>
            <p:spPr>
              <a:xfrm>
                <a:off x="3840714" y="5911915"/>
                <a:ext cx="535723" cy="2585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200" i="1" dirty="0" err="1"/>
                  <a:t>E</a:t>
                </a:r>
                <a:r>
                  <a:rPr lang="en-US" sz="1200" i="1" baseline="-25000" dirty="0" err="1"/>
                  <a:t>x</a:t>
                </a:r>
                <a:r>
                  <a:rPr lang="en-US" sz="1200" i="1" dirty="0" err="1"/>
                  <a:t>,E</a:t>
                </a:r>
                <a:r>
                  <a:rPr lang="en-US" sz="1200" i="1" baseline="-25000" dirty="0" err="1"/>
                  <a:t>y</a:t>
                </a:r>
                <a:endParaRPr lang="en-US" sz="1200" i="1" baseline="-25000" dirty="0"/>
              </a:p>
            </p:txBody>
          </p:sp>
        </p:grp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54D30945-1FD9-3B4E-9BAC-88E29B122532}"/>
                </a:ext>
              </a:extLst>
            </p:cNvPr>
            <p:cNvGrpSpPr/>
            <p:nvPr/>
          </p:nvGrpSpPr>
          <p:grpSpPr>
            <a:xfrm>
              <a:off x="3840714" y="6347919"/>
              <a:ext cx="1423926" cy="258532"/>
              <a:chOff x="3840714" y="5911915"/>
              <a:chExt cx="1423926" cy="258532"/>
            </a:xfrm>
          </p:grpSpPr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3FE24E97-8441-BA49-9EE7-CBB8D038171F}"/>
                  </a:ext>
                </a:extLst>
              </p:cNvPr>
              <p:cNvSpPr txBox="1"/>
              <p:nvPr/>
            </p:nvSpPr>
            <p:spPr>
              <a:xfrm>
                <a:off x="4287677" y="5911915"/>
                <a:ext cx="535723" cy="2585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200" i="1" dirty="0" err="1"/>
                  <a:t>E</a:t>
                </a:r>
                <a:r>
                  <a:rPr lang="en-US" sz="1200" i="1" baseline="-25000" dirty="0" err="1"/>
                  <a:t>x</a:t>
                </a:r>
                <a:r>
                  <a:rPr lang="en-US" sz="1200" i="1" dirty="0" err="1"/>
                  <a:t>,E</a:t>
                </a:r>
                <a:r>
                  <a:rPr lang="en-US" sz="1200" i="1" baseline="-25000" dirty="0" err="1"/>
                  <a:t>y</a:t>
                </a:r>
                <a:endParaRPr lang="en-US" sz="1200" i="1" baseline="-25000" dirty="0"/>
              </a:p>
            </p:txBody>
          </p: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7E601FBB-5663-3547-B397-BD39FC62DB82}"/>
                  </a:ext>
                </a:extLst>
              </p:cNvPr>
              <p:cNvSpPr txBox="1"/>
              <p:nvPr/>
            </p:nvSpPr>
            <p:spPr>
              <a:xfrm>
                <a:off x="4728917" y="5911915"/>
                <a:ext cx="535723" cy="2585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200" i="1" dirty="0" err="1"/>
                  <a:t>E</a:t>
                </a:r>
                <a:r>
                  <a:rPr lang="en-US" sz="1200" i="1" baseline="-25000" dirty="0" err="1"/>
                  <a:t>x</a:t>
                </a:r>
                <a:r>
                  <a:rPr lang="en-US" sz="1200" i="1" dirty="0" err="1"/>
                  <a:t>,E</a:t>
                </a:r>
                <a:r>
                  <a:rPr lang="en-US" sz="1200" i="1" baseline="-25000" dirty="0" err="1"/>
                  <a:t>y</a:t>
                </a:r>
                <a:endParaRPr lang="en-US" sz="1200" i="1" baseline="-25000" dirty="0"/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7E3FAFC7-C443-114C-A4C8-A802DF9662F6}"/>
                  </a:ext>
                </a:extLst>
              </p:cNvPr>
              <p:cNvSpPr txBox="1"/>
              <p:nvPr/>
            </p:nvSpPr>
            <p:spPr>
              <a:xfrm>
                <a:off x="3840714" y="5911915"/>
                <a:ext cx="535723" cy="2585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200" i="1" dirty="0" err="1"/>
                  <a:t>E</a:t>
                </a:r>
                <a:r>
                  <a:rPr lang="en-US" sz="1200" i="1" baseline="-25000" dirty="0" err="1"/>
                  <a:t>x</a:t>
                </a:r>
                <a:r>
                  <a:rPr lang="en-US" sz="1200" i="1" dirty="0" err="1"/>
                  <a:t>,E</a:t>
                </a:r>
                <a:r>
                  <a:rPr lang="en-US" sz="1200" i="1" baseline="-25000" dirty="0" err="1"/>
                  <a:t>y</a:t>
                </a:r>
                <a:endParaRPr lang="en-US" sz="1200" i="1" baseline="-25000" dirty="0"/>
              </a:p>
            </p:txBody>
          </p:sp>
        </p:grp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8B0F657C-898C-6A43-A4D5-5A067521FD58}"/>
                </a:ext>
              </a:extLst>
            </p:cNvPr>
            <p:cNvGrpSpPr/>
            <p:nvPr/>
          </p:nvGrpSpPr>
          <p:grpSpPr>
            <a:xfrm>
              <a:off x="3840714" y="5444056"/>
              <a:ext cx="1423926" cy="258532"/>
              <a:chOff x="3840714" y="5911915"/>
              <a:chExt cx="1423926" cy="258532"/>
            </a:xfrm>
          </p:grpSpPr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01FE9F0E-5A22-F64C-A1BD-43044012B84D}"/>
                  </a:ext>
                </a:extLst>
              </p:cNvPr>
              <p:cNvSpPr txBox="1"/>
              <p:nvPr/>
            </p:nvSpPr>
            <p:spPr>
              <a:xfrm>
                <a:off x="4287677" y="5911915"/>
                <a:ext cx="535723" cy="2585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200" i="1" dirty="0" err="1"/>
                  <a:t>E</a:t>
                </a:r>
                <a:r>
                  <a:rPr lang="en-US" sz="1200" i="1" baseline="-25000" dirty="0" err="1"/>
                  <a:t>x</a:t>
                </a:r>
                <a:r>
                  <a:rPr lang="en-US" sz="1200" i="1" dirty="0" err="1"/>
                  <a:t>,E</a:t>
                </a:r>
                <a:r>
                  <a:rPr lang="en-US" sz="1200" i="1" baseline="-25000" dirty="0" err="1"/>
                  <a:t>y</a:t>
                </a:r>
                <a:endParaRPr lang="en-US" sz="1200" i="1" baseline="-25000" dirty="0"/>
              </a:p>
            </p:txBody>
          </p:sp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3CC6C3CA-53E1-B243-A4C7-A622C9B0DD9F}"/>
                  </a:ext>
                </a:extLst>
              </p:cNvPr>
              <p:cNvSpPr txBox="1"/>
              <p:nvPr/>
            </p:nvSpPr>
            <p:spPr>
              <a:xfrm>
                <a:off x="4728917" y="5911915"/>
                <a:ext cx="535723" cy="2585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200" i="1" dirty="0" err="1"/>
                  <a:t>E</a:t>
                </a:r>
                <a:r>
                  <a:rPr lang="en-US" sz="1200" i="1" baseline="-25000" dirty="0" err="1"/>
                  <a:t>x</a:t>
                </a:r>
                <a:r>
                  <a:rPr lang="en-US" sz="1200" i="1" dirty="0" err="1"/>
                  <a:t>,E</a:t>
                </a:r>
                <a:r>
                  <a:rPr lang="en-US" sz="1200" i="1" baseline="-25000" dirty="0" err="1"/>
                  <a:t>y</a:t>
                </a:r>
                <a:endParaRPr lang="en-US" sz="1200" i="1" baseline="-25000" dirty="0"/>
              </a:p>
            </p:txBody>
          </p: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E273B5E6-5E98-DB4C-B40D-8516075DA6C3}"/>
                  </a:ext>
                </a:extLst>
              </p:cNvPr>
              <p:cNvSpPr txBox="1"/>
              <p:nvPr/>
            </p:nvSpPr>
            <p:spPr>
              <a:xfrm>
                <a:off x="3840714" y="5911915"/>
                <a:ext cx="535723" cy="2585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200" i="1" dirty="0" err="1"/>
                  <a:t>E</a:t>
                </a:r>
                <a:r>
                  <a:rPr lang="en-US" sz="1200" i="1" baseline="-25000" dirty="0" err="1"/>
                  <a:t>x</a:t>
                </a:r>
                <a:r>
                  <a:rPr lang="en-US" sz="1200" i="1" dirty="0" err="1"/>
                  <a:t>,E</a:t>
                </a:r>
                <a:r>
                  <a:rPr lang="en-US" sz="1200" i="1" baseline="-25000" dirty="0" err="1"/>
                  <a:t>y</a:t>
                </a:r>
                <a:endParaRPr lang="en-US" sz="1200" i="1" baseline="-25000" dirty="0"/>
              </a:p>
            </p:txBody>
          </p:sp>
        </p:grp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3F9C7338-87F4-5442-A60F-A019D33B34AB}"/>
                </a:ext>
              </a:extLst>
            </p:cNvPr>
            <p:cNvSpPr txBox="1"/>
            <p:nvPr/>
          </p:nvSpPr>
          <p:spPr>
            <a:xfrm>
              <a:off x="1461552" y="5638195"/>
              <a:ext cx="2141289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90000"/>
                </a:lnSpc>
              </a:pPr>
              <a:r>
                <a:rPr lang="en-US" sz="1600" dirty="0"/>
                <a:t>Fields on “centered” or ”nodal” grid</a:t>
              </a: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E241EF59-3DEC-4042-BF77-17C07B30C073}"/>
              </a:ext>
            </a:extLst>
          </p:cNvPr>
          <p:cNvGrpSpPr/>
          <p:nvPr/>
        </p:nvGrpSpPr>
        <p:grpSpPr>
          <a:xfrm>
            <a:off x="6422896" y="3806363"/>
            <a:ext cx="5197830" cy="2973118"/>
            <a:chOff x="6422896" y="3806363"/>
            <a:chExt cx="5197830" cy="2973118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56B261C-353C-3F4E-8F3D-C81B6F0E8801}"/>
                </a:ext>
              </a:extLst>
            </p:cNvPr>
            <p:cNvGrpSpPr/>
            <p:nvPr/>
          </p:nvGrpSpPr>
          <p:grpSpPr>
            <a:xfrm>
              <a:off x="7453100" y="3806363"/>
              <a:ext cx="2298700" cy="1089323"/>
              <a:chOff x="8176857" y="4323328"/>
              <a:chExt cx="2298700" cy="1089323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E95F856E-05AB-3747-A739-4D2B5FCCB2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176857" y="4323328"/>
                <a:ext cx="2296160" cy="406400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35629FD8-7F50-8F44-A87B-3A856290FB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189557" y="4965611"/>
                <a:ext cx="2286000" cy="447040"/>
              </a:xfrm>
              <a:prstGeom prst="rect">
                <a:avLst/>
              </a:prstGeom>
            </p:spPr>
          </p:pic>
        </p:grp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B574E51-9991-2E43-90F3-F0DB1D68127D}"/>
                </a:ext>
              </a:extLst>
            </p:cNvPr>
            <p:cNvSpPr txBox="1"/>
            <p:nvPr/>
          </p:nvSpPr>
          <p:spPr>
            <a:xfrm>
              <a:off x="6422896" y="4162640"/>
              <a:ext cx="389851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dirty="0"/>
                <a:t>or</a:t>
              </a:r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E55CEE5C-9368-D74E-A0FC-76E0CB6DA95A}"/>
                </a:ext>
              </a:extLst>
            </p:cNvPr>
            <p:cNvGrpSpPr/>
            <p:nvPr/>
          </p:nvGrpSpPr>
          <p:grpSpPr>
            <a:xfrm>
              <a:off x="7782081" y="5038342"/>
              <a:ext cx="1740343" cy="1741139"/>
              <a:chOff x="9069771" y="537193"/>
              <a:chExt cx="2579534" cy="2579534"/>
            </a:xfrm>
          </p:grpSpPr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28469EC4-3568-C44F-9DA0-463B5612D4C4}"/>
                  </a:ext>
                </a:extLst>
              </p:cNvPr>
              <p:cNvGrpSpPr/>
              <p:nvPr/>
            </p:nvGrpSpPr>
            <p:grpSpPr>
              <a:xfrm>
                <a:off x="9069771" y="1148157"/>
                <a:ext cx="2579534" cy="1329202"/>
                <a:chOff x="8875866" y="1258160"/>
                <a:chExt cx="2579534" cy="1329202"/>
              </a:xfrm>
            </p:grpSpPr>
            <p:cxnSp>
              <p:nvCxnSpPr>
                <p:cNvPr id="75" name="Straight Connector 74">
                  <a:extLst>
                    <a:ext uri="{FF2B5EF4-FFF2-40B4-BE49-F238E27FC236}">
                      <a16:creationId xmlns:a16="http://schemas.microsoft.com/office/drawing/2014/main" id="{48B11386-7627-204E-BA52-406689C85181}"/>
                    </a:ext>
                  </a:extLst>
                </p:cNvPr>
                <p:cNvCxnSpPr/>
                <p:nvPr/>
              </p:nvCxnSpPr>
              <p:spPr>
                <a:xfrm>
                  <a:off x="8875866" y="1258160"/>
                  <a:ext cx="257953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75">
                  <a:extLst>
                    <a:ext uri="{FF2B5EF4-FFF2-40B4-BE49-F238E27FC236}">
                      <a16:creationId xmlns:a16="http://schemas.microsoft.com/office/drawing/2014/main" id="{0B9460B1-8646-744F-93EC-A8171F69E9A7}"/>
                    </a:ext>
                  </a:extLst>
                </p:cNvPr>
                <p:cNvCxnSpPr/>
                <p:nvPr/>
              </p:nvCxnSpPr>
              <p:spPr>
                <a:xfrm>
                  <a:off x="8875866" y="1922761"/>
                  <a:ext cx="257953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76">
                  <a:extLst>
                    <a:ext uri="{FF2B5EF4-FFF2-40B4-BE49-F238E27FC236}">
                      <a16:creationId xmlns:a16="http://schemas.microsoft.com/office/drawing/2014/main" id="{B8760FEF-E60A-7148-AE83-F18C324EF622}"/>
                    </a:ext>
                  </a:extLst>
                </p:cNvPr>
                <p:cNvCxnSpPr/>
                <p:nvPr/>
              </p:nvCxnSpPr>
              <p:spPr>
                <a:xfrm>
                  <a:off x="8875867" y="2587362"/>
                  <a:ext cx="257953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4E967849-D00D-D342-A9FC-C44518931C76}"/>
                  </a:ext>
                </a:extLst>
              </p:cNvPr>
              <p:cNvGrpSpPr/>
              <p:nvPr/>
            </p:nvGrpSpPr>
            <p:grpSpPr>
              <a:xfrm rot="5400000">
                <a:off x="9069770" y="1162359"/>
                <a:ext cx="2579534" cy="1329202"/>
                <a:chOff x="8875866" y="1258160"/>
                <a:chExt cx="2579534" cy="1329202"/>
              </a:xfrm>
            </p:grpSpPr>
            <p:cxnSp>
              <p:nvCxnSpPr>
                <p:cNvPr id="72" name="Straight Connector 71">
                  <a:extLst>
                    <a:ext uri="{FF2B5EF4-FFF2-40B4-BE49-F238E27FC236}">
                      <a16:creationId xmlns:a16="http://schemas.microsoft.com/office/drawing/2014/main" id="{4FCC6C6E-7AB5-0D4C-8F7D-6C854D27B1C7}"/>
                    </a:ext>
                  </a:extLst>
                </p:cNvPr>
                <p:cNvCxnSpPr/>
                <p:nvPr/>
              </p:nvCxnSpPr>
              <p:spPr>
                <a:xfrm>
                  <a:off x="8875866" y="1258160"/>
                  <a:ext cx="257953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Connector 72">
                  <a:extLst>
                    <a:ext uri="{FF2B5EF4-FFF2-40B4-BE49-F238E27FC236}">
                      <a16:creationId xmlns:a16="http://schemas.microsoft.com/office/drawing/2014/main" id="{94A1D825-9C85-3A4F-AD7C-D78AEC7F9299}"/>
                    </a:ext>
                  </a:extLst>
                </p:cNvPr>
                <p:cNvCxnSpPr/>
                <p:nvPr/>
              </p:nvCxnSpPr>
              <p:spPr>
                <a:xfrm>
                  <a:off x="8875866" y="1922761"/>
                  <a:ext cx="257953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Straight Connector 73">
                  <a:extLst>
                    <a:ext uri="{FF2B5EF4-FFF2-40B4-BE49-F238E27FC236}">
                      <a16:creationId xmlns:a16="http://schemas.microsoft.com/office/drawing/2014/main" id="{F20BD1D1-5952-AF41-B56B-119E324326F0}"/>
                    </a:ext>
                  </a:extLst>
                </p:cNvPr>
                <p:cNvCxnSpPr/>
                <p:nvPr/>
              </p:nvCxnSpPr>
              <p:spPr>
                <a:xfrm>
                  <a:off x="8875867" y="2587362"/>
                  <a:ext cx="2579533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6826405F-8D12-6E49-86E4-6B62ECD3514D}"/>
                  </a:ext>
                </a:extLst>
              </p:cNvPr>
              <p:cNvSpPr/>
              <p:nvPr/>
            </p:nvSpPr>
            <p:spPr>
              <a:xfrm>
                <a:off x="10305513" y="1759709"/>
                <a:ext cx="112371" cy="109728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1"/>
                </a:solidFill>
              </a:ln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DC419CAA-81A4-1C4C-8E68-96DCC7F5D245}"/>
                  </a:ext>
                </a:extLst>
              </p:cNvPr>
              <p:cNvSpPr/>
              <p:nvPr/>
            </p:nvSpPr>
            <p:spPr>
              <a:xfrm>
                <a:off x="9639429" y="1759709"/>
                <a:ext cx="112371" cy="10972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accent1"/>
                </a:solidFill>
              </a:ln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9B6E0911-52E7-6249-B1B9-1BD24530B88D}"/>
                  </a:ext>
                </a:extLst>
              </p:cNvPr>
              <p:cNvSpPr/>
              <p:nvPr/>
            </p:nvSpPr>
            <p:spPr>
              <a:xfrm>
                <a:off x="10972017" y="1759709"/>
                <a:ext cx="112371" cy="10972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accent1"/>
                </a:solidFill>
              </a:ln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930D1B66-2D85-9F46-921B-F5F79B9F402A}"/>
                  </a:ext>
                </a:extLst>
              </p:cNvPr>
              <p:cNvSpPr/>
              <p:nvPr/>
            </p:nvSpPr>
            <p:spPr>
              <a:xfrm>
                <a:off x="10305513" y="1091670"/>
                <a:ext cx="112371" cy="10972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accent1"/>
                </a:solidFill>
              </a:ln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8B4F69FD-65C8-9A40-9938-FF08B15C77B0}"/>
                  </a:ext>
                </a:extLst>
              </p:cNvPr>
              <p:cNvSpPr/>
              <p:nvPr/>
            </p:nvSpPr>
            <p:spPr>
              <a:xfrm>
                <a:off x="10305513" y="2425933"/>
                <a:ext cx="112371" cy="10972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accent1"/>
                </a:solidFill>
              </a:ln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8546F91A-B45D-324F-8A4E-43DA1D77945B}"/>
                  </a:ext>
                </a:extLst>
              </p:cNvPr>
              <p:cNvSpPr/>
              <p:nvPr/>
            </p:nvSpPr>
            <p:spPr>
              <a:xfrm>
                <a:off x="9639429" y="1091670"/>
                <a:ext cx="112371" cy="109728"/>
              </a:xfrm>
              <a:prstGeom prst="ellipse">
                <a:avLst/>
              </a:prstGeom>
              <a:solidFill>
                <a:schemeClr val="tx2"/>
              </a:solidFill>
              <a:ln>
                <a:solidFill>
                  <a:schemeClr val="accent1"/>
                </a:solidFill>
              </a:ln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B52F1AD1-75E7-4A49-B50C-B6ACD47E1224}"/>
                  </a:ext>
                </a:extLst>
              </p:cNvPr>
              <p:cNvSpPr/>
              <p:nvPr/>
            </p:nvSpPr>
            <p:spPr>
              <a:xfrm>
                <a:off x="9639429" y="2425933"/>
                <a:ext cx="112371" cy="109728"/>
              </a:xfrm>
              <a:prstGeom prst="ellipse">
                <a:avLst/>
              </a:prstGeom>
              <a:solidFill>
                <a:schemeClr val="tx2"/>
              </a:solidFill>
              <a:ln>
                <a:solidFill>
                  <a:schemeClr val="accent1"/>
                </a:solidFill>
              </a:ln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3CD657E7-0687-9547-A3AF-294116E78A2C}"/>
                  </a:ext>
                </a:extLst>
              </p:cNvPr>
              <p:cNvSpPr/>
              <p:nvPr/>
            </p:nvSpPr>
            <p:spPr>
              <a:xfrm>
                <a:off x="10972017" y="1091670"/>
                <a:ext cx="112371" cy="109728"/>
              </a:xfrm>
              <a:prstGeom prst="ellipse">
                <a:avLst/>
              </a:prstGeom>
              <a:solidFill>
                <a:schemeClr val="tx2"/>
              </a:solidFill>
              <a:ln>
                <a:solidFill>
                  <a:schemeClr val="accent1"/>
                </a:solidFill>
              </a:ln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AF844E50-106A-3341-B69F-A5435AD3B654}"/>
                  </a:ext>
                </a:extLst>
              </p:cNvPr>
              <p:cNvSpPr/>
              <p:nvPr/>
            </p:nvSpPr>
            <p:spPr>
              <a:xfrm>
                <a:off x="10972017" y="2425933"/>
                <a:ext cx="112371" cy="109728"/>
              </a:xfrm>
              <a:prstGeom prst="ellipse">
                <a:avLst/>
              </a:prstGeom>
              <a:solidFill>
                <a:schemeClr val="tx2"/>
              </a:solidFill>
              <a:ln>
                <a:solidFill>
                  <a:schemeClr val="accent1"/>
                </a:solidFill>
              </a:ln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9949A22E-58F4-3D42-A09A-5CEEC0A06739}"/>
                </a:ext>
              </a:extLst>
            </p:cNvPr>
            <p:cNvGrpSpPr/>
            <p:nvPr/>
          </p:nvGrpSpPr>
          <p:grpSpPr>
            <a:xfrm>
              <a:off x="8502657" y="5549834"/>
              <a:ext cx="345429" cy="707654"/>
              <a:chOff x="8510349" y="5549834"/>
              <a:chExt cx="345429" cy="707654"/>
            </a:xfrm>
          </p:grpSpPr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34DE46A2-74B8-0B4E-A94C-B520C3A14486}"/>
                  </a:ext>
                </a:extLst>
              </p:cNvPr>
              <p:cNvSpPr/>
              <p:nvPr/>
            </p:nvSpPr>
            <p:spPr>
              <a:xfrm>
                <a:off x="8583006" y="6041882"/>
                <a:ext cx="158129" cy="176173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24E1F810-586F-3F46-9D12-8C49E7380FC9}"/>
                  </a:ext>
                </a:extLst>
              </p:cNvPr>
              <p:cNvSpPr/>
              <p:nvPr/>
            </p:nvSpPr>
            <p:spPr>
              <a:xfrm>
                <a:off x="8582579" y="5589909"/>
                <a:ext cx="158129" cy="176173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8158FCB1-FFE6-2343-BCC7-55B048478D99}"/>
                  </a:ext>
                </a:extLst>
              </p:cNvPr>
              <p:cNvSpPr txBox="1"/>
              <p:nvPr/>
            </p:nvSpPr>
            <p:spPr>
              <a:xfrm>
                <a:off x="8517224" y="5549834"/>
                <a:ext cx="338554" cy="2585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200" i="1" dirty="0" err="1"/>
                  <a:t>E</a:t>
                </a:r>
                <a:r>
                  <a:rPr lang="en-US" sz="1200" i="1" baseline="-25000" dirty="0" err="1"/>
                  <a:t>y</a:t>
                </a:r>
                <a:endParaRPr lang="en-US" sz="1200" i="1" baseline="-25000" dirty="0"/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2031D6A5-C90E-634E-87EB-8182DD569293}"/>
                  </a:ext>
                </a:extLst>
              </p:cNvPr>
              <p:cNvSpPr txBox="1"/>
              <p:nvPr/>
            </p:nvSpPr>
            <p:spPr>
              <a:xfrm>
                <a:off x="8510349" y="5998956"/>
                <a:ext cx="338554" cy="2585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200" i="1" dirty="0" err="1"/>
                  <a:t>E</a:t>
                </a:r>
                <a:r>
                  <a:rPr lang="en-US" sz="1200" i="1" baseline="-25000" dirty="0" err="1"/>
                  <a:t>y</a:t>
                </a:r>
                <a:endParaRPr lang="en-US" sz="1200" i="1" baseline="-25000" dirty="0"/>
              </a:p>
            </p:txBody>
          </p: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C2B71931-096E-8E4C-8BD2-DD07785F8631}"/>
                </a:ext>
              </a:extLst>
            </p:cNvPr>
            <p:cNvGrpSpPr/>
            <p:nvPr/>
          </p:nvGrpSpPr>
          <p:grpSpPr>
            <a:xfrm>
              <a:off x="8272144" y="5783355"/>
              <a:ext cx="759040" cy="258532"/>
              <a:chOff x="8272144" y="5777678"/>
              <a:chExt cx="759040" cy="258532"/>
            </a:xfrm>
          </p:grpSpPr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A400A0C8-72CA-3F40-8C8D-08113C993998}"/>
                  </a:ext>
                </a:extLst>
              </p:cNvPr>
              <p:cNvSpPr/>
              <p:nvPr/>
            </p:nvSpPr>
            <p:spPr>
              <a:xfrm>
                <a:off x="8341731" y="5821864"/>
                <a:ext cx="158129" cy="176173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D1388349-1B44-5749-87C8-E05E50114106}"/>
                  </a:ext>
                </a:extLst>
              </p:cNvPr>
              <p:cNvSpPr/>
              <p:nvPr/>
            </p:nvSpPr>
            <p:spPr>
              <a:xfrm>
                <a:off x="8775714" y="5821864"/>
                <a:ext cx="158129" cy="176173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5FF5F125-F849-D545-94FD-6D77B456D020}"/>
                  </a:ext>
                </a:extLst>
              </p:cNvPr>
              <p:cNvSpPr txBox="1"/>
              <p:nvPr/>
            </p:nvSpPr>
            <p:spPr>
              <a:xfrm>
                <a:off x="8272144" y="5777678"/>
                <a:ext cx="338554" cy="2585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200" i="1" dirty="0"/>
                  <a:t>E</a:t>
                </a:r>
                <a:r>
                  <a:rPr lang="en-US" sz="1200" i="1" baseline="-25000" dirty="0"/>
                  <a:t>x</a:t>
                </a:r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1E876F33-78A7-3F4C-9A9C-B8E8C0487F47}"/>
                  </a:ext>
                </a:extLst>
              </p:cNvPr>
              <p:cNvSpPr txBox="1"/>
              <p:nvPr/>
            </p:nvSpPr>
            <p:spPr>
              <a:xfrm>
                <a:off x="8692630" y="5777678"/>
                <a:ext cx="338554" cy="2585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200" i="1" dirty="0"/>
                  <a:t>E</a:t>
                </a:r>
                <a:r>
                  <a:rPr lang="en-US" sz="1200" i="1" baseline="-25000" dirty="0"/>
                  <a:t>x</a:t>
                </a:r>
              </a:p>
            </p:txBody>
          </p:sp>
        </p:grp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4D7B7AF2-F986-204C-BD19-83C277F79DB9}"/>
                </a:ext>
              </a:extLst>
            </p:cNvPr>
            <p:cNvGrpSpPr/>
            <p:nvPr/>
          </p:nvGrpSpPr>
          <p:grpSpPr>
            <a:xfrm>
              <a:off x="8946324" y="5549834"/>
              <a:ext cx="345429" cy="707654"/>
              <a:chOff x="8510349" y="5549834"/>
              <a:chExt cx="345429" cy="707654"/>
            </a:xfrm>
          </p:grpSpPr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C1FE9F30-50AB-6C42-A94A-A09E9423F5E2}"/>
                  </a:ext>
                </a:extLst>
              </p:cNvPr>
              <p:cNvSpPr/>
              <p:nvPr/>
            </p:nvSpPr>
            <p:spPr>
              <a:xfrm>
                <a:off x="8583006" y="6041882"/>
                <a:ext cx="158129" cy="176173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5857F4B1-82B5-9B44-95A6-6238724AC377}"/>
                  </a:ext>
                </a:extLst>
              </p:cNvPr>
              <p:cNvSpPr/>
              <p:nvPr/>
            </p:nvSpPr>
            <p:spPr>
              <a:xfrm>
                <a:off x="8582579" y="5589909"/>
                <a:ext cx="158129" cy="176173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8CA7200D-823A-9D42-A6AC-D920D6843D75}"/>
                  </a:ext>
                </a:extLst>
              </p:cNvPr>
              <p:cNvSpPr txBox="1"/>
              <p:nvPr/>
            </p:nvSpPr>
            <p:spPr>
              <a:xfrm>
                <a:off x="8517224" y="5549834"/>
                <a:ext cx="338554" cy="2585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200" i="1" dirty="0" err="1"/>
                  <a:t>E</a:t>
                </a:r>
                <a:r>
                  <a:rPr lang="en-US" sz="1200" i="1" baseline="-25000" dirty="0" err="1"/>
                  <a:t>y</a:t>
                </a:r>
                <a:endParaRPr lang="en-US" sz="1200" i="1" baseline="-25000" dirty="0"/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80BFD20F-B13C-BD4A-B531-7D21757E5092}"/>
                  </a:ext>
                </a:extLst>
              </p:cNvPr>
              <p:cNvSpPr txBox="1"/>
              <p:nvPr/>
            </p:nvSpPr>
            <p:spPr>
              <a:xfrm>
                <a:off x="8510349" y="5998956"/>
                <a:ext cx="338554" cy="2585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200" i="1" dirty="0" err="1"/>
                  <a:t>E</a:t>
                </a:r>
                <a:r>
                  <a:rPr lang="en-US" sz="1200" i="1" baseline="-25000" dirty="0" err="1"/>
                  <a:t>y</a:t>
                </a:r>
                <a:endParaRPr lang="en-US" sz="1200" i="1" baseline="-25000" dirty="0"/>
              </a:p>
            </p:txBody>
          </p:sp>
        </p:grp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0F9CE188-B6CA-8E43-9956-F9EADE0765C5}"/>
                </a:ext>
              </a:extLst>
            </p:cNvPr>
            <p:cNvGrpSpPr/>
            <p:nvPr/>
          </p:nvGrpSpPr>
          <p:grpSpPr>
            <a:xfrm>
              <a:off x="8058990" y="5549834"/>
              <a:ext cx="345429" cy="707654"/>
              <a:chOff x="8510349" y="5549834"/>
              <a:chExt cx="345429" cy="707654"/>
            </a:xfrm>
          </p:grpSpPr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D358FAF7-05CC-E547-AF2D-0D9D6A7F9A5F}"/>
                  </a:ext>
                </a:extLst>
              </p:cNvPr>
              <p:cNvSpPr/>
              <p:nvPr/>
            </p:nvSpPr>
            <p:spPr>
              <a:xfrm>
                <a:off x="8583006" y="6041882"/>
                <a:ext cx="158129" cy="176173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5" name="Rectangle 144">
                <a:extLst>
                  <a:ext uri="{FF2B5EF4-FFF2-40B4-BE49-F238E27FC236}">
                    <a16:creationId xmlns:a16="http://schemas.microsoft.com/office/drawing/2014/main" id="{94F7356D-7756-A14E-9E86-299EC9992690}"/>
                  </a:ext>
                </a:extLst>
              </p:cNvPr>
              <p:cNvSpPr/>
              <p:nvPr/>
            </p:nvSpPr>
            <p:spPr>
              <a:xfrm>
                <a:off x="8582579" y="5589909"/>
                <a:ext cx="158129" cy="176173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83995EC9-39EA-E443-9B12-3B9882991D92}"/>
                  </a:ext>
                </a:extLst>
              </p:cNvPr>
              <p:cNvSpPr txBox="1"/>
              <p:nvPr/>
            </p:nvSpPr>
            <p:spPr>
              <a:xfrm>
                <a:off x="8517224" y="5549834"/>
                <a:ext cx="338554" cy="2585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200" i="1" dirty="0" err="1"/>
                  <a:t>E</a:t>
                </a:r>
                <a:r>
                  <a:rPr lang="en-US" sz="1200" i="1" baseline="-25000" dirty="0" err="1"/>
                  <a:t>y</a:t>
                </a:r>
                <a:endParaRPr lang="en-US" sz="1200" i="1" baseline="-25000" dirty="0"/>
              </a:p>
            </p:txBody>
          </p:sp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ED1B61D8-6C65-B845-A40F-8971F0CA238C}"/>
                  </a:ext>
                </a:extLst>
              </p:cNvPr>
              <p:cNvSpPr txBox="1"/>
              <p:nvPr/>
            </p:nvSpPr>
            <p:spPr>
              <a:xfrm>
                <a:off x="8510349" y="5998956"/>
                <a:ext cx="338554" cy="2585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200" i="1" dirty="0" err="1"/>
                  <a:t>E</a:t>
                </a:r>
                <a:r>
                  <a:rPr lang="en-US" sz="1200" i="1" baseline="-25000" dirty="0" err="1"/>
                  <a:t>y</a:t>
                </a:r>
                <a:endParaRPr lang="en-US" sz="1200" i="1" baseline="-25000" dirty="0"/>
              </a:p>
            </p:txBody>
          </p:sp>
        </p:grp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B2E96D8B-C10B-414A-949B-FA7B70951FF4}"/>
                </a:ext>
              </a:extLst>
            </p:cNvPr>
            <p:cNvGrpSpPr/>
            <p:nvPr/>
          </p:nvGrpSpPr>
          <p:grpSpPr>
            <a:xfrm>
              <a:off x="8272144" y="6227851"/>
              <a:ext cx="759040" cy="258532"/>
              <a:chOff x="8272144" y="5777678"/>
              <a:chExt cx="759040" cy="258532"/>
            </a:xfrm>
          </p:grpSpPr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90CBBC94-FBE7-4549-832E-AB8FA0379FEC}"/>
                  </a:ext>
                </a:extLst>
              </p:cNvPr>
              <p:cNvSpPr/>
              <p:nvPr/>
            </p:nvSpPr>
            <p:spPr>
              <a:xfrm>
                <a:off x="8341731" y="5821864"/>
                <a:ext cx="158129" cy="176173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68BFE9A8-BB65-5F45-A2D6-8C08B4BE5717}"/>
                  </a:ext>
                </a:extLst>
              </p:cNvPr>
              <p:cNvSpPr/>
              <p:nvPr/>
            </p:nvSpPr>
            <p:spPr>
              <a:xfrm>
                <a:off x="8775714" y="5821864"/>
                <a:ext cx="158129" cy="176173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833F9D62-44B0-A64B-BC4A-10665F7072D3}"/>
                  </a:ext>
                </a:extLst>
              </p:cNvPr>
              <p:cNvSpPr txBox="1"/>
              <p:nvPr/>
            </p:nvSpPr>
            <p:spPr>
              <a:xfrm>
                <a:off x="8272144" y="5777678"/>
                <a:ext cx="338554" cy="2585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200" i="1" dirty="0"/>
                  <a:t>E</a:t>
                </a:r>
                <a:r>
                  <a:rPr lang="en-US" sz="1200" i="1" baseline="-25000" dirty="0"/>
                  <a:t>x</a:t>
                </a:r>
              </a:p>
            </p:txBody>
          </p:sp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6A3432FF-1193-D44F-BE6D-0D41DCD54CCE}"/>
                  </a:ext>
                </a:extLst>
              </p:cNvPr>
              <p:cNvSpPr txBox="1"/>
              <p:nvPr/>
            </p:nvSpPr>
            <p:spPr>
              <a:xfrm>
                <a:off x="8692630" y="5777678"/>
                <a:ext cx="338554" cy="2585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200" i="1" dirty="0"/>
                  <a:t>E</a:t>
                </a:r>
                <a:r>
                  <a:rPr lang="en-US" sz="1200" i="1" baseline="-25000" dirty="0"/>
                  <a:t>x</a:t>
                </a:r>
              </a:p>
            </p:txBody>
          </p:sp>
        </p:grpSp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41CD6F90-E771-F14A-9E74-152F505B0392}"/>
                </a:ext>
              </a:extLst>
            </p:cNvPr>
            <p:cNvGrpSpPr/>
            <p:nvPr/>
          </p:nvGrpSpPr>
          <p:grpSpPr>
            <a:xfrm>
              <a:off x="8272144" y="5338859"/>
              <a:ext cx="759040" cy="258532"/>
              <a:chOff x="8272144" y="5777678"/>
              <a:chExt cx="759040" cy="258532"/>
            </a:xfrm>
          </p:grpSpPr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1EDCBD5C-B06D-3F44-8751-C2C38930EA15}"/>
                  </a:ext>
                </a:extLst>
              </p:cNvPr>
              <p:cNvSpPr/>
              <p:nvPr/>
            </p:nvSpPr>
            <p:spPr>
              <a:xfrm>
                <a:off x="8341731" y="5821864"/>
                <a:ext cx="158129" cy="176173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5" name="Rectangle 154">
                <a:extLst>
                  <a:ext uri="{FF2B5EF4-FFF2-40B4-BE49-F238E27FC236}">
                    <a16:creationId xmlns:a16="http://schemas.microsoft.com/office/drawing/2014/main" id="{18678AE8-33DA-A042-AEF7-A0570A57A4AB}"/>
                  </a:ext>
                </a:extLst>
              </p:cNvPr>
              <p:cNvSpPr/>
              <p:nvPr/>
            </p:nvSpPr>
            <p:spPr>
              <a:xfrm>
                <a:off x="8775714" y="5821864"/>
                <a:ext cx="158129" cy="176173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2FF14193-38D9-B84D-A7CA-11813B404B52}"/>
                  </a:ext>
                </a:extLst>
              </p:cNvPr>
              <p:cNvSpPr txBox="1"/>
              <p:nvPr/>
            </p:nvSpPr>
            <p:spPr>
              <a:xfrm>
                <a:off x="8272144" y="5777678"/>
                <a:ext cx="338554" cy="2585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200" i="1" dirty="0"/>
                  <a:t>E</a:t>
                </a:r>
                <a:r>
                  <a:rPr lang="en-US" sz="1200" i="1" baseline="-25000" dirty="0"/>
                  <a:t>x</a:t>
                </a:r>
              </a:p>
            </p:txBody>
          </p:sp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8F24F71F-4389-3244-8F15-2C34B3A3B581}"/>
                  </a:ext>
                </a:extLst>
              </p:cNvPr>
              <p:cNvSpPr txBox="1"/>
              <p:nvPr/>
            </p:nvSpPr>
            <p:spPr>
              <a:xfrm>
                <a:off x="8692630" y="5777678"/>
                <a:ext cx="338554" cy="2585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200" i="1" dirty="0"/>
                  <a:t>E</a:t>
                </a:r>
                <a:r>
                  <a:rPr lang="en-US" sz="1200" i="1" baseline="-25000" dirty="0"/>
                  <a:t>x</a:t>
                </a:r>
              </a:p>
            </p:txBody>
          </p:sp>
        </p:grp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9AFF7713-3073-6546-A98C-8DA81B62AC2D}"/>
                </a:ext>
              </a:extLst>
            </p:cNvPr>
            <p:cNvSpPr txBox="1"/>
            <p:nvPr/>
          </p:nvSpPr>
          <p:spPr>
            <a:xfrm>
              <a:off x="9479437" y="5638195"/>
              <a:ext cx="2141289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dirty="0"/>
                <a:t>Fields on “staggered” or ”Yee” grid</a:t>
              </a:r>
            </a:p>
          </p:txBody>
        </p:sp>
      </p:grp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F6FCFDBA-C4ED-E842-B463-C2E21E06CEB8}"/>
              </a:ext>
            </a:extLst>
          </p:cNvPr>
          <p:cNvCxnSpPr/>
          <p:nvPr/>
        </p:nvCxnSpPr>
        <p:spPr>
          <a:xfrm>
            <a:off x="9868506" y="953162"/>
            <a:ext cx="66460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0477C709-F97C-CD4F-BE33-30791293715B}"/>
              </a:ext>
            </a:extLst>
          </p:cNvPr>
          <p:cNvCxnSpPr>
            <a:cxnSpLocks/>
          </p:cNvCxnSpPr>
          <p:nvPr/>
        </p:nvCxnSpPr>
        <p:spPr>
          <a:xfrm rot="5400000">
            <a:off x="9214427" y="1684310"/>
            <a:ext cx="66460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TextBox 166">
            <a:extLst>
              <a:ext uri="{FF2B5EF4-FFF2-40B4-BE49-F238E27FC236}">
                <a16:creationId xmlns:a16="http://schemas.microsoft.com/office/drawing/2014/main" id="{A9B7E160-AA0A-A242-9642-95EEA29C9F88}"/>
              </a:ext>
            </a:extLst>
          </p:cNvPr>
          <p:cNvSpPr txBox="1"/>
          <p:nvPr/>
        </p:nvSpPr>
        <p:spPr>
          <a:xfrm>
            <a:off x="10011643" y="810046"/>
            <a:ext cx="385041" cy="2862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dirty="0" err="1">
                <a:latin typeface="Symbol" pitchFamily="2" charset="2"/>
              </a:rPr>
              <a:t>D</a:t>
            </a:r>
            <a:r>
              <a:rPr lang="en-US" sz="1400" i="1" dirty="0" err="1">
                <a:latin typeface="+mn-lt"/>
              </a:rPr>
              <a:t>x</a:t>
            </a:r>
            <a:endParaRPr lang="en-US" sz="1400" i="1" dirty="0">
              <a:latin typeface="+mn-lt"/>
            </a:endParaRP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D8907ADB-F3A0-D140-8B4B-AEBAE26C98B2}"/>
              </a:ext>
            </a:extLst>
          </p:cNvPr>
          <p:cNvSpPr txBox="1"/>
          <p:nvPr/>
        </p:nvSpPr>
        <p:spPr>
          <a:xfrm rot="16200000">
            <a:off x="9334435" y="1554368"/>
            <a:ext cx="385041" cy="2862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dirty="0" err="1">
                <a:latin typeface="Symbol" pitchFamily="2" charset="2"/>
              </a:rPr>
              <a:t>D</a:t>
            </a:r>
            <a:r>
              <a:rPr lang="en-US" sz="1400" i="1" dirty="0" err="1">
                <a:latin typeface="+mn-lt"/>
              </a:rPr>
              <a:t>y</a:t>
            </a:r>
            <a:endParaRPr lang="en-US" sz="1400" i="1" dirty="0">
              <a:latin typeface="+mn-lt"/>
            </a:endParaRPr>
          </a:p>
        </p:txBody>
      </p: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3FFD98F2-C396-1344-A71E-7A1AEA3976E5}"/>
              </a:ext>
            </a:extLst>
          </p:cNvPr>
          <p:cNvGrpSpPr/>
          <p:nvPr/>
        </p:nvGrpSpPr>
        <p:grpSpPr>
          <a:xfrm>
            <a:off x="832028" y="2800131"/>
            <a:ext cx="7929737" cy="558800"/>
            <a:chOff x="1016587" y="2752082"/>
            <a:chExt cx="7929737" cy="55880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E4C5C1B-8447-FE47-BC24-6ECA3DC2E13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16587" y="2752082"/>
              <a:ext cx="6007100" cy="558800"/>
            </a:xfrm>
            <a:prstGeom prst="rect">
              <a:avLst/>
            </a:prstGeom>
          </p:spPr>
        </p:pic>
        <p:pic>
          <p:nvPicPr>
            <p:cNvPr id="170" name="Picture 169">
              <a:extLst>
                <a:ext uri="{FF2B5EF4-FFF2-40B4-BE49-F238E27FC236}">
                  <a16:creationId xmlns:a16="http://schemas.microsoft.com/office/drawing/2014/main" id="{1E6FB210-B8F5-EE45-8017-165A6E2B5F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574724" y="2856358"/>
              <a:ext cx="1371600" cy="254000"/>
            </a:xfrm>
            <a:prstGeom prst="rect">
              <a:avLst/>
            </a:prstGeom>
          </p:spPr>
        </p:pic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B2374885-F4AF-6D47-A34E-BD35510317BA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7DA83A81-C8A4-CB41-918D-A122991420EC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4B1BDBFF-E910-E648-8E57-F95DCB11F874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7928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AE0CB5-B23D-C74F-9BA1-5855DDF46A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856" y="855539"/>
            <a:ext cx="4358339" cy="4047778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b="1" dirty="0"/>
              <a:t>Relaxation methods</a:t>
            </a:r>
          </a:p>
          <a:p>
            <a:r>
              <a:rPr lang="en-US" sz="1800" dirty="0"/>
              <a:t>Gauss-Seidel (GS)</a:t>
            </a:r>
          </a:p>
          <a:p>
            <a:r>
              <a:rPr lang="en-US" sz="1800" dirty="0"/>
              <a:t>successive overrelaxation (SOR)</a:t>
            </a:r>
          </a:p>
          <a:p>
            <a:r>
              <a:rPr lang="en-US" sz="1800" dirty="0"/>
              <a:t>alternating direction implicit (ADI)</a:t>
            </a:r>
          </a:p>
          <a:p>
            <a:r>
              <a:rPr lang="en-US" sz="1800" dirty="0"/>
              <a:t>Multigrid (MG)</a:t>
            </a:r>
          </a:p>
          <a:p>
            <a:r>
              <a:rPr lang="en-US" sz="1800" dirty="0"/>
              <a:t> 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F0BCE8-B253-7E4F-9B58-2052226680D4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12</a:t>
            </a:fld>
            <a:endParaRPr lang="en-US" altLang="x-none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94EB6FA-5831-424C-A29D-AD7C3B3AE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28" y="149847"/>
            <a:ext cx="11916732" cy="510909"/>
          </a:xfrm>
        </p:spPr>
        <p:txBody>
          <a:bodyPr/>
          <a:lstStyle/>
          <a:p>
            <a:r>
              <a:rPr lang="en-US" sz="3000" dirty="0"/>
              <a:t>There are many ways to solve such a boundary value problem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A12D19C-9A79-234C-9139-30317902EEFE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29F5ABC-BF7C-7346-B5E2-461A484DC317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7D094E1-1AD0-8A4A-877C-CFFA57243E3E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257A651-28D6-1040-B19A-B3F223C94E78}"/>
              </a:ext>
            </a:extLst>
          </p:cNvPr>
          <p:cNvSpPr txBox="1">
            <a:spLocks/>
          </p:cNvSpPr>
          <p:nvPr/>
        </p:nvSpPr>
        <p:spPr bwMode="auto">
          <a:xfrm>
            <a:off x="5836984" y="855539"/>
            <a:ext cx="4358339" cy="520036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230188" indent="-230188" algn="l" rtl="0" eaLnBrk="1" fontAlgn="base" hangingPunct="1">
              <a:lnSpc>
                <a:spcPct val="90000"/>
              </a:lnSpc>
              <a:spcBef>
                <a:spcPts val="14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5475" indent="-2794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-230188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44588" indent="-173038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82725" indent="-22225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2400" b="1" dirty="0"/>
              <a:t>Direct methods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C5C61BF-8B48-D343-9451-1A259BEA6392}"/>
              </a:ext>
            </a:extLst>
          </p:cNvPr>
          <p:cNvSpPr txBox="1">
            <a:spLocks/>
          </p:cNvSpPr>
          <p:nvPr/>
        </p:nvSpPr>
        <p:spPr bwMode="auto">
          <a:xfrm>
            <a:off x="4134334" y="1375575"/>
            <a:ext cx="4066790" cy="4047778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230188" indent="-230188" algn="l" rtl="0" eaLnBrk="1" fontAlgn="base" hangingPunct="1">
              <a:lnSpc>
                <a:spcPct val="90000"/>
              </a:lnSpc>
              <a:spcBef>
                <a:spcPts val="14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5475" indent="-2794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-230188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44588" indent="-173038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82725" indent="-22225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2400" b="1" dirty="0"/>
              <a:t>Matrix</a:t>
            </a:r>
          </a:p>
          <a:p>
            <a:r>
              <a:rPr lang="en-US" sz="1800" dirty="0"/>
              <a:t>Thomas tridiagonal algorithm</a:t>
            </a:r>
          </a:p>
          <a:p>
            <a:r>
              <a:rPr lang="en-US" sz="1800" dirty="0"/>
              <a:t>sparse matrix methods (SM)</a:t>
            </a:r>
          </a:p>
          <a:p>
            <a:r>
              <a:rPr lang="en-US" sz="1800" dirty="0"/>
              <a:t>conjugate gradient algorithm (CGA))</a:t>
            </a:r>
          </a:p>
          <a:p>
            <a:r>
              <a:rPr lang="en-US" sz="1800" dirty="0"/>
              <a:t>Incomplete </a:t>
            </a:r>
            <a:r>
              <a:rPr lang="en-US" sz="1800" dirty="0" err="1"/>
              <a:t>Choleski</a:t>
            </a:r>
            <a:r>
              <a:rPr lang="en-US" sz="1800" dirty="0"/>
              <a:t>-conjugate gradient (ICCG)</a:t>
            </a:r>
          </a:p>
          <a:p>
            <a:r>
              <a:rPr lang="en-US" sz="1800" dirty="0"/>
              <a:t> …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2DA1DBA-2687-D34C-B533-7307C21D2B72}"/>
              </a:ext>
            </a:extLst>
          </p:cNvPr>
          <p:cNvSpPr txBox="1">
            <a:spLocks/>
          </p:cNvSpPr>
          <p:nvPr/>
        </p:nvSpPr>
        <p:spPr bwMode="auto">
          <a:xfrm>
            <a:off x="8072200" y="1383526"/>
            <a:ext cx="4358339" cy="4047778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230188" indent="-230188" algn="l" rtl="0" eaLnBrk="1" fontAlgn="base" hangingPunct="1">
              <a:lnSpc>
                <a:spcPct val="90000"/>
              </a:lnSpc>
              <a:spcBef>
                <a:spcPts val="14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5475" indent="-2794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-230188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44588" indent="-173038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82725" indent="-22225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2400" b="1" dirty="0"/>
              <a:t>Rapid elliptic (FFT)</a:t>
            </a:r>
          </a:p>
          <a:p>
            <a:r>
              <a:rPr lang="en-US" sz="1800" dirty="0"/>
              <a:t>cyclic reduction (CR)</a:t>
            </a:r>
          </a:p>
          <a:p>
            <a:r>
              <a:rPr lang="en-US" sz="1800" dirty="0"/>
              <a:t>Multiple Fourier transform (MFT)</a:t>
            </a:r>
          </a:p>
          <a:p>
            <a:r>
              <a:rPr lang="en-US" sz="1800" dirty="0"/>
              <a:t>Fourier analysis/cycling reduction (FACR)</a:t>
            </a:r>
          </a:p>
          <a:p>
            <a:r>
              <a:rPr lang="en-US" sz="1800" dirty="0"/>
              <a:t>convolution methods</a:t>
            </a:r>
          </a:p>
          <a:p>
            <a:r>
              <a:rPr lang="en-US" sz="1800" dirty="0"/>
              <a:t> …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9582913-A33C-CB4F-BBB3-949E4124D586}"/>
              </a:ext>
            </a:extLst>
          </p:cNvPr>
          <p:cNvCxnSpPr>
            <a:stCxn id="12" idx="0"/>
          </p:cNvCxnSpPr>
          <p:nvPr/>
        </p:nvCxnSpPr>
        <p:spPr>
          <a:xfrm flipV="1">
            <a:off x="6167729" y="1264257"/>
            <a:ext cx="1664306" cy="1113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2D07AF0-366B-F041-9998-361A597526B0}"/>
              </a:ext>
            </a:extLst>
          </p:cNvPr>
          <p:cNvCxnSpPr>
            <a:cxnSpLocks/>
          </p:cNvCxnSpPr>
          <p:nvPr/>
        </p:nvCxnSpPr>
        <p:spPr>
          <a:xfrm flipH="1" flipV="1">
            <a:off x="7833607" y="1264257"/>
            <a:ext cx="1664306" cy="1113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8F8FDEA-CE82-B440-A9CD-19EAD7B42086}"/>
              </a:ext>
            </a:extLst>
          </p:cNvPr>
          <p:cNvSpPr txBox="1"/>
          <p:nvPr/>
        </p:nvSpPr>
        <p:spPr>
          <a:xfrm>
            <a:off x="336228" y="4882564"/>
            <a:ext cx="11663001" cy="10895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Choice of the method depends on application and type of computer.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We will present only a subset that is versatile and popular in electrostatic PIC codes. </a:t>
            </a:r>
          </a:p>
        </p:txBody>
      </p:sp>
    </p:spTree>
    <p:extLst>
      <p:ext uri="{BB962C8B-B14F-4D97-AF65-F5344CB8AC3E}">
        <p14:creationId xmlns:p14="http://schemas.microsoft.com/office/powerpoint/2010/main" val="4273225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Picture 80">
            <a:extLst>
              <a:ext uri="{FF2B5EF4-FFF2-40B4-BE49-F238E27FC236}">
                <a16:creationId xmlns:a16="http://schemas.microsoft.com/office/drawing/2014/main" id="{8A6E8166-F9B1-0F45-9460-C97841BBDF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645" y="2303039"/>
            <a:ext cx="7645400" cy="584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A1E153-0D0F-B947-A7ED-6F31F60CE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28" y="149847"/>
            <a:ext cx="11372473" cy="510909"/>
          </a:xfrm>
        </p:spPr>
        <p:txBody>
          <a:bodyPr/>
          <a:lstStyle/>
          <a:p>
            <a:r>
              <a:rPr lang="en-US" dirty="0"/>
              <a:t>Electrostatic field solve – relaxation to solution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A2302-5DC5-9D4F-AE05-7FCF835BA5F5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13</a:t>
            </a:fld>
            <a:endParaRPr lang="en-US" altLang="x-non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629D6E-76D6-8948-A3DD-966F5CB1F7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7587" y="1448455"/>
            <a:ext cx="876300" cy="4572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7F944C3-78CA-AE4D-B931-E0705878E166}"/>
              </a:ext>
            </a:extLst>
          </p:cNvPr>
          <p:cNvSpPr txBox="1"/>
          <p:nvPr/>
        </p:nvSpPr>
        <p:spPr>
          <a:xfrm>
            <a:off x="8754543" y="1503626"/>
            <a:ext cx="428323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i="1" dirty="0"/>
              <a:t>j+1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C817AB4-ADBC-2B4B-A587-B7D576BC83FA}"/>
              </a:ext>
            </a:extLst>
          </p:cNvPr>
          <p:cNvSpPr txBox="1"/>
          <p:nvPr/>
        </p:nvSpPr>
        <p:spPr>
          <a:xfrm>
            <a:off x="8856334" y="2142738"/>
            <a:ext cx="224741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i="1" dirty="0"/>
              <a:t>j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D5716FE-6ECB-EA41-A926-E545910D35F1}"/>
              </a:ext>
            </a:extLst>
          </p:cNvPr>
          <p:cNvSpPr txBox="1"/>
          <p:nvPr/>
        </p:nvSpPr>
        <p:spPr>
          <a:xfrm>
            <a:off x="8776985" y="2832828"/>
            <a:ext cx="383438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i="1" dirty="0"/>
              <a:t>j-1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3A68E27-A3ED-C145-83C4-230C77EB057E}"/>
              </a:ext>
            </a:extLst>
          </p:cNvPr>
          <p:cNvGrpSpPr/>
          <p:nvPr/>
        </p:nvGrpSpPr>
        <p:grpSpPr>
          <a:xfrm>
            <a:off x="9147996" y="1035778"/>
            <a:ext cx="2579534" cy="2579534"/>
            <a:chOff x="9069771" y="537193"/>
            <a:chExt cx="2579534" cy="2579534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6A9CF6B-64BE-864A-868C-5441AB31C5E4}"/>
                </a:ext>
              </a:extLst>
            </p:cNvPr>
            <p:cNvGrpSpPr/>
            <p:nvPr/>
          </p:nvGrpSpPr>
          <p:grpSpPr>
            <a:xfrm>
              <a:off x="9069771" y="1148157"/>
              <a:ext cx="2579534" cy="1329202"/>
              <a:chOff x="8875866" y="1258160"/>
              <a:chExt cx="2579534" cy="1329202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44F11EEA-60B2-4F45-BB17-985BB3FFABF7}"/>
                  </a:ext>
                </a:extLst>
              </p:cNvPr>
              <p:cNvCxnSpPr/>
              <p:nvPr/>
            </p:nvCxnSpPr>
            <p:spPr>
              <a:xfrm>
                <a:off x="8875866" y="1258160"/>
                <a:ext cx="257953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9D821E7E-B159-BD42-B949-A4FF044C0E15}"/>
                  </a:ext>
                </a:extLst>
              </p:cNvPr>
              <p:cNvCxnSpPr/>
              <p:nvPr/>
            </p:nvCxnSpPr>
            <p:spPr>
              <a:xfrm>
                <a:off x="8875866" y="1922761"/>
                <a:ext cx="257953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058870DD-FF27-3346-9C7C-D85E9E8BA54F}"/>
                  </a:ext>
                </a:extLst>
              </p:cNvPr>
              <p:cNvCxnSpPr/>
              <p:nvPr/>
            </p:nvCxnSpPr>
            <p:spPr>
              <a:xfrm>
                <a:off x="8875867" y="2587362"/>
                <a:ext cx="257953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CD44054-DEF9-6A4C-B43E-F0727E39535B}"/>
                </a:ext>
              </a:extLst>
            </p:cNvPr>
            <p:cNvGrpSpPr/>
            <p:nvPr/>
          </p:nvGrpSpPr>
          <p:grpSpPr>
            <a:xfrm rot="5400000">
              <a:off x="9069770" y="1162359"/>
              <a:ext cx="2579534" cy="1329202"/>
              <a:chOff x="8875866" y="1258160"/>
              <a:chExt cx="2579534" cy="1329202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CF0C9824-9C02-4840-906D-1A9A8B6AC32D}"/>
                  </a:ext>
                </a:extLst>
              </p:cNvPr>
              <p:cNvCxnSpPr/>
              <p:nvPr/>
            </p:nvCxnSpPr>
            <p:spPr>
              <a:xfrm>
                <a:off x="8875866" y="1258160"/>
                <a:ext cx="257953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AF05343E-1816-4241-9060-121446B2ED36}"/>
                  </a:ext>
                </a:extLst>
              </p:cNvPr>
              <p:cNvCxnSpPr/>
              <p:nvPr/>
            </p:nvCxnSpPr>
            <p:spPr>
              <a:xfrm>
                <a:off x="8875866" y="1922761"/>
                <a:ext cx="257953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E460677D-6A0A-314B-8A5F-204884831E80}"/>
                  </a:ext>
                </a:extLst>
              </p:cNvPr>
              <p:cNvCxnSpPr/>
              <p:nvPr/>
            </p:nvCxnSpPr>
            <p:spPr>
              <a:xfrm>
                <a:off x="8875867" y="2587362"/>
                <a:ext cx="257953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B9961CDE-B62B-D44B-A412-2C2C9B0CDF6A}"/>
                </a:ext>
              </a:extLst>
            </p:cNvPr>
            <p:cNvSpPr/>
            <p:nvPr/>
          </p:nvSpPr>
          <p:spPr>
            <a:xfrm>
              <a:off x="10305513" y="1759709"/>
              <a:ext cx="112371" cy="109728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5C0E7733-7E2C-7F4E-BE70-C8B3A2AA3584}"/>
                </a:ext>
              </a:extLst>
            </p:cNvPr>
            <p:cNvSpPr/>
            <p:nvPr/>
          </p:nvSpPr>
          <p:spPr>
            <a:xfrm>
              <a:off x="9639429" y="1759709"/>
              <a:ext cx="112371" cy="10972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E805FEBB-4058-3849-B128-F792449E5D4A}"/>
                </a:ext>
              </a:extLst>
            </p:cNvPr>
            <p:cNvSpPr/>
            <p:nvPr/>
          </p:nvSpPr>
          <p:spPr>
            <a:xfrm>
              <a:off x="10972017" y="1759709"/>
              <a:ext cx="112371" cy="10972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9ED0FDBA-A88E-DB44-8461-35ED84051829}"/>
                </a:ext>
              </a:extLst>
            </p:cNvPr>
            <p:cNvSpPr/>
            <p:nvPr/>
          </p:nvSpPr>
          <p:spPr>
            <a:xfrm>
              <a:off x="10305513" y="1091670"/>
              <a:ext cx="112371" cy="10972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826D1534-7E46-9446-8D33-AB5B8CBB07F3}"/>
                </a:ext>
              </a:extLst>
            </p:cNvPr>
            <p:cNvSpPr/>
            <p:nvPr/>
          </p:nvSpPr>
          <p:spPr>
            <a:xfrm>
              <a:off x="10305513" y="2425933"/>
              <a:ext cx="112371" cy="10972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D020DEE3-5868-BA43-BB97-1A16F9F55B27}"/>
                </a:ext>
              </a:extLst>
            </p:cNvPr>
            <p:cNvSpPr/>
            <p:nvPr/>
          </p:nvSpPr>
          <p:spPr>
            <a:xfrm>
              <a:off x="9639429" y="1091670"/>
              <a:ext cx="112371" cy="109728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2ACE985D-F49A-734D-B8D0-A5EBCB16B935}"/>
                </a:ext>
              </a:extLst>
            </p:cNvPr>
            <p:cNvSpPr/>
            <p:nvPr/>
          </p:nvSpPr>
          <p:spPr>
            <a:xfrm>
              <a:off x="9639429" y="2425933"/>
              <a:ext cx="112371" cy="109728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462165D3-85FF-AC45-A4B9-8C6967D86433}"/>
                </a:ext>
              </a:extLst>
            </p:cNvPr>
            <p:cNvSpPr/>
            <p:nvPr/>
          </p:nvSpPr>
          <p:spPr>
            <a:xfrm>
              <a:off x="10972017" y="1091670"/>
              <a:ext cx="112371" cy="109728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B10D97A3-25F8-9947-937F-FDBEB824DE8E}"/>
                </a:ext>
              </a:extLst>
            </p:cNvPr>
            <p:cNvSpPr/>
            <p:nvPr/>
          </p:nvSpPr>
          <p:spPr>
            <a:xfrm>
              <a:off x="10972017" y="2425933"/>
              <a:ext cx="112371" cy="109728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38" name="Right Arrow 37">
            <a:extLst>
              <a:ext uri="{FF2B5EF4-FFF2-40B4-BE49-F238E27FC236}">
                <a16:creationId xmlns:a16="http://schemas.microsoft.com/office/drawing/2014/main" id="{48F7F021-D635-CB46-A405-C1D70A1A49A9}"/>
              </a:ext>
            </a:extLst>
          </p:cNvPr>
          <p:cNvSpPr/>
          <p:nvPr/>
        </p:nvSpPr>
        <p:spPr bwMode="auto">
          <a:xfrm>
            <a:off x="181857" y="2496841"/>
            <a:ext cx="451734" cy="24132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16" tIns="45708" rIns="91416" bIns="45708" numCol="1" rtlCol="0" anchor="t" anchorCtr="0" compatLnSpc="1">
            <a:prstTxWarp prst="textNoShape">
              <a:avLst/>
            </a:prstTxWarp>
          </a:bodyPr>
          <a:lstStyle/>
          <a:p>
            <a:pPr defTabSz="914126" eaLnBrk="0" hangingPunct="0"/>
            <a:endParaRPr lang="en-US" sz="4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10ED7A8-9154-EA46-836F-26CEB7295621}"/>
              </a:ext>
            </a:extLst>
          </p:cNvPr>
          <p:cNvGrpSpPr/>
          <p:nvPr/>
        </p:nvGrpSpPr>
        <p:grpSpPr>
          <a:xfrm>
            <a:off x="10107136" y="2270778"/>
            <a:ext cx="667512" cy="91440"/>
            <a:chOff x="10359537" y="1721797"/>
            <a:chExt cx="671475" cy="182880"/>
          </a:xfrm>
        </p:grpSpPr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4080EE26-A335-8D45-A791-F820B3FA716A}"/>
                </a:ext>
              </a:extLst>
            </p:cNvPr>
            <p:cNvCxnSpPr/>
            <p:nvPr/>
          </p:nvCxnSpPr>
          <p:spPr>
            <a:xfrm rot="5400000">
              <a:off x="10939572" y="1813237"/>
              <a:ext cx="18288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A1BA75AF-9CB8-7848-9EB6-9E4EC2AA221E}"/>
                </a:ext>
              </a:extLst>
            </p:cNvPr>
            <p:cNvCxnSpPr/>
            <p:nvPr/>
          </p:nvCxnSpPr>
          <p:spPr>
            <a:xfrm rot="5400000">
              <a:off x="10268097" y="1813237"/>
              <a:ext cx="18288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D93E4931-D430-904A-A4D4-1164C6694556}"/>
              </a:ext>
            </a:extLst>
          </p:cNvPr>
          <p:cNvGrpSpPr/>
          <p:nvPr/>
        </p:nvGrpSpPr>
        <p:grpSpPr>
          <a:xfrm rot="5400000">
            <a:off x="10106480" y="2262080"/>
            <a:ext cx="671475" cy="91440"/>
            <a:chOff x="10359537" y="1721797"/>
            <a:chExt cx="671475" cy="182880"/>
          </a:xfrm>
        </p:grpSpPr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C2E85723-7391-C64C-83EE-1DE83E1D0A92}"/>
                </a:ext>
              </a:extLst>
            </p:cNvPr>
            <p:cNvCxnSpPr/>
            <p:nvPr/>
          </p:nvCxnSpPr>
          <p:spPr>
            <a:xfrm rot="5400000">
              <a:off x="10939572" y="1813237"/>
              <a:ext cx="18288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D2C675CA-AB0C-554B-BB01-4B77AEB69FCE}"/>
                </a:ext>
              </a:extLst>
            </p:cNvPr>
            <p:cNvCxnSpPr/>
            <p:nvPr/>
          </p:nvCxnSpPr>
          <p:spPr>
            <a:xfrm rot="5400000">
              <a:off x="10268097" y="1813237"/>
              <a:ext cx="18288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7075C91E-9031-4148-AF46-5F5BDFF7E57C}"/>
              </a:ext>
            </a:extLst>
          </p:cNvPr>
          <p:cNvGrpSpPr/>
          <p:nvPr/>
        </p:nvGrpSpPr>
        <p:grpSpPr>
          <a:xfrm>
            <a:off x="9428465" y="1395224"/>
            <a:ext cx="1796627" cy="1608496"/>
            <a:chOff x="9623991" y="895760"/>
            <a:chExt cx="1796627" cy="1608496"/>
          </a:xfrm>
        </p:grpSpPr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ADA7DA21-F50D-9648-ACCF-D29341BF47B3}"/>
                </a:ext>
              </a:extLst>
            </p:cNvPr>
            <p:cNvGrpSpPr/>
            <p:nvPr/>
          </p:nvGrpSpPr>
          <p:grpSpPr>
            <a:xfrm>
              <a:off x="9623991" y="895760"/>
              <a:ext cx="1796627" cy="286232"/>
              <a:chOff x="7945016" y="5659563"/>
              <a:chExt cx="1218295" cy="286232"/>
            </a:xfrm>
          </p:grpSpPr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EA52BEF2-5026-AE4B-BA74-129A6F9252EC}"/>
                  </a:ext>
                </a:extLst>
              </p:cNvPr>
              <p:cNvSpPr txBox="1"/>
              <p:nvPr/>
            </p:nvSpPr>
            <p:spPr>
              <a:xfrm>
                <a:off x="8842389" y="5659563"/>
                <a:ext cx="320922" cy="2862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400" dirty="0">
                    <a:latin typeface="Symbol" pitchFamily="2" charset="2"/>
                  </a:rPr>
                  <a:t>F</a:t>
                </a:r>
              </a:p>
            </p:txBody>
          </p: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0B9C3D67-513C-EF4C-B47D-540465F28597}"/>
                  </a:ext>
                </a:extLst>
              </p:cNvPr>
              <p:cNvSpPr txBox="1"/>
              <p:nvPr/>
            </p:nvSpPr>
            <p:spPr>
              <a:xfrm>
                <a:off x="8393702" y="5659563"/>
                <a:ext cx="320922" cy="2862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400" dirty="0">
                    <a:latin typeface="Symbol" pitchFamily="2" charset="2"/>
                  </a:rPr>
                  <a:t>F</a:t>
                </a:r>
              </a:p>
            </p:txBody>
          </p:sp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736322C1-55A6-854F-B4D4-D49B4E609E83}"/>
                  </a:ext>
                </a:extLst>
              </p:cNvPr>
              <p:cNvSpPr txBox="1"/>
              <p:nvPr/>
            </p:nvSpPr>
            <p:spPr>
              <a:xfrm>
                <a:off x="7945016" y="5659563"/>
                <a:ext cx="320922" cy="2862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400" dirty="0">
                    <a:latin typeface="Symbol" pitchFamily="2" charset="2"/>
                  </a:rPr>
                  <a:t>F</a:t>
                </a:r>
              </a:p>
            </p:txBody>
          </p: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BF876DD4-BCCC-A745-9EF5-BB833BE01F4E}"/>
                </a:ext>
              </a:extLst>
            </p:cNvPr>
            <p:cNvGrpSpPr/>
            <p:nvPr/>
          </p:nvGrpSpPr>
          <p:grpSpPr>
            <a:xfrm>
              <a:off x="9623991" y="1556892"/>
              <a:ext cx="1796627" cy="286232"/>
              <a:chOff x="7945016" y="5659563"/>
              <a:chExt cx="1218295" cy="286232"/>
            </a:xfrm>
          </p:grpSpPr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4BB666D9-2C5B-F74A-A0CA-272EE6936E55}"/>
                  </a:ext>
                </a:extLst>
              </p:cNvPr>
              <p:cNvSpPr txBox="1"/>
              <p:nvPr/>
            </p:nvSpPr>
            <p:spPr>
              <a:xfrm>
                <a:off x="8842389" y="5659563"/>
                <a:ext cx="320922" cy="2862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400" dirty="0">
                    <a:latin typeface="Symbol" pitchFamily="2" charset="2"/>
                  </a:rPr>
                  <a:t>F</a:t>
                </a:r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016B1464-08F3-3F42-9E13-D7AB597B2A14}"/>
                  </a:ext>
                </a:extLst>
              </p:cNvPr>
              <p:cNvSpPr txBox="1"/>
              <p:nvPr/>
            </p:nvSpPr>
            <p:spPr>
              <a:xfrm>
                <a:off x="8393702" y="5659563"/>
                <a:ext cx="320922" cy="2862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400" dirty="0">
                    <a:latin typeface="Symbol" pitchFamily="2" charset="2"/>
                  </a:rPr>
                  <a:t>F</a:t>
                </a:r>
              </a:p>
            </p:txBody>
          </p:sp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7683786C-7F90-1D49-A1AB-7592C7BDD5C0}"/>
                  </a:ext>
                </a:extLst>
              </p:cNvPr>
              <p:cNvSpPr txBox="1"/>
              <p:nvPr/>
            </p:nvSpPr>
            <p:spPr>
              <a:xfrm>
                <a:off x="7945016" y="5659563"/>
                <a:ext cx="320922" cy="2862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400" dirty="0">
                    <a:latin typeface="Symbol" pitchFamily="2" charset="2"/>
                  </a:rPr>
                  <a:t>F</a:t>
                </a:r>
              </a:p>
            </p:txBody>
          </p:sp>
        </p:grp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D5E7BAC0-F390-094B-8DAF-8523EE9739D9}"/>
                </a:ext>
              </a:extLst>
            </p:cNvPr>
            <p:cNvGrpSpPr/>
            <p:nvPr/>
          </p:nvGrpSpPr>
          <p:grpSpPr>
            <a:xfrm>
              <a:off x="9623991" y="2218024"/>
              <a:ext cx="1796627" cy="286232"/>
              <a:chOff x="7945016" y="5659563"/>
              <a:chExt cx="1218295" cy="286232"/>
            </a:xfrm>
          </p:grpSpPr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83C59270-0CC4-A441-BA36-77DB18850338}"/>
                  </a:ext>
                </a:extLst>
              </p:cNvPr>
              <p:cNvSpPr txBox="1"/>
              <p:nvPr/>
            </p:nvSpPr>
            <p:spPr>
              <a:xfrm>
                <a:off x="8842389" y="5659563"/>
                <a:ext cx="320922" cy="2862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400" dirty="0">
                    <a:latin typeface="Symbol" pitchFamily="2" charset="2"/>
                  </a:rPr>
                  <a:t>F</a:t>
                </a:r>
              </a:p>
            </p:txBody>
          </p: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A757EA9A-510D-D740-8D61-8E7E23DF99B7}"/>
                  </a:ext>
                </a:extLst>
              </p:cNvPr>
              <p:cNvSpPr txBox="1"/>
              <p:nvPr/>
            </p:nvSpPr>
            <p:spPr>
              <a:xfrm>
                <a:off x="8393702" y="5659563"/>
                <a:ext cx="320922" cy="2862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400" dirty="0">
                    <a:latin typeface="Symbol" pitchFamily="2" charset="2"/>
                  </a:rPr>
                  <a:t>F</a:t>
                </a:r>
              </a:p>
            </p:txBody>
          </p: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41B4451B-7DF1-254E-B46C-9F829292F1F0}"/>
                  </a:ext>
                </a:extLst>
              </p:cNvPr>
              <p:cNvSpPr txBox="1"/>
              <p:nvPr/>
            </p:nvSpPr>
            <p:spPr>
              <a:xfrm>
                <a:off x="7945016" y="5659563"/>
                <a:ext cx="320922" cy="2862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400" dirty="0">
                    <a:latin typeface="Symbol" pitchFamily="2" charset="2"/>
                  </a:rPr>
                  <a:t>F</a:t>
                </a:r>
              </a:p>
            </p:txBody>
          </p:sp>
        </p:grpSp>
      </p:grp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F6FCFDBA-C4ED-E842-B463-C2E21E06CEB8}"/>
              </a:ext>
            </a:extLst>
          </p:cNvPr>
          <p:cNvCxnSpPr/>
          <p:nvPr/>
        </p:nvCxnSpPr>
        <p:spPr>
          <a:xfrm>
            <a:off x="9770016" y="1244937"/>
            <a:ext cx="66460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0477C709-F97C-CD4F-BE33-30791293715B}"/>
              </a:ext>
            </a:extLst>
          </p:cNvPr>
          <p:cNvCxnSpPr>
            <a:cxnSpLocks/>
          </p:cNvCxnSpPr>
          <p:nvPr/>
        </p:nvCxnSpPr>
        <p:spPr>
          <a:xfrm rot="5400000">
            <a:off x="9115937" y="1976085"/>
            <a:ext cx="66460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TextBox 166">
            <a:extLst>
              <a:ext uri="{FF2B5EF4-FFF2-40B4-BE49-F238E27FC236}">
                <a16:creationId xmlns:a16="http://schemas.microsoft.com/office/drawing/2014/main" id="{A9B7E160-AA0A-A242-9642-95EEA29C9F88}"/>
              </a:ext>
            </a:extLst>
          </p:cNvPr>
          <p:cNvSpPr txBox="1"/>
          <p:nvPr/>
        </p:nvSpPr>
        <p:spPr>
          <a:xfrm>
            <a:off x="9913153" y="1101821"/>
            <a:ext cx="385041" cy="2862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dirty="0" err="1">
                <a:latin typeface="Symbol" pitchFamily="2" charset="2"/>
              </a:rPr>
              <a:t>D</a:t>
            </a:r>
            <a:r>
              <a:rPr lang="en-US" sz="1400" i="1" dirty="0" err="1">
                <a:latin typeface="+mn-lt"/>
              </a:rPr>
              <a:t>x</a:t>
            </a:r>
            <a:endParaRPr lang="en-US" sz="1400" i="1" dirty="0">
              <a:latin typeface="+mn-lt"/>
            </a:endParaRP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D8907ADB-F3A0-D140-8B4B-AEBAE26C98B2}"/>
              </a:ext>
            </a:extLst>
          </p:cNvPr>
          <p:cNvSpPr txBox="1"/>
          <p:nvPr/>
        </p:nvSpPr>
        <p:spPr>
          <a:xfrm rot="16200000">
            <a:off x="9235945" y="1846143"/>
            <a:ext cx="385041" cy="2862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dirty="0" err="1">
                <a:latin typeface="Symbol" pitchFamily="2" charset="2"/>
              </a:rPr>
              <a:t>D</a:t>
            </a:r>
            <a:r>
              <a:rPr lang="en-US" sz="1400" i="1" dirty="0" err="1">
                <a:latin typeface="+mn-lt"/>
              </a:rPr>
              <a:t>y</a:t>
            </a:r>
            <a:endParaRPr lang="en-US" sz="1400" i="1" dirty="0">
              <a:latin typeface="+mn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65067D-DE8D-8742-BAF6-E26098A79B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912" y="1394828"/>
            <a:ext cx="1485900" cy="508000"/>
          </a:xfrm>
          <a:prstGeom prst="rect">
            <a:avLst/>
          </a:prstGeom>
        </p:spPr>
      </p:pic>
      <p:sp>
        <p:nvSpPr>
          <p:cNvPr id="78" name="TextBox 77">
            <a:extLst>
              <a:ext uri="{FF2B5EF4-FFF2-40B4-BE49-F238E27FC236}">
                <a16:creationId xmlns:a16="http://schemas.microsoft.com/office/drawing/2014/main" id="{59B23A51-46C1-5349-ACCA-78738CD906D9}"/>
              </a:ext>
            </a:extLst>
          </p:cNvPr>
          <p:cNvSpPr txBox="1"/>
          <p:nvPr/>
        </p:nvSpPr>
        <p:spPr>
          <a:xfrm>
            <a:off x="2180226" y="1463100"/>
            <a:ext cx="3219792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/>
              <a:t>Diffusion equation relaxes to 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AEE1F4C-A850-BB48-BE8C-B00677465D64}"/>
              </a:ext>
            </a:extLst>
          </p:cNvPr>
          <p:cNvGrpSpPr/>
          <p:nvPr/>
        </p:nvGrpSpPr>
        <p:grpSpPr>
          <a:xfrm>
            <a:off x="263355" y="3284623"/>
            <a:ext cx="11464174" cy="2466115"/>
            <a:chOff x="263355" y="3284623"/>
            <a:chExt cx="11464174" cy="2466115"/>
          </a:xfrm>
        </p:grpSpPr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3236BF7D-24FA-ED4D-9930-D819694780CA}"/>
                </a:ext>
              </a:extLst>
            </p:cNvPr>
            <p:cNvSpPr txBox="1"/>
            <p:nvPr/>
          </p:nvSpPr>
          <p:spPr>
            <a:xfrm>
              <a:off x="263355" y="3284623"/>
              <a:ext cx="4301326" cy="10895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/>
                <a:t>More generally (assuming an explicit scheme where all the terms on the right-hand side are from the previous time step):</a:t>
              </a:r>
            </a:p>
          </p:txBody>
        </p:sp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AF274933-C367-6B4B-AF81-07DA20E7C8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09377" y="3284623"/>
              <a:ext cx="3594100" cy="1422400"/>
            </a:xfrm>
            <a:prstGeom prst="rect">
              <a:avLst/>
            </a:prstGeom>
          </p:spPr>
        </p:pic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6F8BF52D-F29D-C74F-9D07-49B8608976C7}"/>
                </a:ext>
              </a:extLst>
            </p:cNvPr>
            <p:cNvSpPr txBox="1"/>
            <p:nvPr/>
          </p:nvSpPr>
          <p:spPr>
            <a:xfrm>
              <a:off x="263355" y="5104407"/>
              <a:ext cx="114641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000" dirty="0"/>
                <a:t>There exists many ways to re-interpret the procedure numerically and adapt to speedup convergence, varying coefficients, using implicit update, play with ordering of updates, etc.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9A082AF-4494-7248-BEA7-39489E8D553F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DAD07BB-1F37-2A41-9DEB-8B625FE4EB3E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17D6C63C-2640-724B-B140-605961E63C46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58F100E-4182-2C45-A8DD-681FDCD29D6D}"/>
              </a:ext>
            </a:extLst>
          </p:cNvPr>
          <p:cNvSpPr txBox="1"/>
          <p:nvPr/>
        </p:nvSpPr>
        <p:spPr>
          <a:xfrm>
            <a:off x="181856" y="828944"/>
            <a:ext cx="3485249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/>
              <a:t>“Naïve” physicist view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196008-39C6-EF41-AC83-423B192EEC5C}"/>
              </a:ext>
            </a:extLst>
          </p:cNvPr>
          <p:cNvSpPr txBox="1"/>
          <p:nvPr/>
        </p:nvSpPr>
        <p:spPr>
          <a:xfrm>
            <a:off x="92290" y="2248678"/>
            <a:ext cx="492444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/>
              <a:t>FD</a:t>
            </a:r>
          </a:p>
        </p:txBody>
      </p:sp>
    </p:spTree>
    <p:extLst>
      <p:ext uri="{BB962C8B-B14F-4D97-AF65-F5344CB8AC3E}">
        <p14:creationId xmlns:p14="http://schemas.microsoft.com/office/powerpoint/2010/main" val="2354752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1E153-0D0F-B947-A7ED-6F31F60CE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28" y="149847"/>
            <a:ext cx="11372473" cy="510909"/>
          </a:xfrm>
        </p:spPr>
        <p:txBody>
          <a:bodyPr/>
          <a:lstStyle/>
          <a:p>
            <a:r>
              <a:rPr lang="en-US" dirty="0"/>
              <a:t>Electrostatic field solve – multigrid method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A2302-5DC5-9D4F-AE05-7FCF835BA5F5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14</a:t>
            </a:fld>
            <a:endParaRPr lang="en-US" altLang="x-none"/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C669182B-14B9-074A-86C7-73EE4469FEA5}"/>
              </a:ext>
            </a:extLst>
          </p:cNvPr>
          <p:cNvSpPr txBox="1"/>
          <p:nvPr/>
        </p:nvSpPr>
        <p:spPr>
          <a:xfrm>
            <a:off x="82926" y="916714"/>
            <a:ext cx="11848123" cy="5327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Standard relaxation methods have “</a:t>
            </a:r>
            <a:r>
              <a:rPr lang="en-US" sz="2000" b="1" dirty="0"/>
              <a:t>slow convergence</a:t>
            </a:r>
            <a:r>
              <a:rPr lang="en-US" sz="2000" dirty="0"/>
              <a:t>” due to </a:t>
            </a:r>
            <a:r>
              <a:rPr lang="en-US" sz="2000" b="1" dirty="0"/>
              <a:t>locality</a:t>
            </a:r>
            <a:r>
              <a:rPr lang="en-US" sz="2000" dirty="0"/>
              <a:t> of procedure.</a:t>
            </a:r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The </a:t>
            </a:r>
            <a:r>
              <a:rPr lang="en-US" sz="2000" b="1" dirty="0"/>
              <a:t>multigrid (MG) </a:t>
            </a:r>
            <a:r>
              <a:rPr lang="en-US" sz="2000" dirty="0"/>
              <a:t>method enables </a:t>
            </a:r>
            <a:r>
              <a:rPr lang="en-US" sz="2000" b="1" dirty="0"/>
              <a:t>much faster </a:t>
            </a:r>
            <a:r>
              <a:rPr lang="en-US" sz="2000" dirty="0"/>
              <a:t>convergence by enabling </a:t>
            </a:r>
            <a:r>
              <a:rPr lang="en-US" sz="2000" b="1" dirty="0"/>
              <a:t>multi-resolution solve</a:t>
            </a:r>
            <a:r>
              <a:rPr lang="en-US" sz="2000" dirty="0"/>
              <a:t>.</a:t>
            </a:r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b="1" dirty="0"/>
              <a:t>Procedure: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Partial relaxation on fine grid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Restrict residue to coarser grid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Partial relaxation on coarser grid 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1200150" lvl="2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Repeat recursively up to coarsest grid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Interpolate correction to finer grid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Partial relaxation on coarser grid 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1200150" lvl="2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Repeat recursively up to finest grid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Repeat all until convergence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89" name="Picture 88">
            <a:extLst>
              <a:ext uri="{FF2B5EF4-FFF2-40B4-BE49-F238E27FC236}">
                <a16:creationId xmlns:a16="http://schemas.microsoft.com/office/drawing/2014/main" id="{904009BD-D1E4-6F45-AF8E-9A5C01890F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4247" y="2328008"/>
            <a:ext cx="5466320" cy="2926659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90" name="Rectangle 89">
            <a:extLst>
              <a:ext uri="{FF2B5EF4-FFF2-40B4-BE49-F238E27FC236}">
                <a16:creationId xmlns:a16="http://schemas.microsoft.com/office/drawing/2014/main" id="{3811C15F-759E-5B4A-824C-53C826BF1B67}"/>
              </a:ext>
            </a:extLst>
          </p:cNvPr>
          <p:cNvSpPr/>
          <p:nvPr/>
        </p:nvSpPr>
        <p:spPr>
          <a:xfrm>
            <a:off x="6959919" y="5279793"/>
            <a:ext cx="497113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900" dirty="0"/>
              <a:t>Courtesy: https://</a:t>
            </a:r>
            <a:r>
              <a:rPr lang="en-US" sz="900" dirty="0" err="1"/>
              <a:t>devblogs.nvidia.com</a:t>
            </a:r>
            <a:r>
              <a:rPr lang="en-US" sz="900" dirty="0"/>
              <a:t>/high-performance-geometric-multi-grid-</a:t>
            </a:r>
            <a:r>
              <a:rPr lang="en-US" sz="900" dirty="0" err="1"/>
              <a:t>gpu</a:t>
            </a:r>
            <a:r>
              <a:rPr lang="en-US" sz="900" dirty="0"/>
              <a:t>-acceleration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649CD8-F8ED-9142-A0BE-EC300F444A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0964" y="2439326"/>
            <a:ext cx="1371600" cy="482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CB89257-B47E-734E-824B-C7E9F817B3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6764" y="3355191"/>
            <a:ext cx="1701800" cy="4953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6FFA3E8-E4EE-F744-84A0-7C6DF7586F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3654" y="2998612"/>
            <a:ext cx="1651000" cy="2286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C796CF3-5C37-7E42-8402-326DC8B669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024" y="4342486"/>
            <a:ext cx="1524000" cy="241300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B928A588-926E-AE4D-9D3C-D19C692B8B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3337" y="4644856"/>
            <a:ext cx="1701800" cy="4953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6331335E-0796-5E4D-8B72-9116536BD441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5B2FAFE-7327-B247-B948-39D0802FB58E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C020235-978F-714A-AFF0-F75424F844D2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204875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8192B-60CB-FD47-BD25-02F3BFA0A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462281-43C7-EC44-8344-0F2455066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3303" y="1475740"/>
            <a:ext cx="9665068" cy="4047778"/>
          </a:xfrm>
        </p:spPr>
        <p:txBody>
          <a:bodyPr/>
          <a:lstStyle/>
          <a:p>
            <a:r>
              <a:rPr lang="en-US" dirty="0"/>
              <a:t>Intro</a:t>
            </a:r>
          </a:p>
          <a:p>
            <a:r>
              <a:rPr lang="en-US" dirty="0"/>
              <a:t>Pushing particles</a:t>
            </a:r>
          </a:p>
          <a:p>
            <a:r>
              <a:rPr lang="en-US" dirty="0"/>
              <a:t>Field solve (electrostatic)</a:t>
            </a:r>
          </a:p>
          <a:p>
            <a:r>
              <a:rPr lang="en-US" b="1" dirty="0">
                <a:solidFill>
                  <a:srgbClr val="C00000"/>
                </a:solidFill>
              </a:rPr>
              <a:t>Field solve (electromagnetic)</a:t>
            </a:r>
          </a:p>
          <a:p>
            <a:r>
              <a:rPr lang="en-US" dirty="0"/>
              <a:t>Interpolation between particles and fields</a:t>
            </a:r>
          </a:p>
          <a:p>
            <a:r>
              <a:rPr lang="en-US" dirty="0"/>
              <a:t>Stability, numerical heating, numerical dispersion, numerical Cherenkov instability</a:t>
            </a:r>
          </a:p>
          <a:p>
            <a:r>
              <a:rPr lang="en-US" dirty="0"/>
              <a:t>Summary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8BDFE0-94C6-274D-B988-F362DB342F77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15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40866811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4455" y="1691776"/>
            <a:ext cx="3482068" cy="5375462"/>
          </a:xfrm>
        </p:spPr>
        <p:txBody>
          <a:bodyPr/>
          <a:lstStyle/>
          <a:p>
            <a:r>
              <a:rPr lang="en-US" sz="2400" b="0" dirty="0">
                <a:latin typeface="Calibri"/>
                <a:cs typeface="Calibri"/>
              </a:rPr>
              <a:t>We consider 1d wave equation (natural units) </a:t>
            </a:r>
          </a:p>
          <a:p>
            <a:endParaRPr lang="en-US" sz="2400" b="0" dirty="0">
              <a:latin typeface="Calibri"/>
              <a:cs typeface="Calibri"/>
            </a:endParaRPr>
          </a:p>
          <a:p>
            <a:endParaRPr lang="en-US" sz="2400" b="0" dirty="0">
              <a:latin typeface="Calibri"/>
              <a:cs typeface="Calibri"/>
            </a:endParaRPr>
          </a:p>
          <a:p>
            <a:endParaRPr lang="en-US" sz="2400" b="0" dirty="0">
              <a:latin typeface="Calibri"/>
              <a:cs typeface="Calibri"/>
            </a:endParaRPr>
          </a:p>
          <a:p>
            <a:r>
              <a:rPr lang="en-US" sz="2400" b="0" dirty="0">
                <a:latin typeface="Calibri"/>
                <a:cs typeface="Calibri"/>
              </a:rPr>
              <a:t>staggered on a regular space time grid using finite-difference time-domain (FDTD) centered scheme</a:t>
            </a:r>
          </a:p>
          <a:p>
            <a:endParaRPr lang="en-US" sz="2400" b="0" dirty="0">
              <a:latin typeface="Chalkboard" charset="0"/>
            </a:endParaRPr>
          </a:p>
        </p:txBody>
      </p:sp>
      <p:sp>
        <p:nvSpPr>
          <p:cNvPr id="627717" name="Rectangle 5"/>
          <p:cNvSpPr>
            <a:spLocks noChangeArrowheads="1"/>
          </p:cNvSpPr>
          <p:nvPr/>
        </p:nvSpPr>
        <p:spPr bwMode="auto">
          <a:xfrm>
            <a:off x="7530913" y="5371435"/>
            <a:ext cx="4370836" cy="626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51" tIns="46026" rIns="92051" bIns="46026">
            <a:spAutoFit/>
          </a:bodyPr>
          <a:lstStyle/>
          <a:p>
            <a:pPr defTabSz="914126" eaLnBrk="0" hangingPunct="0"/>
            <a:r>
              <a:rPr lang="en-US" sz="1600" dirty="0">
                <a:latin typeface="Times New Roman" charset="0"/>
                <a:ea typeface="ＭＳ Ｐゴシック" charset="0"/>
                <a:cs typeface="ＭＳ Ｐゴシック" charset="0"/>
              </a:rPr>
              <a:t>j-2          j-1           j          j+1          j+2               x</a:t>
            </a:r>
          </a:p>
          <a:p>
            <a:pPr defTabSz="914126" eaLnBrk="0" hangingPunct="0"/>
            <a:endParaRPr lang="en-US" sz="1400" baseline="50000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defTabSz="914126" eaLnBrk="0" hangingPunct="0"/>
            <a:endParaRPr lang="en-US" sz="1400" baseline="5000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27718" name="Line 6"/>
          <p:cNvSpPr>
            <a:spLocks noChangeShapeType="1"/>
          </p:cNvSpPr>
          <p:nvPr/>
        </p:nvSpPr>
        <p:spPr bwMode="auto">
          <a:xfrm flipV="1">
            <a:off x="7488383" y="1519577"/>
            <a:ext cx="0" cy="382963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126" eaLnBrk="0" hangingPunct="0"/>
            <a:endParaRPr lang="en-US" sz="1600">
              <a:ea typeface="ＭＳ Ｐゴシック" charset="0"/>
              <a:cs typeface="ＭＳ Ｐゴシック" charset="0"/>
            </a:endParaRPr>
          </a:p>
        </p:txBody>
      </p:sp>
      <p:sp>
        <p:nvSpPr>
          <p:cNvPr id="627719" name="Line 7"/>
          <p:cNvSpPr>
            <a:spLocks noChangeShapeType="1"/>
          </p:cNvSpPr>
          <p:nvPr/>
        </p:nvSpPr>
        <p:spPr bwMode="auto">
          <a:xfrm flipV="1">
            <a:off x="7488383" y="5360326"/>
            <a:ext cx="4281959" cy="15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126" eaLnBrk="0" hangingPunct="0"/>
            <a:endParaRPr lang="en-US" sz="1600">
              <a:ea typeface="ＭＳ Ｐゴシック" charset="0"/>
              <a:cs typeface="ＭＳ Ｐゴシック" charset="0"/>
            </a:endParaRPr>
          </a:p>
        </p:txBody>
      </p:sp>
      <p:sp>
        <p:nvSpPr>
          <p:cNvPr id="627720" name="Text Box 8"/>
          <p:cNvSpPr txBox="1">
            <a:spLocks noChangeArrowheads="1"/>
          </p:cNvSpPr>
          <p:nvPr/>
        </p:nvSpPr>
        <p:spPr bwMode="auto">
          <a:xfrm>
            <a:off x="7150334" y="1506881"/>
            <a:ext cx="241237" cy="33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126" eaLnBrk="0" hangingPunct="0"/>
            <a:r>
              <a:rPr lang="en-US" sz="1600">
                <a:latin typeface="Times New Roman" charset="0"/>
                <a:ea typeface="ＭＳ Ｐゴシック" charset="0"/>
                <a:cs typeface="ＭＳ Ｐゴシック" charset="0"/>
              </a:rPr>
              <a:t>t</a:t>
            </a:r>
          </a:p>
        </p:txBody>
      </p:sp>
      <p:sp>
        <p:nvSpPr>
          <p:cNvPr id="627721" name="Text Box 9"/>
          <p:cNvSpPr txBox="1">
            <a:spLocks noChangeArrowheads="1"/>
          </p:cNvSpPr>
          <p:nvPr/>
        </p:nvSpPr>
        <p:spPr bwMode="auto">
          <a:xfrm>
            <a:off x="7207469" y="3503435"/>
            <a:ext cx="241237" cy="33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126" eaLnBrk="0" hangingPunct="0"/>
            <a:r>
              <a:rPr lang="en-US" sz="1600">
                <a:latin typeface="Times New Roman" charset="0"/>
                <a:ea typeface="ＭＳ Ｐゴシック" charset="0"/>
                <a:cs typeface="ＭＳ Ｐゴシック" charset="0"/>
              </a:rPr>
              <a:t>i</a:t>
            </a:r>
          </a:p>
        </p:txBody>
      </p:sp>
      <p:sp>
        <p:nvSpPr>
          <p:cNvPr id="627722" name="Text Box 10"/>
          <p:cNvSpPr txBox="1">
            <a:spLocks noChangeArrowheads="1"/>
          </p:cNvSpPr>
          <p:nvPr/>
        </p:nvSpPr>
        <p:spPr bwMode="auto">
          <a:xfrm>
            <a:off x="7082089" y="2773376"/>
            <a:ext cx="457081" cy="33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126" eaLnBrk="0" hangingPunct="0"/>
            <a:r>
              <a:rPr lang="en-US" sz="1600">
                <a:latin typeface="Times New Roman" charset="0"/>
                <a:ea typeface="ＭＳ Ｐゴシック" charset="0"/>
                <a:cs typeface="ＭＳ Ｐゴシック" charset="0"/>
              </a:rPr>
              <a:t>i+1</a:t>
            </a:r>
          </a:p>
        </p:txBody>
      </p:sp>
      <p:sp>
        <p:nvSpPr>
          <p:cNvPr id="627723" name="Text Box 11"/>
          <p:cNvSpPr txBox="1">
            <a:spLocks noChangeArrowheads="1"/>
          </p:cNvSpPr>
          <p:nvPr/>
        </p:nvSpPr>
        <p:spPr bwMode="auto">
          <a:xfrm>
            <a:off x="7091612" y="2057600"/>
            <a:ext cx="457081" cy="33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126" eaLnBrk="0" hangingPunct="0"/>
            <a:r>
              <a:rPr lang="en-US" sz="1600">
                <a:latin typeface="Times New Roman" charset="0"/>
                <a:ea typeface="ＭＳ Ｐゴシック" charset="0"/>
                <a:cs typeface="ＭＳ Ｐゴシック" charset="0"/>
              </a:rPr>
              <a:t>i+2</a:t>
            </a:r>
          </a:p>
        </p:txBody>
      </p:sp>
      <p:sp>
        <p:nvSpPr>
          <p:cNvPr id="627724" name="Text Box 12"/>
          <p:cNvSpPr txBox="1">
            <a:spLocks noChangeArrowheads="1"/>
          </p:cNvSpPr>
          <p:nvPr/>
        </p:nvSpPr>
        <p:spPr bwMode="auto">
          <a:xfrm>
            <a:off x="7894677" y="1917936"/>
            <a:ext cx="361856" cy="307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126" eaLnBrk="0" hangingPunct="0"/>
            <a:r>
              <a:rPr lang="en-US" sz="1400">
                <a:latin typeface="Symbol" charset="0"/>
                <a:ea typeface="ＭＳ Ｐゴシック" charset="0"/>
                <a:cs typeface="ＭＳ Ｐゴシック" charset="0"/>
              </a:rPr>
              <a:t>d</a:t>
            </a:r>
            <a:r>
              <a:rPr lang="en-US" sz="1400">
                <a:latin typeface="Times New Roman" charset="0"/>
                <a:ea typeface="ＭＳ Ｐゴシック" charset="0"/>
                <a:cs typeface="ＭＳ Ｐゴシック" charset="0"/>
              </a:rPr>
              <a:t>x</a:t>
            </a:r>
          </a:p>
        </p:txBody>
      </p:sp>
      <p:grpSp>
        <p:nvGrpSpPr>
          <p:cNvPr id="627725" name="Group 13"/>
          <p:cNvGrpSpPr>
            <a:grpSpLocks/>
          </p:cNvGrpSpPr>
          <p:nvPr/>
        </p:nvGrpSpPr>
        <p:grpSpPr bwMode="auto">
          <a:xfrm>
            <a:off x="7697879" y="2208373"/>
            <a:ext cx="3569358" cy="1483926"/>
            <a:chOff x="418" y="644"/>
            <a:chExt cx="2249" cy="935"/>
          </a:xfrm>
        </p:grpSpPr>
        <p:sp>
          <p:nvSpPr>
            <p:cNvPr id="627726" name="Line 14"/>
            <p:cNvSpPr>
              <a:spLocks noChangeShapeType="1"/>
            </p:cNvSpPr>
            <p:nvPr/>
          </p:nvSpPr>
          <p:spPr bwMode="auto">
            <a:xfrm>
              <a:off x="877" y="658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27727" name="Line 15"/>
            <p:cNvSpPr>
              <a:spLocks noChangeShapeType="1"/>
            </p:cNvSpPr>
            <p:nvPr/>
          </p:nvSpPr>
          <p:spPr bwMode="auto">
            <a:xfrm>
              <a:off x="418" y="644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27728" name="Line 16"/>
            <p:cNvSpPr>
              <a:spLocks noChangeShapeType="1"/>
            </p:cNvSpPr>
            <p:nvPr/>
          </p:nvSpPr>
          <p:spPr bwMode="auto">
            <a:xfrm>
              <a:off x="1326" y="660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27729" name="Line 17"/>
            <p:cNvSpPr>
              <a:spLocks noChangeShapeType="1"/>
            </p:cNvSpPr>
            <p:nvPr/>
          </p:nvSpPr>
          <p:spPr bwMode="auto">
            <a:xfrm>
              <a:off x="1780" y="651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627730" name="Group 18"/>
          <p:cNvGrpSpPr>
            <a:grpSpLocks/>
          </p:cNvGrpSpPr>
          <p:nvPr/>
        </p:nvGrpSpPr>
        <p:grpSpPr bwMode="auto">
          <a:xfrm flipH="1">
            <a:off x="7685182" y="2206786"/>
            <a:ext cx="3563009" cy="1490274"/>
            <a:chOff x="422" y="640"/>
            <a:chExt cx="2245" cy="939"/>
          </a:xfrm>
        </p:grpSpPr>
        <p:sp>
          <p:nvSpPr>
            <p:cNvPr id="627731" name="Line 19"/>
            <p:cNvSpPr>
              <a:spLocks noChangeShapeType="1"/>
            </p:cNvSpPr>
            <p:nvPr/>
          </p:nvSpPr>
          <p:spPr bwMode="auto">
            <a:xfrm>
              <a:off x="877" y="658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27732" name="Line 20"/>
            <p:cNvSpPr>
              <a:spLocks noChangeShapeType="1"/>
            </p:cNvSpPr>
            <p:nvPr/>
          </p:nvSpPr>
          <p:spPr bwMode="auto">
            <a:xfrm>
              <a:off x="422" y="640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27733" name="Line 21"/>
            <p:cNvSpPr>
              <a:spLocks noChangeShapeType="1"/>
            </p:cNvSpPr>
            <p:nvPr/>
          </p:nvSpPr>
          <p:spPr bwMode="auto">
            <a:xfrm>
              <a:off x="1326" y="660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27734" name="Line 22"/>
            <p:cNvSpPr>
              <a:spLocks noChangeShapeType="1"/>
            </p:cNvSpPr>
            <p:nvPr/>
          </p:nvSpPr>
          <p:spPr bwMode="auto">
            <a:xfrm>
              <a:off x="1780" y="651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627735" name="Line 23"/>
          <p:cNvSpPr>
            <a:spLocks noChangeShapeType="1"/>
          </p:cNvSpPr>
          <p:nvPr/>
        </p:nvSpPr>
        <p:spPr bwMode="auto">
          <a:xfrm flipV="1">
            <a:off x="7697879" y="2217895"/>
            <a:ext cx="699905" cy="723711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126" eaLnBrk="0" hangingPunct="0"/>
            <a:endParaRPr lang="en-US" sz="1600">
              <a:ea typeface="ＭＳ Ｐゴシック" charset="0"/>
              <a:cs typeface="ＭＳ Ｐゴシック" charset="0"/>
            </a:endParaRPr>
          </a:p>
        </p:txBody>
      </p:sp>
      <p:sp>
        <p:nvSpPr>
          <p:cNvPr id="627736" name="Line 24"/>
          <p:cNvSpPr>
            <a:spLocks noChangeShapeType="1"/>
          </p:cNvSpPr>
          <p:nvPr/>
        </p:nvSpPr>
        <p:spPr bwMode="auto">
          <a:xfrm flipV="1">
            <a:off x="10549873" y="2938433"/>
            <a:ext cx="699905" cy="723711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126" eaLnBrk="0" hangingPunct="0"/>
            <a:endParaRPr lang="en-US" sz="1600">
              <a:ea typeface="ＭＳ Ｐゴシック" charset="0"/>
              <a:cs typeface="ＭＳ Ｐゴシック" charset="0"/>
            </a:endParaRPr>
          </a:p>
        </p:txBody>
      </p:sp>
      <p:sp>
        <p:nvSpPr>
          <p:cNvPr id="627737" name="Line 25"/>
          <p:cNvSpPr>
            <a:spLocks noChangeShapeType="1"/>
          </p:cNvSpPr>
          <p:nvPr/>
        </p:nvSpPr>
        <p:spPr bwMode="auto">
          <a:xfrm flipH="1" flipV="1">
            <a:off x="7693117" y="2946368"/>
            <a:ext cx="699905" cy="723711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126" eaLnBrk="0" hangingPunct="0"/>
            <a:endParaRPr lang="en-US" sz="1600">
              <a:ea typeface="ＭＳ Ｐゴシック" charset="0"/>
              <a:cs typeface="ＭＳ Ｐゴシック" charset="0"/>
            </a:endParaRPr>
          </a:p>
        </p:txBody>
      </p:sp>
      <p:sp>
        <p:nvSpPr>
          <p:cNvPr id="627738" name="Line 26"/>
          <p:cNvSpPr>
            <a:spLocks noChangeShapeType="1"/>
          </p:cNvSpPr>
          <p:nvPr/>
        </p:nvSpPr>
        <p:spPr bwMode="auto">
          <a:xfrm flipH="1" flipV="1">
            <a:off x="10527654" y="2198850"/>
            <a:ext cx="699905" cy="723711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126" eaLnBrk="0" hangingPunct="0"/>
            <a:endParaRPr lang="en-US" sz="1600">
              <a:ea typeface="ＭＳ Ｐゴシック" charset="0"/>
              <a:cs typeface="ＭＳ Ｐゴシック" charset="0"/>
            </a:endParaRPr>
          </a:p>
        </p:txBody>
      </p:sp>
      <p:sp>
        <p:nvSpPr>
          <p:cNvPr id="627750" name="Line 38"/>
          <p:cNvSpPr>
            <a:spLocks noChangeShapeType="1"/>
          </p:cNvSpPr>
          <p:nvPr/>
        </p:nvSpPr>
        <p:spPr bwMode="auto">
          <a:xfrm>
            <a:off x="7701053" y="2205199"/>
            <a:ext cx="704666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126" eaLnBrk="0" hangingPunct="0"/>
            <a:endParaRPr lang="en-US" sz="1600">
              <a:ea typeface="ＭＳ Ｐゴシック" charset="0"/>
              <a:cs typeface="ＭＳ Ｐゴシック" charset="0"/>
            </a:endParaRPr>
          </a:p>
        </p:txBody>
      </p:sp>
      <p:grpSp>
        <p:nvGrpSpPr>
          <p:cNvPr id="627751" name="Group 39"/>
          <p:cNvGrpSpPr>
            <a:grpSpLocks/>
          </p:cNvGrpSpPr>
          <p:nvPr/>
        </p:nvGrpSpPr>
        <p:grpSpPr bwMode="auto">
          <a:xfrm>
            <a:off x="7701053" y="3665318"/>
            <a:ext cx="3569358" cy="1483926"/>
            <a:chOff x="418" y="644"/>
            <a:chExt cx="2249" cy="935"/>
          </a:xfrm>
        </p:grpSpPr>
        <p:sp>
          <p:nvSpPr>
            <p:cNvPr id="627752" name="Line 40"/>
            <p:cNvSpPr>
              <a:spLocks noChangeShapeType="1"/>
            </p:cNvSpPr>
            <p:nvPr/>
          </p:nvSpPr>
          <p:spPr bwMode="auto">
            <a:xfrm>
              <a:off x="877" y="658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27753" name="Line 41"/>
            <p:cNvSpPr>
              <a:spLocks noChangeShapeType="1"/>
            </p:cNvSpPr>
            <p:nvPr/>
          </p:nvSpPr>
          <p:spPr bwMode="auto">
            <a:xfrm>
              <a:off x="418" y="644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27754" name="Line 42"/>
            <p:cNvSpPr>
              <a:spLocks noChangeShapeType="1"/>
            </p:cNvSpPr>
            <p:nvPr/>
          </p:nvSpPr>
          <p:spPr bwMode="auto">
            <a:xfrm>
              <a:off x="1326" y="660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27755" name="Line 43"/>
            <p:cNvSpPr>
              <a:spLocks noChangeShapeType="1"/>
            </p:cNvSpPr>
            <p:nvPr/>
          </p:nvSpPr>
          <p:spPr bwMode="auto">
            <a:xfrm>
              <a:off x="1780" y="651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627756" name="Group 44"/>
          <p:cNvGrpSpPr>
            <a:grpSpLocks/>
          </p:cNvGrpSpPr>
          <p:nvPr/>
        </p:nvGrpSpPr>
        <p:grpSpPr bwMode="auto">
          <a:xfrm flipH="1">
            <a:off x="7688356" y="3670079"/>
            <a:ext cx="3569358" cy="1483926"/>
            <a:chOff x="418" y="644"/>
            <a:chExt cx="2249" cy="935"/>
          </a:xfrm>
        </p:grpSpPr>
        <p:sp>
          <p:nvSpPr>
            <p:cNvPr id="627757" name="Line 45"/>
            <p:cNvSpPr>
              <a:spLocks noChangeShapeType="1"/>
            </p:cNvSpPr>
            <p:nvPr/>
          </p:nvSpPr>
          <p:spPr bwMode="auto">
            <a:xfrm>
              <a:off x="877" y="658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27758" name="Line 46"/>
            <p:cNvSpPr>
              <a:spLocks noChangeShapeType="1"/>
            </p:cNvSpPr>
            <p:nvPr/>
          </p:nvSpPr>
          <p:spPr bwMode="auto">
            <a:xfrm>
              <a:off x="418" y="644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27759" name="Line 47"/>
            <p:cNvSpPr>
              <a:spLocks noChangeShapeType="1"/>
            </p:cNvSpPr>
            <p:nvPr/>
          </p:nvSpPr>
          <p:spPr bwMode="auto">
            <a:xfrm>
              <a:off x="1326" y="660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27760" name="Line 48"/>
            <p:cNvSpPr>
              <a:spLocks noChangeShapeType="1"/>
            </p:cNvSpPr>
            <p:nvPr/>
          </p:nvSpPr>
          <p:spPr bwMode="auto">
            <a:xfrm>
              <a:off x="1780" y="651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627761" name="Line 49"/>
          <p:cNvSpPr>
            <a:spLocks noChangeShapeType="1"/>
          </p:cNvSpPr>
          <p:nvPr/>
        </p:nvSpPr>
        <p:spPr bwMode="auto">
          <a:xfrm flipV="1">
            <a:off x="7701053" y="3674841"/>
            <a:ext cx="699905" cy="723711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126" eaLnBrk="0" hangingPunct="0"/>
            <a:endParaRPr lang="en-US" sz="1600">
              <a:ea typeface="ＭＳ Ｐゴシック" charset="0"/>
              <a:cs typeface="ＭＳ Ｐゴシック" charset="0"/>
            </a:endParaRPr>
          </a:p>
        </p:txBody>
      </p:sp>
      <p:sp>
        <p:nvSpPr>
          <p:cNvPr id="627762" name="Line 50"/>
          <p:cNvSpPr>
            <a:spLocks noChangeShapeType="1"/>
          </p:cNvSpPr>
          <p:nvPr/>
        </p:nvSpPr>
        <p:spPr bwMode="auto">
          <a:xfrm flipV="1">
            <a:off x="10553047" y="4395378"/>
            <a:ext cx="699905" cy="723711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126" eaLnBrk="0" hangingPunct="0"/>
            <a:endParaRPr lang="en-US" sz="1600">
              <a:ea typeface="ＭＳ Ｐゴシック" charset="0"/>
              <a:cs typeface="ＭＳ Ｐゴシック" charset="0"/>
            </a:endParaRPr>
          </a:p>
        </p:txBody>
      </p:sp>
      <p:sp>
        <p:nvSpPr>
          <p:cNvPr id="627763" name="Line 51"/>
          <p:cNvSpPr>
            <a:spLocks noChangeShapeType="1"/>
          </p:cNvSpPr>
          <p:nvPr/>
        </p:nvSpPr>
        <p:spPr bwMode="auto">
          <a:xfrm flipH="1" flipV="1">
            <a:off x="7696291" y="4403313"/>
            <a:ext cx="699905" cy="723711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126" eaLnBrk="0" hangingPunct="0"/>
            <a:endParaRPr lang="en-US" sz="1600">
              <a:ea typeface="ＭＳ Ｐゴシック" charset="0"/>
              <a:cs typeface="ＭＳ Ｐゴシック" charset="0"/>
            </a:endParaRPr>
          </a:p>
        </p:txBody>
      </p:sp>
      <p:sp>
        <p:nvSpPr>
          <p:cNvPr id="627764" name="Line 52"/>
          <p:cNvSpPr>
            <a:spLocks noChangeShapeType="1"/>
          </p:cNvSpPr>
          <p:nvPr/>
        </p:nvSpPr>
        <p:spPr bwMode="auto">
          <a:xfrm flipH="1" flipV="1">
            <a:off x="10530828" y="3655796"/>
            <a:ext cx="699905" cy="723711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126" eaLnBrk="0" hangingPunct="0"/>
            <a:endParaRPr lang="en-US" sz="1600">
              <a:ea typeface="ＭＳ Ｐゴシック" charset="0"/>
              <a:cs typeface="ＭＳ Ｐゴシック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60AD5FE-2986-464D-B57B-0336DB02876A}"/>
              </a:ext>
            </a:extLst>
          </p:cNvPr>
          <p:cNvGrpSpPr/>
          <p:nvPr/>
        </p:nvGrpSpPr>
        <p:grpSpPr>
          <a:xfrm>
            <a:off x="7883419" y="2367793"/>
            <a:ext cx="3190470" cy="2609333"/>
            <a:chOff x="7883419" y="2367793"/>
            <a:chExt cx="3190470" cy="2609333"/>
          </a:xfrm>
        </p:grpSpPr>
        <p:grpSp>
          <p:nvGrpSpPr>
            <p:cNvPr id="627739" name="Group 27"/>
            <p:cNvGrpSpPr>
              <a:grpSpLocks/>
            </p:cNvGrpSpPr>
            <p:nvPr/>
          </p:nvGrpSpPr>
          <p:grpSpPr bwMode="auto">
            <a:xfrm>
              <a:off x="7892941" y="2367793"/>
              <a:ext cx="3177347" cy="409468"/>
              <a:chOff x="554" y="775"/>
              <a:chExt cx="2002" cy="258"/>
            </a:xfrm>
          </p:grpSpPr>
          <p:sp>
            <p:nvSpPr>
              <p:cNvPr id="627740" name="Text Box 28"/>
              <p:cNvSpPr txBox="1">
                <a:spLocks noChangeArrowheads="1"/>
              </p:cNvSpPr>
              <p:nvPr/>
            </p:nvSpPr>
            <p:spPr bwMode="auto">
              <a:xfrm>
                <a:off x="554" y="775"/>
                <a:ext cx="20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 dirty="0"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41" name="Text Box 29"/>
              <p:cNvSpPr txBox="1">
                <a:spLocks noChangeArrowheads="1"/>
              </p:cNvSpPr>
              <p:nvPr/>
            </p:nvSpPr>
            <p:spPr bwMode="auto">
              <a:xfrm>
                <a:off x="998" y="775"/>
                <a:ext cx="20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 dirty="0"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42" name="Text Box 30"/>
              <p:cNvSpPr txBox="1">
                <a:spLocks noChangeArrowheads="1"/>
              </p:cNvSpPr>
              <p:nvPr/>
            </p:nvSpPr>
            <p:spPr bwMode="auto">
              <a:xfrm>
                <a:off x="1454" y="781"/>
                <a:ext cx="20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43" name="Text Box 31"/>
              <p:cNvSpPr txBox="1">
                <a:spLocks noChangeArrowheads="1"/>
              </p:cNvSpPr>
              <p:nvPr/>
            </p:nvSpPr>
            <p:spPr bwMode="auto">
              <a:xfrm>
                <a:off x="2348" y="781"/>
                <a:ext cx="20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44" name="Text Box 32"/>
              <p:cNvSpPr txBox="1">
                <a:spLocks noChangeArrowheads="1"/>
              </p:cNvSpPr>
              <p:nvPr/>
            </p:nvSpPr>
            <p:spPr bwMode="auto">
              <a:xfrm>
                <a:off x="1904" y="775"/>
                <a:ext cx="20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946CD098-3143-0A4A-A10D-070B61AAE857}"/>
                </a:ext>
              </a:extLst>
            </p:cNvPr>
            <p:cNvGrpSpPr/>
            <p:nvPr/>
          </p:nvGrpSpPr>
          <p:grpSpPr>
            <a:xfrm>
              <a:off x="7883419" y="3101026"/>
              <a:ext cx="3187295" cy="419155"/>
              <a:chOff x="7904200" y="3149515"/>
              <a:chExt cx="3187295" cy="419155"/>
            </a:xfrm>
          </p:grpSpPr>
          <p:sp>
            <p:nvSpPr>
              <p:cNvPr id="627745" name="Text Box 33"/>
              <p:cNvSpPr txBox="1">
                <a:spLocks noChangeArrowheads="1"/>
              </p:cNvSpPr>
              <p:nvPr/>
            </p:nvSpPr>
            <p:spPr bwMode="auto">
              <a:xfrm>
                <a:off x="7904200" y="3159038"/>
                <a:ext cx="33054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46" name="Text Box 34"/>
              <p:cNvSpPr txBox="1">
                <a:spLocks noChangeArrowheads="1"/>
              </p:cNvSpPr>
              <p:nvPr/>
            </p:nvSpPr>
            <p:spPr bwMode="auto">
              <a:xfrm>
                <a:off x="8627911" y="3168560"/>
                <a:ext cx="33054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 dirty="0"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47" name="Text Box 35"/>
              <p:cNvSpPr txBox="1">
                <a:spLocks noChangeArrowheads="1"/>
              </p:cNvSpPr>
              <p:nvPr/>
            </p:nvSpPr>
            <p:spPr bwMode="auto">
              <a:xfrm>
                <a:off x="9342100" y="3168560"/>
                <a:ext cx="33054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48" name="Text Box 36"/>
              <p:cNvSpPr txBox="1">
                <a:spLocks noChangeArrowheads="1"/>
              </p:cNvSpPr>
              <p:nvPr/>
            </p:nvSpPr>
            <p:spPr bwMode="auto">
              <a:xfrm>
                <a:off x="10760955" y="3149515"/>
                <a:ext cx="33054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49" name="Text Box 37"/>
              <p:cNvSpPr txBox="1">
                <a:spLocks noChangeArrowheads="1"/>
              </p:cNvSpPr>
              <p:nvPr/>
            </p:nvSpPr>
            <p:spPr bwMode="auto">
              <a:xfrm>
                <a:off x="10046767" y="3168560"/>
                <a:ext cx="33054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 dirty="0"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</p:grpSp>
        <p:grpSp>
          <p:nvGrpSpPr>
            <p:cNvPr id="627765" name="Group 53"/>
            <p:cNvGrpSpPr>
              <a:grpSpLocks/>
            </p:cNvGrpSpPr>
            <p:nvPr/>
          </p:nvGrpSpPr>
          <p:grpSpPr bwMode="auto">
            <a:xfrm>
              <a:off x="7896115" y="3824738"/>
              <a:ext cx="3177347" cy="409468"/>
              <a:chOff x="554" y="775"/>
              <a:chExt cx="2002" cy="258"/>
            </a:xfrm>
          </p:grpSpPr>
          <p:sp>
            <p:nvSpPr>
              <p:cNvPr id="627766" name="Text Box 54"/>
              <p:cNvSpPr txBox="1">
                <a:spLocks noChangeArrowheads="1"/>
              </p:cNvSpPr>
              <p:nvPr/>
            </p:nvSpPr>
            <p:spPr bwMode="auto">
              <a:xfrm>
                <a:off x="554" y="775"/>
                <a:ext cx="20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 dirty="0"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67" name="Text Box 55"/>
              <p:cNvSpPr txBox="1">
                <a:spLocks noChangeArrowheads="1"/>
              </p:cNvSpPr>
              <p:nvPr/>
            </p:nvSpPr>
            <p:spPr bwMode="auto">
              <a:xfrm>
                <a:off x="998" y="775"/>
                <a:ext cx="20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 dirty="0"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68" name="Text Box 56"/>
              <p:cNvSpPr txBox="1">
                <a:spLocks noChangeArrowheads="1"/>
              </p:cNvSpPr>
              <p:nvPr/>
            </p:nvSpPr>
            <p:spPr bwMode="auto">
              <a:xfrm>
                <a:off x="1454" y="781"/>
                <a:ext cx="20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69" name="Text Box 57"/>
              <p:cNvSpPr txBox="1">
                <a:spLocks noChangeArrowheads="1"/>
              </p:cNvSpPr>
              <p:nvPr/>
            </p:nvSpPr>
            <p:spPr bwMode="auto">
              <a:xfrm>
                <a:off x="2348" y="781"/>
                <a:ext cx="20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70" name="Text Box 58"/>
              <p:cNvSpPr txBox="1">
                <a:spLocks noChangeArrowheads="1"/>
              </p:cNvSpPr>
              <p:nvPr/>
            </p:nvSpPr>
            <p:spPr bwMode="auto">
              <a:xfrm>
                <a:off x="1904" y="775"/>
                <a:ext cx="20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827C465-887E-BC49-ADF2-7BF73E3CCB00}"/>
                </a:ext>
              </a:extLst>
            </p:cNvPr>
            <p:cNvGrpSpPr/>
            <p:nvPr/>
          </p:nvGrpSpPr>
          <p:grpSpPr>
            <a:xfrm>
              <a:off x="7886593" y="4557971"/>
              <a:ext cx="3187296" cy="419155"/>
              <a:chOff x="7907374" y="4606460"/>
              <a:chExt cx="3187296" cy="419155"/>
            </a:xfrm>
          </p:grpSpPr>
          <p:sp>
            <p:nvSpPr>
              <p:cNvPr id="627771" name="Text Box 59"/>
              <p:cNvSpPr txBox="1">
                <a:spLocks noChangeArrowheads="1"/>
              </p:cNvSpPr>
              <p:nvPr/>
            </p:nvSpPr>
            <p:spPr bwMode="auto">
              <a:xfrm>
                <a:off x="7907374" y="4615983"/>
                <a:ext cx="33054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72" name="Text Box 60"/>
              <p:cNvSpPr txBox="1">
                <a:spLocks noChangeArrowheads="1"/>
              </p:cNvSpPr>
              <p:nvPr/>
            </p:nvSpPr>
            <p:spPr bwMode="auto">
              <a:xfrm>
                <a:off x="8631085" y="4625505"/>
                <a:ext cx="33054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 dirty="0"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73" name="Text Box 61"/>
              <p:cNvSpPr txBox="1">
                <a:spLocks noChangeArrowheads="1"/>
              </p:cNvSpPr>
              <p:nvPr/>
            </p:nvSpPr>
            <p:spPr bwMode="auto">
              <a:xfrm>
                <a:off x="9345274" y="4625505"/>
                <a:ext cx="33054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74" name="Text Box 62"/>
              <p:cNvSpPr txBox="1">
                <a:spLocks noChangeArrowheads="1"/>
              </p:cNvSpPr>
              <p:nvPr/>
            </p:nvSpPr>
            <p:spPr bwMode="auto">
              <a:xfrm>
                <a:off x="10764130" y="4606460"/>
                <a:ext cx="33054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75" name="Text Box 63"/>
              <p:cNvSpPr txBox="1">
                <a:spLocks noChangeArrowheads="1"/>
              </p:cNvSpPr>
              <p:nvPr/>
            </p:nvSpPr>
            <p:spPr bwMode="auto">
              <a:xfrm>
                <a:off x="10049941" y="4625505"/>
                <a:ext cx="33054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</p:grpSp>
      </p:grpSp>
      <p:sp>
        <p:nvSpPr>
          <p:cNvPr id="627776" name="Text Box 64"/>
          <p:cNvSpPr txBox="1">
            <a:spLocks noChangeArrowheads="1"/>
          </p:cNvSpPr>
          <p:nvPr/>
        </p:nvSpPr>
        <p:spPr bwMode="auto">
          <a:xfrm>
            <a:off x="7082089" y="4963555"/>
            <a:ext cx="414230" cy="338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126" eaLnBrk="0" hangingPunct="0"/>
            <a:r>
              <a:rPr lang="en-US" sz="1600">
                <a:latin typeface="Times New Roman" charset="0"/>
                <a:ea typeface="ＭＳ Ｐゴシック" charset="0"/>
                <a:cs typeface="ＭＳ Ｐゴシック" charset="0"/>
              </a:rPr>
              <a:t>i-2</a:t>
            </a:r>
          </a:p>
        </p:txBody>
      </p:sp>
      <p:sp>
        <p:nvSpPr>
          <p:cNvPr id="627777" name="Text Box 65"/>
          <p:cNvSpPr txBox="1">
            <a:spLocks noChangeArrowheads="1"/>
          </p:cNvSpPr>
          <p:nvPr/>
        </p:nvSpPr>
        <p:spPr bwMode="auto">
          <a:xfrm>
            <a:off x="7091612" y="4247779"/>
            <a:ext cx="414230" cy="338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126" eaLnBrk="0" hangingPunct="0"/>
            <a:r>
              <a:rPr lang="en-US" sz="1600">
                <a:latin typeface="Times New Roman" charset="0"/>
                <a:ea typeface="ＭＳ Ｐゴシック" charset="0"/>
                <a:cs typeface="ＭＳ Ｐゴシック" charset="0"/>
              </a:rPr>
              <a:t>i-1</a:t>
            </a:r>
          </a:p>
        </p:txBody>
      </p:sp>
      <p:sp>
        <p:nvSpPr>
          <p:cNvPr id="627778" name="Text Box 66"/>
          <p:cNvSpPr txBox="1">
            <a:spLocks noChangeArrowheads="1"/>
          </p:cNvSpPr>
          <p:nvPr/>
        </p:nvSpPr>
        <p:spPr bwMode="auto">
          <a:xfrm>
            <a:off x="10642899" y="1126853"/>
            <a:ext cx="633507" cy="70788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126" eaLnBrk="0" hangingPunct="0"/>
            <a:r>
              <a:rPr lang="en-US" sz="2000" b="1" dirty="0">
                <a:latin typeface="Times New Roman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1400" dirty="0">
                <a:latin typeface="Times New Roman" charset="0"/>
                <a:ea typeface="ＭＳ Ｐゴシック" charset="0"/>
                <a:cs typeface="ＭＳ Ｐゴシック" charset="0"/>
              </a:rPr>
              <a:t>  : E</a:t>
            </a:r>
          </a:p>
          <a:p>
            <a:pPr defTabSz="914126" eaLnBrk="0" hangingPunct="0"/>
            <a:r>
              <a:rPr lang="en-US" sz="2000" dirty="0">
                <a:latin typeface="Times New Roman" charset="0"/>
                <a:ea typeface="ＭＳ Ｐゴシック" charset="0"/>
                <a:cs typeface="ＭＳ Ｐゴシック" charset="0"/>
              </a:rPr>
              <a:t>+</a:t>
            </a:r>
            <a:r>
              <a:rPr lang="en-US" sz="1400" dirty="0">
                <a:latin typeface="Times New Roman" charset="0"/>
                <a:ea typeface="ＭＳ Ｐゴシック" charset="0"/>
                <a:cs typeface="ＭＳ Ｐゴシック" charset="0"/>
              </a:rPr>
              <a:t>  : B</a:t>
            </a:r>
          </a:p>
        </p:txBody>
      </p:sp>
      <p:sp>
        <p:nvSpPr>
          <p:cNvPr id="627779" name="Line 67"/>
          <p:cNvSpPr>
            <a:spLocks noChangeShapeType="1"/>
          </p:cNvSpPr>
          <p:nvPr/>
        </p:nvSpPr>
        <p:spPr bwMode="auto">
          <a:xfrm rot="5400000">
            <a:off x="10886335" y="2546422"/>
            <a:ext cx="704666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126" eaLnBrk="0" hangingPunct="0"/>
            <a:endParaRPr lang="en-US" sz="1600">
              <a:ea typeface="ＭＳ Ｐゴシック" charset="0"/>
              <a:cs typeface="ＭＳ Ｐゴシック" charset="0"/>
            </a:endParaRPr>
          </a:p>
        </p:txBody>
      </p:sp>
      <p:sp>
        <p:nvSpPr>
          <p:cNvPr id="627780" name="Text Box 68"/>
          <p:cNvSpPr txBox="1">
            <a:spLocks noChangeArrowheads="1"/>
          </p:cNvSpPr>
          <p:nvPr/>
        </p:nvSpPr>
        <p:spPr bwMode="auto">
          <a:xfrm>
            <a:off x="11211688" y="2403584"/>
            <a:ext cx="322179" cy="307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126" eaLnBrk="0" hangingPunct="0"/>
            <a:r>
              <a:rPr lang="en-US" sz="1400">
                <a:latin typeface="Symbol" charset="0"/>
                <a:ea typeface="ＭＳ Ｐゴシック" charset="0"/>
                <a:cs typeface="ＭＳ Ｐゴシック" charset="0"/>
              </a:rPr>
              <a:t>d</a:t>
            </a:r>
            <a:r>
              <a:rPr lang="en-US" sz="1400">
                <a:latin typeface="Times New Roman" charset="0"/>
                <a:ea typeface="ＭＳ Ｐゴシック" charset="0"/>
                <a:cs typeface="ＭＳ Ｐゴシック" charset="0"/>
              </a:rPr>
              <a:t>t</a:t>
            </a:r>
          </a:p>
        </p:txBody>
      </p:sp>
      <p:grpSp>
        <p:nvGrpSpPr>
          <p:cNvPr id="75" name="Group 27">
            <a:extLst>
              <a:ext uri="{FF2B5EF4-FFF2-40B4-BE49-F238E27FC236}">
                <a16:creationId xmlns:a16="http://schemas.microsoft.com/office/drawing/2014/main" id="{AF09896B-6240-004A-876E-70EC81F15478}"/>
              </a:ext>
            </a:extLst>
          </p:cNvPr>
          <p:cNvGrpSpPr>
            <a:grpSpLocks/>
          </p:cNvGrpSpPr>
          <p:nvPr/>
        </p:nvGrpSpPr>
        <p:grpSpPr bwMode="auto">
          <a:xfrm>
            <a:off x="7554538" y="1966889"/>
            <a:ext cx="3159889" cy="409468"/>
            <a:chOff x="554" y="775"/>
            <a:chExt cx="1991" cy="258"/>
          </a:xfrm>
        </p:grpSpPr>
        <p:sp>
          <p:nvSpPr>
            <p:cNvPr id="94" name="Text Box 28">
              <a:extLst>
                <a:ext uri="{FF2B5EF4-FFF2-40B4-BE49-F238E27FC236}">
                  <a16:creationId xmlns:a16="http://schemas.microsoft.com/office/drawing/2014/main" id="{9DCA2ED2-0B6F-3845-8C5E-1ED4F1703A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4" y="775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95" name="Text Box 29">
              <a:extLst>
                <a:ext uri="{FF2B5EF4-FFF2-40B4-BE49-F238E27FC236}">
                  <a16:creationId xmlns:a16="http://schemas.microsoft.com/office/drawing/2014/main" id="{0EDA8CA2-5AAC-9546-9E52-48AC7D0A5E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8" y="775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96" name="Text Box 30">
              <a:extLst>
                <a:ext uri="{FF2B5EF4-FFF2-40B4-BE49-F238E27FC236}">
                  <a16:creationId xmlns:a16="http://schemas.microsoft.com/office/drawing/2014/main" id="{A51CC487-7B3C-9A4C-AFD2-B133D0700C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4" y="781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97" name="Text Box 31">
              <a:extLst>
                <a:ext uri="{FF2B5EF4-FFF2-40B4-BE49-F238E27FC236}">
                  <a16:creationId xmlns:a16="http://schemas.microsoft.com/office/drawing/2014/main" id="{4CC51542-479E-1F45-B10B-AF044FBBE3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8" y="781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98" name="Text Box 32">
              <a:extLst>
                <a:ext uri="{FF2B5EF4-FFF2-40B4-BE49-F238E27FC236}">
                  <a16:creationId xmlns:a16="http://schemas.microsoft.com/office/drawing/2014/main" id="{C25AE600-A171-6642-9F87-648322C109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4" y="775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8BB3E70-E9DC-124D-9566-D291D5D3CDD8}"/>
              </a:ext>
            </a:extLst>
          </p:cNvPr>
          <p:cNvGrpSpPr/>
          <p:nvPr/>
        </p:nvGrpSpPr>
        <p:grpSpPr>
          <a:xfrm>
            <a:off x="7545016" y="2700122"/>
            <a:ext cx="3169661" cy="419155"/>
            <a:chOff x="7904200" y="3149515"/>
            <a:chExt cx="3169661" cy="419155"/>
          </a:xfrm>
        </p:grpSpPr>
        <p:sp>
          <p:nvSpPr>
            <p:cNvPr id="89" name="Text Box 33">
              <a:extLst>
                <a:ext uri="{FF2B5EF4-FFF2-40B4-BE49-F238E27FC236}">
                  <a16:creationId xmlns:a16="http://schemas.microsoft.com/office/drawing/2014/main" id="{34B9C784-4EB6-B54D-B76F-23D82D1CD9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04200" y="3159038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90" name="Text Box 34">
              <a:extLst>
                <a:ext uri="{FF2B5EF4-FFF2-40B4-BE49-F238E27FC236}">
                  <a16:creationId xmlns:a16="http://schemas.microsoft.com/office/drawing/2014/main" id="{5EA682D6-2AF5-DB4A-8E65-05F4089DA5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27911" y="3168560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91" name="Text Box 35">
              <a:extLst>
                <a:ext uri="{FF2B5EF4-FFF2-40B4-BE49-F238E27FC236}">
                  <a16:creationId xmlns:a16="http://schemas.microsoft.com/office/drawing/2014/main" id="{D0827032-4876-3B41-901A-1FE5871527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42100" y="3168560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92" name="Text Box 36">
              <a:extLst>
                <a:ext uri="{FF2B5EF4-FFF2-40B4-BE49-F238E27FC236}">
                  <a16:creationId xmlns:a16="http://schemas.microsoft.com/office/drawing/2014/main" id="{4CA9F2BE-C807-3649-AA9E-1EA6ADE530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760955" y="3149515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93" name="Text Box 37">
              <a:extLst>
                <a:ext uri="{FF2B5EF4-FFF2-40B4-BE49-F238E27FC236}">
                  <a16:creationId xmlns:a16="http://schemas.microsoft.com/office/drawing/2014/main" id="{315F25A6-0EA5-6B4C-9ED2-C0ABC3BC22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46767" y="3168560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</p:grpSp>
      <p:grpSp>
        <p:nvGrpSpPr>
          <p:cNvPr id="77" name="Group 53">
            <a:extLst>
              <a:ext uri="{FF2B5EF4-FFF2-40B4-BE49-F238E27FC236}">
                <a16:creationId xmlns:a16="http://schemas.microsoft.com/office/drawing/2014/main" id="{03282DB4-2743-8645-8854-1260400C7919}"/>
              </a:ext>
            </a:extLst>
          </p:cNvPr>
          <p:cNvGrpSpPr>
            <a:grpSpLocks/>
          </p:cNvGrpSpPr>
          <p:nvPr/>
        </p:nvGrpSpPr>
        <p:grpSpPr bwMode="auto">
          <a:xfrm>
            <a:off x="7557712" y="3423834"/>
            <a:ext cx="3159889" cy="409468"/>
            <a:chOff x="554" y="775"/>
            <a:chExt cx="1991" cy="258"/>
          </a:xfrm>
        </p:grpSpPr>
        <p:sp>
          <p:nvSpPr>
            <p:cNvPr id="84" name="Text Box 54">
              <a:extLst>
                <a:ext uri="{FF2B5EF4-FFF2-40B4-BE49-F238E27FC236}">
                  <a16:creationId xmlns:a16="http://schemas.microsoft.com/office/drawing/2014/main" id="{895FAEE2-E0B4-C449-9FC2-241C4F04F5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4" y="775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85" name="Text Box 55">
              <a:extLst>
                <a:ext uri="{FF2B5EF4-FFF2-40B4-BE49-F238E27FC236}">
                  <a16:creationId xmlns:a16="http://schemas.microsoft.com/office/drawing/2014/main" id="{CDA9451B-2BC9-3C43-83D9-D1119B187F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8" y="775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86" name="Text Box 56">
              <a:extLst>
                <a:ext uri="{FF2B5EF4-FFF2-40B4-BE49-F238E27FC236}">
                  <a16:creationId xmlns:a16="http://schemas.microsoft.com/office/drawing/2014/main" id="{41A47E3C-4EF8-C94B-856F-C4BAA0AEE4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4" y="781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87" name="Text Box 57">
              <a:extLst>
                <a:ext uri="{FF2B5EF4-FFF2-40B4-BE49-F238E27FC236}">
                  <a16:creationId xmlns:a16="http://schemas.microsoft.com/office/drawing/2014/main" id="{19CFF0DD-A567-6149-9BAB-2B50384CCE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8" y="781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88" name="Text Box 58">
              <a:extLst>
                <a:ext uri="{FF2B5EF4-FFF2-40B4-BE49-F238E27FC236}">
                  <a16:creationId xmlns:a16="http://schemas.microsoft.com/office/drawing/2014/main" id="{6ABD4A6C-449F-244E-B28C-77C441ABBC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4" y="775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051FAB87-01F5-844C-B6E1-224BE7EB3AE1}"/>
              </a:ext>
            </a:extLst>
          </p:cNvPr>
          <p:cNvGrpSpPr/>
          <p:nvPr/>
        </p:nvGrpSpPr>
        <p:grpSpPr>
          <a:xfrm>
            <a:off x="7548190" y="4157067"/>
            <a:ext cx="3169662" cy="419155"/>
            <a:chOff x="7907374" y="4606460"/>
            <a:chExt cx="3169662" cy="419155"/>
          </a:xfrm>
        </p:grpSpPr>
        <p:sp>
          <p:nvSpPr>
            <p:cNvPr id="79" name="Text Box 59">
              <a:extLst>
                <a:ext uri="{FF2B5EF4-FFF2-40B4-BE49-F238E27FC236}">
                  <a16:creationId xmlns:a16="http://schemas.microsoft.com/office/drawing/2014/main" id="{5B87E659-F3BF-C44F-B10C-E36A94AE2D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07374" y="4615983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80" name="Text Box 60">
              <a:extLst>
                <a:ext uri="{FF2B5EF4-FFF2-40B4-BE49-F238E27FC236}">
                  <a16:creationId xmlns:a16="http://schemas.microsoft.com/office/drawing/2014/main" id="{15744207-D125-D440-B174-3045041A00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31085" y="4625505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81" name="Text Box 61">
              <a:extLst>
                <a:ext uri="{FF2B5EF4-FFF2-40B4-BE49-F238E27FC236}">
                  <a16:creationId xmlns:a16="http://schemas.microsoft.com/office/drawing/2014/main" id="{6502CC7A-8EB5-504A-9CDD-EFDD7F880D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45274" y="4625505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82" name="Text Box 62">
              <a:extLst>
                <a:ext uri="{FF2B5EF4-FFF2-40B4-BE49-F238E27FC236}">
                  <a16:creationId xmlns:a16="http://schemas.microsoft.com/office/drawing/2014/main" id="{4F1BF097-7E1B-994B-BBB6-BE0A04A586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764130" y="4606460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83" name="Text Box 63">
              <a:extLst>
                <a:ext uri="{FF2B5EF4-FFF2-40B4-BE49-F238E27FC236}">
                  <a16:creationId xmlns:a16="http://schemas.microsoft.com/office/drawing/2014/main" id="{9BAA7B26-CED3-D94C-AC46-9C106F2D10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49941" y="4625505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034FC328-CB61-C343-83D6-4BC5C86BB775}"/>
              </a:ext>
            </a:extLst>
          </p:cNvPr>
          <p:cNvGrpSpPr/>
          <p:nvPr/>
        </p:nvGrpSpPr>
        <p:grpSpPr>
          <a:xfrm>
            <a:off x="7554123" y="4871417"/>
            <a:ext cx="3169662" cy="419155"/>
            <a:chOff x="7907374" y="4606460"/>
            <a:chExt cx="3169662" cy="419155"/>
          </a:xfrm>
        </p:grpSpPr>
        <p:sp>
          <p:nvSpPr>
            <p:cNvPr id="100" name="Text Box 59">
              <a:extLst>
                <a:ext uri="{FF2B5EF4-FFF2-40B4-BE49-F238E27FC236}">
                  <a16:creationId xmlns:a16="http://schemas.microsoft.com/office/drawing/2014/main" id="{531C7EA5-5166-1A4B-A961-DEDB9B75AE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07374" y="4615983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101" name="Text Box 60">
              <a:extLst>
                <a:ext uri="{FF2B5EF4-FFF2-40B4-BE49-F238E27FC236}">
                  <a16:creationId xmlns:a16="http://schemas.microsoft.com/office/drawing/2014/main" id="{734D266A-F1AE-7644-9585-75416C9794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31085" y="4625505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102" name="Text Box 61">
              <a:extLst>
                <a:ext uri="{FF2B5EF4-FFF2-40B4-BE49-F238E27FC236}">
                  <a16:creationId xmlns:a16="http://schemas.microsoft.com/office/drawing/2014/main" id="{46F47C4A-80D8-0441-B425-E0ABCF5E55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45274" y="4625505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103" name="Text Box 62">
              <a:extLst>
                <a:ext uri="{FF2B5EF4-FFF2-40B4-BE49-F238E27FC236}">
                  <a16:creationId xmlns:a16="http://schemas.microsoft.com/office/drawing/2014/main" id="{689528AC-0E56-634A-A541-8D233F1836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764130" y="4606460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104" name="Text Box 63">
              <a:extLst>
                <a:ext uri="{FF2B5EF4-FFF2-40B4-BE49-F238E27FC236}">
                  <a16:creationId xmlns:a16="http://schemas.microsoft.com/office/drawing/2014/main" id="{A5ED98D8-6D1C-4D41-B70C-C159774E9B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49941" y="4625505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</p:grpSp>
      <p:pic>
        <p:nvPicPr>
          <p:cNvPr id="105" name="Picture 104">
            <a:extLst>
              <a:ext uri="{FF2B5EF4-FFF2-40B4-BE49-F238E27FC236}">
                <a16:creationId xmlns:a16="http://schemas.microsoft.com/office/drawing/2014/main" id="{1A5D7C01-70F5-1441-A1A4-9059CFB74B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6528" y="4078251"/>
            <a:ext cx="3048000" cy="609600"/>
          </a:xfrm>
          <a:prstGeom prst="rect">
            <a:avLst/>
          </a:prstGeom>
          <a:ln w="28575">
            <a:noFill/>
          </a:ln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73D987A7-A3E7-3045-8AE3-682AC71B2A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7097" y="1784224"/>
            <a:ext cx="1196340" cy="579120"/>
          </a:xfrm>
          <a:prstGeom prst="rect">
            <a:avLst/>
          </a:prstGeom>
        </p:spPr>
      </p:pic>
      <p:pic>
        <p:nvPicPr>
          <p:cNvPr id="107" name="Picture 106">
            <a:extLst>
              <a:ext uri="{FF2B5EF4-FFF2-40B4-BE49-F238E27FC236}">
                <a16:creationId xmlns:a16="http://schemas.microsoft.com/office/drawing/2014/main" id="{74FF97E9-2EF5-7C44-8DCF-377C2F77F8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7097" y="2648058"/>
            <a:ext cx="1196340" cy="579120"/>
          </a:xfrm>
          <a:prstGeom prst="rect">
            <a:avLst/>
          </a:prstGeom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90DF9BE1-E73C-844F-9494-7FA2DF3B97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6528" y="4966727"/>
            <a:ext cx="3041650" cy="609600"/>
          </a:xfrm>
          <a:prstGeom prst="rect">
            <a:avLst/>
          </a:prstGeom>
        </p:spPr>
      </p:pic>
      <p:grpSp>
        <p:nvGrpSpPr>
          <p:cNvPr id="109" name="Group 108">
            <a:extLst>
              <a:ext uri="{FF2B5EF4-FFF2-40B4-BE49-F238E27FC236}">
                <a16:creationId xmlns:a16="http://schemas.microsoft.com/office/drawing/2014/main" id="{F8FF0935-04F2-3F4E-A587-C182334B4032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98FB73CA-1231-204A-BB66-88094EA4A44E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F614E836-DDAE-AF4F-AAA7-97A796187B3D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4" name="Title 1">
            <a:extLst>
              <a:ext uri="{FF2B5EF4-FFF2-40B4-BE49-F238E27FC236}">
                <a16:creationId xmlns:a16="http://schemas.microsoft.com/office/drawing/2014/main" id="{9DB399C4-81E4-324A-B72D-AE343BAFC55D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2088098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800" dirty="0"/>
              <a:t>Leapfrog discretization of 1D Maxwell solver</a:t>
            </a:r>
          </a:p>
        </p:txBody>
      </p:sp>
    </p:spTree>
    <p:extLst>
      <p:ext uri="{BB962C8B-B14F-4D97-AF65-F5344CB8AC3E}">
        <p14:creationId xmlns:p14="http://schemas.microsoft.com/office/powerpoint/2010/main" val="24457138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4455" y="1691776"/>
            <a:ext cx="3482068" cy="5375462"/>
          </a:xfrm>
        </p:spPr>
        <p:txBody>
          <a:bodyPr/>
          <a:lstStyle/>
          <a:p>
            <a:r>
              <a:rPr lang="en-US" sz="2400" b="0" dirty="0">
                <a:latin typeface="Calibri"/>
                <a:cs typeface="Calibri"/>
              </a:rPr>
              <a:t>We consider 1d wave equation (natural units) </a:t>
            </a:r>
          </a:p>
          <a:p>
            <a:endParaRPr lang="en-US" sz="2400" b="0" dirty="0">
              <a:latin typeface="Calibri"/>
              <a:cs typeface="Calibri"/>
            </a:endParaRPr>
          </a:p>
          <a:p>
            <a:endParaRPr lang="en-US" sz="2400" b="0" dirty="0">
              <a:latin typeface="Calibri"/>
              <a:cs typeface="Calibri"/>
            </a:endParaRPr>
          </a:p>
          <a:p>
            <a:endParaRPr lang="en-US" sz="2400" b="0" dirty="0">
              <a:latin typeface="Calibri"/>
              <a:cs typeface="Calibri"/>
            </a:endParaRPr>
          </a:p>
          <a:p>
            <a:r>
              <a:rPr lang="en-US" sz="2400" b="0" dirty="0">
                <a:latin typeface="Calibri"/>
                <a:cs typeface="Calibri"/>
              </a:rPr>
              <a:t>staggered on a regular space time grid using finite-difference time-domain (FDTD) centered scheme</a:t>
            </a:r>
          </a:p>
          <a:p>
            <a:endParaRPr lang="en-US" sz="2400" b="0" dirty="0">
              <a:latin typeface="Chalkboard" charset="0"/>
            </a:endParaRPr>
          </a:p>
        </p:txBody>
      </p:sp>
      <p:sp>
        <p:nvSpPr>
          <p:cNvPr id="627717" name="Rectangle 5"/>
          <p:cNvSpPr>
            <a:spLocks noChangeArrowheads="1"/>
          </p:cNvSpPr>
          <p:nvPr/>
        </p:nvSpPr>
        <p:spPr bwMode="auto">
          <a:xfrm>
            <a:off x="7530913" y="5371435"/>
            <a:ext cx="4370836" cy="626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51" tIns="46026" rIns="92051" bIns="46026">
            <a:spAutoFit/>
          </a:bodyPr>
          <a:lstStyle/>
          <a:p>
            <a:pPr defTabSz="914126" eaLnBrk="0" hangingPunct="0"/>
            <a:r>
              <a:rPr lang="en-US" sz="16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j-2          j-1           j          j+1          j+2               x</a:t>
            </a:r>
          </a:p>
          <a:p>
            <a:pPr defTabSz="914126" eaLnBrk="0" hangingPunct="0"/>
            <a:endParaRPr lang="en-US" sz="1400" baseline="500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defTabSz="914126" eaLnBrk="0" hangingPunct="0"/>
            <a:endParaRPr lang="en-US" sz="1400" baseline="500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27718" name="Line 6"/>
          <p:cNvSpPr>
            <a:spLocks noChangeShapeType="1"/>
          </p:cNvSpPr>
          <p:nvPr/>
        </p:nvSpPr>
        <p:spPr bwMode="auto">
          <a:xfrm flipV="1">
            <a:off x="7488383" y="1519577"/>
            <a:ext cx="0" cy="382963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126" eaLnBrk="0" hangingPunct="0"/>
            <a:endParaRPr lang="en-US" sz="16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27719" name="Line 7"/>
          <p:cNvSpPr>
            <a:spLocks noChangeShapeType="1"/>
          </p:cNvSpPr>
          <p:nvPr/>
        </p:nvSpPr>
        <p:spPr bwMode="auto">
          <a:xfrm flipV="1">
            <a:off x="7488383" y="5360326"/>
            <a:ext cx="4281959" cy="15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126" eaLnBrk="0" hangingPunct="0"/>
            <a:endParaRPr lang="en-US" sz="16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27720" name="Text Box 8"/>
          <p:cNvSpPr txBox="1">
            <a:spLocks noChangeArrowheads="1"/>
          </p:cNvSpPr>
          <p:nvPr/>
        </p:nvSpPr>
        <p:spPr bwMode="auto">
          <a:xfrm>
            <a:off x="7150334" y="1506881"/>
            <a:ext cx="241237" cy="33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126" eaLnBrk="0" hangingPunct="0"/>
            <a:r>
              <a:rPr lang="en-US" sz="16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</a:t>
            </a:r>
          </a:p>
        </p:txBody>
      </p:sp>
      <p:sp>
        <p:nvSpPr>
          <p:cNvPr id="627721" name="Text Box 9"/>
          <p:cNvSpPr txBox="1">
            <a:spLocks noChangeArrowheads="1"/>
          </p:cNvSpPr>
          <p:nvPr/>
        </p:nvSpPr>
        <p:spPr bwMode="auto">
          <a:xfrm>
            <a:off x="7207469" y="3503435"/>
            <a:ext cx="241237" cy="33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126" eaLnBrk="0" hangingPunct="0"/>
            <a:r>
              <a:rPr lang="en-US" sz="16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</a:t>
            </a:r>
          </a:p>
        </p:txBody>
      </p:sp>
      <p:sp>
        <p:nvSpPr>
          <p:cNvPr id="627722" name="Text Box 10"/>
          <p:cNvSpPr txBox="1">
            <a:spLocks noChangeArrowheads="1"/>
          </p:cNvSpPr>
          <p:nvPr/>
        </p:nvSpPr>
        <p:spPr bwMode="auto">
          <a:xfrm>
            <a:off x="7082089" y="2773376"/>
            <a:ext cx="457081" cy="33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126" eaLnBrk="0" hangingPunct="0"/>
            <a:r>
              <a:rPr lang="en-US" sz="16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i+1</a:t>
            </a:r>
          </a:p>
        </p:txBody>
      </p:sp>
      <p:sp>
        <p:nvSpPr>
          <p:cNvPr id="627723" name="Text Box 11"/>
          <p:cNvSpPr txBox="1">
            <a:spLocks noChangeArrowheads="1"/>
          </p:cNvSpPr>
          <p:nvPr/>
        </p:nvSpPr>
        <p:spPr bwMode="auto">
          <a:xfrm>
            <a:off x="7091612" y="2057600"/>
            <a:ext cx="457081" cy="33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126" eaLnBrk="0" hangingPunct="0"/>
            <a:r>
              <a:rPr lang="en-US" sz="16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i+2</a:t>
            </a:r>
          </a:p>
        </p:txBody>
      </p:sp>
      <p:sp>
        <p:nvSpPr>
          <p:cNvPr id="627724" name="Text Box 12"/>
          <p:cNvSpPr txBox="1">
            <a:spLocks noChangeArrowheads="1"/>
          </p:cNvSpPr>
          <p:nvPr/>
        </p:nvSpPr>
        <p:spPr bwMode="auto">
          <a:xfrm>
            <a:off x="7894677" y="1917936"/>
            <a:ext cx="361856" cy="307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126" eaLnBrk="0" hangingPunct="0"/>
            <a:r>
              <a:rPr lang="en-US" sz="1400">
                <a:solidFill>
                  <a:srgbClr val="000000"/>
                </a:solidFill>
                <a:latin typeface="Symbol" charset="0"/>
                <a:ea typeface="ＭＳ Ｐゴシック" charset="0"/>
                <a:cs typeface="ＭＳ Ｐゴシック" charset="0"/>
              </a:rPr>
              <a:t>d</a:t>
            </a:r>
            <a:r>
              <a:rPr lang="en-US" sz="1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x</a:t>
            </a:r>
          </a:p>
        </p:txBody>
      </p:sp>
      <p:grpSp>
        <p:nvGrpSpPr>
          <p:cNvPr id="627725" name="Group 13"/>
          <p:cNvGrpSpPr>
            <a:grpSpLocks/>
          </p:cNvGrpSpPr>
          <p:nvPr/>
        </p:nvGrpSpPr>
        <p:grpSpPr bwMode="auto">
          <a:xfrm>
            <a:off x="7697879" y="2208373"/>
            <a:ext cx="3569358" cy="1483926"/>
            <a:chOff x="418" y="644"/>
            <a:chExt cx="2249" cy="935"/>
          </a:xfrm>
        </p:grpSpPr>
        <p:sp>
          <p:nvSpPr>
            <p:cNvPr id="627726" name="Line 14"/>
            <p:cNvSpPr>
              <a:spLocks noChangeShapeType="1"/>
            </p:cNvSpPr>
            <p:nvPr/>
          </p:nvSpPr>
          <p:spPr bwMode="auto">
            <a:xfrm>
              <a:off x="877" y="658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27727" name="Line 15"/>
            <p:cNvSpPr>
              <a:spLocks noChangeShapeType="1"/>
            </p:cNvSpPr>
            <p:nvPr/>
          </p:nvSpPr>
          <p:spPr bwMode="auto">
            <a:xfrm>
              <a:off x="418" y="644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27728" name="Line 16"/>
            <p:cNvSpPr>
              <a:spLocks noChangeShapeType="1"/>
            </p:cNvSpPr>
            <p:nvPr/>
          </p:nvSpPr>
          <p:spPr bwMode="auto">
            <a:xfrm>
              <a:off x="1326" y="660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27729" name="Line 17"/>
            <p:cNvSpPr>
              <a:spLocks noChangeShapeType="1"/>
            </p:cNvSpPr>
            <p:nvPr/>
          </p:nvSpPr>
          <p:spPr bwMode="auto">
            <a:xfrm>
              <a:off x="1780" y="651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627730" name="Group 18"/>
          <p:cNvGrpSpPr>
            <a:grpSpLocks/>
          </p:cNvGrpSpPr>
          <p:nvPr/>
        </p:nvGrpSpPr>
        <p:grpSpPr bwMode="auto">
          <a:xfrm flipH="1">
            <a:off x="7685182" y="2206786"/>
            <a:ext cx="3563009" cy="1490274"/>
            <a:chOff x="422" y="640"/>
            <a:chExt cx="2245" cy="939"/>
          </a:xfrm>
        </p:grpSpPr>
        <p:sp>
          <p:nvSpPr>
            <p:cNvPr id="627731" name="Line 19"/>
            <p:cNvSpPr>
              <a:spLocks noChangeShapeType="1"/>
            </p:cNvSpPr>
            <p:nvPr/>
          </p:nvSpPr>
          <p:spPr bwMode="auto">
            <a:xfrm>
              <a:off x="877" y="658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27732" name="Line 20"/>
            <p:cNvSpPr>
              <a:spLocks noChangeShapeType="1"/>
            </p:cNvSpPr>
            <p:nvPr/>
          </p:nvSpPr>
          <p:spPr bwMode="auto">
            <a:xfrm>
              <a:off x="422" y="640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27733" name="Line 21"/>
            <p:cNvSpPr>
              <a:spLocks noChangeShapeType="1"/>
            </p:cNvSpPr>
            <p:nvPr/>
          </p:nvSpPr>
          <p:spPr bwMode="auto">
            <a:xfrm>
              <a:off x="1326" y="660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27734" name="Line 22"/>
            <p:cNvSpPr>
              <a:spLocks noChangeShapeType="1"/>
            </p:cNvSpPr>
            <p:nvPr/>
          </p:nvSpPr>
          <p:spPr bwMode="auto">
            <a:xfrm>
              <a:off x="1780" y="651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627735" name="Line 23"/>
          <p:cNvSpPr>
            <a:spLocks noChangeShapeType="1"/>
          </p:cNvSpPr>
          <p:nvPr/>
        </p:nvSpPr>
        <p:spPr bwMode="auto">
          <a:xfrm flipV="1">
            <a:off x="7697879" y="2217895"/>
            <a:ext cx="699905" cy="723711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126" eaLnBrk="0" hangingPunct="0"/>
            <a:endParaRPr lang="en-US" sz="16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27736" name="Line 24"/>
          <p:cNvSpPr>
            <a:spLocks noChangeShapeType="1"/>
          </p:cNvSpPr>
          <p:nvPr/>
        </p:nvSpPr>
        <p:spPr bwMode="auto">
          <a:xfrm flipV="1">
            <a:off x="10549873" y="2938433"/>
            <a:ext cx="699905" cy="723711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126" eaLnBrk="0" hangingPunct="0"/>
            <a:endParaRPr lang="en-US" sz="16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27737" name="Line 25"/>
          <p:cNvSpPr>
            <a:spLocks noChangeShapeType="1"/>
          </p:cNvSpPr>
          <p:nvPr/>
        </p:nvSpPr>
        <p:spPr bwMode="auto">
          <a:xfrm flipH="1" flipV="1">
            <a:off x="7693117" y="2946368"/>
            <a:ext cx="699905" cy="723711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126" eaLnBrk="0" hangingPunct="0"/>
            <a:endParaRPr lang="en-US" sz="16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27738" name="Line 26"/>
          <p:cNvSpPr>
            <a:spLocks noChangeShapeType="1"/>
          </p:cNvSpPr>
          <p:nvPr/>
        </p:nvSpPr>
        <p:spPr bwMode="auto">
          <a:xfrm flipH="1" flipV="1">
            <a:off x="10527654" y="2198850"/>
            <a:ext cx="699905" cy="723711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126" eaLnBrk="0" hangingPunct="0"/>
            <a:endParaRPr lang="en-US" sz="16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27750" name="Line 38"/>
          <p:cNvSpPr>
            <a:spLocks noChangeShapeType="1"/>
          </p:cNvSpPr>
          <p:nvPr/>
        </p:nvSpPr>
        <p:spPr bwMode="auto">
          <a:xfrm>
            <a:off x="7701053" y="2205199"/>
            <a:ext cx="704666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126" eaLnBrk="0" hangingPunct="0"/>
            <a:endParaRPr lang="en-US" sz="16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grpSp>
        <p:nvGrpSpPr>
          <p:cNvPr id="627751" name="Group 39"/>
          <p:cNvGrpSpPr>
            <a:grpSpLocks/>
          </p:cNvGrpSpPr>
          <p:nvPr/>
        </p:nvGrpSpPr>
        <p:grpSpPr bwMode="auto">
          <a:xfrm>
            <a:off x="7701053" y="3665318"/>
            <a:ext cx="3569358" cy="1483926"/>
            <a:chOff x="418" y="644"/>
            <a:chExt cx="2249" cy="935"/>
          </a:xfrm>
        </p:grpSpPr>
        <p:sp>
          <p:nvSpPr>
            <p:cNvPr id="627752" name="Line 40"/>
            <p:cNvSpPr>
              <a:spLocks noChangeShapeType="1"/>
            </p:cNvSpPr>
            <p:nvPr/>
          </p:nvSpPr>
          <p:spPr bwMode="auto">
            <a:xfrm>
              <a:off x="877" y="658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27753" name="Line 41"/>
            <p:cNvSpPr>
              <a:spLocks noChangeShapeType="1"/>
            </p:cNvSpPr>
            <p:nvPr/>
          </p:nvSpPr>
          <p:spPr bwMode="auto">
            <a:xfrm>
              <a:off x="418" y="644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27754" name="Line 42"/>
            <p:cNvSpPr>
              <a:spLocks noChangeShapeType="1"/>
            </p:cNvSpPr>
            <p:nvPr/>
          </p:nvSpPr>
          <p:spPr bwMode="auto">
            <a:xfrm>
              <a:off x="1326" y="660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27755" name="Line 43"/>
            <p:cNvSpPr>
              <a:spLocks noChangeShapeType="1"/>
            </p:cNvSpPr>
            <p:nvPr/>
          </p:nvSpPr>
          <p:spPr bwMode="auto">
            <a:xfrm>
              <a:off x="1780" y="651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627756" name="Group 44"/>
          <p:cNvGrpSpPr>
            <a:grpSpLocks/>
          </p:cNvGrpSpPr>
          <p:nvPr/>
        </p:nvGrpSpPr>
        <p:grpSpPr bwMode="auto">
          <a:xfrm flipH="1">
            <a:off x="7688356" y="3670079"/>
            <a:ext cx="3569358" cy="1483926"/>
            <a:chOff x="418" y="644"/>
            <a:chExt cx="2249" cy="935"/>
          </a:xfrm>
        </p:grpSpPr>
        <p:sp>
          <p:nvSpPr>
            <p:cNvPr id="627757" name="Line 45"/>
            <p:cNvSpPr>
              <a:spLocks noChangeShapeType="1"/>
            </p:cNvSpPr>
            <p:nvPr/>
          </p:nvSpPr>
          <p:spPr bwMode="auto">
            <a:xfrm>
              <a:off x="877" y="658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27758" name="Line 46"/>
            <p:cNvSpPr>
              <a:spLocks noChangeShapeType="1"/>
            </p:cNvSpPr>
            <p:nvPr/>
          </p:nvSpPr>
          <p:spPr bwMode="auto">
            <a:xfrm>
              <a:off x="418" y="644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27759" name="Line 47"/>
            <p:cNvSpPr>
              <a:spLocks noChangeShapeType="1"/>
            </p:cNvSpPr>
            <p:nvPr/>
          </p:nvSpPr>
          <p:spPr bwMode="auto">
            <a:xfrm>
              <a:off x="1326" y="660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27760" name="Line 48"/>
            <p:cNvSpPr>
              <a:spLocks noChangeShapeType="1"/>
            </p:cNvSpPr>
            <p:nvPr/>
          </p:nvSpPr>
          <p:spPr bwMode="auto">
            <a:xfrm>
              <a:off x="1780" y="651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627761" name="Line 49"/>
          <p:cNvSpPr>
            <a:spLocks noChangeShapeType="1"/>
          </p:cNvSpPr>
          <p:nvPr/>
        </p:nvSpPr>
        <p:spPr bwMode="auto">
          <a:xfrm flipV="1">
            <a:off x="7701053" y="3674841"/>
            <a:ext cx="699905" cy="723711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126" eaLnBrk="0" hangingPunct="0"/>
            <a:endParaRPr lang="en-US" sz="16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27762" name="Line 50"/>
          <p:cNvSpPr>
            <a:spLocks noChangeShapeType="1"/>
          </p:cNvSpPr>
          <p:nvPr/>
        </p:nvSpPr>
        <p:spPr bwMode="auto">
          <a:xfrm flipV="1">
            <a:off x="10553047" y="4395378"/>
            <a:ext cx="699905" cy="723711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126" eaLnBrk="0" hangingPunct="0"/>
            <a:endParaRPr lang="en-US" sz="16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27763" name="Line 51"/>
          <p:cNvSpPr>
            <a:spLocks noChangeShapeType="1"/>
          </p:cNvSpPr>
          <p:nvPr/>
        </p:nvSpPr>
        <p:spPr bwMode="auto">
          <a:xfrm flipH="1" flipV="1">
            <a:off x="7696291" y="4403313"/>
            <a:ext cx="699905" cy="723711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126" eaLnBrk="0" hangingPunct="0"/>
            <a:endParaRPr lang="en-US" sz="16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27764" name="Line 52"/>
          <p:cNvSpPr>
            <a:spLocks noChangeShapeType="1"/>
          </p:cNvSpPr>
          <p:nvPr/>
        </p:nvSpPr>
        <p:spPr bwMode="auto">
          <a:xfrm flipH="1" flipV="1">
            <a:off x="10530828" y="3655796"/>
            <a:ext cx="699905" cy="723711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126" eaLnBrk="0" hangingPunct="0"/>
            <a:endParaRPr lang="en-US" sz="16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60AD5FE-2986-464D-B57B-0336DB02876A}"/>
              </a:ext>
            </a:extLst>
          </p:cNvPr>
          <p:cNvGrpSpPr/>
          <p:nvPr/>
        </p:nvGrpSpPr>
        <p:grpSpPr>
          <a:xfrm>
            <a:off x="7883419" y="2367793"/>
            <a:ext cx="3190470" cy="2609333"/>
            <a:chOff x="7883419" y="2367793"/>
            <a:chExt cx="3190470" cy="2609333"/>
          </a:xfrm>
        </p:grpSpPr>
        <p:grpSp>
          <p:nvGrpSpPr>
            <p:cNvPr id="627739" name="Group 27"/>
            <p:cNvGrpSpPr>
              <a:grpSpLocks/>
            </p:cNvGrpSpPr>
            <p:nvPr/>
          </p:nvGrpSpPr>
          <p:grpSpPr bwMode="auto">
            <a:xfrm>
              <a:off x="7892941" y="2367793"/>
              <a:ext cx="3177347" cy="409468"/>
              <a:chOff x="554" y="775"/>
              <a:chExt cx="2002" cy="258"/>
            </a:xfrm>
          </p:grpSpPr>
          <p:sp>
            <p:nvSpPr>
              <p:cNvPr id="627740" name="Text Box 28"/>
              <p:cNvSpPr txBox="1">
                <a:spLocks noChangeArrowheads="1"/>
              </p:cNvSpPr>
              <p:nvPr/>
            </p:nvSpPr>
            <p:spPr bwMode="auto">
              <a:xfrm>
                <a:off x="554" y="775"/>
                <a:ext cx="20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 dirty="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41" name="Text Box 29"/>
              <p:cNvSpPr txBox="1">
                <a:spLocks noChangeArrowheads="1"/>
              </p:cNvSpPr>
              <p:nvPr/>
            </p:nvSpPr>
            <p:spPr bwMode="auto">
              <a:xfrm>
                <a:off x="998" y="775"/>
                <a:ext cx="20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 dirty="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42" name="Text Box 30"/>
              <p:cNvSpPr txBox="1">
                <a:spLocks noChangeArrowheads="1"/>
              </p:cNvSpPr>
              <p:nvPr/>
            </p:nvSpPr>
            <p:spPr bwMode="auto">
              <a:xfrm>
                <a:off x="1454" y="781"/>
                <a:ext cx="20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43" name="Text Box 31"/>
              <p:cNvSpPr txBox="1">
                <a:spLocks noChangeArrowheads="1"/>
              </p:cNvSpPr>
              <p:nvPr/>
            </p:nvSpPr>
            <p:spPr bwMode="auto">
              <a:xfrm>
                <a:off x="2348" y="781"/>
                <a:ext cx="20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44" name="Text Box 32"/>
              <p:cNvSpPr txBox="1">
                <a:spLocks noChangeArrowheads="1"/>
              </p:cNvSpPr>
              <p:nvPr/>
            </p:nvSpPr>
            <p:spPr bwMode="auto">
              <a:xfrm>
                <a:off x="1904" y="775"/>
                <a:ext cx="20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946CD098-3143-0A4A-A10D-070B61AAE857}"/>
                </a:ext>
              </a:extLst>
            </p:cNvPr>
            <p:cNvGrpSpPr/>
            <p:nvPr/>
          </p:nvGrpSpPr>
          <p:grpSpPr>
            <a:xfrm>
              <a:off x="7883419" y="3101026"/>
              <a:ext cx="3187295" cy="419155"/>
              <a:chOff x="7904200" y="3149515"/>
              <a:chExt cx="3187295" cy="419155"/>
            </a:xfrm>
          </p:grpSpPr>
          <p:sp>
            <p:nvSpPr>
              <p:cNvPr id="627745" name="Text Box 33"/>
              <p:cNvSpPr txBox="1">
                <a:spLocks noChangeArrowheads="1"/>
              </p:cNvSpPr>
              <p:nvPr/>
            </p:nvSpPr>
            <p:spPr bwMode="auto">
              <a:xfrm>
                <a:off x="7904200" y="3159038"/>
                <a:ext cx="33054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46" name="Text Box 34"/>
              <p:cNvSpPr txBox="1">
                <a:spLocks noChangeArrowheads="1"/>
              </p:cNvSpPr>
              <p:nvPr/>
            </p:nvSpPr>
            <p:spPr bwMode="auto">
              <a:xfrm>
                <a:off x="8627911" y="3168560"/>
                <a:ext cx="33054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 dirty="0"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47" name="Text Box 35"/>
              <p:cNvSpPr txBox="1">
                <a:spLocks noChangeArrowheads="1"/>
              </p:cNvSpPr>
              <p:nvPr/>
            </p:nvSpPr>
            <p:spPr bwMode="auto">
              <a:xfrm>
                <a:off x="9342100" y="3168560"/>
                <a:ext cx="33054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 dirty="0">
                    <a:solidFill>
                      <a:srgbClr val="0070C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48" name="Text Box 36"/>
              <p:cNvSpPr txBox="1">
                <a:spLocks noChangeArrowheads="1"/>
              </p:cNvSpPr>
              <p:nvPr/>
            </p:nvSpPr>
            <p:spPr bwMode="auto">
              <a:xfrm>
                <a:off x="10760955" y="3149515"/>
                <a:ext cx="33054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49" name="Text Box 37"/>
              <p:cNvSpPr txBox="1">
                <a:spLocks noChangeArrowheads="1"/>
              </p:cNvSpPr>
              <p:nvPr/>
            </p:nvSpPr>
            <p:spPr bwMode="auto">
              <a:xfrm>
                <a:off x="10046767" y="3168560"/>
                <a:ext cx="33054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 dirty="0"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</p:grpSp>
        <p:grpSp>
          <p:nvGrpSpPr>
            <p:cNvPr id="627765" name="Group 53"/>
            <p:cNvGrpSpPr>
              <a:grpSpLocks/>
            </p:cNvGrpSpPr>
            <p:nvPr/>
          </p:nvGrpSpPr>
          <p:grpSpPr bwMode="auto">
            <a:xfrm>
              <a:off x="7896115" y="3824738"/>
              <a:ext cx="3177347" cy="409468"/>
              <a:chOff x="554" y="775"/>
              <a:chExt cx="2002" cy="258"/>
            </a:xfrm>
          </p:grpSpPr>
          <p:sp>
            <p:nvSpPr>
              <p:cNvPr id="627766" name="Text Box 54"/>
              <p:cNvSpPr txBox="1">
                <a:spLocks noChangeArrowheads="1"/>
              </p:cNvSpPr>
              <p:nvPr/>
            </p:nvSpPr>
            <p:spPr bwMode="auto">
              <a:xfrm>
                <a:off x="554" y="775"/>
                <a:ext cx="20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 dirty="0"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67" name="Text Box 55"/>
              <p:cNvSpPr txBox="1">
                <a:spLocks noChangeArrowheads="1"/>
              </p:cNvSpPr>
              <p:nvPr/>
            </p:nvSpPr>
            <p:spPr bwMode="auto">
              <a:xfrm>
                <a:off x="998" y="775"/>
                <a:ext cx="20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 dirty="0"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68" name="Text Box 56"/>
              <p:cNvSpPr txBox="1">
                <a:spLocks noChangeArrowheads="1"/>
              </p:cNvSpPr>
              <p:nvPr/>
            </p:nvSpPr>
            <p:spPr bwMode="auto">
              <a:xfrm>
                <a:off x="1454" y="781"/>
                <a:ext cx="20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 dirty="0">
                    <a:solidFill>
                      <a:srgbClr val="0070C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69" name="Text Box 57"/>
              <p:cNvSpPr txBox="1">
                <a:spLocks noChangeArrowheads="1"/>
              </p:cNvSpPr>
              <p:nvPr/>
            </p:nvSpPr>
            <p:spPr bwMode="auto">
              <a:xfrm>
                <a:off x="2348" y="781"/>
                <a:ext cx="20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70" name="Text Box 58"/>
              <p:cNvSpPr txBox="1">
                <a:spLocks noChangeArrowheads="1"/>
              </p:cNvSpPr>
              <p:nvPr/>
            </p:nvSpPr>
            <p:spPr bwMode="auto">
              <a:xfrm>
                <a:off x="1904" y="775"/>
                <a:ext cx="20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827C465-887E-BC49-ADF2-7BF73E3CCB00}"/>
                </a:ext>
              </a:extLst>
            </p:cNvPr>
            <p:cNvGrpSpPr/>
            <p:nvPr/>
          </p:nvGrpSpPr>
          <p:grpSpPr>
            <a:xfrm>
              <a:off x="7886593" y="4557971"/>
              <a:ext cx="3187296" cy="419155"/>
              <a:chOff x="7907374" y="4606460"/>
              <a:chExt cx="3187296" cy="419155"/>
            </a:xfrm>
          </p:grpSpPr>
          <p:sp>
            <p:nvSpPr>
              <p:cNvPr id="627771" name="Text Box 59"/>
              <p:cNvSpPr txBox="1">
                <a:spLocks noChangeArrowheads="1"/>
              </p:cNvSpPr>
              <p:nvPr/>
            </p:nvSpPr>
            <p:spPr bwMode="auto">
              <a:xfrm>
                <a:off x="7907374" y="4615983"/>
                <a:ext cx="33054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72" name="Text Box 60"/>
              <p:cNvSpPr txBox="1">
                <a:spLocks noChangeArrowheads="1"/>
              </p:cNvSpPr>
              <p:nvPr/>
            </p:nvSpPr>
            <p:spPr bwMode="auto">
              <a:xfrm>
                <a:off x="8631085" y="4625505"/>
                <a:ext cx="33054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 dirty="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73" name="Text Box 61"/>
              <p:cNvSpPr txBox="1">
                <a:spLocks noChangeArrowheads="1"/>
              </p:cNvSpPr>
              <p:nvPr/>
            </p:nvSpPr>
            <p:spPr bwMode="auto">
              <a:xfrm>
                <a:off x="9345274" y="4625505"/>
                <a:ext cx="33054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74" name="Text Box 62"/>
              <p:cNvSpPr txBox="1">
                <a:spLocks noChangeArrowheads="1"/>
              </p:cNvSpPr>
              <p:nvPr/>
            </p:nvSpPr>
            <p:spPr bwMode="auto">
              <a:xfrm>
                <a:off x="10764130" y="4606460"/>
                <a:ext cx="33054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75" name="Text Box 63"/>
              <p:cNvSpPr txBox="1">
                <a:spLocks noChangeArrowheads="1"/>
              </p:cNvSpPr>
              <p:nvPr/>
            </p:nvSpPr>
            <p:spPr bwMode="auto">
              <a:xfrm>
                <a:off x="10049941" y="4625505"/>
                <a:ext cx="33054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</p:grpSp>
      </p:grpSp>
      <p:sp>
        <p:nvSpPr>
          <p:cNvPr id="627776" name="Text Box 64"/>
          <p:cNvSpPr txBox="1">
            <a:spLocks noChangeArrowheads="1"/>
          </p:cNvSpPr>
          <p:nvPr/>
        </p:nvSpPr>
        <p:spPr bwMode="auto">
          <a:xfrm>
            <a:off x="7082089" y="4963555"/>
            <a:ext cx="414230" cy="338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126" eaLnBrk="0" hangingPunct="0"/>
            <a:r>
              <a:rPr lang="en-US" sz="16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i-2</a:t>
            </a:r>
          </a:p>
        </p:txBody>
      </p:sp>
      <p:sp>
        <p:nvSpPr>
          <p:cNvPr id="627777" name="Text Box 65"/>
          <p:cNvSpPr txBox="1">
            <a:spLocks noChangeArrowheads="1"/>
          </p:cNvSpPr>
          <p:nvPr/>
        </p:nvSpPr>
        <p:spPr bwMode="auto">
          <a:xfrm>
            <a:off x="7091612" y="4247779"/>
            <a:ext cx="414230" cy="338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126" eaLnBrk="0" hangingPunct="0"/>
            <a:r>
              <a:rPr lang="en-US" sz="16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i-1</a:t>
            </a:r>
          </a:p>
        </p:txBody>
      </p:sp>
      <p:sp>
        <p:nvSpPr>
          <p:cNvPr id="627778" name="Text Box 66"/>
          <p:cNvSpPr txBox="1">
            <a:spLocks noChangeArrowheads="1"/>
          </p:cNvSpPr>
          <p:nvPr/>
        </p:nvSpPr>
        <p:spPr bwMode="auto">
          <a:xfrm>
            <a:off x="10642899" y="1126853"/>
            <a:ext cx="633507" cy="70788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126" eaLnBrk="0" hangingPunct="0"/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14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 : E</a:t>
            </a:r>
          </a:p>
          <a:p>
            <a:pPr defTabSz="914126" eaLnBrk="0" hangingPunct="0"/>
            <a:r>
              <a:rPr lang="en-US" sz="20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+</a:t>
            </a:r>
            <a:r>
              <a:rPr lang="en-US" sz="14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 : B</a:t>
            </a:r>
          </a:p>
        </p:txBody>
      </p:sp>
      <p:sp>
        <p:nvSpPr>
          <p:cNvPr id="627779" name="Line 67"/>
          <p:cNvSpPr>
            <a:spLocks noChangeShapeType="1"/>
          </p:cNvSpPr>
          <p:nvPr/>
        </p:nvSpPr>
        <p:spPr bwMode="auto">
          <a:xfrm rot="5400000">
            <a:off x="10886335" y="2546422"/>
            <a:ext cx="704666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126" eaLnBrk="0" hangingPunct="0"/>
            <a:endParaRPr lang="en-US" sz="16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27780" name="Text Box 68"/>
          <p:cNvSpPr txBox="1">
            <a:spLocks noChangeArrowheads="1"/>
          </p:cNvSpPr>
          <p:nvPr/>
        </p:nvSpPr>
        <p:spPr bwMode="auto">
          <a:xfrm>
            <a:off x="11211688" y="2403584"/>
            <a:ext cx="322179" cy="307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126" eaLnBrk="0" hangingPunct="0"/>
            <a:r>
              <a:rPr lang="en-US" sz="1400">
                <a:solidFill>
                  <a:srgbClr val="000000"/>
                </a:solidFill>
                <a:latin typeface="Symbol" charset="0"/>
                <a:ea typeface="ＭＳ Ｐゴシック" charset="0"/>
                <a:cs typeface="ＭＳ Ｐゴシック" charset="0"/>
              </a:rPr>
              <a:t>d</a:t>
            </a:r>
            <a:r>
              <a:rPr lang="en-US" sz="1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</a:t>
            </a:r>
          </a:p>
        </p:txBody>
      </p:sp>
      <p:grpSp>
        <p:nvGrpSpPr>
          <p:cNvPr id="75" name="Group 27">
            <a:extLst>
              <a:ext uri="{FF2B5EF4-FFF2-40B4-BE49-F238E27FC236}">
                <a16:creationId xmlns:a16="http://schemas.microsoft.com/office/drawing/2014/main" id="{AF09896B-6240-004A-876E-70EC81F15478}"/>
              </a:ext>
            </a:extLst>
          </p:cNvPr>
          <p:cNvGrpSpPr>
            <a:grpSpLocks/>
          </p:cNvGrpSpPr>
          <p:nvPr/>
        </p:nvGrpSpPr>
        <p:grpSpPr bwMode="auto">
          <a:xfrm>
            <a:off x="7554538" y="1966889"/>
            <a:ext cx="3159889" cy="409468"/>
            <a:chOff x="554" y="775"/>
            <a:chExt cx="1991" cy="258"/>
          </a:xfrm>
        </p:grpSpPr>
        <p:sp>
          <p:nvSpPr>
            <p:cNvPr id="94" name="Text Box 28">
              <a:extLst>
                <a:ext uri="{FF2B5EF4-FFF2-40B4-BE49-F238E27FC236}">
                  <a16:creationId xmlns:a16="http://schemas.microsoft.com/office/drawing/2014/main" id="{9DCA2ED2-0B6F-3845-8C5E-1ED4F1703A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4" y="775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95" name="Text Box 29">
              <a:extLst>
                <a:ext uri="{FF2B5EF4-FFF2-40B4-BE49-F238E27FC236}">
                  <a16:creationId xmlns:a16="http://schemas.microsoft.com/office/drawing/2014/main" id="{0EDA8CA2-5AAC-9546-9E52-48AC7D0A5E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8" y="775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96" name="Text Box 30">
              <a:extLst>
                <a:ext uri="{FF2B5EF4-FFF2-40B4-BE49-F238E27FC236}">
                  <a16:creationId xmlns:a16="http://schemas.microsoft.com/office/drawing/2014/main" id="{A51CC487-7B3C-9A4C-AFD2-B133D0700C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4" y="781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97" name="Text Box 31">
              <a:extLst>
                <a:ext uri="{FF2B5EF4-FFF2-40B4-BE49-F238E27FC236}">
                  <a16:creationId xmlns:a16="http://schemas.microsoft.com/office/drawing/2014/main" id="{4CC51542-479E-1F45-B10B-AF044FBBE3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8" y="781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98" name="Text Box 32">
              <a:extLst>
                <a:ext uri="{FF2B5EF4-FFF2-40B4-BE49-F238E27FC236}">
                  <a16:creationId xmlns:a16="http://schemas.microsoft.com/office/drawing/2014/main" id="{C25AE600-A171-6642-9F87-648322C109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4" y="775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8BB3E70-E9DC-124D-9566-D291D5D3CDD8}"/>
              </a:ext>
            </a:extLst>
          </p:cNvPr>
          <p:cNvGrpSpPr/>
          <p:nvPr/>
        </p:nvGrpSpPr>
        <p:grpSpPr>
          <a:xfrm>
            <a:off x="7545016" y="2700122"/>
            <a:ext cx="3169661" cy="419155"/>
            <a:chOff x="7904200" y="3149515"/>
            <a:chExt cx="3169661" cy="419155"/>
          </a:xfrm>
        </p:grpSpPr>
        <p:sp>
          <p:nvSpPr>
            <p:cNvPr id="89" name="Text Box 33">
              <a:extLst>
                <a:ext uri="{FF2B5EF4-FFF2-40B4-BE49-F238E27FC236}">
                  <a16:creationId xmlns:a16="http://schemas.microsoft.com/office/drawing/2014/main" id="{34B9C784-4EB6-B54D-B76F-23D82D1CD9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04200" y="3159038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90" name="Text Box 34">
              <a:extLst>
                <a:ext uri="{FF2B5EF4-FFF2-40B4-BE49-F238E27FC236}">
                  <a16:creationId xmlns:a16="http://schemas.microsoft.com/office/drawing/2014/main" id="{5EA682D6-2AF5-DB4A-8E65-05F4089DA5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27911" y="3168560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91" name="Text Box 35">
              <a:extLst>
                <a:ext uri="{FF2B5EF4-FFF2-40B4-BE49-F238E27FC236}">
                  <a16:creationId xmlns:a16="http://schemas.microsoft.com/office/drawing/2014/main" id="{D0827032-4876-3B41-901A-1FE5871527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42100" y="3168560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92" name="Text Box 36">
              <a:extLst>
                <a:ext uri="{FF2B5EF4-FFF2-40B4-BE49-F238E27FC236}">
                  <a16:creationId xmlns:a16="http://schemas.microsoft.com/office/drawing/2014/main" id="{4CA9F2BE-C807-3649-AA9E-1EA6ADE530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760955" y="3149515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93" name="Text Box 37">
              <a:extLst>
                <a:ext uri="{FF2B5EF4-FFF2-40B4-BE49-F238E27FC236}">
                  <a16:creationId xmlns:a16="http://schemas.microsoft.com/office/drawing/2014/main" id="{315F25A6-0EA5-6B4C-9ED2-C0ABC3BC22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46767" y="3168560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</p:grpSp>
      <p:grpSp>
        <p:nvGrpSpPr>
          <p:cNvPr id="77" name="Group 53">
            <a:extLst>
              <a:ext uri="{FF2B5EF4-FFF2-40B4-BE49-F238E27FC236}">
                <a16:creationId xmlns:a16="http://schemas.microsoft.com/office/drawing/2014/main" id="{03282DB4-2743-8645-8854-1260400C7919}"/>
              </a:ext>
            </a:extLst>
          </p:cNvPr>
          <p:cNvGrpSpPr>
            <a:grpSpLocks/>
          </p:cNvGrpSpPr>
          <p:nvPr/>
        </p:nvGrpSpPr>
        <p:grpSpPr bwMode="auto">
          <a:xfrm>
            <a:off x="7557712" y="3423834"/>
            <a:ext cx="3159889" cy="409468"/>
            <a:chOff x="554" y="775"/>
            <a:chExt cx="1991" cy="258"/>
          </a:xfrm>
        </p:grpSpPr>
        <p:sp>
          <p:nvSpPr>
            <p:cNvPr id="84" name="Text Box 54">
              <a:extLst>
                <a:ext uri="{FF2B5EF4-FFF2-40B4-BE49-F238E27FC236}">
                  <a16:creationId xmlns:a16="http://schemas.microsoft.com/office/drawing/2014/main" id="{895FAEE2-E0B4-C449-9FC2-241C4F04F5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4" y="775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85" name="Text Box 55">
              <a:extLst>
                <a:ext uri="{FF2B5EF4-FFF2-40B4-BE49-F238E27FC236}">
                  <a16:creationId xmlns:a16="http://schemas.microsoft.com/office/drawing/2014/main" id="{CDA9451B-2BC9-3C43-83D9-D1119B187F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8" y="775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86" name="Text Box 56">
              <a:extLst>
                <a:ext uri="{FF2B5EF4-FFF2-40B4-BE49-F238E27FC236}">
                  <a16:creationId xmlns:a16="http://schemas.microsoft.com/office/drawing/2014/main" id="{41A47E3C-4EF8-C94B-856F-C4BAA0AEE4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4" y="781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0070C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87" name="Text Box 57">
              <a:extLst>
                <a:ext uri="{FF2B5EF4-FFF2-40B4-BE49-F238E27FC236}">
                  <a16:creationId xmlns:a16="http://schemas.microsoft.com/office/drawing/2014/main" id="{19CFF0DD-A567-6149-9BAB-2B50384CCE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8" y="781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88" name="Text Box 58">
              <a:extLst>
                <a:ext uri="{FF2B5EF4-FFF2-40B4-BE49-F238E27FC236}">
                  <a16:creationId xmlns:a16="http://schemas.microsoft.com/office/drawing/2014/main" id="{6ABD4A6C-449F-244E-B28C-77C441ABBC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4" y="775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0070C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051FAB87-01F5-844C-B6E1-224BE7EB3AE1}"/>
              </a:ext>
            </a:extLst>
          </p:cNvPr>
          <p:cNvGrpSpPr/>
          <p:nvPr/>
        </p:nvGrpSpPr>
        <p:grpSpPr>
          <a:xfrm>
            <a:off x="7548190" y="4157067"/>
            <a:ext cx="3169662" cy="419155"/>
            <a:chOff x="7907374" y="4606460"/>
            <a:chExt cx="3169662" cy="419155"/>
          </a:xfrm>
        </p:grpSpPr>
        <p:sp>
          <p:nvSpPr>
            <p:cNvPr id="79" name="Text Box 59">
              <a:extLst>
                <a:ext uri="{FF2B5EF4-FFF2-40B4-BE49-F238E27FC236}">
                  <a16:creationId xmlns:a16="http://schemas.microsoft.com/office/drawing/2014/main" id="{5B87E659-F3BF-C44F-B10C-E36A94AE2D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07374" y="4615983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80" name="Text Box 60">
              <a:extLst>
                <a:ext uri="{FF2B5EF4-FFF2-40B4-BE49-F238E27FC236}">
                  <a16:creationId xmlns:a16="http://schemas.microsoft.com/office/drawing/2014/main" id="{15744207-D125-D440-B174-3045041A00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31085" y="4625505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81" name="Text Box 61">
              <a:extLst>
                <a:ext uri="{FF2B5EF4-FFF2-40B4-BE49-F238E27FC236}">
                  <a16:creationId xmlns:a16="http://schemas.microsoft.com/office/drawing/2014/main" id="{6502CC7A-8EB5-504A-9CDD-EFDD7F880D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45274" y="4625505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82" name="Text Box 62">
              <a:extLst>
                <a:ext uri="{FF2B5EF4-FFF2-40B4-BE49-F238E27FC236}">
                  <a16:creationId xmlns:a16="http://schemas.microsoft.com/office/drawing/2014/main" id="{4F1BF097-7E1B-994B-BBB6-BE0A04A586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764130" y="4606460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83" name="Text Box 63">
              <a:extLst>
                <a:ext uri="{FF2B5EF4-FFF2-40B4-BE49-F238E27FC236}">
                  <a16:creationId xmlns:a16="http://schemas.microsoft.com/office/drawing/2014/main" id="{9BAA7B26-CED3-D94C-AC46-9C106F2D10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49941" y="4625505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034FC328-CB61-C343-83D6-4BC5C86BB775}"/>
              </a:ext>
            </a:extLst>
          </p:cNvPr>
          <p:cNvGrpSpPr/>
          <p:nvPr/>
        </p:nvGrpSpPr>
        <p:grpSpPr>
          <a:xfrm>
            <a:off x="7554123" y="4871417"/>
            <a:ext cx="3169662" cy="419155"/>
            <a:chOff x="7907374" y="4606460"/>
            <a:chExt cx="3169662" cy="419155"/>
          </a:xfrm>
        </p:grpSpPr>
        <p:sp>
          <p:nvSpPr>
            <p:cNvPr id="100" name="Text Box 59">
              <a:extLst>
                <a:ext uri="{FF2B5EF4-FFF2-40B4-BE49-F238E27FC236}">
                  <a16:creationId xmlns:a16="http://schemas.microsoft.com/office/drawing/2014/main" id="{531C7EA5-5166-1A4B-A961-DEDB9B75AE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07374" y="4615983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101" name="Text Box 60">
              <a:extLst>
                <a:ext uri="{FF2B5EF4-FFF2-40B4-BE49-F238E27FC236}">
                  <a16:creationId xmlns:a16="http://schemas.microsoft.com/office/drawing/2014/main" id="{734D266A-F1AE-7644-9585-75416C9794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31085" y="4625505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102" name="Text Box 61">
              <a:extLst>
                <a:ext uri="{FF2B5EF4-FFF2-40B4-BE49-F238E27FC236}">
                  <a16:creationId xmlns:a16="http://schemas.microsoft.com/office/drawing/2014/main" id="{46F47C4A-80D8-0441-B425-E0ABCF5E55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45274" y="4625505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103" name="Text Box 62">
              <a:extLst>
                <a:ext uri="{FF2B5EF4-FFF2-40B4-BE49-F238E27FC236}">
                  <a16:creationId xmlns:a16="http://schemas.microsoft.com/office/drawing/2014/main" id="{689528AC-0E56-634A-A541-8D233F1836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764130" y="4606460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104" name="Text Box 63">
              <a:extLst>
                <a:ext uri="{FF2B5EF4-FFF2-40B4-BE49-F238E27FC236}">
                  <a16:creationId xmlns:a16="http://schemas.microsoft.com/office/drawing/2014/main" id="{A5ED98D8-6D1C-4D41-B70C-C159774E9B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49941" y="4625505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C6E63CD4-3D11-DA48-BB4C-C679CF1B3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6528" y="4078251"/>
            <a:ext cx="3048000" cy="609600"/>
          </a:xfrm>
          <a:prstGeom prst="rect">
            <a:avLst/>
          </a:prstGeom>
          <a:ln w="28575">
            <a:solidFill>
              <a:srgbClr val="4F81BD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11AD59-8EF4-4E4A-B5AD-138CB81C6B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7097" y="1784224"/>
            <a:ext cx="1196340" cy="5791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6D9C78-5B62-304B-BBCE-FF24E97406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7097" y="2648058"/>
            <a:ext cx="1196340" cy="5791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9D9715-F4AC-B54B-870A-AFE4322299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6528" y="4966727"/>
            <a:ext cx="3041650" cy="609600"/>
          </a:xfrm>
          <a:prstGeom prst="rect">
            <a:avLst/>
          </a:prstGeom>
        </p:spPr>
      </p:pic>
      <p:grpSp>
        <p:nvGrpSpPr>
          <p:cNvPr id="110" name="Group 109">
            <a:extLst>
              <a:ext uri="{FF2B5EF4-FFF2-40B4-BE49-F238E27FC236}">
                <a16:creationId xmlns:a16="http://schemas.microsoft.com/office/drawing/2014/main" id="{02AD723E-EF46-044A-B026-8EBDCC12E4B7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44B70B76-4F58-F148-9ECB-F5C9320D0B7E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0D228FDE-8CCA-AD46-87E3-B666320CDD63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3" name="Title 1">
            <a:extLst>
              <a:ext uri="{FF2B5EF4-FFF2-40B4-BE49-F238E27FC236}">
                <a16:creationId xmlns:a16="http://schemas.microsoft.com/office/drawing/2014/main" id="{CA171A10-7B2E-E94A-B62A-9AA118AF7E66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2088098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800" dirty="0"/>
              <a:t>Leapfrog discretization of 1D Maxwell solver</a:t>
            </a:r>
          </a:p>
        </p:txBody>
      </p:sp>
    </p:spTree>
    <p:extLst>
      <p:ext uri="{BB962C8B-B14F-4D97-AF65-F5344CB8AC3E}">
        <p14:creationId xmlns:p14="http://schemas.microsoft.com/office/powerpoint/2010/main" val="32129906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4455" y="1691776"/>
            <a:ext cx="3482068" cy="5375462"/>
          </a:xfrm>
        </p:spPr>
        <p:txBody>
          <a:bodyPr/>
          <a:lstStyle/>
          <a:p>
            <a:r>
              <a:rPr lang="en-US" sz="2400" b="0" dirty="0">
                <a:latin typeface="Calibri"/>
                <a:cs typeface="Calibri"/>
              </a:rPr>
              <a:t>We consider 1d wave equation (natural units) </a:t>
            </a:r>
          </a:p>
          <a:p>
            <a:endParaRPr lang="en-US" sz="2400" b="0" dirty="0">
              <a:latin typeface="Calibri"/>
              <a:cs typeface="Calibri"/>
            </a:endParaRPr>
          </a:p>
          <a:p>
            <a:endParaRPr lang="en-US" sz="2400" b="0" dirty="0">
              <a:latin typeface="Calibri"/>
              <a:cs typeface="Calibri"/>
            </a:endParaRPr>
          </a:p>
          <a:p>
            <a:endParaRPr lang="en-US" sz="2400" b="0" dirty="0">
              <a:latin typeface="Calibri"/>
              <a:cs typeface="Calibri"/>
            </a:endParaRPr>
          </a:p>
          <a:p>
            <a:r>
              <a:rPr lang="en-US" sz="2400" b="0" dirty="0">
                <a:latin typeface="Calibri"/>
                <a:cs typeface="Calibri"/>
              </a:rPr>
              <a:t>staggered on a regular space time grid using finite-difference time-domain (FDTD) centered scheme</a:t>
            </a:r>
          </a:p>
          <a:p>
            <a:endParaRPr lang="en-US" sz="2400" b="0" dirty="0">
              <a:latin typeface="Chalkboard" charset="0"/>
            </a:endParaRPr>
          </a:p>
        </p:txBody>
      </p:sp>
      <p:sp>
        <p:nvSpPr>
          <p:cNvPr id="627717" name="Rectangle 5"/>
          <p:cNvSpPr>
            <a:spLocks noChangeArrowheads="1"/>
          </p:cNvSpPr>
          <p:nvPr/>
        </p:nvSpPr>
        <p:spPr bwMode="auto">
          <a:xfrm>
            <a:off x="7530913" y="5371435"/>
            <a:ext cx="4370836" cy="626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51" tIns="46026" rIns="92051" bIns="46026">
            <a:spAutoFit/>
          </a:bodyPr>
          <a:lstStyle/>
          <a:p>
            <a:pPr defTabSz="914126" eaLnBrk="0" hangingPunct="0"/>
            <a:r>
              <a:rPr lang="en-US" sz="16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j-2          j-1           j          j+1          j+2               x</a:t>
            </a:r>
          </a:p>
          <a:p>
            <a:pPr defTabSz="914126" eaLnBrk="0" hangingPunct="0"/>
            <a:endParaRPr lang="en-US" sz="1400" baseline="500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defTabSz="914126" eaLnBrk="0" hangingPunct="0"/>
            <a:endParaRPr lang="en-US" sz="1400" baseline="50000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27718" name="Line 6"/>
          <p:cNvSpPr>
            <a:spLocks noChangeShapeType="1"/>
          </p:cNvSpPr>
          <p:nvPr/>
        </p:nvSpPr>
        <p:spPr bwMode="auto">
          <a:xfrm flipV="1">
            <a:off x="7488383" y="1519577"/>
            <a:ext cx="0" cy="382963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126" eaLnBrk="0" hangingPunct="0"/>
            <a:endParaRPr lang="en-US" sz="16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27719" name="Line 7"/>
          <p:cNvSpPr>
            <a:spLocks noChangeShapeType="1"/>
          </p:cNvSpPr>
          <p:nvPr/>
        </p:nvSpPr>
        <p:spPr bwMode="auto">
          <a:xfrm flipV="1">
            <a:off x="7488383" y="5360326"/>
            <a:ext cx="4281959" cy="15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126" eaLnBrk="0" hangingPunct="0"/>
            <a:endParaRPr lang="en-US" sz="16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27720" name="Text Box 8"/>
          <p:cNvSpPr txBox="1">
            <a:spLocks noChangeArrowheads="1"/>
          </p:cNvSpPr>
          <p:nvPr/>
        </p:nvSpPr>
        <p:spPr bwMode="auto">
          <a:xfrm>
            <a:off x="7150334" y="1506881"/>
            <a:ext cx="241237" cy="33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126" eaLnBrk="0" hangingPunct="0"/>
            <a:r>
              <a:rPr lang="en-US" sz="16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</a:t>
            </a:r>
          </a:p>
        </p:txBody>
      </p:sp>
      <p:sp>
        <p:nvSpPr>
          <p:cNvPr id="627721" name="Text Box 9"/>
          <p:cNvSpPr txBox="1">
            <a:spLocks noChangeArrowheads="1"/>
          </p:cNvSpPr>
          <p:nvPr/>
        </p:nvSpPr>
        <p:spPr bwMode="auto">
          <a:xfrm>
            <a:off x="7207469" y="3503435"/>
            <a:ext cx="241237" cy="33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126" eaLnBrk="0" hangingPunct="0"/>
            <a:r>
              <a:rPr lang="en-US" sz="16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</a:t>
            </a:r>
          </a:p>
        </p:txBody>
      </p:sp>
      <p:sp>
        <p:nvSpPr>
          <p:cNvPr id="627722" name="Text Box 10"/>
          <p:cNvSpPr txBox="1">
            <a:spLocks noChangeArrowheads="1"/>
          </p:cNvSpPr>
          <p:nvPr/>
        </p:nvSpPr>
        <p:spPr bwMode="auto">
          <a:xfrm>
            <a:off x="7082089" y="2773376"/>
            <a:ext cx="457081" cy="33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126" eaLnBrk="0" hangingPunct="0"/>
            <a:r>
              <a:rPr lang="en-US" sz="16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i+1</a:t>
            </a:r>
          </a:p>
        </p:txBody>
      </p:sp>
      <p:sp>
        <p:nvSpPr>
          <p:cNvPr id="627723" name="Text Box 11"/>
          <p:cNvSpPr txBox="1">
            <a:spLocks noChangeArrowheads="1"/>
          </p:cNvSpPr>
          <p:nvPr/>
        </p:nvSpPr>
        <p:spPr bwMode="auto">
          <a:xfrm>
            <a:off x="7091612" y="2057600"/>
            <a:ext cx="457081" cy="33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126" eaLnBrk="0" hangingPunct="0"/>
            <a:r>
              <a:rPr lang="en-US" sz="16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i+2</a:t>
            </a:r>
          </a:p>
        </p:txBody>
      </p:sp>
      <p:sp>
        <p:nvSpPr>
          <p:cNvPr id="627724" name="Text Box 12"/>
          <p:cNvSpPr txBox="1">
            <a:spLocks noChangeArrowheads="1"/>
          </p:cNvSpPr>
          <p:nvPr/>
        </p:nvSpPr>
        <p:spPr bwMode="auto">
          <a:xfrm>
            <a:off x="7894677" y="1917936"/>
            <a:ext cx="361856" cy="307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126" eaLnBrk="0" hangingPunct="0"/>
            <a:r>
              <a:rPr lang="en-US" sz="1400">
                <a:solidFill>
                  <a:srgbClr val="000000"/>
                </a:solidFill>
                <a:latin typeface="Symbol" charset="0"/>
                <a:ea typeface="ＭＳ Ｐゴシック" charset="0"/>
                <a:cs typeface="ＭＳ Ｐゴシック" charset="0"/>
              </a:rPr>
              <a:t>d</a:t>
            </a:r>
            <a:r>
              <a:rPr lang="en-US" sz="1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x</a:t>
            </a:r>
          </a:p>
        </p:txBody>
      </p:sp>
      <p:grpSp>
        <p:nvGrpSpPr>
          <p:cNvPr id="627725" name="Group 13"/>
          <p:cNvGrpSpPr>
            <a:grpSpLocks/>
          </p:cNvGrpSpPr>
          <p:nvPr/>
        </p:nvGrpSpPr>
        <p:grpSpPr bwMode="auto">
          <a:xfrm>
            <a:off x="7697879" y="2208373"/>
            <a:ext cx="3569358" cy="1483926"/>
            <a:chOff x="418" y="644"/>
            <a:chExt cx="2249" cy="935"/>
          </a:xfrm>
        </p:grpSpPr>
        <p:sp>
          <p:nvSpPr>
            <p:cNvPr id="627726" name="Line 14"/>
            <p:cNvSpPr>
              <a:spLocks noChangeShapeType="1"/>
            </p:cNvSpPr>
            <p:nvPr/>
          </p:nvSpPr>
          <p:spPr bwMode="auto">
            <a:xfrm>
              <a:off x="877" y="658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27727" name="Line 15"/>
            <p:cNvSpPr>
              <a:spLocks noChangeShapeType="1"/>
            </p:cNvSpPr>
            <p:nvPr/>
          </p:nvSpPr>
          <p:spPr bwMode="auto">
            <a:xfrm>
              <a:off x="418" y="644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27728" name="Line 16"/>
            <p:cNvSpPr>
              <a:spLocks noChangeShapeType="1"/>
            </p:cNvSpPr>
            <p:nvPr/>
          </p:nvSpPr>
          <p:spPr bwMode="auto">
            <a:xfrm>
              <a:off x="1326" y="660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27729" name="Line 17"/>
            <p:cNvSpPr>
              <a:spLocks noChangeShapeType="1"/>
            </p:cNvSpPr>
            <p:nvPr/>
          </p:nvSpPr>
          <p:spPr bwMode="auto">
            <a:xfrm>
              <a:off x="1780" y="651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627730" name="Group 18"/>
          <p:cNvGrpSpPr>
            <a:grpSpLocks/>
          </p:cNvGrpSpPr>
          <p:nvPr/>
        </p:nvGrpSpPr>
        <p:grpSpPr bwMode="auto">
          <a:xfrm flipH="1">
            <a:off x="7685182" y="2206786"/>
            <a:ext cx="3563009" cy="1490274"/>
            <a:chOff x="422" y="640"/>
            <a:chExt cx="2245" cy="939"/>
          </a:xfrm>
        </p:grpSpPr>
        <p:sp>
          <p:nvSpPr>
            <p:cNvPr id="627731" name="Line 19"/>
            <p:cNvSpPr>
              <a:spLocks noChangeShapeType="1"/>
            </p:cNvSpPr>
            <p:nvPr/>
          </p:nvSpPr>
          <p:spPr bwMode="auto">
            <a:xfrm>
              <a:off x="877" y="658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27732" name="Line 20"/>
            <p:cNvSpPr>
              <a:spLocks noChangeShapeType="1"/>
            </p:cNvSpPr>
            <p:nvPr/>
          </p:nvSpPr>
          <p:spPr bwMode="auto">
            <a:xfrm>
              <a:off x="422" y="640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27733" name="Line 21"/>
            <p:cNvSpPr>
              <a:spLocks noChangeShapeType="1"/>
            </p:cNvSpPr>
            <p:nvPr/>
          </p:nvSpPr>
          <p:spPr bwMode="auto">
            <a:xfrm>
              <a:off x="1326" y="660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27734" name="Line 22"/>
            <p:cNvSpPr>
              <a:spLocks noChangeShapeType="1"/>
            </p:cNvSpPr>
            <p:nvPr/>
          </p:nvSpPr>
          <p:spPr bwMode="auto">
            <a:xfrm>
              <a:off x="1780" y="651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627735" name="Line 23"/>
          <p:cNvSpPr>
            <a:spLocks noChangeShapeType="1"/>
          </p:cNvSpPr>
          <p:nvPr/>
        </p:nvSpPr>
        <p:spPr bwMode="auto">
          <a:xfrm flipV="1">
            <a:off x="7697879" y="2217895"/>
            <a:ext cx="699905" cy="723711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126" eaLnBrk="0" hangingPunct="0"/>
            <a:endParaRPr lang="en-US" sz="16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27736" name="Line 24"/>
          <p:cNvSpPr>
            <a:spLocks noChangeShapeType="1"/>
          </p:cNvSpPr>
          <p:nvPr/>
        </p:nvSpPr>
        <p:spPr bwMode="auto">
          <a:xfrm flipV="1">
            <a:off x="10549873" y="2938433"/>
            <a:ext cx="699905" cy="723711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126" eaLnBrk="0" hangingPunct="0"/>
            <a:endParaRPr lang="en-US" sz="16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27737" name="Line 25"/>
          <p:cNvSpPr>
            <a:spLocks noChangeShapeType="1"/>
          </p:cNvSpPr>
          <p:nvPr/>
        </p:nvSpPr>
        <p:spPr bwMode="auto">
          <a:xfrm flipH="1" flipV="1">
            <a:off x="7693117" y="2946368"/>
            <a:ext cx="699905" cy="723711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126" eaLnBrk="0" hangingPunct="0"/>
            <a:endParaRPr lang="en-US" sz="16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27738" name="Line 26"/>
          <p:cNvSpPr>
            <a:spLocks noChangeShapeType="1"/>
          </p:cNvSpPr>
          <p:nvPr/>
        </p:nvSpPr>
        <p:spPr bwMode="auto">
          <a:xfrm flipH="1" flipV="1">
            <a:off x="10527654" y="2198850"/>
            <a:ext cx="699905" cy="723711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126" eaLnBrk="0" hangingPunct="0"/>
            <a:endParaRPr lang="en-US" sz="16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27750" name="Line 38"/>
          <p:cNvSpPr>
            <a:spLocks noChangeShapeType="1"/>
          </p:cNvSpPr>
          <p:nvPr/>
        </p:nvSpPr>
        <p:spPr bwMode="auto">
          <a:xfrm>
            <a:off x="7701053" y="2205199"/>
            <a:ext cx="704666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126" eaLnBrk="0" hangingPunct="0"/>
            <a:endParaRPr lang="en-US" sz="16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grpSp>
        <p:nvGrpSpPr>
          <p:cNvPr id="627751" name="Group 39"/>
          <p:cNvGrpSpPr>
            <a:grpSpLocks/>
          </p:cNvGrpSpPr>
          <p:nvPr/>
        </p:nvGrpSpPr>
        <p:grpSpPr bwMode="auto">
          <a:xfrm>
            <a:off x="7701053" y="3665318"/>
            <a:ext cx="3569358" cy="1483926"/>
            <a:chOff x="418" y="644"/>
            <a:chExt cx="2249" cy="935"/>
          </a:xfrm>
        </p:grpSpPr>
        <p:sp>
          <p:nvSpPr>
            <p:cNvPr id="627752" name="Line 40"/>
            <p:cNvSpPr>
              <a:spLocks noChangeShapeType="1"/>
            </p:cNvSpPr>
            <p:nvPr/>
          </p:nvSpPr>
          <p:spPr bwMode="auto">
            <a:xfrm>
              <a:off x="877" y="658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27753" name="Line 41"/>
            <p:cNvSpPr>
              <a:spLocks noChangeShapeType="1"/>
            </p:cNvSpPr>
            <p:nvPr/>
          </p:nvSpPr>
          <p:spPr bwMode="auto">
            <a:xfrm>
              <a:off x="418" y="644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27754" name="Line 42"/>
            <p:cNvSpPr>
              <a:spLocks noChangeShapeType="1"/>
            </p:cNvSpPr>
            <p:nvPr/>
          </p:nvSpPr>
          <p:spPr bwMode="auto">
            <a:xfrm>
              <a:off x="1326" y="660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27755" name="Line 43"/>
            <p:cNvSpPr>
              <a:spLocks noChangeShapeType="1"/>
            </p:cNvSpPr>
            <p:nvPr/>
          </p:nvSpPr>
          <p:spPr bwMode="auto">
            <a:xfrm>
              <a:off x="1780" y="651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627756" name="Group 44"/>
          <p:cNvGrpSpPr>
            <a:grpSpLocks/>
          </p:cNvGrpSpPr>
          <p:nvPr/>
        </p:nvGrpSpPr>
        <p:grpSpPr bwMode="auto">
          <a:xfrm flipH="1">
            <a:off x="7688356" y="3670079"/>
            <a:ext cx="3569358" cy="1483926"/>
            <a:chOff x="418" y="644"/>
            <a:chExt cx="2249" cy="935"/>
          </a:xfrm>
        </p:grpSpPr>
        <p:sp>
          <p:nvSpPr>
            <p:cNvPr id="627757" name="Line 45"/>
            <p:cNvSpPr>
              <a:spLocks noChangeShapeType="1"/>
            </p:cNvSpPr>
            <p:nvPr/>
          </p:nvSpPr>
          <p:spPr bwMode="auto">
            <a:xfrm>
              <a:off x="877" y="658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27758" name="Line 46"/>
            <p:cNvSpPr>
              <a:spLocks noChangeShapeType="1"/>
            </p:cNvSpPr>
            <p:nvPr/>
          </p:nvSpPr>
          <p:spPr bwMode="auto">
            <a:xfrm>
              <a:off x="418" y="644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27759" name="Line 47"/>
            <p:cNvSpPr>
              <a:spLocks noChangeShapeType="1"/>
            </p:cNvSpPr>
            <p:nvPr/>
          </p:nvSpPr>
          <p:spPr bwMode="auto">
            <a:xfrm>
              <a:off x="1326" y="660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27760" name="Line 48"/>
            <p:cNvSpPr>
              <a:spLocks noChangeShapeType="1"/>
            </p:cNvSpPr>
            <p:nvPr/>
          </p:nvSpPr>
          <p:spPr bwMode="auto">
            <a:xfrm>
              <a:off x="1780" y="651"/>
              <a:ext cx="887" cy="919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126" eaLnBrk="0" hangingPunct="0"/>
              <a:endParaRPr lang="en-US" sz="1600">
                <a:solidFill>
                  <a:srgbClr val="000000"/>
                </a:solidFill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627761" name="Line 49"/>
          <p:cNvSpPr>
            <a:spLocks noChangeShapeType="1"/>
          </p:cNvSpPr>
          <p:nvPr/>
        </p:nvSpPr>
        <p:spPr bwMode="auto">
          <a:xfrm flipV="1">
            <a:off x="7701053" y="3674841"/>
            <a:ext cx="699905" cy="723711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126" eaLnBrk="0" hangingPunct="0"/>
            <a:endParaRPr lang="en-US" sz="16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27762" name="Line 50"/>
          <p:cNvSpPr>
            <a:spLocks noChangeShapeType="1"/>
          </p:cNvSpPr>
          <p:nvPr/>
        </p:nvSpPr>
        <p:spPr bwMode="auto">
          <a:xfrm flipV="1">
            <a:off x="10553047" y="4395378"/>
            <a:ext cx="699905" cy="723711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126" eaLnBrk="0" hangingPunct="0"/>
            <a:endParaRPr lang="en-US" sz="16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27763" name="Line 51"/>
          <p:cNvSpPr>
            <a:spLocks noChangeShapeType="1"/>
          </p:cNvSpPr>
          <p:nvPr/>
        </p:nvSpPr>
        <p:spPr bwMode="auto">
          <a:xfrm flipH="1" flipV="1">
            <a:off x="7696291" y="4403313"/>
            <a:ext cx="699905" cy="723711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126" eaLnBrk="0" hangingPunct="0"/>
            <a:endParaRPr lang="en-US" sz="16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27764" name="Line 52"/>
          <p:cNvSpPr>
            <a:spLocks noChangeShapeType="1"/>
          </p:cNvSpPr>
          <p:nvPr/>
        </p:nvSpPr>
        <p:spPr bwMode="auto">
          <a:xfrm flipH="1" flipV="1">
            <a:off x="10530828" y="3655796"/>
            <a:ext cx="699905" cy="723711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126" eaLnBrk="0" hangingPunct="0"/>
            <a:endParaRPr lang="en-US" sz="16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60AD5FE-2986-464D-B57B-0336DB02876A}"/>
              </a:ext>
            </a:extLst>
          </p:cNvPr>
          <p:cNvGrpSpPr/>
          <p:nvPr/>
        </p:nvGrpSpPr>
        <p:grpSpPr>
          <a:xfrm>
            <a:off x="7883419" y="2367793"/>
            <a:ext cx="3190470" cy="2609333"/>
            <a:chOff x="7883419" y="2367793"/>
            <a:chExt cx="3190470" cy="2609333"/>
          </a:xfrm>
        </p:grpSpPr>
        <p:grpSp>
          <p:nvGrpSpPr>
            <p:cNvPr id="627739" name="Group 27"/>
            <p:cNvGrpSpPr>
              <a:grpSpLocks/>
            </p:cNvGrpSpPr>
            <p:nvPr/>
          </p:nvGrpSpPr>
          <p:grpSpPr bwMode="auto">
            <a:xfrm>
              <a:off x="7892941" y="2367793"/>
              <a:ext cx="3177347" cy="409468"/>
              <a:chOff x="554" y="775"/>
              <a:chExt cx="2002" cy="258"/>
            </a:xfrm>
          </p:grpSpPr>
          <p:sp>
            <p:nvSpPr>
              <p:cNvPr id="627740" name="Text Box 28"/>
              <p:cNvSpPr txBox="1">
                <a:spLocks noChangeArrowheads="1"/>
              </p:cNvSpPr>
              <p:nvPr/>
            </p:nvSpPr>
            <p:spPr bwMode="auto">
              <a:xfrm>
                <a:off x="554" y="775"/>
                <a:ext cx="20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 dirty="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41" name="Text Box 29"/>
              <p:cNvSpPr txBox="1">
                <a:spLocks noChangeArrowheads="1"/>
              </p:cNvSpPr>
              <p:nvPr/>
            </p:nvSpPr>
            <p:spPr bwMode="auto">
              <a:xfrm>
                <a:off x="998" y="775"/>
                <a:ext cx="20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 dirty="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42" name="Text Box 30"/>
              <p:cNvSpPr txBox="1">
                <a:spLocks noChangeArrowheads="1"/>
              </p:cNvSpPr>
              <p:nvPr/>
            </p:nvSpPr>
            <p:spPr bwMode="auto">
              <a:xfrm>
                <a:off x="1454" y="781"/>
                <a:ext cx="20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43" name="Text Box 31"/>
              <p:cNvSpPr txBox="1">
                <a:spLocks noChangeArrowheads="1"/>
              </p:cNvSpPr>
              <p:nvPr/>
            </p:nvSpPr>
            <p:spPr bwMode="auto">
              <a:xfrm>
                <a:off x="2348" y="781"/>
                <a:ext cx="20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44" name="Text Box 32"/>
              <p:cNvSpPr txBox="1">
                <a:spLocks noChangeArrowheads="1"/>
              </p:cNvSpPr>
              <p:nvPr/>
            </p:nvSpPr>
            <p:spPr bwMode="auto">
              <a:xfrm>
                <a:off x="1904" y="775"/>
                <a:ext cx="20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946CD098-3143-0A4A-A10D-070B61AAE857}"/>
                </a:ext>
              </a:extLst>
            </p:cNvPr>
            <p:cNvGrpSpPr/>
            <p:nvPr/>
          </p:nvGrpSpPr>
          <p:grpSpPr>
            <a:xfrm>
              <a:off x="7883419" y="3101026"/>
              <a:ext cx="3187295" cy="419155"/>
              <a:chOff x="7904200" y="3149515"/>
              <a:chExt cx="3187295" cy="419155"/>
            </a:xfrm>
          </p:grpSpPr>
          <p:sp>
            <p:nvSpPr>
              <p:cNvPr id="627745" name="Text Box 33"/>
              <p:cNvSpPr txBox="1">
                <a:spLocks noChangeArrowheads="1"/>
              </p:cNvSpPr>
              <p:nvPr/>
            </p:nvSpPr>
            <p:spPr bwMode="auto">
              <a:xfrm>
                <a:off x="7904200" y="3159038"/>
                <a:ext cx="33054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46" name="Text Box 34"/>
              <p:cNvSpPr txBox="1">
                <a:spLocks noChangeArrowheads="1"/>
              </p:cNvSpPr>
              <p:nvPr/>
            </p:nvSpPr>
            <p:spPr bwMode="auto">
              <a:xfrm>
                <a:off x="8627911" y="3168560"/>
                <a:ext cx="33054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 dirty="0"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47" name="Text Box 35"/>
              <p:cNvSpPr txBox="1">
                <a:spLocks noChangeArrowheads="1"/>
              </p:cNvSpPr>
              <p:nvPr/>
            </p:nvSpPr>
            <p:spPr bwMode="auto">
              <a:xfrm>
                <a:off x="9342100" y="3168560"/>
                <a:ext cx="33054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>
                    <a:solidFill>
                      <a:srgbClr val="FF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48" name="Text Box 36"/>
              <p:cNvSpPr txBox="1">
                <a:spLocks noChangeArrowheads="1"/>
              </p:cNvSpPr>
              <p:nvPr/>
            </p:nvSpPr>
            <p:spPr bwMode="auto">
              <a:xfrm>
                <a:off x="10760955" y="3149515"/>
                <a:ext cx="33054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49" name="Text Box 37"/>
              <p:cNvSpPr txBox="1">
                <a:spLocks noChangeArrowheads="1"/>
              </p:cNvSpPr>
              <p:nvPr/>
            </p:nvSpPr>
            <p:spPr bwMode="auto">
              <a:xfrm>
                <a:off x="10046767" y="3168560"/>
                <a:ext cx="33054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 dirty="0">
                    <a:solidFill>
                      <a:srgbClr val="FF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</p:grpSp>
        <p:grpSp>
          <p:nvGrpSpPr>
            <p:cNvPr id="627765" name="Group 53"/>
            <p:cNvGrpSpPr>
              <a:grpSpLocks/>
            </p:cNvGrpSpPr>
            <p:nvPr/>
          </p:nvGrpSpPr>
          <p:grpSpPr bwMode="auto">
            <a:xfrm>
              <a:off x="7896115" y="3824738"/>
              <a:ext cx="3177347" cy="409468"/>
              <a:chOff x="554" y="775"/>
              <a:chExt cx="2002" cy="258"/>
            </a:xfrm>
          </p:grpSpPr>
          <p:sp>
            <p:nvSpPr>
              <p:cNvPr id="627766" name="Text Box 54"/>
              <p:cNvSpPr txBox="1">
                <a:spLocks noChangeArrowheads="1"/>
              </p:cNvSpPr>
              <p:nvPr/>
            </p:nvSpPr>
            <p:spPr bwMode="auto">
              <a:xfrm>
                <a:off x="554" y="775"/>
                <a:ext cx="20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 dirty="0"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67" name="Text Box 55"/>
              <p:cNvSpPr txBox="1">
                <a:spLocks noChangeArrowheads="1"/>
              </p:cNvSpPr>
              <p:nvPr/>
            </p:nvSpPr>
            <p:spPr bwMode="auto">
              <a:xfrm>
                <a:off x="998" y="775"/>
                <a:ext cx="20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 dirty="0"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68" name="Text Box 56"/>
              <p:cNvSpPr txBox="1">
                <a:spLocks noChangeArrowheads="1"/>
              </p:cNvSpPr>
              <p:nvPr/>
            </p:nvSpPr>
            <p:spPr bwMode="auto">
              <a:xfrm>
                <a:off x="1454" y="781"/>
                <a:ext cx="20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69" name="Text Box 57"/>
              <p:cNvSpPr txBox="1">
                <a:spLocks noChangeArrowheads="1"/>
              </p:cNvSpPr>
              <p:nvPr/>
            </p:nvSpPr>
            <p:spPr bwMode="auto">
              <a:xfrm>
                <a:off x="2348" y="781"/>
                <a:ext cx="20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70" name="Text Box 58"/>
              <p:cNvSpPr txBox="1">
                <a:spLocks noChangeArrowheads="1"/>
              </p:cNvSpPr>
              <p:nvPr/>
            </p:nvSpPr>
            <p:spPr bwMode="auto">
              <a:xfrm>
                <a:off x="1904" y="775"/>
                <a:ext cx="20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827C465-887E-BC49-ADF2-7BF73E3CCB00}"/>
                </a:ext>
              </a:extLst>
            </p:cNvPr>
            <p:cNvGrpSpPr/>
            <p:nvPr/>
          </p:nvGrpSpPr>
          <p:grpSpPr>
            <a:xfrm>
              <a:off x="7886593" y="4557971"/>
              <a:ext cx="3187296" cy="419155"/>
              <a:chOff x="7907374" y="4606460"/>
              <a:chExt cx="3187296" cy="419155"/>
            </a:xfrm>
          </p:grpSpPr>
          <p:sp>
            <p:nvSpPr>
              <p:cNvPr id="627771" name="Text Box 59"/>
              <p:cNvSpPr txBox="1">
                <a:spLocks noChangeArrowheads="1"/>
              </p:cNvSpPr>
              <p:nvPr/>
            </p:nvSpPr>
            <p:spPr bwMode="auto">
              <a:xfrm>
                <a:off x="7907374" y="4615983"/>
                <a:ext cx="33054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72" name="Text Box 60"/>
              <p:cNvSpPr txBox="1">
                <a:spLocks noChangeArrowheads="1"/>
              </p:cNvSpPr>
              <p:nvPr/>
            </p:nvSpPr>
            <p:spPr bwMode="auto">
              <a:xfrm>
                <a:off x="8631085" y="4625505"/>
                <a:ext cx="33054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 dirty="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73" name="Text Box 61"/>
              <p:cNvSpPr txBox="1">
                <a:spLocks noChangeArrowheads="1"/>
              </p:cNvSpPr>
              <p:nvPr/>
            </p:nvSpPr>
            <p:spPr bwMode="auto">
              <a:xfrm>
                <a:off x="9345274" y="4625505"/>
                <a:ext cx="33054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74" name="Text Box 62"/>
              <p:cNvSpPr txBox="1">
                <a:spLocks noChangeArrowheads="1"/>
              </p:cNvSpPr>
              <p:nvPr/>
            </p:nvSpPr>
            <p:spPr bwMode="auto">
              <a:xfrm>
                <a:off x="10764130" y="4606460"/>
                <a:ext cx="33054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  <p:sp>
            <p:nvSpPr>
              <p:cNvPr id="627775" name="Text Box 63"/>
              <p:cNvSpPr txBox="1">
                <a:spLocks noChangeArrowheads="1"/>
              </p:cNvSpPr>
              <p:nvPr/>
            </p:nvSpPr>
            <p:spPr bwMode="auto">
              <a:xfrm>
                <a:off x="10049941" y="4625505"/>
                <a:ext cx="33054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126" eaLnBrk="0" hangingPunct="0"/>
                <a:r>
                  <a:rPr lang="en-US" sz="2000" b="1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 charset="0"/>
                  </a:rPr>
                  <a:t>+</a:t>
                </a:r>
              </a:p>
            </p:txBody>
          </p:sp>
        </p:grpSp>
      </p:grpSp>
      <p:sp>
        <p:nvSpPr>
          <p:cNvPr id="627776" name="Text Box 64"/>
          <p:cNvSpPr txBox="1">
            <a:spLocks noChangeArrowheads="1"/>
          </p:cNvSpPr>
          <p:nvPr/>
        </p:nvSpPr>
        <p:spPr bwMode="auto">
          <a:xfrm>
            <a:off x="7082089" y="4963555"/>
            <a:ext cx="414230" cy="338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126" eaLnBrk="0" hangingPunct="0"/>
            <a:r>
              <a:rPr lang="en-US" sz="16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i-2</a:t>
            </a:r>
          </a:p>
        </p:txBody>
      </p:sp>
      <p:sp>
        <p:nvSpPr>
          <p:cNvPr id="627777" name="Text Box 65"/>
          <p:cNvSpPr txBox="1">
            <a:spLocks noChangeArrowheads="1"/>
          </p:cNvSpPr>
          <p:nvPr/>
        </p:nvSpPr>
        <p:spPr bwMode="auto">
          <a:xfrm>
            <a:off x="7091612" y="4247779"/>
            <a:ext cx="414230" cy="338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126" eaLnBrk="0" hangingPunct="0"/>
            <a:r>
              <a:rPr lang="en-US" sz="16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i-1</a:t>
            </a:r>
          </a:p>
        </p:txBody>
      </p:sp>
      <p:sp>
        <p:nvSpPr>
          <p:cNvPr id="627778" name="Text Box 66"/>
          <p:cNvSpPr txBox="1">
            <a:spLocks noChangeArrowheads="1"/>
          </p:cNvSpPr>
          <p:nvPr/>
        </p:nvSpPr>
        <p:spPr bwMode="auto">
          <a:xfrm>
            <a:off x="10642899" y="1126853"/>
            <a:ext cx="633507" cy="70788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126" eaLnBrk="0" hangingPunct="0"/>
            <a:r>
              <a:rPr lang="en-US" sz="20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14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 : E</a:t>
            </a:r>
          </a:p>
          <a:p>
            <a:pPr defTabSz="914126" eaLnBrk="0" hangingPunct="0"/>
            <a:r>
              <a:rPr lang="en-US" sz="20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+</a:t>
            </a:r>
            <a:r>
              <a:rPr lang="en-US" sz="1400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 : B</a:t>
            </a:r>
          </a:p>
        </p:txBody>
      </p:sp>
      <p:sp>
        <p:nvSpPr>
          <p:cNvPr id="627779" name="Line 67"/>
          <p:cNvSpPr>
            <a:spLocks noChangeShapeType="1"/>
          </p:cNvSpPr>
          <p:nvPr/>
        </p:nvSpPr>
        <p:spPr bwMode="auto">
          <a:xfrm rot="5400000">
            <a:off x="10886335" y="2546422"/>
            <a:ext cx="704666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126" eaLnBrk="0" hangingPunct="0"/>
            <a:endParaRPr lang="en-US" sz="16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27780" name="Text Box 68"/>
          <p:cNvSpPr txBox="1">
            <a:spLocks noChangeArrowheads="1"/>
          </p:cNvSpPr>
          <p:nvPr/>
        </p:nvSpPr>
        <p:spPr bwMode="auto">
          <a:xfrm>
            <a:off x="11211688" y="2403584"/>
            <a:ext cx="322179" cy="307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126" eaLnBrk="0" hangingPunct="0"/>
            <a:r>
              <a:rPr lang="en-US" sz="1400">
                <a:solidFill>
                  <a:srgbClr val="000000"/>
                </a:solidFill>
                <a:latin typeface="Symbol" charset="0"/>
                <a:ea typeface="ＭＳ Ｐゴシック" charset="0"/>
                <a:cs typeface="ＭＳ Ｐゴシック" charset="0"/>
              </a:rPr>
              <a:t>d</a:t>
            </a:r>
            <a:r>
              <a:rPr lang="en-US" sz="1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</a:t>
            </a:r>
          </a:p>
        </p:txBody>
      </p:sp>
      <p:grpSp>
        <p:nvGrpSpPr>
          <p:cNvPr id="75" name="Group 27">
            <a:extLst>
              <a:ext uri="{FF2B5EF4-FFF2-40B4-BE49-F238E27FC236}">
                <a16:creationId xmlns:a16="http://schemas.microsoft.com/office/drawing/2014/main" id="{AF09896B-6240-004A-876E-70EC81F15478}"/>
              </a:ext>
            </a:extLst>
          </p:cNvPr>
          <p:cNvGrpSpPr>
            <a:grpSpLocks/>
          </p:cNvGrpSpPr>
          <p:nvPr/>
        </p:nvGrpSpPr>
        <p:grpSpPr bwMode="auto">
          <a:xfrm>
            <a:off x="7554538" y="1966889"/>
            <a:ext cx="3159889" cy="409468"/>
            <a:chOff x="554" y="775"/>
            <a:chExt cx="1991" cy="258"/>
          </a:xfrm>
        </p:grpSpPr>
        <p:sp>
          <p:nvSpPr>
            <p:cNvPr id="94" name="Text Box 28">
              <a:extLst>
                <a:ext uri="{FF2B5EF4-FFF2-40B4-BE49-F238E27FC236}">
                  <a16:creationId xmlns:a16="http://schemas.microsoft.com/office/drawing/2014/main" id="{9DCA2ED2-0B6F-3845-8C5E-1ED4F1703A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4" y="775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95" name="Text Box 29">
              <a:extLst>
                <a:ext uri="{FF2B5EF4-FFF2-40B4-BE49-F238E27FC236}">
                  <a16:creationId xmlns:a16="http://schemas.microsoft.com/office/drawing/2014/main" id="{0EDA8CA2-5AAC-9546-9E52-48AC7D0A5E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8" y="775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96" name="Text Box 30">
              <a:extLst>
                <a:ext uri="{FF2B5EF4-FFF2-40B4-BE49-F238E27FC236}">
                  <a16:creationId xmlns:a16="http://schemas.microsoft.com/office/drawing/2014/main" id="{A51CC487-7B3C-9A4C-AFD2-B133D0700C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4" y="781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97" name="Text Box 31">
              <a:extLst>
                <a:ext uri="{FF2B5EF4-FFF2-40B4-BE49-F238E27FC236}">
                  <a16:creationId xmlns:a16="http://schemas.microsoft.com/office/drawing/2014/main" id="{4CC51542-479E-1F45-B10B-AF044FBBE3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8" y="781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98" name="Text Box 32">
              <a:extLst>
                <a:ext uri="{FF2B5EF4-FFF2-40B4-BE49-F238E27FC236}">
                  <a16:creationId xmlns:a16="http://schemas.microsoft.com/office/drawing/2014/main" id="{C25AE600-A171-6642-9F87-648322C109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4" y="775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8BB3E70-E9DC-124D-9566-D291D5D3CDD8}"/>
              </a:ext>
            </a:extLst>
          </p:cNvPr>
          <p:cNvGrpSpPr/>
          <p:nvPr/>
        </p:nvGrpSpPr>
        <p:grpSpPr>
          <a:xfrm>
            <a:off x="7545016" y="2700122"/>
            <a:ext cx="3169661" cy="419155"/>
            <a:chOff x="7904200" y="3149515"/>
            <a:chExt cx="3169661" cy="419155"/>
          </a:xfrm>
        </p:grpSpPr>
        <p:sp>
          <p:nvSpPr>
            <p:cNvPr id="89" name="Text Box 33">
              <a:extLst>
                <a:ext uri="{FF2B5EF4-FFF2-40B4-BE49-F238E27FC236}">
                  <a16:creationId xmlns:a16="http://schemas.microsoft.com/office/drawing/2014/main" id="{34B9C784-4EB6-B54D-B76F-23D82D1CD9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04200" y="3159038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90" name="Text Box 34">
              <a:extLst>
                <a:ext uri="{FF2B5EF4-FFF2-40B4-BE49-F238E27FC236}">
                  <a16:creationId xmlns:a16="http://schemas.microsoft.com/office/drawing/2014/main" id="{5EA682D6-2AF5-DB4A-8E65-05F4089DA5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27911" y="3168560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91" name="Text Box 35">
              <a:extLst>
                <a:ext uri="{FF2B5EF4-FFF2-40B4-BE49-F238E27FC236}">
                  <a16:creationId xmlns:a16="http://schemas.microsoft.com/office/drawing/2014/main" id="{D0827032-4876-3B41-901A-1FE5871527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42100" y="3168560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92" name="Text Box 36">
              <a:extLst>
                <a:ext uri="{FF2B5EF4-FFF2-40B4-BE49-F238E27FC236}">
                  <a16:creationId xmlns:a16="http://schemas.microsoft.com/office/drawing/2014/main" id="{4CA9F2BE-C807-3649-AA9E-1EA6ADE530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760955" y="3149515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93" name="Text Box 37">
              <a:extLst>
                <a:ext uri="{FF2B5EF4-FFF2-40B4-BE49-F238E27FC236}">
                  <a16:creationId xmlns:a16="http://schemas.microsoft.com/office/drawing/2014/main" id="{315F25A6-0EA5-6B4C-9ED2-C0ABC3BC22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46767" y="3168560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FF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</p:grpSp>
      <p:grpSp>
        <p:nvGrpSpPr>
          <p:cNvPr id="77" name="Group 53">
            <a:extLst>
              <a:ext uri="{FF2B5EF4-FFF2-40B4-BE49-F238E27FC236}">
                <a16:creationId xmlns:a16="http://schemas.microsoft.com/office/drawing/2014/main" id="{03282DB4-2743-8645-8854-1260400C7919}"/>
              </a:ext>
            </a:extLst>
          </p:cNvPr>
          <p:cNvGrpSpPr>
            <a:grpSpLocks/>
          </p:cNvGrpSpPr>
          <p:nvPr/>
        </p:nvGrpSpPr>
        <p:grpSpPr bwMode="auto">
          <a:xfrm>
            <a:off x="7557712" y="3423834"/>
            <a:ext cx="3159889" cy="409468"/>
            <a:chOff x="554" y="775"/>
            <a:chExt cx="1991" cy="258"/>
          </a:xfrm>
        </p:grpSpPr>
        <p:sp>
          <p:nvSpPr>
            <p:cNvPr id="84" name="Text Box 54">
              <a:extLst>
                <a:ext uri="{FF2B5EF4-FFF2-40B4-BE49-F238E27FC236}">
                  <a16:creationId xmlns:a16="http://schemas.microsoft.com/office/drawing/2014/main" id="{895FAEE2-E0B4-C449-9FC2-241C4F04F5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4" y="775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85" name="Text Box 55">
              <a:extLst>
                <a:ext uri="{FF2B5EF4-FFF2-40B4-BE49-F238E27FC236}">
                  <a16:creationId xmlns:a16="http://schemas.microsoft.com/office/drawing/2014/main" id="{CDA9451B-2BC9-3C43-83D9-D1119B187F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8" y="775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86" name="Text Box 56">
              <a:extLst>
                <a:ext uri="{FF2B5EF4-FFF2-40B4-BE49-F238E27FC236}">
                  <a16:creationId xmlns:a16="http://schemas.microsoft.com/office/drawing/2014/main" id="{41A47E3C-4EF8-C94B-856F-C4BAA0AEE4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4" y="781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87" name="Text Box 57">
              <a:extLst>
                <a:ext uri="{FF2B5EF4-FFF2-40B4-BE49-F238E27FC236}">
                  <a16:creationId xmlns:a16="http://schemas.microsoft.com/office/drawing/2014/main" id="{19CFF0DD-A567-6149-9BAB-2B50384CCE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8" y="781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88" name="Text Box 58">
              <a:extLst>
                <a:ext uri="{FF2B5EF4-FFF2-40B4-BE49-F238E27FC236}">
                  <a16:creationId xmlns:a16="http://schemas.microsoft.com/office/drawing/2014/main" id="{6ABD4A6C-449F-244E-B28C-77C441ABBC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4" y="775"/>
              <a:ext cx="19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FF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051FAB87-01F5-844C-B6E1-224BE7EB3AE1}"/>
              </a:ext>
            </a:extLst>
          </p:cNvPr>
          <p:cNvGrpSpPr/>
          <p:nvPr/>
        </p:nvGrpSpPr>
        <p:grpSpPr>
          <a:xfrm>
            <a:off x="7548190" y="4157067"/>
            <a:ext cx="3169662" cy="419155"/>
            <a:chOff x="7907374" y="4606460"/>
            <a:chExt cx="3169662" cy="419155"/>
          </a:xfrm>
        </p:grpSpPr>
        <p:sp>
          <p:nvSpPr>
            <p:cNvPr id="79" name="Text Box 59">
              <a:extLst>
                <a:ext uri="{FF2B5EF4-FFF2-40B4-BE49-F238E27FC236}">
                  <a16:creationId xmlns:a16="http://schemas.microsoft.com/office/drawing/2014/main" id="{5B87E659-F3BF-C44F-B10C-E36A94AE2D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07374" y="4615983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80" name="Text Box 60">
              <a:extLst>
                <a:ext uri="{FF2B5EF4-FFF2-40B4-BE49-F238E27FC236}">
                  <a16:creationId xmlns:a16="http://schemas.microsoft.com/office/drawing/2014/main" id="{15744207-D125-D440-B174-3045041A00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31085" y="4625505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81" name="Text Box 61">
              <a:extLst>
                <a:ext uri="{FF2B5EF4-FFF2-40B4-BE49-F238E27FC236}">
                  <a16:creationId xmlns:a16="http://schemas.microsoft.com/office/drawing/2014/main" id="{6502CC7A-8EB5-504A-9CDD-EFDD7F880D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45274" y="4625505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82" name="Text Box 62">
              <a:extLst>
                <a:ext uri="{FF2B5EF4-FFF2-40B4-BE49-F238E27FC236}">
                  <a16:creationId xmlns:a16="http://schemas.microsoft.com/office/drawing/2014/main" id="{4F1BF097-7E1B-994B-BBB6-BE0A04A586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764130" y="4606460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83" name="Text Box 63">
              <a:extLst>
                <a:ext uri="{FF2B5EF4-FFF2-40B4-BE49-F238E27FC236}">
                  <a16:creationId xmlns:a16="http://schemas.microsoft.com/office/drawing/2014/main" id="{9BAA7B26-CED3-D94C-AC46-9C106F2D10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49941" y="4625505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034FC328-CB61-C343-83D6-4BC5C86BB775}"/>
              </a:ext>
            </a:extLst>
          </p:cNvPr>
          <p:cNvGrpSpPr/>
          <p:nvPr/>
        </p:nvGrpSpPr>
        <p:grpSpPr>
          <a:xfrm>
            <a:off x="7554123" y="4871417"/>
            <a:ext cx="3169662" cy="419155"/>
            <a:chOff x="7907374" y="4606460"/>
            <a:chExt cx="3169662" cy="419155"/>
          </a:xfrm>
        </p:grpSpPr>
        <p:sp>
          <p:nvSpPr>
            <p:cNvPr id="100" name="Text Box 59">
              <a:extLst>
                <a:ext uri="{FF2B5EF4-FFF2-40B4-BE49-F238E27FC236}">
                  <a16:creationId xmlns:a16="http://schemas.microsoft.com/office/drawing/2014/main" id="{531C7EA5-5166-1A4B-A961-DEDB9B75AE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07374" y="4615983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101" name="Text Box 60">
              <a:extLst>
                <a:ext uri="{FF2B5EF4-FFF2-40B4-BE49-F238E27FC236}">
                  <a16:creationId xmlns:a16="http://schemas.microsoft.com/office/drawing/2014/main" id="{734D266A-F1AE-7644-9585-75416C9794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31085" y="4625505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102" name="Text Box 61">
              <a:extLst>
                <a:ext uri="{FF2B5EF4-FFF2-40B4-BE49-F238E27FC236}">
                  <a16:creationId xmlns:a16="http://schemas.microsoft.com/office/drawing/2014/main" id="{46F47C4A-80D8-0441-B425-E0ABCF5E55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45274" y="4625505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103" name="Text Box 62">
              <a:extLst>
                <a:ext uri="{FF2B5EF4-FFF2-40B4-BE49-F238E27FC236}">
                  <a16:creationId xmlns:a16="http://schemas.microsoft.com/office/drawing/2014/main" id="{689528AC-0E56-634A-A541-8D233F1836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764130" y="4606460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  <p:sp>
          <p:nvSpPr>
            <p:cNvPr id="104" name="Text Box 63">
              <a:extLst>
                <a:ext uri="{FF2B5EF4-FFF2-40B4-BE49-F238E27FC236}">
                  <a16:creationId xmlns:a16="http://schemas.microsoft.com/office/drawing/2014/main" id="{A5ED98D8-6D1C-4D41-B70C-C159774E9B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49941" y="4625505"/>
              <a:ext cx="31290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126" eaLnBrk="0" hangingPunct="0"/>
              <a:r>
                <a:rPr lang="en-US" sz="2000" b="1" dirty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o</a:t>
              </a:r>
            </a:p>
          </p:txBody>
        </p:sp>
      </p:grpSp>
      <p:pic>
        <p:nvPicPr>
          <p:cNvPr id="105" name="Picture 104">
            <a:extLst>
              <a:ext uri="{FF2B5EF4-FFF2-40B4-BE49-F238E27FC236}">
                <a16:creationId xmlns:a16="http://schemas.microsoft.com/office/drawing/2014/main" id="{E6437F74-B5A9-C84E-B13D-3564F63DE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6528" y="4078251"/>
            <a:ext cx="3048000" cy="609600"/>
          </a:xfrm>
          <a:prstGeom prst="rect">
            <a:avLst/>
          </a:prstGeom>
          <a:ln w="28575">
            <a:noFill/>
          </a:ln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831D9468-F2C9-904F-BC13-EF8FD4F013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7097" y="1784224"/>
            <a:ext cx="1196340" cy="579120"/>
          </a:xfrm>
          <a:prstGeom prst="rect">
            <a:avLst/>
          </a:prstGeom>
        </p:spPr>
      </p:pic>
      <p:pic>
        <p:nvPicPr>
          <p:cNvPr id="107" name="Picture 106">
            <a:extLst>
              <a:ext uri="{FF2B5EF4-FFF2-40B4-BE49-F238E27FC236}">
                <a16:creationId xmlns:a16="http://schemas.microsoft.com/office/drawing/2014/main" id="{6CB46DF8-45FF-5340-A27F-A2D80BA16B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7097" y="2648058"/>
            <a:ext cx="1196340" cy="579120"/>
          </a:xfrm>
          <a:prstGeom prst="rect">
            <a:avLst/>
          </a:prstGeom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BF0D3A25-B8E2-E443-B7B2-FCB665A003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6528" y="4966727"/>
            <a:ext cx="3041650" cy="6096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grpSp>
        <p:nvGrpSpPr>
          <p:cNvPr id="112" name="Group 111">
            <a:extLst>
              <a:ext uri="{FF2B5EF4-FFF2-40B4-BE49-F238E27FC236}">
                <a16:creationId xmlns:a16="http://schemas.microsoft.com/office/drawing/2014/main" id="{DA1AEBA4-000D-A64D-AF41-EE92FD06DCB9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24C805FE-FDDA-5D4C-99C2-8F8D4A201AB6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70F28156-E192-3D47-8567-35DD66E1A120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5" name="Title 1">
            <a:extLst>
              <a:ext uri="{FF2B5EF4-FFF2-40B4-BE49-F238E27FC236}">
                <a16:creationId xmlns:a16="http://schemas.microsoft.com/office/drawing/2014/main" id="{AE2EE2B0-7D56-9F46-8C72-0A27686B322F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2088098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800" dirty="0"/>
              <a:t>Leapfrog discretization of 1D Maxwell solver</a:t>
            </a:r>
          </a:p>
        </p:txBody>
      </p:sp>
    </p:spTree>
    <p:extLst>
      <p:ext uri="{BB962C8B-B14F-4D97-AF65-F5344CB8AC3E}">
        <p14:creationId xmlns:p14="http://schemas.microsoft.com/office/powerpoint/2010/main" val="15839962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A03A54-774D-A945-B2DB-E1ED26A40171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19</a:t>
            </a:fld>
            <a:endParaRPr lang="en-US" altLang="x-none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194C8BB-F2AF-1142-AC6F-6DB4BA141DF2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2088098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800" dirty="0"/>
              <a:t>Maxwell’s equations in 3-D – e.g. equation on </a:t>
            </a:r>
            <a:r>
              <a:rPr lang="en-US" sz="2800" i="1" dirty="0" err="1"/>
              <a:t>B</a:t>
            </a:r>
            <a:r>
              <a:rPr lang="en-US" sz="2800" i="1" baseline="-25000" dirty="0" err="1"/>
              <a:t>x</a:t>
            </a:r>
            <a:r>
              <a:rPr lang="en-US" sz="2800" dirty="0"/>
              <a:t>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41CBA00-8071-6547-820A-7026AF6A6CD4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E2C0510-BF84-094F-BB16-1E0A6F0DCB64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72C9C5F-76F8-7247-B3F4-3567E2CA6E63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A33BC0F0-1CE1-794B-B656-B96055A789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6" t="58865" r="57692" b="13492"/>
          <a:stretch/>
        </p:blipFill>
        <p:spPr>
          <a:xfrm>
            <a:off x="714737" y="2452253"/>
            <a:ext cx="5630646" cy="36982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6CF4C82-6179-BD48-A0A6-8BB9544AC4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492" y="1122218"/>
            <a:ext cx="10848605" cy="20075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7880624-1ED5-4A4C-98C4-F445469BBA4F}"/>
              </a:ext>
            </a:extLst>
          </p:cNvPr>
          <p:cNvSpPr txBox="1"/>
          <p:nvPr/>
        </p:nvSpPr>
        <p:spPr>
          <a:xfrm>
            <a:off x="1148964" y="6192981"/>
            <a:ext cx="3631828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dirty="0"/>
              <a:t>Staggered ”Yee” grid*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2E6996-3E13-A64C-84C7-5CBCBA4B622A}"/>
              </a:ext>
            </a:extLst>
          </p:cNvPr>
          <p:cNvSpPr txBox="1"/>
          <p:nvPr/>
        </p:nvSpPr>
        <p:spPr>
          <a:xfrm>
            <a:off x="5878944" y="5680364"/>
            <a:ext cx="5968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*K. Yee, </a:t>
            </a:r>
            <a:r>
              <a:rPr lang="en-US" i="1" dirty="0" err="1"/>
              <a:t>Ieee</a:t>
            </a:r>
            <a:r>
              <a:rPr lang="en-US" i="1" dirty="0"/>
              <a:t> Trans. Antennas &amp; </a:t>
            </a:r>
            <a:r>
              <a:rPr lang="en-US" i="1" dirty="0" err="1"/>
              <a:t>Propag</a:t>
            </a:r>
            <a:r>
              <a:rPr lang="en-US" i="1" dirty="0"/>
              <a:t>. </a:t>
            </a:r>
            <a:r>
              <a:rPr lang="en-US" b="1" dirty="0"/>
              <a:t>14</a:t>
            </a:r>
            <a:r>
              <a:rPr lang="en-US" dirty="0"/>
              <a:t>, 302 (1966).</a:t>
            </a:r>
          </a:p>
        </p:txBody>
      </p:sp>
    </p:spTree>
    <p:extLst>
      <p:ext uri="{BB962C8B-B14F-4D97-AF65-F5344CB8AC3E}">
        <p14:creationId xmlns:p14="http://schemas.microsoft.com/office/powerpoint/2010/main" val="682613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8192B-60CB-FD47-BD25-02F3BFA0A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462281-43C7-EC44-8344-0F2455066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3303" y="1475740"/>
            <a:ext cx="9665068" cy="4047778"/>
          </a:xfrm>
        </p:spPr>
        <p:txBody>
          <a:bodyPr/>
          <a:lstStyle/>
          <a:p>
            <a:r>
              <a:rPr lang="en-US" dirty="0"/>
              <a:t>Intro</a:t>
            </a:r>
          </a:p>
          <a:p>
            <a:r>
              <a:rPr lang="en-US" dirty="0"/>
              <a:t>Pushing particles</a:t>
            </a:r>
          </a:p>
          <a:p>
            <a:r>
              <a:rPr lang="en-US" dirty="0"/>
              <a:t>Field solve (electrostatic)</a:t>
            </a:r>
          </a:p>
          <a:p>
            <a:r>
              <a:rPr lang="en-US" dirty="0"/>
              <a:t>Field solve (electromagnetic)</a:t>
            </a:r>
          </a:p>
          <a:p>
            <a:r>
              <a:rPr lang="en-US" b="1" dirty="0">
                <a:solidFill>
                  <a:srgbClr val="C00000"/>
                </a:solidFill>
              </a:rPr>
              <a:t>Interpolation between particles and fields</a:t>
            </a:r>
          </a:p>
          <a:p>
            <a:r>
              <a:rPr lang="en-US" dirty="0"/>
              <a:t>Stability, numerical heating, numerical dispersion, numerical Cherenkov instability</a:t>
            </a:r>
          </a:p>
          <a:p>
            <a:r>
              <a:rPr lang="en-US" dirty="0"/>
              <a:t>Summary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8BDFE0-94C6-274D-B988-F362DB342F77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20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24678922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6BE68F7-F063-8E4F-964B-8464ED2E64A9}"/>
              </a:ext>
            </a:extLst>
          </p:cNvPr>
          <p:cNvSpPr/>
          <p:nvPr/>
        </p:nvSpPr>
        <p:spPr>
          <a:xfrm>
            <a:off x="0" y="6175513"/>
            <a:ext cx="12188825" cy="68248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AF01B8-E5CA-D840-A730-AE324DC243AD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>
                <a:solidFill>
                  <a:schemeClr val="tx1"/>
                </a:solidFill>
              </a:rPr>
              <a:pPr/>
              <a:t>21</a:t>
            </a:fld>
            <a:endParaRPr lang="en-US" altLang="x-none" dirty="0">
              <a:solidFill>
                <a:schemeClr val="tx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3880657-48D5-3247-9ABB-C1C5DF5FA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643" y="131133"/>
            <a:ext cx="6174251" cy="510909"/>
          </a:xfrm>
        </p:spPr>
        <p:txBody>
          <a:bodyPr/>
          <a:lstStyle/>
          <a:p>
            <a:r>
              <a:rPr lang="en-US" dirty="0"/>
              <a:t>Splines are commonly used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B95743-5AE4-F840-812E-794569A1E9D9}"/>
              </a:ext>
            </a:extLst>
          </p:cNvPr>
          <p:cNvSpPr txBox="1"/>
          <p:nvPr/>
        </p:nvSpPr>
        <p:spPr>
          <a:xfrm>
            <a:off x="435881" y="6464156"/>
            <a:ext cx="43090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+mj-lt"/>
              </a:rPr>
              <a:t>Courtesy: </a:t>
            </a:r>
            <a:r>
              <a:rPr lang="en-US" sz="900" dirty="0" err="1">
                <a:latin typeface="+mj-lt"/>
              </a:rPr>
              <a:t>Hockney</a:t>
            </a:r>
            <a:r>
              <a:rPr lang="en-US" sz="900" dirty="0">
                <a:latin typeface="+mj-lt"/>
              </a:rPr>
              <a:t> &amp; Eastwood, “Computer Simulations using Particles”, IOP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12A32B3-4789-7B45-A278-D696FB1D2D8D}"/>
              </a:ext>
            </a:extLst>
          </p:cNvPr>
          <p:cNvSpPr txBox="1">
            <a:spLocks/>
          </p:cNvSpPr>
          <p:nvPr/>
        </p:nvSpPr>
        <p:spPr>
          <a:xfrm>
            <a:off x="421779" y="1022651"/>
            <a:ext cx="5551978" cy="4694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Courier New"/>
              <a:buChar char="o"/>
              <a:defRPr sz="2000" kern="1200">
                <a:solidFill>
                  <a:srgbClr val="1F497D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1F497D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1F497D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1F497D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Spline of order n is n times convolution of </a:t>
            </a:r>
            <a:r>
              <a:rPr lang="en-US" sz="2000" dirty="0">
                <a:latin typeface="Symbol" charset="2"/>
                <a:ea typeface="Symbol" charset="2"/>
                <a:cs typeface="Symbol" charset="2"/>
              </a:rPr>
              <a:t>P</a:t>
            </a:r>
          </a:p>
          <a:p>
            <a:endParaRPr lang="en-US" sz="2000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552CD49-BC8D-7B49-900D-227AE5F04D6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134767" y="242511"/>
          <a:ext cx="1891527" cy="17505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1812">
                  <a:extLst>
                    <a:ext uri="{9D8B030D-6E8A-4147-A177-3AD203B41FA5}">
                      <a16:colId xmlns:a16="http://schemas.microsoft.com/office/drawing/2014/main" val="2500300579"/>
                    </a:ext>
                  </a:extLst>
                </a:gridCol>
                <a:gridCol w="979715">
                  <a:extLst>
                    <a:ext uri="{9D8B030D-6E8A-4147-A177-3AD203B41FA5}">
                      <a16:colId xmlns:a16="http://schemas.microsoft.com/office/drawing/2014/main" val="3129423259"/>
                    </a:ext>
                  </a:extLst>
                </a:gridCol>
              </a:tblGrid>
              <a:tr h="488422">
                <a:tc>
                  <a:txBody>
                    <a:bodyPr/>
                    <a:lstStyle/>
                    <a:p>
                      <a:r>
                        <a:rPr lang="en-US" sz="1400" dirty="0"/>
                        <a:t>order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Cloud shape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900416"/>
                  </a:ext>
                </a:extLst>
              </a:tr>
              <a:tr h="309203">
                <a:tc>
                  <a:txBody>
                    <a:bodyPr/>
                    <a:lstStyle/>
                    <a:p>
                      <a:r>
                        <a:rPr lang="en-US" sz="1400" dirty="0"/>
                        <a:t>0 “NGP”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Symbol" pitchFamily="2" charset="2"/>
                        </a:rPr>
                        <a:t>d</a:t>
                      </a:r>
                      <a:endParaRPr lang="en-US" sz="1400" baseline="30000" dirty="0">
                        <a:latin typeface="Symbol" pitchFamily="2" charset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325449"/>
                  </a:ext>
                </a:extLst>
              </a:tr>
              <a:tr h="309203">
                <a:tc>
                  <a:txBody>
                    <a:bodyPr/>
                    <a:lstStyle/>
                    <a:p>
                      <a:r>
                        <a:rPr lang="en-US" sz="1400" dirty="0"/>
                        <a:t>1 “CIC”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>
                          <a:latin typeface="Symbol" pitchFamily="2" charset="2"/>
                        </a:rPr>
                        <a:t>P</a:t>
                      </a:r>
                      <a:endParaRPr lang="en-US" sz="1400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181800"/>
                  </a:ext>
                </a:extLst>
              </a:tr>
              <a:tr h="290123">
                <a:tc>
                  <a:txBody>
                    <a:bodyPr/>
                    <a:lstStyle/>
                    <a:p>
                      <a:r>
                        <a:rPr lang="en-US" sz="1400" dirty="0"/>
                        <a:t>2 “TSC”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Symbol" pitchFamily="2" charset="2"/>
                        </a:rPr>
                        <a:t>P*P</a:t>
                      </a:r>
                      <a:endParaRPr lang="en-US" sz="1400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139322"/>
                  </a:ext>
                </a:extLst>
              </a:tr>
              <a:tr h="309203">
                <a:tc>
                  <a:txBody>
                    <a:bodyPr/>
                    <a:lstStyle/>
                    <a:p>
                      <a:r>
                        <a:rPr lang="en-US" sz="1400" dirty="0"/>
                        <a:t>3 “PQS”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Symbol" pitchFamily="2" charset="2"/>
                        </a:rPr>
                        <a:t>P*P*P</a:t>
                      </a:r>
                      <a:endParaRPr lang="en-US" sz="1400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549198"/>
                  </a:ext>
                </a:extLst>
              </a:tr>
            </a:tbl>
          </a:graphicData>
        </a:graphic>
      </p:graphicFrame>
      <p:grpSp>
        <p:nvGrpSpPr>
          <p:cNvPr id="19" name="Group 18">
            <a:extLst>
              <a:ext uri="{FF2B5EF4-FFF2-40B4-BE49-F238E27FC236}">
                <a16:creationId xmlns:a16="http://schemas.microsoft.com/office/drawing/2014/main" id="{320A3635-E484-A746-A3EA-2DAA13775B59}"/>
              </a:ext>
            </a:extLst>
          </p:cNvPr>
          <p:cNvGrpSpPr/>
          <p:nvPr/>
        </p:nvGrpSpPr>
        <p:grpSpPr>
          <a:xfrm>
            <a:off x="4088828" y="1993080"/>
            <a:ext cx="3125334" cy="4447028"/>
            <a:chOff x="8407789" y="2097147"/>
            <a:chExt cx="3125334" cy="4447028"/>
          </a:xfrm>
        </p:grpSpPr>
        <p:pic>
          <p:nvPicPr>
            <p:cNvPr id="9" name="Picture 8" descr="Screen Shot 2016-09-29 at 5.55.06 PM.png">
              <a:extLst>
                <a:ext uri="{FF2B5EF4-FFF2-40B4-BE49-F238E27FC236}">
                  <a16:creationId xmlns:a16="http://schemas.microsoft.com/office/drawing/2014/main" id="{0E9E8984-0C91-E949-94F9-1578D0E103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0182"/>
            <a:stretch/>
          </p:blipFill>
          <p:spPr>
            <a:xfrm>
              <a:off x="8570987" y="2097147"/>
              <a:ext cx="2798938" cy="3001419"/>
            </a:xfrm>
            <a:prstGeom prst="rect">
              <a:avLst/>
            </a:prstGeom>
          </p:spPr>
        </p:pic>
        <p:sp>
          <p:nvSpPr>
            <p:cNvPr id="12" name="Content Placeholder 2">
              <a:extLst>
                <a:ext uri="{FF2B5EF4-FFF2-40B4-BE49-F238E27FC236}">
                  <a16:creationId xmlns:a16="http://schemas.microsoft.com/office/drawing/2014/main" id="{3AFFEC02-934F-344F-8CF0-1218A1CF82A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407789" y="5266350"/>
              <a:ext cx="3125334" cy="12778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0000" tIns="46800" rIns="90000" bIns="46800" numCol="1" anchor="t" anchorCtr="0" compatLnSpc="1">
              <a:prstTxWarp prst="textNoShape">
                <a:avLst/>
              </a:prstTxWarp>
              <a:normAutofit/>
            </a:bodyPr>
            <a:lstStyle>
              <a:lvl1pPr marL="230188" indent="-230188" algn="l" rtl="0" eaLnBrk="1" fontAlgn="base" hangingPunct="1">
                <a:lnSpc>
                  <a:spcPct val="90000"/>
                </a:lnSpc>
                <a:spcBef>
                  <a:spcPts val="1400"/>
                </a:spcBef>
                <a:spcAft>
                  <a:spcPct val="0"/>
                </a:spcAft>
                <a:buClr>
                  <a:schemeClr val="tx1"/>
                </a:buClr>
                <a:buFont typeface="Arial" charset="0"/>
                <a:buChar char="•"/>
                <a:defRPr sz="2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25475" indent="-279400" algn="l" rtl="0" eaLnBrk="1" fontAlgn="base" hangingPunct="1">
                <a:lnSpc>
                  <a:spcPct val="90000"/>
                </a:lnSpc>
                <a:spcBef>
                  <a:spcPts val="800"/>
                </a:spcBef>
                <a:spcAft>
                  <a:spcPct val="0"/>
                </a:spcAft>
                <a:buClr>
                  <a:schemeClr val="tx1"/>
                </a:buClr>
                <a:buFont typeface="Arial" charset="0"/>
                <a:buChar char="–"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-230188" algn="l" rtl="0" eaLnBrk="1" fontAlgn="base" hangingPunct="1">
                <a:lnSpc>
                  <a:spcPct val="90000"/>
                </a:lnSpc>
                <a:spcBef>
                  <a:spcPts val="800"/>
                </a:spcBef>
                <a:spcAft>
                  <a:spcPct val="0"/>
                </a:spcAft>
                <a:buClr>
                  <a:schemeClr val="tx1"/>
                </a:buClr>
                <a:buFont typeface="Arial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144588" indent="-173038" algn="l" rtl="0" eaLnBrk="1" fontAlgn="base" hangingPunct="1">
                <a:lnSpc>
                  <a:spcPct val="90000"/>
                </a:lnSpc>
                <a:spcBef>
                  <a:spcPts val="800"/>
                </a:spcBef>
                <a:spcAft>
                  <a:spcPct val="0"/>
                </a:spcAft>
                <a:buClr>
                  <a:schemeClr val="tx1"/>
                </a:buClr>
                <a:buFont typeface="Arial" charset="0"/>
                <a:buChar char="–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482725" indent="-222250" algn="l" rtl="0" eaLnBrk="1" fontAlgn="base" hangingPunct="1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tx1"/>
                </a:buClr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800" dirty="0"/>
                <a:t>n⟶</a:t>
              </a:r>
              <a:r>
                <a:rPr lang="en-US" sz="1800" dirty="0">
                  <a:latin typeface="Symbol" pitchFamily="2" charset="2"/>
                </a:rPr>
                <a:t>∞</a:t>
              </a:r>
              <a:r>
                <a:rPr lang="en-US" sz="1800" dirty="0"/>
                <a:t> </a:t>
              </a:r>
              <a:r>
                <a:rPr lang="en-US" sz="1800" dirty="0">
                  <a:sym typeface="Wingdings" pitchFamily="2" charset="2"/>
                </a:rPr>
                <a:t> </a:t>
              </a:r>
              <a:r>
                <a:rPr lang="en-US" sz="1800" dirty="0" err="1">
                  <a:sym typeface="Wingdings" pitchFamily="2" charset="2"/>
                </a:rPr>
                <a:t>W</a:t>
              </a:r>
              <a:r>
                <a:rPr lang="en-US" sz="1800" dirty="0" err="1"/>
                <a:t>⟶Gaussian</a:t>
              </a:r>
              <a:endParaRPr lang="en-US" sz="1800" dirty="0"/>
            </a:p>
            <a:p>
              <a:r>
                <a:rPr lang="en-US" sz="1800" dirty="0"/>
                <a:t># points = (order+1)</a:t>
              </a:r>
              <a:r>
                <a:rPr lang="en-US" sz="1800" baseline="30000" dirty="0"/>
                <a:t>dimension</a:t>
              </a:r>
            </a:p>
            <a:p>
              <a:r>
                <a:rPr lang="en-US" sz="1800" dirty="0"/>
                <a:t>CIC is most common</a:t>
              </a: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FA99663F-95D1-B44A-B01C-FAF663CA715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540000">
            <a:off x="340167" y="2274101"/>
            <a:ext cx="3673192" cy="4050577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A282697-A6B0-574A-B87A-0CDD7433996F}"/>
              </a:ext>
            </a:extLst>
          </p:cNvPr>
          <p:cNvSpPr txBox="1">
            <a:spLocks/>
          </p:cNvSpPr>
          <p:nvPr/>
        </p:nvSpPr>
        <p:spPr>
          <a:xfrm>
            <a:off x="876962" y="2096257"/>
            <a:ext cx="2857588" cy="522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Courier New"/>
              <a:buChar char="o"/>
              <a:defRPr sz="2000" kern="1200">
                <a:solidFill>
                  <a:srgbClr val="1F497D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1F497D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1F497D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1F497D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>
                <a:solidFill>
                  <a:srgbClr val="A24D47"/>
                </a:solidFill>
              </a:rPr>
              <a:t>Cloud shape interpretation</a:t>
            </a:r>
            <a:endParaRPr lang="en-US" sz="1400" dirty="0">
              <a:solidFill>
                <a:srgbClr val="A24D47"/>
              </a:solidFill>
              <a:latin typeface="Symbol" charset="2"/>
              <a:ea typeface="Symbol" charset="2"/>
              <a:cs typeface="Symbol" charset="2"/>
            </a:endParaRPr>
          </a:p>
          <a:p>
            <a:pPr algn="ctr"/>
            <a:endParaRPr lang="en-US" sz="1400" dirty="0">
              <a:solidFill>
                <a:srgbClr val="A24D47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97FD233-12BC-C04A-B502-CED01ECAEB25}"/>
              </a:ext>
            </a:extLst>
          </p:cNvPr>
          <p:cNvGrpSpPr/>
          <p:nvPr/>
        </p:nvGrpSpPr>
        <p:grpSpPr>
          <a:xfrm>
            <a:off x="7456076" y="2096257"/>
            <a:ext cx="4105671" cy="4236626"/>
            <a:chOff x="4088828" y="2096257"/>
            <a:chExt cx="4105671" cy="4236626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641C918B-F85B-8F46-BECC-8BA6A30104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21540000">
              <a:off x="4168599" y="2281583"/>
              <a:ext cx="4025900" cy="4051300"/>
            </a:xfrm>
            <a:prstGeom prst="rect">
              <a:avLst/>
            </a:prstGeom>
          </p:spPr>
        </p:pic>
        <p:sp>
          <p:nvSpPr>
            <p:cNvPr id="16" name="Content Placeholder 2">
              <a:extLst>
                <a:ext uri="{FF2B5EF4-FFF2-40B4-BE49-F238E27FC236}">
                  <a16:creationId xmlns:a16="http://schemas.microsoft.com/office/drawing/2014/main" id="{6132B1C5-E665-F64F-A424-BD6ABDB9BDD9}"/>
                </a:ext>
              </a:extLst>
            </p:cNvPr>
            <p:cNvSpPr txBox="1">
              <a:spLocks/>
            </p:cNvSpPr>
            <p:nvPr/>
          </p:nvSpPr>
          <p:spPr>
            <a:xfrm>
              <a:off x="4088828" y="2096257"/>
              <a:ext cx="3787439" cy="52253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Courier New"/>
                <a:buChar char="o"/>
                <a:defRPr sz="2000" kern="1200">
                  <a:solidFill>
                    <a:srgbClr val="1F497D"/>
                  </a:solidFill>
                  <a:latin typeface="+mj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rgbClr val="1F497D"/>
                  </a:solidFill>
                  <a:latin typeface="+mj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rgbClr val="1F497D"/>
                  </a:solidFill>
                  <a:latin typeface="+mj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rgbClr val="1F497D"/>
                  </a:solidFill>
                  <a:latin typeface="+mj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dirty="0">
                  <a:solidFill>
                    <a:srgbClr val="A24D47"/>
                  </a:solidFill>
                </a:rPr>
                <a:t>Assignment function shape interpretation</a:t>
              </a:r>
              <a:endParaRPr lang="en-US" sz="1400" dirty="0">
                <a:solidFill>
                  <a:srgbClr val="A24D47"/>
                </a:solidFill>
                <a:latin typeface="Symbol" charset="2"/>
                <a:ea typeface="Symbol" charset="2"/>
                <a:cs typeface="Symbol" charset="2"/>
              </a:endParaRPr>
            </a:p>
            <a:p>
              <a:pPr algn="ctr"/>
              <a:endParaRPr lang="en-US" sz="1400" dirty="0">
                <a:solidFill>
                  <a:srgbClr val="A24D47"/>
                </a:solidFill>
              </a:endParaRPr>
            </a:p>
          </p:txBody>
        </p:sp>
      </p:grp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714BE30C-F7B4-AC4A-AA6C-954A1D23AAC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027522" y="241648"/>
          <a:ext cx="3525729" cy="17505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3605185858"/>
                    </a:ext>
                  </a:extLst>
                </a:gridCol>
                <a:gridCol w="2306529">
                  <a:extLst>
                    <a:ext uri="{9D8B030D-6E8A-4147-A177-3AD203B41FA5}">
                      <a16:colId xmlns:a16="http://schemas.microsoft.com/office/drawing/2014/main" val="3722050655"/>
                    </a:ext>
                  </a:extLst>
                </a:gridCol>
              </a:tblGrid>
              <a:tr h="488422">
                <a:tc>
                  <a:txBody>
                    <a:bodyPr/>
                    <a:lstStyle/>
                    <a:p>
                      <a:r>
                        <a:rPr lang="en-US" sz="1400" dirty="0"/>
                        <a:t>Assignment shape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Force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900416"/>
                  </a:ext>
                </a:extLst>
              </a:tr>
              <a:tr h="3092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Symbol" pitchFamily="2" charset="2"/>
                        </a:rPr>
                        <a:t>P</a:t>
                      </a:r>
                      <a:endParaRPr lang="en-US" sz="14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Stepwise 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325449"/>
                  </a:ext>
                </a:extLst>
              </a:tr>
              <a:tr h="3092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Symbol" pitchFamily="2" charset="2"/>
                        </a:rPr>
                        <a:t>P*P</a:t>
                      </a:r>
                      <a:endParaRPr lang="en-US" sz="14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Continuous piecewise 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181800"/>
                  </a:ext>
                </a:extLst>
              </a:tr>
              <a:tr h="2901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Symbol" pitchFamily="2" charset="2"/>
                        </a:rPr>
                        <a:t>P*P*P</a:t>
                      </a:r>
                      <a:endParaRPr lang="en-US" sz="14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Continuous F+F’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139322"/>
                  </a:ext>
                </a:extLst>
              </a:tr>
              <a:tr h="3092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Symbol" pitchFamily="2" charset="2"/>
                        </a:rPr>
                        <a:t>P*P*P*P</a:t>
                      </a:r>
                      <a:endParaRPr lang="en-US" sz="14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Continuous F+F’+F’’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549198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3864B8C4-23BF-BD4A-8D40-D0490E3903F5}"/>
              </a:ext>
            </a:extLst>
          </p:cNvPr>
          <p:cNvGrpSpPr/>
          <p:nvPr/>
        </p:nvGrpSpPr>
        <p:grpSpPr>
          <a:xfrm>
            <a:off x="181856" y="659948"/>
            <a:ext cx="5760720" cy="54427"/>
            <a:chOff x="195943" y="1001487"/>
            <a:chExt cx="10994571" cy="54427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DA76687-976A-0B46-982F-5011974DBAF0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0411856-49B0-DA4B-B2EB-BA0C5E947BD2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19224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30" descr="Gain_bilinear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98664" y="1403755"/>
            <a:ext cx="2946400" cy="186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06162" y="1435002"/>
            <a:ext cx="484629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2000" dirty="0">
                <a:latin typeface="Calibri"/>
                <a:cs typeface="Calibri"/>
              </a:rPr>
              <a:t>Bilinear filter + compensation routinely used </a:t>
            </a:r>
          </a:p>
          <a:p>
            <a:pPr algn="r">
              <a:defRPr/>
            </a:pPr>
            <a:endParaRPr lang="en-US" dirty="0">
              <a:latin typeface="Calibri"/>
              <a:cs typeface="Calibri"/>
            </a:endParaRPr>
          </a:p>
          <a:p>
            <a:pPr algn="r">
              <a:defRPr/>
            </a:pPr>
            <a:r>
              <a:rPr lang="en-US" dirty="0">
                <a:latin typeface="Calibri"/>
                <a:cs typeface="Calibri"/>
              </a:rPr>
              <a:t>100% absorption at </a:t>
            </a:r>
            <a:r>
              <a:rPr lang="en-US" dirty="0" err="1">
                <a:latin typeface="Calibri"/>
                <a:cs typeface="Calibri"/>
              </a:rPr>
              <a:t>Nyquist</a:t>
            </a:r>
            <a:r>
              <a:rPr lang="en-US" dirty="0">
                <a:latin typeface="Calibri"/>
                <a:cs typeface="Calibri"/>
              </a:rPr>
              <a:t> freq.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8197277" y="2108605"/>
            <a:ext cx="2335645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/>
              <a:t>Bilinear (B)</a:t>
            </a:r>
          </a:p>
          <a:p>
            <a:pPr>
              <a:defRPr/>
            </a:pPr>
            <a:r>
              <a:rPr lang="en-US" sz="1200" dirty="0"/>
              <a:t>Bilinear (B) + compensation (C)</a:t>
            </a:r>
          </a:p>
        </p:txBody>
      </p:sp>
      <p:grpSp>
        <p:nvGrpSpPr>
          <p:cNvPr id="50183" name="Group 28"/>
          <p:cNvGrpSpPr>
            <a:grpSpLocks/>
          </p:cNvGrpSpPr>
          <p:nvPr/>
        </p:nvGrpSpPr>
        <p:grpSpPr bwMode="auto">
          <a:xfrm>
            <a:off x="5228652" y="1333422"/>
            <a:ext cx="1300163" cy="1760537"/>
            <a:chOff x="123" y="597"/>
            <a:chExt cx="819" cy="1109"/>
          </a:xfrm>
        </p:grpSpPr>
        <p:sp>
          <p:nvSpPr>
            <p:cNvPr id="9" name="Rectangle 29"/>
            <p:cNvSpPr>
              <a:spLocks noChangeArrowheads="1"/>
            </p:cNvSpPr>
            <p:nvPr/>
          </p:nvSpPr>
          <p:spPr bwMode="auto">
            <a:xfrm>
              <a:off x="123" y="597"/>
              <a:ext cx="819" cy="108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50188" name="Group 30"/>
            <p:cNvGrpSpPr>
              <a:grpSpLocks/>
            </p:cNvGrpSpPr>
            <p:nvPr/>
          </p:nvGrpSpPr>
          <p:grpSpPr bwMode="auto">
            <a:xfrm>
              <a:off x="244" y="1311"/>
              <a:ext cx="598" cy="68"/>
              <a:chOff x="228" y="1520"/>
              <a:chExt cx="598" cy="68"/>
            </a:xfrm>
          </p:grpSpPr>
          <p:sp>
            <p:nvSpPr>
              <p:cNvPr id="22" name="Oval 31"/>
              <p:cNvSpPr>
                <a:spLocks noChangeArrowheads="1"/>
              </p:cNvSpPr>
              <p:nvPr/>
            </p:nvSpPr>
            <p:spPr bwMode="auto">
              <a:xfrm>
                <a:off x="228" y="1520"/>
                <a:ext cx="67" cy="6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" name="Oval 32"/>
              <p:cNvSpPr>
                <a:spLocks noChangeArrowheads="1"/>
              </p:cNvSpPr>
              <p:nvPr/>
            </p:nvSpPr>
            <p:spPr bwMode="auto">
              <a:xfrm>
                <a:off x="493" y="1520"/>
                <a:ext cx="67" cy="6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4" name="Oval 33"/>
              <p:cNvSpPr>
                <a:spLocks noChangeArrowheads="1"/>
              </p:cNvSpPr>
              <p:nvPr/>
            </p:nvSpPr>
            <p:spPr bwMode="auto">
              <a:xfrm>
                <a:off x="759" y="1520"/>
                <a:ext cx="67" cy="6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11" name="Oval 34"/>
            <p:cNvSpPr>
              <a:spLocks noChangeArrowheads="1"/>
            </p:cNvSpPr>
            <p:nvPr/>
          </p:nvSpPr>
          <p:spPr bwMode="auto">
            <a:xfrm>
              <a:off x="244" y="663"/>
              <a:ext cx="67" cy="6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Oval 35"/>
            <p:cNvSpPr>
              <a:spLocks noChangeArrowheads="1"/>
            </p:cNvSpPr>
            <p:nvPr/>
          </p:nvSpPr>
          <p:spPr bwMode="auto">
            <a:xfrm>
              <a:off x="509" y="663"/>
              <a:ext cx="67" cy="6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Oval 36"/>
            <p:cNvSpPr>
              <a:spLocks noChangeArrowheads="1"/>
            </p:cNvSpPr>
            <p:nvPr/>
          </p:nvSpPr>
          <p:spPr bwMode="auto">
            <a:xfrm>
              <a:off x="775" y="663"/>
              <a:ext cx="67" cy="6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50192" name="Group 37"/>
            <p:cNvGrpSpPr>
              <a:grpSpLocks/>
            </p:cNvGrpSpPr>
            <p:nvPr/>
          </p:nvGrpSpPr>
          <p:grpSpPr bwMode="auto">
            <a:xfrm>
              <a:off x="290" y="769"/>
              <a:ext cx="506" cy="493"/>
              <a:chOff x="295" y="855"/>
              <a:chExt cx="506" cy="493"/>
            </a:xfrm>
          </p:grpSpPr>
          <p:sp>
            <p:nvSpPr>
              <p:cNvPr id="19" name="Line 38"/>
              <p:cNvSpPr>
                <a:spLocks noChangeShapeType="1"/>
              </p:cNvSpPr>
              <p:nvPr/>
            </p:nvSpPr>
            <p:spPr bwMode="auto">
              <a:xfrm flipV="1">
                <a:off x="295" y="855"/>
                <a:ext cx="216" cy="49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" name="Line 39"/>
              <p:cNvSpPr>
                <a:spLocks noChangeShapeType="1"/>
              </p:cNvSpPr>
              <p:nvPr/>
            </p:nvSpPr>
            <p:spPr bwMode="auto">
              <a:xfrm rot="20195700" flipV="1">
                <a:off x="450" y="876"/>
                <a:ext cx="196" cy="45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" name="Line 40"/>
              <p:cNvSpPr>
                <a:spLocks noChangeShapeType="1"/>
              </p:cNvSpPr>
              <p:nvPr/>
            </p:nvSpPr>
            <p:spPr bwMode="auto">
              <a:xfrm flipH="1" flipV="1">
                <a:off x="585" y="855"/>
                <a:ext cx="216" cy="49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15" name="Text Box 41"/>
            <p:cNvSpPr txBox="1">
              <a:spLocks noChangeArrowheads="1"/>
            </p:cNvSpPr>
            <p:nvPr/>
          </p:nvSpPr>
          <p:spPr bwMode="auto">
            <a:xfrm>
              <a:off x="414" y="1031"/>
              <a:ext cx="249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/>
                <a:t>1/2</a:t>
              </a:r>
            </a:p>
          </p:txBody>
        </p:sp>
        <p:sp>
          <p:nvSpPr>
            <p:cNvPr id="16" name="Text Box 42"/>
            <p:cNvSpPr txBox="1">
              <a:spLocks noChangeArrowheads="1"/>
            </p:cNvSpPr>
            <p:nvPr/>
          </p:nvSpPr>
          <p:spPr bwMode="auto">
            <a:xfrm>
              <a:off x="609" y="1032"/>
              <a:ext cx="249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/>
                <a:t>1/4</a:t>
              </a:r>
            </a:p>
          </p:txBody>
        </p:sp>
        <p:sp>
          <p:nvSpPr>
            <p:cNvPr id="17" name="Text Box 43"/>
            <p:cNvSpPr txBox="1">
              <a:spLocks noChangeArrowheads="1"/>
            </p:cNvSpPr>
            <p:nvPr/>
          </p:nvSpPr>
          <p:spPr bwMode="auto">
            <a:xfrm>
              <a:off x="219" y="1031"/>
              <a:ext cx="249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/>
                <a:t>1/4</a:t>
              </a:r>
            </a:p>
          </p:txBody>
        </p:sp>
        <p:sp>
          <p:nvSpPr>
            <p:cNvPr id="18" name="Text Box 44"/>
            <p:cNvSpPr txBox="1">
              <a:spLocks noChangeArrowheads="1"/>
            </p:cNvSpPr>
            <p:nvPr/>
          </p:nvSpPr>
          <p:spPr bwMode="auto">
            <a:xfrm>
              <a:off x="145" y="1376"/>
              <a:ext cx="777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400"/>
                <a:t>Bilinear</a:t>
              </a:r>
            </a:p>
            <a:p>
              <a:pPr algn="ctr">
                <a:defRPr/>
              </a:pPr>
              <a:r>
                <a:rPr lang="en-US" sz="1400"/>
                <a:t>filter</a:t>
              </a:r>
            </a:p>
          </p:txBody>
        </p:sp>
      </p:grpSp>
      <p:sp>
        <p:nvSpPr>
          <p:cNvPr id="25" name="Title 1">
            <a:extLst>
              <a:ext uri="{FF2B5EF4-FFF2-40B4-BE49-F238E27FC236}">
                <a16:creationId xmlns:a16="http://schemas.microsoft.com/office/drawing/2014/main" id="{B6775AE9-E6FA-7A42-8165-E42AA82BAC0A}"/>
              </a:ext>
            </a:extLst>
          </p:cNvPr>
          <p:cNvSpPr txBox="1">
            <a:spLocks/>
          </p:cNvSpPr>
          <p:nvPr/>
        </p:nvSpPr>
        <p:spPr>
          <a:xfrm>
            <a:off x="110643" y="131133"/>
            <a:ext cx="9033357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dirty="0"/>
              <a:t>Digital filtering also commonly used</a:t>
            </a:r>
          </a:p>
        </p:txBody>
      </p:sp>
      <p:sp>
        <p:nvSpPr>
          <p:cNvPr id="26" name="Text Box 6">
            <a:extLst>
              <a:ext uri="{FF2B5EF4-FFF2-40B4-BE49-F238E27FC236}">
                <a16:creationId xmlns:a16="http://schemas.microsoft.com/office/drawing/2014/main" id="{D93D391D-2E25-6C4B-8694-DC83DE1DDA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856" y="3551357"/>
            <a:ext cx="11522143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latin typeface="Calibri"/>
                <a:cs typeface="Calibri"/>
              </a:rPr>
              <a:t>Wider band filtering obtain via: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Calibri"/>
                <a:cs typeface="Calibri"/>
              </a:rPr>
              <a:t>Wider (more points) filter.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Calibri"/>
                <a:cs typeface="Calibri"/>
              </a:rPr>
              <a:t>Multiple passes of bilinear or wider filter.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Calibri"/>
                <a:cs typeface="Calibri"/>
              </a:rPr>
              <a:t>Multiple passes of bilinear or wider filter with stride</a:t>
            </a:r>
            <a:r>
              <a:rPr lang="en-US" dirty="0">
                <a:latin typeface="Calibri"/>
                <a:cs typeface="Calibri"/>
              </a:rPr>
              <a:t>.</a:t>
            </a:r>
          </a:p>
        </p:txBody>
      </p:sp>
      <p:sp>
        <p:nvSpPr>
          <p:cNvPr id="27" name="Slide Number Placeholder 3">
            <a:extLst>
              <a:ext uri="{FF2B5EF4-FFF2-40B4-BE49-F238E27FC236}">
                <a16:creationId xmlns:a16="http://schemas.microsoft.com/office/drawing/2014/main" id="{967F21D1-01B7-3E42-8553-31C9A4DD110F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55401" y="6393363"/>
            <a:ext cx="544259" cy="301625"/>
          </a:xfrm>
        </p:spPr>
        <p:txBody>
          <a:bodyPr/>
          <a:lstStyle/>
          <a:p>
            <a:fld id="{929A8685-9CBD-5D48-90F4-6955DC9A7A72}" type="slidenum">
              <a:rPr lang="en-US" altLang="x-none" smtClean="0"/>
              <a:pPr/>
              <a:t>22</a:t>
            </a:fld>
            <a:endParaRPr lang="en-US" altLang="x-none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46AA9A7-EF31-CE46-99E5-0F8630DEBFAF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1C921F7-68FB-E74B-8A4E-BFDEA0343A5B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D2A232AB-719E-9041-801E-6B03C65188B4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153472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Group 163"/>
          <p:cNvGrpSpPr/>
          <p:nvPr/>
        </p:nvGrpSpPr>
        <p:grpSpPr>
          <a:xfrm>
            <a:off x="646635" y="1831069"/>
            <a:ext cx="2379768" cy="2181197"/>
            <a:chOff x="372539" y="1159927"/>
            <a:chExt cx="2379768" cy="2181197"/>
          </a:xfrm>
        </p:grpSpPr>
        <p:grpSp>
          <p:nvGrpSpPr>
            <p:cNvPr id="99" name="Group 98"/>
            <p:cNvGrpSpPr/>
            <p:nvPr/>
          </p:nvGrpSpPr>
          <p:grpSpPr>
            <a:xfrm>
              <a:off x="372539" y="1159927"/>
              <a:ext cx="2379768" cy="2181197"/>
              <a:chOff x="431808" y="1236127"/>
              <a:chExt cx="2379768" cy="2181197"/>
            </a:xfrm>
          </p:grpSpPr>
          <p:sp>
            <p:nvSpPr>
              <p:cNvPr id="37" name="Line 3"/>
              <p:cNvSpPr>
                <a:spLocks noChangeShapeType="1"/>
              </p:cNvSpPr>
              <p:nvPr/>
            </p:nvSpPr>
            <p:spPr bwMode="auto">
              <a:xfrm>
                <a:off x="628914" y="1416449"/>
                <a:ext cx="0" cy="1818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" name="Line 4"/>
              <p:cNvSpPr>
                <a:spLocks noChangeShapeType="1"/>
              </p:cNvSpPr>
              <p:nvPr/>
            </p:nvSpPr>
            <p:spPr bwMode="auto">
              <a:xfrm>
                <a:off x="2597560" y="1422333"/>
                <a:ext cx="0" cy="1818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9" name="Line 5"/>
              <p:cNvSpPr>
                <a:spLocks noChangeShapeType="1"/>
              </p:cNvSpPr>
              <p:nvPr/>
            </p:nvSpPr>
            <p:spPr bwMode="auto">
              <a:xfrm>
                <a:off x="628914" y="1416449"/>
                <a:ext cx="196579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0" name="Line 6"/>
              <p:cNvSpPr>
                <a:spLocks noChangeShapeType="1"/>
              </p:cNvSpPr>
              <p:nvPr/>
            </p:nvSpPr>
            <p:spPr bwMode="auto">
              <a:xfrm>
                <a:off x="634620" y="3234689"/>
                <a:ext cx="196579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" name="Line 7"/>
              <p:cNvSpPr>
                <a:spLocks noChangeShapeType="1"/>
              </p:cNvSpPr>
              <p:nvPr/>
            </p:nvSpPr>
            <p:spPr bwMode="auto">
              <a:xfrm flipV="1">
                <a:off x="1613237" y="1404680"/>
                <a:ext cx="0" cy="183000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2" name="Line 8"/>
              <p:cNvSpPr>
                <a:spLocks noChangeShapeType="1"/>
              </p:cNvSpPr>
              <p:nvPr/>
            </p:nvSpPr>
            <p:spPr bwMode="auto">
              <a:xfrm>
                <a:off x="628914" y="2322627"/>
                <a:ext cx="196864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64" name="Group 63"/>
              <p:cNvGrpSpPr/>
              <p:nvPr/>
            </p:nvGrpSpPr>
            <p:grpSpPr>
              <a:xfrm>
                <a:off x="922868" y="1236127"/>
                <a:ext cx="415498" cy="2181197"/>
                <a:chOff x="1947335" y="1794927"/>
                <a:chExt cx="415498" cy="2181197"/>
              </a:xfrm>
            </p:grpSpPr>
            <p:sp>
              <p:nvSpPr>
                <p:cNvPr id="61" name="TextBox 60"/>
                <p:cNvSpPr txBox="1"/>
                <p:nvPr/>
              </p:nvSpPr>
              <p:spPr>
                <a:xfrm>
                  <a:off x="1947335" y="1794927"/>
                  <a:ext cx="41549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/>
                    <a:t>E</a:t>
                  </a:r>
                  <a:r>
                    <a:rPr lang="en-US" i="1" baseline="-25000" dirty="0"/>
                    <a:t>x</a:t>
                  </a:r>
                </a:p>
              </p:txBody>
            </p:sp>
            <p:sp>
              <p:nvSpPr>
                <p:cNvPr id="62" name="TextBox 61"/>
                <p:cNvSpPr txBox="1"/>
                <p:nvPr/>
              </p:nvSpPr>
              <p:spPr>
                <a:xfrm>
                  <a:off x="1947335" y="2700861"/>
                  <a:ext cx="41549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/>
                    <a:t>E</a:t>
                  </a:r>
                  <a:r>
                    <a:rPr lang="en-US" i="1" baseline="-25000" dirty="0"/>
                    <a:t>x</a:t>
                  </a:r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>
                  <a:off x="1947335" y="3606792"/>
                  <a:ext cx="41549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/>
                    <a:t>E</a:t>
                  </a:r>
                  <a:r>
                    <a:rPr lang="en-US" i="1" baseline="-25000" dirty="0"/>
                    <a:t>x</a:t>
                  </a:r>
                </a:p>
              </p:txBody>
            </p:sp>
          </p:grpSp>
          <p:grpSp>
            <p:nvGrpSpPr>
              <p:cNvPr id="65" name="Group 64"/>
              <p:cNvGrpSpPr/>
              <p:nvPr/>
            </p:nvGrpSpPr>
            <p:grpSpPr>
              <a:xfrm>
                <a:off x="1896536" y="1236127"/>
                <a:ext cx="415498" cy="2181197"/>
                <a:chOff x="1947335" y="1794927"/>
                <a:chExt cx="415498" cy="2181197"/>
              </a:xfrm>
            </p:grpSpPr>
            <p:sp>
              <p:nvSpPr>
                <p:cNvPr id="66" name="TextBox 65"/>
                <p:cNvSpPr txBox="1"/>
                <p:nvPr/>
              </p:nvSpPr>
              <p:spPr>
                <a:xfrm>
                  <a:off x="1947335" y="1794927"/>
                  <a:ext cx="41549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/>
                    <a:t>E</a:t>
                  </a:r>
                  <a:r>
                    <a:rPr lang="en-US" i="1" baseline="-25000" dirty="0"/>
                    <a:t>x</a:t>
                  </a:r>
                </a:p>
              </p:txBody>
            </p:sp>
            <p:sp>
              <p:nvSpPr>
                <p:cNvPr id="67" name="TextBox 66"/>
                <p:cNvSpPr txBox="1"/>
                <p:nvPr/>
              </p:nvSpPr>
              <p:spPr>
                <a:xfrm>
                  <a:off x="1947335" y="2700861"/>
                  <a:ext cx="41549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/>
                    <a:t>E</a:t>
                  </a:r>
                  <a:r>
                    <a:rPr lang="en-US" i="1" baseline="-25000" dirty="0"/>
                    <a:t>x</a:t>
                  </a:r>
                </a:p>
              </p:txBody>
            </p:sp>
            <p:sp>
              <p:nvSpPr>
                <p:cNvPr id="68" name="TextBox 67"/>
                <p:cNvSpPr txBox="1"/>
                <p:nvPr/>
              </p:nvSpPr>
              <p:spPr>
                <a:xfrm>
                  <a:off x="1947335" y="3606792"/>
                  <a:ext cx="41549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/>
                    <a:t>E</a:t>
                  </a:r>
                  <a:r>
                    <a:rPr lang="en-US" i="1" baseline="-25000" dirty="0"/>
                    <a:t>x</a:t>
                  </a:r>
                </a:p>
              </p:txBody>
            </p:sp>
          </p:grpSp>
          <p:grpSp>
            <p:nvGrpSpPr>
              <p:cNvPr id="73" name="Group 72"/>
              <p:cNvGrpSpPr/>
              <p:nvPr/>
            </p:nvGrpSpPr>
            <p:grpSpPr>
              <a:xfrm>
                <a:off x="431808" y="1659461"/>
                <a:ext cx="415498" cy="1275266"/>
                <a:chOff x="1456275" y="2218261"/>
                <a:chExt cx="415498" cy="1275266"/>
              </a:xfrm>
            </p:grpSpPr>
            <p:sp>
              <p:nvSpPr>
                <p:cNvPr id="70" name="TextBox 69"/>
                <p:cNvSpPr txBox="1"/>
                <p:nvPr/>
              </p:nvSpPr>
              <p:spPr>
                <a:xfrm>
                  <a:off x="1456275" y="2218261"/>
                  <a:ext cx="41549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 err="1"/>
                    <a:t>E</a:t>
                  </a:r>
                  <a:r>
                    <a:rPr lang="en-US" i="1" baseline="-25000" dirty="0" err="1"/>
                    <a:t>y</a:t>
                  </a:r>
                  <a:endParaRPr lang="en-US" i="1" baseline="-25000" dirty="0"/>
                </a:p>
              </p:txBody>
            </p:sp>
            <p:sp>
              <p:nvSpPr>
                <p:cNvPr id="71" name="TextBox 70"/>
                <p:cNvSpPr txBox="1"/>
                <p:nvPr/>
              </p:nvSpPr>
              <p:spPr>
                <a:xfrm>
                  <a:off x="1456275" y="3124195"/>
                  <a:ext cx="41549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 err="1"/>
                    <a:t>E</a:t>
                  </a:r>
                  <a:r>
                    <a:rPr lang="en-US" i="1" baseline="-25000" dirty="0" err="1"/>
                    <a:t>y</a:t>
                  </a:r>
                  <a:endParaRPr lang="en-US" i="1" baseline="-25000" dirty="0"/>
                </a:p>
              </p:txBody>
            </p:sp>
          </p:grpSp>
          <p:grpSp>
            <p:nvGrpSpPr>
              <p:cNvPr id="77" name="Group 76"/>
              <p:cNvGrpSpPr/>
              <p:nvPr/>
            </p:nvGrpSpPr>
            <p:grpSpPr>
              <a:xfrm>
                <a:off x="1413942" y="1659461"/>
                <a:ext cx="415498" cy="1275266"/>
                <a:chOff x="1456275" y="2218261"/>
                <a:chExt cx="415498" cy="1275266"/>
              </a:xfrm>
            </p:grpSpPr>
            <p:sp>
              <p:nvSpPr>
                <p:cNvPr id="78" name="TextBox 77"/>
                <p:cNvSpPr txBox="1"/>
                <p:nvPr/>
              </p:nvSpPr>
              <p:spPr>
                <a:xfrm>
                  <a:off x="1456275" y="2218261"/>
                  <a:ext cx="41549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 err="1"/>
                    <a:t>E</a:t>
                  </a:r>
                  <a:r>
                    <a:rPr lang="en-US" i="1" baseline="-25000" dirty="0" err="1"/>
                    <a:t>y</a:t>
                  </a:r>
                  <a:endParaRPr lang="en-US" i="1" baseline="-25000" dirty="0"/>
                </a:p>
              </p:txBody>
            </p:sp>
            <p:sp>
              <p:nvSpPr>
                <p:cNvPr id="79" name="TextBox 78"/>
                <p:cNvSpPr txBox="1"/>
                <p:nvPr/>
              </p:nvSpPr>
              <p:spPr>
                <a:xfrm>
                  <a:off x="1456275" y="3124195"/>
                  <a:ext cx="41549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 err="1"/>
                    <a:t>E</a:t>
                  </a:r>
                  <a:r>
                    <a:rPr lang="en-US" i="1" baseline="-25000" dirty="0" err="1"/>
                    <a:t>y</a:t>
                  </a:r>
                  <a:endParaRPr lang="en-US" i="1" baseline="-25000" dirty="0"/>
                </a:p>
              </p:txBody>
            </p:sp>
          </p:grpSp>
          <p:grpSp>
            <p:nvGrpSpPr>
              <p:cNvPr id="80" name="Group 79"/>
              <p:cNvGrpSpPr/>
              <p:nvPr/>
            </p:nvGrpSpPr>
            <p:grpSpPr>
              <a:xfrm>
                <a:off x="2396078" y="1659461"/>
                <a:ext cx="415498" cy="1275266"/>
                <a:chOff x="1456275" y="2218261"/>
                <a:chExt cx="415498" cy="1275266"/>
              </a:xfrm>
            </p:grpSpPr>
            <p:sp>
              <p:nvSpPr>
                <p:cNvPr id="81" name="TextBox 80"/>
                <p:cNvSpPr txBox="1"/>
                <p:nvPr/>
              </p:nvSpPr>
              <p:spPr>
                <a:xfrm>
                  <a:off x="1456275" y="2218261"/>
                  <a:ext cx="41549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 err="1"/>
                    <a:t>E</a:t>
                  </a:r>
                  <a:r>
                    <a:rPr lang="en-US" i="1" baseline="-25000" dirty="0" err="1"/>
                    <a:t>y</a:t>
                  </a:r>
                  <a:endParaRPr lang="en-US" i="1" baseline="-25000" dirty="0"/>
                </a:p>
              </p:txBody>
            </p:sp>
            <p:sp>
              <p:nvSpPr>
                <p:cNvPr id="82" name="TextBox 81"/>
                <p:cNvSpPr txBox="1"/>
                <p:nvPr/>
              </p:nvSpPr>
              <p:spPr>
                <a:xfrm>
                  <a:off x="1456275" y="3124195"/>
                  <a:ext cx="41549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 err="1"/>
                    <a:t>E</a:t>
                  </a:r>
                  <a:r>
                    <a:rPr lang="en-US" i="1" baseline="-25000" dirty="0" err="1"/>
                    <a:t>y</a:t>
                  </a:r>
                  <a:endParaRPr lang="en-US" i="1" baseline="-25000" dirty="0"/>
                </a:p>
              </p:txBody>
            </p:sp>
          </p:grpSp>
          <p:sp>
            <p:nvSpPr>
              <p:cNvPr id="98" name="Oval 15"/>
              <p:cNvSpPr>
                <a:spLocks noChangeArrowheads="1"/>
              </p:cNvSpPr>
              <p:nvPr/>
            </p:nvSpPr>
            <p:spPr bwMode="auto">
              <a:xfrm>
                <a:off x="1257352" y="2636103"/>
                <a:ext cx="91440" cy="91440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150" name="TextBox 149"/>
            <p:cNvSpPr txBox="1"/>
            <p:nvPr/>
          </p:nvSpPr>
          <p:spPr>
            <a:xfrm>
              <a:off x="875244" y="2438394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rgbClr val="0000FF"/>
                  </a:solidFill>
                </a:rPr>
                <a:t>E</a:t>
              </a:r>
              <a:r>
                <a:rPr lang="en-US" i="1" baseline="-25000" dirty="0">
                  <a:solidFill>
                    <a:srgbClr val="0000FF"/>
                  </a:solidFill>
                </a:rPr>
                <a:t>x</a:t>
              </a:r>
            </a:p>
          </p:txBody>
        </p:sp>
        <p:cxnSp>
          <p:nvCxnSpPr>
            <p:cNvPr id="152" name="Straight Arrow Connector 151"/>
            <p:cNvCxnSpPr>
              <a:endCxn id="98" idx="1"/>
            </p:cNvCxnSpPr>
            <p:nvPr/>
          </p:nvCxnSpPr>
          <p:spPr>
            <a:xfrm>
              <a:off x="1097901" y="2425668"/>
              <a:ext cx="113573" cy="147626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Arrow Connector 159"/>
            <p:cNvCxnSpPr>
              <a:endCxn id="98" idx="4"/>
            </p:cNvCxnSpPr>
            <p:nvPr/>
          </p:nvCxnSpPr>
          <p:spPr>
            <a:xfrm flipV="1">
              <a:off x="1116951" y="2651343"/>
              <a:ext cx="126852" cy="466475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0" name="Group 199"/>
          <p:cNvGrpSpPr/>
          <p:nvPr/>
        </p:nvGrpSpPr>
        <p:grpSpPr>
          <a:xfrm>
            <a:off x="646635" y="4057245"/>
            <a:ext cx="2379768" cy="2181197"/>
            <a:chOff x="372539" y="1159927"/>
            <a:chExt cx="2379768" cy="2181197"/>
          </a:xfrm>
        </p:grpSpPr>
        <p:grpSp>
          <p:nvGrpSpPr>
            <p:cNvPr id="201" name="Group 200"/>
            <p:cNvGrpSpPr/>
            <p:nvPr/>
          </p:nvGrpSpPr>
          <p:grpSpPr>
            <a:xfrm>
              <a:off x="372539" y="1159927"/>
              <a:ext cx="2379768" cy="2181197"/>
              <a:chOff x="431808" y="1236127"/>
              <a:chExt cx="2379768" cy="2181197"/>
            </a:xfrm>
          </p:grpSpPr>
          <p:sp>
            <p:nvSpPr>
              <p:cNvPr id="205" name="Line 3"/>
              <p:cNvSpPr>
                <a:spLocks noChangeShapeType="1"/>
              </p:cNvSpPr>
              <p:nvPr/>
            </p:nvSpPr>
            <p:spPr bwMode="auto">
              <a:xfrm>
                <a:off x="628914" y="1416449"/>
                <a:ext cx="0" cy="1818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6" name="Line 4"/>
              <p:cNvSpPr>
                <a:spLocks noChangeShapeType="1"/>
              </p:cNvSpPr>
              <p:nvPr/>
            </p:nvSpPr>
            <p:spPr bwMode="auto">
              <a:xfrm>
                <a:off x="2597560" y="1422333"/>
                <a:ext cx="0" cy="1818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7" name="Line 5"/>
              <p:cNvSpPr>
                <a:spLocks noChangeShapeType="1"/>
              </p:cNvSpPr>
              <p:nvPr/>
            </p:nvSpPr>
            <p:spPr bwMode="auto">
              <a:xfrm>
                <a:off x="628914" y="1416449"/>
                <a:ext cx="196579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208" name="Line 6"/>
              <p:cNvSpPr>
                <a:spLocks noChangeShapeType="1"/>
              </p:cNvSpPr>
              <p:nvPr/>
            </p:nvSpPr>
            <p:spPr bwMode="auto">
              <a:xfrm>
                <a:off x="634620" y="3234689"/>
                <a:ext cx="196579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9" name="Line 7"/>
              <p:cNvSpPr>
                <a:spLocks noChangeShapeType="1"/>
              </p:cNvSpPr>
              <p:nvPr/>
            </p:nvSpPr>
            <p:spPr bwMode="auto">
              <a:xfrm flipV="1">
                <a:off x="1613237" y="1404680"/>
                <a:ext cx="0" cy="183000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0" name="Line 8"/>
              <p:cNvSpPr>
                <a:spLocks noChangeShapeType="1"/>
              </p:cNvSpPr>
              <p:nvPr/>
            </p:nvSpPr>
            <p:spPr bwMode="auto">
              <a:xfrm>
                <a:off x="628914" y="2322627"/>
                <a:ext cx="196864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211" name="Group 210"/>
              <p:cNvGrpSpPr/>
              <p:nvPr/>
            </p:nvGrpSpPr>
            <p:grpSpPr>
              <a:xfrm>
                <a:off x="922868" y="1236127"/>
                <a:ext cx="415498" cy="2181197"/>
                <a:chOff x="1947335" y="1794927"/>
                <a:chExt cx="415498" cy="2181197"/>
              </a:xfrm>
            </p:grpSpPr>
            <p:sp>
              <p:nvSpPr>
                <p:cNvPr id="226" name="TextBox 225"/>
                <p:cNvSpPr txBox="1"/>
                <p:nvPr/>
              </p:nvSpPr>
              <p:spPr>
                <a:xfrm>
                  <a:off x="1947335" y="1794927"/>
                  <a:ext cx="41549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/>
                    <a:t>E</a:t>
                  </a:r>
                  <a:r>
                    <a:rPr lang="en-US" i="1" baseline="-25000" dirty="0"/>
                    <a:t>x</a:t>
                  </a:r>
                </a:p>
              </p:txBody>
            </p:sp>
            <p:sp>
              <p:nvSpPr>
                <p:cNvPr id="227" name="TextBox 226"/>
                <p:cNvSpPr txBox="1"/>
                <p:nvPr/>
              </p:nvSpPr>
              <p:spPr>
                <a:xfrm>
                  <a:off x="1947335" y="2700861"/>
                  <a:ext cx="41549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/>
                    <a:t>E</a:t>
                  </a:r>
                  <a:r>
                    <a:rPr lang="en-US" i="1" baseline="-25000" dirty="0"/>
                    <a:t>x</a:t>
                  </a:r>
                </a:p>
              </p:txBody>
            </p:sp>
            <p:sp>
              <p:nvSpPr>
                <p:cNvPr id="228" name="TextBox 227"/>
                <p:cNvSpPr txBox="1"/>
                <p:nvPr/>
              </p:nvSpPr>
              <p:spPr>
                <a:xfrm>
                  <a:off x="1947335" y="3606792"/>
                  <a:ext cx="41549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/>
                    <a:t>E</a:t>
                  </a:r>
                  <a:r>
                    <a:rPr lang="en-US" i="1" baseline="-25000" dirty="0"/>
                    <a:t>x</a:t>
                  </a:r>
                </a:p>
              </p:txBody>
            </p:sp>
          </p:grpSp>
          <p:grpSp>
            <p:nvGrpSpPr>
              <p:cNvPr id="212" name="Group 211"/>
              <p:cNvGrpSpPr/>
              <p:nvPr/>
            </p:nvGrpSpPr>
            <p:grpSpPr>
              <a:xfrm>
                <a:off x="1896536" y="1236127"/>
                <a:ext cx="415498" cy="2181197"/>
                <a:chOff x="1947335" y="1794927"/>
                <a:chExt cx="415498" cy="2181197"/>
              </a:xfrm>
            </p:grpSpPr>
            <p:sp>
              <p:nvSpPr>
                <p:cNvPr id="223" name="TextBox 222"/>
                <p:cNvSpPr txBox="1"/>
                <p:nvPr/>
              </p:nvSpPr>
              <p:spPr>
                <a:xfrm>
                  <a:off x="1947335" y="1794927"/>
                  <a:ext cx="41549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/>
                    <a:t>E</a:t>
                  </a:r>
                  <a:r>
                    <a:rPr lang="en-US" i="1" baseline="-25000" dirty="0"/>
                    <a:t>x</a:t>
                  </a:r>
                </a:p>
              </p:txBody>
            </p:sp>
            <p:sp>
              <p:nvSpPr>
                <p:cNvPr id="224" name="TextBox 223"/>
                <p:cNvSpPr txBox="1"/>
                <p:nvPr/>
              </p:nvSpPr>
              <p:spPr>
                <a:xfrm>
                  <a:off x="1947335" y="2700861"/>
                  <a:ext cx="41549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/>
                    <a:t>E</a:t>
                  </a:r>
                  <a:r>
                    <a:rPr lang="en-US" i="1" baseline="-25000" dirty="0"/>
                    <a:t>x</a:t>
                  </a:r>
                </a:p>
              </p:txBody>
            </p:sp>
            <p:sp>
              <p:nvSpPr>
                <p:cNvPr id="225" name="TextBox 224"/>
                <p:cNvSpPr txBox="1"/>
                <p:nvPr/>
              </p:nvSpPr>
              <p:spPr>
                <a:xfrm>
                  <a:off x="1947335" y="3606792"/>
                  <a:ext cx="41549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/>
                    <a:t>E</a:t>
                  </a:r>
                  <a:r>
                    <a:rPr lang="en-US" i="1" baseline="-25000" dirty="0"/>
                    <a:t>x</a:t>
                  </a:r>
                </a:p>
              </p:txBody>
            </p:sp>
          </p:grpSp>
          <p:grpSp>
            <p:nvGrpSpPr>
              <p:cNvPr id="213" name="Group 212"/>
              <p:cNvGrpSpPr/>
              <p:nvPr/>
            </p:nvGrpSpPr>
            <p:grpSpPr>
              <a:xfrm>
                <a:off x="431808" y="1659461"/>
                <a:ext cx="415498" cy="1275266"/>
                <a:chOff x="1456275" y="2218261"/>
                <a:chExt cx="415498" cy="1275266"/>
              </a:xfrm>
            </p:grpSpPr>
            <p:sp>
              <p:nvSpPr>
                <p:cNvPr id="221" name="TextBox 220"/>
                <p:cNvSpPr txBox="1"/>
                <p:nvPr/>
              </p:nvSpPr>
              <p:spPr>
                <a:xfrm>
                  <a:off x="1456275" y="2218261"/>
                  <a:ext cx="41549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 err="1"/>
                    <a:t>E</a:t>
                  </a:r>
                  <a:r>
                    <a:rPr lang="en-US" i="1" baseline="-25000" dirty="0" err="1"/>
                    <a:t>y</a:t>
                  </a:r>
                  <a:endParaRPr lang="en-US" i="1" baseline="-25000" dirty="0"/>
                </a:p>
              </p:txBody>
            </p:sp>
            <p:sp>
              <p:nvSpPr>
                <p:cNvPr id="222" name="TextBox 221"/>
                <p:cNvSpPr txBox="1"/>
                <p:nvPr/>
              </p:nvSpPr>
              <p:spPr>
                <a:xfrm>
                  <a:off x="1456275" y="3124195"/>
                  <a:ext cx="41549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 err="1"/>
                    <a:t>E</a:t>
                  </a:r>
                  <a:r>
                    <a:rPr lang="en-US" i="1" baseline="-25000" dirty="0" err="1"/>
                    <a:t>y</a:t>
                  </a:r>
                  <a:endParaRPr lang="en-US" i="1" baseline="-25000" dirty="0"/>
                </a:p>
              </p:txBody>
            </p:sp>
          </p:grpSp>
          <p:grpSp>
            <p:nvGrpSpPr>
              <p:cNvPr id="214" name="Group 213"/>
              <p:cNvGrpSpPr/>
              <p:nvPr/>
            </p:nvGrpSpPr>
            <p:grpSpPr>
              <a:xfrm>
                <a:off x="1413942" y="1659461"/>
                <a:ext cx="415498" cy="1275266"/>
                <a:chOff x="1456275" y="2218261"/>
                <a:chExt cx="415498" cy="1275266"/>
              </a:xfrm>
            </p:grpSpPr>
            <p:sp>
              <p:nvSpPr>
                <p:cNvPr id="219" name="TextBox 218"/>
                <p:cNvSpPr txBox="1"/>
                <p:nvPr/>
              </p:nvSpPr>
              <p:spPr>
                <a:xfrm>
                  <a:off x="1456275" y="2218261"/>
                  <a:ext cx="41549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 err="1"/>
                    <a:t>E</a:t>
                  </a:r>
                  <a:r>
                    <a:rPr lang="en-US" i="1" baseline="-25000" dirty="0" err="1"/>
                    <a:t>y</a:t>
                  </a:r>
                  <a:endParaRPr lang="en-US" i="1" baseline="-25000" dirty="0"/>
                </a:p>
              </p:txBody>
            </p:sp>
            <p:sp>
              <p:nvSpPr>
                <p:cNvPr id="220" name="TextBox 219"/>
                <p:cNvSpPr txBox="1"/>
                <p:nvPr/>
              </p:nvSpPr>
              <p:spPr>
                <a:xfrm>
                  <a:off x="1456275" y="3124195"/>
                  <a:ext cx="41549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 err="1"/>
                    <a:t>E</a:t>
                  </a:r>
                  <a:r>
                    <a:rPr lang="en-US" i="1" baseline="-25000" dirty="0" err="1"/>
                    <a:t>y</a:t>
                  </a:r>
                  <a:endParaRPr lang="en-US" i="1" baseline="-25000" dirty="0"/>
                </a:p>
              </p:txBody>
            </p:sp>
          </p:grpSp>
          <p:grpSp>
            <p:nvGrpSpPr>
              <p:cNvPr id="215" name="Group 214"/>
              <p:cNvGrpSpPr/>
              <p:nvPr/>
            </p:nvGrpSpPr>
            <p:grpSpPr>
              <a:xfrm>
                <a:off x="2396078" y="1659461"/>
                <a:ext cx="415498" cy="1275266"/>
                <a:chOff x="1456275" y="2218261"/>
                <a:chExt cx="415498" cy="1275266"/>
              </a:xfrm>
            </p:grpSpPr>
            <p:sp>
              <p:nvSpPr>
                <p:cNvPr id="217" name="TextBox 216"/>
                <p:cNvSpPr txBox="1"/>
                <p:nvPr/>
              </p:nvSpPr>
              <p:spPr>
                <a:xfrm>
                  <a:off x="1456275" y="2218261"/>
                  <a:ext cx="41549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 err="1"/>
                    <a:t>E</a:t>
                  </a:r>
                  <a:r>
                    <a:rPr lang="en-US" i="1" baseline="-25000" dirty="0" err="1"/>
                    <a:t>y</a:t>
                  </a:r>
                  <a:endParaRPr lang="en-US" i="1" baseline="-25000" dirty="0"/>
                </a:p>
              </p:txBody>
            </p:sp>
            <p:sp>
              <p:nvSpPr>
                <p:cNvPr id="218" name="TextBox 217"/>
                <p:cNvSpPr txBox="1"/>
                <p:nvPr/>
              </p:nvSpPr>
              <p:spPr>
                <a:xfrm>
                  <a:off x="1456275" y="3124195"/>
                  <a:ext cx="41549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 err="1"/>
                    <a:t>E</a:t>
                  </a:r>
                  <a:r>
                    <a:rPr lang="en-US" i="1" baseline="-25000" dirty="0" err="1"/>
                    <a:t>y</a:t>
                  </a:r>
                  <a:endParaRPr lang="en-US" i="1" baseline="-25000" dirty="0"/>
                </a:p>
              </p:txBody>
            </p:sp>
          </p:grpSp>
          <p:sp>
            <p:nvSpPr>
              <p:cNvPr id="216" name="Oval 15"/>
              <p:cNvSpPr>
                <a:spLocks noChangeArrowheads="1"/>
              </p:cNvSpPr>
              <p:nvPr/>
            </p:nvSpPr>
            <p:spPr bwMode="auto">
              <a:xfrm>
                <a:off x="1257352" y="2636103"/>
                <a:ext cx="91440" cy="91440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202" name="TextBox 201"/>
            <p:cNvSpPr txBox="1"/>
            <p:nvPr/>
          </p:nvSpPr>
          <p:spPr>
            <a:xfrm>
              <a:off x="1057277" y="2579152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solidFill>
                    <a:srgbClr val="0000FF"/>
                  </a:solidFill>
                </a:rPr>
                <a:t>E</a:t>
              </a:r>
              <a:r>
                <a:rPr lang="en-US" i="1" baseline="-25000" dirty="0" err="1">
                  <a:solidFill>
                    <a:srgbClr val="0000FF"/>
                  </a:solidFill>
                </a:rPr>
                <a:t>y</a:t>
              </a:r>
              <a:endParaRPr lang="en-US" i="1" baseline="-25000" dirty="0">
                <a:solidFill>
                  <a:srgbClr val="0000FF"/>
                </a:solidFill>
              </a:endParaRPr>
            </a:p>
          </p:txBody>
        </p:sp>
        <p:cxnSp>
          <p:nvCxnSpPr>
            <p:cNvPr id="203" name="Straight Arrow Connector 202"/>
            <p:cNvCxnSpPr>
              <a:endCxn id="216" idx="6"/>
            </p:cNvCxnSpPr>
            <p:nvPr/>
          </p:nvCxnSpPr>
          <p:spPr>
            <a:xfrm flipH="1" flipV="1">
              <a:off x="1289523" y="2605623"/>
              <a:ext cx="148753" cy="81485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Arrow Connector 203"/>
            <p:cNvCxnSpPr>
              <a:endCxn id="216" idx="2"/>
            </p:cNvCxnSpPr>
            <p:nvPr/>
          </p:nvCxnSpPr>
          <p:spPr>
            <a:xfrm flipV="1">
              <a:off x="650226" y="2605623"/>
              <a:ext cx="547857" cy="96271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0" name="Group 379"/>
          <p:cNvGrpSpPr/>
          <p:nvPr/>
        </p:nvGrpSpPr>
        <p:grpSpPr>
          <a:xfrm>
            <a:off x="4925444" y="1853004"/>
            <a:ext cx="2504224" cy="2181197"/>
            <a:chOff x="6388099" y="1134529"/>
            <a:chExt cx="2504224" cy="2181197"/>
          </a:xfrm>
        </p:grpSpPr>
        <p:sp>
          <p:nvSpPr>
            <p:cNvPr id="301" name="Line 3"/>
            <p:cNvSpPr>
              <a:spLocks noChangeShapeType="1"/>
            </p:cNvSpPr>
            <p:nvPr/>
          </p:nvSpPr>
          <p:spPr bwMode="auto">
            <a:xfrm>
              <a:off x="6589445" y="1314851"/>
              <a:ext cx="0" cy="1818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2" name="Line 4"/>
            <p:cNvSpPr>
              <a:spLocks noChangeShapeType="1"/>
            </p:cNvSpPr>
            <p:nvPr/>
          </p:nvSpPr>
          <p:spPr bwMode="auto">
            <a:xfrm>
              <a:off x="8558091" y="1320735"/>
              <a:ext cx="0" cy="1818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3" name="Line 5"/>
            <p:cNvSpPr>
              <a:spLocks noChangeShapeType="1"/>
            </p:cNvSpPr>
            <p:nvPr/>
          </p:nvSpPr>
          <p:spPr bwMode="auto">
            <a:xfrm>
              <a:off x="6589445" y="1314851"/>
              <a:ext cx="196579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4" name="Line 6"/>
            <p:cNvSpPr>
              <a:spLocks noChangeShapeType="1"/>
            </p:cNvSpPr>
            <p:nvPr/>
          </p:nvSpPr>
          <p:spPr bwMode="auto">
            <a:xfrm>
              <a:off x="6595151" y="3133091"/>
              <a:ext cx="196579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5" name="Line 7"/>
            <p:cNvSpPr>
              <a:spLocks noChangeShapeType="1"/>
            </p:cNvSpPr>
            <p:nvPr/>
          </p:nvSpPr>
          <p:spPr bwMode="auto">
            <a:xfrm flipV="1">
              <a:off x="7573768" y="1303082"/>
              <a:ext cx="0" cy="18300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6" name="Line 8"/>
            <p:cNvSpPr>
              <a:spLocks noChangeShapeType="1"/>
            </p:cNvSpPr>
            <p:nvPr/>
          </p:nvSpPr>
          <p:spPr bwMode="auto">
            <a:xfrm>
              <a:off x="6589445" y="2221029"/>
              <a:ext cx="19686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307" name="Group 306"/>
            <p:cNvGrpSpPr/>
            <p:nvPr/>
          </p:nvGrpSpPr>
          <p:grpSpPr>
            <a:xfrm>
              <a:off x="6883399" y="1134529"/>
              <a:ext cx="415498" cy="2181197"/>
              <a:chOff x="1947335" y="1794927"/>
              <a:chExt cx="415498" cy="2181197"/>
            </a:xfrm>
          </p:grpSpPr>
          <p:sp>
            <p:nvSpPr>
              <p:cNvPr id="322" name="TextBox 321"/>
              <p:cNvSpPr txBox="1"/>
              <p:nvPr/>
            </p:nvSpPr>
            <p:spPr>
              <a:xfrm>
                <a:off x="1947335" y="1794927"/>
                <a:ext cx="41549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E</a:t>
                </a:r>
                <a:r>
                  <a:rPr lang="en-US" i="1" baseline="-25000" dirty="0"/>
                  <a:t>x</a:t>
                </a:r>
              </a:p>
            </p:txBody>
          </p:sp>
          <p:sp>
            <p:nvSpPr>
              <p:cNvPr id="323" name="TextBox 322"/>
              <p:cNvSpPr txBox="1"/>
              <p:nvPr/>
            </p:nvSpPr>
            <p:spPr>
              <a:xfrm>
                <a:off x="1947335" y="2700861"/>
                <a:ext cx="41549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E</a:t>
                </a:r>
                <a:r>
                  <a:rPr lang="en-US" i="1" baseline="-25000" dirty="0"/>
                  <a:t>x</a:t>
                </a:r>
              </a:p>
            </p:txBody>
          </p:sp>
          <p:sp>
            <p:nvSpPr>
              <p:cNvPr id="324" name="TextBox 323"/>
              <p:cNvSpPr txBox="1"/>
              <p:nvPr/>
            </p:nvSpPr>
            <p:spPr>
              <a:xfrm>
                <a:off x="1947335" y="3606792"/>
                <a:ext cx="41549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E</a:t>
                </a:r>
                <a:r>
                  <a:rPr lang="en-US" i="1" baseline="-25000" dirty="0"/>
                  <a:t>x</a:t>
                </a:r>
              </a:p>
            </p:txBody>
          </p:sp>
        </p:grpSp>
        <p:grpSp>
          <p:nvGrpSpPr>
            <p:cNvPr id="308" name="Group 307"/>
            <p:cNvGrpSpPr/>
            <p:nvPr/>
          </p:nvGrpSpPr>
          <p:grpSpPr>
            <a:xfrm>
              <a:off x="7857067" y="1134529"/>
              <a:ext cx="415498" cy="2181197"/>
              <a:chOff x="1947335" y="1794927"/>
              <a:chExt cx="415498" cy="2181197"/>
            </a:xfrm>
          </p:grpSpPr>
          <p:sp>
            <p:nvSpPr>
              <p:cNvPr id="319" name="TextBox 318"/>
              <p:cNvSpPr txBox="1"/>
              <p:nvPr/>
            </p:nvSpPr>
            <p:spPr>
              <a:xfrm>
                <a:off x="1947335" y="1794927"/>
                <a:ext cx="41549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E</a:t>
                </a:r>
                <a:r>
                  <a:rPr lang="en-US" i="1" baseline="-25000" dirty="0"/>
                  <a:t>x</a:t>
                </a:r>
              </a:p>
            </p:txBody>
          </p:sp>
          <p:sp>
            <p:nvSpPr>
              <p:cNvPr id="320" name="TextBox 319"/>
              <p:cNvSpPr txBox="1"/>
              <p:nvPr/>
            </p:nvSpPr>
            <p:spPr>
              <a:xfrm>
                <a:off x="1947335" y="2700861"/>
                <a:ext cx="41549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E</a:t>
                </a:r>
                <a:r>
                  <a:rPr lang="en-US" i="1" baseline="-25000" dirty="0"/>
                  <a:t>x</a:t>
                </a:r>
              </a:p>
            </p:txBody>
          </p:sp>
          <p:sp>
            <p:nvSpPr>
              <p:cNvPr id="321" name="TextBox 320"/>
              <p:cNvSpPr txBox="1"/>
              <p:nvPr/>
            </p:nvSpPr>
            <p:spPr>
              <a:xfrm>
                <a:off x="1947335" y="3606792"/>
                <a:ext cx="41549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E</a:t>
                </a:r>
                <a:r>
                  <a:rPr lang="en-US" i="1" baseline="-25000" dirty="0"/>
                  <a:t>x</a:t>
                </a:r>
              </a:p>
            </p:txBody>
          </p:sp>
        </p:grpSp>
        <p:grpSp>
          <p:nvGrpSpPr>
            <p:cNvPr id="309" name="Group 308"/>
            <p:cNvGrpSpPr/>
            <p:nvPr/>
          </p:nvGrpSpPr>
          <p:grpSpPr>
            <a:xfrm>
              <a:off x="6392339" y="1557863"/>
              <a:ext cx="415498" cy="1275266"/>
              <a:chOff x="1456275" y="2218261"/>
              <a:chExt cx="415498" cy="1275266"/>
            </a:xfrm>
          </p:grpSpPr>
          <p:sp>
            <p:nvSpPr>
              <p:cNvPr id="317" name="TextBox 316"/>
              <p:cNvSpPr txBox="1"/>
              <p:nvPr/>
            </p:nvSpPr>
            <p:spPr>
              <a:xfrm>
                <a:off x="1456275" y="2218261"/>
                <a:ext cx="41549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i="1" dirty="0" err="1"/>
                  <a:t>E</a:t>
                </a:r>
                <a:r>
                  <a:rPr lang="en-US" i="1" baseline="-25000" dirty="0" err="1"/>
                  <a:t>y</a:t>
                </a:r>
                <a:endParaRPr lang="en-US" i="1" baseline="-25000" dirty="0"/>
              </a:p>
            </p:txBody>
          </p:sp>
          <p:sp>
            <p:nvSpPr>
              <p:cNvPr id="318" name="TextBox 317"/>
              <p:cNvSpPr txBox="1"/>
              <p:nvPr/>
            </p:nvSpPr>
            <p:spPr>
              <a:xfrm>
                <a:off x="1456275" y="3124195"/>
                <a:ext cx="41549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i="1" dirty="0" err="1"/>
                  <a:t>E</a:t>
                </a:r>
                <a:r>
                  <a:rPr lang="en-US" i="1" baseline="-25000" dirty="0" err="1"/>
                  <a:t>y</a:t>
                </a:r>
                <a:endParaRPr lang="en-US" i="1" baseline="-25000" dirty="0"/>
              </a:p>
            </p:txBody>
          </p:sp>
        </p:grpSp>
        <p:grpSp>
          <p:nvGrpSpPr>
            <p:cNvPr id="310" name="Group 309"/>
            <p:cNvGrpSpPr/>
            <p:nvPr/>
          </p:nvGrpSpPr>
          <p:grpSpPr>
            <a:xfrm>
              <a:off x="7374473" y="1557863"/>
              <a:ext cx="415498" cy="1275266"/>
              <a:chOff x="1456275" y="2218261"/>
              <a:chExt cx="415498" cy="1275266"/>
            </a:xfrm>
          </p:grpSpPr>
          <p:sp>
            <p:nvSpPr>
              <p:cNvPr id="315" name="TextBox 314"/>
              <p:cNvSpPr txBox="1"/>
              <p:nvPr/>
            </p:nvSpPr>
            <p:spPr>
              <a:xfrm>
                <a:off x="1456275" y="2218261"/>
                <a:ext cx="41549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i="1" dirty="0" err="1"/>
                  <a:t>E</a:t>
                </a:r>
                <a:r>
                  <a:rPr lang="en-US" i="1" baseline="-25000" dirty="0" err="1"/>
                  <a:t>y</a:t>
                </a:r>
                <a:endParaRPr lang="en-US" i="1" baseline="-25000" dirty="0"/>
              </a:p>
            </p:txBody>
          </p:sp>
          <p:sp>
            <p:nvSpPr>
              <p:cNvPr id="316" name="TextBox 315"/>
              <p:cNvSpPr txBox="1"/>
              <p:nvPr/>
            </p:nvSpPr>
            <p:spPr>
              <a:xfrm>
                <a:off x="1456275" y="3124195"/>
                <a:ext cx="41549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i="1" dirty="0" err="1"/>
                  <a:t>E</a:t>
                </a:r>
                <a:r>
                  <a:rPr lang="en-US" i="1" baseline="-25000" dirty="0" err="1"/>
                  <a:t>y</a:t>
                </a:r>
                <a:endParaRPr lang="en-US" i="1" baseline="-25000" dirty="0"/>
              </a:p>
            </p:txBody>
          </p:sp>
        </p:grpSp>
        <p:grpSp>
          <p:nvGrpSpPr>
            <p:cNvPr id="311" name="Group 310"/>
            <p:cNvGrpSpPr/>
            <p:nvPr/>
          </p:nvGrpSpPr>
          <p:grpSpPr>
            <a:xfrm>
              <a:off x="8356609" y="1557863"/>
              <a:ext cx="415498" cy="1275266"/>
              <a:chOff x="1456275" y="2218261"/>
              <a:chExt cx="415498" cy="1275266"/>
            </a:xfrm>
          </p:grpSpPr>
          <p:sp>
            <p:nvSpPr>
              <p:cNvPr id="313" name="TextBox 312"/>
              <p:cNvSpPr txBox="1"/>
              <p:nvPr/>
            </p:nvSpPr>
            <p:spPr>
              <a:xfrm>
                <a:off x="1456275" y="2218261"/>
                <a:ext cx="41549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i="1" dirty="0" err="1"/>
                  <a:t>E</a:t>
                </a:r>
                <a:r>
                  <a:rPr lang="en-US" i="1" baseline="-25000" dirty="0" err="1"/>
                  <a:t>y</a:t>
                </a:r>
                <a:endParaRPr lang="en-US" i="1" baseline="-25000" dirty="0"/>
              </a:p>
            </p:txBody>
          </p:sp>
          <p:sp>
            <p:nvSpPr>
              <p:cNvPr id="314" name="TextBox 313"/>
              <p:cNvSpPr txBox="1"/>
              <p:nvPr/>
            </p:nvSpPr>
            <p:spPr>
              <a:xfrm>
                <a:off x="1456275" y="3124195"/>
                <a:ext cx="41549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i="1" dirty="0" err="1"/>
                  <a:t>E</a:t>
                </a:r>
                <a:r>
                  <a:rPr lang="en-US" i="1" baseline="-25000" dirty="0" err="1"/>
                  <a:t>y</a:t>
                </a:r>
                <a:endParaRPr lang="en-US" i="1" baseline="-25000" dirty="0"/>
              </a:p>
            </p:txBody>
          </p:sp>
        </p:grpSp>
        <p:grpSp>
          <p:nvGrpSpPr>
            <p:cNvPr id="327" name="Group 326"/>
            <p:cNvGrpSpPr/>
            <p:nvPr/>
          </p:nvGrpSpPr>
          <p:grpSpPr>
            <a:xfrm>
              <a:off x="6388099" y="1134529"/>
              <a:ext cx="535724" cy="2181197"/>
              <a:chOff x="1947335" y="1794927"/>
              <a:chExt cx="535724" cy="2181197"/>
            </a:xfrm>
          </p:grpSpPr>
          <p:sp>
            <p:nvSpPr>
              <p:cNvPr id="328" name="TextBox 327"/>
              <p:cNvSpPr txBox="1"/>
              <p:nvPr/>
            </p:nvSpPr>
            <p:spPr>
              <a:xfrm>
                <a:off x="1947335" y="1794927"/>
                <a:ext cx="53572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i="1" dirty="0" err="1">
                    <a:solidFill>
                      <a:srgbClr val="008000"/>
                    </a:solidFill>
                  </a:rPr>
                  <a:t>E</a:t>
                </a:r>
                <a:r>
                  <a:rPr lang="en-US" i="1" baseline="-25000" dirty="0" err="1">
                    <a:solidFill>
                      <a:srgbClr val="008000"/>
                    </a:solidFill>
                  </a:rPr>
                  <a:t>x,y</a:t>
                </a:r>
                <a:endParaRPr lang="en-US" i="1" baseline="-25000" dirty="0">
                  <a:solidFill>
                    <a:srgbClr val="008000"/>
                  </a:solidFill>
                </a:endParaRPr>
              </a:p>
            </p:txBody>
          </p:sp>
          <p:sp>
            <p:nvSpPr>
              <p:cNvPr id="329" name="TextBox 328"/>
              <p:cNvSpPr txBox="1"/>
              <p:nvPr/>
            </p:nvSpPr>
            <p:spPr>
              <a:xfrm>
                <a:off x="1947335" y="2700861"/>
                <a:ext cx="53572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i="1" dirty="0" err="1">
                    <a:solidFill>
                      <a:srgbClr val="008000"/>
                    </a:solidFill>
                  </a:rPr>
                  <a:t>E</a:t>
                </a:r>
                <a:r>
                  <a:rPr lang="en-US" i="1" baseline="-25000" dirty="0" err="1">
                    <a:solidFill>
                      <a:srgbClr val="008000"/>
                    </a:solidFill>
                  </a:rPr>
                  <a:t>x,y</a:t>
                </a:r>
                <a:endParaRPr lang="en-US" i="1" baseline="-25000" dirty="0">
                  <a:solidFill>
                    <a:srgbClr val="008000"/>
                  </a:solidFill>
                </a:endParaRPr>
              </a:p>
            </p:txBody>
          </p:sp>
          <p:sp>
            <p:nvSpPr>
              <p:cNvPr id="330" name="TextBox 329"/>
              <p:cNvSpPr txBox="1"/>
              <p:nvPr/>
            </p:nvSpPr>
            <p:spPr>
              <a:xfrm>
                <a:off x="1947335" y="3606792"/>
                <a:ext cx="53572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i="1" dirty="0" err="1">
                    <a:solidFill>
                      <a:srgbClr val="008000"/>
                    </a:solidFill>
                  </a:rPr>
                  <a:t>E</a:t>
                </a:r>
                <a:r>
                  <a:rPr lang="en-US" i="1" baseline="-25000" dirty="0" err="1">
                    <a:solidFill>
                      <a:srgbClr val="008000"/>
                    </a:solidFill>
                  </a:rPr>
                  <a:t>x,y</a:t>
                </a:r>
                <a:endParaRPr lang="en-US" i="1" baseline="-25000" dirty="0">
                  <a:solidFill>
                    <a:srgbClr val="008000"/>
                  </a:solidFill>
                </a:endParaRPr>
              </a:p>
            </p:txBody>
          </p:sp>
        </p:grpSp>
        <p:grpSp>
          <p:nvGrpSpPr>
            <p:cNvPr id="331" name="Group 330"/>
            <p:cNvGrpSpPr/>
            <p:nvPr/>
          </p:nvGrpSpPr>
          <p:grpSpPr>
            <a:xfrm>
              <a:off x="7372349" y="1134529"/>
              <a:ext cx="535724" cy="2181197"/>
              <a:chOff x="1947335" y="1794927"/>
              <a:chExt cx="535724" cy="2181197"/>
            </a:xfrm>
          </p:grpSpPr>
          <p:sp>
            <p:nvSpPr>
              <p:cNvPr id="332" name="TextBox 331"/>
              <p:cNvSpPr txBox="1"/>
              <p:nvPr/>
            </p:nvSpPr>
            <p:spPr>
              <a:xfrm>
                <a:off x="1947335" y="1794927"/>
                <a:ext cx="53572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i="1" dirty="0" err="1">
                    <a:solidFill>
                      <a:srgbClr val="008000"/>
                    </a:solidFill>
                  </a:rPr>
                  <a:t>E</a:t>
                </a:r>
                <a:r>
                  <a:rPr lang="en-US" i="1" baseline="-25000" dirty="0" err="1">
                    <a:solidFill>
                      <a:srgbClr val="008000"/>
                    </a:solidFill>
                  </a:rPr>
                  <a:t>x,y</a:t>
                </a:r>
                <a:endParaRPr lang="en-US" i="1" baseline="-25000" dirty="0">
                  <a:solidFill>
                    <a:srgbClr val="008000"/>
                  </a:solidFill>
                </a:endParaRPr>
              </a:p>
            </p:txBody>
          </p:sp>
          <p:sp>
            <p:nvSpPr>
              <p:cNvPr id="333" name="TextBox 332"/>
              <p:cNvSpPr txBox="1"/>
              <p:nvPr/>
            </p:nvSpPr>
            <p:spPr>
              <a:xfrm>
                <a:off x="1947335" y="2700861"/>
                <a:ext cx="53572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i="1" dirty="0" err="1">
                    <a:solidFill>
                      <a:srgbClr val="008000"/>
                    </a:solidFill>
                  </a:rPr>
                  <a:t>E</a:t>
                </a:r>
                <a:r>
                  <a:rPr lang="en-US" i="1" baseline="-25000" dirty="0" err="1">
                    <a:solidFill>
                      <a:srgbClr val="008000"/>
                    </a:solidFill>
                  </a:rPr>
                  <a:t>x,y</a:t>
                </a:r>
                <a:endParaRPr lang="en-US" i="1" baseline="-25000" dirty="0">
                  <a:solidFill>
                    <a:srgbClr val="008000"/>
                  </a:solidFill>
                </a:endParaRPr>
              </a:p>
            </p:txBody>
          </p:sp>
          <p:sp>
            <p:nvSpPr>
              <p:cNvPr id="334" name="TextBox 333"/>
              <p:cNvSpPr txBox="1"/>
              <p:nvPr/>
            </p:nvSpPr>
            <p:spPr>
              <a:xfrm>
                <a:off x="1947335" y="3606792"/>
                <a:ext cx="53572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i="1" dirty="0" err="1">
                    <a:solidFill>
                      <a:srgbClr val="008000"/>
                    </a:solidFill>
                  </a:rPr>
                  <a:t>E</a:t>
                </a:r>
                <a:r>
                  <a:rPr lang="en-US" i="1" baseline="-25000" dirty="0" err="1">
                    <a:solidFill>
                      <a:srgbClr val="008000"/>
                    </a:solidFill>
                  </a:rPr>
                  <a:t>x,y</a:t>
                </a:r>
                <a:endParaRPr lang="en-US" i="1" baseline="-25000" dirty="0">
                  <a:solidFill>
                    <a:srgbClr val="008000"/>
                  </a:solidFill>
                </a:endParaRPr>
              </a:p>
            </p:txBody>
          </p:sp>
        </p:grpSp>
        <p:grpSp>
          <p:nvGrpSpPr>
            <p:cNvPr id="335" name="Group 334"/>
            <p:cNvGrpSpPr/>
            <p:nvPr/>
          </p:nvGrpSpPr>
          <p:grpSpPr>
            <a:xfrm>
              <a:off x="8356599" y="1134529"/>
              <a:ext cx="535724" cy="2181197"/>
              <a:chOff x="1947335" y="1794927"/>
              <a:chExt cx="535724" cy="2181197"/>
            </a:xfrm>
          </p:grpSpPr>
          <p:sp>
            <p:nvSpPr>
              <p:cNvPr id="336" name="TextBox 335"/>
              <p:cNvSpPr txBox="1"/>
              <p:nvPr/>
            </p:nvSpPr>
            <p:spPr>
              <a:xfrm>
                <a:off x="1947335" y="1794927"/>
                <a:ext cx="53572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i="1" dirty="0" err="1">
                    <a:solidFill>
                      <a:srgbClr val="008000"/>
                    </a:solidFill>
                  </a:rPr>
                  <a:t>E</a:t>
                </a:r>
                <a:r>
                  <a:rPr lang="en-US" i="1" baseline="-25000" dirty="0" err="1">
                    <a:solidFill>
                      <a:srgbClr val="008000"/>
                    </a:solidFill>
                  </a:rPr>
                  <a:t>x,y</a:t>
                </a:r>
                <a:endParaRPr lang="en-US" i="1" baseline="-25000" dirty="0">
                  <a:solidFill>
                    <a:srgbClr val="008000"/>
                  </a:solidFill>
                </a:endParaRPr>
              </a:p>
            </p:txBody>
          </p:sp>
          <p:sp>
            <p:nvSpPr>
              <p:cNvPr id="337" name="TextBox 336"/>
              <p:cNvSpPr txBox="1"/>
              <p:nvPr/>
            </p:nvSpPr>
            <p:spPr>
              <a:xfrm>
                <a:off x="1947335" y="2700861"/>
                <a:ext cx="53572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i="1" dirty="0" err="1">
                    <a:solidFill>
                      <a:srgbClr val="008000"/>
                    </a:solidFill>
                  </a:rPr>
                  <a:t>E</a:t>
                </a:r>
                <a:r>
                  <a:rPr lang="en-US" i="1" baseline="-25000" dirty="0" err="1">
                    <a:solidFill>
                      <a:srgbClr val="008000"/>
                    </a:solidFill>
                  </a:rPr>
                  <a:t>x,y</a:t>
                </a:r>
                <a:endParaRPr lang="en-US" i="1" baseline="-25000" dirty="0">
                  <a:solidFill>
                    <a:srgbClr val="008000"/>
                  </a:solidFill>
                </a:endParaRPr>
              </a:p>
            </p:txBody>
          </p:sp>
          <p:sp>
            <p:nvSpPr>
              <p:cNvPr id="338" name="TextBox 337"/>
              <p:cNvSpPr txBox="1"/>
              <p:nvPr/>
            </p:nvSpPr>
            <p:spPr>
              <a:xfrm>
                <a:off x="1947335" y="3606792"/>
                <a:ext cx="53572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i="1" dirty="0" err="1">
                    <a:solidFill>
                      <a:srgbClr val="008000"/>
                    </a:solidFill>
                  </a:rPr>
                  <a:t>E</a:t>
                </a:r>
                <a:r>
                  <a:rPr lang="en-US" i="1" baseline="-25000" dirty="0" err="1">
                    <a:solidFill>
                      <a:srgbClr val="008000"/>
                    </a:solidFill>
                  </a:rPr>
                  <a:t>x,y</a:t>
                </a:r>
                <a:endParaRPr lang="en-US" i="1" baseline="-25000" dirty="0">
                  <a:solidFill>
                    <a:srgbClr val="008000"/>
                  </a:solidFill>
                </a:endParaRPr>
              </a:p>
            </p:txBody>
          </p:sp>
        </p:grpSp>
        <p:grpSp>
          <p:nvGrpSpPr>
            <p:cNvPr id="345" name="Group 344"/>
            <p:cNvGrpSpPr/>
            <p:nvPr/>
          </p:nvGrpSpPr>
          <p:grpSpPr>
            <a:xfrm>
              <a:off x="6588125" y="2831010"/>
              <a:ext cx="1965325" cy="186055"/>
              <a:chOff x="6588125" y="2821485"/>
              <a:chExt cx="1965325" cy="186055"/>
            </a:xfrm>
          </p:grpSpPr>
          <p:cxnSp>
            <p:nvCxnSpPr>
              <p:cNvPr id="299" name="Straight Arrow Connector 298"/>
              <p:cNvCxnSpPr/>
              <p:nvPr/>
            </p:nvCxnSpPr>
            <p:spPr>
              <a:xfrm>
                <a:off x="6588125" y="2824660"/>
                <a:ext cx="0" cy="182880"/>
              </a:xfrm>
              <a:prstGeom prst="straightConnector1">
                <a:avLst/>
              </a:prstGeom>
              <a:ln>
                <a:solidFill>
                  <a:srgbClr val="008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3" name="Straight Arrow Connector 342"/>
              <p:cNvCxnSpPr/>
              <p:nvPr/>
            </p:nvCxnSpPr>
            <p:spPr>
              <a:xfrm>
                <a:off x="7570787" y="2821485"/>
                <a:ext cx="0" cy="182880"/>
              </a:xfrm>
              <a:prstGeom prst="straightConnector1">
                <a:avLst/>
              </a:prstGeom>
              <a:ln>
                <a:solidFill>
                  <a:srgbClr val="008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4" name="Straight Arrow Connector 343"/>
              <p:cNvCxnSpPr/>
              <p:nvPr/>
            </p:nvCxnSpPr>
            <p:spPr>
              <a:xfrm>
                <a:off x="8553450" y="2824660"/>
                <a:ext cx="0" cy="182880"/>
              </a:xfrm>
              <a:prstGeom prst="straightConnector1">
                <a:avLst/>
              </a:prstGeom>
              <a:ln>
                <a:solidFill>
                  <a:srgbClr val="008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6" name="Group 345"/>
            <p:cNvGrpSpPr/>
            <p:nvPr/>
          </p:nvGrpSpPr>
          <p:grpSpPr>
            <a:xfrm>
              <a:off x="6588125" y="1919785"/>
              <a:ext cx="1965325" cy="186055"/>
              <a:chOff x="6588125" y="2821485"/>
              <a:chExt cx="1965325" cy="186055"/>
            </a:xfrm>
          </p:grpSpPr>
          <p:cxnSp>
            <p:nvCxnSpPr>
              <p:cNvPr id="347" name="Straight Arrow Connector 346"/>
              <p:cNvCxnSpPr/>
              <p:nvPr/>
            </p:nvCxnSpPr>
            <p:spPr>
              <a:xfrm>
                <a:off x="6588125" y="2824660"/>
                <a:ext cx="0" cy="182880"/>
              </a:xfrm>
              <a:prstGeom prst="straightConnector1">
                <a:avLst/>
              </a:prstGeom>
              <a:ln>
                <a:solidFill>
                  <a:srgbClr val="008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8" name="Straight Arrow Connector 347"/>
              <p:cNvCxnSpPr/>
              <p:nvPr/>
            </p:nvCxnSpPr>
            <p:spPr>
              <a:xfrm>
                <a:off x="7570787" y="2821485"/>
                <a:ext cx="0" cy="182880"/>
              </a:xfrm>
              <a:prstGeom prst="straightConnector1">
                <a:avLst/>
              </a:prstGeom>
              <a:ln>
                <a:solidFill>
                  <a:srgbClr val="008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9" name="Straight Arrow Connector 348"/>
              <p:cNvCxnSpPr/>
              <p:nvPr/>
            </p:nvCxnSpPr>
            <p:spPr>
              <a:xfrm>
                <a:off x="8553450" y="2824660"/>
                <a:ext cx="0" cy="182880"/>
              </a:xfrm>
              <a:prstGeom prst="straightConnector1">
                <a:avLst/>
              </a:prstGeom>
              <a:ln>
                <a:solidFill>
                  <a:srgbClr val="008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0" name="Group 349"/>
            <p:cNvGrpSpPr/>
            <p:nvPr/>
          </p:nvGrpSpPr>
          <p:grpSpPr>
            <a:xfrm flipV="1">
              <a:off x="6591300" y="1475285"/>
              <a:ext cx="1965325" cy="186055"/>
              <a:chOff x="6588125" y="2821485"/>
              <a:chExt cx="1965325" cy="186055"/>
            </a:xfrm>
          </p:grpSpPr>
          <p:cxnSp>
            <p:nvCxnSpPr>
              <p:cNvPr id="351" name="Straight Arrow Connector 350"/>
              <p:cNvCxnSpPr/>
              <p:nvPr/>
            </p:nvCxnSpPr>
            <p:spPr>
              <a:xfrm>
                <a:off x="6588125" y="2824660"/>
                <a:ext cx="0" cy="182880"/>
              </a:xfrm>
              <a:prstGeom prst="straightConnector1">
                <a:avLst/>
              </a:prstGeom>
              <a:ln>
                <a:solidFill>
                  <a:srgbClr val="008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2" name="Straight Arrow Connector 351"/>
              <p:cNvCxnSpPr/>
              <p:nvPr/>
            </p:nvCxnSpPr>
            <p:spPr>
              <a:xfrm>
                <a:off x="7570787" y="2821485"/>
                <a:ext cx="0" cy="182880"/>
              </a:xfrm>
              <a:prstGeom prst="straightConnector1">
                <a:avLst/>
              </a:prstGeom>
              <a:ln>
                <a:solidFill>
                  <a:srgbClr val="008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3" name="Straight Arrow Connector 352"/>
              <p:cNvCxnSpPr/>
              <p:nvPr/>
            </p:nvCxnSpPr>
            <p:spPr>
              <a:xfrm>
                <a:off x="8553450" y="2824660"/>
                <a:ext cx="0" cy="182880"/>
              </a:xfrm>
              <a:prstGeom prst="straightConnector1">
                <a:avLst/>
              </a:prstGeom>
              <a:ln>
                <a:solidFill>
                  <a:srgbClr val="008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8" name="Group 357"/>
            <p:cNvGrpSpPr/>
            <p:nvPr/>
          </p:nvGrpSpPr>
          <p:grpSpPr>
            <a:xfrm flipV="1">
              <a:off x="6591300" y="2383335"/>
              <a:ext cx="1965325" cy="186055"/>
              <a:chOff x="6588125" y="2821485"/>
              <a:chExt cx="1965325" cy="186055"/>
            </a:xfrm>
          </p:grpSpPr>
          <p:cxnSp>
            <p:nvCxnSpPr>
              <p:cNvPr id="359" name="Straight Arrow Connector 358"/>
              <p:cNvCxnSpPr/>
              <p:nvPr/>
            </p:nvCxnSpPr>
            <p:spPr>
              <a:xfrm>
                <a:off x="6588125" y="2824660"/>
                <a:ext cx="0" cy="182880"/>
              </a:xfrm>
              <a:prstGeom prst="straightConnector1">
                <a:avLst/>
              </a:prstGeom>
              <a:ln>
                <a:solidFill>
                  <a:srgbClr val="008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0" name="Straight Arrow Connector 359"/>
              <p:cNvCxnSpPr/>
              <p:nvPr/>
            </p:nvCxnSpPr>
            <p:spPr>
              <a:xfrm>
                <a:off x="7570787" y="2821485"/>
                <a:ext cx="0" cy="182880"/>
              </a:xfrm>
              <a:prstGeom prst="straightConnector1">
                <a:avLst/>
              </a:prstGeom>
              <a:ln>
                <a:solidFill>
                  <a:srgbClr val="008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1" name="Straight Arrow Connector 360"/>
              <p:cNvCxnSpPr/>
              <p:nvPr/>
            </p:nvCxnSpPr>
            <p:spPr>
              <a:xfrm>
                <a:off x="8553450" y="2824660"/>
                <a:ext cx="0" cy="182880"/>
              </a:xfrm>
              <a:prstGeom prst="straightConnector1">
                <a:avLst/>
              </a:prstGeom>
              <a:ln>
                <a:solidFill>
                  <a:srgbClr val="008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0" name="Group 369"/>
            <p:cNvGrpSpPr/>
            <p:nvPr/>
          </p:nvGrpSpPr>
          <p:grpSpPr>
            <a:xfrm>
              <a:off x="6728459" y="1322249"/>
              <a:ext cx="1189355" cy="1817825"/>
              <a:chOff x="6728459" y="1322249"/>
              <a:chExt cx="1189355" cy="1817825"/>
            </a:xfrm>
          </p:grpSpPr>
          <p:grpSp>
            <p:nvGrpSpPr>
              <p:cNvPr id="362" name="Group 361"/>
              <p:cNvGrpSpPr/>
              <p:nvPr/>
            </p:nvGrpSpPr>
            <p:grpSpPr>
              <a:xfrm rot="16200000" flipV="1">
                <a:off x="5912574" y="2138134"/>
                <a:ext cx="1817825" cy="186055"/>
                <a:chOff x="6588125" y="2821485"/>
                <a:chExt cx="1965325" cy="186055"/>
              </a:xfrm>
            </p:grpSpPr>
            <p:cxnSp>
              <p:nvCxnSpPr>
                <p:cNvPr id="363" name="Straight Arrow Connector 362"/>
                <p:cNvCxnSpPr/>
                <p:nvPr/>
              </p:nvCxnSpPr>
              <p:spPr>
                <a:xfrm>
                  <a:off x="6588125" y="2824660"/>
                  <a:ext cx="0" cy="182880"/>
                </a:xfrm>
                <a:prstGeom prst="straightConnector1">
                  <a:avLst/>
                </a:prstGeom>
                <a:ln>
                  <a:solidFill>
                    <a:srgbClr val="008000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4" name="Straight Arrow Connector 363"/>
                <p:cNvCxnSpPr/>
                <p:nvPr/>
              </p:nvCxnSpPr>
              <p:spPr>
                <a:xfrm>
                  <a:off x="7570787" y="2821485"/>
                  <a:ext cx="0" cy="182880"/>
                </a:xfrm>
                <a:prstGeom prst="straightConnector1">
                  <a:avLst/>
                </a:prstGeom>
                <a:ln>
                  <a:solidFill>
                    <a:srgbClr val="008000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5" name="Straight Arrow Connector 364"/>
                <p:cNvCxnSpPr/>
                <p:nvPr/>
              </p:nvCxnSpPr>
              <p:spPr>
                <a:xfrm>
                  <a:off x="8553450" y="2824660"/>
                  <a:ext cx="0" cy="182880"/>
                </a:xfrm>
                <a:prstGeom prst="straightConnector1">
                  <a:avLst/>
                </a:prstGeom>
                <a:ln>
                  <a:solidFill>
                    <a:srgbClr val="008000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6" name="Group 365"/>
              <p:cNvGrpSpPr/>
              <p:nvPr/>
            </p:nvGrpSpPr>
            <p:grpSpPr>
              <a:xfrm rot="16200000" flipV="1">
                <a:off x="6915874" y="2138134"/>
                <a:ext cx="1817825" cy="186055"/>
                <a:chOff x="6588125" y="2821485"/>
                <a:chExt cx="1965325" cy="186055"/>
              </a:xfrm>
            </p:grpSpPr>
            <p:cxnSp>
              <p:nvCxnSpPr>
                <p:cNvPr id="367" name="Straight Arrow Connector 366"/>
                <p:cNvCxnSpPr/>
                <p:nvPr/>
              </p:nvCxnSpPr>
              <p:spPr>
                <a:xfrm>
                  <a:off x="6588125" y="2824660"/>
                  <a:ext cx="0" cy="182880"/>
                </a:xfrm>
                <a:prstGeom prst="straightConnector1">
                  <a:avLst/>
                </a:prstGeom>
                <a:ln>
                  <a:solidFill>
                    <a:srgbClr val="008000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8" name="Straight Arrow Connector 367"/>
                <p:cNvCxnSpPr/>
                <p:nvPr/>
              </p:nvCxnSpPr>
              <p:spPr>
                <a:xfrm>
                  <a:off x="7570787" y="2821485"/>
                  <a:ext cx="0" cy="182880"/>
                </a:xfrm>
                <a:prstGeom prst="straightConnector1">
                  <a:avLst/>
                </a:prstGeom>
                <a:ln>
                  <a:solidFill>
                    <a:srgbClr val="008000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9" name="Straight Arrow Connector 368"/>
                <p:cNvCxnSpPr/>
                <p:nvPr/>
              </p:nvCxnSpPr>
              <p:spPr>
                <a:xfrm>
                  <a:off x="8553450" y="2824660"/>
                  <a:ext cx="0" cy="182880"/>
                </a:xfrm>
                <a:prstGeom prst="straightConnector1">
                  <a:avLst/>
                </a:prstGeom>
                <a:ln>
                  <a:solidFill>
                    <a:srgbClr val="008000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71" name="Group 370"/>
            <p:cNvGrpSpPr/>
            <p:nvPr/>
          </p:nvGrpSpPr>
          <p:grpSpPr>
            <a:xfrm flipH="1">
              <a:off x="7217409" y="1315899"/>
              <a:ext cx="1189355" cy="1817825"/>
              <a:chOff x="6728459" y="1322249"/>
              <a:chExt cx="1189355" cy="1817825"/>
            </a:xfrm>
          </p:grpSpPr>
          <p:grpSp>
            <p:nvGrpSpPr>
              <p:cNvPr id="372" name="Group 371"/>
              <p:cNvGrpSpPr/>
              <p:nvPr/>
            </p:nvGrpSpPr>
            <p:grpSpPr>
              <a:xfrm rot="16200000" flipV="1">
                <a:off x="5912574" y="2138134"/>
                <a:ext cx="1817825" cy="186055"/>
                <a:chOff x="6588125" y="2821485"/>
                <a:chExt cx="1965325" cy="186055"/>
              </a:xfrm>
            </p:grpSpPr>
            <p:cxnSp>
              <p:nvCxnSpPr>
                <p:cNvPr id="377" name="Straight Arrow Connector 376"/>
                <p:cNvCxnSpPr/>
                <p:nvPr/>
              </p:nvCxnSpPr>
              <p:spPr>
                <a:xfrm>
                  <a:off x="6588125" y="2824660"/>
                  <a:ext cx="0" cy="182880"/>
                </a:xfrm>
                <a:prstGeom prst="straightConnector1">
                  <a:avLst/>
                </a:prstGeom>
                <a:ln>
                  <a:solidFill>
                    <a:srgbClr val="008000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8" name="Straight Arrow Connector 377"/>
                <p:cNvCxnSpPr/>
                <p:nvPr/>
              </p:nvCxnSpPr>
              <p:spPr>
                <a:xfrm>
                  <a:off x="7570787" y="2821485"/>
                  <a:ext cx="0" cy="182880"/>
                </a:xfrm>
                <a:prstGeom prst="straightConnector1">
                  <a:avLst/>
                </a:prstGeom>
                <a:ln>
                  <a:solidFill>
                    <a:srgbClr val="008000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9" name="Straight Arrow Connector 378"/>
                <p:cNvCxnSpPr/>
                <p:nvPr/>
              </p:nvCxnSpPr>
              <p:spPr>
                <a:xfrm>
                  <a:off x="8553450" y="2824660"/>
                  <a:ext cx="0" cy="182880"/>
                </a:xfrm>
                <a:prstGeom prst="straightConnector1">
                  <a:avLst/>
                </a:prstGeom>
                <a:ln>
                  <a:solidFill>
                    <a:srgbClr val="008000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3" name="Group 372"/>
              <p:cNvGrpSpPr/>
              <p:nvPr/>
            </p:nvGrpSpPr>
            <p:grpSpPr>
              <a:xfrm rot="16200000" flipV="1">
                <a:off x="6915874" y="2138134"/>
                <a:ext cx="1817825" cy="186055"/>
                <a:chOff x="6588125" y="2821485"/>
                <a:chExt cx="1965325" cy="186055"/>
              </a:xfrm>
            </p:grpSpPr>
            <p:cxnSp>
              <p:nvCxnSpPr>
                <p:cNvPr id="374" name="Straight Arrow Connector 373"/>
                <p:cNvCxnSpPr/>
                <p:nvPr/>
              </p:nvCxnSpPr>
              <p:spPr>
                <a:xfrm>
                  <a:off x="6588125" y="2824660"/>
                  <a:ext cx="0" cy="182880"/>
                </a:xfrm>
                <a:prstGeom prst="straightConnector1">
                  <a:avLst/>
                </a:prstGeom>
                <a:ln>
                  <a:solidFill>
                    <a:srgbClr val="008000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5" name="Straight Arrow Connector 374"/>
                <p:cNvCxnSpPr/>
                <p:nvPr/>
              </p:nvCxnSpPr>
              <p:spPr>
                <a:xfrm>
                  <a:off x="7570787" y="2821485"/>
                  <a:ext cx="0" cy="182880"/>
                </a:xfrm>
                <a:prstGeom prst="straightConnector1">
                  <a:avLst/>
                </a:prstGeom>
                <a:ln>
                  <a:solidFill>
                    <a:srgbClr val="008000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6" name="Straight Arrow Connector 375"/>
                <p:cNvCxnSpPr/>
                <p:nvPr/>
              </p:nvCxnSpPr>
              <p:spPr>
                <a:xfrm>
                  <a:off x="8553450" y="2824660"/>
                  <a:ext cx="0" cy="182880"/>
                </a:xfrm>
                <a:prstGeom prst="straightConnector1">
                  <a:avLst/>
                </a:prstGeom>
                <a:ln>
                  <a:solidFill>
                    <a:srgbClr val="008000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81" name="Group 380"/>
          <p:cNvGrpSpPr/>
          <p:nvPr/>
        </p:nvGrpSpPr>
        <p:grpSpPr>
          <a:xfrm>
            <a:off x="4933705" y="4053121"/>
            <a:ext cx="2504224" cy="2181197"/>
            <a:chOff x="6388099" y="1134529"/>
            <a:chExt cx="2504224" cy="2181197"/>
          </a:xfrm>
        </p:grpSpPr>
        <p:sp>
          <p:nvSpPr>
            <p:cNvPr id="382" name="Line 3"/>
            <p:cNvSpPr>
              <a:spLocks noChangeShapeType="1"/>
            </p:cNvSpPr>
            <p:nvPr/>
          </p:nvSpPr>
          <p:spPr bwMode="auto">
            <a:xfrm>
              <a:off x="6589445" y="1314851"/>
              <a:ext cx="0" cy="1818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3" name="Line 4"/>
            <p:cNvSpPr>
              <a:spLocks noChangeShapeType="1"/>
            </p:cNvSpPr>
            <p:nvPr/>
          </p:nvSpPr>
          <p:spPr bwMode="auto">
            <a:xfrm>
              <a:off x="8558091" y="1320735"/>
              <a:ext cx="0" cy="1818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4" name="Line 5"/>
            <p:cNvSpPr>
              <a:spLocks noChangeShapeType="1"/>
            </p:cNvSpPr>
            <p:nvPr/>
          </p:nvSpPr>
          <p:spPr bwMode="auto">
            <a:xfrm>
              <a:off x="6589445" y="1314851"/>
              <a:ext cx="196579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5" name="Line 6"/>
            <p:cNvSpPr>
              <a:spLocks noChangeShapeType="1"/>
            </p:cNvSpPr>
            <p:nvPr/>
          </p:nvSpPr>
          <p:spPr bwMode="auto">
            <a:xfrm>
              <a:off x="6595151" y="3133091"/>
              <a:ext cx="196579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6" name="Line 7"/>
            <p:cNvSpPr>
              <a:spLocks noChangeShapeType="1"/>
            </p:cNvSpPr>
            <p:nvPr/>
          </p:nvSpPr>
          <p:spPr bwMode="auto">
            <a:xfrm flipV="1">
              <a:off x="7573768" y="1303082"/>
              <a:ext cx="0" cy="18300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7" name="Line 8"/>
            <p:cNvSpPr>
              <a:spLocks noChangeShapeType="1"/>
            </p:cNvSpPr>
            <p:nvPr/>
          </p:nvSpPr>
          <p:spPr bwMode="auto">
            <a:xfrm>
              <a:off x="6589445" y="2221029"/>
              <a:ext cx="19686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393" name="Group 392"/>
            <p:cNvGrpSpPr/>
            <p:nvPr/>
          </p:nvGrpSpPr>
          <p:grpSpPr>
            <a:xfrm>
              <a:off x="6388099" y="1134529"/>
              <a:ext cx="535724" cy="2181197"/>
              <a:chOff x="1947335" y="1794927"/>
              <a:chExt cx="535724" cy="2181197"/>
            </a:xfrm>
          </p:grpSpPr>
          <p:sp>
            <p:nvSpPr>
              <p:cNvPr id="436" name="TextBox 435"/>
              <p:cNvSpPr txBox="1"/>
              <p:nvPr/>
            </p:nvSpPr>
            <p:spPr>
              <a:xfrm>
                <a:off x="1947335" y="1794927"/>
                <a:ext cx="53572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i="1" dirty="0" err="1"/>
                  <a:t>E</a:t>
                </a:r>
                <a:r>
                  <a:rPr lang="en-US" i="1" baseline="-25000" dirty="0" err="1"/>
                  <a:t>x,y</a:t>
                </a:r>
                <a:endParaRPr lang="en-US" i="1" baseline="-25000" dirty="0"/>
              </a:p>
            </p:txBody>
          </p:sp>
          <p:sp>
            <p:nvSpPr>
              <p:cNvPr id="437" name="TextBox 436"/>
              <p:cNvSpPr txBox="1"/>
              <p:nvPr/>
            </p:nvSpPr>
            <p:spPr>
              <a:xfrm>
                <a:off x="1947335" y="2700861"/>
                <a:ext cx="53572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i="1" dirty="0" err="1"/>
                  <a:t>E</a:t>
                </a:r>
                <a:r>
                  <a:rPr lang="en-US" i="1" baseline="-25000" dirty="0" err="1"/>
                  <a:t>x,y</a:t>
                </a:r>
                <a:endParaRPr lang="en-US" i="1" baseline="-25000" dirty="0"/>
              </a:p>
            </p:txBody>
          </p:sp>
          <p:sp>
            <p:nvSpPr>
              <p:cNvPr id="438" name="TextBox 437"/>
              <p:cNvSpPr txBox="1"/>
              <p:nvPr/>
            </p:nvSpPr>
            <p:spPr>
              <a:xfrm>
                <a:off x="1947335" y="3606792"/>
                <a:ext cx="53572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i="1" dirty="0" err="1"/>
                  <a:t>E</a:t>
                </a:r>
                <a:r>
                  <a:rPr lang="en-US" i="1" baseline="-25000" dirty="0" err="1"/>
                  <a:t>x,y</a:t>
                </a:r>
                <a:endParaRPr lang="en-US" i="1" baseline="-25000" dirty="0"/>
              </a:p>
            </p:txBody>
          </p:sp>
        </p:grpSp>
        <p:grpSp>
          <p:nvGrpSpPr>
            <p:cNvPr id="394" name="Group 393"/>
            <p:cNvGrpSpPr/>
            <p:nvPr/>
          </p:nvGrpSpPr>
          <p:grpSpPr>
            <a:xfrm>
              <a:off x="7372349" y="1134529"/>
              <a:ext cx="535724" cy="2181197"/>
              <a:chOff x="1947335" y="1794927"/>
              <a:chExt cx="535724" cy="2181197"/>
            </a:xfrm>
          </p:grpSpPr>
          <p:sp>
            <p:nvSpPr>
              <p:cNvPr id="433" name="TextBox 432"/>
              <p:cNvSpPr txBox="1"/>
              <p:nvPr/>
            </p:nvSpPr>
            <p:spPr>
              <a:xfrm>
                <a:off x="1947335" y="1794927"/>
                <a:ext cx="53572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i="1" dirty="0" err="1"/>
                  <a:t>E</a:t>
                </a:r>
                <a:r>
                  <a:rPr lang="en-US" i="1" baseline="-25000" dirty="0" err="1"/>
                  <a:t>x,y</a:t>
                </a:r>
                <a:endParaRPr lang="en-US" i="1" baseline="-25000" dirty="0"/>
              </a:p>
            </p:txBody>
          </p:sp>
          <p:sp>
            <p:nvSpPr>
              <p:cNvPr id="434" name="TextBox 433"/>
              <p:cNvSpPr txBox="1"/>
              <p:nvPr/>
            </p:nvSpPr>
            <p:spPr>
              <a:xfrm>
                <a:off x="1947335" y="2700861"/>
                <a:ext cx="53572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i="1" dirty="0" err="1"/>
                  <a:t>E</a:t>
                </a:r>
                <a:r>
                  <a:rPr lang="en-US" i="1" baseline="-25000" dirty="0" err="1"/>
                  <a:t>x,y</a:t>
                </a:r>
                <a:endParaRPr lang="en-US" i="1" baseline="-25000" dirty="0"/>
              </a:p>
            </p:txBody>
          </p:sp>
          <p:sp>
            <p:nvSpPr>
              <p:cNvPr id="435" name="TextBox 434"/>
              <p:cNvSpPr txBox="1"/>
              <p:nvPr/>
            </p:nvSpPr>
            <p:spPr>
              <a:xfrm>
                <a:off x="1947335" y="3606792"/>
                <a:ext cx="53572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i="1" dirty="0" err="1"/>
                  <a:t>E</a:t>
                </a:r>
                <a:r>
                  <a:rPr lang="en-US" i="1" baseline="-25000" dirty="0" err="1"/>
                  <a:t>x,y</a:t>
                </a:r>
                <a:endParaRPr lang="en-US" i="1" baseline="-25000" dirty="0"/>
              </a:p>
            </p:txBody>
          </p:sp>
        </p:grpSp>
        <p:grpSp>
          <p:nvGrpSpPr>
            <p:cNvPr id="395" name="Group 394"/>
            <p:cNvGrpSpPr/>
            <p:nvPr/>
          </p:nvGrpSpPr>
          <p:grpSpPr>
            <a:xfrm>
              <a:off x="8356599" y="1134529"/>
              <a:ext cx="535724" cy="2181197"/>
              <a:chOff x="1947335" y="1794927"/>
              <a:chExt cx="535724" cy="2181197"/>
            </a:xfrm>
          </p:grpSpPr>
          <p:sp>
            <p:nvSpPr>
              <p:cNvPr id="430" name="TextBox 429"/>
              <p:cNvSpPr txBox="1"/>
              <p:nvPr/>
            </p:nvSpPr>
            <p:spPr>
              <a:xfrm>
                <a:off x="1947335" y="1794927"/>
                <a:ext cx="53572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i="1" dirty="0" err="1"/>
                  <a:t>E</a:t>
                </a:r>
                <a:r>
                  <a:rPr lang="en-US" i="1" baseline="-25000" dirty="0" err="1"/>
                  <a:t>x,y</a:t>
                </a:r>
                <a:endParaRPr lang="en-US" i="1" baseline="-25000" dirty="0"/>
              </a:p>
            </p:txBody>
          </p:sp>
          <p:sp>
            <p:nvSpPr>
              <p:cNvPr id="431" name="TextBox 430"/>
              <p:cNvSpPr txBox="1"/>
              <p:nvPr/>
            </p:nvSpPr>
            <p:spPr>
              <a:xfrm>
                <a:off x="1947335" y="2700861"/>
                <a:ext cx="53572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i="1" dirty="0" err="1"/>
                  <a:t>E</a:t>
                </a:r>
                <a:r>
                  <a:rPr lang="en-US" i="1" baseline="-25000" dirty="0" err="1"/>
                  <a:t>x,y</a:t>
                </a:r>
                <a:endParaRPr lang="en-US" i="1" baseline="-25000" dirty="0"/>
              </a:p>
            </p:txBody>
          </p:sp>
          <p:sp>
            <p:nvSpPr>
              <p:cNvPr id="432" name="TextBox 431"/>
              <p:cNvSpPr txBox="1"/>
              <p:nvPr/>
            </p:nvSpPr>
            <p:spPr>
              <a:xfrm>
                <a:off x="1947335" y="3606792"/>
                <a:ext cx="53572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i="1" dirty="0" err="1"/>
                  <a:t>E</a:t>
                </a:r>
                <a:r>
                  <a:rPr lang="en-US" i="1" baseline="-25000" dirty="0" err="1"/>
                  <a:t>x,y</a:t>
                </a:r>
                <a:endParaRPr lang="en-US" i="1" baseline="-25000" dirty="0"/>
              </a:p>
            </p:txBody>
          </p:sp>
        </p:grpSp>
      </p:grpSp>
      <p:sp>
        <p:nvSpPr>
          <p:cNvPr id="453" name="Oval 15"/>
          <p:cNvSpPr>
            <a:spLocks noChangeArrowheads="1"/>
          </p:cNvSpPr>
          <p:nvPr/>
        </p:nvSpPr>
        <p:spPr bwMode="auto">
          <a:xfrm>
            <a:off x="5738088" y="5495429"/>
            <a:ext cx="91440" cy="9144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cxnSp>
        <p:nvCxnSpPr>
          <p:cNvPr id="454" name="Straight Arrow Connector 453"/>
          <p:cNvCxnSpPr>
            <a:endCxn id="453" idx="2"/>
          </p:cNvCxnSpPr>
          <p:nvPr/>
        </p:nvCxnSpPr>
        <p:spPr>
          <a:xfrm>
            <a:off x="5335222" y="5270719"/>
            <a:ext cx="402867" cy="270431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6" name="Straight Arrow Connector 455"/>
          <p:cNvCxnSpPr>
            <a:endCxn id="453" idx="3"/>
          </p:cNvCxnSpPr>
          <p:nvPr/>
        </p:nvCxnSpPr>
        <p:spPr>
          <a:xfrm flipV="1">
            <a:off x="5259021" y="5573478"/>
            <a:ext cx="492458" cy="40844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8" name="Straight Arrow Connector 457"/>
          <p:cNvCxnSpPr>
            <a:endCxn id="453" idx="5"/>
          </p:cNvCxnSpPr>
          <p:nvPr/>
        </p:nvCxnSpPr>
        <p:spPr>
          <a:xfrm flipH="1" flipV="1">
            <a:off x="5816137" y="5573478"/>
            <a:ext cx="179484" cy="38304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0" name="Straight Arrow Connector 459"/>
          <p:cNvCxnSpPr>
            <a:endCxn id="453" idx="7"/>
          </p:cNvCxnSpPr>
          <p:nvPr/>
        </p:nvCxnSpPr>
        <p:spPr>
          <a:xfrm flipH="1">
            <a:off x="5816138" y="5338452"/>
            <a:ext cx="187951" cy="170369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2" name="Title 1"/>
          <p:cNvSpPr txBox="1">
            <a:spLocks/>
          </p:cNvSpPr>
          <p:nvPr/>
        </p:nvSpPr>
        <p:spPr>
          <a:xfrm>
            <a:off x="-102157" y="281525"/>
            <a:ext cx="8340725" cy="591456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0090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400" dirty="0">
              <a:solidFill>
                <a:srgbClr val="FFFFFF"/>
              </a:solidFill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463" name="Text Box 10"/>
          <p:cNvSpPr txBox="1">
            <a:spLocks noChangeArrowheads="1"/>
          </p:cNvSpPr>
          <p:nvPr/>
        </p:nvSpPr>
        <p:spPr bwMode="auto">
          <a:xfrm>
            <a:off x="613489" y="849521"/>
            <a:ext cx="245657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 dirty="0">
                <a:latin typeface="Calibri"/>
                <a:cs typeface="Calibri"/>
              </a:rPr>
              <a:t>“Energy-Conserving” </a:t>
            </a:r>
          </a:p>
        </p:txBody>
      </p:sp>
      <p:cxnSp>
        <p:nvCxnSpPr>
          <p:cNvPr id="466" name="Straight Connector 465"/>
          <p:cNvCxnSpPr/>
          <p:nvPr/>
        </p:nvCxnSpPr>
        <p:spPr>
          <a:xfrm>
            <a:off x="3915477" y="846484"/>
            <a:ext cx="42256" cy="573598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7" name="Text Box 10"/>
          <p:cNvSpPr txBox="1">
            <a:spLocks noChangeArrowheads="1"/>
          </p:cNvSpPr>
          <p:nvPr/>
        </p:nvSpPr>
        <p:spPr bwMode="auto">
          <a:xfrm>
            <a:off x="4644932" y="846484"/>
            <a:ext cx="294888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 dirty="0">
                <a:latin typeface="Calibri"/>
                <a:cs typeface="Calibri"/>
              </a:rPr>
              <a:t>“Momentum-Conserving”</a:t>
            </a:r>
          </a:p>
        </p:txBody>
      </p:sp>
      <p:sp>
        <p:nvSpPr>
          <p:cNvPr id="470" name="Text Box 10"/>
          <p:cNvSpPr txBox="1">
            <a:spLocks noChangeArrowheads="1"/>
          </p:cNvSpPr>
          <p:nvPr/>
        </p:nvSpPr>
        <p:spPr bwMode="auto">
          <a:xfrm>
            <a:off x="386559" y="1267008"/>
            <a:ext cx="3090333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119063" indent="-119063">
              <a:buFont typeface="Arial"/>
              <a:buChar char="•"/>
              <a:defRPr/>
            </a:pPr>
            <a:r>
              <a:rPr lang="en-US" sz="1600" i="1" dirty="0">
                <a:latin typeface="Calibri"/>
                <a:cs typeface="Calibri"/>
              </a:rPr>
              <a:t>interpolates from staggered grid</a:t>
            </a:r>
          </a:p>
          <a:p>
            <a:pPr marL="119063" indent="-119063">
              <a:buFont typeface="Arial"/>
              <a:buChar char="•"/>
              <a:defRPr/>
            </a:pPr>
            <a:r>
              <a:rPr lang="en-US" sz="1600" i="1" dirty="0">
                <a:latin typeface="Calibri"/>
                <a:cs typeface="Calibri"/>
              </a:rPr>
              <a:t>one order down in // direction</a:t>
            </a:r>
          </a:p>
        </p:txBody>
      </p:sp>
      <p:sp>
        <p:nvSpPr>
          <p:cNvPr id="472" name="Text Box 10"/>
          <p:cNvSpPr txBox="1">
            <a:spLocks noChangeArrowheads="1"/>
          </p:cNvSpPr>
          <p:nvPr/>
        </p:nvSpPr>
        <p:spPr bwMode="auto">
          <a:xfrm>
            <a:off x="4757296" y="1263972"/>
            <a:ext cx="2904067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119063" indent="-119063">
              <a:buFont typeface="Arial"/>
              <a:buChar char="•"/>
              <a:defRPr/>
            </a:pPr>
            <a:r>
              <a:rPr lang="en-US" sz="1600" i="1" dirty="0">
                <a:latin typeface="Calibri"/>
                <a:cs typeface="Calibri"/>
              </a:rPr>
              <a:t>first interpolate at grid nodes</a:t>
            </a:r>
          </a:p>
          <a:p>
            <a:pPr marL="119063" indent="-119063">
              <a:buFont typeface="Arial"/>
              <a:buChar char="•"/>
              <a:defRPr/>
            </a:pPr>
            <a:r>
              <a:rPr lang="en-US" sz="1600" i="1" dirty="0">
                <a:latin typeface="Calibri"/>
                <a:cs typeface="Calibri"/>
              </a:rPr>
              <a:t>same order in all directions</a:t>
            </a:r>
          </a:p>
        </p:txBody>
      </p:sp>
      <p:sp>
        <p:nvSpPr>
          <p:cNvPr id="162" name="Title 1">
            <a:extLst>
              <a:ext uri="{FF2B5EF4-FFF2-40B4-BE49-F238E27FC236}">
                <a16:creationId xmlns:a16="http://schemas.microsoft.com/office/drawing/2014/main" id="{EA7C5279-2E12-D94F-A22A-002F363A8C56}"/>
              </a:ext>
            </a:extLst>
          </p:cNvPr>
          <p:cNvSpPr txBox="1">
            <a:spLocks/>
          </p:cNvSpPr>
          <p:nvPr/>
        </p:nvSpPr>
        <p:spPr>
          <a:xfrm>
            <a:off x="110643" y="131133"/>
            <a:ext cx="12078182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800" dirty="0"/>
              <a:t>Most common options for field interpolations</a:t>
            </a:r>
          </a:p>
        </p:txBody>
      </p:sp>
      <p:sp>
        <p:nvSpPr>
          <p:cNvPr id="161" name="Slide Number Placeholder 3">
            <a:extLst>
              <a:ext uri="{FF2B5EF4-FFF2-40B4-BE49-F238E27FC236}">
                <a16:creationId xmlns:a16="http://schemas.microsoft.com/office/drawing/2014/main" id="{581C9A99-F0E3-B546-BE4F-523A40B5C177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55401" y="6393363"/>
            <a:ext cx="544259" cy="301625"/>
          </a:xfrm>
        </p:spPr>
        <p:txBody>
          <a:bodyPr/>
          <a:lstStyle/>
          <a:p>
            <a:fld id="{929A8685-9CBD-5D48-90F4-6955DC9A7A72}" type="slidenum">
              <a:rPr lang="en-US" altLang="x-none" smtClean="0"/>
              <a:pPr/>
              <a:t>23</a:t>
            </a:fld>
            <a:endParaRPr lang="en-US" altLang="x-none"/>
          </a:p>
        </p:txBody>
      </p: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0443AECA-C2D6-2C42-B6B0-5608F7BB1324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1FF14212-D1E2-D24E-B73E-ACA943C7D89E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DBC90F59-77DF-7B4F-B8B0-D0D3A72D5ED6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4123705-D487-FC41-9D50-ACF9D61FB790}"/>
              </a:ext>
            </a:extLst>
          </p:cNvPr>
          <p:cNvSpPr txBox="1"/>
          <p:nvPr/>
        </p:nvSpPr>
        <p:spPr>
          <a:xfrm>
            <a:off x="8460927" y="1227331"/>
            <a:ext cx="3440976" cy="333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The conservation of energy or momentum is at the limit of infinitesimal time steps only.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Neither method is intrinsically superior to the other.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It can be useful to implement both methods and test whether one converges faster than the other for a given class of problems.</a:t>
            </a:r>
          </a:p>
        </p:txBody>
      </p:sp>
      <p:cxnSp>
        <p:nvCxnSpPr>
          <p:cNvPr id="167" name="Straight Connector 166">
            <a:extLst>
              <a:ext uri="{FF2B5EF4-FFF2-40B4-BE49-F238E27FC236}">
                <a16:creationId xmlns:a16="http://schemas.microsoft.com/office/drawing/2014/main" id="{2CD61D00-07D5-8C48-9657-C04CD3D422FF}"/>
              </a:ext>
            </a:extLst>
          </p:cNvPr>
          <p:cNvCxnSpPr/>
          <p:nvPr/>
        </p:nvCxnSpPr>
        <p:spPr>
          <a:xfrm>
            <a:off x="8265818" y="846484"/>
            <a:ext cx="42256" cy="573598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95298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8192B-60CB-FD47-BD25-02F3BFA0A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462281-43C7-EC44-8344-0F2455066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3303" y="1475740"/>
            <a:ext cx="10568583" cy="4047778"/>
          </a:xfrm>
        </p:spPr>
        <p:txBody>
          <a:bodyPr/>
          <a:lstStyle/>
          <a:p>
            <a:r>
              <a:rPr lang="en-US" dirty="0"/>
              <a:t>Intro</a:t>
            </a:r>
          </a:p>
          <a:p>
            <a:r>
              <a:rPr lang="en-US" dirty="0"/>
              <a:t>Pushing particles</a:t>
            </a:r>
          </a:p>
          <a:p>
            <a:r>
              <a:rPr lang="en-US" dirty="0"/>
              <a:t>Field solve (electrostatic)</a:t>
            </a:r>
          </a:p>
          <a:p>
            <a:r>
              <a:rPr lang="en-US" dirty="0"/>
              <a:t>Field solve (electromagnetic)</a:t>
            </a:r>
          </a:p>
          <a:p>
            <a:r>
              <a:rPr lang="en-US" dirty="0"/>
              <a:t>Interpolation between particles and fields</a:t>
            </a:r>
          </a:p>
          <a:p>
            <a:r>
              <a:rPr lang="en-US" b="1" dirty="0">
                <a:solidFill>
                  <a:srgbClr val="C00000"/>
                </a:solidFill>
              </a:rPr>
              <a:t>Stability, numerical heating, numerical dispersion, numerical Cherenkov instability</a:t>
            </a:r>
          </a:p>
          <a:p>
            <a:r>
              <a:rPr lang="en-US" dirty="0"/>
              <a:t>Summary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8BDFE0-94C6-274D-B988-F362DB342F77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24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933951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E914867-140C-F54D-92CF-7867A97FE8CB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25</a:t>
            </a:fld>
            <a:endParaRPr lang="en-US" altLang="x-none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BBA1AEA-C792-5745-B9D2-11A54A903B44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2088098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altLang="en-US" sz="2800" dirty="0"/>
              <a:t>Stability analysis of the leapfrog particle pusher</a:t>
            </a:r>
            <a:endParaRPr lang="en-US" sz="28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29ECDE0-184D-E84B-97E0-CB05D39AAA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871" y="1408280"/>
            <a:ext cx="2393950" cy="660400"/>
          </a:xfrm>
          <a:prstGeom prst="rect">
            <a:avLst/>
          </a:prstGeom>
        </p:spPr>
      </p:pic>
      <p:sp>
        <p:nvSpPr>
          <p:cNvPr id="19" name="Right Arrow 18">
            <a:extLst>
              <a:ext uri="{FF2B5EF4-FFF2-40B4-BE49-F238E27FC236}">
                <a16:creationId xmlns:a16="http://schemas.microsoft.com/office/drawing/2014/main" id="{3A01FD4B-58CC-DA4F-8DC8-FAB6FCDD4575}"/>
              </a:ext>
            </a:extLst>
          </p:cNvPr>
          <p:cNvSpPr/>
          <p:nvPr/>
        </p:nvSpPr>
        <p:spPr bwMode="auto">
          <a:xfrm>
            <a:off x="464809" y="2478552"/>
            <a:ext cx="329695" cy="24132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16" tIns="45708" rIns="91416" bIns="45708" numCol="1" rtlCol="0" anchor="t" anchorCtr="0" compatLnSpc="1">
            <a:prstTxWarp prst="textNoShape">
              <a:avLst/>
            </a:prstTxWarp>
          </a:bodyPr>
          <a:lstStyle/>
          <a:p>
            <a:pPr defTabSz="914126" eaLnBrk="0" hangingPunct="0"/>
            <a:endParaRPr lang="en-US" sz="4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C398389-9D95-A941-B74F-4F0EDC7AB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099" y="2413257"/>
            <a:ext cx="4424680" cy="28067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023D2FF-A677-B342-B818-87F0DB4B62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099" y="3266783"/>
            <a:ext cx="1964690" cy="29718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7115276-C65E-D542-B6F9-38DB04B1D3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0525" y="3053943"/>
            <a:ext cx="2245360" cy="610870"/>
          </a:xfrm>
          <a:prstGeom prst="rect">
            <a:avLst/>
          </a:prstGeom>
        </p:spPr>
      </p:pic>
      <p:sp>
        <p:nvSpPr>
          <p:cNvPr id="23" name="Right Arrow 22">
            <a:extLst>
              <a:ext uri="{FF2B5EF4-FFF2-40B4-BE49-F238E27FC236}">
                <a16:creationId xmlns:a16="http://schemas.microsoft.com/office/drawing/2014/main" id="{DAEEC5F1-302F-F844-B894-FBDF4D2D8491}"/>
              </a:ext>
            </a:extLst>
          </p:cNvPr>
          <p:cNvSpPr/>
          <p:nvPr/>
        </p:nvSpPr>
        <p:spPr bwMode="auto">
          <a:xfrm>
            <a:off x="3349432" y="3299344"/>
            <a:ext cx="329695" cy="24132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16" tIns="45708" rIns="91416" bIns="45708" numCol="1" rtlCol="0" anchor="t" anchorCtr="0" compatLnSpc="1">
            <a:prstTxWarp prst="textNoShape">
              <a:avLst/>
            </a:prstTxWarp>
          </a:bodyPr>
          <a:lstStyle/>
          <a:p>
            <a:pPr defTabSz="914126" eaLnBrk="0" hangingPunct="0"/>
            <a:endParaRPr lang="en-US" sz="4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17C00B4-123D-D54E-AD79-ED4F0F5D47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8354" y="754811"/>
            <a:ext cx="5515704" cy="3969589"/>
          </a:xfrm>
          <a:prstGeom prst="rect">
            <a:avLst/>
          </a:prstGeom>
        </p:spPr>
      </p:pic>
      <p:sp>
        <p:nvSpPr>
          <p:cNvPr id="26" name="Rectangle 4">
            <a:extLst>
              <a:ext uri="{FF2B5EF4-FFF2-40B4-BE49-F238E27FC236}">
                <a16:creationId xmlns:a16="http://schemas.microsoft.com/office/drawing/2014/main" id="{4B590C8A-3914-9246-9F0C-677E9E580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521" y="818671"/>
            <a:ext cx="8643109" cy="1141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463" tIns="44438" rIns="90463" bIns="44438" numCol="1" anchor="t" anchorCtr="0" compatLnSpc="1">
            <a:prstTxWarp prst="textNoShape">
              <a:avLst/>
            </a:prstTxWarp>
          </a:bodyPr>
          <a:lstStyle>
            <a:lvl1pPr marL="225425" indent="-2254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569913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19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804863" indent="-31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-"/>
              <a:defRPr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143000" indent="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1485900" indent="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5pPr>
            <a:lvl6pPr marL="1943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6pPr>
            <a:lvl7pPr marL="24003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7pPr>
            <a:lvl8pPr marL="28575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8pPr>
            <a:lvl9pPr marL="33147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sz="2400" dirty="0">
                <a:latin typeface="Calibri"/>
                <a:cs typeface="Calibri"/>
              </a:rPr>
              <a:t>Stability FD pusher: </a:t>
            </a:r>
            <a:r>
              <a:rPr lang="en-US" sz="2400" b="0" dirty="0">
                <a:latin typeface="Calibri"/>
                <a:cs typeface="Calibri"/>
              </a:rPr>
              <a:t>harmonic oscillator</a:t>
            </a:r>
            <a:endParaRPr lang="en-US" sz="1999" b="0" dirty="0">
              <a:latin typeface="Calibri"/>
              <a:cs typeface="Calibri"/>
            </a:endParaRPr>
          </a:p>
          <a:p>
            <a:pPr marL="228531" indent="-228531"/>
            <a:endParaRPr lang="en-US" sz="1999" b="0" dirty="0">
              <a:latin typeface="Calibri"/>
              <a:cs typeface="Calibri"/>
            </a:endParaRPr>
          </a:p>
          <a:p>
            <a:pPr marL="228531" indent="-228531"/>
            <a:endParaRPr lang="en-US" sz="1999" b="0" dirty="0">
              <a:latin typeface="Calibri"/>
              <a:cs typeface="Calibri"/>
            </a:endParaRPr>
          </a:p>
          <a:p>
            <a:pPr marL="228531" indent="-228531"/>
            <a:endParaRPr lang="en-US" sz="1999" b="0" dirty="0">
              <a:latin typeface="Calibri"/>
              <a:cs typeface="Calibri"/>
            </a:endParaRPr>
          </a:p>
          <a:p>
            <a:pPr marL="228531" indent="-228531"/>
            <a:endParaRPr lang="en-US" sz="1999" b="0" dirty="0">
              <a:latin typeface="Calibri"/>
              <a:cs typeface="Calibri"/>
            </a:endParaRPr>
          </a:p>
          <a:p>
            <a:pPr marL="228531" indent="-228531"/>
            <a:endParaRPr lang="en-US" sz="1999" b="0" dirty="0">
              <a:latin typeface="Calibri"/>
              <a:cs typeface="Calibri"/>
            </a:endParaRPr>
          </a:p>
          <a:p>
            <a:pPr marL="228531" indent="-228531"/>
            <a:endParaRPr lang="en-US" sz="1999" b="0" dirty="0">
              <a:latin typeface="Calibri"/>
              <a:cs typeface="Calibri"/>
            </a:endParaRPr>
          </a:p>
          <a:p>
            <a:pPr marL="0" indent="0">
              <a:buNone/>
            </a:pPr>
            <a:endParaRPr lang="en-US" sz="1999" b="0" dirty="0">
              <a:latin typeface="Calibri"/>
              <a:cs typeface="Calibri"/>
              <a:sym typeface="Wingdings" pitchFamily="2" charset="2"/>
            </a:endParaRPr>
          </a:p>
          <a:p>
            <a:pPr marL="0" indent="0">
              <a:buNone/>
            </a:pPr>
            <a:endParaRPr lang="en-US" sz="1999" b="0" dirty="0">
              <a:latin typeface="Calibri"/>
              <a:cs typeface="Calibri"/>
              <a:sym typeface="Wingdings" pitchFamily="2" charset="2"/>
            </a:endParaRPr>
          </a:p>
          <a:p>
            <a:pPr marL="0" indent="0">
              <a:buNone/>
            </a:pPr>
            <a:r>
              <a:rPr lang="en-US" sz="1999" b="0" dirty="0">
                <a:latin typeface="Calibri"/>
                <a:cs typeface="Calibri"/>
                <a:sym typeface="Wingdings" pitchFamily="2" charset="2"/>
              </a:rPr>
              <a:t> Unstable if </a:t>
            </a:r>
            <a:endParaRPr lang="en-US" sz="1999" b="0" dirty="0">
              <a:latin typeface="Calibri"/>
              <a:cs typeface="Calibri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7E350D3D-7EFC-2E46-AFFF-91A49E3994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7874" y="4233168"/>
            <a:ext cx="1238250" cy="297180"/>
          </a:xfrm>
          <a:prstGeom prst="rect">
            <a:avLst/>
          </a:prstGeom>
        </p:spPr>
      </p:pic>
      <p:sp>
        <p:nvSpPr>
          <p:cNvPr id="28" name="Rectangle 4">
            <a:extLst>
              <a:ext uri="{FF2B5EF4-FFF2-40B4-BE49-F238E27FC236}">
                <a16:creationId xmlns:a16="http://schemas.microsoft.com/office/drawing/2014/main" id="{1BB3F6EA-3C07-B34F-81C5-5A66B827A4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4308" y="4996276"/>
            <a:ext cx="4646664" cy="329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463" tIns="44438" rIns="90463" bIns="44438" numCol="1" anchor="t" anchorCtr="0" compatLnSpc="1">
            <a:prstTxWarp prst="textNoShape">
              <a:avLst/>
            </a:prstTxWarp>
          </a:bodyPr>
          <a:lstStyle>
            <a:lvl1pPr marL="225425" indent="-2254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569913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19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804863" indent="-31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-"/>
              <a:defRPr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143000" indent="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1485900" indent="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5pPr>
            <a:lvl6pPr marL="1943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6pPr>
            <a:lvl7pPr marL="24003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7pPr>
            <a:lvl8pPr marL="28575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8pPr>
            <a:lvl9pPr marL="33147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sz="1400" b="0" dirty="0" err="1">
                <a:latin typeface="Calibri"/>
                <a:cs typeface="Calibri"/>
              </a:rPr>
              <a:t>Hockney</a:t>
            </a:r>
            <a:r>
              <a:rPr lang="en-US" sz="1400" b="0" dirty="0">
                <a:latin typeface="Calibri"/>
                <a:cs typeface="Calibri"/>
              </a:rPr>
              <a:t> &amp; Eastwood, “Computer simulation using particles”</a:t>
            </a:r>
            <a:endParaRPr lang="en-US" sz="1400" b="0" baseline="30000" dirty="0">
              <a:latin typeface="Calibri"/>
              <a:cs typeface="Calibri"/>
            </a:endParaRPr>
          </a:p>
          <a:p>
            <a:pPr marL="228531" indent="-228531"/>
            <a:endParaRPr lang="en-US" sz="1400" b="0" dirty="0">
              <a:latin typeface="Calibri"/>
              <a:cs typeface="Calibri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6985109-45A3-3647-86F0-60D540C73A07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DD4053D-D3F6-7B46-92ED-BA5C33917FE9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6A57CBC-8128-DA44-A0C7-E5AE920137CD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55913983"/>
      </p:ext>
    </p:extLst>
  </p:cSld>
  <p:clrMapOvr>
    <a:masterClrMapping/>
  </p:clrMapOvr>
  <p:transition>
    <p:wipe dir="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6689BEB-83F5-EE4E-BF7C-B318E3858F2F}"/>
              </a:ext>
            </a:extLst>
          </p:cNvPr>
          <p:cNvSpPr/>
          <p:nvPr/>
        </p:nvSpPr>
        <p:spPr>
          <a:xfrm>
            <a:off x="0" y="6175513"/>
            <a:ext cx="12188825" cy="68248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921C086E-85F3-E544-A654-46C9EF5F482F}"/>
              </a:ext>
            </a:extLst>
          </p:cNvPr>
          <p:cNvGrpSpPr/>
          <p:nvPr/>
        </p:nvGrpSpPr>
        <p:grpSpPr>
          <a:xfrm>
            <a:off x="7563298" y="695283"/>
            <a:ext cx="2906830" cy="3377989"/>
            <a:chOff x="7539923" y="508000"/>
            <a:chExt cx="2906830" cy="3377989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45CF3D94-C2F7-BB42-82FD-A1EF37F1460D}"/>
                </a:ext>
              </a:extLst>
            </p:cNvPr>
            <p:cNvGrpSpPr/>
            <p:nvPr/>
          </p:nvGrpSpPr>
          <p:grpSpPr>
            <a:xfrm>
              <a:off x="7539923" y="508000"/>
              <a:ext cx="2906830" cy="3377989"/>
              <a:chOff x="7539923" y="508000"/>
              <a:chExt cx="2906830" cy="3377989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B91707CF-F201-D749-97AE-4826990EE8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797210" y="976963"/>
                <a:ext cx="2183583" cy="2642135"/>
              </a:xfrm>
              <a:prstGeom prst="rect">
                <a:avLst/>
              </a:prstGeom>
            </p:spPr>
          </p:pic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4DD38E35-CDFD-224D-A7C5-B69480C4F8F8}"/>
                  </a:ext>
                </a:extLst>
              </p:cNvPr>
              <p:cNvCxnSpPr/>
              <p:nvPr/>
            </p:nvCxnSpPr>
            <p:spPr>
              <a:xfrm>
                <a:off x="7539923" y="3604662"/>
                <a:ext cx="2906830" cy="0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07310DA4-B0C1-FF49-9D75-19B94DBF800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89002" y="635000"/>
                <a:ext cx="0" cy="2971398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6208A68-62FE-3D4E-A2AC-D9CEF135D5F8}"/>
                  </a:ext>
                </a:extLst>
              </p:cNvPr>
              <p:cNvSpPr txBox="1"/>
              <p:nvPr/>
            </p:nvSpPr>
            <p:spPr>
              <a:xfrm>
                <a:off x="10088038" y="3544357"/>
                <a:ext cx="300083" cy="3416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dirty="0"/>
                  <a:t>x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94261601-D2E1-904A-A4D2-AEA52D08B927}"/>
                  </a:ext>
                </a:extLst>
              </p:cNvPr>
              <p:cNvSpPr txBox="1"/>
              <p:nvPr/>
            </p:nvSpPr>
            <p:spPr>
              <a:xfrm>
                <a:off x="8172333" y="508000"/>
                <a:ext cx="647933" cy="3416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dirty="0">
                    <a:latin typeface="Symbol" pitchFamily="2" charset="2"/>
                  </a:rPr>
                  <a:t>W</a:t>
                </a:r>
                <a:r>
                  <a:rPr lang="en-US" baseline="30000" dirty="0"/>
                  <a:t>2</a:t>
                </a:r>
                <a:r>
                  <a:rPr lang="en-US" dirty="0"/>
                  <a:t>x</a:t>
                </a:r>
                <a:r>
                  <a:rPr lang="en-US" baseline="30000" dirty="0"/>
                  <a:t>2</a:t>
                </a:r>
              </a:p>
            </p:txBody>
          </p:sp>
        </p:grp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E2F76619-BBF7-5146-8484-C9E866D20798}"/>
                </a:ext>
              </a:extLst>
            </p:cNvPr>
            <p:cNvCxnSpPr>
              <a:cxnSpLocks/>
            </p:cNvCxnSpPr>
            <p:nvPr/>
          </p:nvCxnSpPr>
          <p:spPr>
            <a:xfrm>
              <a:off x="8066867" y="2088204"/>
              <a:ext cx="164592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392B7C5-B63A-B64B-B8BE-380A61B33C00}"/>
              </a:ext>
            </a:extLst>
          </p:cNvPr>
          <p:cNvGrpSpPr/>
          <p:nvPr/>
        </p:nvGrpSpPr>
        <p:grpSpPr>
          <a:xfrm>
            <a:off x="8010728" y="2211316"/>
            <a:ext cx="2251745" cy="1646267"/>
            <a:chOff x="7987353" y="2024033"/>
            <a:chExt cx="2251745" cy="1646267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99D2E9CE-1FE0-5F43-9DC4-4C5DAB285EED}"/>
                </a:ext>
              </a:extLst>
            </p:cNvPr>
            <p:cNvGrpSpPr/>
            <p:nvPr/>
          </p:nvGrpSpPr>
          <p:grpSpPr>
            <a:xfrm>
              <a:off x="8058150" y="2092325"/>
              <a:ext cx="1644650" cy="1525130"/>
              <a:chOff x="8959850" y="2117725"/>
              <a:chExt cx="1644650" cy="1525130"/>
            </a:xfrm>
          </p:grpSpPr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B4D7E631-6056-D347-9768-656AA55D5F3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160000" y="2124075"/>
                <a:ext cx="444500" cy="1171575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CD8E7BC0-166A-DC4A-95CE-80A693CCFE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59850" y="2117725"/>
                <a:ext cx="444500" cy="1171575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0509F18D-A7AA-564B-8E39-0D59C80550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01175" y="3287657"/>
                <a:ext cx="389527" cy="355198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3968C537-E54E-1744-9429-1A3EDCF0FBA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790702" y="3294007"/>
                <a:ext cx="362948" cy="348848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20FC802-15A9-8C43-9BAE-9DD7D73F483B}"/>
                </a:ext>
              </a:extLst>
            </p:cNvPr>
            <p:cNvSpPr/>
            <p:nvPr/>
          </p:nvSpPr>
          <p:spPr>
            <a:xfrm>
              <a:off x="8420100" y="3200400"/>
              <a:ext cx="152400" cy="139700"/>
            </a:xfrm>
            <a:prstGeom prst="ellipse">
              <a:avLst/>
            </a:prstGeom>
            <a:solidFill>
              <a:srgbClr val="4F81BD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2A0EE16-125A-C44C-B72D-87F4357FD9D7}"/>
                </a:ext>
              </a:extLst>
            </p:cNvPr>
            <p:cNvSpPr/>
            <p:nvPr/>
          </p:nvSpPr>
          <p:spPr>
            <a:xfrm>
              <a:off x="9193460" y="3200400"/>
              <a:ext cx="152400" cy="139700"/>
            </a:xfrm>
            <a:prstGeom prst="ellipse">
              <a:avLst/>
            </a:prstGeom>
            <a:solidFill>
              <a:srgbClr val="4F81BD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0BDC2EE-F17F-5F4B-8E8F-38A29B54969E}"/>
                </a:ext>
              </a:extLst>
            </p:cNvPr>
            <p:cNvSpPr txBox="1"/>
            <p:nvPr/>
          </p:nvSpPr>
          <p:spPr>
            <a:xfrm>
              <a:off x="9344301" y="3086100"/>
              <a:ext cx="894797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dirty="0">
                  <a:solidFill>
                    <a:srgbClr val="0070C0"/>
                  </a:solidFill>
                  <a:latin typeface="Symbol" pitchFamily="2" charset="2"/>
                </a:rPr>
                <a:t>D</a:t>
              </a:r>
              <a:r>
                <a:rPr lang="en-US" dirty="0">
                  <a:solidFill>
                    <a:srgbClr val="0070C0"/>
                  </a:solidFill>
                </a:rPr>
                <a:t>t=1/</a:t>
              </a:r>
              <a:r>
                <a:rPr lang="en-US" dirty="0">
                  <a:solidFill>
                    <a:srgbClr val="0070C0"/>
                  </a:solidFill>
                  <a:latin typeface="Symbol" pitchFamily="2" charset="2"/>
                </a:rPr>
                <a:t>W</a:t>
              </a: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30AE24E4-64BB-4C4F-847E-F4B38C43C527}"/>
                </a:ext>
              </a:extLst>
            </p:cNvPr>
            <p:cNvSpPr/>
            <p:nvPr/>
          </p:nvSpPr>
          <p:spPr>
            <a:xfrm>
              <a:off x="8813800" y="3530600"/>
              <a:ext cx="152400" cy="139700"/>
            </a:xfrm>
            <a:prstGeom prst="ellipse">
              <a:avLst/>
            </a:prstGeom>
            <a:solidFill>
              <a:srgbClr val="4F81BD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833C1A88-CE94-2B49-ABB9-5707A663F814}"/>
                </a:ext>
              </a:extLst>
            </p:cNvPr>
            <p:cNvSpPr/>
            <p:nvPr/>
          </p:nvSpPr>
          <p:spPr>
            <a:xfrm>
              <a:off x="7987353" y="2024033"/>
              <a:ext cx="152400" cy="139700"/>
            </a:xfrm>
            <a:prstGeom prst="ellipse">
              <a:avLst/>
            </a:prstGeom>
            <a:solidFill>
              <a:srgbClr val="4F81BD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A2BE20FB-B27B-C241-ABFA-E3707BA07490}"/>
                </a:ext>
              </a:extLst>
            </p:cNvPr>
            <p:cNvSpPr/>
            <p:nvPr/>
          </p:nvSpPr>
          <p:spPr>
            <a:xfrm>
              <a:off x="9625653" y="2024033"/>
              <a:ext cx="152400" cy="139700"/>
            </a:xfrm>
            <a:prstGeom prst="ellipse">
              <a:avLst/>
            </a:prstGeom>
            <a:solidFill>
              <a:srgbClr val="4F81BD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7769625-1EE8-DB4D-8617-10EFF0320805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26</a:t>
            </a:fld>
            <a:endParaRPr lang="en-US" altLang="x-none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9961FFB-7A3D-CA45-9729-D8A397DE8E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0576" y="1414575"/>
            <a:ext cx="2160270" cy="29146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59BC211-7B17-484A-85BE-8B4B20D922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8750" y="2385554"/>
            <a:ext cx="5383530" cy="360045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6B038F79-B08B-E74E-A2CA-E3145D552F03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2088098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altLang="en-US" sz="2800" dirty="0"/>
              <a:t>Energy considerations</a:t>
            </a:r>
            <a:endParaRPr lang="en-US" sz="2800" dirty="0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9BE371C-4690-D74E-A396-41FF39B51485}"/>
              </a:ext>
            </a:extLst>
          </p:cNvPr>
          <p:cNvGrpSpPr/>
          <p:nvPr/>
        </p:nvGrpSpPr>
        <p:grpSpPr>
          <a:xfrm>
            <a:off x="8010728" y="2115142"/>
            <a:ext cx="2698287" cy="341632"/>
            <a:chOff x="7988300" y="1927859"/>
            <a:chExt cx="2698287" cy="341632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CD71155-955E-6F4F-85D3-AF9A7DCA207D}"/>
                </a:ext>
              </a:extLst>
            </p:cNvPr>
            <p:cNvSpPr/>
            <p:nvPr/>
          </p:nvSpPr>
          <p:spPr>
            <a:xfrm>
              <a:off x="7988300" y="2019300"/>
              <a:ext cx="152400" cy="1397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A99D0058-8F33-B146-BB68-8240CE2395C1}"/>
                </a:ext>
              </a:extLst>
            </p:cNvPr>
            <p:cNvSpPr/>
            <p:nvPr/>
          </p:nvSpPr>
          <p:spPr>
            <a:xfrm>
              <a:off x="9626600" y="2019300"/>
              <a:ext cx="152400" cy="1397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5DA9630-5280-274D-B657-9ECF53EB041B}"/>
                </a:ext>
              </a:extLst>
            </p:cNvPr>
            <p:cNvCxnSpPr>
              <a:cxnSpLocks/>
            </p:cNvCxnSpPr>
            <p:nvPr/>
          </p:nvCxnSpPr>
          <p:spPr>
            <a:xfrm>
              <a:off x="8054975" y="2089150"/>
              <a:ext cx="1685925" cy="0"/>
            </a:xfrm>
            <a:prstGeom prst="line">
              <a:avLst/>
            </a:prstGeom>
            <a:ln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03F9B05-2CCD-6046-9E7E-9496C89A61C0}"/>
                </a:ext>
              </a:extLst>
            </p:cNvPr>
            <p:cNvSpPr txBox="1"/>
            <p:nvPr/>
          </p:nvSpPr>
          <p:spPr>
            <a:xfrm>
              <a:off x="9766143" y="1927859"/>
              <a:ext cx="920444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dirty="0">
                  <a:solidFill>
                    <a:srgbClr val="C00000"/>
                  </a:solidFill>
                  <a:latin typeface="Symbol" pitchFamily="2" charset="2"/>
                </a:rPr>
                <a:t>D</a:t>
              </a:r>
              <a:r>
                <a:rPr lang="en-US" dirty="0">
                  <a:solidFill>
                    <a:srgbClr val="C00000"/>
                  </a:solidFill>
                </a:rPr>
                <a:t>t=2/</a:t>
              </a:r>
              <a:r>
                <a:rPr lang="en-US" dirty="0">
                  <a:solidFill>
                    <a:srgbClr val="C00000"/>
                  </a:solidFill>
                  <a:latin typeface="Symbol" pitchFamily="2" charset="2"/>
                </a:rPr>
                <a:t>W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58586FF0-D712-B34A-A66E-2B781EAEEB2C}"/>
              </a:ext>
            </a:extLst>
          </p:cNvPr>
          <p:cNvGrpSpPr/>
          <p:nvPr/>
        </p:nvGrpSpPr>
        <p:grpSpPr>
          <a:xfrm>
            <a:off x="7935475" y="1127083"/>
            <a:ext cx="3274699" cy="1149350"/>
            <a:chOff x="7912100" y="939800"/>
            <a:chExt cx="3274699" cy="1149350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C864E627-7BFF-F24D-BD20-C2D835C1F012}"/>
                </a:ext>
              </a:extLst>
            </p:cNvPr>
            <p:cNvGrpSpPr/>
            <p:nvPr/>
          </p:nvGrpSpPr>
          <p:grpSpPr>
            <a:xfrm>
              <a:off x="7994650" y="939800"/>
              <a:ext cx="1898650" cy="1149350"/>
              <a:chOff x="8896350" y="965200"/>
              <a:chExt cx="1898650" cy="1149350"/>
            </a:xfrm>
          </p:grpSpPr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3C695474-044C-4A4D-8170-C1EEBD4A83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99525" y="1866900"/>
                <a:ext cx="1711325" cy="247650"/>
              </a:xfrm>
              <a:prstGeom prst="line">
                <a:avLst/>
              </a:prstGeom>
              <a:ln>
                <a:solidFill>
                  <a:srgbClr val="00B05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62DD8177-56BC-7D44-914E-6B80A8C2964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96350" y="1495425"/>
                <a:ext cx="1898650" cy="368300"/>
              </a:xfrm>
              <a:prstGeom prst="line">
                <a:avLst/>
              </a:prstGeom>
              <a:ln>
                <a:solidFill>
                  <a:srgbClr val="00B05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8FE2E75E-B80F-874A-9B86-BF61E96CC9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10700" y="965200"/>
                <a:ext cx="1365250" cy="536575"/>
              </a:xfrm>
              <a:prstGeom prst="line">
                <a:avLst/>
              </a:prstGeom>
              <a:ln>
                <a:solidFill>
                  <a:srgbClr val="00B05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E35BC39-9052-5746-9DB5-E4AF80CA6D90}"/>
                </a:ext>
              </a:extLst>
            </p:cNvPr>
            <p:cNvSpPr/>
            <p:nvPr/>
          </p:nvSpPr>
          <p:spPr>
            <a:xfrm>
              <a:off x="7912100" y="1778000"/>
              <a:ext cx="152400" cy="1397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1E5D615A-3C31-714F-98B4-383189CD49BC}"/>
                </a:ext>
              </a:extLst>
            </p:cNvPr>
            <p:cNvSpPr/>
            <p:nvPr/>
          </p:nvSpPr>
          <p:spPr>
            <a:xfrm>
              <a:off x="9817100" y="1409700"/>
              <a:ext cx="152400" cy="1397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3578FBB-5F2A-2148-AC52-CE6919C1142F}"/>
                </a:ext>
              </a:extLst>
            </p:cNvPr>
            <p:cNvSpPr txBox="1"/>
            <p:nvPr/>
          </p:nvSpPr>
          <p:spPr>
            <a:xfrm>
              <a:off x="9971402" y="1295400"/>
              <a:ext cx="1215397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dirty="0">
                  <a:solidFill>
                    <a:srgbClr val="00B050"/>
                  </a:solidFill>
                  <a:latin typeface="Symbol" pitchFamily="2" charset="2"/>
                </a:rPr>
                <a:t>D</a:t>
              </a:r>
              <a:r>
                <a:rPr lang="en-US" dirty="0">
                  <a:solidFill>
                    <a:srgbClr val="00B050"/>
                  </a:solidFill>
                </a:rPr>
                <a:t>t=2.02/</a:t>
              </a:r>
              <a:r>
                <a:rPr lang="en-US" dirty="0">
                  <a:solidFill>
                    <a:srgbClr val="00B050"/>
                  </a:solidFill>
                  <a:latin typeface="Symbol" pitchFamily="2" charset="2"/>
                </a:rPr>
                <a:t>W</a:t>
              </a:r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CF00A191-BC3F-C14B-BF8B-420AF6AAE976}"/>
              </a:ext>
            </a:extLst>
          </p:cNvPr>
          <p:cNvSpPr txBox="1"/>
          <p:nvPr/>
        </p:nvSpPr>
        <p:spPr>
          <a:xfrm>
            <a:off x="216774" y="831116"/>
            <a:ext cx="4150496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/>
              <a:t>Energy harmonic oscillator</a:t>
            </a: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9BAE56BB-E415-9C45-8A58-613E613DB2C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1989" t="-3537"/>
          <a:stretch/>
        </p:blipFill>
        <p:spPr>
          <a:xfrm>
            <a:off x="4403231" y="1357176"/>
            <a:ext cx="1507973" cy="372780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7B8BEBAF-53BF-064E-995E-FC74CA9FE06B}"/>
              </a:ext>
            </a:extLst>
          </p:cNvPr>
          <p:cNvSpPr txBox="1"/>
          <p:nvPr/>
        </p:nvSpPr>
        <p:spPr>
          <a:xfrm>
            <a:off x="216774" y="1895739"/>
            <a:ext cx="4681090" cy="15465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Finite-Difference discretization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900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	if</a:t>
            </a: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70A9A26B-9AE2-D347-BBFE-4BAF302F5B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0969" y="3068117"/>
            <a:ext cx="1285875" cy="30861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94EE5283-CF48-3A44-A9F5-85A87CEDD7D5}"/>
              </a:ext>
            </a:extLst>
          </p:cNvPr>
          <p:cNvGrpSpPr/>
          <p:nvPr/>
        </p:nvGrpSpPr>
        <p:grpSpPr>
          <a:xfrm>
            <a:off x="764762" y="4051300"/>
            <a:ext cx="10851798" cy="2585323"/>
            <a:chOff x="764762" y="4051300"/>
            <a:chExt cx="10851798" cy="258532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1DA745BB-DFAB-D648-B91C-F6556E228C0F}"/>
                </a:ext>
              </a:extLst>
            </p:cNvPr>
            <p:cNvSpPr txBox="1"/>
            <p:nvPr/>
          </p:nvSpPr>
          <p:spPr>
            <a:xfrm>
              <a:off x="764762" y="4051300"/>
              <a:ext cx="8076250" cy="25853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000" dirty="0"/>
                <a:t> </a:t>
              </a:r>
            </a:p>
            <a:p>
              <a:pPr>
                <a:lnSpc>
                  <a:spcPct val="90000"/>
                </a:lnSpc>
              </a:pPr>
              <a:endParaRPr lang="en-US" sz="2000" dirty="0"/>
            </a:p>
            <a:p>
              <a:pPr>
                <a:lnSpc>
                  <a:spcPct val="90000"/>
                </a:lnSpc>
              </a:pPr>
              <a:r>
                <a:rPr lang="en-US" sz="2000" dirty="0">
                  <a:sym typeface="Wingdings" pitchFamily="2" charset="2"/>
                </a:rPr>
                <a:t>Energy change 1 step: </a:t>
              </a:r>
            </a:p>
            <a:p>
              <a:pPr>
                <a:lnSpc>
                  <a:spcPct val="90000"/>
                </a:lnSpc>
              </a:pPr>
              <a:endParaRPr lang="en-US" sz="2000" dirty="0">
                <a:sym typeface="Wingdings" pitchFamily="2" charset="2"/>
              </a:endParaRPr>
            </a:p>
            <a:p>
              <a:pPr>
                <a:lnSpc>
                  <a:spcPct val="90000"/>
                </a:lnSpc>
              </a:pPr>
              <a:r>
                <a:rPr lang="en-US" sz="2000" dirty="0">
                  <a:sym typeface="Wingdings" pitchFamily="2" charset="2"/>
                </a:rPr>
                <a:t>Average energy change: </a:t>
              </a:r>
            </a:p>
            <a:p>
              <a:pPr>
                <a:lnSpc>
                  <a:spcPct val="90000"/>
                </a:lnSpc>
              </a:pPr>
              <a:endParaRPr lang="en-US" sz="2000" dirty="0">
                <a:sym typeface="Wingdings" pitchFamily="2" charset="2"/>
              </a:endParaRPr>
            </a:p>
            <a:p>
              <a:pPr>
                <a:lnSpc>
                  <a:spcPct val="90000"/>
                </a:lnSpc>
              </a:pPr>
              <a:r>
                <a:rPr lang="en-US" sz="2000" dirty="0">
                  <a:sym typeface="Wingdings" pitchFamily="2" charset="2"/>
                </a:rPr>
                <a:t>i.e. </a:t>
              </a:r>
              <a:r>
                <a:rPr lang="en-US" sz="2000" b="1" dirty="0">
                  <a:sym typeface="Wingdings" pitchFamily="2" charset="2"/>
                </a:rPr>
                <a:t>energy grows with time unphysically</a:t>
              </a:r>
              <a:r>
                <a:rPr lang="en-US" sz="2000" dirty="0">
                  <a:sym typeface="Wingdings" pitchFamily="2" charset="2"/>
                </a:rPr>
                <a:t>.</a:t>
              </a:r>
            </a:p>
            <a:p>
              <a:pPr>
                <a:lnSpc>
                  <a:spcPct val="90000"/>
                </a:lnSpc>
              </a:pPr>
              <a:endParaRPr lang="en-US" sz="2000" dirty="0">
                <a:sym typeface="Wingdings" pitchFamily="2" charset="2"/>
              </a:endParaRPr>
            </a:p>
            <a:p>
              <a:pPr>
                <a:lnSpc>
                  <a:spcPct val="90000"/>
                </a:lnSpc>
              </a:pPr>
              <a:r>
                <a:rPr lang="en-US" sz="2000" dirty="0">
                  <a:sym typeface="Wingdings" pitchFamily="2" charset="2"/>
                </a:rPr>
                <a:t>This is known as </a:t>
              </a:r>
              <a:r>
                <a:rPr lang="en-US" sz="2000" u="sng" dirty="0">
                  <a:sym typeface="Wingdings" pitchFamily="2" charset="2"/>
                </a:rPr>
                <a:t>“numerical heating”</a:t>
              </a:r>
              <a:r>
                <a:rPr lang="en-US" sz="2000" dirty="0">
                  <a:sym typeface="Wingdings" pitchFamily="2" charset="2"/>
                </a:rPr>
                <a:t> and is a very common limitation.</a:t>
              </a:r>
              <a:endParaRPr lang="en-US" sz="2000" dirty="0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A631F34-8EC7-504F-ADD9-B5077CF938C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372537" y="5044917"/>
              <a:ext cx="2463800" cy="508000"/>
            </a:xfrm>
            <a:prstGeom prst="rect">
              <a:avLst/>
            </a:prstGeom>
            <a:ln>
              <a:solidFill>
                <a:schemeClr val="accent4"/>
              </a:solidFill>
            </a:ln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B250008-ED39-884B-B99E-5BC7C33CA91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755260" y="4509119"/>
              <a:ext cx="7861300" cy="469900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290191D-C735-2444-A622-B0372AA5AE3A}"/>
              </a:ext>
            </a:extLst>
          </p:cNvPr>
          <p:cNvGrpSpPr/>
          <p:nvPr/>
        </p:nvGrpSpPr>
        <p:grpSpPr>
          <a:xfrm>
            <a:off x="9395215" y="4917265"/>
            <a:ext cx="344853" cy="646998"/>
            <a:chOff x="9395215" y="4917265"/>
            <a:chExt cx="344853" cy="64699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07BAA21-BD1C-6849-BD00-55515AE659A1}"/>
                </a:ext>
              </a:extLst>
            </p:cNvPr>
            <p:cNvSpPr txBox="1"/>
            <p:nvPr/>
          </p:nvSpPr>
          <p:spPr>
            <a:xfrm rot="5400000">
              <a:off x="9406371" y="4906109"/>
              <a:ext cx="319319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dirty="0"/>
                <a:t>=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49AC5F6-20EE-5140-8389-F481DBDFEE9C}"/>
                </a:ext>
              </a:extLst>
            </p:cNvPr>
            <p:cNvSpPr txBox="1"/>
            <p:nvPr/>
          </p:nvSpPr>
          <p:spPr>
            <a:xfrm>
              <a:off x="9427161" y="5222631"/>
              <a:ext cx="312907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dirty="0"/>
                <a:t>0</a:t>
              </a: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1ECE1AA8-0714-A142-88B9-22A2D5AC0802}"/>
              </a:ext>
            </a:extLst>
          </p:cNvPr>
          <p:cNvSpPr txBox="1"/>
          <p:nvPr/>
        </p:nvSpPr>
        <p:spPr>
          <a:xfrm>
            <a:off x="764762" y="4044485"/>
            <a:ext cx="10961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Now assuming random force </a:t>
            </a:r>
            <a:r>
              <a:rPr lang="en-US" sz="2000" dirty="0" err="1">
                <a:latin typeface="Symbol" pitchFamily="2" charset="2"/>
              </a:rPr>
              <a:t>d</a:t>
            </a:r>
            <a:r>
              <a:rPr lang="en-US" sz="2000" dirty="0" err="1"/>
              <a:t>F</a:t>
            </a:r>
            <a:r>
              <a:rPr lang="en-US" sz="2000" dirty="0"/>
              <a:t> giving random velocity </a:t>
            </a:r>
            <a:r>
              <a:rPr lang="en-US" sz="2000" dirty="0">
                <a:latin typeface="Symbol" pitchFamily="2" charset="2"/>
              </a:rPr>
              <a:t>d</a:t>
            </a:r>
            <a:r>
              <a:rPr lang="en-US" sz="2000" dirty="0"/>
              <a:t>v kick (due to field interpolations, </a:t>
            </a:r>
            <a:r>
              <a:rPr lang="en-US" sz="2000" dirty="0" err="1"/>
              <a:t>etc</a:t>
            </a:r>
            <a:r>
              <a:rPr lang="en-US" sz="2000" dirty="0"/>
              <a:t>): 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4B682E1-E8C3-AE43-96E3-8F010F7C869D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932930A6-0728-A544-9E34-3E43990C1591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17B0427C-207F-D143-BEAD-79EFD19B38EB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07227196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A16576-043F-3C4C-B213-7DC6777109DD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27</a:t>
            </a:fld>
            <a:endParaRPr lang="en-US" altLang="x-none"/>
          </a:p>
        </p:txBody>
      </p:sp>
      <p:pic>
        <p:nvPicPr>
          <p:cNvPr id="5" name="Picture 4" descr="IMG_7050.JPG">
            <a:extLst>
              <a:ext uri="{FF2B5EF4-FFF2-40B4-BE49-F238E27FC236}">
                <a16:creationId xmlns:a16="http://schemas.microsoft.com/office/drawing/2014/main" id="{3F54810C-2418-5745-97EA-08624BB2A3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241440">
            <a:off x="6577370" y="522807"/>
            <a:ext cx="4672146" cy="596335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FFCDCDE-1E60-EF4D-97C1-03299FC30C80}"/>
              </a:ext>
            </a:extLst>
          </p:cNvPr>
          <p:cNvSpPr txBox="1">
            <a:spLocks/>
          </p:cNvSpPr>
          <p:nvPr/>
        </p:nvSpPr>
        <p:spPr>
          <a:xfrm>
            <a:off x="110643" y="131133"/>
            <a:ext cx="12078182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800" dirty="0"/>
              <a:t>Aliasing is a source of numerical heating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445683-F28A-AF49-BA4B-1A22F0F76E0D}"/>
              </a:ext>
            </a:extLst>
          </p:cNvPr>
          <p:cNvSpPr txBox="1"/>
          <p:nvPr/>
        </p:nvSpPr>
        <p:spPr>
          <a:xfrm>
            <a:off x="8320005" y="934938"/>
            <a:ext cx="2044149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rgbClr val="1F497D"/>
                </a:solidFill>
              </a:rPr>
              <a:t>Numerical heating</a:t>
            </a:r>
          </a:p>
        </p:txBody>
      </p:sp>
      <p:pic>
        <p:nvPicPr>
          <p:cNvPr id="7" name="Picture 6" descr="IMG_7049.JPG">
            <a:extLst>
              <a:ext uri="{FF2B5EF4-FFF2-40B4-BE49-F238E27FC236}">
                <a16:creationId xmlns:a16="http://schemas.microsoft.com/office/drawing/2014/main" id="{178611A6-B22F-1545-9DA3-84E3E9A1D9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934925" y="829773"/>
            <a:ext cx="2683972" cy="266545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4FD5523-56A9-C345-86FC-7FE058492421}"/>
              </a:ext>
            </a:extLst>
          </p:cNvPr>
          <p:cNvSpPr txBox="1"/>
          <p:nvPr/>
        </p:nvSpPr>
        <p:spPr>
          <a:xfrm>
            <a:off x="4095249" y="3327017"/>
            <a:ext cx="2575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1F497D"/>
                </a:solidFill>
                <a:latin typeface="+mj-lt"/>
              </a:rPr>
              <a:t>Random aliasing errors in velocity space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6CE70F-CB03-D340-A680-425DE5D319A5}"/>
              </a:ext>
            </a:extLst>
          </p:cNvPr>
          <p:cNvSpPr txBox="1"/>
          <p:nvPr/>
        </p:nvSpPr>
        <p:spPr>
          <a:xfrm>
            <a:off x="5924685" y="5657109"/>
            <a:ext cx="5747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+mj-lt"/>
              </a:rPr>
              <a:t>Courtesy: </a:t>
            </a:r>
            <a:r>
              <a:rPr lang="en-US" sz="1200" dirty="0" err="1">
                <a:latin typeface="+mj-lt"/>
              </a:rPr>
              <a:t>Hockney</a:t>
            </a:r>
            <a:r>
              <a:rPr lang="en-US" sz="1200" dirty="0">
                <a:latin typeface="+mj-lt"/>
              </a:rPr>
              <a:t> &amp; Eastwood, “Computer Simulations using Particles”, IOP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9AF87E7-A69C-1A43-9C09-582FB1A02C7E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545E5AF-EE3A-EF44-A5C0-99C8E101B4F9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89C5F9C-2B7D-8949-BC13-BAB5BA603A75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5305177-89ED-2F45-8C6A-4449A662F2E2}"/>
              </a:ext>
            </a:extLst>
          </p:cNvPr>
          <p:cNvGrpSpPr/>
          <p:nvPr/>
        </p:nvGrpSpPr>
        <p:grpSpPr>
          <a:xfrm>
            <a:off x="159657" y="883766"/>
            <a:ext cx="3866502" cy="3577848"/>
            <a:chOff x="8032826" y="779467"/>
            <a:chExt cx="3866502" cy="3577848"/>
          </a:xfrm>
        </p:grpSpPr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DCE870E0-D314-A142-ADD6-40ACBC128F2F}"/>
                </a:ext>
              </a:extLst>
            </p:cNvPr>
            <p:cNvSpPr/>
            <p:nvPr/>
          </p:nvSpPr>
          <p:spPr>
            <a:xfrm>
              <a:off x="8032826" y="779467"/>
              <a:ext cx="3866502" cy="3577848"/>
            </a:xfrm>
            <a:prstGeom prst="roundRect">
              <a:avLst>
                <a:gd name="adj" fmla="val 4222"/>
              </a:avLst>
            </a:prstGeom>
            <a:gradFill>
              <a:gsLst>
                <a:gs pos="0">
                  <a:schemeClr val="bg1"/>
                </a:gs>
                <a:gs pos="84000">
                  <a:schemeClr val="bg1"/>
                </a:gs>
                <a:gs pos="88000">
                  <a:srgbClr val="8998A4"/>
                </a:gs>
                <a:gs pos="100000">
                  <a:schemeClr val="accent6">
                    <a:lumMod val="50000"/>
                  </a:schemeClr>
                </a:gs>
              </a:gsLst>
              <a:lin ang="16200000" scaled="0"/>
            </a:gradFill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2BE4639-777D-F047-9659-F69850FC72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93988" y="1908173"/>
              <a:ext cx="2908300" cy="1587500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B738D74-C6C6-BD46-9007-4E9B1B687657}"/>
                </a:ext>
              </a:extLst>
            </p:cNvPr>
            <p:cNvSpPr txBox="1"/>
            <p:nvPr/>
          </p:nvSpPr>
          <p:spPr>
            <a:xfrm>
              <a:off x="8117898" y="837006"/>
              <a:ext cx="2249334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>
                  <a:solidFill>
                    <a:schemeClr val="accent5">
                      <a:lumMod val="20000"/>
                      <a:lumOff val="80000"/>
                    </a:schemeClr>
                  </a:solidFill>
                </a:rPr>
                <a:t>Aliasing in PIC code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0359753-5EFA-A747-B320-65AE9A3D464A}"/>
                </a:ext>
              </a:extLst>
            </p:cNvPr>
            <p:cNvSpPr txBox="1"/>
            <p:nvPr/>
          </p:nvSpPr>
          <p:spPr>
            <a:xfrm>
              <a:off x="8117898" y="1362461"/>
              <a:ext cx="3525324" cy="313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600" dirty="0">
                  <a:solidFill>
                    <a:srgbClr val="FF0000"/>
                  </a:solidFill>
                </a:rPr>
                <a:t>Mode present in particles distribution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BA8EFA2-9B7C-E344-AF7F-C132D849686E}"/>
                </a:ext>
              </a:extLst>
            </p:cNvPr>
            <p:cNvCxnSpPr>
              <a:cxnSpLocks/>
            </p:cNvCxnSpPr>
            <p:nvPr/>
          </p:nvCxnSpPr>
          <p:spPr>
            <a:xfrm>
              <a:off x="10000770" y="1649786"/>
              <a:ext cx="99522" cy="412872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ACC8E92-B00A-C84C-AB45-31B3CD7855CD}"/>
                </a:ext>
              </a:extLst>
            </p:cNvPr>
            <p:cNvSpPr txBox="1"/>
            <p:nvPr/>
          </p:nvSpPr>
          <p:spPr>
            <a:xfrm>
              <a:off x="8706143" y="3773638"/>
              <a:ext cx="2489784" cy="313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600" dirty="0">
                  <a:solidFill>
                    <a:srgbClr val="0432FF"/>
                  </a:solidFill>
                </a:rPr>
                <a:t>Mode as seen by the grid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3ADC41B-E0B1-4B48-B5C2-C214931050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31351" y="3341538"/>
              <a:ext cx="808558" cy="412522"/>
            </a:xfrm>
            <a:prstGeom prst="line">
              <a:avLst/>
            </a:prstGeom>
            <a:ln>
              <a:solidFill>
                <a:srgbClr val="0432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Picture 20" descr="IMG_7050.JPG">
            <a:extLst>
              <a:ext uri="{FF2B5EF4-FFF2-40B4-BE49-F238E27FC236}">
                <a16:creationId xmlns:a16="http://schemas.microsoft.com/office/drawing/2014/main" id="{BBF0635A-B0C7-4443-B55D-9F8702169C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241" t="86679" r="57300"/>
          <a:stretch/>
        </p:blipFill>
        <p:spPr>
          <a:xfrm rot="5241440">
            <a:off x="6378940" y="701381"/>
            <a:ext cx="535354" cy="79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037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B6775AE9-E6FA-7A42-8165-E42AA82BAC0A}"/>
              </a:ext>
            </a:extLst>
          </p:cNvPr>
          <p:cNvSpPr txBox="1">
            <a:spLocks/>
          </p:cNvSpPr>
          <p:nvPr/>
        </p:nvSpPr>
        <p:spPr>
          <a:xfrm>
            <a:off x="110643" y="131133"/>
            <a:ext cx="12078182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dirty="0"/>
              <a:t>Best to combine splines &amp; filtering to reduce aliasing errors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03DC21F-DC23-0342-916C-C6EF95ADB068}"/>
              </a:ext>
            </a:extLst>
          </p:cNvPr>
          <p:cNvGrpSpPr/>
          <p:nvPr/>
        </p:nvGrpSpPr>
        <p:grpSpPr>
          <a:xfrm>
            <a:off x="896489" y="802637"/>
            <a:ext cx="11002839" cy="5582039"/>
            <a:chOff x="896489" y="802637"/>
            <a:chExt cx="11002839" cy="558203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80685BA-8D3C-C342-AFFD-706DA3478057}"/>
                </a:ext>
              </a:extLst>
            </p:cNvPr>
            <p:cNvSpPr txBox="1"/>
            <p:nvPr/>
          </p:nvSpPr>
          <p:spPr>
            <a:xfrm>
              <a:off x="8254228" y="5859740"/>
              <a:ext cx="36451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Courtesy: H. Abe, J. </a:t>
              </a:r>
              <a:r>
                <a:rPr lang="en-US" sz="1200" dirty="0" err="1">
                  <a:latin typeface="+mj-lt"/>
                </a:rPr>
                <a:t>Comput</a:t>
              </a:r>
              <a:r>
                <a:rPr lang="en-US" sz="1200" dirty="0">
                  <a:latin typeface="+mj-lt"/>
                </a:rPr>
                <a:t>. Phys. 63, 247 (1985)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A29489D-8DB4-1F44-A4B3-082364AE7574}"/>
                </a:ext>
              </a:extLst>
            </p:cNvPr>
            <p:cNvGrpSpPr/>
            <p:nvPr/>
          </p:nvGrpSpPr>
          <p:grpSpPr>
            <a:xfrm>
              <a:off x="896489" y="802637"/>
              <a:ext cx="7416414" cy="5582039"/>
              <a:chOff x="896489" y="802637"/>
              <a:chExt cx="7416414" cy="5582039"/>
            </a:xfrm>
          </p:grpSpPr>
          <p:pic>
            <p:nvPicPr>
              <p:cNvPr id="27" name="Picture 26" descr="Screen Shot 2016-10-02 at 12.34.28 PM.png">
                <a:extLst>
                  <a:ext uri="{FF2B5EF4-FFF2-40B4-BE49-F238E27FC236}">
                    <a16:creationId xmlns:a16="http://schemas.microsoft.com/office/drawing/2014/main" id="{294CC93E-9D4E-ED44-801F-D383B005DDC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r="49518"/>
              <a:stretch/>
            </p:blipFill>
            <p:spPr>
              <a:xfrm>
                <a:off x="4170297" y="1071922"/>
                <a:ext cx="4142606" cy="5312754"/>
              </a:xfrm>
              <a:prstGeom prst="rect">
                <a:avLst/>
              </a:prstGeom>
            </p:spPr>
          </p:pic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E6FC534-8D7A-8340-8D0D-83DA756D26F0}"/>
                  </a:ext>
                </a:extLst>
              </p:cNvPr>
              <p:cNvSpPr txBox="1"/>
              <p:nvPr/>
            </p:nvSpPr>
            <p:spPr>
              <a:xfrm>
                <a:off x="5693800" y="802637"/>
                <a:ext cx="169629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000000"/>
                    </a:solidFill>
                    <a:latin typeface="+mj-lt"/>
                  </a:rPr>
                  <a:t>Aliasing error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0FD576E-8588-8144-A40C-502779FA3E8D}"/>
                  </a:ext>
                </a:extLst>
              </p:cNvPr>
              <p:cNvSpPr txBox="1"/>
              <p:nvPr/>
            </p:nvSpPr>
            <p:spPr>
              <a:xfrm>
                <a:off x="5675803" y="1350832"/>
                <a:ext cx="10054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+mj-lt"/>
                  </a:rPr>
                  <a:t> no filter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240FBB7-B036-E144-9D43-DD24980F310E}"/>
                  </a:ext>
                </a:extLst>
              </p:cNvPr>
              <p:cNvSpPr txBox="1"/>
              <p:nvPr/>
            </p:nvSpPr>
            <p:spPr>
              <a:xfrm>
                <a:off x="6210276" y="2279142"/>
                <a:ext cx="5822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1F497D"/>
                    </a:solidFill>
                    <a:latin typeface="+mj-lt"/>
                  </a:rPr>
                  <a:t>CIC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DD59E9D-0BDD-FC48-9F41-2CAC528497EB}"/>
                  </a:ext>
                </a:extLst>
              </p:cNvPr>
              <p:cNvSpPr txBox="1"/>
              <p:nvPr/>
            </p:nvSpPr>
            <p:spPr>
              <a:xfrm>
                <a:off x="6541949" y="3699851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1F497D"/>
                    </a:solidFill>
                    <a:latin typeface="+mj-lt"/>
                  </a:rPr>
                  <a:t>TSC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6517153-FBC9-004F-BF60-F70F45C3AF16}"/>
                  </a:ext>
                </a:extLst>
              </p:cNvPr>
              <p:cNvSpPr txBox="1"/>
              <p:nvPr/>
            </p:nvSpPr>
            <p:spPr>
              <a:xfrm>
                <a:off x="6865115" y="4238500"/>
                <a:ext cx="67197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1F497D"/>
                    </a:solidFill>
                    <a:latin typeface="+mj-lt"/>
                  </a:rPr>
                  <a:t>PQS</a:t>
                </a:r>
              </a:p>
            </p:txBody>
          </p:sp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5DA4C37D-9091-9D42-9226-A8A0106FE09F}"/>
                  </a:ext>
                </a:extLst>
              </p:cNvPr>
              <p:cNvSpPr/>
              <p:nvPr/>
            </p:nvSpPr>
            <p:spPr>
              <a:xfrm>
                <a:off x="5202032" y="1401203"/>
                <a:ext cx="440267" cy="28849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9BF74BBF-4120-8745-A886-CF07FA514EF1}"/>
                  </a:ext>
                </a:extLst>
              </p:cNvPr>
              <p:cNvCxnSpPr/>
              <p:nvPr/>
            </p:nvCxnSpPr>
            <p:spPr>
              <a:xfrm>
                <a:off x="5373568" y="1533591"/>
                <a:ext cx="302235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Title 1">
                <a:extLst>
                  <a:ext uri="{FF2B5EF4-FFF2-40B4-BE49-F238E27FC236}">
                    <a16:creationId xmlns:a16="http://schemas.microsoft.com/office/drawing/2014/main" id="{6ECD7369-90CF-7B4E-BF8F-63CA28FD808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96489" y="5176986"/>
                <a:ext cx="3414889" cy="420826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lIns="91440" tIns="45720" rIns="91440" bIns="45720" rtlCol="0" anchor="ctr">
                <a:normAutofit lnSpcReduction="10000"/>
              </a:bodyPr>
              <a:lstStyle>
                <a:lvl1pPr algn="ctr" defTabSz="457200" rtl="0" eaLnBrk="1" latinLnBrk="0" hangingPunct="1">
                  <a:spcBef>
                    <a:spcPct val="0"/>
                  </a:spcBef>
                  <a:buNone/>
                  <a:defRPr sz="2800" kern="1200">
                    <a:solidFill>
                      <a:schemeClr val="bg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2400" dirty="0"/>
                  <a:t>Spline efficient at low k.</a:t>
                </a:r>
              </a:p>
            </p:txBody>
          </p: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FC13A224-4D8A-4540-BBDB-210F6436620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11378" y="5323204"/>
                <a:ext cx="1062190" cy="7004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538BE85-A92E-A34C-B527-E027DD390122}"/>
              </a:ext>
            </a:extLst>
          </p:cNvPr>
          <p:cNvGrpSpPr/>
          <p:nvPr/>
        </p:nvGrpSpPr>
        <p:grpSpPr>
          <a:xfrm>
            <a:off x="4969058" y="1623717"/>
            <a:ext cx="6930270" cy="4152268"/>
            <a:chOff x="4517445" y="1408419"/>
            <a:chExt cx="6930270" cy="4152268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99CEDFB1-1109-5640-93C8-2F4507004F0A}"/>
                </a:ext>
              </a:extLst>
            </p:cNvPr>
            <p:cNvGrpSpPr/>
            <p:nvPr/>
          </p:nvGrpSpPr>
          <p:grpSpPr>
            <a:xfrm>
              <a:off x="4517445" y="1408419"/>
              <a:ext cx="3130777" cy="4152268"/>
              <a:chOff x="2716867" y="1504374"/>
              <a:chExt cx="3130777" cy="4152268"/>
            </a:xfrm>
          </p:grpSpPr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3B2229D4-F94A-3242-A58F-2356EAA134AD}"/>
                  </a:ext>
                </a:extLst>
              </p:cNvPr>
              <p:cNvGrpSpPr/>
              <p:nvPr/>
            </p:nvGrpSpPr>
            <p:grpSpPr>
              <a:xfrm>
                <a:off x="2716867" y="4875625"/>
                <a:ext cx="3130777" cy="781017"/>
                <a:chOff x="5094514" y="1886082"/>
                <a:chExt cx="6497411" cy="1660393"/>
              </a:xfrm>
            </p:grpSpPr>
            <p:sp>
              <p:nvSpPr>
                <p:cNvPr id="41" name="Freeform 40">
                  <a:extLst>
                    <a:ext uri="{FF2B5EF4-FFF2-40B4-BE49-F238E27FC236}">
                      <a16:creationId xmlns:a16="http://schemas.microsoft.com/office/drawing/2014/main" id="{B36EEACB-C84C-5D43-9E53-B3A913391C73}"/>
                    </a:ext>
                  </a:extLst>
                </p:cNvPr>
                <p:cNvSpPr/>
                <p:nvPr/>
              </p:nvSpPr>
              <p:spPr>
                <a:xfrm>
                  <a:off x="5094514" y="1886082"/>
                  <a:ext cx="6495143" cy="1648147"/>
                </a:xfrm>
                <a:custGeom>
                  <a:avLst/>
                  <a:gdLst>
                    <a:gd name="connsiteX0" fmla="*/ 0 w 6495143"/>
                    <a:gd name="connsiteY0" fmla="*/ 1648147 h 1648147"/>
                    <a:gd name="connsiteX1" fmla="*/ 566057 w 6495143"/>
                    <a:gd name="connsiteY1" fmla="*/ 922432 h 1648147"/>
                    <a:gd name="connsiteX2" fmla="*/ 1168400 w 6495143"/>
                    <a:gd name="connsiteY2" fmla="*/ 320089 h 1648147"/>
                    <a:gd name="connsiteX3" fmla="*/ 1654629 w 6495143"/>
                    <a:gd name="connsiteY3" fmla="*/ 51575 h 1648147"/>
                    <a:gd name="connsiteX4" fmla="*/ 2024743 w 6495143"/>
                    <a:gd name="connsiteY4" fmla="*/ 775 h 1648147"/>
                    <a:gd name="connsiteX5" fmla="*/ 2431143 w 6495143"/>
                    <a:gd name="connsiteY5" fmla="*/ 66089 h 1648147"/>
                    <a:gd name="connsiteX6" fmla="*/ 2881086 w 6495143"/>
                    <a:gd name="connsiteY6" fmla="*/ 233004 h 1648147"/>
                    <a:gd name="connsiteX7" fmla="*/ 3316515 w 6495143"/>
                    <a:gd name="connsiteY7" fmla="*/ 450718 h 1648147"/>
                    <a:gd name="connsiteX8" fmla="*/ 3780972 w 6495143"/>
                    <a:gd name="connsiteY8" fmla="*/ 733747 h 1648147"/>
                    <a:gd name="connsiteX9" fmla="*/ 4281715 w 6495143"/>
                    <a:gd name="connsiteY9" fmla="*/ 995004 h 1648147"/>
                    <a:gd name="connsiteX10" fmla="*/ 4695372 w 6495143"/>
                    <a:gd name="connsiteY10" fmla="*/ 1190947 h 1648147"/>
                    <a:gd name="connsiteX11" fmla="*/ 5145315 w 6495143"/>
                    <a:gd name="connsiteY11" fmla="*/ 1350604 h 1648147"/>
                    <a:gd name="connsiteX12" fmla="*/ 5718629 w 6495143"/>
                    <a:gd name="connsiteY12" fmla="*/ 1495747 h 1648147"/>
                    <a:gd name="connsiteX13" fmla="*/ 6190343 w 6495143"/>
                    <a:gd name="connsiteY13" fmla="*/ 1561061 h 1648147"/>
                    <a:gd name="connsiteX14" fmla="*/ 6495143 w 6495143"/>
                    <a:gd name="connsiteY14" fmla="*/ 1604604 h 1648147"/>
                    <a:gd name="connsiteX0" fmla="*/ 0 w 6495143"/>
                    <a:gd name="connsiteY0" fmla="*/ 1648147 h 1648147"/>
                    <a:gd name="connsiteX1" fmla="*/ 268515 w 6495143"/>
                    <a:gd name="connsiteY1" fmla="*/ 1278032 h 1648147"/>
                    <a:gd name="connsiteX2" fmla="*/ 566057 w 6495143"/>
                    <a:gd name="connsiteY2" fmla="*/ 922432 h 1648147"/>
                    <a:gd name="connsiteX3" fmla="*/ 1168400 w 6495143"/>
                    <a:gd name="connsiteY3" fmla="*/ 320089 h 1648147"/>
                    <a:gd name="connsiteX4" fmla="*/ 1654629 w 6495143"/>
                    <a:gd name="connsiteY4" fmla="*/ 51575 h 1648147"/>
                    <a:gd name="connsiteX5" fmla="*/ 2024743 w 6495143"/>
                    <a:gd name="connsiteY5" fmla="*/ 775 h 1648147"/>
                    <a:gd name="connsiteX6" fmla="*/ 2431143 w 6495143"/>
                    <a:gd name="connsiteY6" fmla="*/ 66089 h 1648147"/>
                    <a:gd name="connsiteX7" fmla="*/ 2881086 w 6495143"/>
                    <a:gd name="connsiteY7" fmla="*/ 233004 h 1648147"/>
                    <a:gd name="connsiteX8" fmla="*/ 3316515 w 6495143"/>
                    <a:gd name="connsiteY8" fmla="*/ 450718 h 1648147"/>
                    <a:gd name="connsiteX9" fmla="*/ 3780972 w 6495143"/>
                    <a:gd name="connsiteY9" fmla="*/ 733747 h 1648147"/>
                    <a:gd name="connsiteX10" fmla="*/ 4281715 w 6495143"/>
                    <a:gd name="connsiteY10" fmla="*/ 995004 h 1648147"/>
                    <a:gd name="connsiteX11" fmla="*/ 4695372 w 6495143"/>
                    <a:gd name="connsiteY11" fmla="*/ 1190947 h 1648147"/>
                    <a:gd name="connsiteX12" fmla="*/ 5145315 w 6495143"/>
                    <a:gd name="connsiteY12" fmla="*/ 1350604 h 1648147"/>
                    <a:gd name="connsiteX13" fmla="*/ 5718629 w 6495143"/>
                    <a:gd name="connsiteY13" fmla="*/ 1495747 h 1648147"/>
                    <a:gd name="connsiteX14" fmla="*/ 6190343 w 6495143"/>
                    <a:gd name="connsiteY14" fmla="*/ 1561061 h 1648147"/>
                    <a:gd name="connsiteX15" fmla="*/ 6495143 w 6495143"/>
                    <a:gd name="connsiteY15" fmla="*/ 1604604 h 1648147"/>
                    <a:gd name="connsiteX0" fmla="*/ 0 w 6495143"/>
                    <a:gd name="connsiteY0" fmla="*/ 1648147 h 1648147"/>
                    <a:gd name="connsiteX1" fmla="*/ 283029 w 6495143"/>
                    <a:gd name="connsiteY1" fmla="*/ 1321574 h 1648147"/>
                    <a:gd name="connsiteX2" fmla="*/ 566057 w 6495143"/>
                    <a:gd name="connsiteY2" fmla="*/ 922432 h 1648147"/>
                    <a:gd name="connsiteX3" fmla="*/ 1168400 w 6495143"/>
                    <a:gd name="connsiteY3" fmla="*/ 320089 h 1648147"/>
                    <a:gd name="connsiteX4" fmla="*/ 1654629 w 6495143"/>
                    <a:gd name="connsiteY4" fmla="*/ 51575 h 1648147"/>
                    <a:gd name="connsiteX5" fmla="*/ 2024743 w 6495143"/>
                    <a:gd name="connsiteY5" fmla="*/ 775 h 1648147"/>
                    <a:gd name="connsiteX6" fmla="*/ 2431143 w 6495143"/>
                    <a:gd name="connsiteY6" fmla="*/ 66089 h 1648147"/>
                    <a:gd name="connsiteX7" fmla="*/ 2881086 w 6495143"/>
                    <a:gd name="connsiteY7" fmla="*/ 233004 h 1648147"/>
                    <a:gd name="connsiteX8" fmla="*/ 3316515 w 6495143"/>
                    <a:gd name="connsiteY8" fmla="*/ 450718 h 1648147"/>
                    <a:gd name="connsiteX9" fmla="*/ 3780972 w 6495143"/>
                    <a:gd name="connsiteY9" fmla="*/ 733747 h 1648147"/>
                    <a:gd name="connsiteX10" fmla="*/ 4281715 w 6495143"/>
                    <a:gd name="connsiteY10" fmla="*/ 995004 h 1648147"/>
                    <a:gd name="connsiteX11" fmla="*/ 4695372 w 6495143"/>
                    <a:gd name="connsiteY11" fmla="*/ 1190947 h 1648147"/>
                    <a:gd name="connsiteX12" fmla="*/ 5145315 w 6495143"/>
                    <a:gd name="connsiteY12" fmla="*/ 1350604 h 1648147"/>
                    <a:gd name="connsiteX13" fmla="*/ 5718629 w 6495143"/>
                    <a:gd name="connsiteY13" fmla="*/ 1495747 h 1648147"/>
                    <a:gd name="connsiteX14" fmla="*/ 6190343 w 6495143"/>
                    <a:gd name="connsiteY14" fmla="*/ 1561061 h 1648147"/>
                    <a:gd name="connsiteX15" fmla="*/ 6495143 w 6495143"/>
                    <a:gd name="connsiteY15" fmla="*/ 1604604 h 16481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6495143" h="1648147">
                      <a:moveTo>
                        <a:pt x="0" y="1648147"/>
                      </a:moveTo>
                      <a:cubicBezTo>
                        <a:pt x="44753" y="1586461"/>
                        <a:pt x="188686" y="1442526"/>
                        <a:pt x="283029" y="1321574"/>
                      </a:cubicBezTo>
                      <a:cubicBezTo>
                        <a:pt x="377372" y="1200622"/>
                        <a:pt x="418495" y="1089346"/>
                        <a:pt x="566057" y="922432"/>
                      </a:cubicBezTo>
                      <a:cubicBezTo>
                        <a:pt x="713619" y="755518"/>
                        <a:pt x="986971" y="465232"/>
                        <a:pt x="1168400" y="320089"/>
                      </a:cubicBezTo>
                      <a:cubicBezTo>
                        <a:pt x="1349829" y="174946"/>
                        <a:pt x="1511905" y="104794"/>
                        <a:pt x="1654629" y="51575"/>
                      </a:cubicBezTo>
                      <a:cubicBezTo>
                        <a:pt x="1797353" y="-1644"/>
                        <a:pt x="1895324" y="-1644"/>
                        <a:pt x="2024743" y="775"/>
                      </a:cubicBezTo>
                      <a:cubicBezTo>
                        <a:pt x="2154162" y="3194"/>
                        <a:pt x="2288419" y="27384"/>
                        <a:pt x="2431143" y="66089"/>
                      </a:cubicBezTo>
                      <a:cubicBezTo>
                        <a:pt x="2573867" y="104794"/>
                        <a:pt x="2733524" y="168899"/>
                        <a:pt x="2881086" y="233004"/>
                      </a:cubicBezTo>
                      <a:cubicBezTo>
                        <a:pt x="3028648" y="297109"/>
                        <a:pt x="3166534" y="367261"/>
                        <a:pt x="3316515" y="450718"/>
                      </a:cubicBezTo>
                      <a:cubicBezTo>
                        <a:pt x="3466496" y="534175"/>
                        <a:pt x="3620105" y="643033"/>
                        <a:pt x="3780972" y="733747"/>
                      </a:cubicBezTo>
                      <a:cubicBezTo>
                        <a:pt x="3941839" y="824461"/>
                        <a:pt x="4129315" y="918804"/>
                        <a:pt x="4281715" y="995004"/>
                      </a:cubicBezTo>
                      <a:cubicBezTo>
                        <a:pt x="4434115" y="1071204"/>
                        <a:pt x="4551439" y="1131680"/>
                        <a:pt x="4695372" y="1190947"/>
                      </a:cubicBezTo>
                      <a:cubicBezTo>
                        <a:pt x="4839305" y="1250214"/>
                        <a:pt x="4974772" y="1299804"/>
                        <a:pt x="5145315" y="1350604"/>
                      </a:cubicBezTo>
                      <a:cubicBezTo>
                        <a:pt x="5315858" y="1401404"/>
                        <a:pt x="5544458" y="1460671"/>
                        <a:pt x="5718629" y="1495747"/>
                      </a:cubicBezTo>
                      <a:cubicBezTo>
                        <a:pt x="5892800" y="1530823"/>
                        <a:pt x="6190343" y="1561061"/>
                        <a:pt x="6190343" y="1561061"/>
                      </a:cubicBezTo>
                      <a:lnTo>
                        <a:pt x="6495143" y="1604604"/>
                      </a:lnTo>
                    </a:path>
                  </a:pathLst>
                </a:custGeom>
                <a:noFill/>
                <a:ln w="19050">
                  <a:solidFill>
                    <a:srgbClr val="C00000"/>
                  </a:solidFill>
                  <a:prstDash val="dash"/>
                </a:ln>
                <a:effectLst/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2" name="Freeform 41">
                  <a:extLst>
                    <a:ext uri="{FF2B5EF4-FFF2-40B4-BE49-F238E27FC236}">
                      <a16:creationId xmlns:a16="http://schemas.microsoft.com/office/drawing/2014/main" id="{FFA829A6-2D8F-4145-9097-E19920EB5A5A}"/>
                    </a:ext>
                  </a:extLst>
                </p:cNvPr>
                <p:cNvSpPr/>
                <p:nvPr/>
              </p:nvSpPr>
              <p:spPr>
                <a:xfrm>
                  <a:off x="5099050" y="3238296"/>
                  <a:ext cx="6483350" cy="301829"/>
                </a:xfrm>
                <a:custGeom>
                  <a:avLst/>
                  <a:gdLst>
                    <a:gd name="connsiteX0" fmla="*/ 0 w 6483350"/>
                    <a:gd name="connsiteY0" fmla="*/ 301829 h 301829"/>
                    <a:gd name="connsiteX1" fmla="*/ 273050 w 6483350"/>
                    <a:gd name="connsiteY1" fmla="*/ 298654 h 301829"/>
                    <a:gd name="connsiteX2" fmla="*/ 546100 w 6483350"/>
                    <a:gd name="connsiteY2" fmla="*/ 273254 h 301829"/>
                    <a:gd name="connsiteX3" fmla="*/ 771525 w 6483350"/>
                    <a:gd name="connsiteY3" fmla="*/ 247854 h 301829"/>
                    <a:gd name="connsiteX4" fmla="*/ 1057275 w 6483350"/>
                    <a:gd name="connsiteY4" fmla="*/ 206579 h 301829"/>
                    <a:gd name="connsiteX5" fmla="*/ 1355725 w 6483350"/>
                    <a:gd name="connsiteY5" fmla="*/ 158954 h 301829"/>
                    <a:gd name="connsiteX6" fmla="*/ 1698625 w 6483350"/>
                    <a:gd name="connsiteY6" fmla="*/ 101804 h 301829"/>
                    <a:gd name="connsiteX7" fmla="*/ 2152650 w 6483350"/>
                    <a:gd name="connsiteY7" fmla="*/ 41479 h 301829"/>
                    <a:gd name="connsiteX8" fmla="*/ 2574925 w 6483350"/>
                    <a:gd name="connsiteY8" fmla="*/ 9729 h 301829"/>
                    <a:gd name="connsiteX9" fmla="*/ 2978150 w 6483350"/>
                    <a:gd name="connsiteY9" fmla="*/ 204 h 301829"/>
                    <a:gd name="connsiteX10" fmla="*/ 3422650 w 6483350"/>
                    <a:gd name="connsiteY10" fmla="*/ 6554 h 301829"/>
                    <a:gd name="connsiteX11" fmla="*/ 3879850 w 6483350"/>
                    <a:gd name="connsiteY11" fmla="*/ 41479 h 301829"/>
                    <a:gd name="connsiteX12" fmla="*/ 4340225 w 6483350"/>
                    <a:gd name="connsiteY12" fmla="*/ 85929 h 301829"/>
                    <a:gd name="connsiteX13" fmla="*/ 4724400 w 6483350"/>
                    <a:gd name="connsiteY13" fmla="*/ 130379 h 301829"/>
                    <a:gd name="connsiteX14" fmla="*/ 5057775 w 6483350"/>
                    <a:gd name="connsiteY14" fmla="*/ 158954 h 301829"/>
                    <a:gd name="connsiteX15" fmla="*/ 5410200 w 6483350"/>
                    <a:gd name="connsiteY15" fmla="*/ 203404 h 301829"/>
                    <a:gd name="connsiteX16" fmla="*/ 5759450 w 6483350"/>
                    <a:gd name="connsiteY16" fmla="*/ 222454 h 301829"/>
                    <a:gd name="connsiteX17" fmla="*/ 6134100 w 6483350"/>
                    <a:gd name="connsiteY17" fmla="*/ 251029 h 301829"/>
                    <a:gd name="connsiteX18" fmla="*/ 6483350 w 6483350"/>
                    <a:gd name="connsiteY18" fmla="*/ 260554 h 301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483350" h="301829">
                      <a:moveTo>
                        <a:pt x="0" y="301829"/>
                      </a:moveTo>
                      <a:lnTo>
                        <a:pt x="273050" y="298654"/>
                      </a:lnTo>
                      <a:cubicBezTo>
                        <a:pt x="364067" y="293892"/>
                        <a:pt x="463021" y="281721"/>
                        <a:pt x="546100" y="273254"/>
                      </a:cubicBezTo>
                      <a:cubicBezTo>
                        <a:pt x="629179" y="264787"/>
                        <a:pt x="686329" y="258966"/>
                        <a:pt x="771525" y="247854"/>
                      </a:cubicBezTo>
                      <a:cubicBezTo>
                        <a:pt x="856721" y="236742"/>
                        <a:pt x="1057275" y="206579"/>
                        <a:pt x="1057275" y="206579"/>
                      </a:cubicBezTo>
                      <a:lnTo>
                        <a:pt x="1355725" y="158954"/>
                      </a:lnTo>
                      <a:cubicBezTo>
                        <a:pt x="1462617" y="141492"/>
                        <a:pt x="1565804" y="121383"/>
                        <a:pt x="1698625" y="101804"/>
                      </a:cubicBezTo>
                      <a:cubicBezTo>
                        <a:pt x="1831446" y="82225"/>
                        <a:pt x="2006600" y="56825"/>
                        <a:pt x="2152650" y="41479"/>
                      </a:cubicBezTo>
                      <a:cubicBezTo>
                        <a:pt x="2298700" y="26133"/>
                        <a:pt x="2437342" y="16608"/>
                        <a:pt x="2574925" y="9729"/>
                      </a:cubicBezTo>
                      <a:cubicBezTo>
                        <a:pt x="2712508" y="2850"/>
                        <a:pt x="2836863" y="733"/>
                        <a:pt x="2978150" y="204"/>
                      </a:cubicBezTo>
                      <a:cubicBezTo>
                        <a:pt x="3119437" y="-325"/>
                        <a:pt x="3272367" y="-325"/>
                        <a:pt x="3422650" y="6554"/>
                      </a:cubicBezTo>
                      <a:cubicBezTo>
                        <a:pt x="3572933" y="13433"/>
                        <a:pt x="3726921" y="28250"/>
                        <a:pt x="3879850" y="41479"/>
                      </a:cubicBezTo>
                      <a:cubicBezTo>
                        <a:pt x="4032779" y="54708"/>
                        <a:pt x="4199467" y="71112"/>
                        <a:pt x="4340225" y="85929"/>
                      </a:cubicBezTo>
                      <a:cubicBezTo>
                        <a:pt x="4480983" y="100746"/>
                        <a:pt x="4604808" y="118208"/>
                        <a:pt x="4724400" y="130379"/>
                      </a:cubicBezTo>
                      <a:cubicBezTo>
                        <a:pt x="4843992" y="142550"/>
                        <a:pt x="4943475" y="146783"/>
                        <a:pt x="5057775" y="158954"/>
                      </a:cubicBezTo>
                      <a:cubicBezTo>
                        <a:pt x="5172075" y="171125"/>
                        <a:pt x="5293254" y="192821"/>
                        <a:pt x="5410200" y="203404"/>
                      </a:cubicBezTo>
                      <a:cubicBezTo>
                        <a:pt x="5527146" y="213987"/>
                        <a:pt x="5638800" y="214517"/>
                        <a:pt x="5759450" y="222454"/>
                      </a:cubicBezTo>
                      <a:cubicBezTo>
                        <a:pt x="5880100" y="230391"/>
                        <a:pt x="6013450" y="244679"/>
                        <a:pt x="6134100" y="251029"/>
                      </a:cubicBezTo>
                      <a:cubicBezTo>
                        <a:pt x="6254750" y="257379"/>
                        <a:pt x="6369050" y="258966"/>
                        <a:pt x="6483350" y="260554"/>
                      </a:cubicBezTo>
                    </a:path>
                  </a:pathLst>
                </a:custGeom>
                <a:noFill/>
                <a:ln w="19050">
                  <a:solidFill>
                    <a:srgbClr val="C00000"/>
                  </a:solidFill>
                  <a:prstDash val="dash"/>
                </a:ln>
                <a:effectLst/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Freeform 42">
                  <a:extLst>
                    <a:ext uri="{FF2B5EF4-FFF2-40B4-BE49-F238E27FC236}">
                      <a16:creationId xmlns:a16="http://schemas.microsoft.com/office/drawing/2014/main" id="{655B9F85-0463-C94F-A5DC-9B2481356BC8}"/>
                    </a:ext>
                  </a:extLst>
                </p:cNvPr>
                <p:cNvSpPr/>
                <p:nvPr/>
              </p:nvSpPr>
              <p:spPr>
                <a:xfrm>
                  <a:off x="5102225" y="3441700"/>
                  <a:ext cx="6483350" cy="101600"/>
                </a:xfrm>
                <a:custGeom>
                  <a:avLst/>
                  <a:gdLst>
                    <a:gd name="connsiteX0" fmla="*/ 0 w 6483350"/>
                    <a:gd name="connsiteY0" fmla="*/ 101600 h 101600"/>
                    <a:gd name="connsiteX1" fmla="*/ 793750 w 6483350"/>
                    <a:gd name="connsiteY1" fmla="*/ 98425 h 101600"/>
                    <a:gd name="connsiteX2" fmla="*/ 1543050 w 6483350"/>
                    <a:gd name="connsiteY2" fmla="*/ 82550 h 101600"/>
                    <a:gd name="connsiteX3" fmla="*/ 2184400 w 6483350"/>
                    <a:gd name="connsiteY3" fmla="*/ 50800 h 101600"/>
                    <a:gd name="connsiteX4" fmla="*/ 2651125 w 6483350"/>
                    <a:gd name="connsiteY4" fmla="*/ 25400 h 101600"/>
                    <a:gd name="connsiteX5" fmla="*/ 3260725 w 6483350"/>
                    <a:gd name="connsiteY5" fmla="*/ 6350 h 101600"/>
                    <a:gd name="connsiteX6" fmla="*/ 3787775 w 6483350"/>
                    <a:gd name="connsiteY6" fmla="*/ 0 h 101600"/>
                    <a:gd name="connsiteX7" fmla="*/ 4432300 w 6483350"/>
                    <a:gd name="connsiteY7" fmla="*/ 3175 h 101600"/>
                    <a:gd name="connsiteX8" fmla="*/ 5032375 w 6483350"/>
                    <a:gd name="connsiteY8" fmla="*/ 25400 h 101600"/>
                    <a:gd name="connsiteX9" fmla="*/ 5518150 w 6483350"/>
                    <a:gd name="connsiteY9" fmla="*/ 47625 h 101600"/>
                    <a:gd name="connsiteX10" fmla="*/ 6156325 w 6483350"/>
                    <a:gd name="connsiteY10" fmla="*/ 69850 h 101600"/>
                    <a:gd name="connsiteX11" fmla="*/ 6483350 w 6483350"/>
                    <a:gd name="connsiteY11" fmla="*/ 69850 h 101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483350" h="101600">
                      <a:moveTo>
                        <a:pt x="0" y="101600"/>
                      </a:moveTo>
                      <a:lnTo>
                        <a:pt x="793750" y="98425"/>
                      </a:lnTo>
                      <a:lnTo>
                        <a:pt x="1543050" y="82550"/>
                      </a:lnTo>
                      <a:cubicBezTo>
                        <a:pt x="1774825" y="74613"/>
                        <a:pt x="2184400" y="50800"/>
                        <a:pt x="2184400" y="50800"/>
                      </a:cubicBezTo>
                      <a:lnTo>
                        <a:pt x="2651125" y="25400"/>
                      </a:lnTo>
                      <a:cubicBezTo>
                        <a:pt x="2830513" y="17992"/>
                        <a:pt x="3071283" y="10583"/>
                        <a:pt x="3260725" y="6350"/>
                      </a:cubicBezTo>
                      <a:cubicBezTo>
                        <a:pt x="3450167" y="2117"/>
                        <a:pt x="3787775" y="0"/>
                        <a:pt x="3787775" y="0"/>
                      </a:cubicBezTo>
                      <a:lnTo>
                        <a:pt x="4432300" y="3175"/>
                      </a:lnTo>
                      <a:cubicBezTo>
                        <a:pt x="4639733" y="7408"/>
                        <a:pt x="5032375" y="25400"/>
                        <a:pt x="5032375" y="25400"/>
                      </a:cubicBezTo>
                      <a:lnTo>
                        <a:pt x="5518150" y="47625"/>
                      </a:lnTo>
                      <a:lnTo>
                        <a:pt x="6156325" y="69850"/>
                      </a:lnTo>
                      <a:cubicBezTo>
                        <a:pt x="6317192" y="73554"/>
                        <a:pt x="6400271" y="71702"/>
                        <a:pt x="6483350" y="69850"/>
                      </a:cubicBezTo>
                    </a:path>
                  </a:pathLst>
                </a:custGeom>
                <a:noFill/>
                <a:ln w="19050">
                  <a:solidFill>
                    <a:srgbClr val="C00000"/>
                  </a:solidFill>
                  <a:prstDash val="dash"/>
                </a:ln>
                <a:effectLst/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Freeform 43">
                  <a:extLst>
                    <a:ext uri="{FF2B5EF4-FFF2-40B4-BE49-F238E27FC236}">
                      <a16:creationId xmlns:a16="http://schemas.microsoft.com/office/drawing/2014/main" id="{A9AAEB37-2EF4-424C-A56B-A03129A69B1D}"/>
                    </a:ext>
                  </a:extLst>
                </p:cNvPr>
                <p:cNvSpPr/>
                <p:nvPr/>
              </p:nvSpPr>
              <p:spPr>
                <a:xfrm>
                  <a:off x="5102225" y="3492500"/>
                  <a:ext cx="6489700" cy="53975"/>
                </a:xfrm>
                <a:custGeom>
                  <a:avLst/>
                  <a:gdLst>
                    <a:gd name="connsiteX0" fmla="*/ 0 w 6489700"/>
                    <a:gd name="connsiteY0" fmla="*/ 53975 h 53975"/>
                    <a:gd name="connsiteX1" fmla="*/ 1330325 w 6489700"/>
                    <a:gd name="connsiteY1" fmla="*/ 44450 h 53975"/>
                    <a:gd name="connsiteX2" fmla="*/ 2076450 w 6489700"/>
                    <a:gd name="connsiteY2" fmla="*/ 44450 h 53975"/>
                    <a:gd name="connsiteX3" fmla="*/ 2701925 w 6489700"/>
                    <a:gd name="connsiteY3" fmla="*/ 25400 h 53975"/>
                    <a:gd name="connsiteX4" fmla="*/ 3213100 w 6489700"/>
                    <a:gd name="connsiteY4" fmla="*/ 19050 h 53975"/>
                    <a:gd name="connsiteX5" fmla="*/ 3600450 w 6489700"/>
                    <a:gd name="connsiteY5" fmla="*/ 12700 h 53975"/>
                    <a:gd name="connsiteX6" fmla="*/ 4060825 w 6489700"/>
                    <a:gd name="connsiteY6" fmla="*/ 0 h 53975"/>
                    <a:gd name="connsiteX7" fmla="*/ 4543425 w 6489700"/>
                    <a:gd name="connsiteY7" fmla="*/ 3175 h 53975"/>
                    <a:gd name="connsiteX8" fmla="*/ 5140325 w 6489700"/>
                    <a:gd name="connsiteY8" fmla="*/ 6350 h 53975"/>
                    <a:gd name="connsiteX9" fmla="*/ 5626100 w 6489700"/>
                    <a:gd name="connsiteY9" fmla="*/ 22225 h 53975"/>
                    <a:gd name="connsiteX10" fmla="*/ 6153150 w 6489700"/>
                    <a:gd name="connsiteY10" fmla="*/ 28575 h 53975"/>
                    <a:gd name="connsiteX11" fmla="*/ 6489700 w 6489700"/>
                    <a:gd name="connsiteY11" fmla="*/ 28575 h 53975"/>
                    <a:gd name="connsiteX0" fmla="*/ 0 w 6489700"/>
                    <a:gd name="connsiteY0" fmla="*/ 53975 h 53975"/>
                    <a:gd name="connsiteX1" fmla="*/ 1330325 w 6489700"/>
                    <a:gd name="connsiteY1" fmla="*/ 44450 h 53975"/>
                    <a:gd name="connsiteX2" fmla="*/ 2076450 w 6489700"/>
                    <a:gd name="connsiteY2" fmla="*/ 44450 h 53975"/>
                    <a:gd name="connsiteX3" fmla="*/ 2701925 w 6489700"/>
                    <a:gd name="connsiteY3" fmla="*/ 25400 h 53975"/>
                    <a:gd name="connsiteX4" fmla="*/ 3213100 w 6489700"/>
                    <a:gd name="connsiteY4" fmla="*/ 19050 h 53975"/>
                    <a:gd name="connsiteX5" fmla="*/ 3600450 w 6489700"/>
                    <a:gd name="connsiteY5" fmla="*/ 12700 h 53975"/>
                    <a:gd name="connsiteX6" fmla="*/ 4060825 w 6489700"/>
                    <a:gd name="connsiteY6" fmla="*/ 0 h 53975"/>
                    <a:gd name="connsiteX7" fmla="*/ 4543425 w 6489700"/>
                    <a:gd name="connsiteY7" fmla="*/ 3175 h 53975"/>
                    <a:gd name="connsiteX8" fmla="*/ 5140325 w 6489700"/>
                    <a:gd name="connsiteY8" fmla="*/ 6350 h 53975"/>
                    <a:gd name="connsiteX9" fmla="*/ 5635625 w 6489700"/>
                    <a:gd name="connsiteY9" fmla="*/ 15875 h 53975"/>
                    <a:gd name="connsiteX10" fmla="*/ 6153150 w 6489700"/>
                    <a:gd name="connsiteY10" fmla="*/ 28575 h 53975"/>
                    <a:gd name="connsiteX11" fmla="*/ 6489700 w 6489700"/>
                    <a:gd name="connsiteY11" fmla="*/ 28575 h 53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489700" h="53975">
                      <a:moveTo>
                        <a:pt x="0" y="53975"/>
                      </a:moveTo>
                      <a:lnTo>
                        <a:pt x="1330325" y="44450"/>
                      </a:lnTo>
                      <a:lnTo>
                        <a:pt x="2076450" y="44450"/>
                      </a:lnTo>
                      <a:cubicBezTo>
                        <a:pt x="2305050" y="41275"/>
                        <a:pt x="2701925" y="25400"/>
                        <a:pt x="2701925" y="25400"/>
                      </a:cubicBezTo>
                      <a:lnTo>
                        <a:pt x="3213100" y="19050"/>
                      </a:lnTo>
                      <a:lnTo>
                        <a:pt x="3600450" y="12700"/>
                      </a:lnTo>
                      <a:lnTo>
                        <a:pt x="4060825" y="0"/>
                      </a:lnTo>
                      <a:lnTo>
                        <a:pt x="4543425" y="3175"/>
                      </a:lnTo>
                      <a:lnTo>
                        <a:pt x="5140325" y="6350"/>
                      </a:lnTo>
                      <a:lnTo>
                        <a:pt x="5635625" y="15875"/>
                      </a:lnTo>
                      <a:lnTo>
                        <a:pt x="6153150" y="28575"/>
                      </a:lnTo>
                      <a:cubicBezTo>
                        <a:pt x="6295496" y="30692"/>
                        <a:pt x="6377517" y="28575"/>
                        <a:pt x="6489700" y="28575"/>
                      </a:cubicBezTo>
                    </a:path>
                  </a:pathLst>
                </a:custGeom>
                <a:noFill/>
                <a:ln w="19050">
                  <a:solidFill>
                    <a:srgbClr val="C00000"/>
                  </a:solidFill>
                  <a:prstDash val="dash"/>
                </a:ln>
                <a:effectLst/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1CFA57A7-0839-3442-9F97-08B3B6B43023}"/>
                  </a:ext>
                </a:extLst>
              </p:cNvPr>
              <p:cNvCxnSpPr/>
              <p:nvPr/>
            </p:nvCxnSpPr>
            <p:spPr>
              <a:xfrm>
                <a:off x="3121377" y="1679537"/>
                <a:ext cx="302235" cy="0"/>
              </a:xfrm>
              <a:prstGeom prst="line">
                <a:avLst/>
              </a:prstGeom>
              <a:ln w="19050">
                <a:solidFill>
                  <a:srgbClr val="C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22C2722B-DC0B-9F4D-ACE0-C6DC582FEE88}"/>
                  </a:ext>
                </a:extLst>
              </p:cNvPr>
              <p:cNvSpPr txBox="1"/>
              <p:nvPr/>
            </p:nvSpPr>
            <p:spPr>
              <a:xfrm>
                <a:off x="3419279" y="1504374"/>
                <a:ext cx="21980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C00000"/>
                    </a:solidFill>
                    <a:latin typeface="+mj-lt"/>
                  </a:rPr>
                  <a:t> with Gaussian filter</a:t>
                </a:r>
              </a:p>
            </p:txBody>
          </p:sp>
        </p:grpSp>
        <p:sp>
          <p:nvSpPr>
            <p:cNvPr id="53" name="Title 1">
              <a:extLst>
                <a:ext uri="{FF2B5EF4-FFF2-40B4-BE49-F238E27FC236}">
                  <a16:creationId xmlns:a16="http://schemas.microsoft.com/office/drawing/2014/main" id="{00D441EC-E46F-F348-973C-D9D3A7151171}"/>
                </a:ext>
              </a:extLst>
            </p:cNvPr>
            <p:cNvSpPr txBox="1">
              <a:spLocks/>
            </p:cNvSpPr>
            <p:nvPr/>
          </p:nvSpPr>
          <p:spPr>
            <a:xfrm>
              <a:off x="8032826" y="4488041"/>
              <a:ext cx="3414889" cy="42082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lIns="91440" tIns="45720" rIns="91440" bIns="45720" rtlCol="0" anchor="ctr">
              <a:normAutofit lnSpcReduction="10000"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8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dirty="0"/>
                <a:t>Filter efficient at high k.</a:t>
              </a:r>
            </a:p>
          </p:txBody>
        </p: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FC95F0A1-4734-0C44-B72D-B54DD7F25584}"/>
                </a:ext>
              </a:extLst>
            </p:cNvPr>
            <p:cNvCxnSpPr>
              <a:cxnSpLocks/>
              <a:stCxn id="53" idx="2"/>
            </p:cNvCxnSpPr>
            <p:nvPr/>
          </p:nvCxnSpPr>
          <p:spPr>
            <a:xfrm flipH="1">
              <a:off x="7537095" y="4908867"/>
              <a:ext cx="2203176" cy="53817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Slide Number Placeholder 3">
            <a:extLst>
              <a:ext uri="{FF2B5EF4-FFF2-40B4-BE49-F238E27FC236}">
                <a16:creationId xmlns:a16="http://schemas.microsoft.com/office/drawing/2014/main" id="{6169AC85-FAD1-C244-9DFA-F7FC03A1C46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55401" y="6393363"/>
            <a:ext cx="544259" cy="301625"/>
          </a:xfrm>
        </p:spPr>
        <p:txBody>
          <a:bodyPr/>
          <a:lstStyle/>
          <a:p>
            <a:fld id="{929A8685-9CBD-5D48-90F4-6955DC9A7A72}" type="slidenum">
              <a:rPr lang="en-US" altLang="x-none" smtClean="0"/>
              <a:pPr/>
              <a:t>28</a:t>
            </a:fld>
            <a:endParaRPr lang="en-US" altLang="x-none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F193AA8-87ED-B144-9BD3-EF4F749FF7FD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AFBAA8F-8D09-EF4B-8F23-180CB9754020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6F6B273-0F1C-9543-A60D-30B6627F1568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043A341-468C-FD46-9B5C-FC6AA6C29906}"/>
              </a:ext>
            </a:extLst>
          </p:cNvPr>
          <p:cNvGrpSpPr/>
          <p:nvPr/>
        </p:nvGrpSpPr>
        <p:grpSpPr>
          <a:xfrm>
            <a:off x="159657" y="883766"/>
            <a:ext cx="3866502" cy="3577848"/>
            <a:chOff x="8032826" y="779467"/>
            <a:chExt cx="3866502" cy="3577848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63BDFEDD-6660-2549-9A96-C070C1733651}"/>
                </a:ext>
              </a:extLst>
            </p:cNvPr>
            <p:cNvSpPr/>
            <p:nvPr/>
          </p:nvSpPr>
          <p:spPr>
            <a:xfrm>
              <a:off x="8032826" y="779467"/>
              <a:ext cx="3866502" cy="3577848"/>
            </a:xfrm>
            <a:prstGeom prst="roundRect">
              <a:avLst>
                <a:gd name="adj" fmla="val 4222"/>
              </a:avLst>
            </a:prstGeom>
            <a:gradFill>
              <a:gsLst>
                <a:gs pos="0">
                  <a:schemeClr val="bg1"/>
                </a:gs>
                <a:gs pos="84000">
                  <a:schemeClr val="bg1"/>
                </a:gs>
                <a:gs pos="88000">
                  <a:srgbClr val="8998A4"/>
                </a:gs>
                <a:gs pos="100000">
                  <a:schemeClr val="accent6">
                    <a:lumMod val="50000"/>
                  </a:schemeClr>
                </a:gs>
              </a:gsLst>
              <a:lin ang="16200000" scaled="0"/>
            </a:gradFill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A2A85998-48A6-AE48-8B2A-787EA9A566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93988" y="1908173"/>
              <a:ext cx="2908300" cy="1587500"/>
            </a:xfrm>
            <a:prstGeom prst="rect">
              <a:avLst/>
            </a:prstGeom>
          </p:spPr>
        </p:pic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3CD5BD0-C4DE-4047-8243-2B3D6C258785}"/>
                </a:ext>
              </a:extLst>
            </p:cNvPr>
            <p:cNvSpPr txBox="1"/>
            <p:nvPr/>
          </p:nvSpPr>
          <p:spPr>
            <a:xfrm>
              <a:off x="8117898" y="837006"/>
              <a:ext cx="2249334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>
                  <a:solidFill>
                    <a:schemeClr val="accent5">
                      <a:lumMod val="20000"/>
                      <a:lumOff val="80000"/>
                    </a:schemeClr>
                  </a:solidFill>
                </a:rPr>
                <a:t>Aliasing in PIC code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8AC02C7-5F26-844B-A001-73544FA60DE9}"/>
                </a:ext>
              </a:extLst>
            </p:cNvPr>
            <p:cNvSpPr txBox="1"/>
            <p:nvPr/>
          </p:nvSpPr>
          <p:spPr>
            <a:xfrm>
              <a:off x="8117898" y="1362461"/>
              <a:ext cx="3525324" cy="313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600" dirty="0">
                  <a:solidFill>
                    <a:srgbClr val="FF0000"/>
                  </a:solidFill>
                </a:rPr>
                <a:t>Mode present in particles distribution</a:t>
              </a: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532269DD-349D-0047-8AF6-C98E899761AC}"/>
                </a:ext>
              </a:extLst>
            </p:cNvPr>
            <p:cNvCxnSpPr>
              <a:cxnSpLocks/>
            </p:cNvCxnSpPr>
            <p:nvPr/>
          </p:nvCxnSpPr>
          <p:spPr>
            <a:xfrm>
              <a:off x="10000770" y="1649786"/>
              <a:ext cx="99522" cy="412872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B673E43-A4E9-A540-AF49-F0231E756C02}"/>
                </a:ext>
              </a:extLst>
            </p:cNvPr>
            <p:cNvSpPr txBox="1"/>
            <p:nvPr/>
          </p:nvSpPr>
          <p:spPr>
            <a:xfrm>
              <a:off x="8706143" y="3773638"/>
              <a:ext cx="2489784" cy="313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600" dirty="0">
                  <a:solidFill>
                    <a:srgbClr val="0432FF"/>
                  </a:solidFill>
                </a:rPr>
                <a:t>Mode as seen by the grid</a:t>
              </a: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0F024DF-153A-594D-91EF-242DC4C928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31351" y="3341538"/>
              <a:ext cx="808558" cy="412522"/>
            </a:xfrm>
            <a:prstGeom prst="line">
              <a:avLst/>
            </a:prstGeom>
            <a:ln>
              <a:solidFill>
                <a:srgbClr val="0432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70803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Title 1"/>
          <p:cNvSpPr txBox="1">
            <a:spLocks/>
          </p:cNvSpPr>
          <p:nvPr/>
        </p:nvSpPr>
        <p:spPr>
          <a:xfrm>
            <a:off x="1742546" y="146353"/>
            <a:ext cx="8340725" cy="591456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0090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400" dirty="0">
              <a:solidFill>
                <a:srgbClr val="FFFFFF"/>
              </a:solidFill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162" name="Title 1">
            <a:extLst>
              <a:ext uri="{FF2B5EF4-FFF2-40B4-BE49-F238E27FC236}">
                <a16:creationId xmlns:a16="http://schemas.microsoft.com/office/drawing/2014/main" id="{EA7C5279-2E12-D94F-A22A-002F363A8C56}"/>
              </a:ext>
            </a:extLst>
          </p:cNvPr>
          <p:cNvSpPr txBox="1">
            <a:spLocks/>
          </p:cNvSpPr>
          <p:nvPr/>
        </p:nvSpPr>
        <p:spPr>
          <a:xfrm>
            <a:off x="110643" y="131133"/>
            <a:ext cx="12078182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800" dirty="0"/>
              <a:t>Example: test of energy conservation with a uniform warm plasma</a:t>
            </a:r>
          </a:p>
        </p:txBody>
      </p:sp>
      <p:pic>
        <p:nvPicPr>
          <p:cNvPr id="163" name="Picture 162" descr="energy_cons_sm1pass.pdf">
            <a:extLst>
              <a:ext uri="{FF2B5EF4-FFF2-40B4-BE49-F238E27FC236}">
                <a16:creationId xmlns:a16="http://schemas.microsoft.com/office/drawing/2014/main" id="{E01F07D7-420C-BA41-AC30-461D93C7E9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8677" y="1860512"/>
            <a:ext cx="3590925" cy="3390900"/>
          </a:xfrm>
          <a:prstGeom prst="rect">
            <a:avLst/>
          </a:prstGeom>
        </p:spPr>
      </p:pic>
      <p:sp>
        <p:nvSpPr>
          <p:cNvPr id="166" name="TextBox 165">
            <a:extLst>
              <a:ext uri="{FF2B5EF4-FFF2-40B4-BE49-F238E27FC236}">
                <a16:creationId xmlns:a16="http://schemas.microsoft.com/office/drawing/2014/main" id="{A37BDAED-B31D-9A41-900B-D57498D13C14}"/>
              </a:ext>
            </a:extLst>
          </p:cNvPr>
          <p:cNvSpPr txBox="1"/>
          <p:nvPr/>
        </p:nvSpPr>
        <p:spPr>
          <a:xfrm rot="16200000">
            <a:off x="962056" y="3387484"/>
            <a:ext cx="16642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j-lt"/>
              </a:rPr>
              <a:t>Energy (</a:t>
            </a:r>
            <a:r>
              <a:rPr lang="en-US" sz="2000" dirty="0" err="1">
                <a:latin typeface="+mj-lt"/>
              </a:rPr>
              <a:t>a.u</a:t>
            </a:r>
            <a:r>
              <a:rPr lang="en-US" sz="2000" dirty="0">
                <a:latin typeface="+mj-lt"/>
              </a:rPr>
              <a:t>.)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7BE963ED-6AB0-EE4D-B58A-B483F290588B}"/>
              </a:ext>
            </a:extLst>
          </p:cNvPr>
          <p:cNvSpPr txBox="1"/>
          <p:nvPr/>
        </p:nvSpPr>
        <p:spPr>
          <a:xfrm>
            <a:off x="3160309" y="5251412"/>
            <a:ext cx="1300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j-lt"/>
              </a:rPr>
              <a:t>Time step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A0A3EE74-61E3-E542-B4A5-037D00190FCF}"/>
              </a:ext>
            </a:extLst>
          </p:cNvPr>
          <p:cNvSpPr txBox="1"/>
          <p:nvPr/>
        </p:nvSpPr>
        <p:spPr>
          <a:xfrm>
            <a:off x="2672707" y="1425527"/>
            <a:ext cx="23936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+mj-lt"/>
              </a:rPr>
              <a:t>1 pass bilinear filter</a:t>
            </a:r>
          </a:p>
        </p:txBody>
      </p: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CE21DBAB-A0C8-9046-876A-D7E365BBF236}"/>
              </a:ext>
            </a:extLst>
          </p:cNvPr>
          <p:cNvGrpSpPr/>
          <p:nvPr/>
        </p:nvGrpSpPr>
        <p:grpSpPr>
          <a:xfrm>
            <a:off x="3469092" y="3100053"/>
            <a:ext cx="2290271" cy="1627860"/>
            <a:chOff x="1946680" y="3100053"/>
            <a:chExt cx="2290271" cy="1627860"/>
          </a:xfrm>
        </p:grpSpPr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FDCD0B54-C1EF-6C4E-ACC7-4929684EF5B1}"/>
                </a:ext>
              </a:extLst>
            </p:cNvPr>
            <p:cNvSpPr txBox="1"/>
            <p:nvPr/>
          </p:nvSpPr>
          <p:spPr>
            <a:xfrm>
              <a:off x="1946680" y="3100053"/>
              <a:ext cx="582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CIC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834C1499-6500-634B-BBA4-DB7916AB94A6}"/>
                </a:ext>
              </a:extLst>
            </p:cNvPr>
            <p:cNvSpPr txBox="1"/>
            <p:nvPr/>
          </p:nvSpPr>
          <p:spPr>
            <a:xfrm>
              <a:off x="2814683" y="3331030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00FF"/>
                  </a:solidFill>
                  <a:latin typeface="+mj-lt"/>
                </a:rPr>
                <a:t>TSC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74DFC8D3-98FD-3648-A70B-AA2AA66A5E6D}"/>
                </a:ext>
              </a:extLst>
            </p:cNvPr>
            <p:cNvSpPr txBox="1"/>
            <p:nvPr/>
          </p:nvSpPr>
          <p:spPr>
            <a:xfrm>
              <a:off x="3564972" y="3578096"/>
              <a:ext cx="671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+mj-lt"/>
                </a:rPr>
                <a:t>PQS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B525BEAB-C8AC-6E4D-9625-710EE0CBB5E0}"/>
                </a:ext>
              </a:extLst>
            </p:cNvPr>
            <p:cNvSpPr txBox="1"/>
            <p:nvPr/>
          </p:nvSpPr>
          <p:spPr>
            <a:xfrm>
              <a:off x="3485129" y="3903016"/>
              <a:ext cx="582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CIC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1A322387-52CC-AE4A-BCC6-6EBF1E8C05CC}"/>
                </a:ext>
              </a:extLst>
            </p:cNvPr>
            <p:cNvSpPr txBox="1"/>
            <p:nvPr/>
          </p:nvSpPr>
          <p:spPr>
            <a:xfrm>
              <a:off x="3019720" y="4358581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00FF"/>
                  </a:solidFill>
                  <a:latin typeface="+mj-lt"/>
                </a:rPr>
                <a:t>TSC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FF40168D-90F7-BC49-A4F0-F560E5B26BF8}"/>
                </a:ext>
              </a:extLst>
            </p:cNvPr>
            <p:cNvSpPr txBox="1"/>
            <p:nvPr/>
          </p:nvSpPr>
          <p:spPr>
            <a:xfrm>
              <a:off x="3463801" y="4347241"/>
              <a:ext cx="671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+mj-lt"/>
                </a:rPr>
                <a:t>PQS</a:t>
              </a:r>
            </a:p>
          </p:txBody>
        </p:sp>
      </p:grpSp>
      <p:cxnSp>
        <p:nvCxnSpPr>
          <p:cNvPr id="179" name="Straight Connector 178">
            <a:extLst>
              <a:ext uri="{FF2B5EF4-FFF2-40B4-BE49-F238E27FC236}">
                <a16:creationId xmlns:a16="http://schemas.microsoft.com/office/drawing/2014/main" id="{A15DD4EB-3783-204E-82C4-5A1649A33B41}"/>
              </a:ext>
            </a:extLst>
          </p:cNvPr>
          <p:cNvCxnSpPr/>
          <p:nvPr/>
        </p:nvCxnSpPr>
        <p:spPr>
          <a:xfrm>
            <a:off x="2484925" y="2139274"/>
            <a:ext cx="487602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DE9F8DEA-DBF5-5E46-9D2F-BF4978C1062A}"/>
              </a:ext>
            </a:extLst>
          </p:cNvPr>
          <p:cNvCxnSpPr/>
          <p:nvPr/>
        </p:nvCxnSpPr>
        <p:spPr>
          <a:xfrm>
            <a:off x="2484925" y="2416418"/>
            <a:ext cx="487602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1" name="TextBox 180">
            <a:extLst>
              <a:ext uri="{FF2B5EF4-FFF2-40B4-BE49-F238E27FC236}">
                <a16:creationId xmlns:a16="http://schemas.microsoft.com/office/drawing/2014/main" id="{5B233FB0-8A39-4649-A95D-C3054D777CEF}"/>
              </a:ext>
            </a:extLst>
          </p:cNvPr>
          <p:cNvSpPr txBox="1"/>
          <p:nvPr/>
        </p:nvSpPr>
        <p:spPr>
          <a:xfrm>
            <a:off x="2989746" y="1931929"/>
            <a:ext cx="1954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Momentum cons.</a:t>
            </a:r>
          </a:p>
          <a:p>
            <a:r>
              <a:rPr lang="en-US" dirty="0">
                <a:latin typeface="+mj-lt"/>
              </a:rPr>
              <a:t>Energy cons.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9E350CE-55B8-C649-926E-653345C3BD7C}"/>
              </a:ext>
            </a:extLst>
          </p:cNvPr>
          <p:cNvGrpSpPr/>
          <p:nvPr/>
        </p:nvGrpSpPr>
        <p:grpSpPr>
          <a:xfrm>
            <a:off x="5968130" y="1427163"/>
            <a:ext cx="4158240" cy="4218885"/>
            <a:chOff x="5968130" y="1427163"/>
            <a:chExt cx="4158240" cy="4218885"/>
          </a:xfrm>
        </p:grpSpPr>
        <p:pic>
          <p:nvPicPr>
            <p:cNvPr id="165" name="Picture 164" descr="energy_cons_sm2pass.pdf">
              <a:extLst>
                <a:ext uri="{FF2B5EF4-FFF2-40B4-BE49-F238E27FC236}">
                  <a16:creationId xmlns:a16="http://schemas.microsoft.com/office/drawing/2014/main" id="{472B0C32-8A16-A447-A129-29EF683E0E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41764" y="1860512"/>
              <a:ext cx="3590925" cy="3390900"/>
            </a:xfrm>
            <a:prstGeom prst="rect">
              <a:avLst/>
            </a:prstGeom>
          </p:spPr>
        </p:pic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B9DD09B0-09C7-8341-95B5-267648D084CE}"/>
                </a:ext>
              </a:extLst>
            </p:cNvPr>
            <p:cNvSpPr txBox="1"/>
            <p:nvPr/>
          </p:nvSpPr>
          <p:spPr>
            <a:xfrm rot="16200000">
              <a:off x="5336066" y="3387484"/>
              <a:ext cx="16642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j-lt"/>
                </a:rPr>
                <a:t>Energy (</a:t>
              </a:r>
              <a:r>
                <a:rPr lang="en-US" sz="2000" dirty="0" err="1">
                  <a:latin typeface="+mj-lt"/>
                </a:rPr>
                <a:t>a.u</a:t>
              </a:r>
              <a:r>
                <a:rPr lang="en-US" sz="2000" dirty="0">
                  <a:latin typeface="+mj-lt"/>
                </a:rPr>
                <a:t>.)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BD998709-5215-3842-88C1-3A53ED04AD2B}"/>
                </a:ext>
              </a:extLst>
            </p:cNvPr>
            <p:cNvSpPr txBox="1"/>
            <p:nvPr/>
          </p:nvSpPr>
          <p:spPr>
            <a:xfrm>
              <a:off x="7507394" y="5245938"/>
              <a:ext cx="130048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j-lt"/>
                </a:rPr>
                <a:t>Time step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9AD80EF0-E896-2D4B-968E-007678A02CD4}"/>
                </a:ext>
              </a:extLst>
            </p:cNvPr>
            <p:cNvSpPr txBox="1"/>
            <p:nvPr/>
          </p:nvSpPr>
          <p:spPr>
            <a:xfrm>
              <a:off x="7009434" y="1427163"/>
              <a:ext cx="26645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tx2"/>
                  </a:solidFill>
                  <a:latin typeface="+mj-lt"/>
                </a:rPr>
                <a:t>2 passes bilinear filter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8E9227E2-2821-4A4E-9A01-8C60C9F4EC64}"/>
                </a:ext>
              </a:extLst>
            </p:cNvPr>
            <p:cNvSpPr txBox="1"/>
            <p:nvPr/>
          </p:nvSpPr>
          <p:spPr>
            <a:xfrm>
              <a:off x="8232466" y="3250699"/>
              <a:ext cx="582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CIC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4266ED09-D2ED-514E-8676-4B636ADA3679}"/>
                </a:ext>
              </a:extLst>
            </p:cNvPr>
            <p:cNvSpPr txBox="1"/>
            <p:nvPr/>
          </p:nvSpPr>
          <p:spPr>
            <a:xfrm>
              <a:off x="8890196" y="3718350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00FF"/>
                  </a:solidFill>
                  <a:latin typeface="+mj-lt"/>
                </a:rPr>
                <a:t>TSC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A66A205E-E6A0-524C-A4DF-84CE362DDF68}"/>
                </a:ext>
              </a:extLst>
            </p:cNvPr>
            <p:cNvSpPr txBox="1"/>
            <p:nvPr/>
          </p:nvSpPr>
          <p:spPr>
            <a:xfrm>
              <a:off x="9454391" y="3636561"/>
              <a:ext cx="671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+mj-lt"/>
                </a:rPr>
                <a:t>PQS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1EB3FAB4-B6AC-514D-BF12-75E110C1BDE2}"/>
                </a:ext>
              </a:extLst>
            </p:cNvPr>
            <p:cNvSpPr txBox="1"/>
            <p:nvPr/>
          </p:nvSpPr>
          <p:spPr>
            <a:xfrm>
              <a:off x="9446788" y="3979334"/>
              <a:ext cx="582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CIC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9B36DE79-89F8-5244-862A-11827217D855}"/>
                </a:ext>
              </a:extLst>
            </p:cNvPr>
            <p:cNvSpPr txBox="1"/>
            <p:nvPr/>
          </p:nvSpPr>
          <p:spPr>
            <a:xfrm>
              <a:off x="8890196" y="434519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00FF"/>
                  </a:solidFill>
                  <a:latin typeface="+mj-lt"/>
                </a:rPr>
                <a:t>TSC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6AA26345-A0E2-BD46-A0AC-1A3495E41EFA}"/>
                </a:ext>
              </a:extLst>
            </p:cNvPr>
            <p:cNvSpPr txBox="1"/>
            <p:nvPr/>
          </p:nvSpPr>
          <p:spPr>
            <a:xfrm>
              <a:off x="9334276" y="4333854"/>
              <a:ext cx="671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+mj-lt"/>
                </a:rPr>
                <a:t>PQS</a:t>
              </a:r>
            </a:p>
          </p:txBody>
        </p:sp>
      </p:grpSp>
      <p:sp>
        <p:nvSpPr>
          <p:cNvPr id="29" name="Slide Number Placeholder 3">
            <a:extLst>
              <a:ext uri="{FF2B5EF4-FFF2-40B4-BE49-F238E27FC236}">
                <a16:creationId xmlns:a16="http://schemas.microsoft.com/office/drawing/2014/main" id="{9BB35809-4660-3347-B85D-70EE5367E6C1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55401" y="6393363"/>
            <a:ext cx="544259" cy="301625"/>
          </a:xfrm>
        </p:spPr>
        <p:txBody>
          <a:bodyPr/>
          <a:lstStyle/>
          <a:p>
            <a:fld id="{929A8685-9CBD-5D48-90F4-6955DC9A7A72}" type="slidenum">
              <a:rPr lang="en-US" altLang="x-none" smtClean="0"/>
              <a:pPr/>
              <a:t>29</a:t>
            </a:fld>
            <a:endParaRPr lang="en-US" altLang="x-none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66775C1-ECF7-8141-8F04-0217CE35FE25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C36F81B-A20E-CE4C-A525-F3D472A599FF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9E53ED4-8D14-654C-94E6-917EF4AA92E7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39831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8192B-60CB-FD47-BD25-02F3BFA0A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462281-43C7-EC44-8344-0F2455066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3303" y="1475740"/>
            <a:ext cx="10568583" cy="4047778"/>
          </a:xfrm>
        </p:spPr>
        <p:txBody>
          <a:bodyPr/>
          <a:lstStyle/>
          <a:p>
            <a:r>
              <a:rPr lang="en-US" dirty="0"/>
              <a:t>Intro</a:t>
            </a:r>
          </a:p>
          <a:p>
            <a:r>
              <a:rPr lang="en-US" dirty="0"/>
              <a:t>Pushing particles</a:t>
            </a:r>
          </a:p>
          <a:p>
            <a:r>
              <a:rPr lang="en-US" dirty="0"/>
              <a:t>Field solve (electrostatic)</a:t>
            </a:r>
          </a:p>
          <a:p>
            <a:r>
              <a:rPr lang="en-US" dirty="0"/>
              <a:t>Field solve (electromagnetic)</a:t>
            </a:r>
          </a:p>
          <a:p>
            <a:r>
              <a:rPr lang="en-US" dirty="0"/>
              <a:t>Interpolation between particles and fields</a:t>
            </a:r>
          </a:p>
          <a:p>
            <a:r>
              <a:rPr lang="en-US" b="1" dirty="0">
                <a:solidFill>
                  <a:srgbClr val="C00000"/>
                </a:solidFill>
              </a:rPr>
              <a:t>Stability, numerical heating, </a:t>
            </a:r>
            <a:r>
              <a:rPr lang="en-US" b="1" u="sng" dirty="0">
                <a:solidFill>
                  <a:srgbClr val="C00000"/>
                </a:solidFill>
              </a:rPr>
              <a:t>numerical dispersion</a:t>
            </a:r>
            <a:r>
              <a:rPr lang="en-US" b="1" dirty="0">
                <a:solidFill>
                  <a:srgbClr val="C00000"/>
                </a:solidFill>
              </a:rPr>
              <a:t>, numerical Cherenkov instability</a:t>
            </a:r>
          </a:p>
          <a:p>
            <a:r>
              <a:rPr lang="en-US" dirty="0"/>
              <a:t>Summary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8BDFE0-94C6-274D-B988-F362DB342F77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30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782197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C54885-F096-EC4C-888A-1E93A75F58C7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31</a:t>
            </a:fld>
            <a:endParaRPr lang="en-US" altLang="x-non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6AE107-91B9-084F-AD8C-1D5D4B102779}"/>
              </a:ext>
            </a:extLst>
          </p:cNvPr>
          <p:cNvSpPr txBox="1"/>
          <p:nvPr/>
        </p:nvSpPr>
        <p:spPr>
          <a:xfrm>
            <a:off x="3979941" y="1449647"/>
            <a:ext cx="5993484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b="1" dirty="0"/>
              <a:t>Von Neumann analysis: </a:t>
            </a:r>
            <a:r>
              <a:rPr lang="en-US" dirty="0"/>
              <a:t>assume solutions of the form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342180B-D8C8-CE4E-B229-C5CE1D9BC2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1592" y="1438197"/>
            <a:ext cx="1305357" cy="303571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41C5AFC2-3177-FD44-B43A-9165E0983CB6}"/>
              </a:ext>
            </a:extLst>
          </p:cNvPr>
          <p:cNvGrpSpPr/>
          <p:nvPr/>
        </p:nvGrpSpPr>
        <p:grpSpPr>
          <a:xfrm>
            <a:off x="566180" y="3474266"/>
            <a:ext cx="7208436" cy="713841"/>
            <a:chOff x="566180" y="3474266"/>
            <a:chExt cx="7208436" cy="713841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4B905B12-62E7-5149-A990-564C473935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71924" y="3474266"/>
              <a:ext cx="6302692" cy="713841"/>
            </a:xfrm>
            <a:prstGeom prst="rect">
              <a:avLst/>
            </a:prstGeom>
          </p:spPr>
        </p:pic>
        <p:sp>
          <p:nvSpPr>
            <p:cNvPr id="14" name="Right Arrow 13">
              <a:extLst>
                <a:ext uri="{FF2B5EF4-FFF2-40B4-BE49-F238E27FC236}">
                  <a16:creationId xmlns:a16="http://schemas.microsoft.com/office/drawing/2014/main" id="{21711852-5F73-1E42-AEED-BF51FEC2538F}"/>
                </a:ext>
              </a:extLst>
            </p:cNvPr>
            <p:cNvSpPr/>
            <p:nvPr/>
          </p:nvSpPr>
          <p:spPr>
            <a:xfrm>
              <a:off x="566180" y="3664874"/>
              <a:ext cx="465521" cy="339436"/>
            </a:xfrm>
            <a:prstGeom prst="rightArrow">
              <a:avLst/>
            </a:prstGeom>
            <a:solidFill>
              <a:schemeClr val="bg2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3" name="Title 1">
            <a:extLst>
              <a:ext uri="{FF2B5EF4-FFF2-40B4-BE49-F238E27FC236}">
                <a16:creationId xmlns:a16="http://schemas.microsoft.com/office/drawing/2014/main" id="{BAC46E44-8783-3040-86AD-764AAE49E389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2088098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800" dirty="0"/>
              <a:t>Dispersion relation 1D leapfrog Maxwell solver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1652FE4-277F-2E48-A658-DDC098871ED4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66D9BF9-7F22-1B45-82AB-E207B5B7F04C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10151990-BA0D-DD4A-BA52-837620FD8615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2C59095-E8F6-6C45-8F89-22CE5934262C}"/>
              </a:ext>
            </a:extLst>
          </p:cNvPr>
          <p:cNvGrpSpPr/>
          <p:nvPr/>
        </p:nvGrpSpPr>
        <p:grpSpPr>
          <a:xfrm>
            <a:off x="566180" y="4550833"/>
            <a:ext cx="5359634" cy="675640"/>
            <a:chOff x="566180" y="4550833"/>
            <a:chExt cx="5359634" cy="675640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7E49C6A5-2125-0940-B3C7-5528173FFC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71924" y="4550833"/>
              <a:ext cx="4453890" cy="675640"/>
            </a:xfrm>
            <a:prstGeom prst="rect">
              <a:avLst/>
            </a:prstGeom>
          </p:spPr>
        </p:pic>
        <p:sp>
          <p:nvSpPr>
            <p:cNvPr id="15" name="Right Arrow 14">
              <a:extLst>
                <a:ext uri="{FF2B5EF4-FFF2-40B4-BE49-F238E27FC236}">
                  <a16:creationId xmlns:a16="http://schemas.microsoft.com/office/drawing/2014/main" id="{4B4DDFE4-FCF1-314F-BC01-D9D39316A3EB}"/>
                </a:ext>
              </a:extLst>
            </p:cNvPr>
            <p:cNvSpPr/>
            <p:nvPr/>
          </p:nvSpPr>
          <p:spPr>
            <a:xfrm>
              <a:off x="566180" y="4740795"/>
              <a:ext cx="465521" cy="339436"/>
            </a:xfrm>
            <a:prstGeom prst="rightArrow">
              <a:avLst/>
            </a:prstGeom>
            <a:solidFill>
              <a:schemeClr val="bg2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029C295-103A-1948-86C9-F5388EEC272D}"/>
              </a:ext>
            </a:extLst>
          </p:cNvPr>
          <p:cNvGrpSpPr/>
          <p:nvPr/>
        </p:nvGrpSpPr>
        <p:grpSpPr>
          <a:xfrm>
            <a:off x="566180" y="5608258"/>
            <a:ext cx="5235174" cy="675640"/>
            <a:chOff x="566180" y="5608258"/>
            <a:chExt cx="5235174" cy="675640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6449F446-1699-6B4D-8517-C55521A17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71924" y="5608258"/>
              <a:ext cx="4329430" cy="675640"/>
            </a:xfrm>
            <a:prstGeom prst="rect">
              <a:avLst/>
            </a:prstGeom>
          </p:spPr>
        </p:pic>
        <p:sp>
          <p:nvSpPr>
            <p:cNvPr id="16" name="Right Arrow 15">
              <a:extLst>
                <a:ext uri="{FF2B5EF4-FFF2-40B4-BE49-F238E27FC236}">
                  <a16:creationId xmlns:a16="http://schemas.microsoft.com/office/drawing/2014/main" id="{E679548B-C5AD-FF41-8253-759E2473299D}"/>
                </a:ext>
              </a:extLst>
            </p:cNvPr>
            <p:cNvSpPr/>
            <p:nvPr/>
          </p:nvSpPr>
          <p:spPr>
            <a:xfrm>
              <a:off x="566180" y="5816715"/>
              <a:ext cx="465521" cy="339436"/>
            </a:xfrm>
            <a:prstGeom prst="rightArrow">
              <a:avLst/>
            </a:prstGeom>
            <a:solidFill>
              <a:schemeClr val="bg2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DAC725F5-17FD-A540-B5A7-ED4ECCAE6D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541" y="1282257"/>
            <a:ext cx="3041650" cy="6096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5AFBDADF-554C-244E-A9B2-A74C768EA4A6}"/>
              </a:ext>
            </a:extLst>
          </p:cNvPr>
          <p:cNvGrpSpPr/>
          <p:nvPr/>
        </p:nvGrpSpPr>
        <p:grpSpPr>
          <a:xfrm>
            <a:off x="566180" y="2433879"/>
            <a:ext cx="11433480" cy="572770"/>
            <a:chOff x="566180" y="2433879"/>
            <a:chExt cx="11433480" cy="572770"/>
          </a:xfrm>
        </p:grpSpPr>
        <p:sp>
          <p:nvSpPr>
            <p:cNvPr id="13" name="Right Arrow 12">
              <a:extLst>
                <a:ext uri="{FF2B5EF4-FFF2-40B4-BE49-F238E27FC236}">
                  <a16:creationId xmlns:a16="http://schemas.microsoft.com/office/drawing/2014/main" id="{10A7CCC1-C543-5540-9015-2FB0E9E6BD7F}"/>
                </a:ext>
              </a:extLst>
            </p:cNvPr>
            <p:cNvSpPr/>
            <p:nvPr/>
          </p:nvSpPr>
          <p:spPr>
            <a:xfrm>
              <a:off x="566180" y="2588953"/>
              <a:ext cx="465521" cy="339436"/>
            </a:xfrm>
            <a:prstGeom prst="rightArrow">
              <a:avLst/>
            </a:prstGeom>
            <a:solidFill>
              <a:schemeClr val="bg2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92C81E0-82F6-4643-9310-DDBA1B68FFC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207835" y="2433879"/>
              <a:ext cx="10791825" cy="572770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47607F9-8746-CF47-A6CE-9FB349E2E0D8}"/>
              </a:ext>
            </a:extLst>
          </p:cNvPr>
          <p:cNvGrpSpPr/>
          <p:nvPr/>
        </p:nvGrpSpPr>
        <p:grpSpPr>
          <a:xfrm>
            <a:off x="7101840" y="4206701"/>
            <a:ext cx="4836160" cy="1868979"/>
            <a:chOff x="7101840" y="4206701"/>
            <a:chExt cx="4836160" cy="1868979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11634C03-3EAB-C549-9AEE-FE986E52C4CF}"/>
                </a:ext>
              </a:extLst>
            </p:cNvPr>
            <p:cNvGrpSpPr/>
            <p:nvPr/>
          </p:nvGrpSpPr>
          <p:grpSpPr>
            <a:xfrm>
              <a:off x="7101840" y="4206701"/>
              <a:ext cx="4836160" cy="1868979"/>
              <a:chOff x="7101840" y="4206701"/>
              <a:chExt cx="4836160" cy="1868979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52D9B5A1-B73F-764A-BA96-128CC9B6434F}"/>
                  </a:ext>
                </a:extLst>
              </p:cNvPr>
              <p:cNvSpPr/>
              <p:nvPr/>
            </p:nvSpPr>
            <p:spPr>
              <a:xfrm>
                <a:off x="7101840" y="4592320"/>
                <a:ext cx="4836160" cy="1483360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315DEDB-08BF-0C48-AAAD-89C44A1F8351}"/>
                  </a:ext>
                </a:extLst>
              </p:cNvPr>
              <p:cNvSpPr txBox="1"/>
              <p:nvPr/>
            </p:nvSpPr>
            <p:spPr>
              <a:xfrm>
                <a:off x="8177868" y="4206701"/>
                <a:ext cx="2642532" cy="3416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b="1" dirty="0"/>
                  <a:t>Numerical dispersion</a:t>
                </a:r>
                <a:endParaRPr lang="en-US" dirty="0"/>
              </a:p>
            </p:txBody>
          </p:sp>
        </p:grp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6D4573F6-E43E-3C49-B789-2810ABD12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539625" y="4866016"/>
              <a:ext cx="3960590" cy="9019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49989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A03A54-774D-A945-B2DB-E1ED26A40171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32</a:t>
            </a:fld>
            <a:endParaRPr lang="en-US" altLang="x-none"/>
          </a:p>
        </p:txBody>
      </p:sp>
      <p:pic>
        <p:nvPicPr>
          <p:cNvPr id="5" name="movie">
            <a:hlinkClick r:id="" action="ppaction://media"/>
            <a:extLst>
              <a:ext uri="{FF2B5EF4-FFF2-40B4-BE49-F238E27FC236}">
                <a16:creationId xmlns:a16="http://schemas.microsoft.com/office/drawing/2014/main" id="{CB115FCC-DCA6-1348-B62C-DF776465091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679635" y="415880"/>
            <a:ext cx="4404001" cy="61650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BBEE42-A872-364F-958B-F5B32EC91F8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0" b="9068"/>
          <a:stretch/>
        </p:blipFill>
        <p:spPr>
          <a:xfrm>
            <a:off x="152399" y="2628297"/>
            <a:ext cx="6248400" cy="422970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1ECF80F-51A0-F244-A40B-CF368CD57CD7}"/>
              </a:ext>
            </a:extLst>
          </p:cNvPr>
          <p:cNvSpPr/>
          <p:nvPr/>
        </p:nvSpPr>
        <p:spPr>
          <a:xfrm>
            <a:off x="970741" y="1063658"/>
            <a:ext cx="4836160" cy="148336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194C8BB-F2AF-1142-AC6F-6DB4BA141DF2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2088098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800" dirty="0">
                <a:latin typeface="Symbol" pitchFamily="2" charset="2"/>
              </a:rPr>
              <a:t>D</a:t>
            </a:r>
            <a:r>
              <a:rPr lang="en-US" sz="2800" dirty="0"/>
              <a:t>t&lt;</a:t>
            </a:r>
            <a:r>
              <a:rPr lang="en-US" sz="2800" dirty="0" err="1">
                <a:latin typeface="Symbol" pitchFamily="2" charset="2"/>
              </a:rPr>
              <a:t>D</a:t>
            </a:r>
            <a:r>
              <a:rPr lang="en-US" sz="2800" dirty="0" err="1"/>
              <a:t>x</a:t>
            </a:r>
            <a:r>
              <a:rPr lang="en-US" sz="2800" dirty="0"/>
              <a:t>: the shorter the wavelength, the slower…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41CBA00-8071-6547-820A-7026AF6A6CD4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E2C0510-BF84-094F-BB16-1E0A6F0DCB64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72C9C5F-76F8-7247-B3F4-3567E2CA6E63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17B2BD48-E899-6E4B-BECC-1EA06780178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26" t="38707" r="37958" b="52840"/>
          <a:stretch/>
        </p:blipFill>
        <p:spPr>
          <a:xfrm>
            <a:off x="7370063" y="3858768"/>
            <a:ext cx="1397335" cy="2969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0F3711E-BA80-F94E-A342-93B236949C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0451" y="1384654"/>
            <a:ext cx="3960590" cy="901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11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A03A54-774D-A945-B2DB-E1ED26A40171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33</a:t>
            </a:fld>
            <a:endParaRPr lang="en-US" altLang="x-none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194C8BB-F2AF-1142-AC6F-6DB4BA141DF2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2088098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800" dirty="0">
                <a:latin typeface="Symbol" pitchFamily="2" charset="2"/>
              </a:rPr>
              <a:t>D</a:t>
            </a:r>
            <a:r>
              <a:rPr lang="en-US" sz="2800" dirty="0"/>
              <a:t>t &gt;</a:t>
            </a:r>
            <a:r>
              <a:rPr lang="en-US" sz="2800" dirty="0" err="1">
                <a:latin typeface="Symbol" pitchFamily="2" charset="2"/>
              </a:rPr>
              <a:t>D</a:t>
            </a:r>
            <a:r>
              <a:rPr lang="en-US" sz="2800" dirty="0" err="1"/>
              <a:t>x</a:t>
            </a:r>
            <a:r>
              <a:rPr lang="en-US" sz="2800" dirty="0"/>
              <a:t> </a:t>
            </a:r>
            <a:r>
              <a:rPr lang="en-US" sz="2800" dirty="0">
                <a:sym typeface="Wingdings" pitchFamily="2" charset="2"/>
              </a:rPr>
              <a:t></a:t>
            </a:r>
            <a:r>
              <a:rPr lang="en-US" sz="2800" dirty="0"/>
              <a:t> instability; </a:t>
            </a:r>
            <a:r>
              <a:rPr lang="en-US" sz="2800" dirty="0">
                <a:latin typeface="Symbol" pitchFamily="2" charset="2"/>
              </a:rPr>
              <a:t>D</a:t>
            </a:r>
            <a:r>
              <a:rPr lang="en-US" sz="2800" dirty="0"/>
              <a:t>t = </a:t>
            </a:r>
            <a:r>
              <a:rPr lang="en-US" sz="2800" dirty="0" err="1">
                <a:latin typeface="Symbol" pitchFamily="2" charset="2"/>
              </a:rPr>
              <a:t>D</a:t>
            </a:r>
            <a:r>
              <a:rPr lang="en-US" sz="2800" dirty="0" err="1"/>
              <a:t>x</a:t>
            </a:r>
            <a:r>
              <a:rPr lang="en-US" sz="2800" dirty="0"/>
              <a:t>: Courant condition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41CBA00-8071-6547-820A-7026AF6A6CD4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E2C0510-BF84-094F-BB16-1E0A6F0DCB64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72C9C5F-76F8-7247-B3F4-3567E2CA6E63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29F5E9E3-0BCF-0341-A5DE-EB732741AD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021" y="1034352"/>
            <a:ext cx="4329430" cy="67564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075510C-5C14-1E46-80FC-78233D5C0383}"/>
              </a:ext>
            </a:extLst>
          </p:cNvPr>
          <p:cNvSpPr txBox="1"/>
          <p:nvPr/>
        </p:nvSpPr>
        <p:spPr>
          <a:xfrm>
            <a:off x="641507" y="1929384"/>
            <a:ext cx="11245694" cy="308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For </a:t>
            </a:r>
            <a:r>
              <a:rPr lang="en-US" sz="2400" dirty="0">
                <a:latin typeface="Symbol" pitchFamily="2" charset="2"/>
              </a:rPr>
              <a:t>D</a:t>
            </a:r>
            <a:r>
              <a:rPr lang="en-US" sz="2400" dirty="0"/>
              <a:t>t&gt;</a:t>
            </a:r>
            <a:r>
              <a:rPr lang="en-US" sz="2400" dirty="0" err="1">
                <a:latin typeface="Symbol" pitchFamily="2" charset="2"/>
              </a:rPr>
              <a:t>D</a:t>
            </a:r>
            <a:r>
              <a:rPr lang="en-US" sz="2400" dirty="0" err="1"/>
              <a:t>x</a:t>
            </a:r>
            <a:r>
              <a:rPr lang="en-US" sz="2400" dirty="0"/>
              <a:t>, the solution is </a:t>
            </a:r>
            <a:r>
              <a:rPr lang="en-US" sz="2400" b="1" dirty="0"/>
              <a:t>imaginary</a:t>
            </a:r>
            <a:r>
              <a:rPr lang="en-US" sz="2400" dirty="0"/>
              <a:t> and the system is </a:t>
            </a:r>
            <a:r>
              <a:rPr lang="en-US" sz="2400" b="1" dirty="0"/>
              <a:t>unstable</a:t>
            </a:r>
            <a:r>
              <a:rPr lang="en-US" sz="2400" dirty="0"/>
              <a:t> (infinite growth).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The </a:t>
            </a:r>
            <a:r>
              <a:rPr lang="en-US" sz="2400" b="1" dirty="0"/>
              <a:t>Courant</a:t>
            </a:r>
            <a:r>
              <a:rPr lang="en-US" sz="2400" dirty="0"/>
              <a:t> (aka Courant–Friedrichs–Lewy or CFL) condition </a:t>
            </a:r>
            <a:r>
              <a:rPr lang="en-US" sz="2400" dirty="0">
                <a:latin typeface="Symbol" pitchFamily="2" charset="2"/>
              </a:rPr>
              <a:t>D</a:t>
            </a:r>
            <a:r>
              <a:rPr lang="en-US" sz="2400" dirty="0"/>
              <a:t>t&gt;</a:t>
            </a:r>
            <a:r>
              <a:rPr lang="en-US" sz="2400" dirty="0" err="1">
                <a:latin typeface="Symbol" pitchFamily="2" charset="2"/>
              </a:rPr>
              <a:t>D</a:t>
            </a:r>
            <a:r>
              <a:rPr lang="en-US" sz="2400" dirty="0" err="1"/>
              <a:t>x</a:t>
            </a:r>
            <a:r>
              <a:rPr lang="en-US" sz="2400" dirty="0"/>
              <a:t> is the </a:t>
            </a:r>
            <a:r>
              <a:rPr lang="en-US" sz="2400" b="1" dirty="0"/>
              <a:t>maximum time step </a:t>
            </a:r>
            <a:r>
              <a:rPr lang="en-US" sz="2400" dirty="0"/>
              <a:t>that can be used.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The </a:t>
            </a:r>
            <a:r>
              <a:rPr lang="en-US" sz="2400" b="1" dirty="0"/>
              <a:t>smaller</a:t>
            </a:r>
            <a:r>
              <a:rPr lang="en-US" sz="2400" dirty="0"/>
              <a:t> the grid cell size </a:t>
            </a:r>
            <a:r>
              <a:rPr lang="en-US" sz="2400" b="1" dirty="0" err="1">
                <a:latin typeface="Symbol" pitchFamily="2" charset="2"/>
              </a:rPr>
              <a:t>D</a:t>
            </a:r>
            <a:r>
              <a:rPr lang="en-US" sz="2400" b="1" dirty="0" err="1"/>
              <a:t>x</a:t>
            </a:r>
            <a:r>
              <a:rPr lang="en-US" sz="2400" dirty="0"/>
              <a:t>, the </a:t>
            </a:r>
            <a:r>
              <a:rPr lang="en-US" sz="2400" b="1" dirty="0"/>
              <a:t>smaller</a:t>
            </a:r>
            <a:r>
              <a:rPr lang="en-US" sz="2400" dirty="0"/>
              <a:t> the time step </a:t>
            </a:r>
            <a:r>
              <a:rPr lang="en-US" sz="2400" b="1" dirty="0">
                <a:latin typeface="Symbol" pitchFamily="2" charset="2"/>
              </a:rPr>
              <a:t>D</a:t>
            </a:r>
            <a:r>
              <a:rPr lang="en-US" sz="2400" b="1" dirty="0"/>
              <a:t>t</a:t>
            </a:r>
            <a:r>
              <a:rPr lang="en-US" sz="2400" dirty="0"/>
              <a:t>: this is a </a:t>
            </a:r>
            <a:r>
              <a:rPr lang="en-US" sz="2400" b="1" dirty="0"/>
              <a:t>severe constraint</a:t>
            </a:r>
            <a:r>
              <a:rPr lang="en-US" sz="2400" dirty="0"/>
              <a:t> of electromagnetic simulations.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CFL can be alleviated with </a:t>
            </a:r>
            <a:r>
              <a:rPr lang="en-US" sz="2400" b="1" dirty="0"/>
              <a:t>implicit</a:t>
            </a:r>
            <a:r>
              <a:rPr lang="en-US" sz="2400" dirty="0"/>
              <a:t> field solvers.</a:t>
            </a:r>
          </a:p>
        </p:txBody>
      </p:sp>
    </p:spTree>
    <p:extLst>
      <p:ext uri="{BB962C8B-B14F-4D97-AF65-F5344CB8AC3E}">
        <p14:creationId xmlns:p14="http://schemas.microsoft.com/office/powerpoint/2010/main" val="39347656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A03A54-774D-A945-B2DB-E1ED26A40171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34</a:t>
            </a:fld>
            <a:endParaRPr lang="en-US" altLang="x-none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194C8BB-F2AF-1142-AC6F-6DB4BA141DF2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2088098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800" dirty="0"/>
              <a:t>Dispersion relation and Courant condition in 3-D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41CBA00-8071-6547-820A-7026AF6A6CD4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E2C0510-BF84-094F-BB16-1E0A6F0DCB64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72C9C5F-76F8-7247-B3F4-3567E2CA6E63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075510C-5C14-1E46-80FC-78233D5C0383}"/>
              </a:ext>
            </a:extLst>
          </p:cNvPr>
          <p:cNvSpPr txBox="1"/>
          <p:nvPr/>
        </p:nvSpPr>
        <p:spPr>
          <a:xfrm>
            <a:off x="394619" y="1097280"/>
            <a:ext cx="1124569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Combine discrete Maxwell equations </a:t>
            </a:r>
            <a:r>
              <a:rPr lang="en-US" sz="2400" dirty="0">
                <a:sym typeface="Wingdings" pitchFamily="2" charset="2"/>
              </a:rPr>
              <a:t> 3D full wave equation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66A37B-FFC7-3E40-BFAA-8394EC03DF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7560" y="1745204"/>
            <a:ext cx="4605210" cy="942713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D8D65429-AE05-C64F-8A9B-AB3F86990CB9}"/>
              </a:ext>
            </a:extLst>
          </p:cNvPr>
          <p:cNvGrpSpPr/>
          <p:nvPr/>
        </p:nvGrpSpPr>
        <p:grpSpPr>
          <a:xfrm>
            <a:off x="394619" y="3065438"/>
            <a:ext cx="11245694" cy="1734581"/>
            <a:chOff x="394619" y="3065438"/>
            <a:chExt cx="11245694" cy="173458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B143A3A-D59A-A241-B8C6-720096E3AC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84533" y="3732278"/>
              <a:ext cx="9320485" cy="1067741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7EEB2C3-65B5-E149-BCB0-FA367C77115E}"/>
                </a:ext>
              </a:extLst>
            </p:cNvPr>
            <p:cNvSpPr txBox="1"/>
            <p:nvPr/>
          </p:nvSpPr>
          <p:spPr>
            <a:xfrm>
              <a:off x="394619" y="3065438"/>
              <a:ext cx="11245694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400" dirty="0">
                  <a:sym typeface="Wingdings" pitchFamily="2" charset="2"/>
                </a:rPr>
                <a:t> Discretization  Von Neumann analysis  Numerical dispersion relation</a:t>
              </a:r>
              <a:endParaRPr lang="en-US" sz="2400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72EEC0E-C48C-3943-8CBE-0955686FD48A}"/>
              </a:ext>
            </a:extLst>
          </p:cNvPr>
          <p:cNvGrpSpPr/>
          <p:nvPr/>
        </p:nvGrpSpPr>
        <p:grpSpPr>
          <a:xfrm>
            <a:off x="394619" y="4960407"/>
            <a:ext cx="11245694" cy="1507065"/>
            <a:chOff x="394619" y="4960407"/>
            <a:chExt cx="11245694" cy="150706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2B681B4-7922-D14E-BC9F-89F2FB893B86}"/>
                </a:ext>
              </a:extLst>
            </p:cNvPr>
            <p:cNvSpPr txBox="1"/>
            <p:nvPr/>
          </p:nvSpPr>
          <p:spPr>
            <a:xfrm>
              <a:off x="394619" y="4960407"/>
              <a:ext cx="11245694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400" dirty="0">
                  <a:sym typeface="Wingdings" pitchFamily="2" charset="2"/>
                </a:rPr>
                <a:t> Courant condition</a:t>
              </a:r>
              <a:endParaRPr lang="en-US" sz="2400" dirty="0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9DD90FD-1D39-F84A-854F-75BD385763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20440" y="5340779"/>
              <a:ext cx="4090606" cy="11266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05549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PSTD_serial_nx128_ny128_nodal0_orderinf_ntsubinf">
            <a:hlinkClick r:id="" action="ppaction://media"/>
            <a:extLst>
              <a:ext uri="{FF2B5EF4-FFF2-40B4-BE49-F238E27FC236}">
                <a16:creationId xmlns:a16="http://schemas.microsoft.com/office/drawing/2014/main" id="{7EF6D0FB-4DB7-8E49-8C74-C6F2760AF1B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92608" y="1197864"/>
            <a:ext cx="6096000" cy="4572000"/>
          </a:xfrm>
          <a:prstGeom prst="rect">
            <a:avLst/>
          </a:prstGeom>
        </p:spPr>
      </p:pic>
      <p:pic>
        <p:nvPicPr>
          <p:cNvPr id="2" name="FDTD_serial_nx128_ny128_nodal0_order2_ntsub1">
            <a:hlinkClick r:id="" action="ppaction://media"/>
            <a:extLst>
              <a:ext uri="{FF2B5EF4-FFF2-40B4-BE49-F238E27FC236}">
                <a16:creationId xmlns:a16="http://schemas.microsoft.com/office/drawing/2014/main" id="{33098670-00B6-3F40-AF4D-F6505D651646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53328" y="1201039"/>
            <a:ext cx="6096000" cy="4572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D92E34-FDBA-5B48-954A-9AA8A7E81671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35</a:t>
            </a:fld>
            <a:endParaRPr lang="en-US" altLang="x-none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E6685CA-AACC-D741-BDFA-25DC0A681ACD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2088098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800" dirty="0"/>
              <a:t>Example: expanding electromagnetic pulse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CAF1A97-6EDE-0742-88DD-4838CE138B3A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BFD99D9-2041-7646-BCAA-0E3AAF3E23E6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9CB03E5-83A9-C044-9EF7-451307922E5F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1987518-4894-024C-8131-54DB42CF555C}"/>
              </a:ext>
            </a:extLst>
          </p:cNvPr>
          <p:cNvGrpSpPr/>
          <p:nvPr/>
        </p:nvGrpSpPr>
        <p:grpSpPr>
          <a:xfrm>
            <a:off x="1999488" y="2435352"/>
            <a:ext cx="2170176" cy="2170176"/>
            <a:chOff x="1999488" y="2435352"/>
            <a:chExt cx="2170176" cy="2170176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45F9718-21E3-1B45-96CD-F1280BC4C5C3}"/>
                </a:ext>
              </a:extLst>
            </p:cNvPr>
            <p:cNvGrpSpPr/>
            <p:nvPr/>
          </p:nvGrpSpPr>
          <p:grpSpPr>
            <a:xfrm>
              <a:off x="1999488" y="3520439"/>
              <a:ext cx="2170176" cy="0"/>
              <a:chOff x="1972056" y="3502152"/>
              <a:chExt cx="2170176" cy="0"/>
            </a:xfrm>
          </p:grpSpPr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57895E66-6372-B244-9998-D3C0EA508CB4}"/>
                  </a:ext>
                </a:extLst>
              </p:cNvPr>
              <p:cNvCxnSpPr/>
              <p:nvPr/>
            </p:nvCxnSpPr>
            <p:spPr>
              <a:xfrm>
                <a:off x="3355848" y="3502152"/>
                <a:ext cx="786384" cy="0"/>
              </a:xfrm>
              <a:prstGeom prst="straightConnector1">
                <a:avLst/>
              </a:prstGeom>
              <a:ln w="28575">
                <a:solidFill>
                  <a:srgbClr val="FFC000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65810820-C9E7-944C-9E54-AB4A38D4F835}"/>
                  </a:ext>
                </a:extLst>
              </p:cNvPr>
              <p:cNvCxnSpPr/>
              <p:nvPr/>
            </p:nvCxnSpPr>
            <p:spPr>
              <a:xfrm>
                <a:off x="1972056" y="3502152"/>
                <a:ext cx="786384" cy="0"/>
              </a:xfrm>
              <a:prstGeom prst="straightConnector1">
                <a:avLst/>
              </a:prstGeom>
              <a:ln w="28575">
                <a:solidFill>
                  <a:srgbClr val="FFC000"/>
                </a:solidFill>
                <a:headEnd type="triangle" w="lg" len="lg"/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89016CB-59C0-8644-BFCA-45BE28638E9B}"/>
                </a:ext>
              </a:extLst>
            </p:cNvPr>
            <p:cNvGrpSpPr/>
            <p:nvPr/>
          </p:nvGrpSpPr>
          <p:grpSpPr>
            <a:xfrm rot="16200000">
              <a:off x="1999489" y="3520440"/>
              <a:ext cx="2170176" cy="0"/>
              <a:chOff x="1972056" y="3502152"/>
              <a:chExt cx="2170176" cy="0"/>
            </a:xfrm>
          </p:grpSpPr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4BA8A569-02DD-4346-B554-D9F6984B1118}"/>
                  </a:ext>
                </a:extLst>
              </p:cNvPr>
              <p:cNvCxnSpPr/>
              <p:nvPr/>
            </p:nvCxnSpPr>
            <p:spPr>
              <a:xfrm>
                <a:off x="3355848" y="3502152"/>
                <a:ext cx="786384" cy="0"/>
              </a:xfrm>
              <a:prstGeom prst="straightConnector1">
                <a:avLst/>
              </a:prstGeom>
              <a:ln w="28575">
                <a:solidFill>
                  <a:srgbClr val="FFC000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BAE20249-62A4-CF41-B01D-4841BBC5057B}"/>
                  </a:ext>
                </a:extLst>
              </p:cNvPr>
              <p:cNvCxnSpPr/>
              <p:nvPr/>
            </p:nvCxnSpPr>
            <p:spPr>
              <a:xfrm>
                <a:off x="1972056" y="3502152"/>
                <a:ext cx="786384" cy="0"/>
              </a:xfrm>
              <a:prstGeom prst="straightConnector1">
                <a:avLst/>
              </a:prstGeom>
              <a:ln w="28575">
                <a:solidFill>
                  <a:srgbClr val="FFC000"/>
                </a:solidFill>
                <a:headEnd type="triangle" w="lg" len="lg"/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5C03C8E-D15D-C244-9341-22C6BA83B09D}"/>
              </a:ext>
            </a:extLst>
          </p:cNvPr>
          <p:cNvGrpSpPr/>
          <p:nvPr/>
        </p:nvGrpSpPr>
        <p:grpSpPr>
          <a:xfrm>
            <a:off x="7758876" y="2435351"/>
            <a:ext cx="2170176" cy="2170176"/>
            <a:chOff x="1999488" y="2435352"/>
            <a:chExt cx="2170176" cy="2170176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CF8CAC7-2E08-8D46-9BA3-AF21CF51DCC4}"/>
                </a:ext>
              </a:extLst>
            </p:cNvPr>
            <p:cNvGrpSpPr/>
            <p:nvPr/>
          </p:nvGrpSpPr>
          <p:grpSpPr>
            <a:xfrm>
              <a:off x="1999488" y="3520439"/>
              <a:ext cx="2170176" cy="0"/>
              <a:chOff x="1972056" y="3502152"/>
              <a:chExt cx="2170176" cy="0"/>
            </a:xfrm>
          </p:grpSpPr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30447C40-5139-7541-92E1-47EF2F5933C1}"/>
                  </a:ext>
                </a:extLst>
              </p:cNvPr>
              <p:cNvCxnSpPr/>
              <p:nvPr/>
            </p:nvCxnSpPr>
            <p:spPr>
              <a:xfrm>
                <a:off x="3355848" y="3502152"/>
                <a:ext cx="786384" cy="0"/>
              </a:xfrm>
              <a:prstGeom prst="straightConnector1">
                <a:avLst/>
              </a:prstGeom>
              <a:ln w="28575">
                <a:solidFill>
                  <a:srgbClr val="FFC000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487DA1B6-589A-1D4E-8A46-2284D3582D33}"/>
                  </a:ext>
                </a:extLst>
              </p:cNvPr>
              <p:cNvCxnSpPr/>
              <p:nvPr/>
            </p:nvCxnSpPr>
            <p:spPr>
              <a:xfrm>
                <a:off x="1972056" y="3502152"/>
                <a:ext cx="786384" cy="0"/>
              </a:xfrm>
              <a:prstGeom prst="straightConnector1">
                <a:avLst/>
              </a:prstGeom>
              <a:ln w="28575">
                <a:solidFill>
                  <a:srgbClr val="FFC000"/>
                </a:solidFill>
                <a:headEnd type="triangle" w="lg" len="lg"/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B5357576-C288-CC49-B3C4-F6EE04F7B19F}"/>
                </a:ext>
              </a:extLst>
            </p:cNvPr>
            <p:cNvGrpSpPr/>
            <p:nvPr/>
          </p:nvGrpSpPr>
          <p:grpSpPr>
            <a:xfrm rot="16200000">
              <a:off x="1999489" y="3520440"/>
              <a:ext cx="2170176" cy="0"/>
              <a:chOff x="1972056" y="3502152"/>
              <a:chExt cx="2170176" cy="0"/>
            </a:xfrm>
          </p:grpSpPr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A27521E0-3650-9448-92A3-52626E85CEBC}"/>
                  </a:ext>
                </a:extLst>
              </p:cNvPr>
              <p:cNvCxnSpPr/>
              <p:nvPr/>
            </p:nvCxnSpPr>
            <p:spPr>
              <a:xfrm>
                <a:off x="3355848" y="3502152"/>
                <a:ext cx="786384" cy="0"/>
              </a:xfrm>
              <a:prstGeom prst="straightConnector1">
                <a:avLst/>
              </a:prstGeom>
              <a:ln w="28575">
                <a:solidFill>
                  <a:srgbClr val="FFC000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06E39D12-651D-5A4A-B4E4-DE42B86D23F3}"/>
                  </a:ext>
                </a:extLst>
              </p:cNvPr>
              <p:cNvCxnSpPr/>
              <p:nvPr/>
            </p:nvCxnSpPr>
            <p:spPr>
              <a:xfrm>
                <a:off x="1972056" y="3502152"/>
                <a:ext cx="786384" cy="0"/>
              </a:xfrm>
              <a:prstGeom prst="straightConnector1">
                <a:avLst/>
              </a:prstGeom>
              <a:ln w="28575">
                <a:solidFill>
                  <a:srgbClr val="FFC000"/>
                </a:solidFill>
                <a:headEnd type="triangle" w="lg" len="lg"/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20283A4E-16CA-A940-B490-9A01296ABFEE}"/>
              </a:ext>
            </a:extLst>
          </p:cNvPr>
          <p:cNvSpPr txBox="1"/>
          <p:nvPr/>
        </p:nvSpPr>
        <p:spPr>
          <a:xfrm>
            <a:off x="2552762" y="1043779"/>
            <a:ext cx="1043877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/>
              <a:t>Physical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03E13ED-399D-ED42-B81C-78B52A210D30}"/>
              </a:ext>
            </a:extLst>
          </p:cNvPr>
          <p:cNvSpPr txBox="1"/>
          <p:nvPr/>
        </p:nvSpPr>
        <p:spPr>
          <a:xfrm>
            <a:off x="8238670" y="1045142"/>
            <a:ext cx="1210589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/>
              <a:t>Simulated</a:t>
            </a:r>
          </a:p>
        </p:txBody>
      </p:sp>
    </p:spTree>
    <p:extLst>
      <p:ext uri="{BB962C8B-B14F-4D97-AF65-F5344CB8AC3E}">
        <p14:creationId xmlns:p14="http://schemas.microsoft.com/office/powerpoint/2010/main" val="4141292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9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9B552F0-3B9F-7C40-9552-D79EFE384B7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328" y="1197864"/>
            <a:ext cx="6091595" cy="4572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F9582F9-132B-1942-B69D-6158E50353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08" y="1197864"/>
            <a:ext cx="6091595" cy="4572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D92E34-FDBA-5B48-954A-9AA8A7E81671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36</a:t>
            </a:fld>
            <a:endParaRPr lang="en-US" altLang="x-none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E6685CA-AACC-D741-BDFA-25DC0A681ACD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2088098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800" dirty="0"/>
              <a:t>Example: expanding electromagnetic pulse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CAF1A97-6EDE-0742-88DD-4838CE138B3A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BFD99D9-2041-7646-BCAA-0E3AAF3E23E6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9CB03E5-83A9-C044-9EF7-451307922E5F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1987518-4894-024C-8131-54DB42CF555C}"/>
              </a:ext>
            </a:extLst>
          </p:cNvPr>
          <p:cNvGrpSpPr/>
          <p:nvPr/>
        </p:nvGrpSpPr>
        <p:grpSpPr>
          <a:xfrm>
            <a:off x="1999488" y="2435352"/>
            <a:ext cx="2170176" cy="2170176"/>
            <a:chOff x="1999488" y="2435352"/>
            <a:chExt cx="2170176" cy="2170176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45F9718-21E3-1B45-96CD-F1280BC4C5C3}"/>
                </a:ext>
              </a:extLst>
            </p:cNvPr>
            <p:cNvGrpSpPr/>
            <p:nvPr/>
          </p:nvGrpSpPr>
          <p:grpSpPr>
            <a:xfrm>
              <a:off x="1999488" y="3520439"/>
              <a:ext cx="2170176" cy="0"/>
              <a:chOff x="1972056" y="3502152"/>
              <a:chExt cx="2170176" cy="0"/>
            </a:xfrm>
          </p:grpSpPr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57895E66-6372-B244-9998-D3C0EA508CB4}"/>
                  </a:ext>
                </a:extLst>
              </p:cNvPr>
              <p:cNvCxnSpPr/>
              <p:nvPr/>
            </p:nvCxnSpPr>
            <p:spPr>
              <a:xfrm>
                <a:off x="3355848" y="3502152"/>
                <a:ext cx="786384" cy="0"/>
              </a:xfrm>
              <a:prstGeom prst="straightConnector1">
                <a:avLst/>
              </a:prstGeom>
              <a:ln w="28575">
                <a:solidFill>
                  <a:srgbClr val="FFC000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65810820-C9E7-944C-9E54-AB4A38D4F835}"/>
                  </a:ext>
                </a:extLst>
              </p:cNvPr>
              <p:cNvCxnSpPr/>
              <p:nvPr/>
            </p:nvCxnSpPr>
            <p:spPr>
              <a:xfrm>
                <a:off x="1972056" y="3502152"/>
                <a:ext cx="786384" cy="0"/>
              </a:xfrm>
              <a:prstGeom prst="straightConnector1">
                <a:avLst/>
              </a:prstGeom>
              <a:ln w="28575">
                <a:solidFill>
                  <a:srgbClr val="FFC000"/>
                </a:solidFill>
                <a:headEnd type="triangle" w="lg" len="lg"/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89016CB-59C0-8644-BFCA-45BE28638E9B}"/>
                </a:ext>
              </a:extLst>
            </p:cNvPr>
            <p:cNvGrpSpPr/>
            <p:nvPr/>
          </p:nvGrpSpPr>
          <p:grpSpPr>
            <a:xfrm rot="16200000">
              <a:off x="1999489" y="3520440"/>
              <a:ext cx="2170176" cy="0"/>
              <a:chOff x="1972056" y="3502152"/>
              <a:chExt cx="2170176" cy="0"/>
            </a:xfrm>
          </p:grpSpPr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4BA8A569-02DD-4346-B554-D9F6984B1118}"/>
                  </a:ext>
                </a:extLst>
              </p:cNvPr>
              <p:cNvCxnSpPr/>
              <p:nvPr/>
            </p:nvCxnSpPr>
            <p:spPr>
              <a:xfrm>
                <a:off x="3355848" y="3502152"/>
                <a:ext cx="786384" cy="0"/>
              </a:xfrm>
              <a:prstGeom prst="straightConnector1">
                <a:avLst/>
              </a:prstGeom>
              <a:ln w="28575">
                <a:solidFill>
                  <a:srgbClr val="FFC000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BAE20249-62A4-CF41-B01D-4841BBC5057B}"/>
                  </a:ext>
                </a:extLst>
              </p:cNvPr>
              <p:cNvCxnSpPr/>
              <p:nvPr/>
            </p:nvCxnSpPr>
            <p:spPr>
              <a:xfrm>
                <a:off x="1972056" y="3502152"/>
                <a:ext cx="786384" cy="0"/>
              </a:xfrm>
              <a:prstGeom prst="straightConnector1">
                <a:avLst/>
              </a:prstGeom>
              <a:ln w="28575">
                <a:solidFill>
                  <a:srgbClr val="FFC000"/>
                </a:solidFill>
                <a:headEnd type="triangle" w="lg" len="lg"/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5C03C8E-D15D-C244-9341-22C6BA83B09D}"/>
              </a:ext>
            </a:extLst>
          </p:cNvPr>
          <p:cNvGrpSpPr/>
          <p:nvPr/>
        </p:nvGrpSpPr>
        <p:grpSpPr>
          <a:xfrm>
            <a:off x="7758876" y="2435351"/>
            <a:ext cx="2170176" cy="2170176"/>
            <a:chOff x="1999488" y="2435352"/>
            <a:chExt cx="2170176" cy="2170176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CF8CAC7-2E08-8D46-9BA3-AF21CF51DCC4}"/>
                </a:ext>
              </a:extLst>
            </p:cNvPr>
            <p:cNvGrpSpPr/>
            <p:nvPr/>
          </p:nvGrpSpPr>
          <p:grpSpPr>
            <a:xfrm>
              <a:off x="1999488" y="3520439"/>
              <a:ext cx="2170176" cy="0"/>
              <a:chOff x="1972056" y="3502152"/>
              <a:chExt cx="2170176" cy="0"/>
            </a:xfrm>
          </p:grpSpPr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30447C40-5139-7541-92E1-47EF2F5933C1}"/>
                  </a:ext>
                </a:extLst>
              </p:cNvPr>
              <p:cNvCxnSpPr/>
              <p:nvPr/>
            </p:nvCxnSpPr>
            <p:spPr>
              <a:xfrm>
                <a:off x="3355848" y="3502152"/>
                <a:ext cx="786384" cy="0"/>
              </a:xfrm>
              <a:prstGeom prst="straightConnector1">
                <a:avLst/>
              </a:prstGeom>
              <a:ln w="28575">
                <a:solidFill>
                  <a:srgbClr val="FFC000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487DA1B6-589A-1D4E-8A46-2284D3582D33}"/>
                  </a:ext>
                </a:extLst>
              </p:cNvPr>
              <p:cNvCxnSpPr/>
              <p:nvPr/>
            </p:nvCxnSpPr>
            <p:spPr>
              <a:xfrm>
                <a:off x="1972056" y="3502152"/>
                <a:ext cx="786384" cy="0"/>
              </a:xfrm>
              <a:prstGeom prst="straightConnector1">
                <a:avLst/>
              </a:prstGeom>
              <a:ln w="28575">
                <a:solidFill>
                  <a:srgbClr val="FFC000"/>
                </a:solidFill>
                <a:headEnd type="triangle" w="lg" len="lg"/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B5357576-C288-CC49-B3C4-F6EE04F7B19F}"/>
                </a:ext>
              </a:extLst>
            </p:cNvPr>
            <p:cNvGrpSpPr/>
            <p:nvPr/>
          </p:nvGrpSpPr>
          <p:grpSpPr>
            <a:xfrm rot="16200000">
              <a:off x="1999489" y="3520440"/>
              <a:ext cx="2170176" cy="0"/>
              <a:chOff x="1972056" y="3502152"/>
              <a:chExt cx="2170176" cy="0"/>
            </a:xfrm>
          </p:grpSpPr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A27521E0-3650-9448-92A3-52626E85CEBC}"/>
                  </a:ext>
                </a:extLst>
              </p:cNvPr>
              <p:cNvCxnSpPr/>
              <p:nvPr/>
            </p:nvCxnSpPr>
            <p:spPr>
              <a:xfrm>
                <a:off x="3355848" y="3502152"/>
                <a:ext cx="786384" cy="0"/>
              </a:xfrm>
              <a:prstGeom prst="straightConnector1">
                <a:avLst/>
              </a:prstGeom>
              <a:ln w="28575">
                <a:solidFill>
                  <a:srgbClr val="FFC000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06E39D12-651D-5A4A-B4E4-DE42B86D23F3}"/>
                  </a:ext>
                </a:extLst>
              </p:cNvPr>
              <p:cNvCxnSpPr/>
              <p:nvPr/>
            </p:nvCxnSpPr>
            <p:spPr>
              <a:xfrm>
                <a:off x="1972056" y="3502152"/>
                <a:ext cx="786384" cy="0"/>
              </a:xfrm>
              <a:prstGeom prst="straightConnector1">
                <a:avLst/>
              </a:prstGeom>
              <a:ln w="28575">
                <a:solidFill>
                  <a:srgbClr val="FFC000"/>
                </a:solidFill>
                <a:headEnd type="triangle" w="lg" len="lg"/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20283A4E-16CA-A940-B490-9A01296ABFEE}"/>
              </a:ext>
            </a:extLst>
          </p:cNvPr>
          <p:cNvSpPr txBox="1"/>
          <p:nvPr/>
        </p:nvSpPr>
        <p:spPr>
          <a:xfrm>
            <a:off x="2552762" y="1043779"/>
            <a:ext cx="1043877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/>
              <a:t>Physical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03E13ED-399D-ED42-B81C-78B52A210D30}"/>
              </a:ext>
            </a:extLst>
          </p:cNvPr>
          <p:cNvSpPr txBox="1"/>
          <p:nvPr/>
        </p:nvSpPr>
        <p:spPr>
          <a:xfrm>
            <a:off x="8238670" y="1045142"/>
            <a:ext cx="1210589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/>
              <a:t>Simulated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A322357-D75D-984E-AE3E-B701862C3D0E}"/>
              </a:ext>
            </a:extLst>
          </p:cNvPr>
          <p:cNvSpPr txBox="1"/>
          <p:nvPr/>
        </p:nvSpPr>
        <p:spPr>
          <a:xfrm>
            <a:off x="943131" y="6015643"/>
            <a:ext cx="955861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Numerical dispersion depends on time step, wavelength &amp; angle.</a:t>
            </a:r>
            <a:endParaRPr lang="en-US" sz="2400" dirty="0"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4095000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8192B-60CB-FD47-BD25-02F3BFA0A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462281-43C7-EC44-8344-0F2455066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3303" y="1475740"/>
            <a:ext cx="10568583" cy="4047778"/>
          </a:xfrm>
        </p:spPr>
        <p:txBody>
          <a:bodyPr/>
          <a:lstStyle/>
          <a:p>
            <a:r>
              <a:rPr lang="en-US" dirty="0"/>
              <a:t>Intro</a:t>
            </a:r>
          </a:p>
          <a:p>
            <a:r>
              <a:rPr lang="en-US" dirty="0"/>
              <a:t>Pushing particles</a:t>
            </a:r>
          </a:p>
          <a:p>
            <a:r>
              <a:rPr lang="en-US" dirty="0"/>
              <a:t>Field solve (electrostatic)</a:t>
            </a:r>
          </a:p>
          <a:p>
            <a:r>
              <a:rPr lang="en-US" dirty="0"/>
              <a:t>Field solve (electromagnetic)</a:t>
            </a:r>
          </a:p>
          <a:p>
            <a:r>
              <a:rPr lang="en-US" dirty="0"/>
              <a:t>Interpolation between particles and fields</a:t>
            </a:r>
          </a:p>
          <a:p>
            <a:r>
              <a:rPr lang="en-US" b="1" dirty="0">
                <a:solidFill>
                  <a:srgbClr val="C00000"/>
                </a:solidFill>
              </a:rPr>
              <a:t>Stability, numerical heating, numerical dispersion, </a:t>
            </a:r>
            <a:r>
              <a:rPr lang="en-US" b="1" u="sng" dirty="0">
                <a:solidFill>
                  <a:srgbClr val="C00000"/>
                </a:solidFill>
              </a:rPr>
              <a:t>numerical Cherenkov instability</a:t>
            </a:r>
          </a:p>
          <a:p>
            <a:r>
              <a:rPr lang="en-US" dirty="0"/>
              <a:t>Summary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8BDFE0-94C6-274D-B988-F362DB342F77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37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424358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extBox 1"/>
          <p:cNvSpPr txBox="1">
            <a:spLocks noChangeArrowheads="1"/>
          </p:cNvSpPr>
          <p:nvPr/>
        </p:nvSpPr>
        <p:spPr bwMode="auto">
          <a:xfrm>
            <a:off x="221323" y="970288"/>
            <a:ext cx="11967502" cy="369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0" tIns="45705" rIns="91410" bIns="45705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799" dirty="0">
                <a:latin typeface="+mn-lt"/>
              </a:rPr>
              <a:t>B. B. Godfrey, “Numerical Cherenkov instabilities in electromagnetic particle codes”, </a:t>
            </a:r>
            <a:r>
              <a:rPr lang="en-US" sz="1799" i="1" dirty="0">
                <a:latin typeface="+mn-lt"/>
              </a:rPr>
              <a:t>J. </a:t>
            </a:r>
            <a:r>
              <a:rPr lang="en-US" sz="1799" i="1" dirty="0" err="1">
                <a:latin typeface="+mn-lt"/>
              </a:rPr>
              <a:t>Comput</a:t>
            </a:r>
            <a:r>
              <a:rPr lang="en-US" sz="1799" i="1" dirty="0">
                <a:latin typeface="+mn-lt"/>
              </a:rPr>
              <a:t>. Phys.</a:t>
            </a:r>
            <a:r>
              <a:rPr lang="en-US" sz="1799" dirty="0">
                <a:latin typeface="+mn-lt"/>
              </a:rPr>
              <a:t> </a:t>
            </a:r>
            <a:r>
              <a:rPr lang="en-US" sz="1799" b="1" dirty="0">
                <a:latin typeface="+mn-lt"/>
              </a:rPr>
              <a:t>15</a:t>
            </a:r>
            <a:r>
              <a:rPr lang="en-US" sz="1799" dirty="0">
                <a:latin typeface="+mn-lt"/>
              </a:rPr>
              <a:t> (1974)</a:t>
            </a:r>
          </a:p>
        </p:txBody>
      </p:sp>
      <p:pic>
        <p:nvPicPr>
          <p:cNvPr id="4" name="Picture 3" descr="Disp1.pd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2325" y="2418348"/>
            <a:ext cx="3466197" cy="3466197"/>
          </a:xfrm>
          <a:prstGeom prst="rect">
            <a:avLst/>
          </a:prstGeom>
        </p:spPr>
      </p:pic>
      <p:pic>
        <p:nvPicPr>
          <p:cNvPr id="5" name="Picture 4" descr="Disp2.pd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4213" y="2418348"/>
            <a:ext cx="3474450" cy="3466197"/>
          </a:xfrm>
          <a:prstGeom prst="rect">
            <a:avLst/>
          </a:prstGeom>
        </p:spPr>
      </p:pic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3379796" y="2085307"/>
            <a:ext cx="1810543" cy="525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458" tIns="44435" rIns="90458" bIns="44435" numCol="1" anchor="t" anchorCtr="0" compatLnSpc="1">
            <a:prstTxWarp prst="textNoShape">
              <a:avLst/>
            </a:prstTxWarp>
          </a:bodyPr>
          <a:lstStyle>
            <a:lvl1pPr marL="225425" indent="-2254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569913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19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804863" indent="-31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-"/>
              <a:defRPr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143000" indent="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1485900" indent="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5pPr>
            <a:lvl6pPr marL="1943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6pPr>
            <a:lvl7pPr marL="24003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7pPr>
            <a:lvl8pPr marL="28575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8pPr>
            <a:lvl9pPr marL="33147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sz="1999" b="0" dirty="0">
                <a:latin typeface="Calibri"/>
                <a:ea typeface="ＭＳ Ｐゴシック" charset="0"/>
                <a:cs typeface="Calibri"/>
              </a:rPr>
              <a:t>Exact Maxwell</a:t>
            </a:r>
            <a:endParaRPr lang="en-US" sz="800" b="0" dirty="0">
              <a:latin typeface="Calibri"/>
              <a:ea typeface="ＭＳ Ｐゴシック" charset="0"/>
              <a:cs typeface="Calibri"/>
            </a:endParaRPr>
          </a:p>
          <a:p>
            <a:endParaRPr lang="en-US" sz="1999" b="0" baseline="-25000" dirty="0"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7905575" y="2077844"/>
            <a:ext cx="1570783" cy="525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458" tIns="44435" rIns="90458" bIns="44435" numCol="1" anchor="t" anchorCtr="0" compatLnSpc="1">
            <a:prstTxWarp prst="textNoShape">
              <a:avLst/>
            </a:prstTxWarp>
          </a:bodyPr>
          <a:lstStyle>
            <a:lvl1pPr marL="225425" indent="-2254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569913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19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804863" indent="-31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-"/>
              <a:defRPr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143000" indent="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1485900" indent="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5pPr>
            <a:lvl6pPr marL="1943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6pPr>
            <a:lvl7pPr marL="24003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7pPr>
            <a:lvl8pPr marL="28575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8pPr>
            <a:lvl9pPr marL="33147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sz="1999" b="0" dirty="0">
                <a:latin typeface="Calibri"/>
                <a:ea typeface="ＭＳ Ｐゴシック" charset="0"/>
                <a:cs typeface="Calibri"/>
              </a:rPr>
              <a:t>Standard PIC </a:t>
            </a:r>
            <a:endParaRPr lang="en-US" sz="800" b="0" dirty="0">
              <a:latin typeface="Calibri"/>
              <a:ea typeface="ＭＳ Ｐゴシック" charset="0"/>
              <a:cs typeface="Calibri"/>
            </a:endParaRPr>
          </a:p>
          <a:p>
            <a:endParaRPr lang="en-US" sz="1999" b="0" baseline="-25000" dirty="0"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9314758" y="3180151"/>
            <a:ext cx="461699" cy="484783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10" tIns="45705" rIns="91410" bIns="45705" numCol="1" rtlCol="0" anchor="t" anchorCtr="0" compatLnSpc="1">
            <a:prstTxWarp prst="textNoShape">
              <a:avLst/>
            </a:prstTxWarp>
          </a:bodyPr>
          <a:lstStyle/>
          <a:p>
            <a:pPr defTabSz="914069"/>
            <a:endParaRPr lang="en-US" sz="400">
              <a:solidFill>
                <a:srgbClr val="000000"/>
              </a:solidFill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1707273" y="1612147"/>
            <a:ext cx="8727101" cy="525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458" tIns="44435" rIns="90458" bIns="44435" numCol="1" anchor="t" anchorCtr="0" compatLnSpc="1">
            <a:prstTxWarp prst="textNoShape">
              <a:avLst/>
            </a:prstTxWarp>
          </a:bodyPr>
          <a:lstStyle>
            <a:lvl1pPr marL="225425" indent="-2254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569913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19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804863" indent="-31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-"/>
              <a:defRPr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143000" indent="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1485900" indent="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5pPr>
            <a:lvl6pPr marL="1943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6pPr>
            <a:lvl7pPr marL="24003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7pPr>
            <a:lvl8pPr marL="28575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8pPr>
            <a:lvl9pPr marL="33147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sz="1999" b="0" dirty="0">
                <a:latin typeface="Calibri"/>
                <a:ea typeface="ＭＳ Ｐゴシック" charset="0"/>
                <a:cs typeface="Calibri"/>
              </a:rPr>
              <a:t>Numerical dispersion leads to crossing of EM field and plasma modes -&gt; instability.</a:t>
            </a:r>
            <a:r>
              <a:rPr lang="en-US" sz="1999" b="0" baseline="-25000" dirty="0">
                <a:latin typeface="Calibri"/>
                <a:ea typeface="ＭＳ Ｐゴシック" charset="0"/>
                <a:cs typeface="Calibri"/>
              </a:rPr>
              <a:t> </a:t>
            </a:r>
            <a:endParaRPr lang="en-US" sz="800" b="0" dirty="0"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12" name="Slide Number Placeholder 3"/>
          <p:cNvSpPr txBox="1">
            <a:spLocks/>
          </p:cNvSpPr>
          <p:nvPr/>
        </p:nvSpPr>
        <p:spPr>
          <a:xfrm>
            <a:off x="9876153" y="6413103"/>
            <a:ext cx="339122" cy="31464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260E43B-7F43-FA45-AAB7-E054FD6CC4E3}" type="slidenum">
              <a:rPr lang="en-US" sz="1000">
                <a:solidFill>
                  <a:srgbClr val="FFFFFF"/>
                </a:solidFill>
              </a:rPr>
              <a:pPr/>
              <a:t>38</a:t>
            </a:fld>
            <a:endParaRPr lang="en-US" sz="1000" dirty="0">
              <a:solidFill>
                <a:srgbClr val="FFFFFF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028A48A-BAC8-2C4C-AC6E-A8E3CFBC17F4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311F971-8FE4-E94C-8B64-7D280FA04271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D5F1B60-B979-7649-A9AB-355201E21CA5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B8882D3A-DDC5-B14F-8DCD-F5AB3F0E8122}"/>
              </a:ext>
            </a:extLst>
          </p:cNvPr>
          <p:cNvSpPr txBox="1">
            <a:spLocks/>
          </p:cNvSpPr>
          <p:nvPr/>
        </p:nvSpPr>
        <p:spPr>
          <a:xfrm>
            <a:off x="110643" y="131133"/>
            <a:ext cx="12078182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799" dirty="0">
                <a:latin typeface="Calibri"/>
                <a:ea typeface="ＭＳ Ｐゴシック" charset="0"/>
                <a:cs typeface="Calibri"/>
              </a:rPr>
              <a:t>Relativistic plasmas PIC subject to “</a:t>
            </a:r>
            <a:r>
              <a:rPr lang="en-US" sz="2799" dirty="0">
                <a:latin typeface="Calibri"/>
                <a:cs typeface="Calibri"/>
              </a:rPr>
              <a:t>n</a:t>
            </a:r>
            <a:r>
              <a:rPr lang="en-US" sz="2799" dirty="0">
                <a:latin typeface="Calibri"/>
                <a:ea typeface="ＭＳ Ｐゴシック" charset="0"/>
                <a:cs typeface="Calibri"/>
              </a:rPr>
              <a:t>umerical Cherenkov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239164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1523603" y="896"/>
            <a:ext cx="9141619" cy="855542"/>
          </a:xfrm>
          <a:prstGeom prst="rect">
            <a:avLst/>
          </a:prstGeom>
        </p:spPr>
        <p:txBody>
          <a:bodyPr anchor="ctr"/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pic>
        <p:nvPicPr>
          <p:cNvPr id="4" name="Picture 3" descr="image_exact_1.tiff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02276" y="1664478"/>
            <a:ext cx="4193434" cy="3856620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1712464" y="3458437"/>
            <a:ext cx="4217579" cy="1932127"/>
            <a:chOff x="255282" y="3458445"/>
            <a:chExt cx="4218676" cy="1932631"/>
          </a:xfrm>
        </p:grpSpPr>
        <p:sp>
          <p:nvSpPr>
            <p:cNvPr id="18" name="TextBox 17"/>
            <p:cNvSpPr txBox="1"/>
            <p:nvPr/>
          </p:nvSpPr>
          <p:spPr>
            <a:xfrm>
              <a:off x="1831088" y="4929411"/>
              <a:ext cx="4056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99" dirty="0" err="1">
                  <a:latin typeface="Calibri"/>
                  <a:cs typeface="Calibri"/>
                </a:rPr>
                <a:t>k</a:t>
              </a:r>
              <a:r>
                <a:rPr lang="en-US" sz="2399" baseline="-25000" dirty="0" err="1">
                  <a:latin typeface="Calibri"/>
                  <a:cs typeface="Calibri"/>
                </a:rPr>
                <a:t>z</a:t>
              </a:r>
              <a:endParaRPr lang="en-US" sz="2399" dirty="0">
                <a:latin typeface="Calibri"/>
                <a:cs typeface="Calibri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058460" y="4271430"/>
              <a:ext cx="41549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99" dirty="0" err="1">
                  <a:latin typeface="Calibri"/>
                  <a:cs typeface="Calibri"/>
                </a:rPr>
                <a:t>k</a:t>
              </a:r>
              <a:r>
                <a:rPr lang="en-US" sz="2399" baseline="-25000" dirty="0" err="1">
                  <a:latin typeface="Calibri"/>
                  <a:cs typeface="Calibri"/>
                </a:rPr>
                <a:t>x</a:t>
              </a:r>
              <a:endParaRPr lang="en-US" sz="2399" dirty="0">
                <a:latin typeface="Calibri"/>
                <a:cs typeface="Calibri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55282" y="3458445"/>
              <a:ext cx="3958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99" dirty="0">
                  <a:latin typeface="Symbol" charset="2"/>
                  <a:cs typeface="Symbol" charset="2"/>
                </a:rPr>
                <a:t>w</a:t>
              </a:r>
              <a:endParaRPr lang="en-US" sz="2399" dirty="0">
                <a:latin typeface="Calibri"/>
                <a:cs typeface="Calibri"/>
              </a:endParaRPr>
            </a:p>
          </p:txBody>
        </p:sp>
      </p:grpSp>
      <p:sp>
        <p:nvSpPr>
          <p:cNvPr id="44" name="Content Placeholder 2"/>
          <p:cNvSpPr txBox="1">
            <a:spLocks/>
          </p:cNvSpPr>
          <p:nvPr/>
        </p:nvSpPr>
        <p:spPr bwMode="auto">
          <a:xfrm>
            <a:off x="3129316" y="881998"/>
            <a:ext cx="1930489" cy="525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458" tIns="44435" rIns="90458" bIns="44435" numCol="1" anchor="t" anchorCtr="0" compatLnSpc="1">
            <a:prstTxWarp prst="textNoShape">
              <a:avLst/>
            </a:prstTxWarp>
          </a:bodyPr>
          <a:lstStyle>
            <a:lvl1pPr marL="225425" indent="-2254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569913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19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804863" indent="-31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-"/>
              <a:defRPr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143000" indent="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1485900" indent="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5pPr>
            <a:lvl6pPr marL="1943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6pPr>
            <a:lvl7pPr marL="24003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7pPr>
            <a:lvl8pPr marL="28575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8pPr>
            <a:lvl9pPr marL="33147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None/>
            </a:pPr>
            <a:r>
              <a:rPr lang="en-US" sz="1999" dirty="0">
                <a:latin typeface="Calibri"/>
                <a:ea typeface="ＭＳ Ｐゴシック" charset="0"/>
                <a:cs typeface="Calibri"/>
              </a:rPr>
              <a:t>Exact Maxwell</a:t>
            </a:r>
            <a:endParaRPr lang="en-US" sz="800" dirty="0">
              <a:latin typeface="Calibri"/>
              <a:ea typeface="ＭＳ Ｐゴシック" charset="0"/>
              <a:cs typeface="Calibri"/>
            </a:endParaRPr>
          </a:p>
          <a:p>
            <a:endParaRPr lang="en-US" sz="1999" baseline="-25000" dirty="0"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37" name="Content Placeholder 2"/>
          <p:cNvSpPr txBox="1">
            <a:spLocks/>
          </p:cNvSpPr>
          <p:nvPr/>
        </p:nvSpPr>
        <p:spPr bwMode="auto">
          <a:xfrm>
            <a:off x="7808885" y="881998"/>
            <a:ext cx="1570783" cy="525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458" tIns="44435" rIns="90458" bIns="44435" numCol="1" anchor="t" anchorCtr="0" compatLnSpc="1">
            <a:prstTxWarp prst="textNoShape">
              <a:avLst/>
            </a:prstTxWarp>
          </a:bodyPr>
          <a:lstStyle>
            <a:lvl1pPr marL="225425" indent="-2254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569913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19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804863" indent="-31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-"/>
              <a:defRPr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143000" indent="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1485900" indent="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5pPr>
            <a:lvl6pPr marL="1943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6pPr>
            <a:lvl7pPr marL="24003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7pPr>
            <a:lvl8pPr marL="28575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8pPr>
            <a:lvl9pPr marL="33147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None/>
            </a:pPr>
            <a:r>
              <a:rPr lang="en-US" sz="1999" dirty="0">
                <a:latin typeface="Calibri"/>
                <a:ea typeface="ＭＳ Ｐゴシック" charset="0"/>
                <a:cs typeface="Calibri"/>
              </a:rPr>
              <a:t>Standard PIC</a:t>
            </a:r>
            <a:endParaRPr lang="en-US" sz="800" dirty="0">
              <a:latin typeface="Calibri"/>
              <a:ea typeface="ＭＳ Ｐゴシック" charset="0"/>
              <a:cs typeface="Calibri"/>
            </a:endParaRPr>
          </a:p>
          <a:p>
            <a:endParaRPr lang="en-US" sz="1999" baseline="-25000" dirty="0">
              <a:latin typeface="Calibri"/>
              <a:ea typeface="ＭＳ Ｐゴシック" charset="0"/>
              <a:cs typeface="Calibri"/>
            </a:endParaRPr>
          </a:p>
        </p:txBody>
      </p:sp>
      <p:pic>
        <p:nvPicPr>
          <p:cNvPr id="5" name="Picture 4" descr="image_yee_1.tiff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1311" y="1664478"/>
            <a:ext cx="4140354" cy="3856620"/>
          </a:xfrm>
          <a:prstGeom prst="rect">
            <a:avLst/>
          </a:prstGeom>
        </p:spPr>
      </p:pic>
      <p:grpSp>
        <p:nvGrpSpPr>
          <p:cNvPr id="39" name="Group 38"/>
          <p:cNvGrpSpPr/>
          <p:nvPr/>
        </p:nvGrpSpPr>
        <p:grpSpPr>
          <a:xfrm>
            <a:off x="6113983" y="3458437"/>
            <a:ext cx="4217579" cy="1932127"/>
            <a:chOff x="255282" y="3458445"/>
            <a:chExt cx="4218676" cy="1932631"/>
          </a:xfrm>
        </p:grpSpPr>
        <p:sp>
          <p:nvSpPr>
            <p:cNvPr id="41" name="TextBox 40"/>
            <p:cNvSpPr txBox="1"/>
            <p:nvPr/>
          </p:nvSpPr>
          <p:spPr>
            <a:xfrm>
              <a:off x="1831088" y="4929411"/>
              <a:ext cx="4056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99" dirty="0" err="1">
                  <a:latin typeface="Calibri"/>
                  <a:cs typeface="Calibri"/>
                </a:rPr>
                <a:t>k</a:t>
              </a:r>
              <a:r>
                <a:rPr lang="en-US" sz="2399" baseline="-25000" dirty="0" err="1">
                  <a:latin typeface="Calibri"/>
                  <a:cs typeface="Calibri"/>
                </a:rPr>
                <a:t>z</a:t>
              </a:r>
              <a:endParaRPr lang="en-US" sz="2399" dirty="0">
                <a:latin typeface="Calibri"/>
                <a:cs typeface="Calibri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058460" y="4271430"/>
              <a:ext cx="41549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99" dirty="0" err="1">
                  <a:latin typeface="Calibri"/>
                  <a:cs typeface="Calibri"/>
                </a:rPr>
                <a:t>k</a:t>
              </a:r>
              <a:r>
                <a:rPr lang="en-US" sz="2399" baseline="-25000" dirty="0" err="1">
                  <a:latin typeface="Calibri"/>
                  <a:cs typeface="Calibri"/>
                </a:rPr>
                <a:t>x</a:t>
              </a:r>
              <a:endParaRPr lang="en-US" sz="2399" dirty="0">
                <a:latin typeface="Calibri"/>
                <a:cs typeface="Calibri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55282" y="3458445"/>
              <a:ext cx="3958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99" dirty="0">
                  <a:latin typeface="Symbol" charset="2"/>
                  <a:cs typeface="Symbol" charset="2"/>
                </a:rPr>
                <a:t>w</a:t>
              </a:r>
              <a:endParaRPr lang="en-US" sz="2399" dirty="0">
                <a:latin typeface="Calibri"/>
                <a:cs typeface="Calibri"/>
              </a:endParaRPr>
            </a:p>
          </p:txBody>
        </p:sp>
      </p:grpSp>
      <p:sp>
        <p:nvSpPr>
          <p:cNvPr id="49" name="Content Placeholder 2"/>
          <p:cNvSpPr txBox="1">
            <a:spLocks/>
          </p:cNvSpPr>
          <p:nvPr/>
        </p:nvSpPr>
        <p:spPr bwMode="auto">
          <a:xfrm>
            <a:off x="2006431" y="1673509"/>
            <a:ext cx="892087" cy="525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458" tIns="44435" rIns="90458" bIns="44435" numCol="1" anchor="t" anchorCtr="0" compatLnSpc="1">
            <a:prstTxWarp prst="textNoShape">
              <a:avLst/>
            </a:prstTxWarp>
          </a:bodyPr>
          <a:lstStyle>
            <a:lvl1pPr marL="225425" indent="-2254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569913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19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804863" indent="-31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-"/>
              <a:defRPr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143000" indent="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1485900" indent="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5pPr>
            <a:lvl6pPr marL="1943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6pPr>
            <a:lvl7pPr marL="24003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7pPr>
            <a:lvl8pPr marL="28575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8pPr>
            <a:lvl9pPr marL="33147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sz="1999" b="0" dirty="0">
                <a:latin typeface="Calibri"/>
                <a:ea typeface="ＭＳ Ｐゴシック" charset="0"/>
                <a:cs typeface="Calibri"/>
              </a:rPr>
              <a:t>light</a:t>
            </a:r>
            <a:endParaRPr lang="en-US" sz="800" b="0" dirty="0">
              <a:latin typeface="Calibri"/>
              <a:ea typeface="ＭＳ Ｐゴシック" charset="0"/>
              <a:cs typeface="Calibri"/>
            </a:endParaRPr>
          </a:p>
          <a:p>
            <a:endParaRPr lang="en-US" sz="1999" b="0" baseline="-25000" dirty="0"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50" name="Content Placeholder 2"/>
          <p:cNvSpPr txBox="1">
            <a:spLocks/>
          </p:cNvSpPr>
          <p:nvPr/>
        </p:nvSpPr>
        <p:spPr bwMode="auto">
          <a:xfrm>
            <a:off x="1617345" y="4946031"/>
            <a:ext cx="1147035" cy="525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458" tIns="44435" rIns="90458" bIns="44435" numCol="1" anchor="t" anchorCtr="0" compatLnSpc="1">
            <a:prstTxWarp prst="textNoShape">
              <a:avLst/>
            </a:prstTxWarp>
          </a:bodyPr>
          <a:lstStyle>
            <a:lvl1pPr marL="225425" indent="-2254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569913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19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804863" indent="-31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-"/>
              <a:defRPr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143000" indent="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1485900" indent="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5pPr>
            <a:lvl6pPr marL="1943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6pPr>
            <a:lvl7pPr marL="24003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7pPr>
            <a:lvl8pPr marL="28575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8pPr>
            <a:lvl9pPr marL="33147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sz="1999" b="0" dirty="0">
                <a:latin typeface="Calibri"/>
                <a:ea typeface="ＭＳ Ｐゴシック" charset="0"/>
                <a:cs typeface="Calibri"/>
              </a:rPr>
              <a:t>plasma at </a:t>
            </a:r>
            <a:r>
              <a:rPr lang="en-US" sz="1999" b="0" dirty="0">
                <a:latin typeface="Symbol" charset="2"/>
                <a:ea typeface="ＭＳ Ｐゴシック" charset="0"/>
                <a:cs typeface="Symbol" charset="2"/>
              </a:rPr>
              <a:t>b</a:t>
            </a:r>
            <a:r>
              <a:rPr lang="en-US" sz="1999" b="0" dirty="0">
                <a:latin typeface="Calibri"/>
                <a:ea typeface="ＭＳ Ｐゴシック" charset="0"/>
                <a:cs typeface="Calibri"/>
              </a:rPr>
              <a:t>=0.99</a:t>
            </a:r>
            <a:endParaRPr lang="en-US" sz="800" b="0" dirty="0">
              <a:latin typeface="Calibri"/>
              <a:ea typeface="ＭＳ Ｐゴシック" charset="0"/>
              <a:cs typeface="Calibri"/>
            </a:endParaRPr>
          </a:p>
          <a:p>
            <a:endParaRPr lang="en-US" sz="1999" b="0" baseline="-25000" dirty="0">
              <a:latin typeface="Calibri"/>
              <a:ea typeface="ＭＳ Ｐゴシック" charset="0"/>
              <a:cs typeface="Calibri"/>
            </a:endParaRPr>
          </a:p>
        </p:txBody>
      </p:sp>
      <p:cxnSp>
        <p:nvCxnSpPr>
          <p:cNvPr id="51" name="Straight Connector 50"/>
          <p:cNvCxnSpPr/>
          <p:nvPr/>
        </p:nvCxnSpPr>
        <p:spPr>
          <a:xfrm flipV="1">
            <a:off x="1997095" y="4421237"/>
            <a:ext cx="362543" cy="5507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Content Placeholder 2"/>
          <p:cNvSpPr txBox="1">
            <a:spLocks/>
          </p:cNvSpPr>
          <p:nvPr/>
        </p:nvSpPr>
        <p:spPr bwMode="auto">
          <a:xfrm>
            <a:off x="6394677" y="1682599"/>
            <a:ext cx="892087" cy="525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458" tIns="44435" rIns="90458" bIns="44435" numCol="1" anchor="t" anchorCtr="0" compatLnSpc="1">
            <a:prstTxWarp prst="textNoShape">
              <a:avLst/>
            </a:prstTxWarp>
          </a:bodyPr>
          <a:lstStyle>
            <a:lvl1pPr marL="225425" indent="-2254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569913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19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804863" indent="-31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-"/>
              <a:defRPr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143000" indent="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1485900" indent="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5pPr>
            <a:lvl6pPr marL="1943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6pPr>
            <a:lvl7pPr marL="24003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7pPr>
            <a:lvl8pPr marL="28575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8pPr>
            <a:lvl9pPr marL="33147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sz="1999" b="0" dirty="0">
                <a:latin typeface="Calibri"/>
                <a:ea typeface="ＭＳ Ｐゴシック" charset="0"/>
                <a:cs typeface="Calibri"/>
              </a:rPr>
              <a:t>light</a:t>
            </a:r>
            <a:endParaRPr lang="en-US" sz="800" b="0" dirty="0">
              <a:latin typeface="Calibri"/>
              <a:ea typeface="ＭＳ Ｐゴシック" charset="0"/>
              <a:cs typeface="Calibri"/>
            </a:endParaRPr>
          </a:p>
          <a:p>
            <a:endParaRPr lang="en-US" sz="1999" b="0" baseline="-25000" dirty="0"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53" name="Content Placeholder 2"/>
          <p:cNvSpPr txBox="1">
            <a:spLocks/>
          </p:cNvSpPr>
          <p:nvPr/>
        </p:nvSpPr>
        <p:spPr bwMode="auto">
          <a:xfrm>
            <a:off x="6005591" y="4955122"/>
            <a:ext cx="1147035" cy="525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458" tIns="44435" rIns="90458" bIns="44435" numCol="1" anchor="t" anchorCtr="0" compatLnSpc="1">
            <a:prstTxWarp prst="textNoShape">
              <a:avLst/>
            </a:prstTxWarp>
          </a:bodyPr>
          <a:lstStyle>
            <a:lvl1pPr marL="225425" indent="-2254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569913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19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804863" indent="-31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-"/>
              <a:defRPr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143000" indent="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1485900" indent="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5pPr>
            <a:lvl6pPr marL="1943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6pPr>
            <a:lvl7pPr marL="24003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7pPr>
            <a:lvl8pPr marL="28575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8pPr>
            <a:lvl9pPr marL="33147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sz="1999" b="0" dirty="0">
                <a:latin typeface="Calibri"/>
                <a:ea typeface="ＭＳ Ｐゴシック" charset="0"/>
                <a:cs typeface="Calibri"/>
              </a:rPr>
              <a:t>plasma at </a:t>
            </a:r>
            <a:r>
              <a:rPr lang="en-US" sz="1999" b="0" dirty="0">
                <a:latin typeface="Symbol" charset="2"/>
                <a:ea typeface="ＭＳ Ｐゴシック" charset="0"/>
                <a:cs typeface="Symbol" charset="2"/>
              </a:rPr>
              <a:t>b</a:t>
            </a:r>
            <a:r>
              <a:rPr lang="en-US" sz="1999" b="0" dirty="0">
                <a:latin typeface="Calibri"/>
                <a:ea typeface="ＭＳ Ｐゴシック" charset="0"/>
                <a:cs typeface="Calibri"/>
              </a:rPr>
              <a:t>=0.99</a:t>
            </a:r>
            <a:endParaRPr lang="en-US" sz="800" b="0" dirty="0">
              <a:latin typeface="Calibri"/>
              <a:ea typeface="ＭＳ Ｐゴシック" charset="0"/>
              <a:cs typeface="Calibri"/>
            </a:endParaRPr>
          </a:p>
          <a:p>
            <a:endParaRPr lang="en-US" sz="1999" b="0" baseline="-25000" dirty="0">
              <a:latin typeface="Calibri"/>
              <a:ea typeface="ＭＳ Ｐゴシック" charset="0"/>
              <a:cs typeface="Calibri"/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 flipV="1">
            <a:off x="6385339" y="4430328"/>
            <a:ext cx="362543" cy="5507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2518879" y="2000414"/>
            <a:ext cx="610437" cy="200621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6907127" y="2009505"/>
            <a:ext cx="681032" cy="184843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 txBox="1">
            <a:spLocks/>
          </p:cNvSpPr>
          <p:nvPr/>
        </p:nvSpPr>
        <p:spPr>
          <a:xfrm>
            <a:off x="238049" y="3288202"/>
            <a:ext cx="9141619" cy="591302"/>
          </a:xfrm>
          <a:prstGeom prst="rect">
            <a:avLst/>
          </a:prstGeom>
        </p:spPr>
        <p:txBody>
          <a:bodyPr lIns="91410" tIns="45705" rIns="91410" bIns="45705"/>
          <a:lstStyle>
            <a:lvl1pPr algn="ctr" defTabSz="489844" rtl="0" eaLnBrk="1" latinLnBrk="0" hangingPunct="1">
              <a:spcBef>
                <a:spcPct val="0"/>
              </a:spcBef>
              <a:buNone/>
              <a:defRPr sz="3900" kern="1200">
                <a:solidFill>
                  <a:srgbClr val="000090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799" dirty="0">
              <a:solidFill>
                <a:srgbClr val="D2C93A"/>
              </a:solidFill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25" name="Slide Number Placeholder 3"/>
          <p:cNvSpPr txBox="1">
            <a:spLocks/>
          </p:cNvSpPr>
          <p:nvPr/>
        </p:nvSpPr>
        <p:spPr>
          <a:xfrm>
            <a:off x="9876153" y="6413103"/>
            <a:ext cx="339122" cy="31464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260E43B-7F43-FA45-AAB7-E054FD6CC4E3}" type="slidenum">
              <a:rPr lang="en-US" sz="1000">
                <a:solidFill>
                  <a:srgbClr val="FFFFFF"/>
                </a:solidFill>
              </a:rPr>
              <a:pPr/>
              <a:t>39</a:t>
            </a:fld>
            <a:endParaRPr lang="en-US" sz="1000" dirty="0">
              <a:solidFill>
                <a:srgbClr val="FFFFFF"/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E015F3D-C639-2349-A3BB-F45A1C0366C9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EBE73F4-8D01-934F-B497-64875B27798C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29A6C03D-A3C7-944C-B257-E121645C9C9A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FA52FC4A-AB53-4D4A-A394-15815968F424}"/>
              </a:ext>
            </a:extLst>
          </p:cNvPr>
          <p:cNvSpPr txBox="1">
            <a:spLocks/>
          </p:cNvSpPr>
          <p:nvPr/>
        </p:nvSpPr>
        <p:spPr>
          <a:xfrm>
            <a:off x="110643" y="131133"/>
            <a:ext cx="12078182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799" dirty="0">
                <a:latin typeface="Calibri"/>
                <a:ea typeface="ＭＳ Ｐゴシック" charset="0"/>
                <a:cs typeface="Calibri"/>
              </a:rPr>
              <a:t>Space/time discretization aliases </a:t>
            </a:r>
            <a:r>
              <a:rPr lang="en-US" sz="2799" dirty="0">
                <a:latin typeface="Calibri"/>
                <a:ea typeface="ＭＳ Ｐゴシック" charset="0"/>
                <a:cs typeface="Calibri"/>
                <a:sym typeface="Wingdings"/>
              </a:rPr>
              <a:t> </a:t>
            </a:r>
            <a:r>
              <a:rPr lang="en-US" sz="2799" dirty="0">
                <a:latin typeface="Calibri"/>
                <a:ea typeface="ＭＳ Ｐゴシック" charset="0"/>
                <a:cs typeface="Calibri"/>
              </a:rPr>
              <a:t>more crossings in 2/3-D</a:t>
            </a:r>
          </a:p>
        </p:txBody>
      </p:sp>
    </p:spTree>
    <p:extLst>
      <p:ext uri="{BB962C8B-B14F-4D97-AF65-F5344CB8AC3E}">
        <p14:creationId xmlns:p14="http://schemas.microsoft.com/office/powerpoint/2010/main" val="17084176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1"/>
          <p:cNvSpPr>
            <a:spLocks noGrp="1"/>
          </p:cNvSpPr>
          <p:nvPr>
            <p:ph type="title"/>
          </p:nvPr>
        </p:nvSpPr>
        <p:spPr>
          <a:xfrm>
            <a:off x="1523603" y="896"/>
            <a:ext cx="9141619" cy="855542"/>
          </a:xfrm>
          <a:prstGeom prst="rect">
            <a:avLst/>
          </a:prstGeom>
        </p:spPr>
        <p:txBody>
          <a:bodyPr anchor="ctr"/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pic>
        <p:nvPicPr>
          <p:cNvPr id="3" name="Picture 2" descr="image_yee_3.tiff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4962" y="1664478"/>
            <a:ext cx="4239881" cy="3856620"/>
          </a:xfrm>
          <a:prstGeom prst="rect">
            <a:avLst/>
          </a:prstGeom>
        </p:spPr>
      </p:pic>
      <p:pic>
        <p:nvPicPr>
          <p:cNvPr id="2" name="Picture 1" descr="image_exact_3.tiff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22182" y="1664478"/>
            <a:ext cx="4292962" cy="3856620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1712464" y="3458437"/>
            <a:ext cx="4217579" cy="1932127"/>
            <a:chOff x="255282" y="3458445"/>
            <a:chExt cx="4218676" cy="1932631"/>
          </a:xfrm>
        </p:grpSpPr>
        <p:sp>
          <p:nvSpPr>
            <p:cNvPr id="18" name="TextBox 17"/>
            <p:cNvSpPr txBox="1"/>
            <p:nvPr/>
          </p:nvSpPr>
          <p:spPr>
            <a:xfrm>
              <a:off x="1831088" y="4929411"/>
              <a:ext cx="4056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99" dirty="0" err="1">
                  <a:latin typeface="Calibri"/>
                  <a:cs typeface="Calibri"/>
                </a:rPr>
                <a:t>k</a:t>
              </a:r>
              <a:r>
                <a:rPr lang="en-US" sz="2399" baseline="-25000" dirty="0" err="1">
                  <a:latin typeface="Calibri"/>
                  <a:cs typeface="Calibri"/>
                </a:rPr>
                <a:t>z</a:t>
              </a:r>
              <a:endParaRPr lang="en-US" sz="2399" dirty="0">
                <a:latin typeface="Calibri"/>
                <a:cs typeface="Calibri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058460" y="4271430"/>
              <a:ext cx="41549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99" dirty="0" err="1">
                  <a:latin typeface="Calibri"/>
                  <a:cs typeface="Calibri"/>
                </a:rPr>
                <a:t>k</a:t>
              </a:r>
              <a:r>
                <a:rPr lang="en-US" sz="2399" baseline="-25000" dirty="0" err="1">
                  <a:latin typeface="Calibri"/>
                  <a:cs typeface="Calibri"/>
                </a:rPr>
                <a:t>x</a:t>
              </a:r>
              <a:endParaRPr lang="en-US" sz="2399" dirty="0">
                <a:latin typeface="Calibri"/>
                <a:cs typeface="Calibri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55282" y="3458445"/>
              <a:ext cx="3958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99" dirty="0">
                  <a:latin typeface="Symbol" charset="2"/>
                  <a:cs typeface="Symbol" charset="2"/>
                </a:rPr>
                <a:t>w</a:t>
              </a:r>
              <a:endParaRPr lang="en-US" sz="2399" dirty="0">
                <a:latin typeface="Calibri"/>
                <a:cs typeface="Calibri"/>
              </a:endParaRPr>
            </a:p>
          </p:txBody>
        </p:sp>
      </p:grpSp>
      <p:sp>
        <p:nvSpPr>
          <p:cNvPr id="43" name="Title 1"/>
          <p:cNvSpPr txBox="1">
            <a:spLocks/>
          </p:cNvSpPr>
          <p:nvPr/>
        </p:nvSpPr>
        <p:spPr bwMode="auto">
          <a:xfrm>
            <a:off x="1689735" y="5921786"/>
            <a:ext cx="8840506" cy="736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1E0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458" tIns="44435" rIns="90458" bIns="44435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80"/>
                </a:solidFill>
                <a:latin typeface="+mj-lt"/>
                <a:ea typeface="+mj-ea"/>
                <a:cs typeface="ＭＳ Ｐゴシック" charset="0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80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80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80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80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457200"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80"/>
                </a:solidFill>
                <a:latin typeface="Helvetica" charset="0"/>
                <a:ea typeface="ＭＳ Ｐゴシック" charset="0"/>
              </a:defRPr>
            </a:lvl6pPr>
            <a:lvl7pPr marL="914400"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80"/>
                </a:solidFill>
                <a:latin typeface="Helvetica" charset="0"/>
                <a:ea typeface="ＭＳ Ｐゴシック" charset="0"/>
              </a:defRPr>
            </a:lvl7pPr>
            <a:lvl8pPr marL="1371600"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80"/>
                </a:solidFill>
                <a:latin typeface="Helvetica" charset="0"/>
                <a:ea typeface="ＭＳ Ｐゴシック" charset="0"/>
              </a:defRPr>
            </a:lvl8pPr>
            <a:lvl9pPr marL="1828800"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80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2399" b="0" dirty="0">
                <a:solidFill>
                  <a:srgbClr val="FFFFFF"/>
                </a:solidFill>
                <a:latin typeface="Calibri"/>
                <a:ea typeface="ＭＳ Ｐゴシック" charset="0"/>
                <a:cs typeface="Calibri"/>
              </a:rPr>
              <a:t>Need to consider at least first aliases m</a:t>
            </a:r>
            <a:r>
              <a:rPr lang="en-US" sz="2399" b="0" baseline="-25000" dirty="0">
                <a:solidFill>
                  <a:srgbClr val="FFFFFF"/>
                </a:solidFill>
                <a:latin typeface="Calibri"/>
                <a:ea typeface="ＭＳ Ｐゴシック" charset="0"/>
                <a:cs typeface="Calibri"/>
              </a:rPr>
              <a:t>x</a:t>
            </a:r>
            <a:r>
              <a:rPr lang="en-US" sz="2399" b="0" dirty="0">
                <a:solidFill>
                  <a:srgbClr val="FFFFFF"/>
                </a:solidFill>
                <a:latin typeface="Calibri"/>
                <a:ea typeface="ＭＳ Ｐゴシック" charset="0"/>
                <a:cs typeface="Calibri"/>
              </a:rPr>
              <a:t>={-3…+3} to study stability.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6113983" y="3458437"/>
            <a:ext cx="4217579" cy="1932127"/>
            <a:chOff x="255282" y="3458445"/>
            <a:chExt cx="4218676" cy="1932631"/>
          </a:xfrm>
        </p:grpSpPr>
        <p:sp>
          <p:nvSpPr>
            <p:cNvPr id="41" name="TextBox 40"/>
            <p:cNvSpPr txBox="1"/>
            <p:nvPr/>
          </p:nvSpPr>
          <p:spPr>
            <a:xfrm>
              <a:off x="1831088" y="4929411"/>
              <a:ext cx="4056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99" dirty="0" err="1">
                  <a:latin typeface="Calibri"/>
                  <a:cs typeface="Calibri"/>
                </a:rPr>
                <a:t>k</a:t>
              </a:r>
              <a:r>
                <a:rPr lang="en-US" sz="2399" baseline="-25000" dirty="0" err="1">
                  <a:latin typeface="Calibri"/>
                  <a:cs typeface="Calibri"/>
                </a:rPr>
                <a:t>z</a:t>
              </a:r>
              <a:endParaRPr lang="en-US" sz="2399" dirty="0">
                <a:latin typeface="Calibri"/>
                <a:cs typeface="Calibri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058460" y="4271430"/>
              <a:ext cx="41549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99" dirty="0" err="1">
                  <a:latin typeface="Calibri"/>
                  <a:cs typeface="Calibri"/>
                </a:rPr>
                <a:t>k</a:t>
              </a:r>
              <a:r>
                <a:rPr lang="en-US" sz="2399" baseline="-25000" dirty="0" err="1">
                  <a:latin typeface="Calibri"/>
                  <a:cs typeface="Calibri"/>
                </a:rPr>
                <a:t>x</a:t>
              </a:r>
              <a:endParaRPr lang="en-US" sz="2399" dirty="0">
                <a:latin typeface="Calibri"/>
                <a:cs typeface="Calibri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55282" y="3458445"/>
              <a:ext cx="3958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99" dirty="0">
                  <a:latin typeface="Symbol" charset="2"/>
                  <a:cs typeface="Symbol" charset="2"/>
                </a:rPr>
                <a:t>w</a:t>
              </a:r>
              <a:endParaRPr lang="en-US" sz="2399" dirty="0">
                <a:latin typeface="Calibri"/>
                <a:cs typeface="Calibri"/>
              </a:endParaRPr>
            </a:p>
          </p:txBody>
        </p:sp>
      </p:grpSp>
      <p:sp>
        <p:nvSpPr>
          <p:cNvPr id="23" name="Content Placeholder 2"/>
          <p:cNvSpPr txBox="1">
            <a:spLocks/>
          </p:cNvSpPr>
          <p:nvPr/>
        </p:nvSpPr>
        <p:spPr bwMode="auto">
          <a:xfrm>
            <a:off x="7808885" y="881998"/>
            <a:ext cx="1570783" cy="525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458" tIns="44435" rIns="90458" bIns="44435" numCol="1" anchor="t" anchorCtr="0" compatLnSpc="1">
            <a:prstTxWarp prst="textNoShape">
              <a:avLst/>
            </a:prstTxWarp>
          </a:bodyPr>
          <a:lstStyle>
            <a:lvl1pPr marL="225425" indent="-2254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569913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19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804863" indent="-31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-"/>
              <a:defRPr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143000" indent="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1485900" indent="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5pPr>
            <a:lvl6pPr marL="1943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6pPr>
            <a:lvl7pPr marL="24003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7pPr>
            <a:lvl8pPr marL="28575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8pPr>
            <a:lvl9pPr marL="33147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None/>
            </a:pPr>
            <a:r>
              <a:rPr lang="en-US" sz="1999" dirty="0">
                <a:latin typeface="Calibri"/>
                <a:ea typeface="ＭＳ Ｐゴシック" charset="0"/>
                <a:cs typeface="Calibri"/>
              </a:rPr>
              <a:t>Standard PIC</a:t>
            </a:r>
            <a:endParaRPr lang="en-US" sz="800" dirty="0">
              <a:latin typeface="Calibri"/>
              <a:ea typeface="ＭＳ Ｐゴシック" charset="0"/>
              <a:cs typeface="Calibri"/>
            </a:endParaRPr>
          </a:p>
          <a:p>
            <a:endParaRPr lang="en-US" sz="1999" baseline="-25000" dirty="0"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 bwMode="auto">
          <a:xfrm>
            <a:off x="2006431" y="1673509"/>
            <a:ext cx="892087" cy="525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458" tIns="44435" rIns="90458" bIns="44435" numCol="1" anchor="t" anchorCtr="0" compatLnSpc="1">
            <a:prstTxWarp prst="textNoShape">
              <a:avLst/>
            </a:prstTxWarp>
          </a:bodyPr>
          <a:lstStyle>
            <a:lvl1pPr marL="225425" indent="-2254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569913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19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804863" indent="-31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-"/>
              <a:defRPr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143000" indent="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1485900" indent="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5pPr>
            <a:lvl6pPr marL="1943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6pPr>
            <a:lvl7pPr marL="24003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7pPr>
            <a:lvl8pPr marL="28575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8pPr>
            <a:lvl9pPr marL="33147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sz="1999" b="0" dirty="0">
                <a:latin typeface="Calibri"/>
                <a:ea typeface="ＭＳ Ｐゴシック" charset="0"/>
                <a:cs typeface="Calibri"/>
              </a:rPr>
              <a:t>light</a:t>
            </a:r>
            <a:endParaRPr lang="en-US" sz="800" b="0" dirty="0">
              <a:latin typeface="Calibri"/>
              <a:ea typeface="ＭＳ Ｐゴシック" charset="0"/>
              <a:cs typeface="Calibri"/>
            </a:endParaRPr>
          </a:p>
          <a:p>
            <a:endParaRPr lang="en-US" sz="1999" b="0" baseline="-25000" dirty="0"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 bwMode="auto">
          <a:xfrm>
            <a:off x="1617345" y="4946031"/>
            <a:ext cx="1147035" cy="525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458" tIns="44435" rIns="90458" bIns="44435" numCol="1" anchor="t" anchorCtr="0" compatLnSpc="1">
            <a:prstTxWarp prst="textNoShape">
              <a:avLst/>
            </a:prstTxWarp>
          </a:bodyPr>
          <a:lstStyle>
            <a:lvl1pPr marL="225425" indent="-2254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569913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19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804863" indent="-31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-"/>
              <a:defRPr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143000" indent="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1485900" indent="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5pPr>
            <a:lvl6pPr marL="1943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6pPr>
            <a:lvl7pPr marL="24003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7pPr>
            <a:lvl8pPr marL="28575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8pPr>
            <a:lvl9pPr marL="33147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sz="1999" b="0" dirty="0">
                <a:latin typeface="Calibri"/>
                <a:ea typeface="ＭＳ Ｐゴシック" charset="0"/>
                <a:cs typeface="Calibri"/>
              </a:rPr>
              <a:t>plasma at </a:t>
            </a:r>
            <a:r>
              <a:rPr lang="en-US" sz="1999" b="0" dirty="0">
                <a:latin typeface="Symbol" charset="2"/>
                <a:ea typeface="ＭＳ Ｐゴシック" charset="0"/>
                <a:cs typeface="Symbol" charset="2"/>
              </a:rPr>
              <a:t>b</a:t>
            </a:r>
            <a:r>
              <a:rPr lang="en-US" sz="1999" b="0" dirty="0">
                <a:latin typeface="Calibri"/>
                <a:ea typeface="ＭＳ Ｐゴシック" charset="0"/>
                <a:cs typeface="Calibri"/>
              </a:rPr>
              <a:t>=0.99</a:t>
            </a:r>
            <a:endParaRPr lang="en-US" sz="800" b="0" dirty="0">
              <a:latin typeface="Calibri"/>
              <a:ea typeface="ＭＳ Ｐゴシック" charset="0"/>
              <a:cs typeface="Calibri"/>
            </a:endParaRPr>
          </a:p>
          <a:p>
            <a:endParaRPr lang="en-US" sz="1999" b="0" baseline="-25000" dirty="0">
              <a:latin typeface="Calibri"/>
              <a:ea typeface="ＭＳ Ｐゴシック" charset="0"/>
              <a:cs typeface="Calibri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2518879" y="2000414"/>
            <a:ext cx="610437" cy="200621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1997095" y="4421237"/>
            <a:ext cx="362543" cy="5507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Content Placeholder 2"/>
          <p:cNvSpPr txBox="1">
            <a:spLocks/>
          </p:cNvSpPr>
          <p:nvPr/>
        </p:nvSpPr>
        <p:spPr bwMode="auto">
          <a:xfrm>
            <a:off x="6394677" y="1682599"/>
            <a:ext cx="892087" cy="525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458" tIns="44435" rIns="90458" bIns="44435" numCol="1" anchor="t" anchorCtr="0" compatLnSpc="1">
            <a:prstTxWarp prst="textNoShape">
              <a:avLst/>
            </a:prstTxWarp>
          </a:bodyPr>
          <a:lstStyle>
            <a:lvl1pPr marL="225425" indent="-2254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569913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19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804863" indent="-31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-"/>
              <a:defRPr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143000" indent="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1485900" indent="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5pPr>
            <a:lvl6pPr marL="1943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6pPr>
            <a:lvl7pPr marL="24003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7pPr>
            <a:lvl8pPr marL="28575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8pPr>
            <a:lvl9pPr marL="33147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sz="1999" b="0" dirty="0">
                <a:latin typeface="Calibri"/>
                <a:ea typeface="ＭＳ Ｐゴシック" charset="0"/>
                <a:cs typeface="Calibri"/>
              </a:rPr>
              <a:t>light</a:t>
            </a:r>
            <a:endParaRPr lang="en-US" sz="800" b="0" dirty="0">
              <a:latin typeface="Calibri"/>
              <a:ea typeface="ＭＳ Ｐゴシック" charset="0"/>
              <a:cs typeface="Calibri"/>
            </a:endParaRPr>
          </a:p>
          <a:p>
            <a:endParaRPr lang="en-US" sz="1999" b="0" baseline="-25000" dirty="0"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 bwMode="auto">
          <a:xfrm>
            <a:off x="6005591" y="4955122"/>
            <a:ext cx="1147035" cy="525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458" tIns="44435" rIns="90458" bIns="44435" numCol="1" anchor="t" anchorCtr="0" compatLnSpc="1">
            <a:prstTxWarp prst="textNoShape">
              <a:avLst/>
            </a:prstTxWarp>
          </a:bodyPr>
          <a:lstStyle>
            <a:lvl1pPr marL="225425" indent="-2254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569913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19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804863" indent="-31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-"/>
              <a:defRPr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143000" indent="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1485900" indent="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5pPr>
            <a:lvl6pPr marL="1943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6pPr>
            <a:lvl7pPr marL="24003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7pPr>
            <a:lvl8pPr marL="28575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8pPr>
            <a:lvl9pPr marL="33147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sz="1999" b="0" dirty="0">
                <a:latin typeface="Calibri"/>
                <a:ea typeface="ＭＳ Ｐゴシック" charset="0"/>
                <a:cs typeface="Calibri"/>
              </a:rPr>
              <a:t>plasma at </a:t>
            </a:r>
            <a:r>
              <a:rPr lang="en-US" sz="1999" b="0" dirty="0">
                <a:latin typeface="Symbol" charset="2"/>
                <a:ea typeface="ＭＳ Ｐゴシック" charset="0"/>
                <a:cs typeface="Symbol" charset="2"/>
              </a:rPr>
              <a:t>b</a:t>
            </a:r>
            <a:r>
              <a:rPr lang="en-US" sz="1999" b="0" dirty="0">
                <a:latin typeface="Calibri"/>
                <a:ea typeface="ＭＳ Ｐゴシック" charset="0"/>
                <a:cs typeface="Calibri"/>
              </a:rPr>
              <a:t>=0.99</a:t>
            </a:r>
            <a:endParaRPr lang="en-US" sz="800" b="0" dirty="0">
              <a:latin typeface="Calibri"/>
              <a:ea typeface="ＭＳ Ｐゴシック" charset="0"/>
              <a:cs typeface="Calibri"/>
            </a:endParaRPr>
          </a:p>
          <a:p>
            <a:endParaRPr lang="en-US" sz="1999" b="0" baseline="-25000" dirty="0">
              <a:latin typeface="Calibri"/>
              <a:ea typeface="ＭＳ Ｐゴシック" charset="0"/>
              <a:cs typeface="Calibri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6907127" y="2009505"/>
            <a:ext cx="681032" cy="184843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6385339" y="4430328"/>
            <a:ext cx="362543" cy="55076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3828404" y="1408419"/>
            <a:ext cx="1218482" cy="645495"/>
            <a:chOff x="2478304" y="1501750"/>
            <a:chExt cx="1310209" cy="688707"/>
          </a:xfrm>
        </p:grpSpPr>
        <p:sp>
          <p:nvSpPr>
            <p:cNvPr id="34" name="Content Placeholder 2"/>
            <p:cNvSpPr txBox="1">
              <a:spLocks/>
            </p:cNvSpPr>
            <p:nvPr/>
          </p:nvSpPr>
          <p:spPr bwMode="auto">
            <a:xfrm>
              <a:off x="2762033" y="1501750"/>
              <a:ext cx="959243" cy="5603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  <a:ext uri="{FAA26D3D-D897-4be2-8F04-BA451C77F1D7}">
                <ma14:placeholderFlag xmlns:ma14="http://schemas.microsoft.com/office/mac/drawingml/2011/main" xmlns="" val="1"/>
              </a:ext>
            </a:extLst>
          </p:spPr>
          <p:txBody>
            <a:bodyPr vert="horz" wrap="square" lIns="96923" tIns="47612" rIns="96923" bIns="47612" numCol="1" anchor="t" anchorCtr="0" compatLnSpc="1">
              <a:prstTxWarp prst="textNoShape">
                <a:avLst/>
              </a:prstTxWarp>
            </a:bodyPr>
            <a:lstStyle>
              <a:lvl1pPr marL="225425" indent="-225425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  <a:cs typeface="ＭＳ Ｐゴシック" charset="0"/>
                </a:defRPr>
              </a:lvl1pPr>
              <a:lvl2pPr marL="569913" indent="-230188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19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804863" indent="-3175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-"/>
                <a:defRPr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143000" indent="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Font typeface="Monotype Sorts" charset="0"/>
                <a:defRPr sz="17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1485900" indent="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Font typeface="Monotype Sorts" charset="0"/>
                <a:defRPr sz="1600" b="1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19431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Font typeface="Monotype Sorts" charset="0"/>
                <a:defRPr sz="1600" b="1">
                  <a:solidFill>
                    <a:schemeClr val="tx1"/>
                  </a:solidFill>
                  <a:latin typeface="+mn-lt"/>
                  <a:ea typeface="+mn-ea"/>
                </a:defRPr>
              </a:lvl6pPr>
              <a:lvl7pPr marL="24003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Font typeface="Monotype Sorts" charset="0"/>
                <a:defRPr sz="1600" b="1">
                  <a:solidFill>
                    <a:schemeClr val="tx1"/>
                  </a:solidFill>
                  <a:latin typeface="+mn-lt"/>
                  <a:ea typeface="+mn-ea"/>
                </a:defRPr>
              </a:lvl7pPr>
              <a:lvl8pPr marL="28575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Font typeface="Monotype Sorts" charset="0"/>
                <a:defRPr sz="1600" b="1">
                  <a:solidFill>
                    <a:schemeClr val="tx1"/>
                  </a:solidFill>
                  <a:latin typeface="+mn-lt"/>
                  <a:ea typeface="+mn-ea"/>
                </a:defRPr>
              </a:lvl8pPr>
              <a:lvl9pPr marL="33147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Font typeface="Monotype Sorts" charset="0"/>
                <a:defRPr sz="1600" b="1">
                  <a:solidFill>
                    <a:schemeClr val="tx1"/>
                  </a:solidFill>
                  <a:latin typeface="+mn-lt"/>
                  <a:ea typeface="+mn-ea"/>
                </a:defRPr>
              </a:lvl9pPr>
            </a:lstStyle>
            <a:p>
              <a:pPr marL="0" indent="0">
                <a:buNone/>
              </a:pPr>
              <a:r>
                <a:rPr lang="en-US" sz="1999" b="0" dirty="0">
                  <a:latin typeface="Calibri"/>
                  <a:ea typeface="ＭＳ Ｐゴシック" charset="0"/>
                  <a:cs typeface="Calibri"/>
                </a:rPr>
                <a:t>aliases</a:t>
              </a:r>
              <a:endParaRPr lang="en-US" sz="800" b="0" dirty="0">
                <a:latin typeface="Calibri"/>
                <a:ea typeface="ＭＳ Ｐゴシック" charset="0"/>
                <a:cs typeface="Calibri"/>
              </a:endParaRPr>
            </a:p>
            <a:p>
              <a:endParaRPr lang="en-US" sz="1999" b="0" baseline="-25000" dirty="0">
                <a:latin typeface="Calibri"/>
                <a:ea typeface="ＭＳ Ｐゴシック" charset="0"/>
                <a:cs typeface="Calibri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3274816" y="1890786"/>
              <a:ext cx="513697" cy="299671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V="1">
              <a:off x="2478304" y="1883651"/>
              <a:ext cx="432644" cy="130995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8236554" y="1404136"/>
            <a:ext cx="1218482" cy="645495"/>
            <a:chOff x="2478304" y="1501750"/>
            <a:chExt cx="1310209" cy="688707"/>
          </a:xfrm>
        </p:grpSpPr>
        <p:sp>
          <p:nvSpPr>
            <p:cNvPr id="45" name="Content Placeholder 2"/>
            <p:cNvSpPr txBox="1">
              <a:spLocks/>
            </p:cNvSpPr>
            <p:nvPr/>
          </p:nvSpPr>
          <p:spPr bwMode="auto">
            <a:xfrm>
              <a:off x="2762033" y="1501750"/>
              <a:ext cx="959243" cy="5603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  <a:ext uri="{FAA26D3D-D897-4be2-8F04-BA451C77F1D7}">
                <ma14:placeholderFlag xmlns:ma14="http://schemas.microsoft.com/office/mac/drawingml/2011/main" xmlns="" val="1"/>
              </a:ext>
            </a:extLst>
          </p:spPr>
          <p:txBody>
            <a:bodyPr vert="horz" wrap="square" lIns="96923" tIns="47612" rIns="96923" bIns="47612" numCol="1" anchor="t" anchorCtr="0" compatLnSpc="1">
              <a:prstTxWarp prst="textNoShape">
                <a:avLst/>
              </a:prstTxWarp>
            </a:bodyPr>
            <a:lstStyle>
              <a:lvl1pPr marL="225425" indent="-225425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  <a:cs typeface="ＭＳ Ｐゴシック" charset="0"/>
                </a:defRPr>
              </a:lvl1pPr>
              <a:lvl2pPr marL="569913" indent="-230188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–"/>
                <a:defRPr sz="19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804863" indent="-3175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Char char="-"/>
                <a:defRPr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143000" indent="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Font typeface="Monotype Sorts" charset="0"/>
                <a:defRPr sz="17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1485900" indent="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Font typeface="Monotype Sorts" charset="0"/>
                <a:defRPr sz="1600" b="1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19431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Font typeface="Monotype Sorts" charset="0"/>
                <a:defRPr sz="1600" b="1">
                  <a:solidFill>
                    <a:schemeClr val="tx1"/>
                  </a:solidFill>
                  <a:latin typeface="+mn-lt"/>
                  <a:ea typeface="+mn-ea"/>
                </a:defRPr>
              </a:lvl6pPr>
              <a:lvl7pPr marL="24003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Font typeface="Monotype Sorts" charset="0"/>
                <a:defRPr sz="1600" b="1">
                  <a:solidFill>
                    <a:schemeClr val="tx1"/>
                  </a:solidFill>
                  <a:latin typeface="+mn-lt"/>
                  <a:ea typeface="+mn-ea"/>
                </a:defRPr>
              </a:lvl7pPr>
              <a:lvl8pPr marL="28575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Font typeface="Monotype Sorts" charset="0"/>
                <a:defRPr sz="1600" b="1">
                  <a:solidFill>
                    <a:schemeClr val="tx1"/>
                  </a:solidFill>
                  <a:latin typeface="+mn-lt"/>
                  <a:ea typeface="+mn-ea"/>
                </a:defRPr>
              </a:lvl8pPr>
              <a:lvl9pPr marL="33147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100000"/>
                <a:buFont typeface="Monotype Sorts" charset="0"/>
                <a:defRPr sz="1600" b="1">
                  <a:solidFill>
                    <a:schemeClr val="tx1"/>
                  </a:solidFill>
                  <a:latin typeface="+mn-lt"/>
                  <a:ea typeface="+mn-ea"/>
                </a:defRPr>
              </a:lvl9pPr>
            </a:lstStyle>
            <a:p>
              <a:pPr marL="0" indent="0">
                <a:buNone/>
              </a:pPr>
              <a:r>
                <a:rPr lang="en-US" sz="1999" b="0" dirty="0">
                  <a:latin typeface="Calibri"/>
                  <a:ea typeface="ＭＳ Ｐゴシック" charset="0"/>
                  <a:cs typeface="Calibri"/>
                </a:rPr>
                <a:t>aliases</a:t>
              </a:r>
              <a:endParaRPr lang="en-US" sz="800" b="0" dirty="0">
                <a:latin typeface="Calibri"/>
                <a:ea typeface="ＭＳ Ｐゴシック" charset="0"/>
                <a:cs typeface="Calibri"/>
              </a:endParaRPr>
            </a:p>
            <a:p>
              <a:endParaRPr lang="en-US" sz="1999" b="0" baseline="-25000" dirty="0">
                <a:latin typeface="Calibri"/>
                <a:ea typeface="ＭＳ Ｐゴシック" charset="0"/>
                <a:cs typeface="Calibri"/>
              </a:endParaRPr>
            </a:p>
          </p:txBody>
        </p:sp>
        <p:cxnSp>
          <p:nvCxnSpPr>
            <p:cNvPr id="47" name="Straight Connector 46"/>
            <p:cNvCxnSpPr/>
            <p:nvPr/>
          </p:nvCxnSpPr>
          <p:spPr>
            <a:xfrm>
              <a:off x="3274816" y="1890786"/>
              <a:ext cx="513697" cy="299671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V="1">
              <a:off x="2478304" y="1883651"/>
              <a:ext cx="432644" cy="130995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itle 1"/>
          <p:cNvSpPr txBox="1">
            <a:spLocks/>
          </p:cNvSpPr>
          <p:nvPr/>
        </p:nvSpPr>
        <p:spPr bwMode="auto">
          <a:xfrm>
            <a:off x="1523603" y="5957194"/>
            <a:ext cx="9141619" cy="487530"/>
          </a:xfrm>
          <a:prstGeom prst="rect">
            <a:avLst/>
          </a:prstGeom>
          <a:solidFill>
            <a:srgbClr val="FFFF82"/>
          </a:solidFill>
          <a:ln>
            <a:noFill/>
          </a:ln>
          <a:extLst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sz="2399" b="1" dirty="0">
                <a:solidFill>
                  <a:srgbClr val="800000"/>
                </a:solidFill>
                <a:latin typeface="Calibri" charset="0"/>
                <a:cs typeface="Calibri" charset="0"/>
              </a:rPr>
              <a:t>Analysis calls for full PIC numerical dispersion relation</a:t>
            </a:r>
          </a:p>
        </p:txBody>
      </p:sp>
      <p:sp>
        <p:nvSpPr>
          <p:cNvPr id="44" name="Content Placeholder 2"/>
          <p:cNvSpPr txBox="1">
            <a:spLocks/>
          </p:cNvSpPr>
          <p:nvPr/>
        </p:nvSpPr>
        <p:spPr bwMode="auto">
          <a:xfrm>
            <a:off x="3129316" y="881998"/>
            <a:ext cx="1930489" cy="525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458" tIns="44435" rIns="90458" bIns="44435" numCol="1" anchor="t" anchorCtr="0" compatLnSpc="1">
            <a:prstTxWarp prst="textNoShape">
              <a:avLst/>
            </a:prstTxWarp>
          </a:bodyPr>
          <a:lstStyle>
            <a:lvl1pPr marL="225425" indent="-2254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569913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19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804863" indent="-31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-"/>
              <a:defRPr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143000" indent="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7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1485900" indent="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5pPr>
            <a:lvl6pPr marL="1943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6pPr>
            <a:lvl7pPr marL="24003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7pPr>
            <a:lvl8pPr marL="28575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8pPr>
            <a:lvl9pPr marL="33147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Monotype Sorts" charset="0"/>
              <a:defRPr sz="1600" b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None/>
            </a:pPr>
            <a:r>
              <a:rPr lang="en-US" sz="1999" dirty="0">
                <a:latin typeface="Calibri"/>
                <a:ea typeface="ＭＳ Ｐゴシック" charset="0"/>
                <a:cs typeface="Calibri"/>
              </a:rPr>
              <a:t>Exact Maxwell</a:t>
            </a:r>
            <a:endParaRPr lang="en-US" sz="800" dirty="0">
              <a:latin typeface="Calibri"/>
              <a:ea typeface="ＭＳ Ｐゴシック" charset="0"/>
              <a:cs typeface="Calibri"/>
            </a:endParaRPr>
          </a:p>
          <a:p>
            <a:endParaRPr lang="en-US" sz="1999" baseline="-25000" dirty="0"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49" name="Slide Number Placeholder 3"/>
          <p:cNvSpPr txBox="1">
            <a:spLocks/>
          </p:cNvSpPr>
          <p:nvPr/>
        </p:nvSpPr>
        <p:spPr>
          <a:xfrm>
            <a:off x="9876153" y="6413103"/>
            <a:ext cx="339122" cy="31464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260E43B-7F43-FA45-AAB7-E054FD6CC4E3}" type="slidenum">
              <a:rPr lang="en-US" sz="1000">
                <a:solidFill>
                  <a:srgbClr val="FFFFFF"/>
                </a:solidFill>
              </a:rPr>
              <a:pPr/>
              <a:t>40</a:t>
            </a:fld>
            <a:endParaRPr lang="en-US" sz="1000" dirty="0">
              <a:solidFill>
                <a:srgbClr val="FFFFFF"/>
              </a:solidFill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0941CEF-4303-7142-922C-86EF4E6737C9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806D49F2-862A-194B-89C0-AE8B7C5DB26D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D76239C-8CE2-E44B-8B82-B4D4BB005A17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Title 1">
            <a:extLst>
              <a:ext uri="{FF2B5EF4-FFF2-40B4-BE49-F238E27FC236}">
                <a16:creationId xmlns:a16="http://schemas.microsoft.com/office/drawing/2014/main" id="{544437C0-DBBC-6543-8E54-631BAB74D092}"/>
              </a:ext>
            </a:extLst>
          </p:cNvPr>
          <p:cNvSpPr txBox="1">
            <a:spLocks/>
          </p:cNvSpPr>
          <p:nvPr/>
        </p:nvSpPr>
        <p:spPr>
          <a:xfrm>
            <a:off x="110643" y="131133"/>
            <a:ext cx="12078182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799" dirty="0">
                <a:latin typeface="Calibri"/>
                <a:ea typeface="ＭＳ Ｐゴシック" charset="0"/>
                <a:cs typeface="Calibri"/>
              </a:rPr>
              <a:t>Space/time discretization aliases </a:t>
            </a:r>
            <a:r>
              <a:rPr lang="en-US" sz="2799" dirty="0">
                <a:latin typeface="Calibri"/>
                <a:ea typeface="ＭＳ Ｐゴシック" charset="0"/>
                <a:cs typeface="Calibri"/>
                <a:sym typeface="Wingdings"/>
              </a:rPr>
              <a:t> </a:t>
            </a:r>
            <a:r>
              <a:rPr lang="en-US" sz="2799" dirty="0">
                <a:latin typeface="Calibri"/>
                <a:ea typeface="ＭＳ Ｐゴシック" charset="0"/>
                <a:cs typeface="Calibri"/>
              </a:rPr>
              <a:t>more crossings in 2/3-D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942917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1" descr="Fig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2557" y="1878022"/>
            <a:ext cx="4342269" cy="420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2" descr="Fig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6810" y="1773010"/>
            <a:ext cx="4342269" cy="4414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8" name="TextBox 3"/>
          <p:cNvSpPr txBox="1">
            <a:spLocks noChangeArrowheads="1"/>
          </p:cNvSpPr>
          <p:nvPr/>
        </p:nvSpPr>
        <p:spPr bwMode="auto">
          <a:xfrm>
            <a:off x="1823472" y="901671"/>
            <a:ext cx="4120458" cy="707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999" u="sng" dirty="0">
                <a:solidFill>
                  <a:srgbClr val="000090"/>
                </a:solidFill>
                <a:latin typeface="Calibri"/>
                <a:cs typeface="Calibri"/>
              </a:rPr>
              <a:t>Normal modes </a:t>
            </a:r>
          </a:p>
          <a:p>
            <a:pPr algn="ctr"/>
            <a:r>
              <a:rPr lang="en-US" sz="1999" u="sng" dirty="0">
                <a:solidFill>
                  <a:srgbClr val="000090"/>
                </a:solidFill>
                <a:latin typeface="Calibri"/>
                <a:cs typeface="Calibri"/>
              </a:rPr>
              <a:t>at </a:t>
            </a:r>
            <a:r>
              <a:rPr lang="en-US" sz="1999" u="sng" dirty="0" err="1">
                <a:solidFill>
                  <a:srgbClr val="000090"/>
                </a:solidFill>
                <a:latin typeface="Calibri"/>
                <a:cs typeface="Calibri"/>
              </a:rPr>
              <a:t>k</a:t>
            </a:r>
            <a:r>
              <a:rPr lang="en-US" sz="1999" u="sng" baseline="-25000" dirty="0" err="1">
                <a:solidFill>
                  <a:srgbClr val="000090"/>
                </a:solidFill>
                <a:latin typeface="Calibri"/>
                <a:cs typeface="Calibri"/>
              </a:rPr>
              <a:t>x</a:t>
            </a:r>
            <a:r>
              <a:rPr lang="en-US" sz="1999" u="sng" dirty="0">
                <a:solidFill>
                  <a:srgbClr val="000090"/>
                </a:solidFill>
                <a:latin typeface="Calibri"/>
                <a:cs typeface="Calibri"/>
              </a:rPr>
              <a:t>=0.5</a:t>
            </a:r>
            <a:r>
              <a:rPr lang="en-US" sz="1999" u="sng" dirty="0">
                <a:solidFill>
                  <a:srgbClr val="000090"/>
                </a:solidFill>
                <a:latin typeface="Symbol" charset="0"/>
                <a:cs typeface="Symbol" charset="0"/>
              </a:rPr>
              <a:t>p</a:t>
            </a:r>
            <a:r>
              <a:rPr lang="en-US" sz="1999" u="sng" dirty="0">
                <a:solidFill>
                  <a:srgbClr val="000090"/>
                </a:solidFill>
              </a:rPr>
              <a:t>/</a:t>
            </a:r>
            <a:r>
              <a:rPr lang="en-US" sz="1999" u="sng" dirty="0" err="1">
                <a:solidFill>
                  <a:srgbClr val="000090"/>
                </a:solidFill>
                <a:latin typeface="Symbol" charset="0"/>
                <a:cs typeface="Symbol" charset="0"/>
              </a:rPr>
              <a:t>D</a:t>
            </a:r>
            <a:r>
              <a:rPr lang="en-US" sz="1999" u="sng" dirty="0" err="1">
                <a:solidFill>
                  <a:srgbClr val="000090"/>
                </a:solidFill>
                <a:latin typeface="Calibri"/>
                <a:cs typeface="Calibri"/>
              </a:rPr>
              <a:t>x</a:t>
            </a:r>
            <a:r>
              <a:rPr lang="en-US" sz="1999" u="sng" dirty="0">
                <a:solidFill>
                  <a:srgbClr val="000090"/>
                </a:solidFill>
                <a:latin typeface="Calibri"/>
                <a:cs typeface="Calibri"/>
              </a:rPr>
              <a:t> for </a:t>
            </a:r>
            <a:r>
              <a:rPr lang="en-US" sz="1999" u="sng" dirty="0" err="1">
                <a:solidFill>
                  <a:srgbClr val="000090"/>
                </a:solidFill>
                <a:latin typeface="Calibri"/>
                <a:cs typeface="Calibri"/>
              </a:rPr>
              <a:t>c</a:t>
            </a:r>
            <a:r>
              <a:rPr lang="en-US" sz="1999" u="sng" dirty="0" err="1">
                <a:solidFill>
                  <a:srgbClr val="000090"/>
                </a:solidFill>
                <a:latin typeface="Symbol" charset="0"/>
                <a:cs typeface="Symbol" charset="0"/>
              </a:rPr>
              <a:t>D</a:t>
            </a:r>
            <a:r>
              <a:rPr lang="en-US" sz="1999" u="sng" dirty="0" err="1">
                <a:solidFill>
                  <a:srgbClr val="000090"/>
                </a:solidFill>
                <a:latin typeface="Calibri"/>
                <a:cs typeface="Calibri"/>
              </a:rPr>
              <a:t>t</a:t>
            </a:r>
            <a:r>
              <a:rPr lang="en-US" sz="1999" u="sng" dirty="0">
                <a:solidFill>
                  <a:srgbClr val="000090"/>
                </a:solidFill>
                <a:latin typeface="Calibri"/>
                <a:cs typeface="Calibri"/>
              </a:rPr>
              <a:t>=0.7</a:t>
            </a:r>
            <a:r>
              <a:rPr lang="en-US" sz="1999" u="sng" dirty="0">
                <a:solidFill>
                  <a:srgbClr val="000090"/>
                </a:solidFill>
                <a:latin typeface="Symbol" charset="0"/>
                <a:cs typeface="Symbol" charset="0"/>
              </a:rPr>
              <a:t>D</a:t>
            </a:r>
            <a:r>
              <a:rPr lang="en-US" sz="1999" u="sng" dirty="0">
                <a:solidFill>
                  <a:srgbClr val="000090"/>
                </a:solidFill>
                <a:latin typeface="Calibri"/>
                <a:cs typeface="Calibri"/>
              </a:rPr>
              <a:t>z</a:t>
            </a:r>
          </a:p>
        </p:txBody>
      </p:sp>
      <p:sp>
        <p:nvSpPr>
          <p:cNvPr id="28679" name="TextBox 6"/>
          <p:cNvSpPr txBox="1">
            <a:spLocks noChangeArrowheads="1"/>
          </p:cNvSpPr>
          <p:nvPr/>
        </p:nvSpPr>
        <p:spPr bwMode="auto">
          <a:xfrm>
            <a:off x="4658152" y="1696986"/>
            <a:ext cx="1225108" cy="30770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400">
                <a:latin typeface="Calibri"/>
                <a:cs typeface="Calibri"/>
              </a:rPr>
              <a:t>EM modes</a:t>
            </a:r>
          </a:p>
        </p:txBody>
      </p:sp>
      <p:sp>
        <p:nvSpPr>
          <p:cNvPr id="28680" name="TextBox 7"/>
          <p:cNvSpPr txBox="1">
            <a:spLocks noChangeArrowheads="1"/>
          </p:cNvSpPr>
          <p:nvPr/>
        </p:nvSpPr>
        <p:spPr bwMode="auto">
          <a:xfrm>
            <a:off x="1506800" y="1918877"/>
            <a:ext cx="1587794" cy="30770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400" dirty="0">
                <a:latin typeface="Calibri"/>
                <a:cs typeface="Calibri"/>
              </a:rPr>
              <a:t>Plasma modes</a:t>
            </a:r>
          </a:p>
        </p:txBody>
      </p:sp>
      <p:cxnSp>
        <p:nvCxnSpPr>
          <p:cNvPr id="28681" name="Straight Arrow Connector 5"/>
          <p:cNvCxnSpPr>
            <a:cxnSpLocks noChangeShapeType="1"/>
            <a:stCxn id="28679" idx="2"/>
          </p:cNvCxnSpPr>
          <p:nvPr/>
        </p:nvCxnSpPr>
        <p:spPr bwMode="auto">
          <a:xfrm>
            <a:off x="5270706" y="2004695"/>
            <a:ext cx="14563" cy="97484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8682" name="Straight Arrow Connector 10"/>
          <p:cNvCxnSpPr>
            <a:cxnSpLocks noChangeShapeType="1"/>
            <a:stCxn id="28679" idx="2"/>
          </p:cNvCxnSpPr>
          <p:nvPr/>
        </p:nvCxnSpPr>
        <p:spPr bwMode="auto">
          <a:xfrm flipH="1">
            <a:off x="4051159" y="2004695"/>
            <a:ext cx="1219547" cy="279050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8683" name="TextBox 14"/>
          <p:cNvSpPr txBox="1">
            <a:spLocks noChangeArrowheads="1"/>
          </p:cNvSpPr>
          <p:nvPr/>
        </p:nvSpPr>
        <p:spPr bwMode="auto">
          <a:xfrm>
            <a:off x="6227275" y="901671"/>
            <a:ext cx="4120458" cy="707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999" u="sng" dirty="0">
                <a:solidFill>
                  <a:srgbClr val="000090"/>
                </a:solidFill>
                <a:latin typeface="Calibri"/>
                <a:cs typeface="Calibri"/>
              </a:rPr>
              <a:t>Projection of normal </a:t>
            </a:r>
          </a:p>
          <a:p>
            <a:pPr algn="ctr"/>
            <a:r>
              <a:rPr lang="en-US" sz="1999" u="sng" dirty="0">
                <a:solidFill>
                  <a:srgbClr val="000090"/>
                </a:solidFill>
                <a:latin typeface="Calibri"/>
                <a:cs typeface="Calibri"/>
              </a:rPr>
              <a:t>modes intersection</a:t>
            </a:r>
          </a:p>
        </p:txBody>
      </p:sp>
      <p:sp>
        <p:nvSpPr>
          <p:cNvPr id="11" name="Slide Number Placeholder 3"/>
          <p:cNvSpPr txBox="1">
            <a:spLocks/>
          </p:cNvSpPr>
          <p:nvPr/>
        </p:nvSpPr>
        <p:spPr>
          <a:xfrm>
            <a:off x="9876153" y="6413103"/>
            <a:ext cx="339122" cy="31464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260E43B-7F43-FA45-AAB7-E054FD6CC4E3}" type="slidenum">
              <a:rPr lang="en-US" sz="1000">
                <a:solidFill>
                  <a:srgbClr val="FFFFFF"/>
                </a:solidFill>
              </a:rPr>
              <a:pPr/>
              <a:t>41</a:t>
            </a:fld>
            <a:endParaRPr lang="en-US" sz="1000" dirty="0">
              <a:solidFill>
                <a:srgbClr val="FFFFFF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B8DB4EC-40FA-8040-9D2A-4E826414A083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FEF353C-147A-B04A-8C59-75491D36E4E2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512F22F-8675-AC4C-A85E-E9B4CC0C0AB5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id="{FCCD4C48-CA51-FE4B-853E-0BDD3CEF9AA4}"/>
              </a:ext>
            </a:extLst>
          </p:cNvPr>
          <p:cNvSpPr txBox="1">
            <a:spLocks/>
          </p:cNvSpPr>
          <p:nvPr/>
        </p:nvSpPr>
        <p:spPr>
          <a:xfrm>
            <a:off x="110643" y="131133"/>
            <a:ext cx="12078182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799" dirty="0">
                <a:latin typeface="Calibri"/>
                <a:ea typeface="ＭＳ Ｐゴシック" charset="0"/>
                <a:cs typeface="Calibri"/>
              </a:rPr>
              <a:t>Maps of unstable modes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450032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auto">
          <a:xfrm>
            <a:off x="1627486" y="924290"/>
            <a:ext cx="8956940" cy="1419721"/>
          </a:xfrm>
          <a:prstGeom prst="rect">
            <a:avLst/>
          </a:prstGeom>
          <a:solidFill>
            <a:srgbClr val="FFFFFF"/>
          </a:solidFill>
          <a:ln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16" tIns="45708" rIns="91416" bIns="45708" numCol="1" rtlCol="0" anchor="t" anchorCtr="0" compatLnSpc="1">
            <a:prstTxWarp prst="textNoShape">
              <a:avLst/>
            </a:prstTxWarp>
          </a:bodyPr>
          <a:lstStyle/>
          <a:p>
            <a:pPr defTabSz="914126" eaLnBrk="0" hangingPunct="0"/>
            <a:endParaRPr lang="en-US" sz="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Picture 4" descr="Screen Shot 2013-10-02 at 10.08.32 PM.pn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03028" y="2479054"/>
            <a:ext cx="3222651" cy="638294"/>
          </a:xfrm>
          <a:prstGeom prst="rect">
            <a:avLst/>
          </a:prstGeom>
        </p:spPr>
      </p:pic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1668029" y="927753"/>
            <a:ext cx="2015370" cy="1462427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Calibri"/>
                <a:ea typeface="ＭＳ Ｐゴシック" charset="0"/>
                <a:cs typeface="Calibri"/>
              </a:rPr>
              <a:t>2-D relation </a:t>
            </a:r>
          </a:p>
          <a:p>
            <a:pPr marL="0" indent="0" algn="ctr">
              <a:buNone/>
            </a:pPr>
            <a:r>
              <a:rPr lang="en-US" dirty="0">
                <a:latin typeface="Calibri"/>
                <a:ea typeface="ＭＳ Ｐゴシック" charset="0"/>
                <a:cs typeface="Calibri"/>
              </a:rPr>
              <a:t>(Fourier space):</a:t>
            </a:r>
          </a:p>
        </p:txBody>
      </p:sp>
      <p:sp>
        <p:nvSpPr>
          <p:cNvPr id="27652" name="TextBox 1"/>
          <p:cNvSpPr txBox="1">
            <a:spLocks noChangeArrowheads="1"/>
          </p:cNvSpPr>
          <p:nvPr/>
        </p:nvSpPr>
        <p:spPr bwMode="auto">
          <a:xfrm>
            <a:off x="1523605" y="5913321"/>
            <a:ext cx="8819440" cy="307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0" tIns="45705" rIns="91410" bIns="45705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dirty="0">
                <a:latin typeface="+mn-lt"/>
              </a:rPr>
              <a:t>*B. B. Godfrey, J. L. Vay, I. Haber, J. Comp. Phys. 248 (2013)</a:t>
            </a:r>
          </a:p>
        </p:txBody>
      </p:sp>
      <p:pic>
        <p:nvPicPr>
          <p:cNvPr id="2" name="Picture 1" descr="Screen Shot 2013-09-26 at 12.51.29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3398" y="963550"/>
            <a:ext cx="6892653" cy="1293154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1745424" y="2493827"/>
            <a:ext cx="7847368" cy="3381279"/>
            <a:chOff x="0" y="2493582"/>
            <a:chExt cx="8494683" cy="3810236"/>
          </a:xfrm>
        </p:grpSpPr>
        <p:pic>
          <p:nvPicPr>
            <p:cNvPr id="3" name="Picture 2" descr="Screen Shot 2013-10-02 at 10.06.43 PM.png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2493582"/>
              <a:ext cx="2840182" cy="693420"/>
            </a:xfrm>
            <a:prstGeom prst="rect">
              <a:avLst/>
            </a:prstGeom>
          </p:spPr>
        </p:pic>
        <p:pic>
          <p:nvPicPr>
            <p:cNvPr id="6" name="Picture 5" descr="Screen Shot 2013-10-02 at 10.05.41 PM.pn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77820" y="3209638"/>
              <a:ext cx="5509260" cy="754380"/>
            </a:xfrm>
            <a:prstGeom prst="rect">
              <a:avLst/>
            </a:prstGeom>
          </p:spPr>
        </p:pic>
        <p:pic>
          <p:nvPicPr>
            <p:cNvPr id="7" name="Picture 6" descr="Screen Shot 2013-10-02 at 10.05.55 PM.png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62363" y="4017818"/>
              <a:ext cx="7132320" cy="2286000"/>
            </a:xfrm>
            <a:prstGeom prst="rect">
              <a:avLst/>
            </a:prstGeom>
          </p:spPr>
        </p:pic>
      </p:grpSp>
      <p:pic>
        <p:nvPicPr>
          <p:cNvPr id="11" name="Picture 10" descr="Screen Shot 2013-10-02 at 10.08.32 PM.png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91051" y="2424806"/>
            <a:ext cx="3174172" cy="646374"/>
          </a:xfrm>
          <a:prstGeom prst="rect">
            <a:avLst/>
          </a:prstGeom>
        </p:spPr>
      </p:pic>
      <p:sp>
        <p:nvSpPr>
          <p:cNvPr id="13" name="Slide Number Placeholder 3"/>
          <p:cNvSpPr txBox="1">
            <a:spLocks/>
          </p:cNvSpPr>
          <p:nvPr/>
        </p:nvSpPr>
        <p:spPr>
          <a:xfrm>
            <a:off x="9876153" y="6413103"/>
            <a:ext cx="339122" cy="31464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260E43B-7F43-FA45-AAB7-E054FD6CC4E3}" type="slidenum">
              <a:rPr lang="en-US" sz="1000">
                <a:solidFill>
                  <a:srgbClr val="FFFFFF"/>
                </a:solidFill>
              </a:rPr>
              <a:pPr/>
              <a:t>42</a:t>
            </a:fld>
            <a:endParaRPr lang="en-US" sz="1000" dirty="0">
              <a:solidFill>
                <a:srgbClr val="FFFFFF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C7F95F4-6611-8B41-B640-DA49CD45E659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10CCF91-D511-B345-B6E3-6F6A233551E5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21D507C-51BF-464D-AAF3-6206675EDAE5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1BA9E97C-EF77-B24E-979A-1C607B9113A1}"/>
              </a:ext>
            </a:extLst>
          </p:cNvPr>
          <p:cNvSpPr txBox="1">
            <a:spLocks/>
          </p:cNvSpPr>
          <p:nvPr/>
        </p:nvSpPr>
        <p:spPr>
          <a:xfrm>
            <a:off x="110643" y="131133"/>
            <a:ext cx="12078182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799" dirty="0">
                <a:latin typeface="Calibri"/>
                <a:ea typeface="ＭＳ Ｐゴシック" charset="0"/>
                <a:cs typeface="Calibri"/>
              </a:rPr>
              <a:t>Numerical dispersion relation of full-PIC algorithm needed for theory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238453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3200545" y="1124060"/>
            <a:ext cx="5751459" cy="4537439"/>
            <a:chOff x="1677378" y="1123458"/>
            <a:chExt cx="6990885" cy="5428902"/>
          </a:xfrm>
        </p:grpSpPr>
        <p:pic>
          <p:nvPicPr>
            <p:cNvPr id="6" name="Picture 5" descr="Screen Shot 2013-09-26 at 12.54.09 PM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93997" y="5842747"/>
              <a:ext cx="5202865" cy="709613"/>
            </a:xfrm>
            <a:prstGeom prst="rect">
              <a:avLst/>
            </a:prstGeom>
          </p:spPr>
        </p:pic>
        <p:grpSp>
          <p:nvGrpSpPr>
            <p:cNvPr id="2" name="Group 1"/>
            <p:cNvGrpSpPr/>
            <p:nvPr/>
          </p:nvGrpSpPr>
          <p:grpSpPr>
            <a:xfrm>
              <a:off x="1677378" y="1123458"/>
              <a:ext cx="6990885" cy="4822666"/>
              <a:chOff x="1677378" y="1123458"/>
              <a:chExt cx="6990885" cy="4822666"/>
            </a:xfrm>
          </p:grpSpPr>
          <p:pic>
            <p:nvPicPr>
              <p:cNvPr id="5" name="Picture 4" descr="Screen Shot 2013-09-26 at 12.53.55 PM.png"/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688579" y="3933985"/>
                <a:ext cx="6979684" cy="2012139"/>
              </a:xfrm>
              <a:prstGeom prst="rect">
                <a:avLst/>
              </a:prstGeom>
            </p:spPr>
          </p:pic>
          <p:pic>
            <p:nvPicPr>
              <p:cNvPr id="9" name="Picture 8" descr="Screen Shot 2013-09-26 at 12.53.48 PM.png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677378" y="1123458"/>
                <a:ext cx="6894623" cy="2624138"/>
              </a:xfrm>
              <a:prstGeom prst="rect">
                <a:avLst/>
              </a:prstGeom>
            </p:spPr>
          </p:pic>
        </p:grpSp>
      </p:grp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1523605" y="5913321"/>
            <a:ext cx="8819440" cy="307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0" tIns="45705" rIns="91410" bIns="45705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dirty="0">
                <a:latin typeface="+mn-lt"/>
              </a:rPr>
              <a:t>*B. B. Godfrey, J. L. Vay, I. Haber, J. Comp. Phys. 248 (2013)</a:t>
            </a:r>
          </a:p>
        </p:txBody>
      </p:sp>
      <p:sp>
        <p:nvSpPr>
          <p:cNvPr id="12" name="Slide Number Placeholder 3"/>
          <p:cNvSpPr txBox="1">
            <a:spLocks/>
          </p:cNvSpPr>
          <p:nvPr/>
        </p:nvSpPr>
        <p:spPr>
          <a:xfrm>
            <a:off x="9876153" y="6413103"/>
            <a:ext cx="339122" cy="31464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260E43B-7F43-FA45-AAB7-E054FD6CC4E3}" type="slidenum">
              <a:rPr lang="en-US" sz="1000">
                <a:solidFill>
                  <a:srgbClr val="FFFFFF"/>
                </a:solidFill>
              </a:rPr>
              <a:pPr/>
              <a:t>43</a:t>
            </a:fld>
            <a:endParaRPr lang="en-US" sz="1000" dirty="0">
              <a:solidFill>
                <a:srgbClr val="FFFFFF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95798CE-FC19-954E-9541-3E7FC3E211B0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C0A6A0D-9C75-7F4A-8215-EE7ACF00DFFC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2622460-9622-F342-9432-1EA595233E8E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1BF0141-8FB0-6E4C-AABD-E0F2D05078DE}"/>
              </a:ext>
            </a:extLst>
          </p:cNvPr>
          <p:cNvSpPr txBox="1">
            <a:spLocks/>
          </p:cNvSpPr>
          <p:nvPr/>
        </p:nvSpPr>
        <p:spPr>
          <a:xfrm>
            <a:off x="110643" y="131133"/>
            <a:ext cx="12078182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799" dirty="0">
                <a:latin typeface="Calibri"/>
                <a:ea typeface="ＭＳ Ｐゴシック" charset="0"/>
                <a:cs typeface="Calibri"/>
              </a:rPr>
              <a:t>Numerical dispersion relation of full-PIC algorithm needed for theory (II)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928501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3-09-26 at 12.54.14 P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33092" y="982178"/>
            <a:ext cx="6142645" cy="2688095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04504" y="4456278"/>
            <a:ext cx="9271923" cy="1931052"/>
          </a:xfrm>
        </p:spPr>
        <p:txBody>
          <a:bodyPr/>
          <a:lstStyle/>
          <a:p>
            <a:pPr marL="0" indent="0">
              <a:buNone/>
            </a:pPr>
            <a:r>
              <a:rPr lang="en-US" b="0" dirty="0">
                <a:latin typeface="Calibri"/>
                <a:cs typeface="Calibri"/>
              </a:rPr>
              <a:t>Then simplify and solve with Mathematica, Python or other…</a:t>
            </a: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>
          <a:xfrm>
            <a:off x="9876153" y="6413103"/>
            <a:ext cx="339122" cy="31464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260E43B-7F43-FA45-AAB7-E054FD6CC4E3}" type="slidenum">
              <a:rPr lang="en-US" sz="1000">
                <a:solidFill>
                  <a:srgbClr val="FFFFFF"/>
                </a:solidFill>
              </a:rPr>
              <a:pPr/>
              <a:t>44</a:t>
            </a:fld>
            <a:endParaRPr lang="en-US" sz="1000" dirty="0">
              <a:solidFill>
                <a:srgbClr val="FFFFFF"/>
              </a:solidFill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1523605" y="5913321"/>
            <a:ext cx="8819440" cy="307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0" tIns="45705" rIns="91410" bIns="45705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dirty="0">
                <a:latin typeface="+mn-lt"/>
              </a:rPr>
              <a:t>*B. B. Godfrey, J. L. Vay, I. Haber, J. Comp. Phys. 248 (2013)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C009963-F520-8743-8122-6BAD71E7B78D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6DFF04F-1B9C-9D40-92DA-A3A5D509BBA9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80681D2-6F64-6541-96E7-6C9409627D4F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DD4FA0E-3C2D-344D-8CEE-DF186D99A4D6}"/>
              </a:ext>
            </a:extLst>
          </p:cNvPr>
          <p:cNvSpPr txBox="1">
            <a:spLocks/>
          </p:cNvSpPr>
          <p:nvPr/>
        </p:nvSpPr>
        <p:spPr>
          <a:xfrm>
            <a:off x="110643" y="131133"/>
            <a:ext cx="12078182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799" dirty="0">
                <a:latin typeface="Calibri"/>
                <a:ea typeface="ＭＳ Ｐゴシック" charset="0"/>
                <a:cs typeface="Calibri"/>
              </a:rPr>
              <a:t>Numerical dispersion relation of full-PIC algorithm needed for theory (III)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275152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9" name="Group 4"/>
          <p:cNvGrpSpPr>
            <a:grpSpLocks/>
          </p:cNvGrpSpPr>
          <p:nvPr/>
        </p:nvGrpSpPr>
        <p:grpSpPr bwMode="auto">
          <a:xfrm>
            <a:off x="2377383" y="1282826"/>
            <a:ext cx="7521203" cy="3575706"/>
            <a:chOff x="495300" y="1987550"/>
            <a:chExt cx="7522445" cy="3576638"/>
          </a:xfrm>
        </p:grpSpPr>
        <p:pic>
          <p:nvPicPr>
            <p:cNvPr id="29701" name="Picture 5" descr="Fig7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5745" y="2163639"/>
              <a:ext cx="3302000" cy="32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02" name="Picture 6" descr="Fig6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6099" y="2162910"/>
              <a:ext cx="3302000" cy="3219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03" name="TextBox 5"/>
            <p:cNvSpPr txBox="1">
              <a:spLocks noChangeArrowheads="1"/>
            </p:cNvSpPr>
            <p:nvPr/>
          </p:nvSpPr>
          <p:spPr bwMode="auto">
            <a:xfrm>
              <a:off x="1863076" y="1987550"/>
              <a:ext cx="90300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799" dirty="0"/>
                <a:t>Theory</a:t>
              </a:r>
            </a:p>
          </p:txBody>
        </p:sp>
        <p:sp>
          <p:nvSpPr>
            <p:cNvPr id="29704" name="TextBox 6"/>
            <p:cNvSpPr txBox="1">
              <a:spLocks noChangeArrowheads="1"/>
            </p:cNvSpPr>
            <p:nvPr/>
          </p:nvSpPr>
          <p:spPr bwMode="auto">
            <a:xfrm>
              <a:off x="5543550" y="1987550"/>
              <a:ext cx="141605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799" dirty="0"/>
                <a:t>Warp</a:t>
              </a:r>
            </a:p>
          </p:txBody>
        </p:sp>
        <p:sp>
          <p:nvSpPr>
            <p:cNvPr id="29705" name="TextBox 7"/>
            <p:cNvSpPr txBox="1">
              <a:spLocks noChangeArrowheads="1"/>
            </p:cNvSpPr>
            <p:nvPr/>
          </p:nvSpPr>
          <p:spPr bwMode="auto">
            <a:xfrm>
              <a:off x="495300" y="3546475"/>
              <a:ext cx="376238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799"/>
                <a:t>k</a:t>
              </a:r>
              <a:r>
                <a:rPr lang="en-US" sz="1799" baseline="-25000"/>
                <a:t>x</a:t>
              </a:r>
            </a:p>
          </p:txBody>
        </p:sp>
        <p:sp>
          <p:nvSpPr>
            <p:cNvPr id="29706" name="TextBox 8"/>
            <p:cNvSpPr txBox="1">
              <a:spLocks noChangeArrowheads="1"/>
            </p:cNvSpPr>
            <p:nvPr/>
          </p:nvSpPr>
          <p:spPr bwMode="auto">
            <a:xfrm>
              <a:off x="2082800" y="5194300"/>
              <a:ext cx="376238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799"/>
                <a:t>k</a:t>
              </a:r>
              <a:r>
                <a:rPr lang="en-US" sz="1799" baseline="-25000"/>
                <a:t>z</a:t>
              </a:r>
            </a:p>
          </p:txBody>
        </p:sp>
        <p:sp>
          <p:nvSpPr>
            <p:cNvPr id="29707" name="TextBox 9"/>
            <p:cNvSpPr txBox="1">
              <a:spLocks noChangeArrowheads="1"/>
            </p:cNvSpPr>
            <p:nvPr/>
          </p:nvSpPr>
          <p:spPr bwMode="auto">
            <a:xfrm>
              <a:off x="6057900" y="5194300"/>
              <a:ext cx="376238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799"/>
                <a:t>k</a:t>
              </a:r>
              <a:r>
                <a:rPr lang="en-US" sz="1799" baseline="-25000"/>
                <a:t>z</a:t>
              </a:r>
            </a:p>
          </p:txBody>
        </p:sp>
        <p:sp>
          <p:nvSpPr>
            <p:cNvPr id="29708" name="TextBox 10"/>
            <p:cNvSpPr txBox="1">
              <a:spLocks noChangeArrowheads="1"/>
            </p:cNvSpPr>
            <p:nvPr/>
          </p:nvSpPr>
          <p:spPr bwMode="auto">
            <a:xfrm>
              <a:off x="4394200" y="3546475"/>
              <a:ext cx="376238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799"/>
                <a:t>k</a:t>
              </a:r>
              <a:r>
                <a:rPr lang="en-US" sz="1799" baseline="-25000"/>
                <a:t>x</a:t>
              </a:r>
            </a:p>
          </p:txBody>
        </p:sp>
      </p:grpSp>
      <p:sp>
        <p:nvSpPr>
          <p:cNvPr id="29700" name="Content Placeholder 2"/>
          <p:cNvSpPr txBox="1">
            <a:spLocks/>
          </p:cNvSpPr>
          <p:nvPr/>
        </p:nvSpPr>
        <p:spPr bwMode="auto">
          <a:xfrm>
            <a:off x="5989588" y="4858530"/>
            <a:ext cx="4585643" cy="1325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90463" tIns="44438" rIns="90463" bIns="44438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20000"/>
              </a:spcBef>
              <a:buClr>
                <a:schemeClr val="tx2"/>
              </a:buClr>
            </a:pPr>
            <a:r>
              <a:rPr lang="en-US" sz="1200" dirty="0"/>
              <a:t>Warp run uses uniform drifting plasma with periodic BC.</a:t>
            </a:r>
          </a:p>
          <a:p>
            <a:pPr algn="ctr">
              <a:spcBef>
                <a:spcPct val="20000"/>
              </a:spcBef>
              <a:buClr>
                <a:schemeClr val="tx2"/>
              </a:buClr>
            </a:pPr>
            <a:r>
              <a:rPr lang="en-US" sz="1200" dirty="0"/>
              <a:t>Yee finite difference, energy conserving gather (</a:t>
            </a:r>
            <a:r>
              <a:rPr lang="en-US" sz="1200" dirty="0" err="1"/>
              <a:t>c</a:t>
            </a:r>
            <a:r>
              <a:rPr lang="en-US" sz="1200" dirty="0" err="1">
                <a:latin typeface="Symbol" charset="0"/>
                <a:cs typeface="Symbol" charset="0"/>
              </a:rPr>
              <a:t>D</a:t>
            </a:r>
            <a:r>
              <a:rPr lang="en-US" sz="1200" dirty="0" err="1"/>
              <a:t>t</a:t>
            </a:r>
            <a:r>
              <a:rPr lang="en-US" sz="1200" dirty="0"/>
              <a:t>/</a:t>
            </a:r>
            <a:r>
              <a:rPr lang="en-US" sz="1200" dirty="0" err="1">
                <a:latin typeface="Symbol" charset="0"/>
                <a:cs typeface="Symbol" charset="0"/>
              </a:rPr>
              <a:t>D</a:t>
            </a:r>
            <a:r>
              <a:rPr lang="en-US" sz="1200" dirty="0" err="1"/>
              <a:t>x</a:t>
            </a:r>
            <a:r>
              <a:rPr lang="en-US" sz="1200" dirty="0"/>
              <a:t>=0.7)</a:t>
            </a:r>
          </a:p>
        </p:txBody>
      </p:sp>
      <p:sp>
        <p:nvSpPr>
          <p:cNvPr id="13" name="Slide Number Placeholder 3"/>
          <p:cNvSpPr txBox="1">
            <a:spLocks/>
          </p:cNvSpPr>
          <p:nvPr/>
        </p:nvSpPr>
        <p:spPr>
          <a:xfrm>
            <a:off x="9876153" y="6413103"/>
            <a:ext cx="339122" cy="31464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260E43B-7F43-FA45-AAB7-E054FD6CC4E3}" type="slidenum">
              <a:rPr lang="en-US" sz="1000">
                <a:solidFill>
                  <a:srgbClr val="FFFFFF"/>
                </a:solidFill>
              </a:rPr>
              <a:pPr/>
              <a:t>45</a:t>
            </a:fld>
            <a:endParaRPr lang="en-US" sz="1000" dirty="0">
              <a:solidFill>
                <a:srgbClr val="FFFFFF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6382B90-47F2-2045-90DF-B5021CC0BC79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9B7F93E-9130-2C4F-8D8E-25B4F1FD4789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E5C9ABE-234E-EE4A-BD36-3490BADD6D26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itle 1">
            <a:extLst>
              <a:ext uri="{FF2B5EF4-FFF2-40B4-BE49-F238E27FC236}">
                <a16:creationId xmlns:a16="http://schemas.microsoft.com/office/drawing/2014/main" id="{147CEF24-015A-A442-8624-03348CEAFE24}"/>
              </a:ext>
            </a:extLst>
          </p:cNvPr>
          <p:cNvSpPr txBox="1">
            <a:spLocks/>
          </p:cNvSpPr>
          <p:nvPr/>
        </p:nvSpPr>
        <p:spPr>
          <a:xfrm>
            <a:off x="110643" y="131133"/>
            <a:ext cx="12078182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799" dirty="0">
                <a:latin typeface="Calibri"/>
                <a:ea typeface="ＭＳ Ｐゴシック" charset="0"/>
                <a:cs typeface="Calibri"/>
              </a:rPr>
              <a:t>Growth rates from theory match computer simulations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426866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1D9292-5E76-A247-8F1B-421708B66B5B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46</a:t>
            </a:fld>
            <a:endParaRPr lang="en-US" altLang="x-none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B103EC5-6963-2C4D-9985-E1D4D9317EC5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F44432B6-751A-D840-BF70-824FDB1B5539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0033F70-8DB9-C24F-8876-2A5E9904CB34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E9622BC8-AD1C-6940-9E14-475DFB1FE2B2}"/>
              </a:ext>
            </a:extLst>
          </p:cNvPr>
          <p:cNvSpPr txBox="1">
            <a:spLocks/>
          </p:cNvSpPr>
          <p:nvPr/>
        </p:nvSpPr>
        <p:spPr>
          <a:xfrm>
            <a:off x="110643" y="131133"/>
            <a:ext cx="12078182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799" dirty="0">
                <a:latin typeface="Calibri"/>
                <a:ea typeface="ＭＳ Ｐゴシック" charset="0"/>
                <a:cs typeface="Calibri"/>
              </a:rPr>
              <a:t>Stripes crossing at an angle growing with time are signature of NCI</a:t>
            </a:r>
            <a:endParaRPr lang="en-US" sz="28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90817FC-DE35-5C4A-8E29-52C278D936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06" y="1482127"/>
            <a:ext cx="5073529" cy="465163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65533FE-EAE2-FC4A-BE30-4AFF51B7B2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378" y="1482127"/>
            <a:ext cx="5062855" cy="46418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57480C6-0AFF-DB47-86C6-CA35816E29B8}"/>
              </a:ext>
            </a:extLst>
          </p:cNvPr>
          <p:cNvSpPr txBox="1"/>
          <p:nvPr/>
        </p:nvSpPr>
        <p:spPr>
          <a:xfrm>
            <a:off x="557173" y="906308"/>
            <a:ext cx="9323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Example from uniform plasma drifting at </a:t>
            </a:r>
            <a:r>
              <a:rPr lang="en-US" sz="2000" dirty="0">
                <a:latin typeface="Symbol" pitchFamily="2" charset="2"/>
              </a:rPr>
              <a:t>g</a:t>
            </a:r>
            <a:r>
              <a:rPr lang="en-US" sz="2000" dirty="0"/>
              <a:t>=100 with regard to computational grid.</a:t>
            </a:r>
          </a:p>
        </p:txBody>
      </p:sp>
    </p:spTree>
    <p:extLst>
      <p:ext uri="{BB962C8B-B14F-4D97-AF65-F5344CB8AC3E}">
        <p14:creationId xmlns:p14="http://schemas.microsoft.com/office/powerpoint/2010/main" val="9848322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1D9292-5E76-A247-8F1B-421708B66B5B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55401" y="6393363"/>
            <a:ext cx="544259" cy="301625"/>
          </a:xfrm>
        </p:spPr>
        <p:txBody>
          <a:bodyPr/>
          <a:lstStyle/>
          <a:p>
            <a:fld id="{929A8685-9CBD-5D48-90F4-6955DC9A7A72}" type="slidenum">
              <a:rPr lang="en-US" altLang="x-none" smtClean="0"/>
              <a:pPr/>
              <a:t>47</a:t>
            </a:fld>
            <a:endParaRPr lang="en-US" altLang="x-none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B103EC5-6963-2C4D-9985-E1D4D9317EC5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F44432B6-751A-D840-BF70-824FDB1B5539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0033F70-8DB9-C24F-8876-2A5E9904CB34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E9622BC8-AD1C-6940-9E14-475DFB1FE2B2}"/>
              </a:ext>
            </a:extLst>
          </p:cNvPr>
          <p:cNvSpPr txBox="1">
            <a:spLocks/>
          </p:cNvSpPr>
          <p:nvPr/>
        </p:nvSpPr>
        <p:spPr>
          <a:xfrm>
            <a:off x="110643" y="131133"/>
            <a:ext cx="12078182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799" dirty="0">
                <a:latin typeface="Calibri"/>
                <a:ea typeface="ＭＳ Ｐゴシック" charset="0"/>
                <a:cs typeface="Calibri"/>
              </a:rPr>
              <a:t>High order splines and application of bilinear filter help reduce growth rate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11525B-D618-D24A-ADB3-E259FD23F9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0" r="15511" b="35693"/>
          <a:stretch/>
        </p:blipFill>
        <p:spPr>
          <a:xfrm>
            <a:off x="1328101" y="1092346"/>
            <a:ext cx="4167398" cy="44101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389A90B-1D0A-804F-BD57-5F5C9191DA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4" r="14901" b="35221"/>
          <a:stretch/>
        </p:blipFill>
        <p:spPr>
          <a:xfrm>
            <a:off x="6663229" y="1092346"/>
            <a:ext cx="4094570" cy="444252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B10CA70-6B9C-D64B-926D-E2C838666E1D}"/>
              </a:ext>
            </a:extLst>
          </p:cNvPr>
          <p:cNvSpPr txBox="1"/>
          <p:nvPr/>
        </p:nvSpPr>
        <p:spPr>
          <a:xfrm>
            <a:off x="557173" y="906308"/>
            <a:ext cx="9345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Evolution of plasma electron total kinetic energy KE relative to initial energy KE</a:t>
            </a:r>
            <a:r>
              <a:rPr lang="en-US" sz="2000" baseline="-25000" dirty="0"/>
              <a:t>0</a:t>
            </a:r>
            <a:r>
              <a:rPr lang="en-US" sz="2000" dirty="0"/>
              <a:t>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B67268B-C339-464D-80FE-A98EF4CF6E0A}"/>
              </a:ext>
            </a:extLst>
          </p:cNvPr>
          <p:cNvSpPr txBox="1"/>
          <p:nvPr/>
        </p:nvSpPr>
        <p:spPr>
          <a:xfrm>
            <a:off x="7732026" y="2014912"/>
            <a:ext cx="1478290" cy="12557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dirty="0"/>
              <a:t>Linear spline</a:t>
            </a:r>
          </a:p>
          <a:p>
            <a:pPr>
              <a:lnSpc>
                <a:spcPct val="90000"/>
              </a:lnSpc>
            </a:pPr>
            <a:r>
              <a:rPr lang="en-US" sz="1400" dirty="0"/>
              <a:t>Quadratic spline</a:t>
            </a:r>
          </a:p>
          <a:p>
            <a:pPr>
              <a:lnSpc>
                <a:spcPct val="90000"/>
              </a:lnSpc>
            </a:pPr>
            <a:r>
              <a:rPr lang="en-US" sz="1400" dirty="0"/>
              <a:t>Cubic spline</a:t>
            </a:r>
          </a:p>
          <a:p>
            <a:pPr>
              <a:lnSpc>
                <a:spcPct val="90000"/>
              </a:lnSpc>
            </a:pPr>
            <a:endParaRPr lang="en-US" sz="1400" dirty="0"/>
          </a:p>
          <a:p>
            <a:pPr>
              <a:lnSpc>
                <a:spcPct val="90000"/>
              </a:lnSpc>
            </a:pPr>
            <a:r>
              <a:rPr lang="en-US" sz="1400" dirty="0"/>
              <a:t>1-pass filter</a:t>
            </a:r>
          </a:p>
          <a:p>
            <a:pPr>
              <a:lnSpc>
                <a:spcPct val="90000"/>
              </a:lnSpc>
            </a:pPr>
            <a:r>
              <a:rPr lang="en-US" sz="1400" dirty="0"/>
              <a:t>4-pass filter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3B2884-86EF-2D45-88A6-D5A57A229D1C}"/>
              </a:ext>
            </a:extLst>
          </p:cNvPr>
          <p:cNvSpPr/>
          <p:nvPr/>
        </p:nvSpPr>
        <p:spPr>
          <a:xfrm>
            <a:off x="7351701" y="2111936"/>
            <a:ext cx="380325" cy="113288"/>
          </a:xfrm>
          <a:prstGeom prst="rect">
            <a:avLst/>
          </a:prstGeom>
          <a:solidFill>
            <a:srgbClr val="0432FF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5CA96EA-4077-1A44-AC46-0C6CB0470BE6}"/>
              </a:ext>
            </a:extLst>
          </p:cNvPr>
          <p:cNvSpPr/>
          <p:nvPr/>
        </p:nvSpPr>
        <p:spPr>
          <a:xfrm>
            <a:off x="7351700" y="2296220"/>
            <a:ext cx="380325" cy="113288"/>
          </a:xfrm>
          <a:prstGeom prst="rect">
            <a:avLst/>
          </a:prstGeom>
          <a:solidFill>
            <a:srgbClr val="4E8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B07326-F270-7140-AA7D-79CA45BB244A}"/>
              </a:ext>
            </a:extLst>
          </p:cNvPr>
          <p:cNvSpPr/>
          <p:nvPr/>
        </p:nvSpPr>
        <p:spPr>
          <a:xfrm>
            <a:off x="7351701" y="2480505"/>
            <a:ext cx="380325" cy="113288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64A8E3B-AB2B-B74D-95EF-E853C40267F8}"/>
              </a:ext>
            </a:extLst>
          </p:cNvPr>
          <p:cNvCxnSpPr/>
          <p:nvPr/>
        </p:nvCxnSpPr>
        <p:spPr>
          <a:xfrm>
            <a:off x="7351700" y="2902087"/>
            <a:ext cx="380325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E298FFE-128E-0947-B87B-63A044DC4822}"/>
              </a:ext>
            </a:extLst>
          </p:cNvPr>
          <p:cNvCxnSpPr/>
          <p:nvPr/>
        </p:nvCxnSpPr>
        <p:spPr>
          <a:xfrm>
            <a:off x="7351699" y="3114557"/>
            <a:ext cx="380325" cy="0"/>
          </a:xfrm>
          <a:prstGeom prst="line">
            <a:avLst/>
          </a:prstGeom>
          <a:ln w="158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B823A0B-8EF9-A64E-BAB7-425C1F5F1EC9}"/>
              </a:ext>
            </a:extLst>
          </p:cNvPr>
          <p:cNvSpPr txBox="1"/>
          <p:nvPr/>
        </p:nvSpPr>
        <p:spPr>
          <a:xfrm>
            <a:off x="3038941" y="5427774"/>
            <a:ext cx="74571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000" dirty="0"/>
              <a:t>Time step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45994D3-0C8D-114C-882D-FD4833B1CACE}"/>
              </a:ext>
            </a:extLst>
          </p:cNvPr>
          <p:cNvSpPr txBox="1"/>
          <p:nvPr/>
        </p:nvSpPr>
        <p:spPr>
          <a:xfrm>
            <a:off x="8374313" y="5427774"/>
            <a:ext cx="74571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000" dirty="0"/>
              <a:t>Time step</a:t>
            </a:r>
          </a:p>
        </p:txBody>
      </p:sp>
    </p:spTree>
    <p:extLst>
      <p:ext uri="{BB962C8B-B14F-4D97-AF65-F5344CB8AC3E}">
        <p14:creationId xmlns:p14="http://schemas.microsoft.com/office/powerpoint/2010/main" val="18751202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8192B-60CB-FD47-BD25-02F3BFA0A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462281-43C7-EC44-8344-0F2455066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3303" y="1475740"/>
            <a:ext cx="9599754" cy="4047778"/>
          </a:xfrm>
        </p:spPr>
        <p:txBody>
          <a:bodyPr/>
          <a:lstStyle/>
          <a:p>
            <a:r>
              <a:rPr lang="en-US" dirty="0"/>
              <a:t>Intro</a:t>
            </a:r>
          </a:p>
          <a:p>
            <a:r>
              <a:rPr lang="en-US" dirty="0"/>
              <a:t>Pushing particles</a:t>
            </a:r>
          </a:p>
          <a:p>
            <a:r>
              <a:rPr lang="en-US" dirty="0"/>
              <a:t>Field solve (electrostatic)</a:t>
            </a:r>
          </a:p>
          <a:p>
            <a:r>
              <a:rPr lang="en-US" dirty="0"/>
              <a:t>Field solve (electromagnetic)</a:t>
            </a:r>
          </a:p>
          <a:p>
            <a:r>
              <a:rPr lang="en-US" dirty="0"/>
              <a:t>Interpolation between particles and fields</a:t>
            </a:r>
          </a:p>
          <a:p>
            <a:r>
              <a:rPr lang="en-US" dirty="0"/>
              <a:t>Stability, numerical heating, numerical dispersion, numerical Cherenkov instability</a:t>
            </a:r>
          </a:p>
          <a:p>
            <a:r>
              <a:rPr lang="en-US" b="1" dirty="0">
                <a:solidFill>
                  <a:srgbClr val="C00000"/>
                </a:solidFill>
              </a:rPr>
              <a:t>Conclusion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8BDFE0-94C6-274D-B988-F362DB342F77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48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9795508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E8E4B-BDCC-6948-BE6A-AB3CA6F70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47" y="121826"/>
            <a:ext cx="11372473" cy="510909"/>
          </a:xfrm>
        </p:spPr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599146-192C-4C49-849F-6C40CAE9BE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721" y="1102028"/>
            <a:ext cx="11369809" cy="5457798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Second-order Finite-Difference PIC algorithm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Leapfrog integrators for particles and fields</a:t>
            </a:r>
          </a:p>
          <a:p>
            <a:pPr lvl="2"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have time step limit (Courant or CFL condition)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Interpolation between fields and particles</a:t>
            </a:r>
          </a:p>
          <a:p>
            <a:pPr lvl="2"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Splines for higher order deposition</a:t>
            </a:r>
          </a:p>
          <a:p>
            <a:pPr lvl="2"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Layout on gathered fields on grid gives better momentum or energy conservation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Stability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Aliasing </a:t>
            </a:r>
            <a:r>
              <a:rPr lang="en-US" dirty="0">
                <a:sym typeface="Wingdings" pitchFamily="2" charset="2"/>
              </a:rPr>
              <a:t></a:t>
            </a:r>
            <a:r>
              <a:rPr lang="en-US" dirty="0"/>
              <a:t> random force kicks </a:t>
            </a:r>
            <a:r>
              <a:rPr lang="en-US" dirty="0">
                <a:sym typeface="Wingdings" pitchFamily="2" charset="2"/>
              </a:rPr>
              <a:t> numerical heating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dirty="0">
                <a:sym typeface="Wingdings" pitchFamily="2" charset="2"/>
              </a:rPr>
              <a:t>Relativistic plasmas  numerical Cherenkov instability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dirty="0">
                <a:sym typeface="Wingdings" pitchFamily="2" charset="2"/>
              </a:rPr>
              <a:t>High-order splines and filtering help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E1E06D-8743-244F-8028-08D70C0E7279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49</a:t>
            </a:fld>
            <a:endParaRPr lang="en-US" altLang="x-none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19D6283-4B5E-9645-9EE6-9290699897CA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4E66D47D-096B-A549-B681-CC92C4477A52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6C0C8A5-1989-BB45-9168-0A7F63F4DB6B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362212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E8E4B-BDCC-6948-BE6A-AB3CA6F70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47" y="121826"/>
            <a:ext cx="11372473" cy="510909"/>
          </a:xfrm>
        </p:spPr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599146-192C-4C49-849F-6C40CAE9BE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721" y="1102028"/>
            <a:ext cx="11369809" cy="2875946"/>
          </a:xfrm>
        </p:spPr>
        <p:txBody>
          <a:bodyPr/>
          <a:lstStyle/>
          <a:p>
            <a:r>
              <a:rPr lang="en-US" dirty="0"/>
              <a:t>C. K. Birdsall and A. B. Langdon, Plasma Physics Via Computer Simulation (Adam-</a:t>
            </a:r>
            <a:r>
              <a:rPr lang="en-US" dirty="0" err="1"/>
              <a:t>Hilger</a:t>
            </a:r>
            <a:r>
              <a:rPr lang="en-US" dirty="0"/>
              <a:t>, 1991).</a:t>
            </a:r>
          </a:p>
          <a:p>
            <a:endParaRPr lang="en-US" dirty="0"/>
          </a:p>
          <a:p>
            <a:r>
              <a:rPr lang="en-US" dirty="0"/>
              <a:t>R. W. Hockney and J. W. Eastwood, Computer simulation using particles (Taylor &amp; Francis,1988).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E1E06D-8743-244F-8028-08D70C0E7279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50</a:t>
            </a:fld>
            <a:endParaRPr lang="en-US" altLang="x-none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19D6283-4B5E-9645-9EE6-9290699897CA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4E66D47D-096B-A549-B681-CC92C4477A52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6C0C8A5-1989-BB45-9168-0A7F63F4DB6B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53926946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tions (Wide Screen)">
  <a:themeElements>
    <a:clrScheme name="ECP color palette">
      <a:dk1>
        <a:sysClr val="windowText" lastClr="000000"/>
      </a:dk1>
      <a:lt1>
        <a:sysClr val="window" lastClr="FFFFFF"/>
      </a:lt1>
      <a:dk2>
        <a:srgbClr val="266092"/>
      </a:dk2>
      <a:lt2>
        <a:srgbClr val="FFFFFF"/>
      </a:lt2>
      <a:accent1>
        <a:srgbClr val="266092"/>
      </a:accent1>
      <a:accent2>
        <a:srgbClr val="84B641"/>
      </a:accent2>
      <a:accent3>
        <a:srgbClr val="43B1E5"/>
      </a:accent3>
      <a:accent4>
        <a:srgbClr val="DA1F28"/>
      </a:accent4>
      <a:accent5>
        <a:srgbClr val="CC9900"/>
      </a:accent5>
      <a:accent6>
        <a:srgbClr val="0070B9"/>
      </a:accent6>
      <a:hlink>
        <a:srgbClr val="A03123"/>
      </a:hlink>
      <a:folHlink>
        <a:srgbClr val="00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solidFill>
            <a:schemeClr val="accent1"/>
          </a:solidFill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/>
      </a:spPr>
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lnSpc>
            <a:spcPct val="90000"/>
          </a:lnSpc>
          <a:defRPr dirty="0" smtClean="0">
            <a:solidFill>
              <a:schemeClr val="tx1"/>
            </a:solidFill>
          </a:defRPr>
        </a:defPPr>
      </a:lstStyle>
      <a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ctr">
          <a:lnSpc>
            <a:spcPct val="90000"/>
          </a:lnSpc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3156C96291C349BBF8B640319D465D" ma:contentTypeVersion="0" ma:contentTypeDescription="Create a new document." ma:contentTypeScope="" ma:versionID="8a71be8d30b42e8e74cf70a4a4cbda4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85F602D-FF92-4BDD-B4C2-093468CCF7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A50EC660-24D0-43A0-AE5E-E274115E726B}">
  <ds:schemaRefs>
    <ds:schemaRef ds:uri="http://purl.org/dc/dcmitype/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terms/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9E20559-B232-4371-8690-E3D8007EDB8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Presentations (Wide Screen)</Template>
  <TotalTime>72456</TotalTime>
  <Words>3441</Words>
  <Application>Microsoft Macintosh PowerPoint</Application>
  <PresentationFormat>Custom</PresentationFormat>
  <Paragraphs>872</Paragraphs>
  <Slides>50</Slides>
  <Notes>7</Notes>
  <HiddenSlides>0</HiddenSlides>
  <MMClips>3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63" baseType="lpstr">
      <vt:lpstr>ＭＳ Ｐゴシック</vt:lpstr>
      <vt:lpstr>Arial</vt:lpstr>
      <vt:lpstr>Arial Black</vt:lpstr>
      <vt:lpstr>Arial Narrow</vt:lpstr>
      <vt:lpstr>Calibri</vt:lpstr>
      <vt:lpstr>Chalkboard</vt:lpstr>
      <vt:lpstr>Franklin Gothic Medium</vt:lpstr>
      <vt:lpstr>Monotype Sorts</vt:lpstr>
      <vt:lpstr>Symbol</vt:lpstr>
      <vt:lpstr>Times New Roman</vt:lpstr>
      <vt:lpstr>Wingdings</vt:lpstr>
      <vt:lpstr>Presentations (Wide Screen)</vt:lpstr>
      <vt:lpstr>Equation</vt:lpstr>
      <vt:lpstr>PowerPoint Presentation</vt:lpstr>
      <vt:lpstr>Outline</vt:lpstr>
      <vt:lpstr>Modeling of a charged particle beams/plasmas - classification (1)</vt:lpstr>
      <vt:lpstr>Modeling of a charged particle beams/plasmas - classification (2)</vt:lpstr>
      <vt:lpstr>We concentrate on the widely used Particle-In-Cell method</vt:lpstr>
      <vt:lpstr>PowerPoint Presentation</vt:lpstr>
      <vt:lpstr>Outline</vt:lpstr>
      <vt:lpstr>PowerPoint Presentation</vt:lpstr>
      <vt:lpstr>PowerPoint Presentation</vt:lpstr>
      <vt:lpstr>Outline</vt:lpstr>
      <vt:lpstr>Electrostatic field solve (2-D example)</vt:lpstr>
      <vt:lpstr>There are many ways to solve such a boundary value problem</vt:lpstr>
      <vt:lpstr>Electrostatic field solve – relaxation to solution</vt:lpstr>
      <vt:lpstr>Electrostatic field solve – multigrid method</vt:lpstr>
      <vt:lpstr>Outline</vt:lpstr>
      <vt:lpstr>PowerPoint Presentation</vt:lpstr>
      <vt:lpstr>PowerPoint Presentation</vt:lpstr>
      <vt:lpstr>PowerPoint Presentation</vt:lpstr>
      <vt:lpstr>PowerPoint Presentation</vt:lpstr>
      <vt:lpstr>Outline</vt:lpstr>
      <vt:lpstr>Splines are commonly used</vt:lpstr>
      <vt:lpstr>PowerPoint Presentation</vt:lpstr>
      <vt:lpstr>PowerPoint Presentation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Outline</vt:lpstr>
      <vt:lpstr>PowerPoint Presentation</vt:lpstr>
      <vt:lpstr> 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Outline</vt:lpstr>
      <vt:lpstr>Conclusion</vt:lpstr>
      <vt:lpstr>References</vt:lpstr>
    </vt:vector>
  </TitlesOfParts>
  <Company>ORNL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Roy, Donna Jo</dc:creator>
  <cp:lastModifiedBy>Microsoft Office User</cp:lastModifiedBy>
  <cp:revision>1335</cp:revision>
  <cp:lastPrinted>2016-07-27T14:48:05Z</cp:lastPrinted>
  <dcterms:created xsi:type="dcterms:W3CDTF">2015-03-03T13:47:39Z</dcterms:created>
  <dcterms:modified xsi:type="dcterms:W3CDTF">2019-03-14T23:47:37Z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0x010100693156C96291C349BBF8B640319D465D</vt:lpwstr>
  </property>
</Properties>
</file>