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mov" ContentType="video/quicktime"/>
  <Default Extension="rels" ContentType="application/vnd.openxmlformats-package.relationships+xml"/>
  <Default Extension="xml" ContentType="application/xml"/>
  <Default Extension="gif" ContentType="image/gif"/>
  <Default Extension="avi" ContentType="video/x-msvideo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5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6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7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8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9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0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11.xml" ContentType="application/vnd.openxmlformats-officedocument.presentationml.notesSlid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0" r:id="rId1"/>
  </p:sldMasterIdLst>
  <p:notesMasterIdLst>
    <p:notesMasterId r:id="rId62"/>
  </p:notesMasterIdLst>
  <p:handoutMasterIdLst>
    <p:handoutMasterId r:id="rId63"/>
  </p:handoutMasterIdLst>
  <p:sldIdLst>
    <p:sldId id="942" r:id="rId2"/>
    <p:sldId id="908" r:id="rId3"/>
    <p:sldId id="928" r:id="rId4"/>
    <p:sldId id="937" r:id="rId5"/>
    <p:sldId id="938" r:id="rId6"/>
    <p:sldId id="940" r:id="rId7"/>
    <p:sldId id="918" r:id="rId8"/>
    <p:sldId id="919" r:id="rId9"/>
    <p:sldId id="921" r:id="rId10"/>
    <p:sldId id="922" r:id="rId11"/>
    <p:sldId id="923" r:id="rId12"/>
    <p:sldId id="924" r:id="rId13"/>
    <p:sldId id="925" r:id="rId14"/>
    <p:sldId id="926" r:id="rId15"/>
    <p:sldId id="927" r:id="rId16"/>
    <p:sldId id="909" r:id="rId17"/>
    <p:sldId id="935" r:id="rId18"/>
    <p:sldId id="936" r:id="rId19"/>
    <p:sldId id="817" r:id="rId20"/>
    <p:sldId id="823" r:id="rId21"/>
    <p:sldId id="845" r:id="rId22"/>
    <p:sldId id="821" r:id="rId23"/>
    <p:sldId id="846" r:id="rId24"/>
    <p:sldId id="891" r:id="rId25"/>
    <p:sldId id="828" r:id="rId26"/>
    <p:sldId id="833" r:id="rId27"/>
    <p:sldId id="834" r:id="rId28"/>
    <p:sldId id="835" r:id="rId29"/>
    <p:sldId id="842" r:id="rId30"/>
    <p:sldId id="837" r:id="rId31"/>
    <p:sldId id="843" r:id="rId32"/>
    <p:sldId id="839" r:id="rId33"/>
    <p:sldId id="911" r:id="rId34"/>
    <p:sldId id="917" r:id="rId35"/>
    <p:sldId id="914" r:id="rId36"/>
    <p:sldId id="895" r:id="rId37"/>
    <p:sldId id="896" r:id="rId38"/>
    <p:sldId id="916" r:id="rId39"/>
    <p:sldId id="897" r:id="rId40"/>
    <p:sldId id="898" r:id="rId41"/>
    <p:sldId id="899" r:id="rId42"/>
    <p:sldId id="900" r:id="rId43"/>
    <p:sldId id="901" r:id="rId44"/>
    <p:sldId id="902" r:id="rId45"/>
    <p:sldId id="903" r:id="rId46"/>
    <p:sldId id="904" r:id="rId47"/>
    <p:sldId id="905" r:id="rId48"/>
    <p:sldId id="915" r:id="rId49"/>
    <p:sldId id="906" r:id="rId50"/>
    <p:sldId id="271" r:id="rId51"/>
    <p:sldId id="879" r:id="rId52"/>
    <p:sldId id="941" r:id="rId53"/>
    <p:sldId id="932" r:id="rId54"/>
    <p:sldId id="933" r:id="rId55"/>
    <p:sldId id="934" r:id="rId56"/>
    <p:sldId id="880" r:id="rId57"/>
    <p:sldId id="881" r:id="rId58"/>
    <p:sldId id="883" r:id="rId59"/>
    <p:sldId id="884" r:id="rId60"/>
    <p:sldId id="885" r:id="rId61"/>
  </p:sldIdLst>
  <p:sldSz cx="12192000" cy="6858000"/>
  <p:notesSz cx="666908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4282"/>
    <a:srgbClr val="0097F2"/>
    <a:srgbClr val="BF9000"/>
    <a:srgbClr val="000000"/>
    <a:srgbClr val="5B9BD5"/>
    <a:srgbClr val="70AD47"/>
    <a:srgbClr val="2580B9"/>
    <a:srgbClr val="FFFFFF"/>
    <a:srgbClr val="282828"/>
    <a:srgbClr val="C55A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582" autoAdjust="0"/>
    <p:restoredTop sz="87614" autoAdjust="0"/>
  </p:normalViewPr>
  <p:slideViewPr>
    <p:cSldViewPr snapToGrid="0" showGuides="1">
      <p:cViewPr varScale="1">
        <p:scale>
          <a:sx n="111" d="100"/>
          <a:sy n="111" d="100"/>
        </p:scale>
        <p:origin x="126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0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D447C37-F3CA-4D3C-AB06-42A379D8AAD0}" type="datetimeFigureOut">
              <a:rPr lang="en-GB" smtClean="0"/>
              <a:t>19/09/2018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889938" cy="49805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28584"/>
            <a:ext cx="2889938" cy="49805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EA80465-AB5D-4FC7-B432-2FDADEF4CB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6399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4D72CB5-BA9E-4169-B738-294668C4FB29}" type="datetimeFigureOut">
              <a:rPr lang="en-GB" smtClean="0"/>
              <a:t>19/09/2018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1C0567C-1BAA-43FC-B4E8-7C1C2D493E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6607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0567C-1BAA-43FC-B4E8-7C1C2D493EA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1558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0567C-1BAA-43FC-B4E8-7C1C2D493EA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061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0567C-1BAA-43FC-B4E8-7C1C2D493EA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50901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0567C-1BAA-43FC-B4E8-7C1C2D493EA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9447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0567C-1BAA-43FC-B4E8-7C1C2D493EA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04554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0567C-1BAA-43FC-B4E8-7C1C2D493EA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9004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0567C-1BAA-43FC-B4E8-7C1C2D493EA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1974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0567C-1BAA-43FC-B4E8-7C1C2D493EA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4366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0567C-1BAA-43FC-B4E8-7C1C2D493EA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58171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0567C-1BAA-43FC-B4E8-7C1C2D493EA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94245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C0567C-1BAA-43FC-B4E8-7C1C2D493EA7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8061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6000" y="1440000"/>
            <a:ext cx="10440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6000" y="4104000"/>
            <a:ext cx="10440000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accent6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22.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Li - Collective effects II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8608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Li - Collective effects III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9607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gnpo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Signpost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000" y="936000"/>
            <a:ext cx="11520000" cy="230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Li - Collective effects III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2" descr="http://www.gatherthejews.com/wp-content/uploads/2011/07/signpost.gif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000" y="0"/>
            <a:ext cx="637593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336000" y="3312000"/>
            <a:ext cx="11520000" cy="273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670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24. September 2018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Li - Collective effects III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88999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24. September 2018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Li - Collective effects III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5939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24. September 2018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Li - Collective effects III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799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e de titre">
    <p:bg>
      <p:bgPr>
        <a:solidFill>
          <a:srgbClr val="104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4" descr="logooutline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000" y="2181663"/>
            <a:ext cx="2520000" cy="249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2634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Diapositive de titre">
    <p:bg>
      <p:bgPr>
        <a:solidFill>
          <a:srgbClr val="10428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 descr="LOGOfin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000" y="2640709"/>
            <a:ext cx="1260000" cy="1576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4056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Diapositive de tit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Outline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000" y="2169000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8339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Diapositive de tit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4" descr="logoBadgeWeb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000" y="2637165"/>
            <a:ext cx="1260000" cy="1583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141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6000" y="144000"/>
            <a:ext cx="11520000" cy="64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6000" y="900000"/>
            <a:ext cx="11520000" cy="54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2000" y="6462000"/>
            <a:ext cx="216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24. September 2018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000" y="6462000"/>
            <a:ext cx="43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/>
              <a:t>Kevin Li - Collective effects III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96000" y="6462000"/>
            <a:ext cx="216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1AA69-EDB9-4143-818B-2B18FE6932EA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Arrow Connector 7"/>
          <p:cNvCxnSpPr/>
          <p:nvPr userDrawn="1"/>
        </p:nvCxnSpPr>
        <p:spPr>
          <a:xfrm>
            <a:off x="774000" y="6462000"/>
            <a:ext cx="11088000" cy="0"/>
          </a:xfrm>
          <a:prstGeom prst="straightConnector1">
            <a:avLst/>
          </a:prstGeom>
          <a:ln w="28575">
            <a:solidFill>
              <a:srgbClr val="104282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http://cas.web.cern.ch/cas/CASlogo.jpg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8400" y="72000"/>
            <a:ext cx="1070460" cy="6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>
            <a:spLocks noChangeAspect="1"/>
          </p:cNvSpPr>
          <p:nvPr userDrawn="1"/>
        </p:nvSpPr>
        <p:spPr>
          <a:xfrm>
            <a:off x="72000" y="6066000"/>
            <a:ext cx="720000" cy="720000"/>
          </a:xfrm>
          <a:prstGeom prst="rect">
            <a:avLst/>
          </a:prstGeom>
          <a:solidFill>
            <a:srgbClr val="1042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6138000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56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02" r:id="rId2"/>
    <p:sldLayoutId id="2147483717" r:id="rId3"/>
    <p:sldLayoutId id="2147483703" r:id="rId4"/>
    <p:sldLayoutId id="2147483706" r:id="rId5"/>
    <p:sldLayoutId id="2147483707" r:id="rId6"/>
    <p:sldLayoutId id="2147483713" r:id="rId7"/>
    <p:sldLayoutId id="2147483714" r:id="rId8"/>
    <p:sldLayoutId id="2147483715" r:id="rId9"/>
    <p:sldLayoutId id="2147483716" r:id="rId1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0097F2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tags" Target="../tags/tag5.xml"/><Relationship Id="rId7" Type="http://schemas.openxmlformats.org/officeDocument/2006/relationships/image" Target="../media/image10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.xml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7" Type="http://schemas.openxmlformats.org/officeDocument/2006/relationships/image" Target="../media/image15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14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7" Type="http://schemas.openxmlformats.org/officeDocument/2006/relationships/image" Target="../media/image15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16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7" Type="http://schemas.openxmlformats.org/officeDocument/2006/relationships/image" Target="../media/image19.pn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image" Target="../media/image21.pn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20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image" Target="../media/image21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22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7" Type="http://schemas.openxmlformats.org/officeDocument/2006/relationships/image" Target="../media/image21.pn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23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7" Type="http://schemas.openxmlformats.org/officeDocument/2006/relationships/image" Target="../media/image21.png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24.pn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7" Type="http://schemas.openxmlformats.org/officeDocument/2006/relationships/image" Target="../media/image24.pn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image" Target="../media/image21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35.xml"/><Relationship Id="rId7" Type="http://schemas.openxmlformats.org/officeDocument/2006/relationships/image" Target="../media/image27.png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7" Type="http://schemas.openxmlformats.org/officeDocument/2006/relationships/image" Target="../media/image30.pn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tags" Target="../tags/tag41.xml"/><Relationship Id="rId7" Type="http://schemas.openxmlformats.org/officeDocument/2006/relationships/image" Target="../media/image29.png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2.xml"/><Relationship Id="rId9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tags" Target="../tags/tag45.xml"/><Relationship Id="rId7" Type="http://schemas.openxmlformats.org/officeDocument/2006/relationships/image" Target="../media/image34.png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6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7.xml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8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9.x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1.xml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40.png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5" Type="http://schemas.openxmlformats.org/officeDocument/2006/relationships/image" Target="../media/image39.png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tags" Target="../tags/tag54.xml"/><Relationship Id="rId7" Type="http://schemas.openxmlformats.org/officeDocument/2006/relationships/image" Target="../media/image45.png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48.png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indico.cern.ch/event/287930/overview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tags" Target="../tags/tag57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53.png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tags" Target="../tags/tag60.xml"/><Relationship Id="rId11" Type="http://schemas.openxmlformats.org/officeDocument/2006/relationships/image" Target="../media/image52.png"/><Relationship Id="rId5" Type="http://schemas.openxmlformats.org/officeDocument/2006/relationships/tags" Target="../tags/tag59.xml"/><Relationship Id="rId10" Type="http://schemas.openxmlformats.org/officeDocument/2006/relationships/image" Target="../media/image51.png"/><Relationship Id="rId4" Type="http://schemas.openxmlformats.org/officeDocument/2006/relationships/tags" Target="../tags/tag58.xml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video" Target="../media/media3.avi"/><Relationship Id="rId7" Type="http://schemas.openxmlformats.org/officeDocument/2006/relationships/image" Target="../media/image32.png"/><Relationship Id="rId2" Type="http://schemas.microsoft.com/office/2007/relationships/media" Target="../media/media3.avi"/><Relationship Id="rId1" Type="http://schemas.openxmlformats.org/officeDocument/2006/relationships/tags" Target="../tags/tag61.xml"/><Relationship Id="rId6" Type="http://schemas.openxmlformats.org/officeDocument/2006/relationships/slideLayout" Target="../slideLayouts/slideLayout2.xml"/><Relationship Id="rId5" Type="http://schemas.openxmlformats.org/officeDocument/2006/relationships/video" Target="../media/media4.avi"/><Relationship Id="rId10" Type="http://schemas.openxmlformats.org/officeDocument/2006/relationships/image" Target="../media/image57.png"/><Relationship Id="rId4" Type="http://schemas.microsoft.com/office/2007/relationships/media" Target="../media/media4.avi"/><Relationship Id="rId9" Type="http://schemas.openxmlformats.org/officeDocument/2006/relationships/image" Target="../media/image5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2.xml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video" Target="../media/media5.avi"/><Relationship Id="rId7" Type="http://schemas.openxmlformats.org/officeDocument/2006/relationships/image" Target="../media/image58.png"/><Relationship Id="rId2" Type="http://schemas.microsoft.com/office/2007/relationships/media" Target="../media/media5.avi"/><Relationship Id="rId1" Type="http://schemas.openxmlformats.org/officeDocument/2006/relationships/tags" Target="../tags/tag63.xml"/><Relationship Id="rId6" Type="http://schemas.openxmlformats.org/officeDocument/2006/relationships/image" Target="../media/image37.png"/><Relationship Id="rId5" Type="http://schemas.openxmlformats.org/officeDocument/2006/relationships/image" Target="../media/image32.png"/><Relationship Id="rId4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60.png"/><Relationship Id="rId3" Type="http://schemas.openxmlformats.org/officeDocument/2006/relationships/tags" Target="../tags/tag66.xml"/><Relationship Id="rId7" Type="http://schemas.openxmlformats.org/officeDocument/2006/relationships/image" Target="../media/image49.png"/><Relationship Id="rId12" Type="http://schemas.openxmlformats.org/officeDocument/2006/relationships/image" Target="../media/image59.png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53.png"/><Relationship Id="rId5" Type="http://schemas.openxmlformats.org/officeDocument/2006/relationships/tags" Target="../tags/tag68.xml"/><Relationship Id="rId10" Type="http://schemas.openxmlformats.org/officeDocument/2006/relationships/image" Target="../media/image52.png"/><Relationship Id="rId4" Type="http://schemas.openxmlformats.org/officeDocument/2006/relationships/tags" Target="../tags/tag67.xml"/><Relationship Id="rId9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53.png"/><Relationship Id="rId3" Type="http://schemas.microsoft.com/office/2007/relationships/media" Target="../media/media6.wmv"/><Relationship Id="rId7" Type="http://schemas.openxmlformats.org/officeDocument/2006/relationships/tags" Target="../tags/tag73.xml"/><Relationship Id="rId12" Type="http://schemas.openxmlformats.org/officeDocument/2006/relationships/image" Target="../media/image52.png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tags" Target="../tags/tag72.xml"/><Relationship Id="rId11" Type="http://schemas.openxmlformats.org/officeDocument/2006/relationships/image" Target="../media/image51.png"/><Relationship Id="rId5" Type="http://schemas.openxmlformats.org/officeDocument/2006/relationships/tags" Target="../tags/tag71.xml"/><Relationship Id="rId15" Type="http://schemas.openxmlformats.org/officeDocument/2006/relationships/image" Target="../media/image61.png"/><Relationship Id="rId10" Type="http://schemas.openxmlformats.org/officeDocument/2006/relationships/image" Target="../media/image50.png"/><Relationship Id="rId4" Type="http://schemas.openxmlformats.org/officeDocument/2006/relationships/video" Target="../media/media6.wmv"/><Relationship Id="rId9" Type="http://schemas.openxmlformats.org/officeDocument/2006/relationships/image" Target="../media/image49.png"/><Relationship Id="rId14" Type="http://schemas.openxmlformats.org/officeDocument/2006/relationships/image" Target="../media/image5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8.xml"/><Relationship Id="rId4" Type="http://schemas.openxmlformats.org/officeDocument/2006/relationships/image" Target="../media/image1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1.xml"/><Relationship Id="rId4" Type="http://schemas.openxmlformats.org/officeDocument/2006/relationships/image" Target="../media/image6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2.xml"/><Relationship Id="rId4" Type="http://schemas.openxmlformats.org/officeDocument/2006/relationships/image" Target="../media/image6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3.xml"/><Relationship Id="rId4" Type="http://schemas.openxmlformats.org/officeDocument/2006/relationships/image" Target="../media/image7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4.xml"/><Relationship Id="rId4" Type="http://schemas.openxmlformats.org/officeDocument/2006/relationships/image" Target="../media/image74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5.xml"/><Relationship Id="rId4" Type="http://schemas.openxmlformats.org/officeDocument/2006/relationships/image" Target="../media/image7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/>
              <a:t>CAS – Introduction to </a:t>
            </a:r>
            <a:r>
              <a:rPr lang="en-US" sz="3600" dirty="0"/>
              <a:t>Accelerator Physics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dirty="0" smtClean="0"/>
              <a:t>Collective effects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Part III: Wake fields and impedances – instabilities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711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sz="2000" dirty="0" smtClean="0"/>
              <a:t>In the last lecture, we discussed </a:t>
            </a:r>
            <a:r>
              <a:rPr lang="en-US" sz="2000" b="1" dirty="0" smtClean="0">
                <a:solidFill>
                  <a:srgbClr val="C00000"/>
                </a:solidFill>
              </a:rPr>
              <a:t>indirect space charge </a:t>
            </a:r>
            <a:r>
              <a:rPr lang="en-US" sz="2000" dirty="0" smtClean="0"/>
              <a:t>and showed that this can lead </a:t>
            </a:r>
            <a:r>
              <a:rPr lang="en-US" sz="2000" b="1" dirty="0" smtClean="0">
                <a:solidFill>
                  <a:srgbClr val="C00000"/>
                </a:solidFill>
              </a:rPr>
              <a:t>to both incoherent as well as coherent tune shifts</a:t>
            </a:r>
            <a:r>
              <a:rPr lang="en-US" sz="2000" dirty="0" smtClean="0"/>
              <a:t>. We then moved on to a more general treatment of electromagnetic fields in simple structures where we were able to identify </a:t>
            </a:r>
            <a:r>
              <a:rPr lang="en-US" sz="2000" b="1" dirty="0" smtClean="0">
                <a:solidFill>
                  <a:srgbClr val="C00000"/>
                </a:solidFill>
              </a:rPr>
              <a:t>yet another type of induced fields </a:t>
            </a:r>
            <a:r>
              <a:rPr lang="en-US" sz="2000" dirty="0" smtClean="0"/>
              <a:t>originating from the </a:t>
            </a:r>
            <a:r>
              <a:rPr lang="en-US" sz="2000" b="1" dirty="0" smtClean="0">
                <a:solidFill>
                  <a:srgbClr val="C00000"/>
                </a:solidFill>
              </a:rPr>
              <a:t>electromagnetic properties </a:t>
            </a:r>
            <a:r>
              <a:rPr lang="en-US" sz="2000" dirty="0" smtClean="0"/>
              <a:t>of the surrounding material – </a:t>
            </a:r>
            <a:r>
              <a:rPr lang="en-US" sz="2000" b="1" dirty="0" smtClean="0">
                <a:solidFill>
                  <a:srgbClr val="C00000"/>
                </a:solidFill>
              </a:rPr>
              <a:t>the wall wake</a:t>
            </a:r>
            <a:r>
              <a:rPr lang="en-US" sz="2000" dirty="0" smtClean="0"/>
              <a:t>. </a:t>
            </a:r>
          </a:p>
          <a:p>
            <a:pPr marL="0" indent="0" algn="just">
              <a:buNone/>
            </a:pPr>
            <a:r>
              <a:rPr lang="en-US" sz="2000" dirty="0" smtClean="0"/>
              <a:t>We looked at more general examples of induced fields in complex structures and </a:t>
            </a:r>
            <a:r>
              <a:rPr lang="en-US" sz="2000" b="1" dirty="0" smtClean="0">
                <a:solidFill>
                  <a:srgbClr val="C00000"/>
                </a:solidFill>
              </a:rPr>
              <a:t>then introduced the concept of the wake function</a:t>
            </a:r>
            <a:r>
              <a:rPr lang="en-US" sz="2000" dirty="0" smtClean="0"/>
              <a:t>.</a:t>
            </a:r>
          </a:p>
          <a:p>
            <a:pPr marL="0" indent="0" algn="just">
              <a:buNone/>
            </a:pPr>
            <a:r>
              <a:rPr lang="en-US" sz="2000" dirty="0"/>
              <a:t>Next we will look at some different wake fields and study more the </a:t>
            </a:r>
            <a:r>
              <a:rPr lang="en-US" sz="2000" b="1" dirty="0">
                <a:solidFill>
                  <a:srgbClr val="C00000"/>
                </a:solidFill>
              </a:rPr>
              <a:t>effect of wake fields and impedances </a:t>
            </a:r>
            <a:r>
              <a:rPr lang="en-US" sz="2000" dirty="0"/>
              <a:t>an the machine and on the beam.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Li - Collective effects III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2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Part 3</a:t>
            </a:r>
            <a:r>
              <a:rPr lang="en-US" dirty="0" smtClean="0"/>
              <a:t>: Wake </a:t>
            </a:r>
            <a:r>
              <a:rPr lang="en-US" dirty="0"/>
              <a:t>fields and </a:t>
            </a:r>
            <a:r>
              <a:rPr lang="en-US" dirty="0" smtClean="0"/>
              <a:t>impedances – impacts</a:t>
            </a: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Longitudinal and transverse wake fields and impedances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 smtClean="0"/>
              <a:t>Panofsky-Wenzel </a:t>
            </a:r>
            <a:r>
              <a:rPr lang="en-US" dirty="0"/>
              <a:t>theorem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Examples of analytically expressible wake functions and impedances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Impact of wake fields and impedance on the accelerator environment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Description of a coherent beam instability and the instability </a:t>
            </a:r>
            <a:r>
              <a:rPr lang="en-US" dirty="0" smtClean="0"/>
              <a:t>loop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08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smtClean="0"/>
              <a:t>We have already seen how we can simplify our handling of induced electromagnetic fields within complex structures by means of the </a:t>
            </a:r>
            <a:r>
              <a:rPr lang="en-US" sz="2000" b="1" dirty="0" smtClean="0">
                <a:solidFill>
                  <a:srgbClr val="C00000"/>
                </a:solidFill>
              </a:rPr>
              <a:t>wake function</a:t>
            </a:r>
            <a:r>
              <a:rPr lang="en-US" sz="2000" dirty="0" smtClean="0"/>
              <a:t>. The wake function is the </a:t>
            </a:r>
            <a:r>
              <a:rPr lang="en-US" sz="2000" b="1" dirty="0" smtClean="0">
                <a:solidFill>
                  <a:srgbClr val="C00000"/>
                </a:solidFill>
              </a:rPr>
              <a:t>electromagnetic response </a:t>
            </a:r>
            <a:r>
              <a:rPr lang="en-US" sz="2000" dirty="0" smtClean="0"/>
              <a:t>of a structure and is an </a:t>
            </a:r>
            <a:r>
              <a:rPr lang="en-US" sz="2000" b="1" dirty="0" smtClean="0">
                <a:solidFill>
                  <a:srgbClr val="C00000"/>
                </a:solidFill>
              </a:rPr>
              <a:t>intrinsic property </a:t>
            </a:r>
            <a:r>
              <a:rPr lang="en-US" sz="2000" dirty="0" smtClean="0"/>
              <a:t>of any such structure.</a:t>
            </a:r>
          </a:p>
          <a:p>
            <a:pPr marL="0" indent="0" algn="just">
              <a:buNone/>
            </a:pPr>
            <a:r>
              <a:rPr lang="en-US" sz="2000" dirty="0" smtClean="0"/>
              <a:t>We will now look how we </a:t>
            </a:r>
            <a:r>
              <a:rPr lang="en-US" sz="2000" b="1" dirty="0" smtClean="0">
                <a:solidFill>
                  <a:srgbClr val="C00000"/>
                </a:solidFill>
              </a:rPr>
              <a:t>handle longitudinal and transverse wake fields </a:t>
            </a:r>
            <a:r>
              <a:rPr lang="en-US" sz="2000" dirty="0" smtClean="0"/>
              <a:t>in practice and what are some of the fundamental properties. We will also introduce the impedance.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Li - Collective effects III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3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Part 3: Wake fields and impedances – impacts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Longitudinal and transverse wake fields and impedances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Panofsky-Wenzel theorem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Examples of analytically expressible wake functions and impedances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Impact of wake fields and impedance on the accelerator environment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Description of a coherent beam instability and the instability loop</a:t>
            </a:r>
          </a:p>
        </p:txBody>
      </p:sp>
    </p:spTree>
    <p:extLst>
      <p:ext uri="{BB962C8B-B14F-4D97-AF65-F5344CB8AC3E}">
        <p14:creationId xmlns:p14="http://schemas.microsoft.com/office/powerpoint/2010/main" val="247052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Wake function – general 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We will use a little trick: we consider</a:t>
            </a:r>
            <a:r>
              <a:rPr lang="en-US" sz="2000" b="1" dirty="0" smtClean="0">
                <a:solidFill>
                  <a:srgbClr val="C00000"/>
                </a:solidFill>
              </a:rPr>
              <a:t> two point particles </a:t>
            </a:r>
            <a:r>
              <a:rPr lang="en-US" sz="2000" dirty="0" smtClean="0"/>
              <a:t>– one source, one probe</a:t>
            </a:r>
          </a:p>
          <a:p>
            <a:r>
              <a:rPr lang="en-US" sz="2000" dirty="0" smtClean="0"/>
              <a:t>The forces will be a function of the locations of both the source and the probe particles: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Li - Collective effects III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4</a:t>
            </a:fld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1776000" y="864000"/>
            <a:ext cx="8640000" cy="1656000"/>
          </a:xfrm>
          <a:prstGeom prst="roundRect">
            <a:avLst>
              <a:gd name="adj" fmla="val 6764"/>
            </a:avLst>
          </a:prstGeom>
          <a:ln w="2540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How can we treat these phenomena effectively in our models</a:t>
            </a:r>
            <a:r>
              <a:rPr lang="en-US" sz="2000" b="1" dirty="0" smtClean="0"/>
              <a:t>?</a:t>
            </a:r>
          </a:p>
          <a:p>
            <a:pPr algn="ctr"/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The rigid beam approximation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 smtClean="0"/>
              <a:t>The impulse approximation</a:t>
            </a:r>
            <a:endParaRPr lang="en-US" sz="2000" b="1" dirty="0"/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1783404" y="4365904"/>
            <a:ext cx="7424197" cy="1588"/>
          </a:xfrm>
          <a:prstGeom prst="straightConnector1">
            <a:avLst/>
          </a:prstGeom>
          <a:ln w="19050" cap="flat" cmpd="sng" algn="ctr">
            <a:solidFill>
              <a:srgbClr val="004078"/>
            </a:solidFill>
            <a:prstDash val="dash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Freeform 11"/>
          <p:cNvSpPr>
            <a:spLocks/>
          </p:cNvSpPr>
          <p:nvPr/>
        </p:nvSpPr>
        <p:spPr bwMode="auto">
          <a:xfrm>
            <a:off x="4125621" y="4709775"/>
            <a:ext cx="1367185" cy="976313"/>
          </a:xfrm>
          <a:custGeom>
            <a:avLst/>
            <a:gdLst>
              <a:gd name="T0" fmla="*/ 0 w 1200"/>
              <a:gd name="T1" fmla="*/ 0 h 1008"/>
              <a:gd name="T2" fmla="*/ 96 w 1200"/>
              <a:gd name="T3" fmla="*/ 672 h 1008"/>
              <a:gd name="T4" fmla="*/ 432 w 1200"/>
              <a:gd name="T5" fmla="*/ 1008 h 1008"/>
              <a:gd name="T6" fmla="*/ 720 w 1200"/>
              <a:gd name="T7" fmla="*/ 672 h 1008"/>
              <a:gd name="T8" fmla="*/ 960 w 1200"/>
              <a:gd name="T9" fmla="*/ 720 h 1008"/>
              <a:gd name="T10" fmla="*/ 1152 w 1200"/>
              <a:gd name="T11" fmla="*/ 432 h 1008"/>
              <a:gd name="T12" fmla="*/ 1200 w 1200"/>
              <a:gd name="T13" fmla="*/ 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00"/>
              <a:gd name="T22" fmla="*/ 0 h 1008"/>
              <a:gd name="T23" fmla="*/ 1200 w 120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00" h="1008">
                <a:moveTo>
                  <a:pt x="0" y="0"/>
                </a:moveTo>
                <a:cubicBezTo>
                  <a:pt x="12" y="252"/>
                  <a:pt x="24" y="504"/>
                  <a:pt x="96" y="672"/>
                </a:cubicBezTo>
                <a:cubicBezTo>
                  <a:pt x="168" y="840"/>
                  <a:pt x="328" y="1008"/>
                  <a:pt x="432" y="1008"/>
                </a:cubicBezTo>
                <a:cubicBezTo>
                  <a:pt x="536" y="1008"/>
                  <a:pt x="632" y="720"/>
                  <a:pt x="720" y="672"/>
                </a:cubicBezTo>
                <a:cubicBezTo>
                  <a:pt x="808" y="624"/>
                  <a:pt x="888" y="760"/>
                  <a:pt x="960" y="720"/>
                </a:cubicBezTo>
                <a:cubicBezTo>
                  <a:pt x="1032" y="680"/>
                  <a:pt x="1112" y="552"/>
                  <a:pt x="1152" y="432"/>
                </a:cubicBezTo>
                <a:cubicBezTo>
                  <a:pt x="1192" y="312"/>
                  <a:pt x="1192" y="72"/>
                  <a:pt x="1200" y="0"/>
                </a:cubicBezTo>
              </a:path>
            </a:pathLst>
          </a:custGeom>
          <a:noFill/>
          <a:ln w="57150" cmpd="sng">
            <a:solidFill>
              <a:srgbClr val="86868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16"/>
          <p:cNvSpPr>
            <a:spLocks/>
          </p:cNvSpPr>
          <p:nvPr/>
        </p:nvSpPr>
        <p:spPr bwMode="auto">
          <a:xfrm flipV="1">
            <a:off x="4125621" y="3017500"/>
            <a:ext cx="1367185" cy="976313"/>
          </a:xfrm>
          <a:custGeom>
            <a:avLst/>
            <a:gdLst>
              <a:gd name="T0" fmla="*/ 0 w 1200"/>
              <a:gd name="T1" fmla="*/ 0 h 1008"/>
              <a:gd name="T2" fmla="*/ 96 w 1200"/>
              <a:gd name="T3" fmla="*/ 672 h 1008"/>
              <a:gd name="T4" fmla="*/ 432 w 1200"/>
              <a:gd name="T5" fmla="*/ 1008 h 1008"/>
              <a:gd name="T6" fmla="*/ 720 w 1200"/>
              <a:gd name="T7" fmla="*/ 672 h 1008"/>
              <a:gd name="T8" fmla="*/ 960 w 1200"/>
              <a:gd name="T9" fmla="*/ 720 h 1008"/>
              <a:gd name="T10" fmla="*/ 1152 w 1200"/>
              <a:gd name="T11" fmla="*/ 432 h 1008"/>
              <a:gd name="T12" fmla="*/ 1200 w 1200"/>
              <a:gd name="T13" fmla="*/ 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00"/>
              <a:gd name="T22" fmla="*/ 0 h 1008"/>
              <a:gd name="T23" fmla="*/ 1200 w 120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00" h="1008">
                <a:moveTo>
                  <a:pt x="0" y="0"/>
                </a:moveTo>
                <a:cubicBezTo>
                  <a:pt x="12" y="252"/>
                  <a:pt x="24" y="504"/>
                  <a:pt x="96" y="672"/>
                </a:cubicBezTo>
                <a:cubicBezTo>
                  <a:pt x="168" y="840"/>
                  <a:pt x="328" y="1008"/>
                  <a:pt x="432" y="1008"/>
                </a:cubicBezTo>
                <a:cubicBezTo>
                  <a:pt x="536" y="1008"/>
                  <a:pt x="632" y="720"/>
                  <a:pt x="720" y="672"/>
                </a:cubicBezTo>
                <a:cubicBezTo>
                  <a:pt x="808" y="624"/>
                  <a:pt x="888" y="760"/>
                  <a:pt x="960" y="720"/>
                </a:cubicBezTo>
                <a:cubicBezTo>
                  <a:pt x="1032" y="680"/>
                  <a:pt x="1112" y="552"/>
                  <a:pt x="1152" y="432"/>
                </a:cubicBezTo>
                <a:cubicBezTo>
                  <a:pt x="1192" y="312"/>
                  <a:pt x="1192" y="72"/>
                  <a:pt x="1200" y="0"/>
                </a:cubicBezTo>
              </a:path>
            </a:pathLst>
          </a:custGeom>
          <a:noFill/>
          <a:ln w="57150" cmpd="sng">
            <a:solidFill>
              <a:srgbClr val="86868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45" name="Straight Connector 44"/>
          <p:cNvCxnSpPr>
            <a:stCxn id="44" idx="0"/>
          </p:cNvCxnSpPr>
          <p:nvPr/>
        </p:nvCxnSpPr>
        <p:spPr>
          <a:xfrm flipH="1" flipV="1">
            <a:off x="1740000" y="3992456"/>
            <a:ext cx="2385620" cy="1356"/>
          </a:xfrm>
          <a:prstGeom prst="line">
            <a:avLst/>
          </a:prstGeom>
          <a:ln w="57150" cmpd="sng">
            <a:solidFill>
              <a:srgbClr val="86868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 flipV="1">
            <a:off x="1740000" y="4708418"/>
            <a:ext cx="2385620" cy="1356"/>
          </a:xfrm>
          <a:prstGeom prst="line">
            <a:avLst/>
          </a:prstGeom>
          <a:ln w="57150" cmpd="sng">
            <a:solidFill>
              <a:srgbClr val="86868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7" name="Group 94"/>
          <p:cNvGrpSpPr/>
          <p:nvPr/>
        </p:nvGrpSpPr>
        <p:grpSpPr>
          <a:xfrm>
            <a:off x="4143134" y="3084979"/>
            <a:ext cx="1312862" cy="2549525"/>
            <a:chOff x="2555534" y="1448897"/>
            <a:chExt cx="1312862" cy="2549525"/>
          </a:xfrm>
        </p:grpSpPr>
        <p:sp>
          <p:nvSpPr>
            <p:cNvPr id="48" name="Freeform 90"/>
            <p:cNvSpPr>
              <a:spLocks/>
            </p:cNvSpPr>
            <p:nvPr/>
          </p:nvSpPr>
          <p:spPr bwMode="auto">
            <a:xfrm>
              <a:off x="2631734" y="1644159"/>
              <a:ext cx="639763" cy="228600"/>
            </a:xfrm>
            <a:custGeom>
              <a:avLst/>
              <a:gdLst>
                <a:gd name="T0" fmla="*/ 0 w 480"/>
                <a:gd name="T1" fmla="*/ 144 h 168"/>
                <a:gd name="T2" fmla="*/ 240 w 480"/>
                <a:gd name="T3" fmla="*/ 144 h 168"/>
                <a:gd name="T4" fmla="*/ 480 w 480"/>
                <a:gd name="T5" fmla="*/ 0 h 168"/>
                <a:gd name="T6" fmla="*/ 0 60000 65536"/>
                <a:gd name="T7" fmla="*/ 0 60000 65536"/>
                <a:gd name="T8" fmla="*/ 0 60000 65536"/>
                <a:gd name="T9" fmla="*/ 0 w 480"/>
                <a:gd name="T10" fmla="*/ 0 h 168"/>
                <a:gd name="T11" fmla="*/ 480 w 480"/>
                <a:gd name="T12" fmla="*/ 168 h 1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168">
                  <a:moveTo>
                    <a:pt x="0" y="144"/>
                  </a:moveTo>
                  <a:cubicBezTo>
                    <a:pt x="80" y="156"/>
                    <a:pt x="160" y="168"/>
                    <a:pt x="240" y="144"/>
                  </a:cubicBezTo>
                  <a:cubicBezTo>
                    <a:pt x="320" y="120"/>
                    <a:pt x="440" y="24"/>
                    <a:pt x="480" y="0"/>
                  </a:cubicBezTo>
                </a:path>
              </a:pathLst>
            </a:custGeom>
            <a:noFill/>
            <a:ln w="9525">
              <a:solidFill>
                <a:srgbClr val="00559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91"/>
            <p:cNvSpPr>
              <a:spLocks/>
            </p:cNvSpPr>
            <p:nvPr/>
          </p:nvSpPr>
          <p:spPr bwMode="auto">
            <a:xfrm>
              <a:off x="2685709" y="1513984"/>
              <a:ext cx="520700" cy="152400"/>
            </a:xfrm>
            <a:custGeom>
              <a:avLst/>
              <a:gdLst>
                <a:gd name="T0" fmla="*/ 0 w 384"/>
                <a:gd name="T1" fmla="*/ 96 h 112"/>
                <a:gd name="T2" fmla="*/ 192 w 384"/>
                <a:gd name="T3" fmla="*/ 96 h 112"/>
                <a:gd name="T4" fmla="*/ 384 w 384"/>
                <a:gd name="T5" fmla="*/ 0 h 112"/>
                <a:gd name="T6" fmla="*/ 0 60000 65536"/>
                <a:gd name="T7" fmla="*/ 0 60000 65536"/>
                <a:gd name="T8" fmla="*/ 0 60000 65536"/>
                <a:gd name="T9" fmla="*/ 0 w 384"/>
                <a:gd name="T10" fmla="*/ 0 h 112"/>
                <a:gd name="T11" fmla="*/ 384 w 384"/>
                <a:gd name="T12" fmla="*/ 112 h 1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112">
                  <a:moveTo>
                    <a:pt x="0" y="96"/>
                  </a:moveTo>
                  <a:cubicBezTo>
                    <a:pt x="64" y="104"/>
                    <a:pt x="128" y="112"/>
                    <a:pt x="192" y="96"/>
                  </a:cubicBezTo>
                  <a:cubicBezTo>
                    <a:pt x="256" y="80"/>
                    <a:pt x="352" y="16"/>
                    <a:pt x="384" y="0"/>
                  </a:cubicBezTo>
                </a:path>
              </a:pathLst>
            </a:custGeom>
            <a:noFill/>
            <a:ln w="9525">
              <a:solidFill>
                <a:srgbClr val="00559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92"/>
            <p:cNvSpPr>
              <a:spLocks/>
            </p:cNvSpPr>
            <p:nvPr/>
          </p:nvSpPr>
          <p:spPr bwMode="auto">
            <a:xfrm>
              <a:off x="2815884" y="1448897"/>
              <a:ext cx="325438" cy="76200"/>
            </a:xfrm>
            <a:custGeom>
              <a:avLst/>
              <a:gdLst>
                <a:gd name="T0" fmla="*/ 0 w 240"/>
                <a:gd name="T1" fmla="*/ 48 h 56"/>
                <a:gd name="T2" fmla="*/ 144 w 240"/>
                <a:gd name="T3" fmla="*/ 48 h 56"/>
                <a:gd name="T4" fmla="*/ 240 w 240"/>
                <a:gd name="T5" fmla="*/ 0 h 56"/>
                <a:gd name="T6" fmla="*/ 0 60000 65536"/>
                <a:gd name="T7" fmla="*/ 0 60000 65536"/>
                <a:gd name="T8" fmla="*/ 0 60000 65536"/>
                <a:gd name="T9" fmla="*/ 0 w 240"/>
                <a:gd name="T10" fmla="*/ 0 h 56"/>
                <a:gd name="T11" fmla="*/ 240 w 240"/>
                <a:gd name="T12" fmla="*/ 56 h 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56">
                  <a:moveTo>
                    <a:pt x="0" y="48"/>
                  </a:moveTo>
                  <a:cubicBezTo>
                    <a:pt x="52" y="52"/>
                    <a:pt x="104" y="56"/>
                    <a:pt x="144" y="48"/>
                  </a:cubicBezTo>
                  <a:cubicBezTo>
                    <a:pt x="184" y="40"/>
                    <a:pt x="212" y="20"/>
                    <a:pt x="240" y="0"/>
                  </a:cubicBezTo>
                </a:path>
              </a:pathLst>
            </a:custGeom>
            <a:noFill/>
            <a:ln w="9525">
              <a:solidFill>
                <a:srgbClr val="00559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93"/>
            <p:cNvSpPr>
              <a:spLocks/>
            </p:cNvSpPr>
            <p:nvPr/>
          </p:nvSpPr>
          <p:spPr bwMode="auto">
            <a:xfrm rot="10800000" flipV="1">
              <a:off x="2555534" y="3141172"/>
              <a:ext cx="1299943" cy="215534"/>
            </a:xfrm>
            <a:custGeom>
              <a:avLst/>
              <a:gdLst>
                <a:gd name="T0" fmla="*/ 0 w 1008"/>
                <a:gd name="T1" fmla="*/ 152 h 152"/>
                <a:gd name="T2" fmla="*/ 480 w 1008"/>
                <a:gd name="T3" fmla="*/ 8 h 152"/>
                <a:gd name="T4" fmla="*/ 1008 w 1008"/>
                <a:gd name="T5" fmla="*/ 104 h 152"/>
                <a:gd name="T6" fmla="*/ 0 60000 65536"/>
                <a:gd name="T7" fmla="*/ 0 60000 65536"/>
                <a:gd name="T8" fmla="*/ 0 60000 65536"/>
                <a:gd name="T9" fmla="*/ 0 w 1008"/>
                <a:gd name="T10" fmla="*/ 0 h 152"/>
                <a:gd name="T11" fmla="*/ 1008 w 1008"/>
                <a:gd name="T12" fmla="*/ 152 h 1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152">
                  <a:moveTo>
                    <a:pt x="0" y="152"/>
                  </a:moveTo>
                  <a:cubicBezTo>
                    <a:pt x="156" y="84"/>
                    <a:pt x="312" y="16"/>
                    <a:pt x="480" y="8"/>
                  </a:cubicBezTo>
                  <a:cubicBezTo>
                    <a:pt x="648" y="0"/>
                    <a:pt x="828" y="52"/>
                    <a:pt x="1008" y="104"/>
                  </a:cubicBezTo>
                </a:path>
              </a:pathLst>
            </a:custGeom>
            <a:noFill/>
            <a:ln w="9525">
              <a:solidFill>
                <a:srgbClr val="00559F"/>
              </a:solidFill>
              <a:round/>
              <a:headEnd type="arrow"/>
              <a:tailEnd type="non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94"/>
            <p:cNvSpPr>
              <a:spLocks/>
            </p:cNvSpPr>
            <p:nvPr/>
          </p:nvSpPr>
          <p:spPr bwMode="auto">
            <a:xfrm flipV="1">
              <a:off x="2620622" y="3596784"/>
              <a:ext cx="650875" cy="228600"/>
            </a:xfrm>
            <a:custGeom>
              <a:avLst/>
              <a:gdLst>
                <a:gd name="T0" fmla="*/ 0 w 480"/>
                <a:gd name="T1" fmla="*/ 144 h 168"/>
                <a:gd name="T2" fmla="*/ 240 w 480"/>
                <a:gd name="T3" fmla="*/ 144 h 168"/>
                <a:gd name="T4" fmla="*/ 480 w 480"/>
                <a:gd name="T5" fmla="*/ 0 h 168"/>
                <a:gd name="T6" fmla="*/ 0 60000 65536"/>
                <a:gd name="T7" fmla="*/ 0 60000 65536"/>
                <a:gd name="T8" fmla="*/ 0 60000 65536"/>
                <a:gd name="T9" fmla="*/ 0 w 480"/>
                <a:gd name="T10" fmla="*/ 0 h 168"/>
                <a:gd name="T11" fmla="*/ 480 w 480"/>
                <a:gd name="T12" fmla="*/ 168 h 1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168">
                  <a:moveTo>
                    <a:pt x="0" y="144"/>
                  </a:moveTo>
                  <a:cubicBezTo>
                    <a:pt x="80" y="156"/>
                    <a:pt x="160" y="168"/>
                    <a:pt x="240" y="144"/>
                  </a:cubicBezTo>
                  <a:cubicBezTo>
                    <a:pt x="320" y="120"/>
                    <a:pt x="440" y="24"/>
                    <a:pt x="480" y="0"/>
                  </a:cubicBezTo>
                </a:path>
              </a:pathLst>
            </a:custGeom>
            <a:noFill/>
            <a:ln w="9525">
              <a:solidFill>
                <a:srgbClr val="00559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96"/>
            <p:cNvSpPr>
              <a:spLocks/>
            </p:cNvSpPr>
            <p:nvPr/>
          </p:nvSpPr>
          <p:spPr bwMode="auto">
            <a:xfrm flipV="1">
              <a:off x="2815884" y="3922222"/>
              <a:ext cx="325438" cy="76200"/>
            </a:xfrm>
            <a:custGeom>
              <a:avLst/>
              <a:gdLst>
                <a:gd name="T0" fmla="*/ 0 w 240"/>
                <a:gd name="T1" fmla="*/ 48 h 56"/>
                <a:gd name="T2" fmla="*/ 144 w 240"/>
                <a:gd name="T3" fmla="*/ 48 h 56"/>
                <a:gd name="T4" fmla="*/ 240 w 240"/>
                <a:gd name="T5" fmla="*/ 0 h 56"/>
                <a:gd name="T6" fmla="*/ 0 60000 65536"/>
                <a:gd name="T7" fmla="*/ 0 60000 65536"/>
                <a:gd name="T8" fmla="*/ 0 60000 65536"/>
                <a:gd name="T9" fmla="*/ 0 w 240"/>
                <a:gd name="T10" fmla="*/ 0 h 56"/>
                <a:gd name="T11" fmla="*/ 240 w 240"/>
                <a:gd name="T12" fmla="*/ 56 h 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56">
                  <a:moveTo>
                    <a:pt x="0" y="48"/>
                  </a:moveTo>
                  <a:cubicBezTo>
                    <a:pt x="52" y="52"/>
                    <a:pt x="104" y="56"/>
                    <a:pt x="144" y="48"/>
                  </a:cubicBezTo>
                  <a:cubicBezTo>
                    <a:pt x="184" y="40"/>
                    <a:pt x="212" y="20"/>
                    <a:pt x="240" y="0"/>
                  </a:cubicBezTo>
                </a:path>
              </a:pathLst>
            </a:custGeom>
            <a:noFill/>
            <a:ln w="9525">
              <a:solidFill>
                <a:srgbClr val="00559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 rot="10800000">
              <a:off x="2562757" y="2177322"/>
              <a:ext cx="1305639" cy="181443"/>
            </a:xfrm>
            <a:custGeom>
              <a:avLst/>
              <a:gdLst>
                <a:gd name="T0" fmla="*/ 0 w 1008"/>
                <a:gd name="T1" fmla="*/ 152 h 152"/>
                <a:gd name="T2" fmla="*/ 480 w 1008"/>
                <a:gd name="T3" fmla="*/ 8 h 152"/>
                <a:gd name="T4" fmla="*/ 1008 w 1008"/>
                <a:gd name="T5" fmla="*/ 104 h 152"/>
                <a:gd name="T6" fmla="*/ 0 60000 65536"/>
                <a:gd name="T7" fmla="*/ 0 60000 65536"/>
                <a:gd name="T8" fmla="*/ 0 60000 65536"/>
                <a:gd name="T9" fmla="*/ 0 w 1008"/>
                <a:gd name="T10" fmla="*/ 0 h 152"/>
                <a:gd name="T11" fmla="*/ 1008 w 1008"/>
                <a:gd name="T12" fmla="*/ 152 h 1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152">
                  <a:moveTo>
                    <a:pt x="0" y="152"/>
                  </a:moveTo>
                  <a:cubicBezTo>
                    <a:pt x="156" y="84"/>
                    <a:pt x="312" y="16"/>
                    <a:pt x="480" y="8"/>
                  </a:cubicBezTo>
                  <a:cubicBezTo>
                    <a:pt x="648" y="0"/>
                    <a:pt x="828" y="52"/>
                    <a:pt x="1008" y="104"/>
                  </a:cubicBezTo>
                </a:path>
              </a:pathLst>
            </a:custGeom>
            <a:noFill/>
            <a:ln w="9525">
              <a:solidFill>
                <a:srgbClr val="00559F"/>
              </a:solidFill>
              <a:round/>
              <a:headEnd type="arrow"/>
              <a:tailEnd type="non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95"/>
            <p:cNvSpPr>
              <a:spLocks/>
            </p:cNvSpPr>
            <p:nvPr/>
          </p:nvSpPr>
          <p:spPr bwMode="auto">
            <a:xfrm flipV="1">
              <a:off x="2685709" y="3749184"/>
              <a:ext cx="520700" cy="152400"/>
            </a:xfrm>
            <a:custGeom>
              <a:avLst/>
              <a:gdLst>
                <a:gd name="T0" fmla="*/ 0 w 384"/>
                <a:gd name="T1" fmla="*/ 96 h 112"/>
                <a:gd name="T2" fmla="*/ 192 w 384"/>
                <a:gd name="T3" fmla="*/ 96 h 112"/>
                <a:gd name="T4" fmla="*/ 384 w 384"/>
                <a:gd name="T5" fmla="*/ 0 h 112"/>
                <a:gd name="T6" fmla="*/ 0 60000 65536"/>
                <a:gd name="T7" fmla="*/ 0 60000 65536"/>
                <a:gd name="T8" fmla="*/ 0 60000 65536"/>
                <a:gd name="T9" fmla="*/ 0 w 384"/>
                <a:gd name="T10" fmla="*/ 0 h 112"/>
                <a:gd name="T11" fmla="*/ 384 w 384"/>
                <a:gd name="T12" fmla="*/ 112 h 1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112">
                  <a:moveTo>
                    <a:pt x="0" y="96"/>
                  </a:moveTo>
                  <a:cubicBezTo>
                    <a:pt x="64" y="104"/>
                    <a:pt x="128" y="112"/>
                    <a:pt x="192" y="96"/>
                  </a:cubicBezTo>
                  <a:cubicBezTo>
                    <a:pt x="256" y="80"/>
                    <a:pt x="352" y="16"/>
                    <a:pt x="384" y="0"/>
                  </a:cubicBezTo>
                </a:path>
              </a:pathLst>
            </a:custGeom>
            <a:noFill/>
            <a:ln w="9525">
              <a:solidFill>
                <a:srgbClr val="00559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6" name="Line 73"/>
          <p:cNvSpPr>
            <a:spLocks noChangeShapeType="1"/>
          </p:cNvSpPr>
          <p:nvPr/>
        </p:nvSpPr>
        <p:spPr bwMode="auto">
          <a:xfrm>
            <a:off x="1783403" y="4009764"/>
            <a:ext cx="0" cy="715963"/>
          </a:xfrm>
          <a:prstGeom prst="line">
            <a:avLst/>
          </a:prstGeom>
          <a:noFill/>
          <a:ln w="12700" cap="flat" cmpd="sng" algn="ctr">
            <a:solidFill>
              <a:srgbClr val="3A3A3A"/>
            </a:solidFill>
            <a:prstDash val="solid"/>
            <a:round/>
            <a:headEnd type="stealth" w="med" len="med"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Text Box 74"/>
          <p:cNvSpPr txBox="1">
            <a:spLocks noChangeArrowheads="1"/>
          </p:cNvSpPr>
          <p:nvPr/>
        </p:nvSpPr>
        <p:spPr bwMode="auto">
          <a:xfrm>
            <a:off x="1740000" y="4379948"/>
            <a:ext cx="44916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de-DE" sz="2000" dirty="0">
                <a:solidFill>
                  <a:schemeClr val="accent6">
                    <a:lumMod val="50000"/>
                  </a:schemeClr>
                </a:solidFill>
              </a:rPr>
              <a:t>2b</a:t>
            </a:r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3516835" y="2833360"/>
            <a:ext cx="2609066" cy="1588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5492805" y="3991099"/>
            <a:ext cx="2385620" cy="1356"/>
          </a:xfrm>
          <a:prstGeom prst="line">
            <a:avLst/>
          </a:prstGeom>
          <a:ln w="57150" cmpd="sng">
            <a:solidFill>
              <a:srgbClr val="86868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H="1" flipV="1">
            <a:off x="5492805" y="4709097"/>
            <a:ext cx="2385620" cy="1356"/>
          </a:xfrm>
          <a:prstGeom prst="line">
            <a:avLst/>
          </a:prstGeom>
          <a:ln w="57150" cmpd="sng">
            <a:solidFill>
              <a:srgbClr val="86868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4684801" y="2777812"/>
            <a:ext cx="3048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262626"/>
                </a:solidFill>
              </a:rPr>
              <a:t>L</a:t>
            </a:r>
          </a:p>
        </p:txBody>
      </p:sp>
      <p:grpSp>
        <p:nvGrpSpPr>
          <p:cNvPr id="62" name="Group 61"/>
          <p:cNvGrpSpPr/>
          <p:nvPr/>
        </p:nvGrpSpPr>
        <p:grpSpPr>
          <a:xfrm>
            <a:off x="2136000" y="3975117"/>
            <a:ext cx="3370058" cy="744953"/>
            <a:chOff x="4491600" y="2097304"/>
            <a:chExt cx="3370058" cy="744953"/>
          </a:xfrm>
        </p:grpSpPr>
        <p:sp>
          <p:nvSpPr>
            <p:cNvPr id="63" name="Oval 18 1"/>
            <p:cNvSpPr>
              <a:spLocks noChangeArrowheads="1"/>
            </p:cNvSpPr>
            <p:nvPr/>
          </p:nvSpPr>
          <p:spPr bwMode="auto">
            <a:xfrm>
              <a:off x="5607600" y="2199053"/>
              <a:ext cx="215996" cy="2160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18 2"/>
            <p:cNvSpPr>
              <a:spLocks noChangeArrowheads="1"/>
            </p:cNvSpPr>
            <p:nvPr/>
          </p:nvSpPr>
          <p:spPr bwMode="auto">
            <a:xfrm>
              <a:off x="4491600" y="2523053"/>
              <a:ext cx="215999" cy="216000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65" name="Straight Arrow Connector 64"/>
            <p:cNvCxnSpPr/>
            <p:nvPr/>
          </p:nvCxnSpPr>
          <p:spPr>
            <a:xfrm>
              <a:off x="4749907" y="2485680"/>
              <a:ext cx="890266" cy="98"/>
            </a:xfrm>
            <a:prstGeom prst="straightConnector1">
              <a:avLst/>
            </a:prstGeom>
            <a:ln w="25400" cap="flat" cmpd="sng" algn="ctr">
              <a:solidFill>
                <a:srgbClr val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/>
            <p:cNvSpPr txBox="1"/>
            <p:nvPr/>
          </p:nvSpPr>
          <p:spPr>
            <a:xfrm>
              <a:off x="5028495" y="238559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solidFill>
                    <a:srgbClr val="262626"/>
                  </a:solidFill>
                </a:rPr>
                <a:t>z</a:t>
              </a:r>
              <a:endParaRPr lang="en-US" dirty="0">
                <a:solidFill>
                  <a:srgbClr val="262626"/>
                </a:solidFill>
              </a:endParaRPr>
            </a:p>
          </p:txBody>
        </p:sp>
        <p:cxnSp>
          <p:nvCxnSpPr>
            <p:cNvPr id="67" name="Straight Arrow Connector 66"/>
            <p:cNvCxnSpPr/>
            <p:nvPr/>
          </p:nvCxnSpPr>
          <p:spPr>
            <a:xfrm rot="5400000">
              <a:off x="6161167" y="2371805"/>
              <a:ext cx="283885" cy="1588"/>
            </a:xfrm>
            <a:prstGeom prst="straightConnector1">
              <a:avLst/>
            </a:prstGeom>
            <a:ln w="9525" cap="flat" cmpd="sng" algn="ctr">
              <a:solidFill>
                <a:srgbClr val="000000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/>
            <p:cNvSpPr txBox="1"/>
            <p:nvPr/>
          </p:nvSpPr>
          <p:spPr>
            <a:xfrm>
              <a:off x="6337927" y="2097304"/>
              <a:ext cx="133284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</a:rPr>
                <a:t>x</a:t>
              </a:r>
              <a:r>
                <a:rPr lang="en-US" sz="1500" baseline="-25000" dirty="0">
                  <a:solidFill>
                    <a:srgbClr val="004078"/>
                  </a:solidFill>
                </a:rPr>
                <a:t>1</a:t>
              </a:r>
              <a:r>
                <a:rPr lang="en-US" sz="1500" dirty="0">
                  <a:solidFill>
                    <a:srgbClr val="004078"/>
                  </a:solidFill>
                </a:rPr>
                <a:t> (or </a:t>
              </a:r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y</a:t>
              </a:r>
              <a:r>
                <a:rPr lang="en-US" sz="1500" baseline="-25000" dirty="0">
                  <a:solidFill>
                    <a:srgbClr val="004078"/>
                  </a:solidFill>
                  <a:cs typeface="Symbol" charset="2"/>
                </a:rPr>
                <a:t>1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)</a:t>
              </a:r>
              <a:endParaRPr lang="en-US" sz="1500" dirty="0">
                <a:solidFill>
                  <a:srgbClr val="004078"/>
                </a:solidFill>
              </a:endParaRPr>
            </a:p>
          </p:txBody>
        </p:sp>
        <p:cxnSp>
          <p:nvCxnSpPr>
            <p:cNvPr id="69" name="Straight Arrow Connector 68"/>
            <p:cNvCxnSpPr/>
            <p:nvPr/>
          </p:nvCxnSpPr>
          <p:spPr>
            <a:xfrm rot="5400000">
              <a:off x="6398826" y="2592886"/>
              <a:ext cx="215999" cy="1588"/>
            </a:xfrm>
            <a:prstGeom prst="straightConnector1">
              <a:avLst/>
            </a:prstGeom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/>
            <p:cNvSpPr txBox="1"/>
            <p:nvPr/>
          </p:nvSpPr>
          <p:spPr>
            <a:xfrm>
              <a:off x="6528814" y="2519092"/>
              <a:ext cx="133284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</a:rPr>
                <a:t>x</a:t>
              </a:r>
              <a:r>
                <a:rPr lang="en-US" sz="1500" baseline="-25000" dirty="0">
                  <a:solidFill>
                    <a:srgbClr val="004078"/>
                  </a:solidFill>
                </a:rPr>
                <a:t>2</a:t>
              </a:r>
              <a:r>
                <a:rPr lang="en-US" sz="1500" dirty="0">
                  <a:solidFill>
                    <a:srgbClr val="004078"/>
                  </a:solidFill>
                </a:rPr>
                <a:t> (or </a:t>
              </a:r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y</a:t>
              </a:r>
              <a:r>
                <a:rPr lang="en-US" sz="1500" baseline="-25000" dirty="0">
                  <a:solidFill>
                    <a:srgbClr val="004078"/>
                  </a:solidFill>
                  <a:cs typeface="Symbol" charset="2"/>
                </a:rPr>
                <a:t>2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)</a:t>
              </a:r>
              <a:endParaRPr lang="en-US" sz="1500" dirty="0">
                <a:solidFill>
                  <a:srgbClr val="004078"/>
                </a:solidFill>
              </a:endParaRPr>
            </a:p>
          </p:txBody>
        </p:sp>
      </p:grpSp>
      <p:sp>
        <p:nvSpPr>
          <p:cNvPr id="71" name="Oval 18 3"/>
          <p:cNvSpPr>
            <a:spLocks noChangeArrowheads="1"/>
          </p:cNvSpPr>
          <p:nvPr/>
        </p:nvSpPr>
        <p:spPr bwMode="auto">
          <a:xfrm>
            <a:off x="8544000" y="2957812"/>
            <a:ext cx="216000" cy="216000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Oval 18 4"/>
          <p:cNvSpPr>
            <a:spLocks noChangeArrowheads="1"/>
          </p:cNvSpPr>
          <p:nvPr/>
        </p:nvSpPr>
        <p:spPr bwMode="auto">
          <a:xfrm>
            <a:off x="8544000" y="3389812"/>
            <a:ext cx="216000" cy="2160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TextBox 72"/>
          <p:cNvSpPr txBox="1"/>
          <p:nvPr/>
        </p:nvSpPr>
        <p:spPr>
          <a:xfrm>
            <a:off x="8946935" y="2900048"/>
            <a:ext cx="13716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tx2"/>
                </a:solidFill>
              </a:rPr>
              <a:t>Source, q</a:t>
            </a:r>
            <a:r>
              <a:rPr lang="en-US" sz="1500" baseline="-25000" dirty="0">
                <a:solidFill>
                  <a:schemeClr val="tx2"/>
                </a:solidFill>
              </a:rPr>
              <a:t>1</a:t>
            </a:r>
            <a:endParaRPr lang="en-US" sz="1500" dirty="0">
              <a:solidFill>
                <a:schemeClr val="tx2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8946935" y="3336230"/>
            <a:ext cx="13716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accent2">
                    <a:lumMod val="75000"/>
                  </a:schemeClr>
                </a:solidFill>
              </a:rPr>
              <a:t>Witness, q</a:t>
            </a:r>
            <a:r>
              <a:rPr lang="en-US" sz="1500" baseline="-25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en-US" sz="15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002" y="5328001"/>
            <a:ext cx="4755358" cy="33859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000" y="5976000"/>
            <a:ext cx="7404568" cy="43283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448000" y="6048000"/>
            <a:ext cx="1053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Note that:</a:t>
            </a:r>
            <a:endParaRPr lang="en-US" sz="1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120000" y="4932000"/>
            <a:ext cx="44732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Wake force measured by</a:t>
            </a:r>
            <a:r>
              <a:rPr lang="en-US" b="1" dirty="0" smtClean="0">
                <a:solidFill>
                  <a:schemeClr val="accent2"/>
                </a:solidFill>
              </a:rPr>
              <a:t> the witness particle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868000" y="4896000"/>
            <a:ext cx="5400000" cy="900000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00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Wake function – general definition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36000" y="4068000"/>
            <a:ext cx="11520000" cy="2376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We define the </a:t>
            </a:r>
            <a:r>
              <a:rPr lang="en-US" sz="2000" b="1" dirty="0" smtClean="0">
                <a:solidFill>
                  <a:srgbClr val="C00000"/>
                </a:solidFill>
              </a:rPr>
              <a:t>wake function as the </a:t>
            </a:r>
            <a:r>
              <a:rPr lang="en-US" sz="2000" b="1" dirty="0">
                <a:solidFill>
                  <a:srgbClr val="C00000"/>
                </a:solidFill>
              </a:rPr>
              <a:t>integrated force </a:t>
            </a:r>
            <a:r>
              <a:rPr lang="en-US" sz="2000" b="1" dirty="0" smtClean="0">
                <a:solidFill>
                  <a:srgbClr val="C00000"/>
                </a:solidFill>
              </a:rPr>
              <a:t>on the witness particle </a:t>
            </a:r>
            <a:r>
              <a:rPr lang="en-US" sz="2000" dirty="0" smtClean="0"/>
              <a:t>(</a:t>
            </a:r>
            <a:r>
              <a:rPr lang="en-US" sz="1800" dirty="0" smtClean="0"/>
              <a:t>associated </a:t>
            </a:r>
            <a:r>
              <a:rPr lang="en-US" sz="1800" dirty="0"/>
              <a:t>to a change in </a:t>
            </a:r>
            <a:r>
              <a:rPr lang="en-US" sz="1800" dirty="0" smtClean="0"/>
              <a:t>energy</a:t>
            </a:r>
            <a:r>
              <a:rPr lang="en-US" sz="2000" dirty="0" smtClean="0"/>
              <a:t>):</a:t>
            </a:r>
            <a:endParaRPr lang="en-US" sz="2000" dirty="0"/>
          </a:p>
          <a:p>
            <a:r>
              <a:rPr lang="en-US" sz="1800" dirty="0" smtClean="0"/>
              <a:t>Let’s focus on the horizontal plane. In </a:t>
            </a:r>
            <a:r>
              <a:rPr lang="en-US" sz="1800" dirty="0"/>
              <a:t>general, for two point-like particles, we have</a:t>
            </a:r>
            <a:br>
              <a:rPr lang="en-US" sz="1800" dirty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24. September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Kevin Li - Collective effects III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5</a:t>
            </a:fld>
            <a:endParaRPr lang="en-US" dirty="0"/>
          </a:p>
        </p:txBody>
      </p:sp>
      <p:cxnSp>
        <p:nvCxnSpPr>
          <p:cNvPr id="65" name="Straight Arrow Connector 64"/>
          <p:cNvCxnSpPr/>
          <p:nvPr/>
        </p:nvCxnSpPr>
        <p:spPr>
          <a:xfrm>
            <a:off x="1783404" y="2488092"/>
            <a:ext cx="7424197" cy="1588"/>
          </a:xfrm>
          <a:prstGeom prst="straightConnector1">
            <a:avLst/>
          </a:prstGeom>
          <a:ln w="19050" cap="flat" cmpd="sng" algn="ctr">
            <a:solidFill>
              <a:srgbClr val="004078"/>
            </a:solidFill>
            <a:prstDash val="dash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Freeform 11"/>
          <p:cNvSpPr>
            <a:spLocks/>
          </p:cNvSpPr>
          <p:nvPr/>
        </p:nvSpPr>
        <p:spPr bwMode="auto">
          <a:xfrm>
            <a:off x="4125621" y="2831963"/>
            <a:ext cx="1367185" cy="976313"/>
          </a:xfrm>
          <a:custGeom>
            <a:avLst/>
            <a:gdLst>
              <a:gd name="T0" fmla="*/ 0 w 1200"/>
              <a:gd name="T1" fmla="*/ 0 h 1008"/>
              <a:gd name="T2" fmla="*/ 96 w 1200"/>
              <a:gd name="T3" fmla="*/ 672 h 1008"/>
              <a:gd name="T4" fmla="*/ 432 w 1200"/>
              <a:gd name="T5" fmla="*/ 1008 h 1008"/>
              <a:gd name="T6" fmla="*/ 720 w 1200"/>
              <a:gd name="T7" fmla="*/ 672 h 1008"/>
              <a:gd name="T8" fmla="*/ 960 w 1200"/>
              <a:gd name="T9" fmla="*/ 720 h 1008"/>
              <a:gd name="T10" fmla="*/ 1152 w 1200"/>
              <a:gd name="T11" fmla="*/ 432 h 1008"/>
              <a:gd name="T12" fmla="*/ 1200 w 1200"/>
              <a:gd name="T13" fmla="*/ 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00"/>
              <a:gd name="T22" fmla="*/ 0 h 1008"/>
              <a:gd name="T23" fmla="*/ 1200 w 120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00" h="1008">
                <a:moveTo>
                  <a:pt x="0" y="0"/>
                </a:moveTo>
                <a:cubicBezTo>
                  <a:pt x="12" y="252"/>
                  <a:pt x="24" y="504"/>
                  <a:pt x="96" y="672"/>
                </a:cubicBezTo>
                <a:cubicBezTo>
                  <a:pt x="168" y="840"/>
                  <a:pt x="328" y="1008"/>
                  <a:pt x="432" y="1008"/>
                </a:cubicBezTo>
                <a:cubicBezTo>
                  <a:pt x="536" y="1008"/>
                  <a:pt x="632" y="720"/>
                  <a:pt x="720" y="672"/>
                </a:cubicBezTo>
                <a:cubicBezTo>
                  <a:pt x="808" y="624"/>
                  <a:pt x="888" y="760"/>
                  <a:pt x="960" y="720"/>
                </a:cubicBezTo>
                <a:cubicBezTo>
                  <a:pt x="1032" y="680"/>
                  <a:pt x="1112" y="552"/>
                  <a:pt x="1152" y="432"/>
                </a:cubicBezTo>
                <a:cubicBezTo>
                  <a:pt x="1192" y="312"/>
                  <a:pt x="1192" y="72"/>
                  <a:pt x="1200" y="0"/>
                </a:cubicBezTo>
              </a:path>
            </a:pathLst>
          </a:custGeom>
          <a:noFill/>
          <a:ln w="57150" cmpd="sng">
            <a:solidFill>
              <a:srgbClr val="86868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Freeform 16"/>
          <p:cNvSpPr>
            <a:spLocks/>
          </p:cNvSpPr>
          <p:nvPr/>
        </p:nvSpPr>
        <p:spPr bwMode="auto">
          <a:xfrm flipV="1">
            <a:off x="4125621" y="1139688"/>
            <a:ext cx="1367185" cy="976313"/>
          </a:xfrm>
          <a:custGeom>
            <a:avLst/>
            <a:gdLst>
              <a:gd name="T0" fmla="*/ 0 w 1200"/>
              <a:gd name="T1" fmla="*/ 0 h 1008"/>
              <a:gd name="T2" fmla="*/ 96 w 1200"/>
              <a:gd name="T3" fmla="*/ 672 h 1008"/>
              <a:gd name="T4" fmla="*/ 432 w 1200"/>
              <a:gd name="T5" fmla="*/ 1008 h 1008"/>
              <a:gd name="T6" fmla="*/ 720 w 1200"/>
              <a:gd name="T7" fmla="*/ 672 h 1008"/>
              <a:gd name="T8" fmla="*/ 960 w 1200"/>
              <a:gd name="T9" fmla="*/ 720 h 1008"/>
              <a:gd name="T10" fmla="*/ 1152 w 1200"/>
              <a:gd name="T11" fmla="*/ 432 h 1008"/>
              <a:gd name="T12" fmla="*/ 1200 w 1200"/>
              <a:gd name="T13" fmla="*/ 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00"/>
              <a:gd name="T22" fmla="*/ 0 h 1008"/>
              <a:gd name="T23" fmla="*/ 1200 w 120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00" h="1008">
                <a:moveTo>
                  <a:pt x="0" y="0"/>
                </a:moveTo>
                <a:cubicBezTo>
                  <a:pt x="12" y="252"/>
                  <a:pt x="24" y="504"/>
                  <a:pt x="96" y="672"/>
                </a:cubicBezTo>
                <a:cubicBezTo>
                  <a:pt x="168" y="840"/>
                  <a:pt x="328" y="1008"/>
                  <a:pt x="432" y="1008"/>
                </a:cubicBezTo>
                <a:cubicBezTo>
                  <a:pt x="536" y="1008"/>
                  <a:pt x="632" y="720"/>
                  <a:pt x="720" y="672"/>
                </a:cubicBezTo>
                <a:cubicBezTo>
                  <a:pt x="808" y="624"/>
                  <a:pt x="888" y="760"/>
                  <a:pt x="960" y="720"/>
                </a:cubicBezTo>
                <a:cubicBezTo>
                  <a:pt x="1032" y="680"/>
                  <a:pt x="1112" y="552"/>
                  <a:pt x="1152" y="432"/>
                </a:cubicBezTo>
                <a:cubicBezTo>
                  <a:pt x="1192" y="312"/>
                  <a:pt x="1192" y="72"/>
                  <a:pt x="1200" y="0"/>
                </a:cubicBezTo>
              </a:path>
            </a:pathLst>
          </a:custGeom>
          <a:noFill/>
          <a:ln w="57150" cmpd="sng">
            <a:solidFill>
              <a:srgbClr val="868686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68" name="Straight Connector 67"/>
          <p:cNvCxnSpPr>
            <a:stCxn id="67" idx="0"/>
          </p:cNvCxnSpPr>
          <p:nvPr/>
        </p:nvCxnSpPr>
        <p:spPr>
          <a:xfrm flipH="1" flipV="1">
            <a:off x="1740000" y="2114644"/>
            <a:ext cx="2385620" cy="1356"/>
          </a:xfrm>
          <a:prstGeom prst="line">
            <a:avLst/>
          </a:prstGeom>
          <a:ln w="57150" cmpd="sng">
            <a:solidFill>
              <a:srgbClr val="86868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 flipV="1">
            <a:off x="1740000" y="2830606"/>
            <a:ext cx="2385620" cy="1356"/>
          </a:xfrm>
          <a:prstGeom prst="line">
            <a:avLst/>
          </a:prstGeom>
          <a:ln w="57150" cmpd="sng">
            <a:solidFill>
              <a:srgbClr val="86868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8" name="Group 94"/>
          <p:cNvGrpSpPr/>
          <p:nvPr/>
        </p:nvGrpSpPr>
        <p:grpSpPr>
          <a:xfrm>
            <a:off x="4143134" y="1207167"/>
            <a:ext cx="1312862" cy="2549525"/>
            <a:chOff x="2555534" y="1448897"/>
            <a:chExt cx="1312862" cy="2549525"/>
          </a:xfrm>
        </p:grpSpPr>
        <p:sp>
          <p:nvSpPr>
            <p:cNvPr id="119" name="Freeform 90"/>
            <p:cNvSpPr>
              <a:spLocks/>
            </p:cNvSpPr>
            <p:nvPr/>
          </p:nvSpPr>
          <p:spPr bwMode="auto">
            <a:xfrm>
              <a:off x="2631734" y="1644159"/>
              <a:ext cx="639763" cy="228600"/>
            </a:xfrm>
            <a:custGeom>
              <a:avLst/>
              <a:gdLst>
                <a:gd name="T0" fmla="*/ 0 w 480"/>
                <a:gd name="T1" fmla="*/ 144 h 168"/>
                <a:gd name="T2" fmla="*/ 240 w 480"/>
                <a:gd name="T3" fmla="*/ 144 h 168"/>
                <a:gd name="T4" fmla="*/ 480 w 480"/>
                <a:gd name="T5" fmla="*/ 0 h 168"/>
                <a:gd name="T6" fmla="*/ 0 60000 65536"/>
                <a:gd name="T7" fmla="*/ 0 60000 65536"/>
                <a:gd name="T8" fmla="*/ 0 60000 65536"/>
                <a:gd name="T9" fmla="*/ 0 w 480"/>
                <a:gd name="T10" fmla="*/ 0 h 168"/>
                <a:gd name="T11" fmla="*/ 480 w 480"/>
                <a:gd name="T12" fmla="*/ 168 h 1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168">
                  <a:moveTo>
                    <a:pt x="0" y="144"/>
                  </a:moveTo>
                  <a:cubicBezTo>
                    <a:pt x="80" y="156"/>
                    <a:pt x="160" y="168"/>
                    <a:pt x="240" y="144"/>
                  </a:cubicBezTo>
                  <a:cubicBezTo>
                    <a:pt x="320" y="120"/>
                    <a:pt x="440" y="24"/>
                    <a:pt x="480" y="0"/>
                  </a:cubicBezTo>
                </a:path>
              </a:pathLst>
            </a:custGeom>
            <a:noFill/>
            <a:ln w="9525">
              <a:solidFill>
                <a:srgbClr val="00559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91"/>
            <p:cNvSpPr>
              <a:spLocks/>
            </p:cNvSpPr>
            <p:nvPr/>
          </p:nvSpPr>
          <p:spPr bwMode="auto">
            <a:xfrm>
              <a:off x="2685709" y="1513984"/>
              <a:ext cx="520700" cy="152400"/>
            </a:xfrm>
            <a:custGeom>
              <a:avLst/>
              <a:gdLst>
                <a:gd name="T0" fmla="*/ 0 w 384"/>
                <a:gd name="T1" fmla="*/ 96 h 112"/>
                <a:gd name="T2" fmla="*/ 192 w 384"/>
                <a:gd name="T3" fmla="*/ 96 h 112"/>
                <a:gd name="T4" fmla="*/ 384 w 384"/>
                <a:gd name="T5" fmla="*/ 0 h 112"/>
                <a:gd name="T6" fmla="*/ 0 60000 65536"/>
                <a:gd name="T7" fmla="*/ 0 60000 65536"/>
                <a:gd name="T8" fmla="*/ 0 60000 65536"/>
                <a:gd name="T9" fmla="*/ 0 w 384"/>
                <a:gd name="T10" fmla="*/ 0 h 112"/>
                <a:gd name="T11" fmla="*/ 384 w 384"/>
                <a:gd name="T12" fmla="*/ 112 h 1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112">
                  <a:moveTo>
                    <a:pt x="0" y="96"/>
                  </a:moveTo>
                  <a:cubicBezTo>
                    <a:pt x="64" y="104"/>
                    <a:pt x="128" y="112"/>
                    <a:pt x="192" y="96"/>
                  </a:cubicBezTo>
                  <a:cubicBezTo>
                    <a:pt x="256" y="80"/>
                    <a:pt x="352" y="16"/>
                    <a:pt x="384" y="0"/>
                  </a:cubicBezTo>
                </a:path>
              </a:pathLst>
            </a:custGeom>
            <a:noFill/>
            <a:ln w="9525">
              <a:solidFill>
                <a:srgbClr val="00559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92"/>
            <p:cNvSpPr>
              <a:spLocks/>
            </p:cNvSpPr>
            <p:nvPr/>
          </p:nvSpPr>
          <p:spPr bwMode="auto">
            <a:xfrm>
              <a:off x="2815884" y="1448897"/>
              <a:ext cx="325438" cy="76200"/>
            </a:xfrm>
            <a:custGeom>
              <a:avLst/>
              <a:gdLst>
                <a:gd name="T0" fmla="*/ 0 w 240"/>
                <a:gd name="T1" fmla="*/ 48 h 56"/>
                <a:gd name="T2" fmla="*/ 144 w 240"/>
                <a:gd name="T3" fmla="*/ 48 h 56"/>
                <a:gd name="T4" fmla="*/ 240 w 240"/>
                <a:gd name="T5" fmla="*/ 0 h 56"/>
                <a:gd name="T6" fmla="*/ 0 60000 65536"/>
                <a:gd name="T7" fmla="*/ 0 60000 65536"/>
                <a:gd name="T8" fmla="*/ 0 60000 65536"/>
                <a:gd name="T9" fmla="*/ 0 w 240"/>
                <a:gd name="T10" fmla="*/ 0 h 56"/>
                <a:gd name="T11" fmla="*/ 240 w 240"/>
                <a:gd name="T12" fmla="*/ 56 h 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56">
                  <a:moveTo>
                    <a:pt x="0" y="48"/>
                  </a:moveTo>
                  <a:cubicBezTo>
                    <a:pt x="52" y="52"/>
                    <a:pt x="104" y="56"/>
                    <a:pt x="144" y="48"/>
                  </a:cubicBezTo>
                  <a:cubicBezTo>
                    <a:pt x="184" y="40"/>
                    <a:pt x="212" y="20"/>
                    <a:pt x="240" y="0"/>
                  </a:cubicBezTo>
                </a:path>
              </a:pathLst>
            </a:custGeom>
            <a:noFill/>
            <a:ln w="9525">
              <a:solidFill>
                <a:srgbClr val="00559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93"/>
            <p:cNvSpPr>
              <a:spLocks/>
            </p:cNvSpPr>
            <p:nvPr/>
          </p:nvSpPr>
          <p:spPr bwMode="auto">
            <a:xfrm rot="10800000" flipV="1">
              <a:off x="2555534" y="3141172"/>
              <a:ext cx="1299943" cy="215534"/>
            </a:xfrm>
            <a:custGeom>
              <a:avLst/>
              <a:gdLst>
                <a:gd name="T0" fmla="*/ 0 w 1008"/>
                <a:gd name="T1" fmla="*/ 152 h 152"/>
                <a:gd name="T2" fmla="*/ 480 w 1008"/>
                <a:gd name="T3" fmla="*/ 8 h 152"/>
                <a:gd name="T4" fmla="*/ 1008 w 1008"/>
                <a:gd name="T5" fmla="*/ 104 h 152"/>
                <a:gd name="T6" fmla="*/ 0 60000 65536"/>
                <a:gd name="T7" fmla="*/ 0 60000 65536"/>
                <a:gd name="T8" fmla="*/ 0 60000 65536"/>
                <a:gd name="T9" fmla="*/ 0 w 1008"/>
                <a:gd name="T10" fmla="*/ 0 h 152"/>
                <a:gd name="T11" fmla="*/ 1008 w 1008"/>
                <a:gd name="T12" fmla="*/ 152 h 1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152">
                  <a:moveTo>
                    <a:pt x="0" y="152"/>
                  </a:moveTo>
                  <a:cubicBezTo>
                    <a:pt x="156" y="84"/>
                    <a:pt x="312" y="16"/>
                    <a:pt x="480" y="8"/>
                  </a:cubicBezTo>
                  <a:cubicBezTo>
                    <a:pt x="648" y="0"/>
                    <a:pt x="828" y="52"/>
                    <a:pt x="1008" y="104"/>
                  </a:cubicBezTo>
                </a:path>
              </a:pathLst>
            </a:custGeom>
            <a:noFill/>
            <a:ln w="9525">
              <a:solidFill>
                <a:srgbClr val="00559F"/>
              </a:solidFill>
              <a:round/>
              <a:headEnd type="arrow"/>
              <a:tailEnd type="non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94"/>
            <p:cNvSpPr>
              <a:spLocks/>
            </p:cNvSpPr>
            <p:nvPr/>
          </p:nvSpPr>
          <p:spPr bwMode="auto">
            <a:xfrm flipV="1">
              <a:off x="2620622" y="3596784"/>
              <a:ext cx="650875" cy="228600"/>
            </a:xfrm>
            <a:custGeom>
              <a:avLst/>
              <a:gdLst>
                <a:gd name="T0" fmla="*/ 0 w 480"/>
                <a:gd name="T1" fmla="*/ 144 h 168"/>
                <a:gd name="T2" fmla="*/ 240 w 480"/>
                <a:gd name="T3" fmla="*/ 144 h 168"/>
                <a:gd name="T4" fmla="*/ 480 w 480"/>
                <a:gd name="T5" fmla="*/ 0 h 168"/>
                <a:gd name="T6" fmla="*/ 0 60000 65536"/>
                <a:gd name="T7" fmla="*/ 0 60000 65536"/>
                <a:gd name="T8" fmla="*/ 0 60000 65536"/>
                <a:gd name="T9" fmla="*/ 0 w 480"/>
                <a:gd name="T10" fmla="*/ 0 h 168"/>
                <a:gd name="T11" fmla="*/ 480 w 480"/>
                <a:gd name="T12" fmla="*/ 168 h 1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168">
                  <a:moveTo>
                    <a:pt x="0" y="144"/>
                  </a:moveTo>
                  <a:cubicBezTo>
                    <a:pt x="80" y="156"/>
                    <a:pt x="160" y="168"/>
                    <a:pt x="240" y="144"/>
                  </a:cubicBezTo>
                  <a:cubicBezTo>
                    <a:pt x="320" y="120"/>
                    <a:pt x="440" y="24"/>
                    <a:pt x="480" y="0"/>
                  </a:cubicBezTo>
                </a:path>
              </a:pathLst>
            </a:custGeom>
            <a:noFill/>
            <a:ln w="9525">
              <a:solidFill>
                <a:srgbClr val="00559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96"/>
            <p:cNvSpPr>
              <a:spLocks/>
            </p:cNvSpPr>
            <p:nvPr/>
          </p:nvSpPr>
          <p:spPr bwMode="auto">
            <a:xfrm flipV="1">
              <a:off x="2815884" y="3922222"/>
              <a:ext cx="325438" cy="76200"/>
            </a:xfrm>
            <a:custGeom>
              <a:avLst/>
              <a:gdLst>
                <a:gd name="T0" fmla="*/ 0 w 240"/>
                <a:gd name="T1" fmla="*/ 48 h 56"/>
                <a:gd name="T2" fmla="*/ 144 w 240"/>
                <a:gd name="T3" fmla="*/ 48 h 56"/>
                <a:gd name="T4" fmla="*/ 240 w 240"/>
                <a:gd name="T5" fmla="*/ 0 h 56"/>
                <a:gd name="T6" fmla="*/ 0 60000 65536"/>
                <a:gd name="T7" fmla="*/ 0 60000 65536"/>
                <a:gd name="T8" fmla="*/ 0 60000 65536"/>
                <a:gd name="T9" fmla="*/ 0 w 240"/>
                <a:gd name="T10" fmla="*/ 0 h 56"/>
                <a:gd name="T11" fmla="*/ 240 w 240"/>
                <a:gd name="T12" fmla="*/ 56 h 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56">
                  <a:moveTo>
                    <a:pt x="0" y="48"/>
                  </a:moveTo>
                  <a:cubicBezTo>
                    <a:pt x="52" y="52"/>
                    <a:pt x="104" y="56"/>
                    <a:pt x="144" y="48"/>
                  </a:cubicBezTo>
                  <a:cubicBezTo>
                    <a:pt x="184" y="40"/>
                    <a:pt x="212" y="20"/>
                    <a:pt x="240" y="0"/>
                  </a:cubicBezTo>
                </a:path>
              </a:pathLst>
            </a:custGeom>
            <a:noFill/>
            <a:ln w="9525">
              <a:solidFill>
                <a:srgbClr val="00559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42"/>
            <p:cNvSpPr>
              <a:spLocks/>
            </p:cNvSpPr>
            <p:nvPr/>
          </p:nvSpPr>
          <p:spPr bwMode="auto">
            <a:xfrm rot="10800000">
              <a:off x="2562757" y="2177322"/>
              <a:ext cx="1305639" cy="181443"/>
            </a:xfrm>
            <a:custGeom>
              <a:avLst/>
              <a:gdLst>
                <a:gd name="T0" fmla="*/ 0 w 1008"/>
                <a:gd name="T1" fmla="*/ 152 h 152"/>
                <a:gd name="T2" fmla="*/ 480 w 1008"/>
                <a:gd name="T3" fmla="*/ 8 h 152"/>
                <a:gd name="T4" fmla="*/ 1008 w 1008"/>
                <a:gd name="T5" fmla="*/ 104 h 152"/>
                <a:gd name="T6" fmla="*/ 0 60000 65536"/>
                <a:gd name="T7" fmla="*/ 0 60000 65536"/>
                <a:gd name="T8" fmla="*/ 0 60000 65536"/>
                <a:gd name="T9" fmla="*/ 0 w 1008"/>
                <a:gd name="T10" fmla="*/ 0 h 152"/>
                <a:gd name="T11" fmla="*/ 1008 w 1008"/>
                <a:gd name="T12" fmla="*/ 152 h 1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152">
                  <a:moveTo>
                    <a:pt x="0" y="152"/>
                  </a:moveTo>
                  <a:cubicBezTo>
                    <a:pt x="156" y="84"/>
                    <a:pt x="312" y="16"/>
                    <a:pt x="480" y="8"/>
                  </a:cubicBezTo>
                  <a:cubicBezTo>
                    <a:pt x="648" y="0"/>
                    <a:pt x="828" y="52"/>
                    <a:pt x="1008" y="104"/>
                  </a:cubicBezTo>
                </a:path>
              </a:pathLst>
            </a:custGeom>
            <a:noFill/>
            <a:ln w="9525">
              <a:solidFill>
                <a:srgbClr val="00559F"/>
              </a:solidFill>
              <a:round/>
              <a:headEnd type="arrow"/>
              <a:tailEnd type="non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95"/>
            <p:cNvSpPr>
              <a:spLocks/>
            </p:cNvSpPr>
            <p:nvPr/>
          </p:nvSpPr>
          <p:spPr bwMode="auto">
            <a:xfrm flipV="1">
              <a:off x="2685709" y="3749184"/>
              <a:ext cx="520700" cy="152400"/>
            </a:xfrm>
            <a:custGeom>
              <a:avLst/>
              <a:gdLst>
                <a:gd name="T0" fmla="*/ 0 w 384"/>
                <a:gd name="T1" fmla="*/ 96 h 112"/>
                <a:gd name="T2" fmla="*/ 192 w 384"/>
                <a:gd name="T3" fmla="*/ 96 h 112"/>
                <a:gd name="T4" fmla="*/ 384 w 384"/>
                <a:gd name="T5" fmla="*/ 0 h 112"/>
                <a:gd name="T6" fmla="*/ 0 60000 65536"/>
                <a:gd name="T7" fmla="*/ 0 60000 65536"/>
                <a:gd name="T8" fmla="*/ 0 60000 65536"/>
                <a:gd name="T9" fmla="*/ 0 w 384"/>
                <a:gd name="T10" fmla="*/ 0 h 112"/>
                <a:gd name="T11" fmla="*/ 384 w 384"/>
                <a:gd name="T12" fmla="*/ 112 h 1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112">
                  <a:moveTo>
                    <a:pt x="0" y="96"/>
                  </a:moveTo>
                  <a:cubicBezTo>
                    <a:pt x="64" y="104"/>
                    <a:pt x="128" y="112"/>
                    <a:pt x="192" y="96"/>
                  </a:cubicBezTo>
                  <a:cubicBezTo>
                    <a:pt x="256" y="80"/>
                    <a:pt x="352" y="16"/>
                    <a:pt x="384" y="0"/>
                  </a:cubicBezTo>
                </a:path>
              </a:pathLst>
            </a:custGeom>
            <a:noFill/>
            <a:ln w="9525">
              <a:solidFill>
                <a:srgbClr val="00559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27" name="Line 73"/>
          <p:cNvSpPr>
            <a:spLocks noChangeShapeType="1"/>
          </p:cNvSpPr>
          <p:nvPr/>
        </p:nvSpPr>
        <p:spPr bwMode="auto">
          <a:xfrm>
            <a:off x="1783403" y="2131952"/>
            <a:ext cx="0" cy="715963"/>
          </a:xfrm>
          <a:prstGeom prst="line">
            <a:avLst/>
          </a:prstGeom>
          <a:noFill/>
          <a:ln w="12700" cap="flat" cmpd="sng" algn="ctr">
            <a:solidFill>
              <a:srgbClr val="3A3A3A"/>
            </a:solidFill>
            <a:prstDash val="solid"/>
            <a:round/>
            <a:headEnd type="stealth" w="med" len="med"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Text Box 74"/>
          <p:cNvSpPr txBox="1">
            <a:spLocks noChangeArrowheads="1"/>
          </p:cNvSpPr>
          <p:nvPr/>
        </p:nvSpPr>
        <p:spPr bwMode="auto">
          <a:xfrm>
            <a:off x="1740000" y="2502136"/>
            <a:ext cx="44916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de-DE" sz="2000" dirty="0">
                <a:solidFill>
                  <a:schemeClr val="accent6">
                    <a:lumMod val="50000"/>
                  </a:schemeClr>
                </a:solidFill>
              </a:rPr>
              <a:t>2b</a:t>
            </a:r>
          </a:p>
        </p:txBody>
      </p:sp>
      <p:cxnSp>
        <p:nvCxnSpPr>
          <p:cNvPr id="129" name="Straight Arrow Connector 128"/>
          <p:cNvCxnSpPr/>
          <p:nvPr/>
        </p:nvCxnSpPr>
        <p:spPr>
          <a:xfrm>
            <a:off x="3516835" y="955548"/>
            <a:ext cx="2609066" cy="1588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flipH="1" flipV="1">
            <a:off x="5492805" y="2113287"/>
            <a:ext cx="2385620" cy="1356"/>
          </a:xfrm>
          <a:prstGeom prst="line">
            <a:avLst/>
          </a:prstGeom>
          <a:ln w="57150" cmpd="sng">
            <a:solidFill>
              <a:srgbClr val="86868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 flipH="1" flipV="1">
            <a:off x="5492805" y="2831285"/>
            <a:ext cx="2385620" cy="1356"/>
          </a:xfrm>
          <a:prstGeom prst="line">
            <a:avLst/>
          </a:prstGeom>
          <a:ln w="57150" cmpd="sng">
            <a:solidFill>
              <a:srgbClr val="86868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/>
          <p:cNvSpPr txBox="1"/>
          <p:nvPr/>
        </p:nvSpPr>
        <p:spPr>
          <a:xfrm>
            <a:off x="4684801" y="900000"/>
            <a:ext cx="3048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262626"/>
                </a:solidFill>
              </a:rPr>
              <a:t>L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4824000" y="2097305"/>
            <a:ext cx="3370058" cy="744953"/>
            <a:chOff x="4491600" y="2097304"/>
            <a:chExt cx="3370058" cy="744953"/>
          </a:xfrm>
        </p:grpSpPr>
        <p:sp>
          <p:nvSpPr>
            <p:cNvPr id="131" name="Oval 18 1"/>
            <p:cNvSpPr>
              <a:spLocks noChangeArrowheads="1"/>
            </p:cNvSpPr>
            <p:nvPr/>
          </p:nvSpPr>
          <p:spPr bwMode="auto">
            <a:xfrm>
              <a:off x="5607600" y="2199053"/>
              <a:ext cx="215996" cy="2160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Oval 18 2"/>
            <p:cNvSpPr>
              <a:spLocks noChangeArrowheads="1"/>
            </p:cNvSpPr>
            <p:nvPr/>
          </p:nvSpPr>
          <p:spPr bwMode="auto">
            <a:xfrm>
              <a:off x="4491600" y="2523053"/>
              <a:ext cx="215999" cy="216000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33" name="Straight Arrow Connector 132"/>
            <p:cNvCxnSpPr/>
            <p:nvPr/>
          </p:nvCxnSpPr>
          <p:spPr>
            <a:xfrm>
              <a:off x="4749907" y="2485680"/>
              <a:ext cx="890266" cy="98"/>
            </a:xfrm>
            <a:prstGeom prst="straightConnector1">
              <a:avLst/>
            </a:prstGeom>
            <a:ln w="25400" cap="flat" cmpd="sng" algn="ctr">
              <a:solidFill>
                <a:srgbClr val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TextBox 133"/>
            <p:cNvSpPr txBox="1"/>
            <p:nvPr/>
          </p:nvSpPr>
          <p:spPr>
            <a:xfrm>
              <a:off x="5028495" y="238559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solidFill>
                    <a:srgbClr val="262626"/>
                  </a:solidFill>
                </a:rPr>
                <a:t>z</a:t>
              </a:r>
              <a:endParaRPr lang="en-US" dirty="0">
                <a:solidFill>
                  <a:srgbClr val="262626"/>
                </a:solidFill>
              </a:endParaRPr>
            </a:p>
          </p:txBody>
        </p:sp>
        <p:cxnSp>
          <p:nvCxnSpPr>
            <p:cNvPr id="142" name="Straight Arrow Connector 141"/>
            <p:cNvCxnSpPr/>
            <p:nvPr/>
          </p:nvCxnSpPr>
          <p:spPr>
            <a:xfrm rot="5400000">
              <a:off x="6161167" y="2371805"/>
              <a:ext cx="283885" cy="1588"/>
            </a:xfrm>
            <a:prstGeom prst="straightConnector1">
              <a:avLst/>
            </a:prstGeom>
            <a:ln w="9525" cap="flat" cmpd="sng" algn="ctr">
              <a:solidFill>
                <a:srgbClr val="000000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TextBox 142"/>
            <p:cNvSpPr txBox="1"/>
            <p:nvPr/>
          </p:nvSpPr>
          <p:spPr>
            <a:xfrm>
              <a:off x="6337927" y="2097304"/>
              <a:ext cx="133284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</a:rPr>
                <a:t>x</a:t>
              </a:r>
              <a:r>
                <a:rPr lang="en-US" sz="1500" baseline="-25000" dirty="0">
                  <a:solidFill>
                    <a:srgbClr val="004078"/>
                  </a:solidFill>
                </a:rPr>
                <a:t>1</a:t>
              </a:r>
              <a:r>
                <a:rPr lang="en-US" sz="1500" dirty="0">
                  <a:solidFill>
                    <a:srgbClr val="004078"/>
                  </a:solidFill>
                </a:rPr>
                <a:t> (or </a:t>
              </a:r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y</a:t>
              </a:r>
              <a:r>
                <a:rPr lang="en-US" sz="1500" baseline="-25000" dirty="0">
                  <a:solidFill>
                    <a:srgbClr val="004078"/>
                  </a:solidFill>
                  <a:cs typeface="Symbol" charset="2"/>
                </a:rPr>
                <a:t>1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)</a:t>
              </a:r>
              <a:endParaRPr lang="en-US" sz="1500" dirty="0">
                <a:solidFill>
                  <a:srgbClr val="004078"/>
                </a:solidFill>
              </a:endParaRPr>
            </a:p>
          </p:txBody>
        </p:sp>
        <p:cxnSp>
          <p:nvCxnSpPr>
            <p:cNvPr id="144" name="Straight Arrow Connector 143"/>
            <p:cNvCxnSpPr/>
            <p:nvPr/>
          </p:nvCxnSpPr>
          <p:spPr>
            <a:xfrm rot="5400000">
              <a:off x="6398826" y="2592886"/>
              <a:ext cx="215999" cy="1588"/>
            </a:xfrm>
            <a:prstGeom prst="straightConnector1">
              <a:avLst/>
            </a:prstGeom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TextBox 144"/>
            <p:cNvSpPr txBox="1"/>
            <p:nvPr/>
          </p:nvSpPr>
          <p:spPr>
            <a:xfrm>
              <a:off x="6528814" y="2519092"/>
              <a:ext cx="133284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</a:rPr>
                <a:t>x</a:t>
              </a:r>
              <a:r>
                <a:rPr lang="en-US" sz="1500" baseline="-25000" dirty="0">
                  <a:solidFill>
                    <a:srgbClr val="004078"/>
                  </a:solidFill>
                </a:rPr>
                <a:t>2</a:t>
              </a:r>
              <a:r>
                <a:rPr lang="en-US" sz="1500" dirty="0">
                  <a:solidFill>
                    <a:srgbClr val="004078"/>
                  </a:solidFill>
                </a:rPr>
                <a:t> (or </a:t>
              </a:r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y</a:t>
              </a:r>
              <a:r>
                <a:rPr lang="en-US" sz="1500" baseline="-25000" dirty="0">
                  <a:solidFill>
                    <a:srgbClr val="004078"/>
                  </a:solidFill>
                  <a:cs typeface="Symbol" charset="2"/>
                </a:rPr>
                <a:t>2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)</a:t>
              </a:r>
              <a:endParaRPr lang="en-US" sz="1500" dirty="0">
                <a:solidFill>
                  <a:srgbClr val="004078"/>
                </a:solidFill>
              </a:endParaRPr>
            </a:p>
          </p:txBody>
        </p:sp>
      </p:grpSp>
      <p:sp>
        <p:nvSpPr>
          <p:cNvPr id="161" name="Oval 18 3"/>
          <p:cNvSpPr>
            <a:spLocks noChangeArrowheads="1"/>
          </p:cNvSpPr>
          <p:nvPr/>
        </p:nvSpPr>
        <p:spPr bwMode="auto">
          <a:xfrm>
            <a:off x="8544000" y="1080000"/>
            <a:ext cx="216000" cy="216000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2" name="Oval 18 4"/>
          <p:cNvSpPr>
            <a:spLocks noChangeArrowheads="1"/>
          </p:cNvSpPr>
          <p:nvPr/>
        </p:nvSpPr>
        <p:spPr bwMode="auto">
          <a:xfrm>
            <a:off x="8544000" y="1512000"/>
            <a:ext cx="216000" cy="2160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" name="TextBox 162"/>
          <p:cNvSpPr txBox="1"/>
          <p:nvPr/>
        </p:nvSpPr>
        <p:spPr>
          <a:xfrm>
            <a:off x="8946935" y="1022236"/>
            <a:ext cx="13716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tx2"/>
                </a:solidFill>
              </a:rPr>
              <a:t>Source, q</a:t>
            </a:r>
            <a:r>
              <a:rPr lang="en-US" sz="1500" baseline="-25000" dirty="0">
                <a:solidFill>
                  <a:schemeClr val="tx2"/>
                </a:solidFill>
              </a:rPr>
              <a:t>1</a:t>
            </a:r>
            <a:endParaRPr lang="en-US" sz="1500" dirty="0">
              <a:solidFill>
                <a:schemeClr val="tx2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8946935" y="1458418"/>
            <a:ext cx="13716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accent2">
                    <a:lumMod val="75000"/>
                  </a:schemeClr>
                </a:solidFill>
              </a:rPr>
              <a:t>Witness, q</a:t>
            </a:r>
            <a:r>
              <a:rPr lang="en-US" sz="1500" baseline="-25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en-US" sz="15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824" y="4968000"/>
            <a:ext cx="5358352" cy="5765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001" y="3276000"/>
            <a:ext cx="5799771" cy="410057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5760000" y="2952000"/>
            <a:ext cx="1053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Note that:</a:t>
            </a:r>
            <a:endParaRPr lang="en-US" sz="1600" b="1" dirty="0"/>
          </a:p>
        </p:txBody>
      </p:sp>
      <p:pic>
        <p:nvPicPr>
          <p:cNvPr id="11" name="Picture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8000" y="5400000"/>
            <a:ext cx="2121600" cy="14948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15322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9980">
        <p:fade/>
      </p:transition>
    </mc:Choice>
    <mc:Fallback xmlns="">
      <p:transition spd="med" advTm="6998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Wake potential for a distribution of particles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36000" y="4068000"/>
            <a:ext cx="11520000" cy="2376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We define the wake function as the </a:t>
            </a:r>
            <a:r>
              <a:rPr lang="en-US" sz="2000" b="1" dirty="0">
                <a:solidFill>
                  <a:srgbClr val="C00000"/>
                </a:solidFill>
              </a:rPr>
              <a:t>integrated force </a:t>
            </a:r>
            <a:r>
              <a:rPr lang="en-US" sz="2000" dirty="0"/>
              <a:t>on the witness particle (</a:t>
            </a:r>
            <a:r>
              <a:rPr lang="en-US" sz="1800" dirty="0"/>
              <a:t>associated to a change in energy</a:t>
            </a:r>
            <a:r>
              <a:rPr lang="en-US" sz="2000" dirty="0"/>
              <a:t>):</a:t>
            </a:r>
          </a:p>
          <a:p>
            <a:r>
              <a:rPr lang="en-US" sz="1800" dirty="0" smtClean="0"/>
              <a:t>For </a:t>
            </a:r>
            <a:r>
              <a:rPr lang="en-US" sz="1800" dirty="0"/>
              <a:t>an extended particle distribution this </a:t>
            </a:r>
            <a:r>
              <a:rPr lang="en-US" sz="1800" dirty="0" smtClean="0"/>
              <a:t>becomes (superposition of all source terms)</a:t>
            </a:r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24. September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Kevin Li - Collective effects III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6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740000" y="900001"/>
            <a:ext cx="7645658" cy="2908275"/>
            <a:chOff x="152400" y="896947"/>
            <a:chExt cx="7645658" cy="2908275"/>
          </a:xfrm>
        </p:grpSpPr>
        <p:cxnSp>
          <p:nvCxnSpPr>
            <p:cNvPr id="65" name="Straight Arrow Connector 64"/>
            <p:cNvCxnSpPr/>
            <p:nvPr/>
          </p:nvCxnSpPr>
          <p:spPr>
            <a:xfrm>
              <a:off x="195803" y="2485039"/>
              <a:ext cx="7424197" cy="1588"/>
            </a:xfrm>
            <a:prstGeom prst="straightConnector1">
              <a:avLst/>
            </a:prstGeom>
            <a:ln w="19050" cap="flat" cmpd="sng" algn="ctr">
              <a:solidFill>
                <a:srgbClr val="004078"/>
              </a:solidFill>
              <a:prstDash val="dash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Freeform 11"/>
            <p:cNvSpPr>
              <a:spLocks/>
            </p:cNvSpPr>
            <p:nvPr/>
          </p:nvSpPr>
          <p:spPr bwMode="auto">
            <a:xfrm>
              <a:off x="2538020" y="2828909"/>
              <a:ext cx="1367185" cy="976313"/>
            </a:xfrm>
            <a:custGeom>
              <a:avLst/>
              <a:gdLst>
                <a:gd name="T0" fmla="*/ 0 w 1200"/>
                <a:gd name="T1" fmla="*/ 0 h 1008"/>
                <a:gd name="T2" fmla="*/ 96 w 1200"/>
                <a:gd name="T3" fmla="*/ 672 h 1008"/>
                <a:gd name="T4" fmla="*/ 432 w 1200"/>
                <a:gd name="T5" fmla="*/ 1008 h 1008"/>
                <a:gd name="T6" fmla="*/ 720 w 1200"/>
                <a:gd name="T7" fmla="*/ 672 h 1008"/>
                <a:gd name="T8" fmla="*/ 960 w 1200"/>
                <a:gd name="T9" fmla="*/ 720 h 1008"/>
                <a:gd name="T10" fmla="*/ 1152 w 1200"/>
                <a:gd name="T11" fmla="*/ 432 h 1008"/>
                <a:gd name="T12" fmla="*/ 1200 w 1200"/>
                <a:gd name="T13" fmla="*/ 0 h 10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0"/>
                <a:gd name="T22" fmla="*/ 0 h 1008"/>
                <a:gd name="T23" fmla="*/ 1200 w 1200"/>
                <a:gd name="T24" fmla="*/ 1008 h 10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0" h="1008">
                  <a:moveTo>
                    <a:pt x="0" y="0"/>
                  </a:moveTo>
                  <a:cubicBezTo>
                    <a:pt x="12" y="252"/>
                    <a:pt x="24" y="504"/>
                    <a:pt x="96" y="672"/>
                  </a:cubicBezTo>
                  <a:cubicBezTo>
                    <a:pt x="168" y="840"/>
                    <a:pt x="328" y="1008"/>
                    <a:pt x="432" y="1008"/>
                  </a:cubicBezTo>
                  <a:cubicBezTo>
                    <a:pt x="536" y="1008"/>
                    <a:pt x="632" y="720"/>
                    <a:pt x="720" y="672"/>
                  </a:cubicBezTo>
                  <a:cubicBezTo>
                    <a:pt x="808" y="624"/>
                    <a:pt x="888" y="760"/>
                    <a:pt x="960" y="720"/>
                  </a:cubicBezTo>
                  <a:cubicBezTo>
                    <a:pt x="1032" y="680"/>
                    <a:pt x="1112" y="552"/>
                    <a:pt x="1152" y="432"/>
                  </a:cubicBezTo>
                  <a:cubicBezTo>
                    <a:pt x="1192" y="312"/>
                    <a:pt x="1192" y="72"/>
                    <a:pt x="1200" y="0"/>
                  </a:cubicBezTo>
                </a:path>
              </a:pathLst>
            </a:custGeom>
            <a:noFill/>
            <a:ln w="57150" cmpd="sng">
              <a:solidFill>
                <a:srgbClr val="868686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6"/>
            <p:cNvSpPr>
              <a:spLocks/>
            </p:cNvSpPr>
            <p:nvPr/>
          </p:nvSpPr>
          <p:spPr bwMode="auto">
            <a:xfrm flipV="1">
              <a:off x="2538020" y="1136634"/>
              <a:ext cx="1367185" cy="976313"/>
            </a:xfrm>
            <a:custGeom>
              <a:avLst/>
              <a:gdLst>
                <a:gd name="T0" fmla="*/ 0 w 1200"/>
                <a:gd name="T1" fmla="*/ 0 h 1008"/>
                <a:gd name="T2" fmla="*/ 96 w 1200"/>
                <a:gd name="T3" fmla="*/ 672 h 1008"/>
                <a:gd name="T4" fmla="*/ 432 w 1200"/>
                <a:gd name="T5" fmla="*/ 1008 h 1008"/>
                <a:gd name="T6" fmla="*/ 720 w 1200"/>
                <a:gd name="T7" fmla="*/ 672 h 1008"/>
                <a:gd name="T8" fmla="*/ 960 w 1200"/>
                <a:gd name="T9" fmla="*/ 720 h 1008"/>
                <a:gd name="T10" fmla="*/ 1152 w 1200"/>
                <a:gd name="T11" fmla="*/ 432 h 1008"/>
                <a:gd name="T12" fmla="*/ 1200 w 1200"/>
                <a:gd name="T13" fmla="*/ 0 h 10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0"/>
                <a:gd name="T22" fmla="*/ 0 h 1008"/>
                <a:gd name="T23" fmla="*/ 1200 w 1200"/>
                <a:gd name="T24" fmla="*/ 1008 h 10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0" h="1008">
                  <a:moveTo>
                    <a:pt x="0" y="0"/>
                  </a:moveTo>
                  <a:cubicBezTo>
                    <a:pt x="12" y="252"/>
                    <a:pt x="24" y="504"/>
                    <a:pt x="96" y="672"/>
                  </a:cubicBezTo>
                  <a:cubicBezTo>
                    <a:pt x="168" y="840"/>
                    <a:pt x="328" y="1008"/>
                    <a:pt x="432" y="1008"/>
                  </a:cubicBezTo>
                  <a:cubicBezTo>
                    <a:pt x="536" y="1008"/>
                    <a:pt x="632" y="720"/>
                    <a:pt x="720" y="672"/>
                  </a:cubicBezTo>
                  <a:cubicBezTo>
                    <a:pt x="808" y="624"/>
                    <a:pt x="888" y="760"/>
                    <a:pt x="960" y="720"/>
                  </a:cubicBezTo>
                  <a:cubicBezTo>
                    <a:pt x="1032" y="680"/>
                    <a:pt x="1112" y="552"/>
                    <a:pt x="1152" y="432"/>
                  </a:cubicBezTo>
                  <a:cubicBezTo>
                    <a:pt x="1192" y="312"/>
                    <a:pt x="1192" y="72"/>
                    <a:pt x="1200" y="0"/>
                  </a:cubicBezTo>
                </a:path>
              </a:pathLst>
            </a:custGeom>
            <a:noFill/>
            <a:ln w="57150" cmpd="sng">
              <a:solidFill>
                <a:srgbClr val="868686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68" name="Straight Connector 67"/>
            <p:cNvCxnSpPr>
              <a:stCxn id="67" idx="0"/>
            </p:cNvCxnSpPr>
            <p:nvPr/>
          </p:nvCxnSpPr>
          <p:spPr>
            <a:xfrm flipH="1" flipV="1">
              <a:off x="152400" y="2111591"/>
              <a:ext cx="2385620" cy="1356"/>
            </a:xfrm>
            <a:prstGeom prst="line">
              <a:avLst/>
            </a:prstGeom>
            <a:ln w="57150" cmpd="sng">
              <a:solidFill>
                <a:srgbClr val="86868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H="1" flipV="1">
              <a:off x="152400" y="2827553"/>
              <a:ext cx="2385620" cy="1356"/>
            </a:xfrm>
            <a:prstGeom prst="line">
              <a:avLst/>
            </a:prstGeom>
            <a:ln w="57150" cmpd="sng">
              <a:solidFill>
                <a:srgbClr val="86868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8" name="Group 94"/>
            <p:cNvGrpSpPr/>
            <p:nvPr/>
          </p:nvGrpSpPr>
          <p:grpSpPr>
            <a:xfrm>
              <a:off x="2555534" y="1204113"/>
              <a:ext cx="1312862" cy="2549525"/>
              <a:chOff x="2555534" y="1448897"/>
              <a:chExt cx="1312862" cy="2549525"/>
            </a:xfrm>
          </p:grpSpPr>
          <p:sp>
            <p:nvSpPr>
              <p:cNvPr id="119" name="Freeform 90"/>
              <p:cNvSpPr>
                <a:spLocks/>
              </p:cNvSpPr>
              <p:nvPr/>
            </p:nvSpPr>
            <p:spPr bwMode="auto">
              <a:xfrm>
                <a:off x="2631734" y="1644159"/>
                <a:ext cx="639763" cy="228600"/>
              </a:xfrm>
              <a:custGeom>
                <a:avLst/>
                <a:gdLst>
                  <a:gd name="T0" fmla="*/ 0 w 480"/>
                  <a:gd name="T1" fmla="*/ 144 h 168"/>
                  <a:gd name="T2" fmla="*/ 240 w 480"/>
                  <a:gd name="T3" fmla="*/ 144 h 168"/>
                  <a:gd name="T4" fmla="*/ 480 w 480"/>
                  <a:gd name="T5" fmla="*/ 0 h 168"/>
                  <a:gd name="T6" fmla="*/ 0 60000 65536"/>
                  <a:gd name="T7" fmla="*/ 0 60000 65536"/>
                  <a:gd name="T8" fmla="*/ 0 60000 65536"/>
                  <a:gd name="T9" fmla="*/ 0 w 480"/>
                  <a:gd name="T10" fmla="*/ 0 h 168"/>
                  <a:gd name="T11" fmla="*/ 480 w 480"/>
                  <a:gd name="T12" fmla="*/ 168 h 1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80" h="168">
                    <a:moveTo>
                      <a:pt x="0" y="144"/>
                    </a:moveTo>
                    <a:cubicBezTo>
                      <a:pt x="80" y="156"/>
                      <a:pt x="160" y="168"/>
                      <a:pt x="240" y="144"/>
                    </a:cubicBezTo>
                    <a:cubicBezTo>
                      <a:pt x="320" y="120"/>
                      <a:pt x="440" y="24"/>
                      <a:pt x="480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Freeform 91"/>
              <p:cNvSpPr>
                <a:spLocks/>
              </p:cNvSpPr>
              <p:nvPr/>
            </p:nvSpPr>
            <p:spPr bwMode="auto">
              <a:xfrm>
                <a:off x="2685709" y="1513984"/>
                <a:ext cx="520700" cy="152400"/>
              </a:xfrm>
              <a:custGeom>
                <a:avLst/>
                <a:gdLst>
                  <a:gd name="T0" fmla="*/ 0 w 384"/>
                  <a:gd name="T1" fmla="*/ 96 h 112"/>
                  <a:gd name="T2" fmla="*/ 192 w 384"/>
                  <a:gd name="T3" fmla="*/ 96 h 112"/>
                  <a:gd name="T4" fmla="*/ 384 w 384"/>
                  <a:gd name="T5" fmla="*/ 0 h 112"/>
                  <a:gd name="T6" fmla="*/ 0 60000 65536"/>
                  <a:gd name="T7" fmla="*/ 0 60000 65536"/>
                  <a:gd name="T8" fmla="*/ 0 60000 65536"/>
                  <a:gd name="T9" fmla="*/ 0 w 384"/>
                  <a:gd name="T10" fmla="*/ 0 h 112"/>
                  <a:gd name="T11" fmla="*/ 384 w 384"/>
                  <a:gd name="T12" fmla="*/ 112 h 1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4" h="112">
                    <a:moveTo>
                      <a:pt x="0" y="96"/>
                    </a:moveTo>
                    <a:cubicBezTo>
                      <a:pt x="64" y="104"/>
                      <a:pt x="128" y="112"/>
                      <a:pt x="192" y="96"/>
                    </a:cubicBezTo>
                    <a:cubicBezTo>
                      <a:pt x="256" y="80"/>
                      <a:pt x="352" y="16"/>
                      <a:pt x="384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Freeform 92"/>
              <p:cNvSpPr>
                <a:spLocks/>
              </p:cNvSpPr>
              <p:nvPr/>
            </p:nvSpPr>
            <p:spPr bwMode="auto">
              <a:xfrm>
                <a:off x="2815884" y="1448897"/>
                <a:ext cx="325438" cy="76200"/>
              </a:xfrm>
              <a:custGeom>
                <a:avLst/>
                <a:gdLst>
                  <a:gd name="T0" fmla="*/ 0 w 240"/>
                  <a:gd name="T1" fmla="*/ 48 h 56"/>
                  <a:gd name="T2" fmla="*/ 144 w 240"/>
                  <a:gd name="T3" fmla="*/ 48 h 56"/>
                  <a:gd name="T4" fmla="*/ 240 w 240"/>
                  <a:gd name="T5" fmla="*/ 0 h 56"/>
                  <a:gd name="T6" fmla="*/ 0 60000 65536"/>
                  <a:gd name="T7" fmla="*/ 0 60000 65536"/>
                  <a:gd name="T8" fmla="*/ 0 60000 65536"/>
                  <a:gd name="T9" fmla="*/ 0 w 240"/>
                  <a:gd name="T10" fmla="*/ 0 h 56"/>
                  <a:gd name="T11" fmla="*/ 240 w 240"/>
                  <a:gd name="T12" fmla="*/ 56 h 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0" h="56">
                    <a:moveTo>
                      <a:pt x="0" y="48"/>
                    </a:moveTo>
                    <a:cubicBezTo>
                      <a:pt x="52" y="52"/>
                      <a:pt x="104" y="56"/>
                      <a:pt x="144" y="48"/>
                    </a:cubicBezTo>
                    <a:cubicBezTo>
                      <a:pt x="184" y="40"/>
                      <a:pt x="212" y="20"/>
                      <a:pt x="240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Freeform 93"/>
              <p:cNvSpPr>
                <a:spLocks/>
              </p:cNvSpPr>
              <p:nvPr/>
            </p:nvSpPr>
            <p:spPr bwMode="auto">
              <a:xfrm rot="10800000" flipV="1">
                <a:off x="2555534" y="3141172"/>
                <a:ext cx="1299943" cy="215534"/>
              </a:xfrm>
              <a:custGeom>
                <a:avLst/>
                <a:gdLst>
                  <a:gd name="T0" fmla="*/ 0 w 1008"/>
                  <a:gd name="T1" fmla="*/ 152 h 152"/>
                  <a:gd name="T2" fmla="*/ 480 w 1008"/>
                  <a:gd name="T3" fmla="*/ 8 h 152"/>
                  <a:gd name="T4" fmla="*/ 1008 w 1008"/>
                  <a:gd name="T5" fmla="*/ 104 h 152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152"/>
                  <a:gd name="T11" fmla="*/ 1008 w 1008"/>
                  <a:gd name="T12" fmla="*/ 152 h 15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152">
                    <a:moveTo>
                      <a:pt x="0" y="152"/>
                    </a:moveTo>
                    <a:cubicBezTo>
                      <a:pt x="156" y="84"/>
                      <a:pt x="312" y="16"/>
                      <a:pt x="480" y="8"/>
                    </a:cubicBezTo>
                    <a:cubicBezTo>
                      <a:pt x="648" y="0"/>
                      <a:pt x="828" y="52"/>
                      <a:pt x="1008" y="104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 type="arrow"/>
                <a:tailEnd type="non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Freeform 94"/>
              <p:cNvSpPr>
                <a:spLocks/>
              </p:cNvSpPr>
              <p:nvPr/>
            </p:nvSpPr>
            <p:spPr bwMode="auto">
              <a:xfrm flipV="1">
                <a:off x="2620622" y="3596784"/>
                <a:ext cx="650875" cy="228600"/>
              </a:xfrm>
              <a:custGeom>
                <a:avLst/>
                <a:gdLst>
                  <a:gd name="T0" fmla="*/ 0 w 480"/>
                  <a:gd name="T1" fmla="*/ 144 h 168"/>
                  <a:gd name="T2" fmla="*/ 240 w 480"/>
                  <a:gd name="T3" fmla="*/ 144 h 168"/>
                  <a:gd name="T4" fmla="*/ 480 w 480"/>
                  <a:gd name="T5" fmla="*/ 0 h 168"/>
                  <a:gd name="T6" fmla="*/ 0 60000 65536"/>
                  <a:gd name="T7" fmla="*/ 0 60000 65536"/>
                  <a:gd name="T8" fmla="*/ 0 60000 65536"/>
                  <a:gd name="T9" fmla="*/ 0 w 480"/>
                  <a:gd name="T10" fmla="*/ 0 h 168"/>
                  <a:gd name="T11" fmla="*/ 480 w 480"/>
                  <a:gd name="T12" fmla="*/ 168 h 1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80" h="168">
                    <a:moveTo>
                      <a:pt x="0" y="144"/>
                    </a:moveTo>
                    <a:cubicBezTo>
                      <a:pt x="80" y="156"/>
                      <a:pt x="160" y="168"/>
                      <a:pt x="240" y="144"/>
                    </a:cubicBezTo>
                    <a:cubicBezTo>
                      <a:pt x="320" y="120"/>
                      <a:pt x="440" y="24"/>
                      <a:pt x="480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Freeform 96"/>
              <p:cNvSpPr>
                <a:spLocks/>
              </p:cNvSpPr>
              <p:nvPr/>
            </p:nvSpPr>
            <p:spPr bwMode="auto">
              <a:xfrm flipV="1">
                <a:off x="2815884" y="3922222"/>
                <a:ext cx="325438" cy="76200"/>
              </a:xfrm>
              <a:custGeom>
                <a:avLst/>
                <a:gdLst>
                  <a:gd name="T0" fmla="*/ 0 w 240"/>
                  <a:gd name="T1" fmla="*/ 48 h 56"/>
                  <a:gd name="T2" fmla="*/ 144 w 240"/>
                  <a:gd name="T3" fmla="*/ 48 h 56"/>
                  <a:gd name="T4" fmla="*/ 240 w 240"/>
                  <a:gd name="T5" fmla="*/ 0 h 56"/>
                  <a:gd name="T6" fmla="*/ 0 60000 65536"/>
                  <a:gd name="T7" fmla="*/ 0 60000 65536"/>
                  <a:gd name="T8" fmla="*/ 0 60000 65536"/>
                  <a:gd name="T9" fmla="*/ 0 w 240"/>
                  <a:gd name="T10" fmla="*/ 0 h 56"/>
                  <a:gd name="T11" fmla="*/ 240 w 240"/>
                  <a:gd name="T12" fmla="*/ 56 h 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0" h="56">
                    <a:moveTo>
                      <a:pt x="0" y="48"/>
                    </a:moveTo>
                    <a:cubicBezTo>
                      <a:pt x="52" y="52"/>
                      <a:pt x="104" y="56"/>
                      <a:pt x="144" y="48"/>
                    </a:cubicBezTo>
                    <a:cubicBezTo>
                      <a:pt x="184" y="40"/>
                      <a:pt x="212" y="20"/>
                      <a:pt x="240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Freeform 42"/>
              <p:cNvSpPr>
                <a:spLocks/>
              </p:cNvSpPr>
              <p:nvPr/>
            </p:nvSpPr>
            <p:spPr bwMode="auto">
              <a:xfrm rot="10800000">
                <a:off x="2562757" y="2177322"/>
                <a:ext cx="1305639" cy="181443"/>
              </a:xfrm>
              <a:custGeom>
                <a:avLst/>
                <a:gdLst>
                  <a:gd name="T0" fmla="*/ 0 w 1008"/>
                  <a:gd name="T1" fmla="*/ 152 h 152"/>
                  <a:gd name="T2" fmla="*/ 480 w 1008"/>
                  <a:gd name="T3" fmla="*/ 8 h 152"/>
                  <a:gd name="T4" fmla="*/ 1008 w 1008"/>
                  <a:gd name="T5" fmla="*/ 104 h 152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152"/>
                  <a:gd name="T11" fmla="*/ 1008 w 1008"/>
                  <a:gd name="T12" fmla="*/ 152 h 15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152">
                    <a:moveTo>
                      <a:pt x="0" y="152"/>
                    </a:moveTo>
                    <a:cubicBezTo>
                      <a:pt x="156" y="84"/>
                      <a:pt x="312" y="16"/>
                      <a:pt x="480" y="8"/>
                    </a:cubicBezTo>
                    <a:cubicBezTo>
                      <a:pt x="648" y="0"/>
                      <a:pt x="828" y="52"/>
                      <a:pt x="1008" y="104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 type="arrow"/>
                <a:tailEnd type="non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Freeform 95"/>
              <p:cNvSpPr>
                <a:spLocks/>
              </p:cNvSpPr>
              <p:nvPr/>
            </p:nvSpPr>
            <p:spPr bwMode="auto">
              <a:xfrm flipV="1">
                <a:off x="2685709" y="3749184"/>
                <a:ext cx="520700" cy="152400"/>
              </a:xfrm>
              <a:custGeom>
                <a:avLst/>
                <a:gdLst>
                  <a:gd name="T0" fmla="*/ 0 w 384"/>
                  <a:gd name="T1" fmla="*/ 96 h 112"/>
                  <a:gd name="T2" fmla="*/ 192 w 384"/>
                  <a:gd name="T3" fmla="*/ 96 h 112"/>
                  <a:gd name="T4" fmla="*/ 384 w 384"/>
                  <a:gd name="T5" fmla="*/ 0 h 112"/>
                  <a:gd name="T6" fmla="*/ 0 60000 65536"/>
                  <a:gd name="T7" fmla="*/ 0 60000 65536"/>
                  <a:gd name="T8" fmla="*/ 0 60000 65536"/>
                  <a:gd name="T9" fmla="*/ 0 w 384"/>
                  <a:gd name="T10" fmla="*/ 0 h 112"/>
                  <a:gd name="T11" fmla="*/ 384 w 384"/>
                  <a:gd name="T12" fmla="*/ 112 h 1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4" h="112">
                    <a:moveTo>
                      <a:pt x="0" y="96"/>
                    </a:moveTo>
                    <a:cubicBezTo>
                      <a:pt x="64" y="104"/>
                      <a:pt x="128" y="112"/>
                      <a:pt x="192" y="96"/>
                    </a:cubicBezTo>
                    <a:cubicBezTo>
                      <a:pt x="256" y="80"/>
                      <a:pt x="352" y="16"/>
                      <a:pt x="384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27" name="Line 73"/>
            <p:cNvSpPr>
              <a:spLocks noChangeShapeType="1"/>
            </p:cNvSpPr>
            <p:nvPr/>
          </p:nvSpPr>
          <p:spPr bwMode="auto">
            <a:xfrm>
              <a:off x="195803" y="2128898"/>
              <a:ext cx="0" cy="715963"/>
            </a:xfrm>
            <a:prstGeom prst="line">
              <a:avLst/>
            </a:prstGeom>
            <a:noFill/>
            <a:ln w="12700" cap="flat" cmpd="sng" algn="ctr">
              <a:solidFill>
                <a:srgbClr val="3A3A3A"/>
              </a:solidFill>
              <a:prstDash val="solid"/>
              <a:round/>
              <a:headEnd type="stealth" w="med" len="med"/>
              <a:tailEnd type="stealth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Text Box 74"/>
            <p:cNvSpPr txBox="1">
              <a:spLocks noChangeArrowheads="1"/>
            </p:cNvSpPr>
            <p:nvPr/>
          </p:nvSpPr>
          <p:spPr bwMode="auto">
            <a:xfrm>
              <a:off x="152400" y="2499083"/>
              <a:ext cx="44916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de-DE" sz="2000" dirty="0">
                  <a:solidFill>
                    <a:schemeClr val="accent6">
                      <a:lumMod val="50000"/>
                    </a:schemeClr>
                  </a:solidFill>
                </a:rPr>
                <a:t>2b</a:t>
              </a:r>
            </a:p>
          </p:txBody>
        </p:sp>
        <p:cxnSp>
          <p:nvCxnSpPr>
            <p:cNvPr id="129" name="Straight Arrow Connector 128"/>
            <p:cNvCxnSpPr/>
            <p:nvPr/>
          </p:nvCxnSpPr>
          <p:spPr>
            <a:xfrm>
              <a:off x="1929235" y="952495"/>
              <a:ext cx="2609066" cy="1588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Oval 18 1 1"/>
            <p:cNvSpPr>
              <a:spLocks noChangeArrowheads="1"/>
            </p:cNvSpPr>
            <p:nvPr/>
          </p:nvSpPr>
          <p:spPr bwMode="auto">
            <a:xfrm>
              <a:off x="5156400" y="2196000"/>
              <a:ext cx="936000" cy="216000"/>
            </a:xfrm>
            <a:prstGeom prst="ellipse">
              <a:avLst/>
            </a:prstGeom>
            <a:solidFill>
              <a:schemeClr val="accent5">
                <a:alpha val="80000"/>
              </a:schemeClr>
            </a:solidFill>
            <a:ln>
              <a:headEnd/>
              <a:tailEnd/>
            </a:ln>
            <a:scene3d>
              <a:camera prst="orthographicFront"/>
              <a:lightRig rig="threePt" dir="t"/>
            </a:scene3d>
            <a:sp3d>
              <a:bevelT w="101600" h="101600"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Oval 18 2"/>
            <p:cNvSpPr>
              <a:spLocks noChangeArrowheads="1"/>
            </p:cNvSpPr>
            <p:nvPr/>
          </p:nvSpPr>
          <p:spPr bwMode="auto">
            <a:xfrm>
              <a:off x="4428000" y="2520000"/>
              <a:ext cx="215999" cy="216000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4328400" y="2840947"/>
              <a:ext cx="360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>
                  <a:solidFill>
                    <a:srgbClr val="262626"/>
                  </a:solidFill>
                </a:rPr>
                <a:t>z</a:t>
              </a:r>
              <a:endParaRPr lang="en-US" dirty="0">
                <a:solidFill>
                  <a:srgbClr val="262626"/>
                </a:solidFill>
              </a:endParaRPr>
            </a:p>
          </p:txBody>
        </p:sp>
        <p:cxnSp>
          <p:nvCxnSpPr>
            <p:cNvPr id="135" name="Straight Connector 134"/>
            <p:cNvCxnSpPr/>
            <p:nvPr/>
          </p:nvCxnSpPr>
          <p:spPr>
            <a:xfrm flipH="1" flipV="1">
              <a:off x="3905205" y="2110234"/>
              <a:ext cx="2385620" cy="1356"/>
            </a:xfrm>
            <a:prstGeom prst="line">
              <a:avLst/>
            </a:prstGeom>
            <a:ln w="57150" cmpd="sng">
              <a:solidFill>
                <a:srgbClr val="86868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/>
            <p:nvPr/>
          </p:nvCxnSpPr>
          <p:spPr>
            <a:xfrm flipH="1" flipV="1">
              <a:off x="3905205" y="2828232"/>
              <a:ext cx="2385620" cy="1356"/>
            </a:xfrm>
            <a:prstGeom prst="line">
              <a:avLst/>
            </a:prstGeom>
            <a:ln w="57150" cmpd="sng">
              <a:solidFill>
                <a:srgbClr val="86868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TextBox 140"/>
            <p:cNvSpPr txBox="1"/>
            <p:nvPr/>
          </p:nvSpPr>
          <p:spPr>
            <a:xfrm>
              <a:off x="3097201" y="896947"/>
              <a:ext cx="30480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262626"/>
                  </a:solidFill>
                </a:rPr>
                <a:t>L</a:t>
              </a:r>
            </a:p>
          </p:txBody>
        </p:sp>
        <p:cxnSp>
          <p:nvCxnSpPr>
            <p:cNvPr id="142" name="Straight Arrow Connector 141"/>
            <p:cNvCxnSpPr/>
            <p:nvPr/>
          </p:nvCxnSpPr>
          <p:spPr>
            <a:xfrm rot="5400000">
              <a:off x="6097567" y="2368752"/>
              <a:ext cx="283885" cy="1588"/>
            </a:xfrm>
            <a:prstGeom prst="straightConnector1">
              <a:avLst/>
            </a:prstGeom>
            <a:ln w="9525" cap="flat" cmpd="sng" algn="ctr">
              <a:solidFill>
                <a:srgbClr val="000000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TextBox 142"/>
            <p:cNvSpPr txBox="1"/>
            <p:nvPr/>
          </p:nvSpPr>
          <p:spPr>
            <a:xfrm>
              <a:off x="6274327" y="2094251"/>
              <a:ext cx="133284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</a:rPr>
                <a:t>x</a:t>
              </a:r>
              <a:r>
                <a:rPr lang="en-US" sz="1500" baseline="-25000" dirty="0">
                  <a:solidFill>
                    <a:srgbClr val="004078"/>
                  </a:solidFill>
                </a:rPr>
                <a:t>1</a:t>
              </a:r>
              <a:r>
                <a:rPr lang="en-US" sz="1500" dirty="0">
                  <a:solidFill>
                    <a:srgbClr val="004078"/>
                  </a:solidFill>
                </a:rPr>
                <a:t> (or </a:t>
              </a:r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y</a:t>
              </a:r>
              <a:r>
                <a:rPr lang="en-US" sz="1500" baseline="-25000" dirty="0">
                  <a:solidFill>
                    <a:srgbClr val="004078"/>
                  </a:solidFill>
                  <a:cs typeface="Symbol" charset="2"/>
                </a:rPr>
                <a:t>1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)</a:t>
              </a:r>
              <a:endParaRPr lang="en-US" sz="1500" dirty="0">
                <a:solidFill>
                  <a:srgbClr val="004078"/>
                </a:solidFill>
              </a:endParaRPr>
            </a:p>
          </p:txBody>
        </p:sp>
        <p:cxnSp>
          <p:nvCxnSpPr>
            <p:cNvPr id="144" name="Straight Arrow Connector 143"/>
            <p:cNvCxnSpPr/>
            <p:nvPr/>
          </p:nvCxnSpPr>
          <p:spPr>
            <a:xfrm rot="5400000">
              <a:off x="6335226" y="2589833"/>
              <a:ext cx="215999" cy="1588"/>
            </a:xfrm>
            <a:prstGeom prst="straightConnector1">
              <a:avLst/>
            </a:prstGeom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TextBox 144"/>
            <p:cNvSpPr txBox="1"/>
            <p:nvPr/>
          </p:nvSpPr>
          <p:spPr>
            <a:xfrm>
              <a:off x="6465214" y="2516039"/>
              <a:ext cx="133284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</a:rPr>
                <a:t>x</a:t>
              </a:r>
              <a:r>
                <a:rPr lang="en-US" sz="1500" baseline="-25000" dirty="0">
                  <a:solidFill>
                    <a:srgbClr val="004078"/>
                  </a:solidFill>
                </a:rPr>
                <a:t>2</a:t>
              </a:r>
              <a:r>
                <a:rPr lang="en-US" sz="1500" dirty="0">
                  <a:solidFill>
                    <a:srgbClr val="004078"/>
                  </a:solidFill>
                </a:rPr>
                <a:t> (or </a:t>
              </a:r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y</a:t>
              </a:r>
              <a:r>
                <a:rPr lang="en-US" sz="1500" baseline="-25000" dirty="0">
                  <a:solidFill>
                    <a:srgbClr val="004078"/>
                  </a:solidFill>
                  <a:cs typeface="Symbol" charset="2"/>
                </a:rPr>
                <a:t>2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)</a:t>
              </a:r>
              <a:endParaRPr lang="en-US" sz="1500" dirty="0">
                <a:solidFill>
                  <a:srgbClr val="004078"/>
                </a:solidFill>
              </a:endParaRPr>
            </a:p>
          </p:txBody>
        </p:sp>
      </p:grpSp>
      <p:sp>
        <p:nvSpPr>
          <p:cNvPr id="162" name="Oval 18 4"/>
          <p:cNvSpPr>
            <a:spLocks noChangeArrowheads="1"/>
          </p:cNvSpPr>
          <p:nvPr/>
        </p:nvSpPr>
        <p:spPr bwMode="auto">
          <a:xfrm>
            <a:off x="8544000" y="1512000"/>
            <a:ext cx="216000" cy="2160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" name="TextBox 162"/>
          <p:cNvSpPr txBox="1"/>
          <p:nvPr/>
        </p:nvSpPr>
        <p:spPr>
          <a:xfrm>
            <a:off x="8946935" y="1022236"/>
            <a:ext cx="13716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tx2"/>
                </a:solidFill>
              </a:rPr>
              <a:t>Source, q</a:t>
            </a:r>
            <a:r>
              <a:rPr lang="en-US" sz="1500" baseline="-25000" dirty="0">
                <a:solidFill>
                  <a:schemeClr val="tx2"/>
                </a:solidFill>
              </a:rPr>
              <a:t>1</a:t>
            </a:r>
            <a:endParaRPr lang="en-US" sz="1500" dirty="0">
              <a:solidFill>
                <a:schemeClr val="tx2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8946935" y="1458418"/>
            <a:ext cx="13716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accent2">
                    <a:lumMod val="75000"/>
                  </a:schemeClr>
                </a:solidFill>
              </a:rPr>
              <a:t>Witness, q</a:t>
            </a:r>
            <a:r>
              <a:rPr lang="en-US" sz="1500" baseline="-25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en-US" sz="15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566" y="4968000"/>
            <a:ext cx="5366868" cy="579715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7068000" y="2844000"/>
            <a:ext cx="36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262626"/>
                </a:solidFill>
              </a:rPr>
              <a:t>z</a:t>
            </a:r>
            <a:r>
              <a:rPr lang="en-US" baseline="-25000" dirty="0">
                <a:solidFill>
                  <a:srgbClr val="262626"/>
                </a:solidFill>
              </a:rPr>
              <a:t>1</a:t>
            </a:r>
          </a:p>
        </p:txBody>
      </p:sp>
      <p:sp>
        <p:nvSpPr>
          <p:cNvPr id="43" name="Oval 18 1 2"/>
          <p:cNvSpPr>
            <a:spLocks noChangeArrowheads="1"/>
          </p:cNvSpPr>
          <p:nvPr/>
        </p:nvSpPr>
        <p:spPr bwMode="auto">
          <a:xfrm>
            <a:off x="7932000" y="1080000"/>
            <a:ext cx="936000" cy="216000"/>
          </a:xfrm>
          <a:prstGeom prst="ellipse">
            <a:avLst/>
          </a:prstGeom>
          <a:solidFill>
            <a:schemeClr val="accent5">
              <a:alpha val="80000"/>
            </a:schemeClr>
          </a:solidFill>
          <a:ln>
            <a:headEnd/>
            <a:tailEnd/>
          </a:ln>
          <a:scene3d>
            <a:camera prst="orthographicFront"/>
            <a:lightRig rig="threePt" dir="t"/>
          </a:scene3d>
          <a:sp3d>
            <a:bevelT w="101600" h="1016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3288000" y="5004000"/>
            <a:ext cx="5616000" cy="1296000"/>
            <a:chOff x="1764000" y="4896000"/>
            <a:chExt cx="5616000" cy="1296000"/>
          </a:xfrm>
        </p:grpSpPr>
        <p:sp>
          <p:nvSpPr>
            <p:cNvPr id="41" name="Rectangle 40"/>
            <p:cNvSpPr/>
            <p:nvPr/>
          </p:nvSpPr>
          <p:spPr>
            <a:xfrm>
              <a:off x="1764000" y="5616000"/>
              <a:ext cx="5616000" cy="576000"/>
            </a:xfrm>
            <a:prstGeom prst="rect">
              <a:avLst/>
            </a:prstGeom>
            <a:solidFill>
              <a:schemeClr val="bg1">
                <a:alpha val="95000"/>
              </a:schemeClr>
            </a:solidFill>
            <a:ln w="25400">
              <a:solidFill>
                <a:schemeClr val="tx2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74250" lvl="1">
                <a:spcBef>
                  <a:spcPct val="20000"/>
                </a:spcBef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Forces become dependent on the </a:t>
              </a:r>
              <a:r>
                <a:rPr lang="en-US" sz="1600" b="1" dirty="0">
                  <a:solidFill>
                    <a:srgbClr val="C00000"/>
                  </a:solidFill>
                </a:rPr>
                <a:t>particle distribution function</a:t>
              </a:r>
              <a:endParaRPr lang="en-US" sz="1400" b="1" dirty="0">
                <a:solidFill>
                  <a:srgbClr val="C00000"/>
                </a:solidFill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3330000" y="4896000"/>
              <a:ext cx="1080000" cy="504000"/>
            </a:xfrm>
            <a:prstGeom prst="rect">
              <a:avLst/>
            </a:prstGeom>
            <a:noFill/>
            <a:ln w="254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>
              <a:off x="3870000" y="5400000"/>
              <a:ext cx="3308" cy="216000"/>
            </a:xfrm>
            <a:prstGeom prst="straightConnector1">
              <a:avLst/>
            </a:prstGeom>
            <a:ln w="25400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7210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9980">
        <p:fade/>
      </p:transition>
    </mc:Choice>
    <mc:Fallback xmlns="">
      <p:transition spd="med" advTm="6998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Longitudinal wake function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336000" y="4068000"/>
            <a:ext cx="11520000" cy="1979325"/>
          </a:xfrm>
        </p:spPr>
        <p:txBody>
          <a:bodyPr>
            <a:normAutofit/>
          </a:bodyPr>
          <a:lstStyle/>
          <a:p>
            <a:endParaRPr lang="en-US" sz="1800" dirty="0" smtClean="0"/>
          </a:p>
          <a:p>
            <a:r>
              <a:rPr lang="en-US" sz="1800" dirty="0" smtClean="0"/>
              <a:t>Longitudinal </a:t>
            </a:r>
            <a:r>
              <a:rPr lang="en-US" sz="1800" dirty="0"/>
              <a:t>wake fields</a:t>
            </a:r>
          </a:p>
          <a:p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24. September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Kevin Li - Collective effects III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7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740000" y="900001"/>
            <a:ext cx="7645658" cy="2908275"/>
            <a:chOff x="152400" y="896947"/>
            <a:chExt cx="7645658" cy="2908275"/>
          </a:xfrm>
        </p:grpSpPr>
        <p:cxnSp>
          <p:nvCxnSpPr>
            <p:cNvPr id="65" name="Straight Arrow Connector 64"/>
            <p:cNvCxnSpPr/>
            <p:nvPr/>
          </p:nvCxnSpPr>
          <p:spPr>
            <a:xfrm>
              <a:off x="195803" y="2485039"/>
              <a:ext cx="7424197" cy="1588"/>
            </a:xfrm>
            <a:prstGeom prst="straightConnector1">
              <a:avLst/>
            </a:prstGeom>
            <a:ln w="19050" cap="flat" cmpd="sng" algn="ctr">
              <a:solidFill>
                <a:srgbClr val="004078"/>
              </a:solidFill>
              <a:prstDash val="dash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Freeform 11"/>
            <p:cNvSpPr>
              <a:spLocks/>
            </p:cNvSpPr>
            <p:nvPr/>
          </p:nvSpPr>
          <p:spPr bwMode="auto">
            <a:xfrm>
              <a:off x="2538020" y="2828909"/>
              <a:ext cx="1367185" cy="976313"/>
            </a:xfrm>
            <a:custGeom>
              <a:avLst/>
              <a:gdLst>
                <a:gd name="T0" fmla="*/ 0 w 1200"/>
                <a:gd name="T1" fmla="*/ 0 h 1008"/>
                <a:gd name="T2" fmla="*/ 96 w 1200"/>
                <a:gd name="T3" fmla="*/ 672 h 1008"/>
                <a:gd name="T4" fmla="*/ 432 w 1200"/>
                <a:gd name="T5" fmla="*/ 1008 h 1008"/>
                <a:gd name="T6" fmla="*/ 720 w 1200"/>
                <a:gd name="T7" fmla="*/ 672 h 1008"/>
                <a:gd name="T8" fmla="*/ 960 w 1200"/>
                <a:gd name="T9" fmla="*/ 720 h 1008"/>
                <a:gd name="T10" fmla="*/ 1152 w 1200"/>
                <a:gd name="T11" fmla="*/ 432 h 1008"/>
                <a:gd name="T12" fmla="*/ 1200 w 1200"/>
                <a:gd name="T13" fmla="*/ 0 h 10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0"/>
                <a:gd name="T22" fmla="*/ 0 h 1008"/>
                <a:gd name="T23" fmla="*/ 1200 w 1200"/>
                <a:gd name="T24" fmla="*/ 1008 h 10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0" h="1008">
                  <a:moveTo>
                    <a:pt x="0" y="0"/>
                  </a:moveTo>
                  <a:cubicBezTo>
                    <a:pt x="12" y="252"/>
                    <a:pt x="24" y="504"/>
                    <a:pt x="96" y="672"/>
                  </a:cubicBezTo>
                  <a:cubicBezTo>
                    <a:pt x="168" y="840"/>
                    <a:pt x="328" y="1008"/>
                    <a:pt x="432" y="1008"/>
                  </a:cubicBezTo>
                  <a:cubicBezTo>
                    <a:pt x="536" y="1008"/>
                    <a:pt x="632" y="720"/>
                    <a:pt x="720" y="672"/>
                  </a:cubicBezTo>
                  <a:cubicBezTo>
                    <a:pt x="808" y="624"/>
                    <a:pt x="888" y="760"/>
                    <a:pt x="960" y="720"/>
                  </a:cubicBezTo>
                  <a:cubicBezTo>
                    <a:pt x="1032" y="680"/>
                    <a:pt x="1112" y="552"/>
                    <a:pt x="1152" y="432"/>
                  </a:cubicBezTo>
                  <a:cubicBezTo>
                    <a:pt x="1192" y="312"/>
                    <a:pt x="1192" y="72"/>
                    <a:pt x="1200" y="0"/>
                  </a:cubicBezTo>
                </a:path>
              </a:pathLst>
            </a:custGeom>
            <a:noFill/>
            <a:ln w="57150" cmpd="sng">
              <a:solidFill>
                <a:srgbClr val="868686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6"/>
            <p:cNvSpPr>
              <a:spLocks/>
            </p:cNvSpPr>
            <p:nvPr/>
          </p:nvSpPr>
          <p:spPr bwMode="auto">
            <a:xfrm flipV="1">
              <a:off x="2538020" y="1136634"/>
              <a:ext cx="1367185" cy="976313"/>
            </a:xfrm>
            <a:custGeom>
              <a:avLst/>
              <a:gdLst>
                <a:gd name="T0" fmla="*/ 0 w 1200"/>
                <a:gd name="T1" fmla="*/ 0 h 1008"/>
                <a:gd name="T2" fmla="*/ 96 w 1200"/>
                <a:gd name="T3" fmla="*/ 672 h 1008"/>
                <a:gd name="T4" fmla="*/ 432 w 1200"/>
                <a:gd name="T5" fmla="*/ 1008 h 1008"/>
                <a:gd name="T6" fmla="*/ 720 w 1200"/>
                <a:gd name="T7" fmla="*/ 672 h 1008"/>
                <a:gd name="T8" fmla="*/ 960 w 1200"/>
                <a:gd name="T9" fmla="*/ 720 h 1008"/>
                <a:gd name="T10" fmla="*/ 1152 w 1200"/>
                <a:gd name="T11" fmla="*/ 432 h 1008"/>
                <a:gd name="T12" fmla="*/ 1200 w 1200"/>
                <a:gd name="T13" fmla="*/ 0 h 10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0"/>
                <a:gd name="T22" fmla="*/ 0 h 1008"/>
                <a:gd name="T23" fmla="*/ 1200 w 1200"/>
                <a:gd name="T24" fmla="*/ 1008 h 10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0" h="1008">
                  <a:moveTo>
                    <a:pt x="0" y="0"/>
                  </a:moveTo>
                  <a:cubicBezTo>
                    <a:pt x="12" y="252"/>
                    <a:pt x="24" y="504"/>
                    <a:pt x="96" y="672"/>
                  </a:cubicBezTo>
                  <a:cubicBezTo>
                    <a:pt x="168" y="840"/>
                    <a:pt x="328" y="1008"/>
                    <a:pt x="432" y="1008"/>
                  </a:cubicBezTo>
                  <a:cubicBezTo>
                    <a:pt x="536" y="1008"/>
                    <a:pt x="632" y="720"/>
                    <a:pt x="720" y="672"/>
                  </a:cubicBezTo>
                  <a:cubicBezTo>
                    <a:pt x="808" y="624"/>
                    <a:pt x="888" y="760"/>
                    <a:pt x="960" y="720"/>
                  </a:cubicBezTo>
                  <a:cubicBezTo>
                    <a:pt x="1032" y="680"/>
                    <a:pt x="1112" y="552"/>
                    <a:pt x="1152" y="432"/>
                  </a:cubicBezTo>
                  <a:cubicBezTo>
                    <a:pt x="1192" y="312"/>
                    <a:pt x="1192" y="72"/>
                    <a:pt x="1200" y="0"/>
                  </a:cubicBezTo>
                </a:path>
              </a:pathLst>
            </a:custGeom>
            <a:noFill/>
            <a:ln w="57150" cmpd="sng">
              <a:solidFill>
                <a:srgbClr val="868686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68" name="Straight Connector 67"/>
            <p:cNvCxnSpPr>
              <a:stCxn id="67" idx="0"/>
            </p:cNvCxnSpPr>
            <p:nvPr/>
          </p:nvCxnSpPr>
          <p:spPr>
            <a:xfrm flipH="1" flipV="1">
              <a:off x="152400" y="2111591"/>
              <a:ext cx="2385620" cy="1356"/>
            </a:xfrm>
            <a:prstGeom prst="line">
              <a:avLst/>
            </a:prstGeom>
            <a:ln w="57150" cmpd="sng">
              <a:solidFill>
                <a:srgbClr val="86868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H="1" flipV="1">
              <a:off x="152400" y="2827553"/>
              <a:ext cx="2385620" cy="1356"/>
            </a:xfrm>
            <a:prstGeom prst="line">
              <a:avLst/>
            </a:prstGeom>
            <a:ln w="57150" cmpd="sng">
              <a:solidFill>
                <a:srgbClr val="86868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8" name="Group 94"/>
            <p:cNvGrpSpPr/>
            <p:nvPr/>
          </p:nvGrpSpPr>
          <p:grpSpPr>
            <a:xfrm>
              <a:off x="2555534" y="1204113"/>
              <a:ext cx="1312862" cy="2549525"/>
              <a:chOff x="2555534" y="1448897"/>
              <a:chExt cx="1312862" cy="2549525"/>
            </a:xfrm>
          </p:grpSpPr>
          <p:sp>
            <p:nvSpPr>
              <p:cNvPr id="119" name="Freeform 90"/>
              <p:cNvSpPr>
                <a:spLocks/>
              </p:cNvSpPr>
              <p:nvPr/>
            </p:nvSpPr>
            <p:spPr bwMode="auto">
              <a:xfrm>
                <a:off x="2631734" y="1644159"/>
                <a:ext cx="639763" cy="228600"/>
              </a:xfrm>
              <a:custGeom>
                <a:avLst/>
                <a:gdLst>
                  <a:gd name="T0" fmla="*/ 0 w 480"/>
                  <a:gd name="T1" fmla="*/ 144 h 168"/>
                  <a:gd name="T2" fmla="*/ 240 w 480"/>
                  <a:gd name="T3" fmla="*/ 144 h 168"/>
                  <a:gd name="T4" fmla="*/ 480 w 480"/>
                  <a:gd name="T5" fmla="*/ 0 h 168"/>
                  <a:gd name="T6" fmla="*/ 0 60000 65536"/>
                  <a:gd name="T7" fmla="*/ 0 60000 65536"/>
                  <a:gd name="T8" fmla="*/ 0 60000 65536"/>
                  <a:gd name="T9" fmla="*/ 0 w 480"/>
                  <a:gd name="T10" fmla="*/ 0 h 168"/>
                  <a:gd name="T11" fmla="*/ 480 w 480"/>
                  <a:gd name="T12" fmla="*/ 168 h 1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80" h="168">
                    <a:moveTo>
                      <a:pt x="0" y="144"/>
                    </a:moveTo>
                    <a:cubicBezTo>
                      <a:pt x="80" y="156"/>
                      <a:pt x="160" y="168"/>
                      <a:pt x="240" y="144"/>
                    </a:cubicBezTo>
                    <a:cubicBezTo>
                      <a:pt x="320" y="120"/>
                      <a:pt x="440" y="24"/>
                      <a:pt x="480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Freeform 91"/>
              <p:cNvSpPr>
                <a:spLocks/>
              </p:cNvSpPr>
              <p:nvPr/>
            </p:nvSpPr>
            <p:spPr bwMode="auto">
              <a:xfrm>
                <a:off x="2685709" y="1513984"/>
                <a:ext cx="520700" cy="152400"/>
              </a:xfrm>
              <a:custGeom>
                <a:avLst/>
                <a:gdLst>
                  <a:gd name="T0" fmla="*/ 0 w 384"/>
                  <a:gd name="T1" fmla="*/ 96 h 112"/>
                  <a:gd name="T2" fmla="*/ 192 w 384"/>
                  <a:gd name="T3" fmla="*/ 96 h 112"/>
                  <a:gd name="T4" fmla="*/ 384 w 384"/>
                  <a:gd name="T5" fmla="*/ 0 h 112"/>
                  <a:gd name="T6" fmla="*/ 0 60000 65536"/>
                  <a:gd name="T7" fmla="*/ 0 60000 65536"/>
                  <a:gd name="T8" fmla="*/ 0 60000 65536"/>
                  <a:gd name="T9" fmla="*/ 0 w 384"/>
                  <a:gd name="T10" fmla="*/ 0 h 112"/>
                  <a:gd name="T11" fmla="*/ 384 w 384"/>
                  <a:gd name="T12" fmla="*/ 112 h 1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4" h="112">
                    <a:moveTo>
                      <a:pt x="0" y="96"/>
                    </a:moveTo>
                    <a:cubicBezTo>
                      <a:pt x="64" y="104"/>
                      <a:pt x="128" y="112"/>
                      <a:pt x="192" y="96"/>
                    </a:cubicBezTo>
                    <a:cubicBezTo>
                      <a:pt x="256" y="80"/>
                      <a:pt x="352" y="16"/>
                      <a:pt x="384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Freeform 92"/>
              <p:cNvSpPr>
                <a:spLocks/>
              </p:cNvSpPr>
              <p:nvPr/>
            </p:nvSpPr>
            <p:spPr bwMode="auto">
              <a:xfrm>
                <a:off x="2815884" y="1448897"/>
                <a:ext cx="325438" cy="76200"/>
              </a:xfrm>
              <a:custGeom>
                <a:avLst/>
                <a:gdLst>
                  <a:gd name="T0" fmla="*/ 0 w 240"/>
                  <a:gd name="T1" fmla="*/ 48 h 56"/>
                  <a:gd name="T2" fmla="*/ 144 w 240"/>
                  <a:gd name="T3" fmla="*/ 48 h 56"/>
                  <a:gd name="T4" fmla="*/ 240 w 240"/>
                  <a:gd name="T5" fmla="*/ 0 h 56"/>
                  <a:gd name="T6" fmla="*/ 0 60000 65536"/>
                  <a:gd name="T7" fmla="*/ 0 60000 65536"/>
                  <a:gd name="T8" fmla="*/ 0 60000 65536"/>
                  <a:gd name="T9" fmla="*/ 0 w 240"/>
                  <a:gd name="T10" fmla="*/ 0 h 56"/>
                  <a:gd name="T11" fmla="*/ 240 w 240"/>
                  <a:gd name="T12" fmla="*/ 56 h 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0" h="56">
                    <a:moveTo>
                      <a:pt x="0" y="48"/>
                    </a:moveTo>
                    <a:cubicBezTo>
                      <a:pt x="52" y="52"/>
                      <a:pt x="104" y="56"/>
                      <a:pt x="144" y="48"/>
                    </a:cubicBezTo>
                    <a:cubicBezTo>
                      <a:pt x="184" y="40"/>
                      <a:pt x="212" y="20"/>
                      <a:pt x="240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Freeform 93"/>
              <p:cNvSpPr>
                <a:spLocks/>
              </p:cNvSpPr>
              <p:nvPr/>
            </p:nvSpPr>
            <p:spPr bwMode="auto">
              <a:xfrm rot="10800000" flipV="1">
                <a:off x="2555534" y="3141172"/>
                <a:ext cx="1299943" cy="215534"/>
              </a:xfrm>
              <a:custGeom>
                <a:avLst/>
                <a:gdLst>
                  <a:gd name="T0" fmla="*/ 0 w 1008"/>
                  <a:gd name="T1" fmla="*/ 152 h 152"/>
                  <a:gd name="T2" fmla="*/ 480 w 1008"/>
                  <a:gd name="T3" fmla="*/ 8 h 152"/>
                  <a:gd name="T4" fmla="*/ 1008 w 1008"/>
                  <a:gd name="T5" fmla="*/ 104 h 152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152"/>
                  <a:gd name="T11" fmla="*/ 1008 w 1008"/>
                  <a:gd name="T12" fmla="*/ 152 h 15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152">
                    <a:moveTo>
                      <a:pt x="0" y="152"/>
                    </a:moveTo>
                    <a:cubicBezTo>
                      <a:pt x="156" y="84"/>
                      <a:pt x="312" y="16"/>
                      <a:pt x="480" y="8"/>
                    </a:cubicBezTo>
                    <a:cubicBezTo>
                      <a:pt x="648" y="0"/>
                      <a:pt x="828" y="52"/>
                      <a:pt x="1008" y="104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 type="arrow"/>
                <a:tailEnd type="non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Freeform 94"/>
              <p:cNvSpPr>
                <a:spLocks/>
              </p:cNvSpPr>
              <p:nvPr/>
            </p:nvSpPr>
            <p:spPr bwMode="auto">
              <a:xfrm flipV="1">
                <a:off x="2620622" y="3596784"/>
                <a:ext cx="650875" cy="228600"/>
              </a:xfrm>
              <a:custGeom>
                <a:avLst/>
                <a:gdLst>
                  <a:gd name="T0" fmla="*/ 0 w 480"/>
                  <a:gd name="T1" fmla="*/ 144 h 168"/>
                  <a:gd name="T2" fmla="*/ 240 w 480"/>
                  <a:gd name="T3" fmla="*/ 144 h 168"/>
                  <a:gd name="T4" fmla="*/ 480 w 480"/>
                  <a:gd name="T5" fmla="*/ 0 h 168"/>
                  <a:gd name="T6" fmla="*/ 0 60000 65536"/>
                  <a:gd name="T7" fmla="*/ 0 60000 65536"/>
                  <a:gd name="T8" fmla="*/ 0 60000 65536"/>
                  <a:gd name="T9" fmla="*/ 0 w 480"/>
                  <a:gd name="T10" fmla="*/ 0 h 168"/>
                  <a:gd name="T11" fmla="*/ 480 w 480"/>
                  <a:gd name="T12" fmla="*/ 168 h 1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80" h="168">
                    <a:moveTo>
                      <a:pt x="0" y="144"/>
                    </a:moveTo>
                    <a:cubicBezTo>
                      <a:pt x="80" y="156"/>
                      <a:pt x="160" y="168"/>
                      <a:pt x="240" y="144"/>
                    </a:cubicBezTo>
                    <a:cubicBezTo>
                      <a:pt x="320" y="120"/>
                      <a:pt x="440" y="24"/>
                      <a:pt x="480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Freeform 96"/>
              <p:cNvSpPr>
                <a:spLocks/>
              </p:cNvSpPr>
              <p:nvPr/>
            </p:nvSpPr>
            <p:spPr bwMode="auto">
              <a:xfrm flipV="1">
                <a:off x="2815884" y="3922222"/>
                <a:ext cx="325438" cy="76200"/>
              </a:xfrm>
              <a:custGeom>
                <a:avLst/>
                <a:gdLst>
                  <a:gd name="T0" fmla="*/ 0 w 240"/>
                  <a:gd name="T1" fmla="*/ 48 h 56"/>
                  <a:gd name="T2" fmla="*/ 144 w 240"/>
                  <a:gd name="T3" fmla="*/ 48 h 56"/>
                  <a:gd name="T4" fmla="*/ 240 w 240"/>
                  <a:gd name="T5" fmla="*/ 0 h 56"/>
                  <a:gd name="T6" fmla="*/ 0 60000 65536"/>
                  <a:gd name="T7" fmla="*/ 0 60000 65536"/>
                  <a:gd name="T8" fmla="*/ 0 60000 65536"/>
                  <a:gd name="T9" fmla="*/ 0 w 240"/>
                  <a:gd name="T10" fmla="*/ 0 h 56"/>
                  <a:gd name="T11" fmla="*/ 240 w 240"/>
                  <a:gd name="T12" fmla="*/ 56 h 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0" h="56">
                    <a:moveTo>
                      <a:pt x="0" y="48"/>
                    </a:moveTo>
                    <a:cubicBezTo>
                      <a:pt x="52" y="52"/>
                      <a:pt x="104" y="56"/>
                      <a:pt x="144" y="48"/>
                    </a:cubicBezTo>
                    <a:cubicBezTo>
                      <a:pt x="184" y="40"/>
                      <a:pt x="212" y="20"/>
                      <a:pt x="240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Freeform 42"/>
              <p:cNvSpPr>
                <a:spLocks/>
              </p:cNvSpPr>
              <p:nvPr/>
            </p:nvSpPr>
            <p:spPr bwMode="auto">
              <a:xfrm rot="10800000">
                <a:off x="2562757" y="2177322"/>
                <a:ext cx="1305639" cy="181443"/>
              </a:xfrm>
              <a:custGeom>
                <a:avLst/>
                <a:gdLst>
                  <a:gd name="T0" fmla="*/ 0 w 1008"/>
                  <a:gd name="T1" fmla="*/ 152 h 152"/>
                  <a:gd name="T2" fmla="*/ 480 w 1008"/>
                  <a:gd name="T3" fmla="*/ 8 h 152"/>
                  <a:gd name="T4" fmla="*/ 1008 w 1008"/>
                  <a:gd name="T5" fmla="*/ 104 h 152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152"/>
                  <a:gd name="T11" fmla="*/ 1008 w 1008"/>
                  <a:gd name="T12" fmla="*/ 152 h 15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152">
                    <a:moveTo>
                      <a:pt x="0" y="152"/>
                    </a:moveTo>
                    <a:cubicBezTo>
                      <a:pt x="156" y="84"/>
                      <a:pt x="312" y="16"/>
                      <a:pt x="480" y="8"/>
                    </a:cubicBezTo>
                    <a:cubicBezTo>
                      <a:pt x="648" y="0"/>
                      <a:pt x="828" y="52"/>
                      <a:pt x="1008" y="104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 type="arrow"/>
                <a:tailEnd type="non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Freeform 95"/>
              <p:cNvSpPr>
                <a:spLocks/>
              </p:cNvSpPr>
              <p:nvPr/>
            </p:nvSpPr>
            <p:spPr bwMode="auto">
              <a:xfrm flipV="1">
                <a:off x="2685709" y="3749184"/>
                <a:ext cx="520700" cy="152400"/>
              </a:xfrm>
              <a:custGeom>
                <a:avLst/>
                <a:gdLst>
                  <a:gd name="T0" fmla="*/ 0 w 384"/>
                  <a:gd name="T1" fmla="*/ 96 h 112"/>
                  <a:gd name="T2" fmla="*/ 192 w 384"/>
                  <a:gd name="T3" fmla="*/ 96 h 112"/>
                  <a:gd name="T4" fmla="*/ 384 w 384"/>
                  <a:gd name="T5" fmla="*/ 0 h 112"/>
                  <a:gd name="T6" fmla="*/ 0 60000 65536"/>
                  <a:gd name="T7" fmla="*/ 0 60000 65536"/>
                  <a:gd name="T8" fmla="*/ 0 60000 65536"/>
                  <a:gd name="T9" fmla="*/ 0 w 384"/>
                  <a:gd name="T10" fmla="*/ 0 h 112"/>
                  <a:gd name="T11" fmla="*/ 384 w 384"/>
                  <a:gd name="T12" fmla="*/ 112 h 1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4" h="112">
                    <a:moveTo>
                      <a:pt x="0" y="96"/>
                    </a:moveTo>
                    <a:cubicBezTo>
                      <a:pt x="64" y="104"/>
                      <a:pt x="128" y="112"/>
                      <a:pt x="192" y="96"/>
                    </a:cubicBezTo>
                    <a:cubicBezTo>
                      <a:pt x="256" y="80"/>
                      <a:pt x="352" y="16"/>
                      <a:pt x="384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27" name="Line 73"/>
            <p:cNvSpPr>
              <a:spLocks noChangeShapeType="1"/>
            </p:cNvSpPr>
            <p:nvPr/>
          </p:nvSpPr>
          <p:spPr bwMode="auto">
            <a:xfrm>
              <a:off x="195803" y="2128898"/>
              <a:ext cx="0" cy="715963"/>
            </a:xfrm>
            <a:prstGeom prst="line">
              <a:avLst/>
            </a:prstGeom>
            <a:noFill/>
            <a:ln w="12700" cap="flat" cmpd="sng" algn="ctr">
              <a:solidFill>
                <a:srgbClr val="3A3A3A"/>
              </a:solidFill>
              <a:prstDash val="solid"/>
              <a:round/>
              <a:headEnd type="stealth" w="med" len="med"/>
              <a:tailEnd type="stealth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Text Box 74"/>
            <p:cNvSpPr txBox="1">
              <a:spLocks noChangeArrowheads="1"/>
            </p:cNvSpPr>
            <p:nvPr/>
          </p:nvSpPr>
          <p:spPr bwMode="auto">
            <a:xfrm>
              <a:off x="152400" y="2499083"/>
              <a:ext cx="44916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de-DE" sz="2000" dirty="0">
                  <a:solidFill>
                    <a:schemeClr val="accent6">
                      <a:lumMod val="50000"/>
                    </a:schemeClr>
                  </a:solidFill>
                </a:rPr>
                <a:t>2b</a:t>
              </a:r>
            </a:p>
          </p:txBody>
        </p:sp>
        <p:cxnSp>
          <p:nvCxnSpPr>
            <p:cNvPr id="129" name="Straight Arrow Connector 128"/>
            <p:cNvCxnSpPr/>
            <p:nvPr/>
          </p:nvCxnSpPr>
          <p:spPr>
            <a:xfrm>
              <a:off x="1929235" y="952495"/>
              <a:ext cx="2609066" cy="1588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Oval 18 1"/>
            <p:cNvSpPr>
              <a:spLocks noChangeArrowheads="1"/>
            </p:cNvSpPr>
            <p:nvPr/>
          </p:nvSpPr>
          <p:spPr bwMode="auto">
            <a:xfrm>
              <a:off x="5544000" y="2196000"/>
              <a:ext cx="215996" cy="2160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Oval 18 2"/>
            <p:cNvSpPr>
              <a:spLocks noChangeArrowheads="1"/>
            </p:cNvSpPr>
            <p:nvPr/>
          </p:nvSpPr>
          <p:spPr bwMode="auto">
            <a:xfrm>
              <a:off x="4428000" y="2520000"/>
              <a:ext cx="215999" cy="216000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33" name="Straight Arrow Connector 132"/>
            <p:cNvCxnSpPr/>
            <p:nvPr/>
          </p:nvCxnSpPr>
          <p:spPr>
            <a:xfrm>
              <a:off x="4686307" y="2482627"/>
              <a:ext cx="890266" cy="98"/>
            </a:xfrm>
            <a:prstGeom prst="straightConnector1">
              <a:avLst/>
            </a:prstGeom>
            <a:ln w="25400" cap="flat" cmpd="sng" algn="ctr">
              <a:solidFill>
                <a:srgbClr val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TextBox 133"/>
            <p:cNvSpPr txBox="1"/>
            <p:nvPr/>
          </p:nvSpPr>
          <p:spPr>
            <a:xfrm>
              <a:off x="4964895" y="2382537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solidFill>
                    <a:srgbClr val="262626"/>
                  </a:solidFill>
                </a:rPr>
                <a:t>z</a:t>
              </a:r>
              <a:endParaRPr lang="en-US" dirty="0">
                <a:solidFill>
                  <a:srgbClr val="262626"/>
                </a:solidFill>
              </a:endParaRPr>
            </a:p>
          </p:txBody>
        </p:sp>
        <p:cxnSp>
          <p:nvCxnSpPr>
            <p:cNvPr id="135" name="Straight Connector 134"/>
            <p:cNvCxnSpPr/>
            <p:nvPr/>
          </p:nvCxnSpPr>
          <p:spPr>
            <a:xfrm flipH="1" flipV="1">
              <a:off x="3905205" y="2110234"/>
              <a:ext cx="2385620" cy="1356"/>
            </a:xfrm>
            <a:prstGeom prst="line">
              <a:avLst/>
            </a:prstGeom>
            <a:ln w="57150" cmpd="sng">
              <a:solidFill>
                <a:srgbClr val="86868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/>
            <p:nvPr/>
          </p:nvCxnSpPr>
          <p:spPr>
            <a:xfrm flipH="1" flipV="1">
              <a:off x="3905205" y="2828232"/>
              <a:ext cx="2385620" cy="1356"/>
            </a:xfrm>
            <a:prstGeom prst="line">
              <a:avLst/>
            </a:prstGeom>
            <a:ln w="57150" cmpd="sng">
              <a:solidFill>
                <a:srgbClr val="86868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TextBox 140"/>
            <p:cNvSpPr txBox="1"/>
            <p:nvPr/>
          </p:nvSpPr>
          <p:spPr>
            <a:xfrm>
              <a:off x="3097201" y="896947"/>
              <a:ext cx="30480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262626"/>
                  </a:solidFill>
                </a:rPr>
                <a:t>L</a:t>
              </a:r>
            </a:p>
          </p:txBody>
        </p:sp>
        <p:cxnSp>
          <p:nvCxnSpPr>
            <p:cNvPr id="142" name="Straight Arrow Connector 141"/>
            <p:cNvCxnSpPr/>
            <p:nvPr/>
          </p:nvCxnSpPr>
          <p:spPr>
            <a:xfrm rot="5400000">
              <a:off x="6097567" y="2368752"/>
              <a:ext cx="283885" cy="1588"/>
            </a:xfrm>
            <a:prstGeom prst="straightConnector1">
              <a:avLst/>
            </a:prstGeom>
            <a:ln w="9525" cap="flat" cmpd="sng" algn="ctr">
              <a:solidFill>
                <a:srgbClr val="000000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TextBox 142"/>
            <p:cNvSpPr txBox="1"/>
            <p:nvPr/>
          </p:nvSpPr>
          <p:spPr>
            <a:xfrm>
              <a:off x="6274327" y="2094251"/>
              <a:ext cx="133284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</a:rPr>
                <a:t>x</a:t>
              </a:r>
              <a:r>
                <a:rPr lang="en-US" sz="1500" baseline="-25000" dirty="0">
                  <a:solidFill>
                    <a:srgbClr val="004078"/>
                  </a:solidFill>
                </a:rPr>
                <a:t>1</a:t>
              </a:r>
              <a:r>
                <a:rPr lang="en-US" sz="1500" dirty="0">
                  <a:solidFill>
                    <a:srgbClr val="004078"/>
                  </a:solidFill>
                </a:rPr>
                <a:t> (or </a:t>
              </a:r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y</a:t>
              </a:r>
              <a:r>
                <a:rPr lang="en-US" sz="1500" baseline="-25000" dirty="0">
                  <a:solidFill>
                    <a:srgbClr val="004078"/>
                  </a:solidFill>
                  <a:cs typeface="Symbol" charset="2"/>
                </a:rPr>
                <a:t>1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)</a:t>
              </a:r>
              <a:endParaRPr lang="en-US" sz="1500" dirty="0">
                <a:solidFill>
                  <a:srgbClr val="004078"/>
                </a:solidFill>
              </a:endParaRPr>
            </a:p>
          </p:txBody>
        </p:sp>
        <p:cxnSp>
          <p:nvCxnSpPr>
            <p:cNvPr id="144" name="Straight Arrow Connector 143"/>
            <p:cNvCxnSpPr/>
            <p:nvPr/>
          </p:nvCxnSpPr>
          <p:spPr>
            <a:xfrm rot="5400000">
              <a:off x="6335226" y="2589833"/>
              <a:ext cx="215999" cy="1588"/>
            </a:xfrm>
            <a:prstGeom prst="straightConnector1">
              <a:avLst/>
            </a:prstGeom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TextBox 144"/>
            <p:cNvSpPr txBox="1"/>
            <p:nvPr/>
          </p:nvSpPr>
          <p:spPr>
            <a:xfrm>
              <a:off x="6465214" y="2516039"/>
              <a:ext cx="133284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</a:rPr>
                <a:t>x</a:t>
              </a:r>
              <a:r>
                <a:rPr lang="en-US" sz="1500" baseline="-25000" dirty="0">
                  <a:solidFill>
                    <a:srgbClr val="004078"/>
                  </a:solidFill>
                </a:rPr>
                <a:t>2</a:t>
              </a:r>
              <a:r>
                <a:rPr lang="en-US" sz="1500" dirty="0">
                  <a:solidFill>
                    <a:srgbClr val="004078"/>
                  </a:solidFill>
                </a:rPr>
                <a:t> (or </a:t>
              </a:r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y</a:t>
              </a:r>
              <a:r>
                <a:rPr lang="en-US" sz="1500" baseline="-25000" dirty="0">
                  <a:solidFill>
                    <a:srgbClr val="004078"/>
                  </a:solidFill>
                  <a:cs typeface="Symbol" charset="2"/>
                </a:rPr>
                <a:t>2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)</a:t>
              </a:r>
              <a:endParaRPr lang="en-US" sz="1500" dirty="0">
                <a:solidFill>
                  <a:srgbClr val="004078"/>
                </a:solidFill>
              </a:endParaRPr>
            </a:p>
          </p:txBody>
        </p:sp>
      </p:grpSp>
      <p:sp>
        <p:nvSpPr>
          <p:cNvPr id="161" name="Oval 18 3"/>
          <p:cNvSpPr>
            <a:spLocks noChangeArrowheads="1"/>
          </p:cNvSpPr>
          <p:nvPr/>
        </p:nvSpPr>
        <p:spPr bwMode="auto">
          <a:xfrm>
            <a:off x="8544000" y="1080000"/>
            <a:ext cx="216000" cy="216000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2" name="Oval 18 4"/>
          <p:cNvSpPr>
            <a:spLocks noChangeArrowheads="1"/>
          </p:cNvSpPr>
          <p:nvPr/>
        </p:nvSpPr>
        <p:spPr bwMode="auto">
          <a:xfrm>
            <a:off x="8544000" y="1512000"/>
            <a:ext cx="216000" cy="2160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" name="TextBox 162"/>
          <p:cNvSpPr txBox="1"/>
          <p:nvPr/>
        </p:nvSpPr>
        <p:spPr>
          <a:xfrm>
            <a:off x="8946935" y="1022236"/>
            <a:ext cx="13716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tx2"/>
                </a:solidFill>
              </a:rPr>
              <a:t>Source, q</a:t>
            </a:r>
            <a:r>
              <a:rPr lang="en-US" sz="1500" baseline="-25000" dirty="0">
                <a:solidFill>
                  <a:schemeClr val="tx2"/>
                </a:solidFill>
              </a:rPr>
              <a:t>1</a:t>
            </a:r>
            <a:endParaRPr lang="en-US" sz="1500" dirty="0">
              <a:solidFill>
                <a:schemeClr val="tx2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8946935" y="1458418"/>
            <a:ext cx="13716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accent2">
                    <a:lumMod val="75000"/>
                  </a:schemeClr>
                </a:solidFill>
              </a:rPr>
              <a:t>Witness, q</a:t>
            </a:r>
            <a:r>
              <a:rPr lang="en-US" sz="1500" baseline="-25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en-US" sz="15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000" y="4860000"/>
            <a:ext cx="7651696" cy="573069"/>
          </a:xfrm>
          <a:prstGeom prst="rect">
            <a:avLst/>
          </a:prstGeom>
        </p:spPr>
      </p:pic>
      <p:sp>
        <p:nvSpPr>
          <p:cNvPr id="46" name="Rectangle 45"/>
          <p:cNvSpPr/>
          <p:nvPr/>
        </p:nvSpPr>
        <p:spPr>
          <a:xfrm>
            <a:off x="7956000" y="4896000"/>
            <a:ext cx="671424" cy="468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2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8928000" y="4896000"/>
            <a:ext cx="2111417" cy="468000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08000" y="5760000"/>
            <a:ext cx="36706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Zeroth order with source and test </a:t>
            </a:r>
            <a:r>
              <a:rPr lang="en-US" sz="1600" dirty="0" err="1">
                <a:solidFill>
                  <a:schemeClr val="tx2"/>
                </a:solidFill>
              </a:rPr>
              <a:t>centred</a:t>
            </a:r>
            <a:endParaRPr lang="en-US" sz="1600" dirty="0">
              <a:solidFill>
                <a:schemeClr val="tx2"/>
              </a:solidFill>
            </a:endParaRPr>
          </a:p>
          <a:p>
            <a:r>
              <a:rPr lang="en-US" sz="1600" dirty="0">
                <a:solidFill>
                  <a:schemeClr val="tx2"/>
                </a:solidFill>
              </a:rPr>
              <a:t>usually dominant</a:t>
            </a:r>
            <a:endParaRPr lang="en-GB" sz="1600" dirty="0">
              <a:solidFill>
                <a:schemeClr val="tx2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496000" y="5760000"/>
            <a:ext cx="29814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Higher order terms</a:t>
            </a:r>
          </a:p>
          <a:p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Usually negligible for small offsets</a:t>
            </a:r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14" name="Elbow Connector 13"/>
          <p:cNvCxnSpPr>
            <a:stCxn id="46" idx="2"/>
            <a:endCxn id="12" idx="0"/>
          </p:cNvCxnSpPr>
          <p:nvPr/>
        </p:nvCxnSpPr>
        <p:spPr>
          <a:xfrm rot="5400000">
            <a:off x="7169528" y="4637816"/>
            <a:ext cx="396000" cy="1848369"/>
          </a:xfrm>
          <a:prstGeom prst="bentConnector3">
            <a:avLst>
              <a:gd name="adj1" fmla="val 50000"/>
            </a:avLst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>
            <a:stCxn id="47" idx="2"/>
            <a:endCxn id="50" idx="0"/>
          </p:cNvCxnSpPr>
          <p:nvPr/>
        </p:nvCxnSpPr>
        <p:spPr>
          <a:xfrm rot="16200000" flipH="1">
            <a:off x="9787219" y="5560490"/>
            <a:ext cx="396000" cy="302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000" y="3366000"/>
            <a:ext cx="1216457" cy="226286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5760000" y="2952000"/>
            <a:ext cx="1053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Note that:</a:t>
            </a:r>
            <a:endParaRPr lang="en-US" sz="16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2255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9980"/>
    </mc:Choice>
    <mc:Fallback xmlns="">
      <p:transition advTm="699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12" grpId="0"/>
      <p:bldP spid="50" grpId="0"/>
      <p:bldP spid="4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Longitudinal </a:t>
            </a:r>
            <a:r>
              <a:rPr lang="en-US" dirty="0"/>
              <a:t>wake function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336000" y="4068000"/>
            <a:ext cx="11520000" cy="1979325"/>
          </a:xfrm>
        </p:spPr>
        <p:txBody>
          <a:bodyPr>
            <a:normAutofit/>
          </a:bodyPr>
          <a:lstStyle/>
          <a:p>
            <a:endParaRPr lang="en-US" sz="1800" dirty="0" smtClean="0"/>
          </a:p>
          <a:p>
            <a:r>
              <a:rPr lang="en-US" sz="1800" dirty="0" smtClean="0"/>
              <a:t>Longitudinal </a:t>
            </a:r>
            <a:r>
              <a:rPr lang="en-US" sz="1800" dirty="0"/>
              <a:t>wake fields</a:t>
            </a:r>
          </a:p>
          <a:p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24. September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Kevin Li - Collective effects III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740000" y="900001"/>
            <a:ext cx="7645658" cy="2908275"/>
            <a:chOff x="152400" y="896947"/>
            <a:chExt cx="7645658" cy="2908275"/>
          </a:xfrm>
        </p:grpSpPr>
        <p:cxnSp>
          <p:nvCxnSpPr>
            <p:cNvPr id="65" name="Straight Arrow Connector 64"/>
            <p:cNvCxnSpPr/>
            <p:nvPr/>
          </p:nvCxnSpPr>
          <p:spPr>
            <a:xfrm>
              <a:off x="195803" y="2485039"/>
              <a:ext cx="7424197" cy="1588"/>
            </a:xfrm>
            <a:prstGeom prst="straightConnector1">
              <a:avLst/>
            </a:prstGeom>
            <a:ln w="19050" cap="flat" cmpd="sng" algn="ctr">
              <a:solidFill>
                <a:srgbClr val="004078"/>
              </a:solidFill>
              <a:prstDash val="dash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Freeform 11"/>
            <p:cNvSpPr>
              <a:spLocks/>
            </p:cNvSpPr>
            <p:nvPr/>
          </p:nvSpPr>
          <p:spPr bwMode="auto">
            <a:xfrm>
              <a:off x="2538020" y="2828909"/>
              <a:ext cx="1367185" cy="976313"/>
            </a:xfrm>
            <a:custGeom>
              <a:avLst/>
              <a:gdLst>
                <a:gd name="T0" fmla="*/ 0 w 1200"/>
                <a:gd name="T1" fmla="*/ 0 h 1008"/>
                <a:gd name="T2" fmla="*/ 96 w 1200"/>
                <a:gd name="T3" fmla="*/ 672 h 1008"/>
                <a:gd name="T4" fmla="*/ 432 w 1200"/>
                <a:gd name="T5" fmla="*/ 1008 h 1008"/>
                <a:gd name="T6" fmla="*/ 720 w 1200"/>
                <a:gd name="T7" fmla="*/ 672 h 1008"/>
                <a:gd name="T8" fmla="*/ 960 w 1200"/>
                <a:gd name="T9" fmla="*/ 720 h 1008"/>
                <a:gd name="T10" fmla="*/ 1152 w 1200"/>
                <a:gd name="T11" fmla="*/ 432 h 1008"/>
                <a:gd name="T12" fmla="*/ 1200 w 1200"/>
                <a:gd name="T13" fmla="*/ 0 h 10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0"/>
                <a:gd name="T22" fmla="*/ 0 h 1008"/>
                <a:gd name="T23" fmla="*/ 1200 w 1200"/>
                <a:gd name="T24" fmla="*/ 1008 h 10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0" h="1008">
                  <a:moveTo>
                    <a:pt x="0" y="0"/>
                  </a:moveTo>
                  <a:cubicBezTo>
                    <a:pt x="12" y="252"/>
                    <a:pt x="24" y="504"/>
                    <a:pt x="96" y="672"/>
                  </a:cubicBezTo>
                  <a:cubicBezTo>
                    <a:pt x="168" y="840"/>
                    <a:pt x="328" y="1008"/>
                    <a:pt x="432" y="1008"/>
                  </a:cubicBezTo>
                  <a:cubicBezTo>
                    <a:pt x="536" y="1008"/>
                    <a:pt x="632" y="720"/>
                    <a:pt x="720" y="672"/>
                  </a:cubicBezTo>
                  <a:cubicBezTo>
                    <a:pt x="808" y="624"/>
                    <a:pt x="888" y="760"/>
                    <a:pt x="960" y="720"/>
                  </a:cubicBezTo>
                  <a:cubicBezTo>
                    <a:pt x="1032" y="680"/>
                    <a:pt x="1112" y="552"/>
                    <a:pt x="1152" y="432"/>
                  </a:cubicBezTo>
                  <a:cubicBezTo>
                    <a:pt x="1192" y="312"/>
                    <a:pt x="1192" y="72"/>
                    <a:pt x="1200" y="0"/>
                  </a:cubicBezTo>
                </a:path>
              </a:pathLst>
            </a:custGeom>
            <a:noFill/>
            <a:ln w="57150" cmpd="sng">
              <a:solidFill>
                <a:srgbClr val="868686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6"/>
            <p:cNvSpPr>
              <a:spLocks/>
            </p:cNvSpPr>
            <p:nvPr/>
          </p:nvSpPr>
          <p:spPr bwMode="auto">
            <a:xfrm flipV="1">
              <a:off x="2538020" y="1136634"/>
              <a:ext cx="1367185" cy="976313"/>
            </a:xfrm>
            <a:custGeom>
              <a:avLst/>
              <a:gdLst>
                <a:gd name="T0" fmla="*/ 0 w 1200"/>
                <a:gd name="T1" fmla="*/ 0 h 1008"/>
                <a:gd name="T2" fmla="*/ 96 w 1200"/>
                <a:gd name="T3" fmla="*/ 672 h 1008"/>
                <a:gd name="T4" fmla="*/ 432 w 1200"/>
                <a:gd name="T5" fmla="*/ 1008 h 1008"/>
                <a:gd name="T6" fmla="*/ 720 w 1200"/>
                <a:gd name="T7" fmla="*/ 672 h 1008"/>
                <a:gd name="T8" fmla="*/ 960 w 1200"/>
                <a:gd name="T9" fmla="*/ 720 h 1008"/>
                <a:gd name="T10" fmla="*/ 1152 w 1200"/>
                <a:gd name="T11" fmla="*/ 432 h 1008"/>
                <a:gd name="T12" fmla="*/ 1200 w 1200"/>
                <a:gd name="T13" fmla="*/ 0 h 10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0"/>
                <a:gd name="T22" fmla="*/ 0 h 1008"/>
                <a:gd name="T23" fmla="*/ 1200 w 1200"/>
                <a:gd name="T24" fmla="*/ 1008 h 10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0" h="1008">
                  <a:moveTo>
                    <a:pt x="0" y="0"/>
                  </a:moveTo>
                  <a:cubicBezTo>
                    <a:pt x="12" y="252"/>
                    <a:pt x="24" y="504"/>
                    <a:pt x="96" y="672"/>
                  </a:cubicBezTo>
                  <a:cubicBezTo>
                    <a:pt x="168" y="840"/>
                    <a:pt x="328" y="1008"/>
                    <a:pt x="432" y="1008"/>
                  </a:cubicBezTo>
                  <a:cubicBezTo>
                    <a:pt x="536" y="1008"/>
                    <a:pt x="632" y="720"/>
                    <a:pt x="720" y="672"/>
                  </a:cubicBezTo>
                  <a:cubicBezTo>
                    <a:pt x="808" y="624"/>
                    <a:pt x="888" y="760"/>
                    <a:pt x="960" y="720"/>
                  </a:cubicBezTo>
                  <a:cubicBezTo>
                    <a:pt x="1032" y="680"/>
                    <a:pt x="1112" y="552"/>
                    <a:pt x="1152" y="432"/>
                  </a:cubicBezTo>
                  <a:cubicBezTo>
                    <a:pt x="1192" y="312"/>
                    <a:pt x="1192" y="72"/>
                    <a:pt x="1200" y="0"/>
                  </a:cubicBezTo>
                </a:path>
              </a:pathLst>
            </a:custGeom>
            <a:noFill/>
            <a:ln w="57150" cmpd="sng">
              <a:solidFill>
                <a:srgbClr val="868686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68" name="Straight Connector 67"/>
            <p:cNvCxnSpPr>
              <a:stCxn id="67" idx="0"/>
            </p:cNvCxnSpPr>
            <p:nvPr/>
          </p:nvCxnSpPr>
          <p:spPr>
            <a:xfrm flipH="1" flipV="1">
              <a:off x="152400" y="2111591"/>
              <a:ext cx="2385620" cy="1356"/>
            </a:xfrm>
            <a:prstGeom prst="line">
              <a:avLst/>
            </a:prstGeom>
            <a:ln w="57150" cmpd="sng">
              <a:solidFill>
                <a:srgbClr val="86868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H="1" flipV="1">
              <a:off x="152400" y="2827553"/>
              <a:ext cx="2385620" cy="1356"/>
            </a:xfrm>
            <a:prstGeom prst="line">
              <a:avLst/>
            </a:prstGeom>
            <a:ln w="57150" cmpd="sng">
              <a:solidFill>
                <a:srgbClr val="86868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8" name="Group 94"/>
            <p:cNvGrpSpPr/>
            <p:nvPr/>
          </p:nvGrpSpPr>
          <p:grpSpPr>
            <a:xfrm>
              <a:off x="2555534" y="1204113"/>
              <a:ext cx="1312862" cy="2549525"/>
              <a:chOff x="2555534" y="1448897"/>
              <a:chExt cx="1312862" cy="2549525"/>
            </a:xfrm>
          </p:grpSpPr>
          <p:sp>
            <p:nvSpPr>
              <p:cNvPr id="119" name="Freeform 90"/>
              <p:cNvSpPr>
                <a:spLocks/>
              </p:cNvSpPr>
              <p:nvPr/>
            </p:nvSpPr>
            <p:spPr bwMode="auto">
              <a:xfrm>
                <a:off x="2631734" y="1644159"/>
                <a:ext cx="639763" cy="228600"/>
              </a:xfrm>
              <a:custGeom>
                <a:avLst/>
                <a:gdLst>
                  <a:gd name="T0" fmla="*/ 0 w 480"/>
                  <a:gd name="T1" fmla="*/ 144 h 168"/>
                  <a:gd name="T2" fmla="*/ 240 w 480"/>
                  <a:gd name="T3" fmla="*/ 144 h 168"/>
                  <a:gd name="T4" fmla="*/ 480 w 480"/>
                  <a:gd name="T5" fmla="*/ 0 h 168"/>
                  <a:gd name="T6" fmla="*/ 0 60000 65536"/>
                  <a:gd name="T7" fmla="*/ 0 60000 65536"/>
                  <a:gd name="T8" fmla="*/ 0 60000 65536"/>
                  <a:gd name="T9" fmla="*/ 0 w 480"/>
                  <a:gd name="T10" fmla="*/ 0 h 168"/>
                  <a:gd name="T11" fmla="*/ 480 w 480"/>
                  <a:gd name="T12" fmla="*/ 168 h 1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80" h="168">
                    <a:moveTo>
                      <a:pt x="0" y="144"/>
                    </a:moveTo>
                    <a:cubicBezTo>
                      <a:pt x="80" y="156"/>
                      <a:pt x="160" y="168"/>
                      <a:pt x="240" y="144"/>
                    </a:cubicBezTo>
                    <a:cubicBezTo>
                      <a:pt x="320" y="120"/>
                      <a:pt x="440" y="24"/>
                      <a:pt x="480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Freeform 91"/>
              <p:cNvSpPr>
                <a:spLocks/>
              </p:cNvSpPr>
              <p:nvPr/>
            </p:nvSpPr>
            <p:spPr bwMode="auto">
              <a:xfrm>
                <a:off x="2685709" y="1513984"/>
                <a:ext cx="520700" cy="152400"/>
              </a:xfrm>
              <a:custGeom>
                <a:avLst/>
                <a:gdLst>
                  <a:gd name="T0" fmla="*/ 0 w 384"/>
                  <a:gd name="T1" fmla="*/ 96 h 112"/>
                  <a:gd name="T2" fmla="*/ 192 w 384"/>
                  <a:gd name="T3" fmla="*/ 96 h 112"/>
                  <a:gd name="T4" fmla="*/ 384 w 384"/>
                  <a:gd name="T5" fmla="*/ 0 h 112"/>
                  <a:gd name="T6" fmla="*/ 0 60000 65536"/>
                  <a:gd name="T7" fmla="*/ 0 60000 65536"/>
                  <a:gd name="T8" fmla="*/ 0 60000 65536"/>
                  <a:gd name="T9" fmla="*/ 0 w 384"/>
                  <a:gd name="T10" fmla="*/ 0 h 112"/>
                  <a:gd name="T11" fmla="*/ 384 w 384"/>
                  <a:gd name="T12" fmla="*/ 112 h 1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4" h="112">
                    <a:moveTo>
                      <a:pt x="0" y="96"/>
                    </a:moveTo>
                    <a:cubicBezTo>
                      <a:pt x="64" y="104"/>
                      <a:pt x="128" y="112"/>
                      <a:pt x="192" y="96"/>
                    </a:cubicBezTo>
                    <a:cubicBezTo>
                      <a:pt x="256" y="80"/>
                      <a:pt x="352" y="16"/>
                      <a:pt x="384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Freeform 92"/>
              <p:cNvSpPr>
                <a:spLocks/>
              </p:cNvSpPr>
              <p:nvPr/>
            </p:nvSpPr>
            <p:spPr bwMode="auto">
              <a:xfrm>
                <a:off x="2815884" y="1448897"/>
                <a:ext cx="325438" cy="76200"/>
              </a:xfrm>
              <a:custGeom>
                <a:avLst/>
                <a:gdLst>
                  <a:gd name="T0" fmla="*/ 0 w 240"/>
                  <a:gd name="T1" fmla="*/ 48 h 56"/>
                  <a:gd name="T2" fmla="*/ 144 w 240"/>
                  <a:gd name="T3" fmla="*/ 48 h 56"/>
                  <a:gd name="T4" fmla="*/ 240 w 240"/>
                  <a:gd name="T5" fmla="*/ 0 h 56"/>
                  <a:gd name="T6" fmla="*/ 0 60000 65536"/>
                  <a:gd name="T7" fmla="*/ 0 60000 65536"/>
                  <a:gd name="T8" fmla="*/ 0 60000 65536"/>
                  <a:gd name="T9" fmla="*/ 0 w 240"/>
                  <a:gd name="T10" fmla="*/ 0 h 56"/>
                  <a:gd name="T11" fmla="*/ 240 w 240"/>
                  <a:gd name="T12" fmla="*/ 56 h 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0" h="56">
                    <a:moveTo>
                      <a:pt x="0" y="48"/>
                    </a:moveTo>
                    <a:cubicBezTo>
                      <a:pt x="52" y="52"/>
                      <a:pt x="104" y="56"/>
                      <a:pt x="144" y="48"/>
                    </a:cubicBezTo>
                    <a:cubicBezTo>
                      <a:pt x="184" y="40"/>
                      <a:pt x="212" y="20"/>
                      <a:pt x="240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Freeform 93"/>
              <p:cNvSpPr>
                <a:spLocks/>
              </p:cNvSpPr>
              <p:nvPr/>
            </p:nvSpPr>
            <p:spPr bwMode="auto">
              <a:xfrm rot="10800000" flipV="1">
                <a:off x="2555534" y="3141172"/>
                <a:ext cx="1299943" cy="215534"/>
              </a:xfrm>
              <a:custGeom>
                <a:avLst/>
                <a:gdLst>
                  <a:gd name="T0" fmla="*/ 0 w 1008"/>
                  <a:gd name="T1" fmla="*/ 152 h 152"/>
                  <a:gd name="T2" fmla="*/ 480 w 1008"/>
                  <a:gd name="T3" fmla="*/ 8 h 152"/>
                  <a:gd name="T4" fmla="*/ 1008 w 1008"/>
                  <a:gd name="T5" fmla="*/ 104 h 152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152"/>
                  <a:gd name="T11" fmla="*/ 1008 w 1008"/>
                  <a:gd name="T12" fmla="*/ 152 h 15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152">
                    <a:moveTo>
                      <a:pt x="0" y="152"/>
                    </a:moveTo>
                    <a:cubicBezTo>
                      <a:pt x="156" y="84"/>
                      <a:pt x="312" y="16"/>
                      <a:pt x="480" y="8"/>
                    </a:cubicBezTo>
                    <a:cubicBezTo>
                      <a:pt x="648" y="0"/>
                      <a:pt x="828" y="52"/>
                      <a:pt x="1008" y="104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 type="arrow"/>
                <a:tailEnd type="non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Freeform 94"/>
              <p:cNvSpPr>
                <a:spLocks/>
              </p:cNvSpPr>
              <p:nvPr/>
            </p:nvSpPr>
            <p:spPr bwMode="auto">
              <a:xfrm flipV="1">
                <a:off x="2620622" y="3596784"/>
                <a:ext cx="650875" cy="228600"/>
              </a:xfrm>
              <a:custGeom>
                <a:avLst/>
                <a:gdLst>
                  <a:gd name="T0" fmla="*/ 0 w 480"/>
                  <a:gd name="T1" fmla="*/ 144 h 168"/>
                  <a:gd name="T2" fmla="*/ 240 w 480"/>
                  <a:gd name="T3" fmla="*/ 144 h 168"/>
                  <a:gd name="T4" fmla="*/ 480 w 480"/>
                  <a:gd name="T5" fmla="*/ 0 h 168"/>
                  <a:gd name="T6" fmla="*/ 0 60000 65536"/>
                  <a:gd name="T7" fmla="*/ 0 60000 65536"/>
                  <a:gd name="T8" fmla="*/ 0 60000 65536"/>
                  <a:gd name="T9" fmla="*/ 0 w 480"/>
                  <a:gd name="T10" fmla="*/ 0 h 168"/>
                  <a:gd name="T11" fmla="*/ 480 w 480"/>
                  <a:gd name="T12" fmla="*/ 168 h 1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80" h="168">
                    <a:moveTo>
                      <a:pt x="0" y="144"/>
                    </a:moveTo>
                    <a:cubicBezTo>
                      <a:pt x="80" y="156"/>
                      <a:pt x="160" y="168"/>
                      <a:pt x="240" y="144"/>
                    </a:cubicBezTo>
                    <a:cubicBezTo>
                      <a:pt x="320" y="120"/>
                      <a:pt x="440" y="24"/>
                      <a:pt x="480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Freeform 96"/>
              <p:cNvSpPr>
                <a:spLocks/>
              </p:cNvSpPr>
              <p:nvPr/>
            </p:nvSpPr>
            <p:spPr bwMode="auto">
              <a:xfrm flipV="1">
                <a:off x="2815884" y="3922222"/>
                <a:ext cx="325438" cy="76200"/>
              </a:xfrm>
              <a:custGeom>
                <a:avLst/>
                <a:gdLst>
                  <a:gd name="T0" fmla="*/ 0 w 240"/>
                  <a:gd name="T1" fmla="*/ 48 h 56"/>
                  <a:gd name="T2" fmla="*/ 144 w 240"/>
                  <a:gd name="T3" fmla="*/ 48 h 56"/>
                  <a:gd name="T4" fmla="*/ 240 w 240"/>
                  <a:gd name="T5" fmla="*/ 0 h 56"/>
                  <a:gd name="T6" fmla="*/ 0 60000 65536"/>
                  <a:gd name="T7" fmla="*/ 0 60000 65536"/>
                  <a:gd name="T8" fmla="*/ 0 60000 65536"/>
                  <a:gd name="T9" fmla="*/ 0 w 240"/>
                  <a:gd name="T10" fmla="*/ 0 h 56"/>
                  <a:gd name="T11" fmla="*/ 240 w 240"/>
                  <a:gd name="T12" fmla="*/ 56 h 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0" h="56">
                    <a:moveTo>
                      <a:pt x="0" y="48"/>
                    </a:moveTo>
                    <a:cubicBezTo>
                      <a:pt x="52" y="52"/>
                      <a:pt x="104" y="56"/>
                      <a:pt x="144" y="48"/>
                    </a:cubicBezTo>
                    <a:cubicBezTo>
                      <a:pt x="184" y="40"/>
                      <a:pt x="212" y="20"/>
                      <a:pt x="240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Freeform 42"/>
              <p:cNvSpPr>
                <a:spLocks/>
              </p:cNvSpPr>
              <p:nvPr/>
            </p:nvSpPr>
            <p:spPr bwMode="auto">
              <a:xfrm rot="10800000">
                <a:off x="2562757" y="2177322"/>
                <a:ext cx="1305639" cy="181443"/>
              </a:xfrm>
              <a:custGeom>
                <a:avLst/>
                <a:gdLst>
                  <a:gd name="T0" fmla="*/ 0 w 1008"/>
                  <a:gd name="T1" fmla="*/ 152 h 152"/>
                  <a:gd name="T2" fmla="*/ 480 w 1008"/>
                  <a:gd name="T3" fmla="*/ 8 h 152"/>
                  <a:gd name="T4" fmla="*/ 1008 w 1008"/>
                  <a:gd name="T5" fmla="*/ 104 h 152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152"/>
                  <a:gd name="T11" fmla="*/ 1008 w 1008"/>
                  <a:gd name="T12" fmla="*/ 152 h 15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152">
                    <a:moveTo>
                      <a:pt x="0" y="152"/>
                    </a:moveTo>
                    <a:cubicBezTo>
                      <a:pt x="156" y="84"/>
                      <a:pt x="312" y="16"/>
                      <a:pt x="480" y="8"/>
                    </a:cubicBezTo>
                    <a:cubicBezTo>
                      <a:pt x="648" y="0"/>
                      <a:pt x="828" y="52"/>
                      <a:pt x="1008" y="104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 type="arrow"/>
                <a:tailEnd type="non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Freeform 95"/>
              <p:cNvSpPr>
                <a:spLocks/>
              </p:cNvSpPr>
              <p:nvPr/>
            </p:nvSpPr>
            <p:spPr bwMode="auto">
              <a:xfrm flipV="1">
                <a:off x="2685709" y="3749184"/>
                <a:ext cx="520700" cy="152400"/>
              </a:xfrm>
              <a:custGeom>
                <a:avLst/>
                <a:gdLst>
                  <a:gd name="T0" fmla="*/ 0 w 384"/>
                  <a:gd name="T1" fmla="*/ 96 h 112"/>
                  <a:gd name="T2" fmla="*/ 192 w 384"/>
                  <a:gd name="T3" fmla="*/ 96 h 112"/>
                  <a:gd name="T4" fmla="*/ 384 w 384"/>
                  <a:gd name="T5" fmla="*/ 0 h 112"/>
                  <a:gd name="T6" fmla="*/ 0 60000 65536"/>
                  <a:gd name="T7" fmla="*/ 0 60000 65536"/>
                  <a:gd name="T8" fmla="*/ 0 60000 65536"/>
                  <a:gd name="T9" fmla="*/ 0 w 384"/>
                  <a:gd name="T10" fmla="*/ 0 h 112"/>
                  <a:gd name="T11" fmla="*/ 384 w 384"/>
                  <a:gd name="T12" fmla="*/ 112 h 1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4" h="112">
                    <a:moveTo>
                      <a:pt x="0" y="96"/>
                    </a:moveTo>
                    <a:cubicBezTo>
                      <a:pt x="64" y="104"/>
                      <a:pt x="128" y="112"/>
                      <a:pt x="192" y="96"/>
                    </a:cubicBezTo>
                    <a:cubicBezTo>
                      <a:pt x="256" y="80"/>
                      <a:pt x="352" y="16"/>
                      <a:pt x="384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27" name="Line 73"/>
            <p:cNvSpPr>
              <a:spLocks noChangeShapeType="1"/>
            </p:cNvSpPr>
            <p:nvPr/>
          </p:nvSpPr>
          <p:spPr bwMode="auto">
            <a:xfrm>
              <a:off x="195803" y="2128898"/>
              <a:ext cx="0" cy="715963"/>
            </a:xfrm>
            <a:prstGeom prst="line">
              <a:avLst/>
            </a:prstGeom>
            <a:noFill/>
            <a:ln w="12700" cap="flat" cmpd="sng" algn="ctr">
              <a:solidFill>
                <a:srgbClr val="3A3A3A"/>
              </a:solidFill>
              <a:prstDash val="solid"/>
              <a:round/>
              <a:headEnd type="stealth" w="med" len="med"/>
              <a:tailEnd type="stealth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Text Box 74"/>
            <p:cNvSpPr txBox="1">
              <a:spLocks noChangeArrowheads="1"/>
            </p:cNvSpPr>
            <p:nvPr/>
          </p:nvSpPr>
          <p:spPr bwMode="auto">
            <a:xfrm>
              <a:off x="152400" y="2499083"/>
              <a:ext cx="44916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de-DE" sz="2000" dirty="0">
                  <a:solidFill>
                    <a:schemeClr val="accent6">
                      <a:lumMod val="50000"/>
                    </a:schemeClr>
                  </a:solidFill>
                </a:rPr>
                <a:t>2b</a:t>
              </a:r>
            </a:p>
          </p:txBody>
        </p:sp>
        <p:cxnSp>
          <p:nvCxnSpPr>
            <p:cNvPr id="129" name="Straight Arrow Connector 128"/>
            <p:cNvCxnSpPr/>
            <p:nvPr/>
          </p:nvCxnSpPr>
          <p:spPr>
            <a:xfrm>
              <a:off x="1929235" y="952495"/>
              <a:ext cx="2609066" cy="1588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Oval 18 1"/>
            <p:cNvSpPr>
              <a:spLocks noChangeArrowheads="1"/>
            </p:cNvSpPr>
            <p:nvPr/>
          </p:nvSpPr>
          <p:spPr bwMode="auto">
            <a:xfrm>
              <a:off x="5544000" y="2196000"/>
              <a:ext cx="215996" cy="2160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Oval 18 2"/>
            <p:cNvSpPr>
              <a:spLocks noChangeArrowheads="1"/>
            </p:cNvSpPr>
            <p:nvPr/>
          </p:nvSpPr>
          <p:spPr bwMode="auto">
            <a:xfrm>
              <a:off x="4428000" y="2520000"/>
              <a:ext cx="215999" cy="216000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33" name="Straight Arrow Connector 132"/>
            <p:cNvCxnSpPr/>
            <p:nvPr/>
          </p:nvCxnSpPr>
          <p:spPr>
            <a:xfrm>
              <a:off x="4686307" y="2482627"/>
              <a:ext cx="890266" cy="98"/>
            </a:xfrm>
            <a:prstGeom prst="straightConnector1">
              <a:avLst/>
            </a:prstGeom>
            <a:ln w="25400" cap="flat" cmpd="sng" algn="ctr">
              <a:solidFill>
                <a:srgbClr val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TextBox 133"/>
            <p:cNvSpPr txBox="1"/>
            <p:nvPr/>
          </p:nvSpPr>
          <p:spPr>
            <a:xfrm>
              <a:off x="4964895" y="2382537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solidFill>
                    <a:srgbClr val="262626"/>
                  </a:solidFill>
                </a:rPr>
                <a:t>z</a:t>
              </a:r>
              <a:endParaRPr lang="en-US" dirty="0">
                <a:solidFill>
                  <a:srgbClr val="262626"/>
                </a:solidFill>
              </a:endParaRPr>
            </a:p>
          </p:txBody>
        </p:sp>
        <p:cxnSp>
          <p:nvCxnSpPr>
            <p:cNvPr id="135" name="Straight Connector 134"/>
            <p:cNvCxnSpPr/>
            <p:nvPr/>
          </p:nvCxnSpPr>
          <p:spPr>
            <a:xfrm flipH="1" flipV="1">
              <a:off x="3905205" y="2110234"/>
              <a:ext cx="2385620" cy="1356"/>
            </a:xfrm>
            <a:prstGeom prst="line">
              <a:avLst/>
            </a:prstGeom>
            <a:ln w="57150" cmpd="sng">
              <a:solidFill>
                <a:srgbClr val="86868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/>
            <p:nvPr/>
          </p:nvCxnSpPr>
          <p:spPr>
            <a:xfrm flipH="1" flipV="1">
              <a:off x="3905205" y="2828232"/>
              <a:ext cx="2385620" cy="1356"/>
            </a:xfrm>
            <a:prstGeom prst="line">
              <a:avLst/>
            </a:prstGeom>
            <a:ln w="57150" cmpd="sng">
              <a:solidFill>
                <a:srgbClr val="86868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TextBox 140"/>
            <p:cNvSpPr txBox="1"/>
            <p:nvPr/>
          </p:nvSpPr>
          <p:spPr>
            <a:xfrm>
              <a:off x="3097201" y="896947"/>
              <a:ext cx="30480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262626"/>
                  </a:solidFill>
                </a:rPr>
                <a:t>L</a:t>
              </a:r>
            </a:p>
          </p:txBody>
        </p:sp>
        <p:cxnSp>
          <p:nvCxnSpPr>
            <p:cNvPr id="142" name="Straight Arrow Connector 141"/>
            <p:cNvCxnSpPr/>
            <p:nvPr/>
          </p:nvCxnSpPr>
          <p:spPr>
            <a:xfrm rot="5400000">
              <a:off x="6097567" y="2368752"/>
              <a:ext cx="283885" cy="1588"/>
            </a:xfrm>
            <a:prstGeom prst="straightConnector1">
              <a:avLst/>
            </a:prstGeom>
            <a:ln w="9525" cap="flat" cmpd="sng" algn="ctr">
              <a:solidFill>
                <a:srgbClr val="000000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TextBox 142"/>
            <p:cNvSpPr txBox="1"/>
            <p:nvPr/>
          </p:nvSpPr>
          <p:spPr>
            <a:xfrm>
              <a:off x="6274327" y="2094251"/>
              <a:ext cx="133284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</a:rPr>
                <a:t>x</a:t>
              </a:r>
              <a:r>
                <a:rPr lang="en-US" sz="1500" baseline="-25000" dirty="0">
                  <a:solidFill>
                    <a:srgbClr val="004078"/>
                  </a:solidFill>
                </a:rPr>
                <a:t>1</a:t>
              </a:r>
              <a:r>
                <a:rPr lang="en-US" sz="1500" dirty="0">
                  <a:solidFill>
                    <a:srgbClr val="004078"/>
                  </a:solidFill>
                </a:rPr>
                <a:t> (or </a:t>
              </a:r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y</a:t>
              </a:r>
              <a:r>
                <a:rPr lang="en-US" sz="1500" baseline="-25000" dirty="0">
                  <a:solidFill>
                    <a:srgbClr val="004078"/>
                  </a:solidFill>
                  <a:cs typeface="Symbol" charset="2"/>
                </a:rPr>
                <a:t>1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)</a:t>
              </a:r>
              <a:endParaRPr lang="en-US" sz="1500" dirty="0">
                <a:solidFill>
                  <a:srgbClr val="004078"/>
                </a:solidFill>
              </a:endParaRPr>
            </a:p>
          </p:txBody>
        </p:sp>
        <p:cxnSp>
          <p:nvCxnSpPr>
            <p:cNvPr id="144" name="Straight Arrow Connector 143"/>
            <p:cNvCxnSpPr/>
            <p:nvPr/>
          </p:nvCxnSpPr>
          <p:spPr>
            <a:xfrm rot="5400000">
              <a:off x="6335226" y="2589833"/>
              <a:ext cx="215999" cy="1588"/>
            </a:xfrm>
            <a:prstGeom prst="straightConnector1">
              <a:avLst/>
            </a:prstGeom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TextBox 144"/>
            <p:cNvSpPr txBox="1"/>
            <p:nvPr/>
          </p:nvSpPr>
          <p:spPr>
            <a:xfrm>
              <a:off x="6465214" y="2516039"/>
              <a:ext cx="133284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</a:rPr>
                <a:t>x</a:t>
              </a:r>
              <a:r>
                <a:rPr lang="en-US" sz="1500" baseline="-25000" dirty="0">
                  <a:solidFill>
                    <a:srgbClr val="004078"/>
                  </a:solidFill>
                </a:rPr>
                <a:t>2</a:t>
              </a:r>
              <a:r>
                <a:rPr lang="en-US" sz="1500" dirty="0">
                  <a:solidFill>
                    <a:srgbClr val="004078"/>
                  </a:solidFill>
                </a:rPr>
                <a:t> (or </a:t>
              </a:r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y</a:t>
              </a:r>
              <a:r>
                <a:rPr lang="en-US" sz="1500" baseline="-25000" dirty="0">
                  <a:solidFill>
                    <a:srgbClr val="004078"/>
                  </a:solidFill>
                  <a:cs typeface="Symbol" charset="2"/>
                </a:rPr>
                <a:t>2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)</a:t>
              </a:r>
              <a:endParaRPr lang="en-US" sz="1500" dirty="0">
                <a:solidFill>
                  <a:srgbClr val="004078"/>
                </a:solidFill>
              </a:endParaRPr>
            </a:p>
          </p:txBody>
        </p:sp>
      </p:grpSp>
      <p:sp>
        <p:nvSpPr>
          <p:cNvPr id="161" name="Oval 18 3"/>
          <p:cNvSpPr>
            <a:spLocks noChangeArrowheads="1"/>
          </p:cNvSpPr>
          <p:nvPr/>
        </p:nvSpPr>
        <p:spPr bwMode="auto">
          <a:xfrm>
            <a:off x="8544000" y="1080000"/>
            <a:ext cx="216000" cy="216000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2" name="Oval 18 4"/>
          <p:cNvSpPr>
            <a:spLocks noChangeArrowheads="1"/>
          </p:cNvSpPr>
          <p:nvPr/>
        </p:nvSpPr>
        <p:spPr bwMode="auto">
          <a:xfrm>
            <a:off x="8544000" y="1512000"/>
            <a:ext cx="216000" cy="2160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" name="TextBox 162"/>
          <p:cNvSpPr txBox="1"/>
          <p:nvPr/>
        </p:nvSpPr>
        <p:spPr>
          <a:xfrm>
            <a:off x="8946935" y="1022236"/>
            <a:ext cx="13716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tx2"/>
                </a:solidFill>
              </a:rPr>
              <a:t>Source, q</a:t>
            </a:r>
            <a:r>
              <a:rPr lang="en-US" sz="1500" baseline="-25000" dirty="0">
                <a:solidFill>
                  <a:schemeClr val="tx2"/>
                </a:solidFill>
              </a:rPr>
              <a:t>1</a:t>
            </a:r>
            <a:endParaRPr lang="en-US" sz="1500" dirty="0">
              <a:solidFill>
                <a:schemeClr val="tx2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8946935" y="1458418"/>
            <a:ext cx="13716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accent2">
                    <a:lumMod val="75000"/>
                  </a:schemeClr>
                </a:solidFill>
              </a:rPr>
              <a:t>Witness, q</a:t>
            </a:r>
            <a:r>
              <a:rPr lang="en-US" sz="1500" baseline="-25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en-US" sz="15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560000" y="5544000"/>
            <a:ext cx="295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1" dirty="0">
                <a:solidFill>
                  <a:schemeClr val="accent2"/>
                </a:solidFill>
              </a:rPr>
              <a:t>Energy kick of the witness particle from longitudinal wakes</a:t>
            </a:r>
            <a:endParaRPr lang="en-GB" sz="1600" b="1" dirty="0">
              <a:solidFill>
                <a:schemeClr val="accent2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000" y="4860000"/>
            <a:ext cx="3919370" cy="1295842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5760000" y="2952000"/>
            <a:ext cx="1053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Note that:</a:t>
            </a:r>
            <a:endParaRPr lang="en-US" sz="1600" b="1" dirty="0"/>
          </a:p>
        </p:txBody>
      </p:sp>
      <p:pic>
        <p:nvPicPr>
          <p:cNvPr id="3" name="Picture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000" y="3366000"/>
            <a:ext cx="1216457" cy="22628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38055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9980">
        <p:fade/>
      </p:transition>
    </mc:Choice>
    <mc:Fallback xmlns="">
      <p:transition spd="med" advTm="6998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Longitudinal </a:t>
            </a:r>
            <a:r>
              <a:rPr lang="en-US" dirty="0"/>
              <a:t>wake function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000" y="2016000"/>
            <a:ext cx="11520000" cy="3600000"/>
          </a:xfrm>
        </p:spPr>
        <p:txBody>
          <a:bodyPr>
            <a:noAutofit/>
          </a:bodyPr>
          <a:lstStyle/>
          <a:p>
            <a:pPr marL="417150" lvl="1" indent="-342900" algn="just">
              <a:spcBef>
                <a:spcPct val="20000"/>
              </a:spcBef>
              <a:defRPr/>
            </a:pPr>
            <a:r>
              <a:rPr lang="en-US" dirty="0"/>
              <a:t>The value of the wake function in z=0 is related to </a:t>
            </a:r>
            <a:r>
              <a:rPr lang="en-US" b="1" dirty="0">
                <a:solidFill>
                  <a:srgbClr val="C00000"/>
                </a:solidFill>
              </a:rPr>
              <a:t>the energy lost by the source particle </a:t>
            </a:r>
            <a:r>
              <a:rPr lang="en-US" dirty="0"/>
              <a:t>in the creation of the wake</a:t>
            </a:r>
          </a:p>
          <a:p>
            <a:pPr marL="417150" lvl="1" indent="-342900" algn="just">
              <a:spcBef>
                <a:spcPct val="20000"/>
              </a:spcBef>
              <a:defRPr/>
            </a:pPr>
            <a:r>
              <a:rPr lang="en-US" dirty="0" smtClean="0"/>
              <a:t>The </a:t>
            </a:r>
            <a:r>
              <a:rPr lang="en-US" b="1" dirty="0">
                <a:solidFill>
                  <a:srgbClr val="C00000"/>
                </a:solidFill>
              </a:rPr>
              <a:t>wake function</a:t>
            </a:r>
            <a:r>
              <a:rPr lang="en-US" dirty="0"/>
              <a:t> of an accelerator component is basically its </a:t>
            </a:r>
            <a:r>
              <a:rPr lang="en-US" b="1" dirty="0">
                <a:solidFill>
                  <a:srgbClr val="C00000"/>
                </a:solidFill>
              </a:rPr>
              <a:t>Green function in time domain</a:t>
            </a:r>
            <a:r>
              <a:rPr lang="en-US" dirty="0"/>
              <a:t> (i.e., its response to a pulse excitation</a:t>
            </a:r>
            <a:r>
              <a:rPr lang="en-US" dirty="0" smtClean="0"/>
              <a:t>)</a:t>
            </a:r>
          </a:p>
          <a:p>
            <a:pPr marL="417150" lvl="1" indent="-342900" algn="just">
              <a:spcBef>
                <a:spcPct val="20000"/>
              </a:spcBef>
              <a:defRPr/>
            </a:pPr>
            <a:endParaRPr lang="en-US" dirty="0"/>
          </a:p>
          <a:p>
            <a:pPr marL="417150" lvl="1" indent="-342900" algn="just">
              <a:spcBef>
                <a:spcPct val="20000"/>
              </a:spcBef>
              <a:defRPr/>
            </a:pPr>
            <a:endParaRPr lang="en-US" dirty="0" smtClean="0"/>
          </a:p>
          <a:p>
            <a:pPr marL="417150" lvl="1" indent="-342900" algn="just">
              <a:spcBef>
                <a:spcPct val="20000"/>
              </a:spcBef>
              <a:defRPr/>
            </a:pPr>
            <a:endParaRPr lang="en-US" dirty="0"/>
          </a:p>
          <a:p>
            <a:pPr marL="874350" lvl="2" indent="-342900" algn="just">
              <a:spcBef>
                <a:spcPct val="20000"/>
              </a:spcBef>
              <a:buFont typeface="Calibri" panose="020F0502020204030204" pitchFamily="34" charset="0"/>
              <a:buChar char="→"/>
              <a:defRPr/>
            </a:pPr>
            <a:r>
              <a:rPr lang="en-US" dirty="0"/>
              <a:t>Very useful for </a:t>
            </a:r>
            <a:r>
              <a:rPr lang="en-US" dirty="0" err="1"/>
              <a:t>macroparticle</a:t>
            </a:r>
            <a:r>
              <a:rPr lang="en-US" dirty="0"/>
              <a:t> models and simulations, because it can be used to describe the driving terms in the single particle equations of motion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24. September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Kevin Li - Collective effects III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314" y="1080000"/>
            <a:ext cx="5051373" cy="60044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432" y="3418607"/>
            <a:ext cx="3791136" cy="581218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288000" y="2736000"/>
            <a:ext cx="11520000" cy="3240000"/>
            <a:chOff x="288000" y="2736000"/>
            <a:chExt cx="11520000" cy="3240000"/>
          </a:xfrm>
        </p:grpSpPr>
        <p:sp>
          <p:nvSpPr>
            <p:cNvPr id="18" name="Rounded Rectangle 17"/>
            <p:cNvSpPr/>
            <p:nvPr/>
          </p:nvSpPr>
          <p:spPr>
            <a:xfrm>
              <a:off x="288000" y="2736000"/>
              <a:ext cx="11520000" cy="3240000"/>
            </a:xfrm>
            <a:prstGeom prst="roundRect">
              <a:avLst>
                <a:gd name="adj" fmla="val 8251"/>
              </a:avLst>
            </a:prstGeom>
            <a:solidFill>
              <a:schemeClr val="lt1">
                <a:alpha val="95000"/>
              </a:schemeClr>
            </a:solidFill>
            <a:ln w="25400"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marL="417150" lvl="1" indent="-342900" algn="just" defTabSz="457200">
                <a:lnSpc>
                  <a:spcPct val="10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  <a:defRPr/>
              </a:pPr>
              <a:r>
                <a:rPr lang="en-US" sz="2000" dirty="0"/>
                <a:t>We can also describe it as a </a:t>
              </a:r>
              <a:r>
                <a:rPr lang="en-US" sz="2000" b="1" dirty="0">
                  <a:solidFill>
                    <a:srgbClr val="C00000"/>
                  </a:solidFill>
                </a:rPr>
                <a:t>transfer function in frequency domain</a:t>
              </a:r>
            </a:p>
            <a:p>
              <a:pPr marL="760050" lvl="2" indent="-342900" algn="just" defTabSz="457200">
                <a:lnSpc>
                  <a:spcPct val="100000"/>
                </a:lnSpc>
                <a:spcBef>
                  <a:spcPct val="20000"/>
                </a:spcBef>
                <a:buFont typeface="Calibri" panose="020F0502020204030204" pitchFamily="34" charset="0"/>
                <a:buChar char="→"/>
                <a:defRPr/>
              </a:pPr>
              <a:r>
                <a:rPr lang="en-US" dirty="0"/>
                <a:t>This is the definition of </a:t>
              </a:r>
              <a:r>
                <a:rPr lang="en-US" b="1" dirty="0">
                  <a:solidFill>
                    <a:srgbClr val="C00000"/>
                  </a:solidFill>
                </a:rPr>
                <a:t>transverse beam coupling impedance</a:t>
              </a:r>
              <a:r>
                <a:rPr lang="en-US" b="1" dirty="0">
                  <a:solidFill>
                    <a:srgbClr val="FF0000"/>
                  </a:solidFill>
                </a:rPr>
                <a:t> </a:t>
              </a:r>
              <a:r>
                <a:rPr lang="en-US" dirty="0"/>
                <a:t>of the element under study</a:t>
              </a: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3972000" y="3960000"/>
              <a:ext cx="4164235" cy="1503406"/>
              <a:chOff x="3972000" y="4536000"/>
              <a:chExt cx="4164235" cy="1503406"/>
            </a:xfrm>
          </p:grpSpPr>
          <p:pic>
            <p:nvPicPr>
              <p:cNvPr id="20" name="Picture 19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57804" y="4536000"/>
                <a:ext cx="4078431" cy="1503406"/>
              </a:xfrm>
              <a:prstGeom prst="rect">
                <a:avLst/>
              </a:prstGeom>
            </p:spPr>
          </p:pic>
          <p:sp>
            <p:nvSpPr>
              <p:cNvPr id="22" name="Rectangle 21"/>
              <p:cNvSpPr/>
              <p:nvPr/>
            </p:nvSpPr>
            <p:spPr>
              <a:xfrm>
                <a:off x="3972000" y="4536000"/>
                <a:ext cx="756000" cy="576000"/>
              </a:xfrm>
              <a:prstGeom prst="rect">
                <a:avLst/>
              </a:prstGeom>
              <a:noFill/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5556000" y="4536000"/>
                <a:ext cx="720000" cy="576000"/>
              </a:xfrm>
              <a:prstGeom prst="rect">
                <a:avLst/>
              </a:prstGeom>
              <a:noFill/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4" name="Straight Arrow Connector 23"/>
              <p:cNvCxnSpPr/>
              <p:nvPr/>
            </p:nvCxnSpPr>
            <p:spPr>
              <a:xfrm>
                <a:off x="4319854" y="5112000"/>
                <a:ext cx="30146" cy="604735"/>
              </a:xfrm>
              <a:prstGeom prst="straightConnector1">
                <a:avLst/>
              </a:prstGeom>
              <a:ln w="25400">
                <a:solidFill>
                  <a:schemeClr val="tx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/>
              <p:nvPr/>
            </p:nvCxnSpPr>
            <p:spPr>
              <a:xfrm>
                <a:off x="5916000" y="5112000"/>
                <a:ext cx="360000" cy="604735"/>
              </a:xfrm>
              <a:prstGeom prst="straightConnector1">
                <a:avLst/>
              </a:prstGeom>
              <a:ln w="25400">
                <a:solidFill>
                  <a:schemeClr val="tx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476713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Transverse wake functions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336000" y="4068000"/>
            <a:ext cx="11520000" cy="1980000"/>
          </a:xfrm>
        </p:spPr>
        <p:txBody>
          <a:bodyPr>
            <a:normAutofit/>
          </a:bodyPr>
          <a:lstStyle/>
          <a:p>
            <a:endParaRPr lang="en-US" sz="1800" dirty="0" smtClean="0"/>
          </a:p>
          <a:p>
            <a:r>
              <a:rPr lang="en-US" sz="1800" dirty="0" smtClean="0"/>
              <a:t>Transverse </a:t>
            </a:r>
            <a:r>
              <a:rPr lang="en-US" sz="1800" dirty="0"/>
              <a:t>wake fields</a:t>
            </a:r>
          </a:p>
          <a:p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24. September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 smtClean="0"/>
              <a:t>Kevin Li - Collective effects III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10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740000" y="900001"/>
            <a:ext cx="7645658" cy="2908275"/>
            <a:chOff x="152400" y="896947"/>
            <a:chExt cx="7645658" cy="2908275"/>
          </a:xfrm>
        </p:grpSpPr>
        <p:cxnSp>
          <p:nvCxnSpPr>
            <p:cNvPr id="65" name="Straight Arrow Connector 64"/>
            <p:cNvCxnSpPr/>
            <p:nvPr/>
          </p:nvCxnSpPr>
          <p:spPr>
            <a:xfrm>
              <a:off x="195803" y="2485039"/>
              <a:ext cx="7424197" cy="1588"/>
            </a:xfrm>
            <a:prstGeom prst="straightConnector1">
              <a:avLst/>
            </a:prstGeom>
            <a:ln w="19050" cap="flat" cmpd="sng" algn="ctr">
              <a:solidFill>
                <a:srgbClr val="004078"/>
              </a:solidFill>
              <a:prstDash val="dash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Freeform 11"/>
            <p:cNvSpPr>
              <a:spLocks/>
            </p:cNvSpPr>
            <p:nvPr/>
          </p:nvSpPr>
          <p:spPr bwMode="auto">
            <a:xfrm>
              <a:off x="2538020" y="2828909"/>
              <a:ext cx="1367185" cy="976313"/>
            </a:xfrm>
            <a:custGeom>
              <a:avLst/>
              <a:gdLst>
                <a:gd name="T0" fmla="*/ 0 w 1200"/>
                <a:gd name="T1" fmla="*/ 0 h 1008"/>
                <a:gd name="T2" fmla="*/ 96 w 1200"/>
                <a:gd name="T3" fmla="*/ 672 h 1008"/>
                <a:gd name="T4" fmla="*/ 432 w 1200"/>
                <a:gd name="T5" fmla="*/ 1008 h 1008"/>
                <a:gd name="T6" fmla="*/ 720 w 1200"/>
                <a:gd name="T7" fmla="*/ 672 h 1008"/>
                <a:gd name="T8" fmla="*/ 960 w 1200"/>
                <a:gd name="T9" fmla="*/ 720 h 1008"/>
                <a:gd name="T10" fmla="*/ 1152 w 1200"/>
                <a:gd name="T11" fmla="*/ 432 h 1008"/>
                <a:gd name="T12" fmla="*/ 1200 w 1200"/>
                <a:gd name="T13" fmla="*/ 0 h 10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0"/>
                <a:gd name="T22" fmla="*/ 0 h 1008"/>
                <a:gd name="T23" fmla="*/ 1200 w 1200"/>
                <a:gd name="T24" fmla="*/ 1008 h 10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0" h="1008">
                  <a:moveTo>
                    <a:pt x="0" y="0"/>
                  </a:moveTo>
                  <a:cubicBezTo>
                    <a:pt x="12" y="252"/>
                    <a:pt x="24" y="504"/>
                    <a:pt x="96" y="672"/>
                  </a:cubicBezTo>
                  <a:cubicBezTo>
                    <a:pt x="168" y="840"/>
                    <a:pt x="328" y="1008"/>
                    <a:pt x="432" y="1008"/>
                  </a:cubicBezTo>
                  <a:cubicBezTo>
                    <a:pt x="536" y="1008"/>
                    <a:pt x="632" y="720"/>
                    <a:pt x="720" y="672"/>
                  </a:cubicBezTo>
                  <a:cubicBezTo>
                    <a:pt x="808" y="624"/>
                    <a:pt x="888" y="760"/>
                    <a:pt x="960" y="720"/>
                  </a:cubicBezTo>
                  <a:cubicBezTo>
                    <a:pt x="1032" y="680"/>
                    <a:pt x="1112" y="552"/>
                    <a:pt x="1152" y="432"/>
                  </a:cubicBezTo>
                  <a:cubicBezTo>
                    <a:pt x="1192" y="312"/>
                    <a:pt x="1192" y="72"/>
                    <a:pt x="1200" y="0"/>
                  </a:cubicBezTo>
                </a:path>
              </a:pathLst>
            </a:custGeom>
            <a:noFill/>
            <a:ln w="57150" cmpd="sng">
              <a:solidFill>
                <a:srgbClr val="868686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6"/>
            <p:cNvSpPr>
              <a:spLocks/>
            </p:cNvSpPr>
            <p:nvPr/>
          </p:nvSpPr>
          <p:spPr bwMode="auto">
            <a:xfrm flipV="1">
              <a:off x="2538020" y="1136634"/>
              <a:ext cx="1367185" cy="976313"/>
            </a:xfrm>
            <a:custGeom>
              <a:avLst/>
              <a:gdLst>
                <a:gd name="T0" fmla="*/ 0 w 1200"/>
                <a:gd name="T1" fmla="*/ 0 h 1008"/>
                <a:gd name="T2" fmla="*/ 96 w 1200"/>
                <a:gd name="T3" fmla="*/ 672 h 1008"/>
                <a:gd name="T4" fmla="*/ 432 w 1200"/>
                <a:gd name="T5" fmla="*/ 1008 h 1008"/>
                <a:gd name="T6" fmla="*/ 720 w 1200"/>
                <a:gd name="T7" fmla="*/ 672 h 1008"/>
                <a:gd name="T8" fmla="*/ 960 w 1200"/>
                <a:gd name="T9" fmla="*/ 720 h 1008"/>
                <a:gd name="T10" fmla="*/ 1152 w 1200"/>
                <a:gd name="T11" fmla="*/ 432 h 1008"/>
                <a:gd name="T12" fmla="*/ 1200 w 1200"/>
                <a:gd name="T13" fmla="*/ 0 h 10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0"/>
                <a:gd name="T22" fmla="*/ 0 h 1008"/>
                <a:gd name="T23" fmla="*/ 1200 w 1200"/>
                <a:gd name="T24" fmla="*/ 1008 h 10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0" h="1008">
                  <a:moveTo>
                    <a:pt x="0" y="0"/>
                  </a:moveTo>
                  <a:cubicBezTo>
                    <a:pt x="12" y="252"/>
                    <a:pt x="24" y="504"/>
                    <a:pt x="96" y="672"/>
                  </a:cubicBezTo>
                  <a:cubicBezTo>
                    <a:pt x="168" y="840"/>
                    <a:pt x="328" y="1008"/>
                    <a:pt x="432" y="1008"/>
                  </a:cubicBezTo>
                  <a:cubicBezTo>
                    <a:pt x="536" y="1008"/>
                    <a:pt x="632" y="720"/>
                    <a:pt x="720" y="672"/>
                  </a:cubicBezTo>
                  <a:cubicBezTo>
                    <a:pt x="808" y="624"/>
                    <a:pt x="888" y="760"/>
                    <a:pt x="960" y="720"/>
                  </a:cubicBezTo>
                  <a:cubicBezTo>
                    <a:pt x="1032" y="680"/>
                    <a:pt x="1112" y="552"/>
                    <a:pt x="1152" y="432"/>
                  </a:cubicBezTo>
                  <a:cubicBezTo>
                    <a:pt x="1192" y="312"/>
                    <a:pt x="1192" y="72"/>
                    <a:pt x="1200" y="0"/>
                  </a:cubicBezTo>
                </a:path>
              </a:pathLst>
            </a:custGeom>
            <a:noFill/>
            <a:ln w="57150" cmpd="sng">
              <a:solidFill>
                <a:srgbClr val="868686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68" name="Straight Connector 67"/>
            <p:cNvCxnSpPr>
              <a:stCxn id="67" idx="0"/>
            </p:cNvCxnSpPr>
            <p:nvPr/>
          </p:nvCxnSpPr>
          <p:spPr>
            <a:xfrm flipH="1" flipV="1">
              <a:off x="152400" y="2111591"/>
              <a:ext cx="2385620" cy="1356"/>
            </a:xfrm>
            <a:prstGeom prst="line">
              <a:avLst/>
            </a:prstGeom>
            <a:ln w="57150" cmpd="sng">
              <a:solidFill>
                <a:srgbClr val="86868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H="1" flipV="1">
              <a:off x="152400" y="2827553"/>
              <a:ext cx="2385620" cy="1356"/>
            </a:xfrm>
            <a:prstGeom prst="line">
              <a:avLst/>
            </a:prstGeom>
            <a:ln w="57150" cmpd="sng">
              <a:solidFill>
                <a:srgbClr val="86868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8" name="Group 94"/>
            <p:cNvGrpSpPr/>
            <p:nvPr/>
          </p:nvGrpSpPr>
          <p:grpSpPr>
            <a:xfrm>
              <a:off x="2555534" y="1204113"/>
              <a:ext cx="1312862" cy="2549525"/>
              <a:chOff x="2555534" y="1448897"/>
              <a:chExt cx="1312862" cy="2549525"/>
            </a:xfrm>
          </p:grpSpPr>
          <p:sp>
            <p:nvSpPr>
              <p:cNvPr id="119" name="Freeform 90"/>
              <p:cNvSpPr>
                <a:spLocks/>
              </p:cNvSpPr>
              <p:nvPr/>
            </p:nvSpPr>
            <p:spPr bwMode="auto">
              <a:xfrm>
                <a:off x="2631734" y="1644159"/>
                <a:ext cx="639763" cy="228600"/>
              </a:xfrm>
              <a:custGeom>
                <a:avLst/>
                <a:gdLst>
                  <a:gd name="T0" fmla="*/ 0 w 480"/>
                  <a:gd name="T1" fmla="*/ 144 h 168"/>
                  <a:gd name="T2" fmla="*/ 240 w 480"/>
                  <a:gd name="T3" fmla="*/ 144 h 168"/>
                  <a:gd name="T4" fmla="*/ 480 w 480"/>
                  <a:gd name="T5" fmla="*/ 0 h 168"/>
                  <a:gd name="T6" fmla="*/ 0 60000 65536"/>
                  <a:gd name="T7" fmla="*/ 0 60000 65536"/>
                  <a:gd name="T8" fmla="*/ 0 60000 65536"/>
                  <a:gd name="T9" fmla="*/ 0 w 480"/>
                  <a:gd name="T10" fmla="*/ 0 h 168"/>
                  <a:gd name="T11" fmla="*/ 480 w 480"/>
                  <a:gd name="T12" fmla="*/ 168 h 1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80" h="168">
                    <a:moveTo>
                      <a:pt x="0" y="144"/>
                    </a:moveTo>
                    <a:cubicBezTo>
                      <a:pt x="80" y="156"/>
                      <a:pt x="160" y="168"/>
                      <a:pt x="240" y="144"/>
                    </a:cubicBezTo>
                    <a:cubicBezTo>
                      <a:pt x="320" y="120"/>
                      <a:pt x="440" y="24"/>
                      <a:pt x="480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Freeform 91"/>
              <p:cNvSpPr>
                <a:spLocks/>
              </p:cNvSpPr>
              <p:nvPr/>
            </p:nvSpPr>
            <p:spPr bwMode="auto">
              <a:xfrm>
                <a:off x="2685709" y="1513984"/>
                <a:ext cx="520700" cy="152400"/>
              </a:xfrm>
              <a:custGeom>
                <a:avLst/>
                <a:gdLst>
                  <a:gd name="T0" fmla="*/ 0 w 384"/>
                  <a:gd name="T1" fmla="*/ 96 h 112"/>
                  <a:gd name="T2" fmla="*/ 192 w 384"/>
                  <a:gd name="T3" fmla="*/ 96 h 112"/>
                  <a:gd name="T4" fmla="*/ 384 w 384"/>
                  <a:gd name="T5" fmla="*/ 0 h 112"/>
                  <a:gd name="T6" fmla="*/ 0 60000 65536"/>
                  <a:gd name="T7" fmla="*/ 0 60000 65536"/>
                  <a:gd name="T8" fmla="*/ 0 60000 65536"/>
                  <a:gd name="T9" fmla="*/ 0 w 384"/>
                  <a:gd name="T10" fmla="*/ 0 h 112"/>
                  <a:gd name="T11" fmla="*/ 384 w 384"/>
                  <a:gd name="T12" fmla="*/ 112 h 1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4" h="112">
                    <a:moveTo>
                      <a:pt x="0" y="96"/>
                    </a:moveTo>
                    <a:cubicBezTo>
                      <a:pt x="64" y="104"/>
                      <a:pt x="128" y="112"/>
                      <a:pt x="192" y="96"/>
                    </a:cubicBezTo>
                    <a:cubicBezTo>
                      <a:pt x="256" y="80"/>
                      <a:pt x="352" y="16"/>
                      <a:pt x="384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Freeform 92"/>
              <p:cNvSpPr>
                <a:spLocks/>
              </p:cNvSpPr>
              <p:nvPr/>
            </p:nvSpPr>
            <p:spPr bwMode="auto">
              <a:xfrm>
                <a:off x="2815884" y="1448897"/>
                <a:ext cx="325438" cy="76200"/>
              </a:xfrm>
              <a:custGeom>
                <a:avLst/>
                <a:gdLst>
                  <a:gd name="T0" fmla="*/ 0 w 240"/>
                  <a:gd name="T1" fmla="*/ 48 h 56"/>
                  <a:gd name="T2" fmla="*/ 144 w 240"/>
                  <a:gd name="T3" fmla="*/ 48 h 56"/>
                  <a:gd name="T4" fmla="*/ 240 w 240"/>
                  <a:gd name="T5" fmla="*/ 0 h 56"/>
                  <a:gd name="T6" fmla="*/ 0 60000 65536"/>
                  <a:gd name="T7" fmla="*/ 0 60000 65536"/>
                  <a:gd name="T8" fmla="*/ 0 60000 65536"/>
                  <a:gd name="T9" fmla="*/ 0 w 240"/>
                  <a:gd name="T10" fmla="*/ 0 h 56"/>
                  <a:gd name="T11" fmla="*/ 240 w 240"/>
                  <a:gd name="T12" fmla="*/ 56 h 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0" h="56">
                    <a:moveTo>
                      <a:pt x="0" y="48"/>
                    </a:moveTo>
                    <a:cubicBezTo>
                      <a:pt x="52" y="52"/>
                      <a:pt x="104" y="56"/>
                      <a:pt x="144" y="48"/>
                    </a:cubicBezTo>
                    <a:cubicBezTo>
                      <a:pt x="184" y="40"/>
                      <a:pt x="212" y="20"/>
                      <a:pt x="240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Freeform 93"/>
              <p:cNvSpPr>
                <a:spLocks/>
              </p:cNvSpPr>
              <p:nvPr/>
            </p:nvSpPr>
            <p:spPr bwMode="auto">
              <a:xfrm rot="10800000" flipV="1">
                <a:off x="2555534" y="3141172"/>
                <a:ext cx="1299943" cy="215534"/>
              </a:xfrm>
              <a:custGeom>
                <a:avLst/>
                <a:gdLst>
                  <a:gd name="T0" fmla="*/ 0 w 1008"/>
                  <a:gd name="T1" fmla="*/ 152 h 152"/>
                  <a:gd name="T2" fmla="*/ 480 w 1008"/>
                  <a:gd name="T3" fmla="*/ 8 h 152"/>
                  <a:gd name="T4" fmla="*/ 1008 w 1008"/>
                  <a:gd name="T5" fmla="*/ 104 h 152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152"/>
                  <a:gd name="T11" fmla="*/ 1008 w 1008"/>
                  <a:gd name="T12" fmla="*/ 152 h 15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152">
                    <a:moveTo>
                      <a:pt x="0" y="152"/>
                    </a:moveTo>
                    <a:cubicBezTo>
                      <a:pt x="156" y="84"/>
                      <a:pt x="312" y="16"/>
                      <a:pt x="480" y="8"/>
                    </a:cubicBezTo>
                    <a:cubicBezTo>
                      <a:pt x="648" y="0"/>
                      <a:pt x="828" y="52"/>
                      <a:pt x="1008" y="104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 type="arrow"/>
                <a:tailEnd type="non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Freeform 94"/>
              <p:cNvSpPr>
                <a:spLocks/>
              </p:cNvSpPr>
              <p:nvPr/>
            </p:nvSpPr>
            <p:spPr bwMode="auto">
              <a:xfrm flipV="1">
                <a:off x="2620622" y="3596784"/>
                <a:ext cx="650875" cy="228600"/>
              </a:xfrm>
              <a:custGeom>
                <a:avLst/>
                <a:gdLst>
                  <a:gd name="T0" fmla="*/ 0 w 480"/>
                  <a:gd name="T1" fmla="*/ 144 h 168"/>
                  <a:gd name="T2" fmla="*/ 240 w 480"/>
                  <a:gd name="T3" fmla="*/ 144 h 168"/>
                  <a:gd name="T4" fmla="*/ 480 w 480"/>
                  <a:gd name="T5" fmla="*/ 0 h 168"/>
                  <a:gd name="T6" fmla="*/ 0 60000 65536"/>
                  <a:gd name="T7" fmla="*/ 0 60000 65536"/>
                  <a:gd name="T8" fmla="*/ 0 60000 65536"/>
                  <a:gd name="T9" fmla="*/ 0 w 480"/>
                  <a:gd name="T10" fmla="*/ 0 h 168"/>
                  <a:gd name="T11" fmla="*/ 480 w 480"/>
                  <a:gd name="T12" fmla="*/ 168 h 1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80" h="168">
                    <a:moveTo>
                      <a:pt x="0" y="144"/>
                    </a:moveTo>
                    <a:cubicBezTo>
                      <a:pt x="80" y="156"/>
                      <a:pt x="160" y="168"/>
                      <a:pt x="240" y="144"/>
                    </a:cubicBezTo>
                    <a:cubicBezTo>
                      <a:pt x="320" y="120"/>
                      <a:pt x="440" y="24"/>
                      <a:pt x="480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Freeform 96"/>
              <p:cNvSpPr>
                <a:spLocks/>
              </p:cNvSpPr>
              <p:nvPr/>
            </p:nvSpPr>
            <p:spPr bwMode="auto">
              <a:xfrm flipV="1">
                <a:off x="2815884" y="3922222"/>
                <a:ext cx="325438" cy="76200"/>
              </a:xfrm>
              <a:custGeom>
                <a:avLst/>
                <a:gdLst>
                  <a:gd name="T0" fmla="*/ 0 w 240"/>
                  <a:gd name="T1" fmla="*/ 48 h 56"/>
                  <a:gd name="T2" fmla="*/ 144 w 240"/>
                  <a:gd name="T3" fmla="*/ 48 h 56"/>
                  <a:gd name="T4" fmla="*/ 240 w 240"/>
                  <a:gd name="T5" fmla="*/ 0 h 56"/>
                  <a:gd name="T6" fmla="*/ 0 60000 65536"/>
                  <a:gd name="T7" fmla="*/ 0 60000 65536"/>
                  <a:gd name="T8" fmla="*/ 0 60000 65536"/>
                  <a:gd name="T9" fmla="*/ 0 w 240"/>
                  <a:gd name="T10" fmla="*/ 0 h 56"/>
                  <a:gd name="T11" fmla="*/ 240 w 240"/>
                  <a:gd name="T12" fmla="*/ 56 h 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0" h="56">
                    <a:moveTo>
                      <a:pt x="0" y="48"/>
                    </a:moveTo>
                    <a:cubicBezTo>
                      <a:pt x="52" y="52"/>
                      <a:pt x="104" y="56"/>
                      <a:pt x="144" y="48"/>
                    </a:cubicBezTo>
                    <a:cubicBezTo>
                      <a:pt x="184" y="40"/>
                      <a:pt x="212" y="20"/>
                      <a:pt x="240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Freeform 42"/>
              <p:cNvSpPr>
                <a:spLocks/>
              </p:cNvSpPr>
              <p:nvPr/>
            </p:nvSpPr>
            <p:spPr bwMode="auto">
              <a:xfrm rot="10800000">
                <a:off x="2562757" y="2177322"/>
                <a:ext cx="1305639" cy="181443"/>
              </a:xfrm>
              <a:custGeom>
                <a:avLst/>
                <a:gdLst>
                  <a:gd name="T0" fmla="*/ 0 w 1008"/>
                  <a:gd name="T1" fmla="*/ 152 h 152"/>
                  <a:gd name="T2" fmla="*/ 480 w 1008"/>
                  <a:gd name="T3" fmla="*/ 8 h 152"/>
                  <a:gd name="T4" fmla="*/ 1008 w 1008"/>
                  <a:gd name="T5" fmla="*/ 104 h 152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152"/>
                  <a:gd name="T11" fmla="*/ 1008 w 1008"/>
                  <a:gd name="T12" fmla="*/ 152 h 15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152">
                    <a:moveTo>
                      <a:pt x="0" y="152"/>
                    </a:moveTo>
                    <a:cubicBezTo>
                      <a:pt x="156" y="84"/>
                      <a:pt x="312" y="16"/>
                      <a:pt x="480" y="8"/>
                    </a:cubicBezTo>
                    <a:cubicBezTo>
                      <a:pt x="648" y="0"/>
                      <a:pt x="828" y="52"/>
                      <a:pt x="1008" y="104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 type="arrow"/>
                <a:tailEnd type="non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Freeform 95"/>
              <p:cNvSpPr>
                <a:spLocks/>
              </p:cNvSpPr>
              <p:nvPr/>
            </p:nvSpPr>
            <p:spPr bwMode="auto">
              <a:xfrm flipV="1">
                <a:off x="2685709" y="3749184"/>
                <a:ext cx="520700" cy="152400"/>
              </a:xfrm>
              <a:custGeom>
                <a:avLst/>
                <a:gdLst>
                  <a:gd name="T0" fmla="*/ 0 w 384"/>
                  <a:gd name="T1" fmla="*/ 96 h 112"/>
                  <a:gd name="T2" fmla="*/ 192 w 384"/>
                  <a:gd name="T3" fmla="*/ 96 h 112"/>
                  <a:gd name="T4" fmla="*/ 384 w 384"/>
                  <a:gd name="T5" fmla="*/ 0 h 112"/>
                  <a:gd name="T6" fmla="*/ 0 60000 65536"/>
                  <a:gd name="T7" fmla="*/ 0 60000 65536"/>
                  <a:gd name="T8" fmla="*/ 0 60000 65536"/>
                  <a:gd name="T9" fmla="*/ 0 w 384"/>
                  <a:gd name="T10" fmla="*/ 0 h 112"/>
                  <a:gd name="T11" fmla="*/ 384 w 384"/>
                  <a:gd name="T12" fmla="*/ 112 h 1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4" h="112">
                    <a:moveTo>
                      <a:pt x="0" y="96"/>
                    </a:moveTo>
                    <a:cubicBezTo>
                      <a:pt x="64" y="104"/>
                      <a:pt x="128" y="112"/>
                      <a:pt x="192" y="96"/>
                    </a:cubicBezTo>
                    <a:cubicBezTo>
                      <a:pt x="256" y="80"/>
                      <a:pt x="352" y="16"/>
                      <a:pt x="384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27" name="Line 73"/>
            <p:cNvSpPr>
              <a:spLocks noChangeShapeType="1"/>
            </p:cNvSpPr>
            <p:nvPr/>
          </p:nvSpPr>
          <p:spPr bwMode="auto">
            <a:xfrm>
              <a:off x="195803" y="2128898"/>
              <a:ext cx="0" cy="715963"/>
            </a:xfrm>
            <a:prstGeom prst="line">
              <a:avLst/>
            </a:prstGeom>
            <a:noFill/>
            <a:ln w="12700" cap="flat" cmpd="sng" algn="ctr">
              <a:solidFill>
                <a:srgbClr val="3A3A3A"/>
              </a:solidFill>
              <a:prstDash val="solid"/>
              <a:round/>
              <a:headEnd type="stealth" w="med" len="med"/>
              <a:tailEnd type="stealth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Text Box 74"/>
            <p:cNvSpPr txBox="1">
              <a:spLocks noChangeArrowheads="1"/>
            </p:cNvSpPr>
            <p:nvPr/>
          </p:nvSpPr>
          <p:spPr bwMode="auto">
            <a:xfrm>
              <a:off x="152400" y="2499083"/>
              <a:ext cx="44916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de-DE" sz="2000" dirty="0">
                  <a:solidFill>
                    <a:schemeClr val="accent6">
                      <a:lumMod val="50000"/>
                    </a:schemeClr>
                  </a:solidFill>
                </a:rPr>
                <a:t>2b</a:t>
              </a:r>
            </a:p>
          </p:txBody>
        </p:sp>
        <p:cxnSp>
          <p:nvCxnSpPr>
            <p:cNvPr id="129" name="Straight Arrow Connector 128"/>
            <p:cNvCxnSpPr/>
            <p:nvPr/>
          </p:nvCxnSpPr>
          <p:spPr>
            <a:xfrm>
              <a:off x="1929235" y="952495"/>
              <a:ext cx="2609066" cy="1588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Oval 18 1"/>
            <p:cNvSpPr>
              <a:spLocks noChangeArrowheads="1"/>
            </p:cNvSpPr>
            <p:nvPr/>
          </p:nvSpPr>
          <p:spPr bwMode="auto">
            <a:xfrm>
              <a:off x="5544000" y="2196000"/>
              <a:ext cx="215996" cy="2160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Oval 18 2"/>
            <p:cNvSpPr>
              <a:spLocks noChangeArrowheads="1"/>
            </p:cNvSpPr>
            <p:nvPr/>
          </p:nvSpPr>
          <p:spPr bwMode="auto">
            <a:xfrm>
              <a:off x="4428000" y="2520000"/>
              <a:ext cx="215999" cy="216000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33" name="Straight Arrow Connector 132"/>
            <p:cNvCxnSpPr/>
            <p:nvPr/>
          </p:nvCxnSpPr>
          <p:spPr>
            <a:xfrm>
              <a:off x="4686307" y="2482627"/>
              <a:ext cx="890266" cy="98"/>
            </a:xfrm>
            <a:prstGeom prst="straightConnector1">
              <a:avLst/>
            </a:prstGeom>
            <a:ln w="25400" cap="flat" cmpd="sng" algn="ctr">
              <a:solidFill>
                <a:srgbClr val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TextBox 133"/>
            <p:cNvSpPr txBox="1"/>
            <p:nvPr/>
          </p:nvSpPr>
          <p:spPr>
            <a:xfrm>
              <a:off x="4964895" y="2382537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solidFill>
                    <a:srgbClr val="262626"/>
                  </a:solidFill>
                </a:rPr>
                <a:t>z</a:t>
              </a:r>
              <a:endParaRPr lang="en-US" dirty="0">
                <a:solidFill>
                  <a:srgbClr val="262626"/>
                </a:solidFill>
              </a:endParaRPr>
            </a:p>
          </p:txBody>
        </p:sp>
        <p:cxnSp>
          <p:nvCxnSpPr>
            <p:cNvPr id="135" name="Straight Connector 134"/>
            <p:cNvCxnSpPr/>
            <p:nvPr/>
          </p:nvCxnSpPr>
          <p:spPr>
            <a:xfrm flipH="1" flipV="1">
              <a:off x="3905205" y="2110234"/>
              <a:ext cx="2385620" cy="1356"/>
            </a:xfrm>
            <a:prstGeom prst="line">
              <a:avLst/>
            </a:prstGeom>
            <a:ln w="57150" cmpd="sng">
              <a:solidFill>
                <a:srgbClr val="86868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/>
            <p:nvPr/>
          </p:nvCxnSpPr>
          <p:spPr>
            <a:xfrm flipH="1" flipV="1">
              <a:off x="3905205" y="2828232"/>
              <a:ext cx="2385620" cy="1356"/>
            </a:xfrm>
            <a:prstGeom prst="line">
              <a:avLst/>
            </a:prstGeom>
            <a:ln w="57150" cmpd="sng">
              <a:solidFill>
                <a:srgbClr val="86868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TextBox 140"/>
            <p:cNvSpPr txBox="1"/>
            <p:nvPr/>
          </p:nvSpPr>
          <p:spPr>
            <a:xfrm>
              <a:off x="3097201" y="896947"/>
              <a:ext cx="30480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262626"/>
                  </a:solidFill>
                </a:rPr>
                <a:t>L</a:t>
              </a:r>
            </a:p>
          </p:txBody>
        </p:sp>
        <p:cxnSp>
          <p:nvCxnSpPr>
            <p:cNvPr id="142" name="Straight Arrow Connector 141"/>
            <p:cNvCxnSpPr/>
            <p:nvPr/>
          </p:nvCxnSpPr>
          <p:spPr>
            <a:xfrm rot="5400000">
              <a:off x="6097567" y="2368752"/>
              <a:ext cx="283885" cy="1588"/>
            </a:xfrm>
            <a:prstGeom prst="straightConnector1">
              <a:avLst/>
            </a:prstGeom>
            <a:ln w="9525" cap="flat" cmpd="sng" algn="ctr">
              <a:solidFill>
                <a:srgbClr val="000000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TextBox 142"/>
            <p:cNvSpPr txBox="1"/>
            <p:nvPr/>
          </p:nvSpPr>
          <p:spPr>
            <a:xfrm>
              <a:off x="6274327" y="2094251"/>
              <a:ext cx="133284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</a:rPr>
                <a:t>x</a:t>
              </a:r>
              <a:r>
                <a:rPr lang="en-US" sz="1500" baseline="-25000" dirty="0">
                  <a:solidFill>
                    <a:srgbClr val="004078"/>
                  </a:solidFill>
                </a:rPr>
                <a:t>1</a:t>
              </a:r>
              <a:r>
                <a:rPr lang="en-US" sz="1500" dirty="0">
                  <a:solidFill>
                    <a:srgbClr val="004078"/>
                  </a:solidFill>
                </a:rPr>
                <a:t> (or </a:t>
              </a:r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y</a:t>
              </a:r>
              <a:r>
                <a:rPr lang="en-US" sz="1500" baseline="-25000" dirty="0">
                  <a:solidFill>
                    <a:srgbClr val="004078"/>
                  </a:solidFill>
                  <a:cs typeface="Symbol" charset="2"/>
                </a:rPr>
                <a:t>1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)</a:t>
              </a:r>
              <a:endParaRPr lang="en-US" sz="1500" dirty="0">
                <a:solidFill>
                  <a:srgbClr val="004078"/>
                </a:solidFill>
              </a:endParaRPr>
            </a:p>
          </p:txBody>
        </p:sp>
        <p:cxnSp>
          <p:nvCxnSpPr>
            <p:cNvPr id="144" name="Straight Arrow Connector 143"/>
            <p:cNvCxnSpPr/>
            <p:nvPr/>
          </p:nvCxnSpPr>
          <p:spPr>
            <a:xfrm rot="5400000">
              <a:off x="6335226" y="2589833"/>
              <a:ext cx="215999" cy="1588"/>
            </a:xfrm>
            <a:prstGeom prst="straightConnector1">
              <a:avLst/>
            </a:prstGeom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TextBox 144"/>
            <p:cNvSpPr txBox="1"/>
            <p:nvPr/>
          </p:nvSpPr>
          <p:spPr>
            <a:xfrm>
              <a:off x="6465214" y="2516039"/>
              <a:ext cx="133284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</a:rPr>
                <a:t>x</a:t>
              </a:r>
              <a:r>
                <a:rPr lang="en-US" sz="1500" baseline="-25000" dirty="0">
                  <a:solidFill>
                    <a:srgbClr val="004078"/>
                  </a:solidFill>
                </a:rPr>
                <a:t>2</a:t>
              </a:r>
              <a:r>
                <a:rPr lang="en-US" sz="1500" dirty="0">
                  <a:solidFill>
                    <a:srgbClr val="004078"/>
                  </a:solidFill>
                </a:rPr>
                <a:t> (or </a:t>
              </a:r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y</a:t>
              </a:r>
              <a:r>
                <a:rPr lang="en-US" sz="1500" baseline="-25000" dirty="0">
                  <a:solidFill>
                    <a:srgbClr val="004078"/>
                  </a:solidFill>
                  <a:cs typeface="Symbol" charset="2"/>
                </a:rPr>
                <a:t>2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)</a:t>
              </a:r>
              <a:endParaRPr lang="en-US" sz="1500" dirty="0">
                <a:solidFill>
                  <a:srgbClr val="004078"/>
                </a:solidFill>
              </a:endParaRPr>
            </a:p>
          </p:txBody>
        </p:sp>
      </p:grpSp>
      <p:sp>
        <p:nvSpPr>
          <p:cNvPr id="161" name="Oval 18 3"/>
          <p:cNvSpPr>
            <a:spLocks noChangeArrowheads="1"/>
          </p:cNvSpPr>
          <p:nvPr/>
        </p:nvSpPr>
        <p:spPr bwMode="auto">
          <a:xfrm>
            <a:off x="8544000" y="1080000"/>
            <a:ext cx="216000" cy="216000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2" name="Oval 18 4"/>
          <p:cNvSpPr>
            <a:spLocks noChangeArrowheads="1"/>
          </p:cNvSpPr>
          <p:nvPr/>
        </p:nvSpPr>
        <p:spPr bwMode="auto">
          <a:xfrm>
            <a:off x="8544000" y="1512000"/>
            <a:ext cx="216000" cy="2160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" name="TextBox 162"/>
          <p:cNvSpPr txBox="1"/>
          <p:nvPr/>
        </p:nvSpPr>
        <p:spPr>
          <a:xfrm>
            <a:off x="8946935" y="1022236"/>
            <a:ext cx="13716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tx2"/>
                </a:solidFill>
              </a:rPr>
              <a:t>Source, q</a:t>
            </a:r>
            <a:r>
              <a:rPr lang="en-US" sz="1500" baseline="-25000" dirty="0">
                <a:solidFill>
                  <a:schemeClr val="tx2"/>
                </a:solidFill>
              </a:rPr>
              <a:t>1</a:t>
            </a:r>
            <a:endParaRPr lang="en-US" sz="1500" dirty="0">
              <a:solidFill>
                <a:schemeClr val="tx2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8946935" y="1458418"/>
            <a:ext cx="13716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accent2">
                    <a:lumMod val="75000"/>
                  </a:schemeClr>
                </a:solidFill>
              </a:rPr>
              <a:t>Witness, q</a:t>
            </a:r>
            <a:r>
              <a:rPr lang="en-US" sz="1500" baseline="-25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en-US" sz="15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001" y="4788000"/>
            <a:ext cx="8920381" cy="562286"/>
          </a:xfrm>
          <a:prstGeom prst="rect">
            <a:avLst/>
          </a:prstGeom>
        </p:spPr>
      </p:pic>
      <p:sp>
        <p:nvSpPr>
          <p:cNvPr id="45" name="Rectangle 44"/>
          <p:cNvSpPr/>
          <p:nvPr/>
        </p:nvSpPr>
        <p:spPr>
          <a:xfrm>
            <a:off x="6624000" y="4752000"/>
            <a:ext cx="5400000" cy="7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000" y="3276000"/>
            <a:ext cx="2926628" cy="410057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5760000" y="2952000"/>
            <a:ext cx="1053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Note that:</a:t>
            </a:r>
            <a:endParaRPr lang="en-US" sz="16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9008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9980">
        <p:fade/>
      </p:transition>
    </mc:Choice>
    <mc:Fallback xmlns="">
      <p:transition spd="med" advTm="6998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Transverse wake functions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24. September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 smtClean="0"/>
              <a:t>Kevin Li - Collective effects III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11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740000" y="900001"/>
            <a:ext cx="7645658" cy="2908275"/>
            <a:chOff x="152400" y="896947"/>
            <a:chExt cx="7645658" cy="2908275"/>
          </a:xfrm>
        </p:grpSpPr>
        <p:cxnSp>
          <p:nvCxnSpPr>
            <p:cNvPr id="65" name="Straight Arrow Connector 64"/>
            <p:cNvCxnSpPr/>
            <p:nvPr/>
          </p:nvCxnSpPr>
          <p:spPr>
            <a:xfrm>
              <a:off x="195803" y="2485039"/>
              <a:ext cx="7424197" cy="1588"/>
            </a:xfrm>
            <a:prstGeom prst="straightConnector1">
              <a:avLst/>
            </a:prstGeom>
            <a:ln w="19050" cap="flat" cmpd="sng" algn="ctr">
              <a:solidFill>
                <a:srgbClr val="004078"/>
              </a:solidFill>
              <a:prstDash val="dash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Freeform 11"/>
            <p:cNvSpPr>
              <a:spLocks/>
            </p:cNvSpPr>
            <p:nvPr/>
          </p:nvSpPr>
          <p:spPr bwMode="auto">
            <a:xfrm>
              <a:off x="2538020" y="2828909"/>
              <a:ext cx="1367185" cy="976313"/>
            </a:xfrm>
            <a:custGeom>
              <a:avLst/>
              <a:gdLst>
                <a:gd name="T0" fmla="*/ 0 w 1200"/>
                <a:gd name="T1" fmla="*/ 0 h 1008"/>
                <a:gd name="T2" fmla="*/ 96 w 1200"/>
                <a:gd name="T3" fmla="*/ 672 h 1008"/>
                <a:gd name="T4" fmla="*/ 432 w 1200"/>
                <a:gd name="T5" fmla="*/ 1008 h 1008"/>
                <a:gd name="T6" fmla="*/ 720 w 1200"/>
                <a:gd name="T7" fmla="*/ 672 h 1008"/>
                <a:gd name="T8" fmla="*/ 960 w 1200"/>
                <a:gd name="T9" fmla="*/ 720 h 1008"/>
                <a:gd name="T10" fmla="*/ 1152 w 1200"/>
                <a:gd name="T11" fmla="*/ 432 h 1008"/>
                <a:gd name="T12" fmla="*/ 1200 w 1200"/>
                <a:gd name="T13" fmla="*/ 0 h 10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0"/>
                <a:gd name="T22" fmla="*/ 0 h 1008"/>
                <a:gd name="T23" fmla="*/ 1200 w 1200"/>
                <a:gd name="T24" fmla="*/ 1008 h 10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0" h="1008">
                  <a:moveTo>
                    <a:pt x="0" y="0"/>
                  </a:moveTo>
                  <a:cubicBezTo>
                    <a:pt x="12" y="252"/>
                    <a:pt x="24" y="504"/>
                    <a:pt x="96" y="672"/>
                  </a:cubicBezTo>
                  <a:cubicBezTo>
                    <a:pt x="168" y="840"/>
                    <a:pt x="328" y="1008"/>
                    <a:pt x="432" y="1008"/>
                  </a:cubicBezTo>
                  <a:cubicBezTo>
                    <a:pt x="536" y="1008"/>
                    <a:pt x="632" y="720"/>
                    <a:pt x="720" y="672"/>
                  </a:cubicBezTo>
                  <a:cubicBezTo>
                    <a:pt x="808" y="624"/>
                    <a:pt x="888" y="760"/>
                    <a:pt x="960" y="720"/>
                  </a:cubicBezTo>
                  <a:cubicBezTo>
                    <a:pt x="1032" y="680"/>
                    <a:pt x="1112" y="552"/>
                    <a:pt x="1152" y="432"/>
                  </a:cubicBezTo>
                  <a:cubicBezTo>
                    <a:pt x="1192" y="312"/>
                    <a:pt x="1192" y="72"/>
                    <a:pt x="1200" y="0"/>
                  </a:cubicBezTo>
                </a:path>
              </a:pathLst>
            </a:custGeom>
            <a:noFill/>
            <a:ln w="57150" cmpd="sng">
              <a:solidFill>
                <a:srgbClr val="868686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6"/>
            <p:cNvSpPr>
              <a:spLocks/>
            </p:cNvSpPr>
            <p:nvPr/>
          </p:nvSpPr>
          <p:spPr bwMode="auto">
            <a:xfrm flipV="1">
              <a:off x="2538020" y="1136634"/>
              <a:ext cx="1367185" cy="976313"/>
            </a:xfrm>
            <a:custGeom>
              <a:avLst/>
              <a:gdLst>
                <a:gd name="T0" fmla="*/ 0 w 1200"/>
                <a:gd name="T1" fmla="*/ 0 h 1008"/>
                <a:gd name="T2" fmla="*/ 96 w 1200"/>
                <a:gd name="T3" fmla="*/ 672 h 1008"/>
                <a:gd name="T4" fmla="*/ 432 w 1200"/>
                <a:gd name="T5" fmla="*/ 1008 h 1008"/>
                <a:gd name="T6" fmla="*/ 720 w 1200"/>
                <a:gd name="T7" fmla="*/ 672 h 1008"/>
                <a:gd name="T8" fmla="*/ 960 w 1200"/>
                <a:gd name="T9" fmla="*/ 720 h 1008"/>
                <a:gd name="T10" fmla="*/ 1152 w 1200"/>
                <a:gd name="T11" fmla="*/ 432 h 1008"/>
                <a:gd name="T12" fmla="*/ 1200 w 1200"/>
                <a:gd name="T13" fmla="*/ 0 h 10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0"/>
                <a:gd name="T22" fmla="*/ 0 h 1008"/>
                <a:gd name="T23" fmla="*/ 1200 w 1200"/>
                <a:gd name="T24" fmla="*/ 1008 h 10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0" h="1008">
                  <a:moveTo>
                    <a:pt x="0" y="0"/>
                  </a:moveTo>
                  <a:cubicBezTo>
                    <a:pt x="12" y="252"/>
                    <a:pt x="24" y="504"/>
                    <a:pt x="96" y="672"/>
                  </a:cubicBezTo>
                  <a:cubicBezTo>
                    <a:pt x="168" y="840"/>
                    <a:pt x="328" y="1008"/>
                    <a:pt x="432" y="1008"/>
                  </a:cubicBezTo>
                  <a:cubicBezTo>
                    <a:pt x="536" y="1008"/>
                    <a:pt x="632" y="720"/>
                    <a:pt x="720" y="672"/>
                  </a:cubicBezTo>
                  <a:cubicBezTo>
                    <a:pt x="808" y="624"/>
                    <a:pt x="888" y="760"/>
                    <a:pt x="960" y="720"/>
                  </a:cubicBezTo>
                  <a:cubicBezTo>
                    <a:pt x="1032" y="680"/>
                    <a:pt x="1112" y="552"/>
                    <a:pt x="1152" y="432"/>
                  </a:cubicBezTo>
                  <a:cubicBezTo>
                    <a:pt x="1192" y="312"/>
                    <a:pt x="1192" y="72"/>
                    <a:pt x="1200" y="0"/>
                  </a:cubicBezTo>
                </a:path>
              </a:pathLst>
            </a:custGeom>
            <a:noFill/>
            <a:ln w="57150" cmpd="sng">
              <a:solidFill>
                <a:srgbClr val="868686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68" name="Straight Connector 67"/>
            <p:cNvCxnSpPr>
              <a:stCxn id="67" idx="0"/>
            </p:cNvCxnSpPr>
            <p:nvPr/>
          </p:nvCxnSpPr>
          <p:spPr>
            <a:xfrm flipH="1" flipV="1">
              <a:off x="152400" y="2111591"/>
              <a:ext cx="2385620" cy="1356"/>
            </a:xfrm>
            <a:prstGeom prst="line">
              <a:avLst/>
            </a:prstGeom>
            <a:ln w="57150" cmpd="sng">
              <a:solidFill>
                <a:srgbClr val="86868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H="1" flipV="1">
              <a:off x="152400" y="2827553"/>
              <a:ext cx="2385620" cy="1356"/>
            </a:xfrm>
            <a:prstGeom prst="line">
              <a:avLst/>
            </a:prstGeom>
            <a:ln w="57150" cmpd="sng">
              <a:solidFill>
                <a:srgbClr val="86868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8" name="Group 94"/>
            <p:cNvGrpSpPr/>
            <p:nvPr/>
          </p:nvGrpSpPr>
          <p:grpSpPr>
            <a:xfrm>
              <a:off x="2555534" y="1204113"/>
              <a:ext cx="1312862" cy="2549525"/>
              <a:chOff x="2555534" y="1448897"/>
              <a:chExt cx="1312862" cy="2549525"/>
            </a:xfrm>
          </p:grpSpPr>
          <p:sp>
            <p:nvSpPr>
              <p:cNvPr id="119" name="Freeform 90"/>
              <p:cNvSpPr>
                <a:spLocks/>
              </p:cNvSpPr>
              <p:nvPr/>
            </p:nvSpPr>
            <p:spPr bwMode="auto">
              <a:xfrm>
                <a:off x="2631734" y="1644159"/>
                <a:ext cx="639763" cy="228600"/>
              </a:xfrm>
              <a:custGeom>
                <a:avLst/>
                <a:gdLst>
                  <a:gd name="T0" fmla="*/ 0 w 480"/>
                  <a:gd name="T1" fmla="*/ 144 h 168"/>
                  <a:gd name="T2" fmla="*/ 240 w 480"/>
                  <a:gd name="T3" fmla="*/ 144 h 168"/>
                  <a:gd name="T4" fmla="*/ 480 w 480"/>
                  <a:gd name="T5" fmla="*/ 0 h 168"/>
                  <a:gd name="T6" fmla="*/ 0 60000 65536"/>
                  <a:gd name="T7" fmla="*/ 0 60000 65536"/>
                  <a:gd name="T8" fmla="*/ 0 60000 65536"/>
                  <a:gd name="T9" fmla="*/ 0 w 480"/>
                  <a:gd name="T10" fmla="*/ 0 h 168"/>
                  <a:gd name="T11" fmla="*/ 480 w 480"/>
                  <a:gd name="T12" fmla="*/ 168 h 1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80" h="168">
                    <a:moveTo>
                      <a:pt x="0" y="144"/>
                    </a:moveTo>
                    <a:cubicBezTo>
                      <a:pt x="80" y="156"/>
                      <a:pt x="160" y="168"/>
                      <a:pt x="240" y="144"/>
                    </a:cubicBezTo>
                    <a:cubicBezTo>
                      <a:pt x="320" y="120"/>
                      <a:pt x="440" y="24"/>
                      <a:pt x="480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Freeform 91"/>
              <p:cNvSpPr>
                <a:spLocks/>
              </p:cNvSpPr>
              <p:nvPr/>
            </p:nvSpPr>
            <p:spPr bwMode="auto">
              <a:xfrm>
                <a:off x="2685709" y="1513984"/>
                <a:ext cx="520700" cy="152400"/>
              </a:xfrm>
              <a:custGeom>
                <a:avLst/>
                <a:gdLst>
                  <a:gd name="T0" fmla="*/ 0 w 384"/>
                  <a:gd name="T1" fmla="*/ 96 h 112"/>
                  <a:gd name="T2" fmla="*/ 192 w 384"/>
                  <a:gd name="T3" fmla="*/ 96 h 112"/>
                  <a:gd name="T4" fmla="*/ 384 w 384"/>
                  <a:gd name="T5" fmla="*/ 0 h 112"/>
                  <a:gd name="T6" fmla="*/ 0 60000 65536"/>
                  <a:gd name="T7" fmla="*/ 0 60000 65536"/>
                  <a:gd name="T8" fmla="*/ 0 60000 65536"/>
                  <a:gd name="T9" fmla="*/ 0 w 384"/>
                  <a:gd name="T10" fmla="*/ 0 h 112"/>
                  <a:gd name="T11" fmla="*/ 384 w 384"/>
                  <a:gd name="T12" fmla="*/ 112 h 1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4" h="112">
                    <a:moveTo>
                      <a:pt x="0" y="96"/>
                    </a:moveTo>
                    <a:cubicBezTo>
                      <a:pt x="64" y="104"/>
                      <a:pt x="128" y="112"/>
                      <a:pt x="192" y="96"/>
                    </a:cubicBezTo>
                    <a:cubicBezTo>
                      <a:pt x="256" y="80"/>
                      <a:pt x="352" y="16"/>
                      <a:pt x="384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Freeform 92"/>
              <p:cNvSpPr>
                <a:spLocks/>
              </p:cNvSpPr>
              <p:nvPr/>
            </p:nvSpPr>
            <p:spPr bwMode="auto">
              <a:xfrm>
                <a:off x="2815884" y="1448897"/>
                <a:ext cx="325438" cy="76200"/>
              </a:xfrm>
              <a:custGeom>
                <a:avLst/>
                <a:gdLst>
                  <a:gd name="T0" fmla="*/ 0 w 240"/>
                  <a:gd name="T1" fmla="*/ 48 h 56"/>
                  <a:gd name="T2" fmla="*/ 144 w 240"/>
                  <a:gd name="T3" fmla="*/ 48 h 56"/>
                  <a:gd name="T4" fmla="*/ 240 w 240"/>
                  <a:gd name="T5" fmla="*/ 0 h 56"/>
                  <a:gd name="T6" fmla="*/ 0 60000 65536"/>
                  <a:gd name="T7" fmla="*/ 0 60000 65536"/>
                  <a:gd name="T8" fmla="*/ 0 60000 65536"/>
                  <a:gd name="T9" fmla="*/ 0 w 240"/>
                  <a:gd name="T10" fmla="*/ 0 h 56"/>
                  <a:gd name="T11" fmla="*/ 240 w 240"/>
                  <a:gd name="T12" fmla="*/ 56 h 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0" h="56">
                    <a:moveTo>
                      <a:pt x="0" y="48"/>
                    </a:moveTo>
                    <a:cubicBezTo>
                      <a:pt x="52" y="52"/>
                      <a:pt x="104" y="56"/>
                      <a:pt x="144" y="48"/>
                    </a:cubicBezTo>
                    <a:cubicBezTo>
                      <a:pt x="184" y="40"/>
                      <a:pt x="212" y="20"/>
                      <a:pt x="240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Freeform 93"/>
              <p:cNvSpPr>
                <a:spLocks/>
              </p:cNvSpPr>
              <p:nvPr/>
            </p:nvSpPr>
            <p:spPr bwMode="auto">
              <a:xfrm rot="10800000" flipV="1">
                <a:off x="2555534" y="3141172"/>
                <a:ext cx="1299943" cy="215534"/>
              </a:xfrm>
              <a:custGeom>
                <a:avLst/>
                <a:gdLst>
                  <a:gd name="T0" fmla="*/ 0 w 1008"/>
                  <a:gd name="T1" fmla="*/ 152 h 152"/>
                  <a:gd name="T2" fmla="*/ 480 w 1008"/>
                  <a:gd name="T3" fmla="*/ 8 h 152"/>
                  <a:gd name="T4" fmla="*/ 1008 w 1008"/>
                  <a:gd name="T5" fmla="*/ 104 h 152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152"/>
                  <a:gd name="T11" fmla="*/ 1008 w 1008"/>
                  <a:gd name="T12" fmla="*/ 152 h 15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152">
                    <a:moveTo>
                      <a:pt x="0" y="152"/>
                    </a:moveTo>
                    <a:cubicBezTo>
                      <a:pt x="156" y="84"/>
                      <a:pt x="312" y="16"/>
                      <a:pt x="480" y="8"/>
                    </a:cubicBezTo>
                    <a:cubicBezTo>
                      <a:pt x="648" y="0"/>
                      <a:pt x="828" y="52"/>
                      <a:pt x="1008" y="104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 type="arrow"/>
                <a:tailEnd type="non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Freeform 94"/>
              <p:cNvSpPr>
                <a:spLocks/>
              </p:cNvSpPr>
              <p:nvPr/>
            </p:nvSpPr>
            <p:spPr bwMode="auto">
              <a:xfrm flipV="1">
                <a:off x="2620622" y="3596784"/>
                <a:ext cx="650875" cy="228600"/>
              </a:xfrm>
              <a:custGeom>
                <a:avLst/>
                <a:gdLst>
                  <a:gd name="T0" fmla="*/ 0 w 480"/>
                  <a:gd name="T1" fmla="*/ 144 h 168"/>
                  <a:gd name="T2" fmla="*/ 240 w 480"/>
                  <a:gd name="T3" fmla="*/ 144 h 168"/>
                  <a:gd name="T4" fmla="*/ 480 w 480"/>
                  <a:gd name="T5" fmla="*/ 0 h 168"/>
                  <a:gd name="T6" fmla="*/ 0 60000 65536"/>
                  <a:gd name="T7" fmla="*/ 0 60000 65536"/>
                  <a:gd name="T8" fmla="*/ 0 60000 65536"/>
                  <a:gd name="T9" fmla="*/ 0 w 480"/>
                  <a:gd name="T10" fmla="*/ 0 h 168"/>
                  <a:gd name="T11" fmla="*/ 480 w 480"/>
                  <a:gd name="T12" fmla="*/ 168 h 1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80" h="168">
                    <a:moveTo>
                      <a:pt x="0" y="144"/>
                    </a:moveTo>
                    <a:cubicBezTo>
                      <a:pt x="80" y="156"/>
                      <a:pt x="160" y="168"/>
                      <a:pt x="240" y="144"/>
                    </a:cubicBezTo>
                    <a:cubicBezTo>
                      <a:pt x="320" y="120"/>
                      <a:pt x="440" y="24"/>
                      <a:pt x="480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Freeform 96"/>
              <p:cNvSpPr>
                <a:spLocks/>
              </p:cNvSpPr>
              <p:nvPr/>
            </p:nvSpPr>
            <p:spPr bwMode="auto">
              <a:xfrm flipV="1">
                <a:off x="2815884" y="3922222"/>
                <a:ext cx="325438" cy="76200"/>
              </a:xfrm>
              <a:custGeom>
                <a:avLst/>
                <a:gdLst>
                  <a:gd name="T0" fmla="*/ 0 w 240"/>
                  <a:gd name="T1" fmla="*/ 48 h 56"/>
                  <a:gd name="T2" fmla="*/ 144 w 240"/>
                  <a:gd name="T3" fmla="*/ 48 h 56"/>
                  <a:gd name="T4" fmla="*/ 240 w 240"/>
                  <a:gd name="T5" fmla="*/ 0 h 56"/>
                  <a:gd name="T6" fmla="*/ 0 60000 65536"/>
                  <a:gd name="T7" fmla="*/ 0 60000 65536"/>
                  <a:gd name="T8" fmla="*/ 0 60000 65536"/>
                  <a:gd name="T9" fmla="*/ 0 w 240"/>
                  <a:gd name="T10" fmla="*/ 0 h 56"/>
                  <a:gd name="T11" fmla="*/ 240 w 240"/>
                  <a:gd name="T12" fmla="*/ 56 h 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0" h="56">
                    <a:moveTo>
                      <a:pt x="0" y="48"/>
                    </a:moveTo>
                    <a:cubicBezTo>
                      <a:pt x="52" y="52"/>
                      <a:pt x="104" y="56"/>
                      <a:pt x="144" y="48"/>
                    </a:cubicBezTo>
                    <a:cubicBezTo>
                      <a:pt x="184" y="40"/>
                      <a:pt x="212" y="20"/>
                      <a:pt x="240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Freeform 42"/>
              <p:cNvSpPr>
                <a:spLocks/>
              </p:cNvSpPr>
              <p:nvPr/>
            </p:nvSpPr>
            <p:spPr bwMode="auto">
              <a:xfrm rot="10800000">
                <a:off x="2562757" y="2177322"/>
                <a:ext cx="1305639" cy="181443"/>
              </a:xfrm>
              <a:custGeom>
                <a:avLst/>
                <a:gdLst>
                  <a:gd name="T0" fmla="*/ 0 w 1008"/>
                  <a:gd name="T1" fmla="*/ 152 h 152"/>
                  <a:gd name="T2" fmla="*/ 480 w 1008"/>
                  <a:gd name="T3" fmla="*/ 8 h 152"/>
                  <a:gd name="T4" fmla="*/ 1008 w 1008"/>
                  <a:gd name="T5" fmla="*/ 104 h 152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152"/>
                  <a:gd name="T11" fmla="*/ 1008 w 1008"/>
                  <a:gd name="T12" fmla="*/ 152 h 15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152">
                    <a:moveTo>
                      <a:pt x="0" y="152"/>
                    </a:moveTo>
                    <a:cubicBezTo>
                      <a:pt x="156" y="84"/>
                      <a:pt x="312" y="16"/>
                      <a:pt x="480" y="8"/>
                    </a:cubicBezTo>
                    <a:cubicBezTo>
                      <a:pt x="648" y="0"/>
                      <a:pt x="828" y="52"/>
                      <a:pt x="1008" y="104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 type="arrow"/>
                <a:tailEnd type="non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Freeform 95"/>
              <p:cNvSpPr>
                <a:spLocks/>
              </p:cNvSpPr>
              <p:nvPr/>
            </p:nvSpPr>
            <p:spPr bwMode="auto">
              <a:xfrm flipV="1">
                <a:off x="2685709" y="3749184"/>
                <a:ext cx="520700" cy="152400"/>
              </a:xfrm>
              <a:custGeom>
                <a:avLst/>
                <a:gdLst>
                  <a:gd name="T0" fmla="*/ 0 w 384"/>
                  <a:gd name="T1" fmla="*/ 96 h 112"/>
                  <a:gd name="T2" fmla="*/ 192 w 384"/>
                  <a:gd name="T3" fmla="*/ 96 h 112"/>
                  <a:gd name="T4" fmla="*/ 384 w 384"/>
                  <a:gd name="T5" fmla="*/ 0 h 112"/>
                  <a:gd name="T6" fmla="*/ 0 60000 65536"/>
                  <a:gd name="T7" fmla="*/ 0 60000 65536"/>
                  <a:gd name="T8" fmla="*/ 0 60000 65536"/>
                  <a:gd name="T9" fmla="*/ 0 w 384"/>
                  <a:gd name="T10" fmla="*/ 0 h 112"/>
                  <a:gd name="T11" fmla="*/ 384 w 384"/>
                  <a:gd name="T12" fmla="*/ 112 h 1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4" h="112">
                    <a:moveTo>
                      <a:pt x="0" y="96"/>
                    </a:moveTo>
                    <a:cubicBezTo>
                      <a:pt x="64" y="104"/>
                      <a:pt x="128" y="112"/>
                      <a:pt x="192" y="96"/>
                    </a:cubicBezTo>
                    <a:cubicBezTo>
                      <a:pt x="256" y="80"/>
                      <a:pt x="352" y="16"/>
                      <a:pt x="384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27" name="Line 73"/>
            <p:cNvSpPr>
              <a:spLocks noChangeShapeType="1"/>
            </p:cNvSpPr>
            <p:nvPr/>
          </p:nvSpPr>
          <p:spPr bwMode="auto">
            <a:xfrm>
              <a:off x="195803" y="2128898"/>
              <a:ext cx="0" cy="715963"/>
            </a:xfrm>
            <a:prstGeom prst="line">
              <a:avLst/>
            </a:prstGeom>
            <a:noFill/>
            <a:ln w="12700" cap="flat" cmpd="sng" algn="ctr">
              <a:solidFill>
                <a:srgbClr val="3A3A3A"/>
              </a:solidFill>
              <a:prstDash val="solid"/>
              <a:round/>
              <a:headEnd type="stealth" w="med" len="med"/>
              <a:tailEnd type="stealth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Text Box 74"/>
            <p:cNvSpPr txBox="1">
              <a:spLocks noChangeArrowheads="1"/>
            </p:cNvSpPr>
            <p:nvPr/>
          </p:nvSpPr>
          <p:spPr bwMode="auto">
            <a:xfrm>
              <a:off x="152400" y="2499083"/>
              <a:ext cx="44916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de-DE" sz="2000" dirty="0">
                  <a:solidFill>
                    <a:schemeClr val="accent6">
                      <a:lumMod val="50000"/>
                    </a:schemeClr>
                  </a:solidFill>
                </a:rPr>
                <a:t>2b</a:t>
              </a:r>
            </a:p>
          </p:txBody>
        </p:sp>
        <p:cxnSp>
          <p:nvCxnSpPr>
            <p:cNvPr id="129" name="Straight Arrow Connector 128"/>
            <p:cNvCxnSpPr/>
            <p:nvPr/>
          </p:nvCxnSpPr>
          <p:spPr>
            <a:xfrm>
              <a:off x="1929235" y="952495"/>
              <a:ext cx="2609066" cy="1588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Oval 18 1"/>
            <p:cNvSpPr>
              <a:spLocks noChangeArrowheads="1"/>
            </p:cNvSpPr>
            <p:nvPr/>
          </p:nvSpPr>
          <p:spPr bwMode="auto">
            <a:xfrm>
              <a:off x="5544000" y="2196000"/>
              <a:ext cx="215996" cy="2160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Oval 18 2"/>
            <p:cNvSpPr>
              <a:spLocks noChangeArrowheads="1"/>
            </p:cNvSpPr>
            <p:nvPr/>
          </p:nvSpPr>
          <p:spPr bwMode="auto">
            <a:xfrm>
              <a:off x="4428000" y="2520000"/>
              <a:ext cx="215999" cy="216000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33" name="Straight Arrow Connector 132"/>
            <p:cNvCxnSpPr/>
            <p:nvPr/>
          </p:nvCxnSpPr>
          <p:spPr>
            <a:xfrm>
              <a:off x="4686307" y="2482627"/>
              <a:ext cx="890266" cy="98"/>
            </a:xfrm>
            <a:prstGeom prst="straightConnector1">
              <a:avLst/>
            </a:prstGeom>
            <a:ln w="25400" cap="flat" cmpd="sng" algn="ctr">
              <a:solidFill>
                <a:srgbClr val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TextBox 133"/>
            <p:cNvSpPr txBox="1"/>
            <p:nvPr/>
          </p:nvSpPr>
          <p:spPr>
            <a:xfrm>
              <a:off x="4964895" y="2382537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solidFill>
                    <a:srgbClr val="262626"/>
                  </a:solidFill>
                </a:rPr>
                <a:t>z</a:t>
              </a:r>
              <a:endParaRPr lang="en-US" dirty="0">
                <a:solidFill>
                  <a:srgbClr val="262626"/>
                </a:solidFill>
              </a:endParaRPr>
            </a:p>
          </p:txBody>
        </p:sp>
        <p:cxnSp>
          <p:nvCxnSpPr>
            <p:cNvPr id="135" name="Straight Connector 134"/>
            <p:cNvCxnSpPr/>
            <p:nvPr/>
          </p:nvCxnSpPr>
          <p:spPr>
            <a:xfrm flipH="1" flipV="1">
              <a:off x="3905205" y="2110234"/>
              <a:ext cx="2385620" cy="1356"/>
            </a:xfrm>
            <a:prstGeom prst="line">
              <a:avLst/>
            </a:prstGeom>
            <a:ln w="57150" cmpd="sng">
              <a:solidFill>
                <a:srgbClr val="86868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/>
            <p:nvPr/>
          </p:nvCxnSpPr>
          <p:spPr>
            <a:xfrm flipH="1" flipV="1">
              <a:off x="3905205" y="2828232"/>
              <a:ext cx="2385620" cy="1356"/>
            </a:xfrm>
            <a:prstGeom prst="line">
              <a:avLst/>
            </a:prstGeom>
            <a:ln w="57150" cmpd="sng">
              <a:solidFill>
                <a:srgbClr val="86868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TextBox 140"/>
            <p:cNvSpPr txBox="1"/>
            <p:nvPr/>
          </p:nvSpPr>
          <p:spPr>
            <a:xfrm>
              <a:off x="3097201" y="896947"/>
              <a:ext cx="30480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262626"/>
                  </a:solidFill>
                </a:rPr>
                <a:t>L</a:t>
              </a:r>
            </a:p>
          </p:txBody>
        </p:sp>
        <p:cxnSp>
          <p:nvCxnSpPr>
            <p:cNvPr id="142" name="Straight Arrow Connector 141"/>
            <p:cNvCxnSpPr/>
            <p:nvPr/>
          </p:nvCxnSpPr>
          <p:spPr>
            <a:xfrm rot="5400000">
              <a:off x="6097567" y="2368752"/>
              <a:ext cx="283885" cy="1588"/>
            </a:xfrm>
            <a:prstGeom prst="straightConnector1">
              <a:avLst/>
            </a:prstGeom>
            <a:ln w="9525" cap="flat" cmpd="sng" algn="ctr">
              <a:solidFill>
                <a:srgbClr val="000000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TextBox 142"/>
            <p:cNvSpPr txBox="1"/>
            <p:nvPr/>
          </p:nvSpPr>
          <p:spPr>
            <a:xfrm>
              <a:off x="6274327" y="2094251"/>
              <a:ext cx="133284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</a:rPr>
                <a:t>x</a:t>
              </a:r>
              <a:r>
                <a:rPr lang="en-US" sz="1500" baseline="-25000" dirty="0">
                  <a:solidFill>
                    <a:srgbClr val="004078"/>
                  </a:solidFill>
                </a:rPr>
                <a:t>1</a:t>
              </a:r>
              <a:r>
                <a:rPr lang="en-US" sz="1500" dirty="0">
                  <a:solidFill>
                    <a:srgbClr val="004078"/>
                  </a:solidFill>
                </a:rPr>
                <a:t> (or </a:t>
              </a:r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y</a:t>
              </a:r>
              <a:r>
                <a:rPr lang="en-US" sz="1500" baseline="-25000" dirty="0">
                  <a:solidFill>
                    <a:srgbClr val="004078"/>
                  </a:solidFill>
                  <a:cs typeface="Symbol" charset="2"/>
                </a:rPr>
                <a:t>1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)</a:t>
              </a:r>
              <a:endParaRPr lang="en-US" sz="1500" dirty="0">
                <a:solidFill>
                  <a:srgbClr val="004078"/>
                </a:solidFill>
              </a:endParaRPr>
            </a:p>
          </p:txBody>
        </p:sp>
        <p:cxnSp>
          <p:nvCxnSpPr>
            <p:cNvPr id="144" name="Straight Arrow Connector 143"/>
            <p:cNvCxnSpPr/>
            <p:nvPr/>
          </p:nvCxnSpPr>
          <p:spPr>
            <a:xfrm rot="5400000">
              <a:off x="6335226" y="2589833"/>
              <a:ext cx="215999" cy="1588"/>
            </a:xfrm>
            <a:prstGeom prst="straightConnector1">
              <a:avLst/>
            </a:prstGeom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TextBox 144"/>
            <p:cNvSpPr txBox="1"/>
            <p:nvPr/>
          </p:nvSpPr>
          <p:spPr>
            <a:xfrm>
              <a:off x="6465214" y="2516039"/>
              <a:ext cx="133284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</a:rPr>
                <a:t>x</a:t>
              </a:r>
              <a:r>
                <a:rPr lang="en-US" sz="1500" baseline="-25000" dirty="0">
                  <a:solidFill>
                    <a:srgbClr val="004078"/>
                  </a:solidFill>
                </a:rPr>
                <a:t>2</a:t>
              </a:r>
              <a:r>
                <a:rPr lang="en-US" sz="1500" dirty="0">
                  <a:solidFill>
                    <a:srgbClr val="004078"/>
                  </a:solidFill>
                </a:rPr>
                <a:t> (or </a:t>
              </a:r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y</a:t>
              </a:r>
              <a:r>
                <a:rPr lang="en-US" sz="1500" baseline="-25000" dirty="0">
                  <a:solidFill>
                    <a:srgbClr val="004078"/>
                  </a:solidFill>
                  <a:cs typeface="Symbol" charset="2"/>
                </a:rPr>
                <a:t>2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)</a:t>
              </a:r>
              <a:endParaRPr lang="en-US" sz="1500" dirty="0">
                <a:solidFill>
                  <a:srgbClr val="004078"/>
                </a:solidFill>
              </a:endParaRPr>
            </a:p>
          </p:txBody>
        </p:sp>
      </p:grpSp>
      <p:sp>
        <p:nvSpPr>
          <p:cNvPr id="161" name="Oval 18 3"/>
          <p:cNvSpPr>
            <a:spLocks noChangeArrowheads="1"/>
          </p:cNvSpPr>
          <p:nvPr/>
        </p:nvSpPr>
        <p:spPr bwMode="auto">
          <a:xfrm>
            <a:off x="8544000" y="1080000"/>
            <a:ext cx="216000" cy="216000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2" name="Oval 18 4"/>
          <p:cNvSpPr>
            <a:spLocks noChangeArrowheads="1"/>
          </p:cNvSpPr>
          <p:nvPr/>
        </p:nvSpPr>
        <p:spPr bwMode="auto">
          <a:xfrm>
            <a:off x="8544000" y="1512000"/>
            <a:ext cx="216000" cy="2160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" name="TextBox 162"/>
          <p:cNvSpPr txBox="1"/>
          <p:nvPr/>
        </p:nvSpPr>
        <p:spPr>
          <a:xfrm>
            <a:off x="8946935" y="1022236"/>
            <a:ext cx="13716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tx2"/>
                </a:solidFill>
              </a:rPr>
              <a:t>Source, q</a:t>
            </a:r>
            <a:r>
              <a:rPr lang="en-US" sz="1500" baseline="-25000" dirty="0">
                <a:solidFill>
                  <a:schemeClr val="tx2"/>
                </a:solidFill>
              </a:rPr>
              <a:t>1</a:t>
            </a:r>
            <a:endParaRPr lang="en-US" sz="1500" dirty="0">
              <a:solidFill>
                <a:schemeClr val="tx2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8946935" y="1458418"/>
            <a:ext cx="13716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accent2">
                    <a:lumMod val="75000"/>
                  </a:schemeClr>
                </a:solidFill>
              </a:rPr>
              <a:t>Witness, q</a:t>
            </a:r>
            <a:r>
              <a:rPr lang="en-US" sz="1500" baseline="-25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en-US" sz="15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001" y="4788000"/>
            <a:ext cx="8920381" cy="1231238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7560000" y="5544000"/>
            <a:ext cx="3492000" cy="720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en-US" sz="1600" b="1" dirty="0">
                <a:solidFill>
                  <a:schemeClr val="accent2"/>
                </a:solidFill>
              </a:rPr>
              <a:t>Transverse deflecting kick of the witness particle from transverse wakes</a:t>
            </a:r>
            <a:endParaRPr lang="en-GB" sz="1600" b="1" dirty="0">
              <a:solidFill>
                <a:schemeClr val="accent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04000" y="5400000"/>
            <a:ext cx="8784000" cy="7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Content Placeholder 10"/>
          <p:cNvSpPr>
            <a:spLocks noGrp="1"/>
          </p:cNvSpPr>
          <p:nvPr>
            <p:ph idx="1"/>
          </p:nvPr>
        </p:nvSpPr>
        <p:spPr>
          <a:xfrm>
            <a:off x="336000" y="4068000"/>
            <a:ext cx="11520000" cy="1980000"/>
          </a:xfrm>
        </p:spPr>
        <p:txBody>
          <a:bodyPr>
            <a:normAutofit/>
          </a:bodyPr>
          <a:lstStyle/>
          <a:p>
            <a:endParaRPr lang="en-US" sz="1800" dirty="0" smtClean="0"/>
          </a:p>
          <a:p>
            <a:r>
              <a:rPr lang="en-US" sz="1800" dirty="0" smtClean="0"/>
              <a:t>Transverse </a:t>
            </a:r>
            <a:r>
              <a:rPr lang="en-US" sz="1800" dirty="0"/>
              <a:t>wake fields</a:t>
            </a:r>
          </a:p>
          <a:p>
            <a:endParaRPr lang="en-US" sz="1800" dirty="0"/>
          </a:p>
        </p:txBody>
      </p:sp>
      <p:pic>
        <p:nvPicPr>
          <p:cNvPr id="11" name="Picture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000" y="3276000"/>
            <a:ext cx="2926628" cy="410057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5760000" y="2952000"/>
            <a:ext cx="1053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Note that:</a:t>
            </a:r>
            <a:endParaRPr lang="en-US" sz="1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956000" y="4104000"/>
            <a:ext cx="3600000" cy="540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500" b="1" dirty="0" smtClean="0">
                <a:solidFill>
                  <a:schemeClr val="accent5"/>
                </a:solidFill>
              </a:rPr>
              <a:t>First order expansion in transverse coordinates of source and witness particles</a:t>
            </a:r>
            <a:endParaRPr lang="en-US" sz="1500" b="1" dirty="0">
              <a:solidFill>
                <a:schemeClr val="accent5"/>
              </a:solidFill>
            </a:endParaRPr>
          </a:p>
        </p:txBody>
      </p:sp>
      <p:sp>
        <p:nvSpPr>
          <p:cNvPr id="10" name="Left Brace 9"/>
          <p:cNvSpPr/>
          <p:nvPr/>
        </p:nvSpPr>
        <p:spPr>
          <a:xfrm rot="5400000">
            <a:off x="9702000" y="2592000"/>
            <a:ext cx="144000" cy="4392000"/>
          </a:xfrm>
          <a:prstGeom prst="leftBrace">
            <a:avLst>
              <a:gd name="adj1" fmla="val 80492"/>
              <a:gd name="adj2" fmla="val 50000"/>
            </a:avLst>
          </a:prstGeom>
          <a:ln w="254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4123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9980">
        <p:fade/>
      </p:transition>
    </mc:Choice>
    <mc:Fallback xmlns="">
      <p:transition spd="med" advTm="6998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Transverse wake functions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24. September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 smtClean="0"/>
              <a:t>Kevin Li - Collective effects III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12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740000" y="900001"/>
            <a:ext cx="7645658" cy="2908275"/>
            <a:chOff x="152400" y="896947"/>
            <a:chExt cx="7645658" cy="2908275"/>
          </a:xfrm>
        </p:grpSpPr>
        <p:cxnSp>
          <p:nvCxnSpPr>
            <p:cNvPr id="65" name="Straight Arrow Connector 64"/>
            <p:cNvCxnSpPr/>
            <p:nvPr/>
          </p:nvCxnSpPr>
          <p:spPr>
            <a:xfrm>
              <a:off x="195803" y="2485039"/>
              <a:ext cx="7424197" cy="1588"/>
            </a:xfrm>
            <a:prstGeom prst="straightConnector1">
              <a:avLst/>
            </a:prstGeom>
            <a:ln w="19050" cap="flat" cmpd="sng" algn="ctr">
              <a:solidFill>
                <a:srgbClr val="004078"/>
              </a:solidFill>
              <a:prstDash val="dash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Freeform 11"/>
            <p:cNvSpPr>
              <a:spLocks/>
            </p:cNvSpPr>
            <p:nvPr/>
          </p:nvSpPr>
          <p:spPr bwMode="auto">
            <a:xfrm>
              <a:off x="2538020" y="2828909"/>
              <a:ext cx="1367185" cy="976313"/>
            </a:xfrm>
            <a:custGeom>
              <a:avLst/>
              <a:gdLst>
                <a:gd name="T0" fmla="*/ 0 w 1200"/>
                <a:gd name="T1" fmla="*/ 0 h 1008"/>
                <a:gd name="T2" fmla="*/ 96 w 1200"/>
                <a:gd name="T3" fmla="*/ 672 h 1008"/>
                <a:gd name="T4" fmla="*/ 432 w 1200"/>
                <a:gd name="T5" fmla="*/ 1008 h 1008"/>
                <a:gd name="T6" fmla="*/ 720 w 1200"/>
                <a:gd name="T7" fmla="*/ 672 h 1008"/>
                <a:gd name="T8" fmla="*/ 960 w 1200"/>
                <a:gd name="T9" fmla="*/ 720 h 1008"/>
                <a:gd name="T10" fmla="*/ 1152 w 1200"/>
                <a:gd name="T11" fmla="*/ 432 h 1008"/>
                <a:gd name="T12" fmla="*/ 1200 w 1200"/>
                <a:gd name="T13" fmla="*/ 0 h 10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0"/>
                <a:gd name="T22" fmla="*/ 0 h 1008"/>
                <a:gd name="T23" fmla="*/ 1200 w 1200"/>
                <a:gd name="T24" fmla="*/ 1008 h 10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0" h="1008">
                  <a:moveTo>
                    <a:pt x="0" y="0"/>
                  </a:moveTo>
                  <a:cubicBezTo>
                    <a:pt x="12" y="252"/>
                    <a:pt x="24" y="504"/>
                    <a:pt x="96" y="672"/>
                  </a:cubicBezTo>
                  <a:cubicBezTo>
                    <a:pt x="168" y="840"/>
                    <a:pt x="328" y="1008"/>
                    <a:pt x="432" y="1008"/>
                  </a:cubicBezTo>
                  <a:cubicBezTo>
                    <a:pt x="536" y="1008"/>
                    <a:pt x="632" y="720"/>
                    <a:pt x="720" y="672"/>
                  </a:cubicBezTo>
                  <a:cubicBezTo>
                    <a:pt x="808" y="624"/>
                    <a:pt x="888" y="760"/>
                    <a:pt x="960" y="720"/>
                  </a:cubicBezTo>
                  <a:cubicBezTo>
                    <a:pt x="1032" y="680"/>
                    <a:pt x="1112" y="552"/>
                    <a:pt x="1152" y="432"/>
                  </a:cubicBezTo>
                  <a:cubicBezTo>
                    <a:pt x="1192" y="312"/>
                    <a:pt x="1192" y="72"/>
                    <a:pt x="1200" y="0"/>
                  </a:cubicBezTo>
                </a:path>
              </a:pathLst>
            </a:custGeom>
            <a:noFill/>
            <a:ln w="57150" cmpd="sng">
              <a:solidFill>
                <a:srgbClr val="868686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6"/>
            <p:cNvSpPr>
              <a:spLocks/>
            </p:cNvSpPr>
            <p:nvPr/>
          </p:nvSpPr>
          <p:spPr bwMode="auto">
            <a:xfrm flipV="1">
              <a:off x="2538020" y="1136634"/>
              <a:ext cx="1367185" cy="976313"/>
            </a:xfrm>
            <a:custGeom>
              <a:avLst/>
              <a:gdLst>
                <a:gd name="T0" fmla="*/ 0 w 1200"/>
                <a:gd name="T1" fmla="*/ 0 h 1008"/>
                <a:gd name="T2" fmla="*/ 96 w 1200"/>
                <a:gd name="T3" fmla="*/ 672 h 1008"/>
                <a:gd name="T4" fmla="*/ 432 w 1200"/>
                <a:gd name="T5" fmla="*/ 1008 h 1008"/>
                <a:gd name="T6" fmla="*/ 720 w 1200"/>
                <a:gd name="T7" fmla="*/ 672 h 1008"/>
                <a:gd name="T8" fmla="*/ 960 w 1200"/>
                <a:gd name="T9" fmla="*/ 720 h 1008"/>
                <a:gd name="T10" fmla="*/ 1152 w 1200"/>
                <a:gd name="T11" fmla="*/ 432 h 1008"/>
                <a:gd name="T12" fmla="*/ 1200 w 1200"/>
                <a:gd name="T13" fmla="*/ 0 h 10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0"/>
                <a:gd name="T22" fmla="*/ 0 h 1008"/>
                <a:gd name="T23" fmla="*/ 1200 w 1200"/>
                <a:gd name="T24" fmla="*/ 1008 h 10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0" h="1008">
                  <a:moveTo>
                    <a:pt x="0" y="0"/>
                  </a:moveTo>
                  <a:cubicBezTo>
                    <a:pt x="12" y="252"/>
                    <a:pt x="24" y="504"/>
                    <a:pt x="96" y="672"/>
                  </a:cubicBezTo>
                  <a:cubicBezTo>
                    <a:pt x="168" y="840"/>
                    <a:pt x="328" y="1008"/>
                    <a:pt x="432" y="1008"/>
                  </a:cubicBezTo>
                  <a:cubicBezTo>
                    <a:pt x="536" y="1008"/>
                    <a:pt x="632" y="720"/>
                    <a:pt x="720" y="672"/>
                  </a:cubicBezTo>
                  <a:cubicBezTo>
                    <a:pt x="808" y="624"/>
                    <a:pt x="888" y="760"/>
                    <a:pt x="960" y="720"/>
                  </a:cubicBezTo>
                  <a:cubicBezTo>
                    <a:pt x="1032" y="680"/>
                    <a:pt x="1112" y="552"/>
                    <a:pt x="1152" y="432"/>
                  </a:cubicBezTo>
                  <a:cubicBezTo>
                    <a:pt x="1192" y="312"/>
                    <a:pt x="1192" y="72"/>
                    <a:pt x="1200" y="0"/>
                  </a:cubicBezTo>
                </a:path>
              </a:pathLst>
            </a:custGeom>
            <a:noFill/>
            <a:ln w="57150" cmpd="sng">
              <a:solidFill>
                <a:srgbClr val="868686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68" name="Straight Connector 67"/>
            <p:cNvCxnSpPr>
              <a:stCxn id="67" idx="0"/>
            </p:cNvCxnSpPr>
            <p:nvPr/>
          </p:nvCxnSpPr>
          <p:spPr>
            <a:xfrm flipH="1" flipV="1">
              <a:off x="152400" y="2111591"/>
              <a:ext cx="2385620" cy="1356"/>
            </a:xfrm>
            <a:prstGeom prst="line">
              <a:avLst/>
            </a:prstGeom>
            <a:ln w="57150" cmpd="sng">
              <a:solidFill>
                <a:srgbClr val="86868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H="1" flipV="1">
              <a:off x="152400" y="2827553"/>
              <a:ext cx="2385620" cy="1356"/>
            </a:xfrm>
            <a:prstGeom prst="line">
              <a:avLst/>
            </a:prstGeom>
            <a:ln w="57150" cmpd="sng">
              <a:solidFill>
                <a:srgbClr val="86868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8" name="Group 94"/>
            <p:cNvGrpSpPr/>
            <p:nvPr/>
          </p:nvGrpSpPr>
          <p:grpSpPr>
            <a:xfrm>
              <a:off x="2555534" y="1204113"/>
              <a:ext cx="1312862" cy="2549525"/>
              <a:chOff x="2555534" y="1448897"/>
              <a:chExt cx="1312862" cy="2549525"/>
            </a:xfrm>
          </p:grpSpPr>
          <p:sp>
            <p:nvSpPr>
              <p:cNvPr id="119" name="Freeform 90"/>
              <p:cNvSpPr>
                <a:spLocks/>
              </p:cNvSpPr>
              <p:nvPr/>
            </p:nvSpPr>
            <p:spPr bwMode="auto">
              <a:xfrm>
                <a:off x="2631734" y="1644159"/>
                <a:ext cx="639763" cy="228600"/>
              </a:xfrm>
              <a:custGeom>
                <a:avLst/>
                <a:gdLst>
                  <a:gd name="T0" fmla="*/ 0 w 480"/>
                  <a:gd name="T1" fmla="*/ 144 h 168"/>
                  <a:gd name="T2" fmla="*/ 240 w 480"/>
                  <a:gd name="T3" fmla="*/ 144 h 168"/>
                  <a:gd name="T4" fmla="*/ 480 w 480"/>
                  <a:gd name="T5" fmla="*/ 0 h 168"/>
                  <a:gd name="T6" fmla="*/ 0 60000 65536"/>
                  <a:gd name="T7" fmla="*/ 0 60000 65536"/>
                  <a:gd name="T8" fmla="*/ 0 60000 65536"/>
                  <a:gd name="T9" fmla="*/ 0 w 480"/>
                  <a:gd name="T10" fmla="*/ 0 h 168"/>
                  <a:gd name="T11" fmla="*/ 480 w 480"/>
                  <a:gd name="T12" fmla="*/ 168 h 1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80" h="168">
                    <a:moveTo>
                      <a:pt x="0" y="144"/>
                    </a:moveTo>
                    <a:cubicBezTo>
                      <a:pt x="80" y="156"/>
                      <a:pt x="160" y="168"/>
                      <a:pt x="240" y="144"/>
                    </a:cubicBezTo>
                    <a:cubicBezTo>
                      <a:pt x="320" y="120"/>
                      <a:pt x="440" y="24"/>
                      <a:pt x="480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Freeform 91"/>
              <p:cNvSpPr>
                <a:spLocks/>
              </p:cNvSpPr>
              <p:nvPr/>
            </p:nvSpPr>
            <p:spPr bwMode="auto">
              <a:xfrm>
                <a:off x="2685709" y="1513984"/>
                <a:ext cx="520700" cy="152400"/>
              </a:xfrm>
              <a:custGeom>
                <a:avLst/>
                <a:gdLst>
                  <a:gd name="T0" fmla="*/ 0 w 384"/>
                  <a:gd name="T1" fmla="*/ 96 h 112"/>
                  <a:gd name="T2" fmla="*/ 192 w 384"/>
                  <a:gd name="T3" fmla="*/ 96 h 112"/>
                  <a:gd name="T4" fmla="*/ 384 w 384"/>
                  <a:gd name="T5" fmla="*/ 0 h 112"/>
                  <a:gd name="T6" fmla="*/ 0 60000 65536"/>
                  <a:gd name="T7" fmla="*/ 0 60000 65536"/>
                  <a:gd name="T8" fmla="*/ 0 60000 65536"/>
                  <a:gd name="T9" fmla="*/ 0 w 384"/>
                  <a:gd name="T10" fmla="*/ 0 h 112"/>
                  <a:gd name="T11" fmla="*/ 384 w 384"/>
                  <a:gd name="T12" fmla="*/ 112 h 1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4" h="112">
                    <a:moveTo>
                      <a:pt x="0" y="96"/>
                    </a:moveTo>
                    <a:cubicBezTo>
                      <a:pt x="64" y="104"/>
                      <a:pt x="128" y="112"/>
                      <a:pt x="192" y="96"/>
                    </a:cubicBezTo>
                    <a:cubicBezTo>
                      <a:pt x="256" y="80"/>
                      <a:pt x="352" y="16"/>
                      <a:pt x="384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Freeform 92"/>
              <p:cNvSpPr>
                <a:spLocks/>
              </p:cNvSpPr>
              <p:nvPr/>
            </p:nvSpPr>
            <p:spPr bwMode="auto">
              <a:xfrm>
                <a:off x="2815884" y="1448897"/>
                <a:ext cx="325438" cy="76200"/>
              </a:xfrm>
              <a:custGeom>
                <a:avLst/>
                <a:gdLst>
                  <a:gd name="T0" fmla="*/ 0 w 240"/>
                  <a:gd name="T1" fmla="*/ 48 h 56"/>
                  <a:gd name="T2" fmla="*/ 144 w 240"/>
                  <a:gd name="T3" fmla="*/ 48 h 56"/>
                  <a:gd name="T4" fmla="*/ 240 w 240"/>
                  <a:gd name="T5" fmla="*/ 0 h 56"/>
                  <a:gd name="T6" fmla="*/ 0 60000 65536"/>
                  <a:gd name="T7" fmla="*/ 0 60000 65536"/>
                  <a:gd name="T8" fmla="*/ 0 60000 65536"/>
                  <a:gd name="T9" fmla="*/ 0 w 240"/>
                  <a:gd name="T10" fmla="*/ 0 h 56"/>
                  <a:gd name="T11" fmla="*/ 240 w 240"/>
                  <a:gd name="T12" fmla="*/ 56 h 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0" h="56">
                    <a:moveTo>
                      <a:pt x="0" y="48"/>
                    </a:moveTo>
                    <a:cubicBezTo>
                      <a:pt x="52" y="52"/>
                      <a:pt x="104" y="56"/>
                      <a:pt x="144" y="48"/>
                    </a:cubicBezTo>
                    <a:cubicBezTo>
                      <a:pt x="184" y="40"/>
                      <a:pt x="212" y="20"/>
                      <a:pt x="240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Freeform 93"/>
              <p:cNvSpPr>
                <a:spLocks/>
              </p:cNvSpPr>
              <p:nvPr/>
            </p:nvSpPr>
            <p:spPr bwMode="auto">
              <a:xfrm rot="10800000" flipV="1">
                <a:off x="2555534" y="3141172"/>
                <a:ext cx="1299943" cy="215534"/>
              </a:xfrm>
              <a:custGeom>
                <a:avLst/>
                <a:gdLst>
                  <a:gd name="T0" fmla="*/ 0 w 1008"/>
                  <a:gd name="T1" fmla="*/ 152 h 152"/>
                  <a:gd name="T2" fmla="*/ 480 w 1008"/>
                  <a:gd name="T3" fmla="*/ 8 h 152"/>
                  <a:gd name="T4" fmla="*/ 1008 w 1008"/>
                  <a:gd name="T5" fmla="*/ 104 h 152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152"/>
                  <a:gd name="T11" fmla="*/ 1008 w 1008"/>
                  <a:gd name="T12" fmla="*/ 152 h 15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152">
                    <a:moveTo>
                      <a:pt x="0" y="152"/>
                    </a:moveTo>
                    <a:cubicBezTo>
                      <a:pt x="156" y="84"/>
                      <a:pt x="312" y="16"/>
                      <a:pt x="480" y="8"/>
                    </a:cubicBezTo>
                    <a:cubicBezTo>
                      <a:pt x="648" y="0"/>
                      <a:pt x="828" y="52"/>
                      <a:pt x="1008" y="104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 type="arrow"/>
                <a:tailEnd type="non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Freeform 94"/>
              <p:cNvSpPr>
                <a:spLocks/>
              </p:cNvSpPr>
              <p:nvPr/>
            </p:nvSpPr>
            <p:spPr bwMode="auto">
              <a:xfrm flipV="1">
                <a:off x="2620622" y="3596784"/>
                <a:ext cx="650875" cy="228600"/>
              </a:xfrm>
              <a:custGeom>
                <a:avLst/>
                <a:gdLst>
                  <a:gd name="T0" fmla="*/ 0 w 480"/>
                  <a:gd name="T1" fmla="*/ 144 h 168"/>
                  <a:gd name="T2" fmla="*/ 240 w 480"/>
                  <a:gd name="T3" fmla="*/ 144 h 168"/>
                  <a:gd name="T4" fmla="*/ 480 w 480"/>
                  <a:gd name="T5" fmla="*/ 0 h 168"/>
                  <a:gd name="T6" fmla="*/ 0 60000 65536"/>
                  <a:gd name="T7" fmla="*/ 0 60000 65536"/>
                  <a:gd name="T8" fmla="*/ 0 60000 65536"/>
                  <a:gd name="T9" fmla="*/ 0 w 480"/>
                  <a:gd name="T10" fmla="*/ 0 h 168"/>
                  <a:gd name="T11" fmla="*/ 480 w 480"/>
                  <a:gd name="T12" fmla="*/ 168 h 1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80" h="168">
                    <a:moveTo>
                      <a:pt x="0" y="144"/>
                    </a:moveTo>
                    <a:cubicBezTo>
                      <a:pt x="80" y="156"/>
                      <a:pt x="160" y="168"/>
                      <a:pt x="240" y="144"/>
                    </a:cubicBezTo>
                    <a:cubicBezTo>
                      <a:pt x="320" y="120"/>
                      <a:pt x="440" y="24"/>
                      <a:pt x="480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Freeform 96"/>
              <p:cNvSpPr>
                <a:spLocks/>
              </p:cNvSpPr>
              <p:nvPr/>
            </p:nvSpPr>
            <p:spPr bwMode="auto">
              <a:xfrm flipV="1">
                <a:off x="2815884" y="3922222"/>
                <a:ext cx="325438" cy="76200"/>
              </a:xfrm>
              <a:custGeom>
                <a:avLst/>
                <a:gdLst>
                  <a:gd name="T0" fmla="*/ 0 w 240"/>
                  <a:gd name="T1" fmla="*/ 48 h 56"/>
                  <a:gd name="T2" fmla="*/ 144 w 240"/>
                  <a:gd name="T3" fmla="*/ 48 h 56"/>
                  <a:gd name="T4" fmla="*/ 240 w 240"/>
                  <a:gd name="T5" fmla="*/ 0 h 56"/>
                  <a:gd name="T6" fmla="*/ 0 60000 65536"/>
                  <a:gd name="T7" fmla="*/ 0 60000 65536"/>
                  <a:gd name="T8" fmla="*/ 0 60000 65536"/>
                  <a:gd name="T9" fmla="*/ 0 w 240"/>
                  <a:gd name="T10" fmla="*/ 0 h 56"/>
                  <a:gd name="T11" fmla="*/ 240 w 240"/>
                  <a:gd name="T12" fmla="*/ 56 h 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0" h="56">
                    <a:moveTo>
                      <a:pt x="0" y="48"/>
                    </a:moveTo>
                    <a:cubicBezTo>
                      <a:pt x="52" y="52"/>
                      <a:pt x="104" y="56"/>
                      <a:pt x="144" y="48"/>
                    </a:cubicBezTo>
                    <a:cubicBezTo>
                      <a:pt x="184" y="40"/>
                      <a:pt x="212" y="20"/>
                      <a:pt x="240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Freeform 42"/>
              <p:cNvSpPr>
                <a:spLocks/>
              </p:cNvSpPr>
              <p:nvPr/>
            </p:nvSpPr>
            <p:spPr bwMode="auto">
              <a:xfrm rot="10800000">
                <a:off x="2562757" y="2177322"/>
                <a:ext cx="1305639" cy="181443"/>
              </a:xfrm>
              <a:custGeom>
                <a:avLst/>
                <a:gdLst>
                  <a:gd name="T0" fmla="*/ 0 w 1008"/>
                  <a:gd name="T1" fmla="*/ 152 h 152"/>
                  <a:gd name="T2" fmla="*/ 480 w 1008"/>
                  <a:gd name="T3" fmla="*/ 8 h 152"/>
                  <a:gd name="T4" fmla="*/ 1008 w 1008"/>
                  <a:gd name="T5" fmla="*/ 104 h 152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152"/>
                  <a:gd name="T11" fmla="*/ 1008 w 1008"/>
                  <a:gd name="T12" fmla="*/ 152 h 15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152">
                    <a:moveTo>
                      <a:pt x="0" y="152"/>
                    </a:moveTo>
                    <a:cubicBezTo>
                      <a:pt x="156" y="84"/>
                      <a:pt x="312" y="16"/>
                      <a:pt x="480" y="8"/>
                    </a:cubicBezTo>
                    <a:cubicBezTo>
                      <a:pt x="648" y="0"/>
                      <a:pt x="828" y="52"/>
                      <a:pt x="1008" y="104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 type="arrow"/>
                <a:tailEnd type="non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Freeform 95"/>
              <p:cNvSpPr>
                <a:spLocks/>
              </p:cNvSpPr>
              <p:nvPr/>
            </p:nvSpPr>
            <p:spPr bwMode="auto">
              <a:xfrm flipV="1">
                <a:off x="2685709" y="3749184"/>
                <a:ext cx="520700" cy="152400"/>
              </a:xfrm>
              <a:custGeom>
                <a:avLst/>
                <a:gdLst>
                  <a:gd name="T0" fmla="*/ 0 w 384"/>
                  <a:gd name="T1" fmla="*/ 96 h 112"/>
                  <a:gd name="T2" fmla="*/ 192 w 384"/>
                  <a:gd name="T3" fmla="*/ 96 h 112"/>
                  <a:gd name="T4" fmla="*/ 384 w 384"/>
                  <a:gd name="T5" fmla="*/ 0 h 112"/>
                  <a:gd name="T6" fmla="*/ 0 60000 65536"/>
                  <a:gd name="T7" fmla="*/ 0 60000 65536"/>
                  <a:gd name="T8" fmla="*/ 0 60000 65536"/>
                  <a:gd name="T9" fmla="*/ 0 w 384"/>
                  <a:gd name="T10" fmla="*/ 0 h 112"/>
                  <a:gd name="T11" fmla="*/ 384 w 384"/>
                  <a:gd name="T12" fmla="*/ 112 h 1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4" h="112">
                    <a:moveTo>
                      <a:pt x="0" y="96"/>
                    </a:moveTo>
                    <a:cubicBezTo>
                      <a:pt x="64" y="104"/>
                      <a:pt x="128" y="112"/>
                      <a:pt x="192" y="96"/>
                    </a:cubicBezTo>
                    <a:cubicBezTo>
                      <a:pt x="256" y="80"/>
                      <a:pt x="352" y="16"/>
                      <a:pt x="384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27" name="Line 73"/>
            <p:cNvSpPr>
              <a:spLocks noChangeShapeType="1"/>
            </p:cNvSpPr>
            <p:nvPr/>
          </p:nvSpPr>
          <p:spPr bwMode="auto">
            <a:xfrm>
              <a:off x="195803" y="2128898"/>
              <a:ext cx="0" cy="715963"/>
            </a:xfrm>
            <a:prstGeom prst="line">
              <a:avLst/>
            </a:prstGeom>
            <a:noFill/>
            <a:ln w="12700" cap="flat" cmpd="sng" algn="ctr">
              <a:solidFill>
                <a:srgbClr val="3A3A3A"/>
              </a:solidFill>
              <a:prstDash val="solid"/>
              <a:round/>
              <a:headEnd type="stealth" w="med" len="med"/>
              <a:tailEnd type="stealth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Text Box 74"/>
            <p:cNvSpPr txBox="1">
              <a:spLocks noChangeArrowheads="1"/>
            </p:cNvSpPr>
            <p:nvPr/>
          </p:nvSpPr>
          <p:spPr bwMode="auto">
            <a:xfrm>
              <a:off x="152400" y="2499083"/>
              <a:ext cx="44916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de-DE" sz="2000" dirty="0">
                  <a:solidFill>
                    <a:schemeClr val="accent6">
                      <a:lumMod val="50000"/>
                    </a:schemeClr>
                  </a:solidFill>
                </a:rPr>
                <a:t>2b</a:t>
              </a:r>
            </a:p>
          </p:txBody>
        </p:sp>
        <p:cxnSp>
          <p:nvCxnSpPr>
            <p:cNvPr id="129" name="Straight Arrow Connector 128"/>
            <p:cNvCxnSpPr/>
            <p:nvPr/>
          </p:nvCxnSpPr>
          <p:spPr>
            <a:xfrm>
              <a:off x="1929235" y="952495"/>
              <a:ext cx="2609066" cy="1588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Oval 18 1"/>
            <p:cNvSpPr>
              <a:spLocks noChangeArrowheads="1"/>
            </p:cNvSpPr>
            <p:nvPr/>
          </p:nvSpPr>
          <p:spPr bwMode="auto">
            <a:xfrm>
              <a:off x="5544000" y="2196000"/>
              <a:ext cx="215996" cy="2160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Oval 18 2"/>
            <p:cNvSpPr>
              <a:spLocks noChangeArrowheads="1"/>
            </p:cNvSpPr>
            <p:nvPr/>
          </p:nvSpPr>
          <p:spPr bwMode="auto">
            <a:xfrm>
              <a:off x="4428000" y="2520000"/>
              <a:ext cx="215999" cy="216000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33" name="Straight Arrow Connector 132"/>
            <p:cNvCxnSpPr/>
            <p:nvPr/>
          </p:nvCxnSpPr>
          <p:spPr>
            <a:xfrm>
              <a:off x="4686307" y="2482627"/>
              <a:ext cx="890266" cy="98"/>
            </a:xfrm>
            <a:prstGeom prst="straightConnector1">
              <a:avLst/>
            </a:prstGeom>
            <a:ln w="25400" cap="flat" cmpd="sng" algn="ctr">
              <a:solidFill>
                <a:srgbClr val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TextBox 133"/>
            <p:cNvSpPr txBox="1"/>
            <p:nvPr/>
          </p:nvSpPr>
          <p:spPr>
            <a:xfrm>
              <a:off x="4964895" y="2382537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solidFill>
                    <a:srgbClr val="262626"/>
                  </a:solidFill>
                </a:rPr>
                <a:t>z</a:t>
              </a:r>
              <a:endParaRPr lang="en-US" dirty="0">
                <a:solidFill>
                  <a:srgbClr val="262626"/>
                </a:solidFill>
              </a:endParaRPr>
            </a:p>
          </p:txBody>
        </p:sp>
        <p:cxnSp>
          <p:nvCxnSpPr>
            <p:cNvPr id="135" name="Straight Connector 134"/>
            <p:cNvCxnSpPr/>
            <p:nvPr/>
          </p:nvCxnSpPr>
          <p:spPr>
            <a:xfrm flipH="1" flipV="1">
              <a:off x="3905205" y="2110234"/>
              <a:ext cx="2385620" cy="1356"/>
            </a:xfrm>
            <a:prstGeom prst="line">
              <a:avLst/>
            </a:prstGeom>
            <a:ln w="57150" cmpd="sng">
              <a:solidFill>
                <a:srgbClr val="86868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/>
            <p:nvPr/>
          </p:nvCxnSpPr>
          <p:spPr>
            <a:xfrm flipH="1" flipV="1">
              <a:off x="3905205" y="2828232"/>
              <a:ext cx="2385620" cy="1356"/>
            </a:xfrm>
            <a:prstGeom prst="line">
              <a:avLst/>
            </a:prstGeom>
            <a:ln w="57150" cmpd="sng">
              <a:solidFill>
                <a:srgbClr val="86868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TextBox 140"/>
            <p:cNvSpPr txBox="1"/>
            <p:nvPr/>
          </p:nvSpPr>
          <p:spPr>
            <a:xfrm>
              <a:off x="3097201" y="896947"/>
              <a:ext cx="30480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262626"/>
                  </a:solidFill>
                </a:rPr>
                <a:t>L</a:t>
              </a:r>
            </a:p>
          </p:txBody>
        </p:sp>
        <p:cxnSp>
          <p:nvCxnSpPr>
            <p:cNvPr id="142" name="Straight Arrow Connector 141"/>
            <p:cNvCxnSpPr/>
            <p:nvPr/>
          </p:nvCxnSpPr>
          <p:spPr>
            <a:xfrm rot="5400000">
              <a:off x="6097567" y="2368752"/>
              <a:ext cx="283885" cy="1588"/>
            </a:xfrm>
            <a:prstGeom prst="straightConnector1">
              <a:avLst/>
            </a:prstGeom>
            <a:ln w="9525" cap="flat" cmpd="sng" algn="ctr">
              <a:solidFill>
                <a:srgbClr val="000000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TextBox 142"/>
            <p:cNvSpPr txBox="1"/>
            <p:nvPr/>
          </p:nvSpPr>
          <p:spPr>
            <a:xfrm>
              <a:off x="6274327" y="2094251"/>
              <a:ext cx="133284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</a:rPr>
                <a:t>x</a:t>
              </a:r>
              <a:r>
                <a:rPr lang="en-US" sz="1500" baseline="-25000" dirty="0">
                  <a:solidFill>
                    <a:srgbClr val="004078"/>
                  </a:solidFill>
                </a:rPr>
                <a:t>1</a:t>
              </a:r>
              <a:r>
                <a:rPr lang="en-US" sz="1500" dirty="0">
                  <a:solidFill>
                    <a:srgbClr val="004078"/>
                  </a:solidFill>
                </a:rPr>
                <a:t> (or </a:t>
              </a:r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y</a:t>
              </a:r>
              <a:r>
                <a:rPr lang="en-US" sz="1500" baseline="-25000" dirty="0">
                  <a:solidFill>
                    <a:srgbClr val="004078"/>
                  </a:solidFill>
                  <a:cs typeface="Symbol" charset="2"/>
                </a:rPr>
                <a:t>1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)</a:t>
              </a:r>
              <a:endParaRPr lang="en-US" sz="1500" dirty="0">
                <a:solidFill>
                  <a:srgbClr val="004078"/>
                </a:solidFill>
              </a:endParaRPr>
            </a:p>
          </p:txBody>
        </p:sp>
        <p:cxnSp>
          <p:nvCxnSpPr>
            <p:cNvPr id="144" name="Straight Arrow Connector 143"/>
            <p:cNvCxnSpPr/>
            <p:nvPr/>
          </p:nvCxnSpPr>
          <p:spPr>
            <a:xfrm rot="5400000">
              <a:off x="6335226" y="2589833"/>
              <a:ext cx="215999" cy="1588"/>
            </a:xfrm>
            <a:prstGeom prst="straightConnector1">
              <a:avLst/>
            </a:prstGeom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TextBox 144"/>
            <p:cNvSpPr txBox="1"/>
            <p:nvPr/>
          </p:nvSpPr>
          <p:spPr>
            <a:xfrm>
              <a:off x="6465214" y="2516039"/>
              <a:ext cx="133284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</a:rPr>
                <a:t>x</a:t>
              </a:r>
              <a:r>
                <a:rPr lang="en-US" sz="1500" baseline="-25000" dirty="0">
                  <a:solidFill>
                    <a:srgbClr val="004078"/>
                  </a:solidFill>
                </a:rPr>
                <a:t>2</a:t>
              </a:r>
              <a:r>
                <a:rPr lang="en-US" sz="1500" dirty="0">
                  <a:solidFill>
                    <a:srgbClr val="004078"/>
                  </a:solidFill>
                </a:rPr>
                <a:t> (or </a:t>
              </a:r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y</a:t>
              </a:r>
              <a:r>
                <a:rPr lang="en-US" sz="1500" baseline="-25000" dirty="0">
                  <a:solidFill>
                    <a:srgbClr val="004078"/>
                  </a:solidFill>
                  <a:cs typeface="Symbol" charset="2"/>
                </a:rPr>
                <a:t>2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)</a:t>
              </a:r>
              <a:endParaRPr lang="en-US" sz="1500" dirty="0">
                <a:solidFill>
                  <a:srgbClr val="004078"/>
                </a:solidFill>
              </a:endParaRPr>
            </a:p>
          </p:txBody>
        </p:sp>
      </p:grpSp>
      <p:sp>
        <p:nvSpPr>
          <p:cNvPr id="161" name="Oval 18 3"/>
          <p:cNvSpPr>
            <a:spLocks noChangeArrowheads="1"/>
          </p:cNvSpPr>
          <p:nvPr/>
        </p:nvSpPr>
        <p:spPr bwMode="auto">
          <a:xfrm>
            <a:off x="8544000" y="1080000"/>
            <a:ext cx="216000" cy="216000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2" name="Oval 18 4"/>
          <p:cNvSpPr>
            <a:spLocks noChangeArrowheads="1"/>
          </p:cNvSpPr>
          <p:nvPr/>
        </p:nvSpPr>
        <p:spPr bwMode="auto">
          <a:xfrm>
            <a:off x="8544000" y="1512000"/>
            <a:ext cx="216000" cy="2160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" name="TextBox 162"/>
          <p:cNvSpPr txBox="1"/>
          <p:nvPr/>
        </p:nvSpPr>
        <p:spPr>
          <a:xfrm>
            <a:off x="8946935" y="1022236"/>
            <a:ext cx="13716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tx2"/>
                </a:solidFill>
              </a:rPr>
              <a:t>Source, q</a:t>
            </a:r>
            <a:r>
              <a:rPr lang="en-US" sz="1500" baseline="-25000" dirty="0">
                <a:solidFill>
                  <a:schemeClr val="tx2"/>
                </a:solidFill>
              </a:rPr>
              <a:t>1</a:t>
            </a:r>
            <a:endParaRPr lang="en-US" sz="1500" dirty="0">
              <a:solidFill>
                <a:schemeClr val="tx2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8946935" y="1458418"/>
            <a:ext cx="13716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accent2">
                    <a:lumMod val="75000"/>
                  </a:schemeClr>
                </a:solidFill>
              </a:rPr>
              <a:t>Witness, q</a:t>
            </a:r>
            <a:r>
              <a:rPr lang="en-US" sz="1500" baseline="-25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en-US" sz="15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001" y="4788000"/>
            <a:ext cx="8920381" cy="1222095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6192000" y="5472000"/>
            <a:ext cx="3492000" cy="720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en-US" sz="1600" b="1" dirty="0">
                <a:solidFill>
                  <a:schemeClr val="accent2"/>
                </a:solidFill>
              </a:rPr>
              <a:t>Transverse deflecting kick of the witness particle from transverse wakes</a:t>
            </a:r>
            <a:endParaRPr lang="en-GB" sz="1600" b="1" dirty="0">
              <a:solidFill>
                <a:schemeClr val="accent2"/>
              </a:solidFill>
            </a:endParaRPr>
          </a:p>
        </p:txBody>
      </p:sp>
      <p:sp>
        <p:nvSpPr>
          <p:cNvPr id="44" name="Content Placeholder 10"/>
          <p:cNvSpPr>
            <a:spLocks noGrp="1"/>
          </p:cNvSpPr>
          <p:nvPr>
            <p:ph idx="1"/>
          </p:nvPr>
        </p:nvSpPr>
        <p:spPr>
          <a:xfrm>
            <a:off x="336000" y="4068000"/>
            <a:ext cx="11520000" cy="1980000"/>
          </a:xfrm>
        </p:spPr>
        <p:txBody>
          <a:bodyPr>
            <a:normAutofit/>
          </a:bodyPr>
          <a:lstStyle/>
          <a:p>
            <a:endParaRPr lang="en-US" sz="1800" dirty="0" smtClean="0"/>
          </a:p>
          <a:p>
            <a:r>
              <a:rPr lang="en-US" sz="1800" dirty="0" smtClean="0"/>
              <a:t>Transverse </a:t>
            </a:r>
            <a:r>
              <a:rPr lang="en-US" sz="1800" dirty="0"/>
              <a:t>wake fields</a:t>
            </a:r>
          </a:p>
          <a:p>
            <a:endParaRPr lang="en-US" sz="1800" dirty="0"/>
          </a:p>
        </p:txBody>
      </p:sp>
      <p:pic>
        <p:nvPicPr>
          <p:cNvPr id="7" name="Picture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000" y="3276000"/>
            <a:ext cx="2926628" cy="410057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5760000" y="2952000"/>
            <a:ext cx="1053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Note that:</a:t>
            </a:r>
            <a:endParaRPr lang="en-US" sz="1600" b="1" dirty="0"/>
          </a:p>
        </p:txBody>
      </p:sp>
      <p:sp>
        <p:nvSpPr>
          <p:cNvPr id="46" name="TextBox 45"/>
          <p:cNvSpPr txBox="1"/>
          <p:nvPr/>
        </p:nvSpPr>
        <p:spPr>
          <a:xfrm>
            <a:off x="7956000" y="4104000"/>
            <a:ext cx="3600000" cy="540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1500" b="1" dirty="0" smtClean="0">
                <a:solidFill>
                  <a:schemeClr val="accent5"/>
                </a:solidFill>
              </a:rPr>
              <a:t>First order expansion in transverse coordinates of source and witness particles</a:t>
            </a:r>
            <a:endParaRPr lang="en-US" sz="1500" b="1" dirty="0">
              <a:solidFill>
                <a:schemeClr val="accent5"/>
              </a:solidFill>
            </a:endParaRPr>
          </a:p>
        </p:txBody>
      </p:sp>
      <p:sp>
        <p:nvSpPr>
          <p:cNvPr id="47" name="Left Brace 46"/>
          <p:cNvSpPr/>
          <p:nvPr/>
        </p:nvSpPr>
        <p:spPr>
          <a:xfrm rot="5400000">
            <a:off x="9702000" y="2592000"/>
            <a:ext cx="144000" cy="4392000"/>
          </a:xfrm>
          <a:prstGeom prst="leftBrace">
            <a:avLst>
              <a:gd name="adj1" fmla="val 80492"/>
              <a:gd name="adj2" fmla="val 50000"/>
            </a:avLst>
          </a:prstGeom>
          <a:ln w="254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1329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9980">
        <p:fade/>
      </p:transition>
    </mc:Choice>
    <mc:Fallback xmlns="">
      <p:transition spd="med" advTm="6998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Transverse wake functions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24. September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 smtClean="0"/>
              <a:t>Kevin Li - Collective effects III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13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740000" y="900001"/>
            <a:ext cx="7645658" cy="2908275"/>
            <a:chOff x="152400" y="896947"/>
            <a:chExt cx="7645658" cy="2908275"/>
          </a:xfrm>
        </p:grpSpPr>
        <p:cxnSp>
          <p:nvCxnSpPr>
            <p:cNvPr id="65" name="Straight Arrow Connector 64"/>
            <p:cNvCxnSpPr/>
            <p:nvPr/>
          </p:nvCxnSpPr>
          <p:spPr>
            <a:xfrm>
              <a:off x="195803" y="2485039"/>
              <a:ext cx="7424197" cy="1588"/>
            </a:xfrm>
            <a:prstGeom prst="straightConnector1">
              <a:avLst/>
            </a:prstGeom>
            <a:ln w="19050" cap="flat" cmpd="sng" algn="ctr">
              <a:solidFill>
                <a:srgbClr val="004078"/>
              </a:solidFill>
              <a:prstDash val="dash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Freeform 11"/>
            <p:cNvSpPr>
              <a:spLocks/>
            </p:cNvSpPr>
            <p:nvPr/>
          </p:nvSpPr>
          <p:spPr bwMode="auto">
            <a:xfrm>
              <a:off x="2538020" y="2828909"/>
              <a:ext cx="1367185" cy="976313"/>
            </a:xfrm>
            <a:custGeom>
              <a:avLst/>
              <a:gdLst>
                <a:gd name="T0" fmla="*/ 0 w 1200"/>
                <a:gd name="T1" fmla="*/ 0 h 1008"/>
                <a:gd name="T2" fmla="*/ 96 w 1200"/>
                <a:gd name="T3" fmla="*/ 672 h 1008"/>
                <a:gd name="T4" fmla="*/ 432 w 1200"/>
                <a:gd name="T5" fmla="*/ 1008 h 1008"/>
                <a:gd name="T6" fmla="*/ 720 w 1200"/>
                <a:gd name="T7" fmla="*/ 672 h 1008"/>
                <a:gd name="T8" fmla="*/ 960 w 1200"/>
                <a:gd name="T9" fmla="*/ 720 h 1008"/>
                <a:gd name="T10" fmla="*/ 1152 w 1200"/>
                <a:gd name="T11" fmla="*/ 432 h 1008"/>
                <a:gd name="T12" fmla="*/ 1200 w 1200"/>
                <a:gd name="T13" fmla="*/ 0 h 10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0"/>
                <a:gd name="T22" fmla="*/ 0 h 1008"/>
                <a:gd name="T23" fmla="*/ 1200 w 1200"/>
                <a:gd name="T24" fmla="*/ 1008 h 10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0" h="1008">
                  <a:moveTo>
                    <a:pt x="0" y="0"/>
                  </a:moveTo>
                  <a:cubicBezTo>
                    <a:pt x="12" y="252"/>
                    <a:pt x="24" y="504"/>
                    <a:pt x="96" y="672"/>
                  </a:cubicBezTo>
                  <a:cubicBezTo>
                    <a:pt x="168" y="840"/>
                    <a:pt x="328" y="1008"/>
                    <a:pt x="432" y="1008"/>
                  </a:cubicBezTo>
                  <a:cubicBezTo>
                    <a:pt x="536" y="1008"/>
                    <a:pt x="632" y="720"/>
                    <a:pt x="720" y="672"/>
                  </a:cubicBezTo>
                  <a:cubicBezTo>
                    <a:pt x="808" y="624"/>
                    <a:pt x="888" y="760"/>
                    <a:pt x="960" y="720"/>
                  </a:cubicBezTo>
                  <a:cubicBezTo>
                    <a:pt x="1032" y="680"/>
                    <a:pt x="1112" y="552"/>
                    <a:pt x="1152" y="432"/>
                  </a:cubicBezTo>
                  <a:cubicBezTo>
                    <a:pt x="1192" y="312"/>
                    <a:pt x="1192" y="72"/>
                    <a:pt x="1200" y="0"/>
                  </a:cubicBezTo>
                </a:path>
              </a:pathLst>
            </a:custGeom>
            <a:noFill/>
            <a:ln w="57150" cmpd="sng">
              <a:solidFill>
                <a:srgbClr val="868686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6"/>
            <p:cNvSpPr>
              <a:spLocks/>
            </p:cNvSpPr>
            <p:nvPr/>
          </p:nvSpPr>
          <p:spPr bwMode="auto">
            <a:xfrm flipV="1">
              <a:off x="2538020" y="1136634"/>
              <a:ext cx="1367185" cy="976313"/>
            </a:xfrm>
            <a:custGeom>
              <a:avLst/>
              <a:gdLst>
                <a:gd name="T0" fmla="*/ 0 w 1200"/>
                <a:gd name="T1" fmla="*/ 0 h 1008"/>
                <a:gd name="T2" fmla="*/ 96 w 1200"/>
                <a:gd name="T3" fmla="*/ 672 h 1008"/>
                <a:gd name="T4" fmla="*/ 432 w 1200"/>
                <a:gd name="T5" fmla="*/ 1008 h 1008"/>
                <a:gd name="T6" fmla="*/ 720 w 1200"/>
                <a:gd name="T7" fmla="*/ 672 h 1008"/>
                <a:gd name="T8" fmla="*/ 960 w 1200"/>
                <a:gd name="T9" fmla="*/ 720 h 1008"/>
                <a:gd name="T10" fmla="*/ 1152 w 1200"/>
                <a:gd name="T11" fmla="*/ 432 h 1008"/>
                <a:gd name="T12" fmla="*/ 1200 w 1200"/>
                <a:gd name="T13" fmla="*/ 0 h 10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0"/>
                <a:gd name="T22" fmla="*/ 0 h 1008"/>
                <a:gd name="T23" fmla="*/ 1200 w 1200"/>
                <a:gd name="T24" fmla="*/ 1008 h 10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0" h="1008">
                  <a:moveTo>
                    <a:pt x="0" y="0"/>
                  </a:moveTo>
                  <a:cubicBezTo>
                    <a:pt x="12" y="252"/>
                    <a:pt x="24" y="504"/>
                    <a:pt x="96" y="672"/>
                  </a:cubicBezTo>
                  <a:cubicBezTo>
                    <a:pt x="168" y="840"/>
                    <a:pt x="328" y="1008"/>
                    <a:pt x="432" y="1008"/>
                  </a:cubicBezTo>
                  <a:cubicBezTo>
                    <a:pt x="536" y="1008"/>
                    <a:pt x="632" y="720"/>
                    <a:pt x="720" y="672"/>
                  </a:cubicBezTo>
                  <a:cubicBezTo>
                    <a:pt x="808" y="624"/>
                    <a:pt x="888" y="760"/>
                    <a:pt x="960" y="720"/>
                  </a:cubicBezTo>
                  <a:cubicBezTo>
                    <a:pt x="1032" y="680"/>
                    <a:pt x="1112" y="552"/>
                    <a:pt x="1152" y="432"/>
                  </a:cubicBezTo>
                  <a:cubicBezTo>
                    <a:pt x="1192" y="312"/>
                    <a:pt x="1192" y="72"/>
                    <a:pt x="1200" y="0"/>
                  </a:cubicBezTo>
                </a:path>
              </a:pathLst>
            </a:custGeom>
            <a:noFill/>
            <a:ln w="57150" cmpd="sng">
              <a:solidFill>
                <a:srgbClr val="868686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68" name="Straight Connector 67"/>
            <p:cNvCxnSpPr>
              <a:stCxn id="67" idx="0"/>
            </p:cNvCxnSpPr>
            <p:nvPr/>
          </p:nvCxnSpPr>
          <p:spPr>
            <a:xfrm flipH="1" flipV="1">
              <a:off x="152400" y="2111591"/>
              <a:ext cx="2385620" cy="1356"/>
            </a:xfrm>
            <a:prstGeom prst="line">
              <a:avLst/>
            </a:prstGeom>
            <a:ln w="57150" cmpd="sng">
              <a:solidFill>
                <a:srgbClr val="86868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H="1" flipV="1">
              <a:off x="152400" y="2827553"/>
              <a:ext cx="2385620" cy="1356"/>
            </a:xfrm>
            <a:prstGeom prst="line">
              <a:avLst/>
            </a:prstGeom>
            <a:ln w="57150" cmpd="sng">
              <a:solidFill>
                <a:srgbClr val="86868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8" name="Group 94"/>
            <p:cNvGrpSpPr/>
            <p:nvPr/>
          </p:nvGrpSpPr>
          <p:grpSpPr>
            <a:xfrm>
              <a:off x="2555534" y="1204113"/>
              <a:ext cx="1312862" cy="2549525"/>
              <a:chOff x="2555534" y="1448897"/>
              <a:chExt cx="1312862" cy="2549525"/>
            </a:xfrm>
          </p:grpSpPr>
          <p:sp>
            <p:nvSpPr>
              <p:cNvPr id="119" name="Freeform 90"/>
              <p:cNvSpPr>
                <a:spLocks/>
              </p:cNvSpPr>
              <p:nvPr/>
            </p:nvSpPr>
            <p:spPr bwMode="auto">
              <a:xfrm>
                <a:off x="2631734" y="1644159"/>
                <a:ext cx="639763" cy="228600"/>
              </a:xfrm>
              <a:custGeom>
                <a:avLst/>
                <a:gdLst>
                  <a:gd name="T0" fmla="*/ 0 w 480"/>
                  <a:gd name="T1" fmla="*/ 144 h 168"/>
                  <a:gd name="T2" fmla="*/ 240 w 480"/>
                  <a:gd name="T3" fmla="*/ 144 h 168"/>
                  <a:gd name="T4" fmla="*/ 480 w 480"/>
                  <a:gd name="T5" fmla="*/ 0 h 168"/>
                  <a:gd name="T6" fmla="*/ 0 60000 65536"/>
                  <a:gd name="T7" fmla="*/ 0 60000 65536"/>
                  <a:gd name="T8" fmla="*/ 0 60000 65536"/>
                  <a:gd name="T9" fmla="*/ 0 w 480"/>
                  <a:gd name="T10" fmla="*/ 0 h 168"/>
                  <a:gd name="T11" fmla="*/ 480 w 480"/>
                  <a:gd name="T12" fmla="*/ 168 h 1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80" h="168">
                    <a:moveTo>
                      <a:pt x="0" y="144"/>
                    </a:moveTo>
                    <a:cubicBezTo>
                      <a:pt x="80" y="156"/>
                      <a:pt x="160" y="168"/>
                      <a:pt x="240" y="144"/>
                    </a:cubicBezTo>
                    <a:cubicBezTo>
                      <a:pt x="320" y="120"/>
                      <a:pt x="440" y="24"/>
                      <a:pt x="480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Freeform 91"/>
              <p:cNvSpPr>
                <a:spLocks/>
              </p:cNvSpPr>
              <p:nvPr/>
            </p:nvSpPr>
            <p:spPr bwMode="auto">
              <a:xfrm>
                <a:off x="2685709" y="1513984"/>
                <a:ext cx="520700" cy="152400"/>
              </a:xfrm>
              <a:custGeom>
                <a:avLst/>
                <a:gdLst>
                  <a:gd name="T0" fmla="*/ 0 w 384"/>
                  <a:gd name="T1" fmla="*/ 96 h 112"/>
                  <a:gd name="T2" fmla="*/ 192 w 384"/>
                  <a:gd name="T3" fmla="*/ 96 h 112"/>
                  <a:gd name="T4" fmla="*/ 384 w 384"/>
                  <a:gd name="T5" fmla="*/ 0 h 112"/>
                  <a:gd name="T6" fmla="*/ 0 60000 65536"/>
                  <a:gd name="T7" fmla="*/ 0 60000 65536"/>
                  <a:gd name="T8" fmla="*/ 0 60000 65536"/>
                  <a:gd name="T9" fmla="*/ 0 w 384"/>
                  <a:gd name="T10" fmla="*/ 0 h 112"/>
                  <a:gd name="T11" fmla="*/ 384 w 384"/>
                  <a:gd name="T12" fmla="*/ 112 h 1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4" h="112">
                    <a:moveTo>
                      <a:pt x="0" y="96"/>
                    </a:moveTo>
                    <a:cubicBezTo>
                      <a:pt x="64" y="104"/>
                      <a:pt x="128" y="112"/>
                      <a:pt x="192" y="96"/>
                    </a:cubicBezTo>
                    <a:cubicBezTo>
                      <a:pt x="256" y="80"/>
                      <a:pt x="352" y="16"/>
                      <a:pt x="384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Freeform 92"/>
              <p:cNvSpPr>
                <a:spLocks/>
              </p:cNvSpPr>
              <p:nvPr/>
            </p:nvSpPr>
            <p:spPr bwMode="auto">
              <a:xfrm>
                <a:off x="2815884" y="1448897"/>
                <a:ext cx="325438" cy="76200"/>
              </a:xfrm>
              <a:custGeom>
                <a:avLst/>
                <a:gdLst>
                  <a:gd name="T0" fmla="*/ 0 w 240"/>
                  <a:gd name="T1" fmla="*/ 48 h 56"/>
                  <a:gd name="T2" fmla="*/ 144 w 240"/>
                  <a:gd name="T3" fmla="*/ 48 h 56"/>
                  <a:gd name="T4" fmla="*/ 240 w 240"/>
                  <a:gd name="T5" fmla="*/ 0 h 56"/>
                  <a:gd name="T6" fmla="*/ 0 60000 65536"/>
                  <a:gd name="T7" fmla="*/ 0 60000 65536"/>
                  <a:gd name="T8" fmla="*/ 0 60000 65536"/>
                  <a:gd name="T9" fmla="*/ 0 w 240"/>
                  <a:gd name="T10" fmla="*/ 0 h 56"/>
                  <a:gd name="T11" fmla="*/ 240 w 240"/>
                  <a:gd name="T12" fmla="*/ 56 h 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0" h="56">
                    <a:moveTo>
                      <a:pt x="0" y="48"/>
                    </a:moveTo>
                    <a:cubicBezTo>
                      <a:pt x="52" y="52"/>
                      <a:pt x="104" y="56"/>
                      <a:pt x="144" y="48"/>
                    </a:cubicBezTo>
                    <a:cubicBezTo>
                      <a:pt x="184" y="40"/>
                      <a:pt x="212" y="20"/>
                      <a:pt x="240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Freeform 93"/>
              <p:cNvSpPr>
                <a:spLocks/>
              </p:cNvSpPr>
              <p:nvPr/>
            </p:nvSpPr>
            <p:spPr bwMode="auto">
              <a:xfrm rot="10800000" flipV="1">
                <a:off x="2555534" y="3141172"/>
                <a:ext cx="1299943" cy="215534"/>
              </a:xfrm>
              <a:custGeom>
                <a:avLst/>
                <a:gdLst>
                  <a:gd name="T0" fmla="*/ 0 w 1008"/>
                  <a:gd name="T1" fmla="*/ 152 h 152"/>
                  <a:gd name="T2" fmla="*/ 480 w 1008"/>
                  <a:gd name="T3" fmla="*/ 8 h 152"/>
                  <a:gd name="T4" fmla="*/ 1008 w 1008"/>
                  <a:gd name="T5" fmla="*/ 104 h 152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152"/>
                  <a:gd name="T11" fmla="*/ 1008 w 1008"/>
                  <a:gd name="T12" fmla="*/ 152 h 15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152">
                    <a:moveTo>
                      <a:pt x="0" y="152"/>
                    </a:moveTo>
                    <a:cubicBezTo>
                      <a:pt x="156" y="84"/>
                      <a:pt x="312" y="16"/>
                      <a:pt x="480" y="8"/>
                    </a:cubicBezTo>
                    <a:cubicBezTo>
                      <a:pt x="648" y="0"/>
                      <a:pt x="828" y="52"/>
                      <a:pt x="1008" y="104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 type="arrow"/>
                <a:tailEnd type="non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Freeform 94"/>
              <p:cNvSpPr>
                <a:spLocks/>
              </p:cNvSpPr>
              <p:nvPr/>
            </p:nvSpPr>
            <p:spPr bwMode="auto">
              <a:xfrm flipV="1">
                <a:off x="2620622" y="3596784"/>
                <a:ext cx="650875" cy="228600"/>
              </a:xfrm>
              <a:custGeom>
                <a:avLst/>
                <a:gdLst>
                  <a:gd name="T0" fmla="*/ 0 w 480"/>
                  <a:gd name="T1" fmla="*/ 144 h 168"/>
                  <a:gd name="T2" fmla="*/ 240 w 480"/>
                  <a:gd name="T3" fmla="*/ 144 h 168"/>
                  <a:gd name="T4" fmla="*/ 480 w 480"/>
                  <a:gd name="T5" fmla="*/ 0 h 168"/>
                  <a:gd name="T6" fmla="*/ 0 60000 65536"/>
                  <a:gd name="T7" fmla="*/ 0 60000 65536"/>
                  <a:gd name="T8" fmla="*/ 0 60000 65536"/>
                  <a:gd name="T9" fmla="*/ 0 w 480"/>
                  <a:gd name="T10" fmla="*/ 0 h 168"/>
                  <a:gd name="T11" fmla="*/ 480 w 480"/>
                  <a:gd name="T12" fmla="*/ 168 h 1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80" h="168">
                    <a:moveTo>
                      <a:pt x="0" y="144"/>
                    </a:moveTo>
                    <a:cubicBezTo>
                      <a:pt x="80" y="156"/>
                      <a:pt x="160" y="168"/>
                      <a:pt x="240" y="144"/>
                    </a:cubicBezTo>
                    <a:cubicBezTo>
                      <a:pt x="320" y="120"/>
                      <a:pt x="440" y="24"/>
                      <a:pt x="480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Freeform 96"/>
              <p:cNvSpPr>
                <a:spLocks/>
              </p:cNvSpPr>
              <p:nvPr/>
            </p:nvSpPr>
            <p:spPr bwMode="auto">
              <a:xfrm flipV="1">
                <a:off x="2815884" y="3922222"/>
                <a:ext cx="325438" cy="76200"/>
              </a:xfrm>
              <a:custGeom>
                <a:avLst/>
                <a:gdLst>
                  <a:gd name="T0" fmla="*/ 0 w 240"/>
                  <a:gd name="T1" fmla="*/ 48 h 56"/>
                  <a:gd name="T2" fmla="*/ 144 w 240"/>
                  <a:gd name="T3" fmla="*/ 48 h 56"/>
                  <a:gd name="T4" fmla="*/ 240 w 240"/>
                  <a:gd name="T5" fmla="*/ 0 h 56"/>
                  <a:gd name="T6" fmla="*/ 0 60000 65536"/>
                  <a:gd name="T7" fmla="*/ 0 60000 65536"/>
                  <a:gd name="T8" fmla="*/ 0 60000 65536"/>
                  <a:gd name="T9" fmla="*/ 0 w 240"/>
                  <a:gd name="T10" fmla="*/ 0 h 56"/>
                  <a:gd name="T11" fmla="*/ 240 w 240"/>
                  <a:gd name="T12" fmla="*/ 56 h 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0" h="56">
                    <a:moveTo>
                      <a:pt x="0" y="48"/>
                    </a:moveTo>
                    <a:cubicBezTo>
                      <a:pt x="52" y="52"/>
                      <a:pt x="104" y="56"/>
                      <a:pt x="144" y="48"/>
                    </a:cubicBezTo>
                    <a:cubicBezTo>
                      <a:pt x="184" y="40"/>
                      <a:pt x="212" y="20"/>
                      <a:pt x="240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Freeform 42"/>
              <p:cNvSpPr>
                <a:spLocks/>
              </p:cNvSpPr>
              <p:nvPr/>
            </p:nvSpPr>
            <p:spPr bwMode="auto">
              <a:xfrm rot="10800000">
                <a:off x="2562757" y="2177322"/>
                <a:ext cx="1305639" cy="181443"/>
              </a:xfrm>
              <a:custGeom>
                <a:avLst/>
                <a:gdLst>
                  <a:gd name="T0" fmla="*/ 0 w 1008"/>
                  <a:gd name="T1" fmla="*/ 152 h 152"/>
                  <a:gd name="T2" fmla="*/ 480 w 1008"/>
                  <a:gd name="T3" fmla="*/ 8 h 152"/>
                  <a:gd name="T4" fmla="*/ 1008 w 1008"/>
                  <a:gd name="T5" fmla="*/ 104 h 152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152"/>
                  <a:gd name="T11" fmla="*/ 1008 w 1008"/>
                  <a:gd name="T12" fmla="*/ 152 h 15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152">
                    <a:moveTo>
                      <a:pt x="0" y="152"/>
                    </a:moveTo>
                    <a:cubicBezTo>
                      <a:pt x="156" y="84"/>
                      <a:pt x="312" y="16"/>
                      <a:pt x="480" y="8"/>
                    </a:cubicBezTo>
                    <a:cubicBezTo>
                      <a:pt x="648" y="0"/>
                      <a:pt x="828" y="52"/>
                      <a:pt x="1008" y="104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 type="arrow"/>
                <a:tailEnd type="non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Freeform 95"/>
              <p:cNvSpPr>
                <a:spLocks/>
              </p:cNvSpPr>
              <p:nvPr/>
            </p:nvSpPr>
            <p:spPr bwMode="auto">
              <a:xfrm flipV="1">
                <a:off x="2685709" y="3749184"/>
                <a:ext cx="520700" cy="152400"/>
              </a:xfrm>
              <a:custGeom>
                <a:avLst/>
                <a:gdLst>
                  <a:gd name="T0" fmla="*/ 0 w 384"/>
                  <a:gd name="T1" fmla="*/ 96 h 112"/>
                  <a:gd name="T2" fmla="*/ 192 w 384"/>
                  <a:gd name="T3" fmla="*/ 96 h 112"/>
                  <a:gd name="T4" fmla="*/ 384 w 384"/>
                  <a:gd name="T5" fmla="*/ 0 h 112"/>
                  <a:gd name="T6" fmla="*/ 0 60000 65536"/>
                  <a:gd name="T7" fmla="*/ 0 60000 65536"/>
                  <a:gd name="T8" fmla="*/ 0 60000 65536"/>
                  <a:gd name="T9" fmla="*/ 0 w 384"/>
                  <a:gd name="T10" fmla="*/ 0 h 112"/>
                  <a:gd name="T11" fmla="*/ 384 w 384"/>
                  <a:gd name="T12" fmla="*/ 112 h 1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4" h="112">
                    <a:moveTo>
                      <a:pt x="0" y="96"/>
                    </a:moveTo>
                    <a:cubicBezTo>
                      <a:pt x="64" y="104"/>
                      <a:pt x="128" y="112"/>
                      <a:pt x="192" y="96"/>
                    </a:cubicBezTo>
                    <a:cubicBezTo>
                      <a:pt x="256" y="80"/>
                      <a:pt x="352" y="16"/>
                      <a:pt x="384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27" name="Line 73"/>
            <p:cNvSpPr>
              <a:spLocks noChangeShapeType="1"/>
            </p:cNvSpPr>
            <p:nvPr/>
          </p:nvSpPr>
          <p:spPr bwMode="auto">
            <a:xfrm>
              <a:off x="195803" y="2128898"/>
              <a:ext cx="0" cy="715963"/>
            </a:xfrm>
            <a:prstGeom prst="line">
              <a:avLst/>
            </a:prstGeom>
            <a:noFill/>
            <a:ln w="12700" cap="flat" cmpd="sng" algn="ctr">
              <a:solidFill>
                <a:srgbClr val="3A3A3A"/>
              </a:solidFill>
              <a:prstDash val="solid"/>
              <a:round/>
              <a:headEnd type="stealth" w="med" len="med"/>
              <a:tailEnd type="stealth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Text Box 74"/>
            <p:cNvSpPr txBox="1">
              <a:spLocks noChangeArrowheads="1"/>
            </p:cNvSpPr>
            <p:nvPr/>
          </p:nvSpPr>
          <p:spPr bwMode="auto">
            <a:xfrm>
              <a:off x="152400" y="2499083"/>
              <a:ext cx="44916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de-DE" sz="2000" dirty="0">
                  <a:solidFill>
                    <a:schemeClr val="accent6">
                      <a:lumMod val="50000"/>
                    </a:schemeClr>
                  </a:solidFill>
                </a:rPr>
                <a:t>2b</a:t>
              </a:r>
            </a:p>
          </p:txBody>
        </p:sp>
        <p:cxnSp>
          <p:nvCxnSpPr>
            <p:cNvPr id="129" name="Straight Arrow Connector 128"/>
            <p:cNvCxnSpPr/>
            <p:nvPr/>
          </p:nvCxnSpPr>
          <p:spPr>
            <a:xfrm>
              <a:off x="1929235" y="952495"/>
              <a:ext cx="2609066" cy="1588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Oval 18 1"/>
            <p:cNvSpPr>
              <a:spLocks noChangeArrowheads="1"/>
            </p:cNvSpPr>
            <p:nvPr/>
          </p:nvSpPr>
          <p:spPr bwMode="auto">
            <a:xfrm>
              <a:off x="5544000" y="2196000"/>
              <a:ext cx="215996" cy="2160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Oval 18 2"/>
            <p:cNvSpPr>
              <a:spLocks noChangeArrowheads="1"/>
            </p:cNvSpPr>
            <p:nvPr/>
          </p:nvSpPr>
          <p:spPr bwMode="auto">
            <a:xfrm>
              <a:off x="4428000" y="2520000"/>
              <a:ext cx="215999" cy="216000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33" name="Straight Arrow Connector 132"/>
            <p:cNvCxnSpPr/>
            <p:nvPr/>
          </p:nvCxnSpPr>
          <p:spPr>
            <a:xfrm>
              <a:off x="4686307" y="2482627"/>
              <a:ext cx="890266" cy="98"/>
            </a:xfrm>
            <a:prstGeom prst="straightConnector1">
              <a:avLst/>
            </a:prstGeom>
            <a:ln w="25400" cap="flat" cmpd="sng" algn="ctr">
              <a:solidFill>
                <a:srgbClr val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TextBox 133"/>
            <p:cNvSpPr txBox="1"/>
            <p:nvPr/>
          </p:nvSpPr>
          <p:spPr>
            <a:xfrm>
              <a:off x="4964895" y="2382537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solidFill>
                    <a:srgbClr val="262626"/>
                  </a:solidFill>
                </a:rPr>
                <a:t>z</a:t>
              </a:r>
              <a:endParaRPr lang="en-US" dirty="0">
                <a:solidFill>
                  <a:srgbClr val="262626"/>
                </a:solidFill>
              </a:endParaRPr>
            </a:p>
          </p:txBody>
        </p:sp>
        <p:cxnSp>
          <p:nvCxnSpPr>
            <p:cNvPr id="135" name="Straight Connector 134"/>
            <p:cNvCxnSpPr/>
            <p:nvPr/>
          </p:nvCxnSpPr>
          <p:spPr>
            <a:xfrm flipH="1" flipV="1">
              <a:off x="3905205" y="2110234"/>
              <a:ext cx="2385620" cy="1356"/>
            </a:xfrm>
            <a:prstGeom prst="line">
              <a:avLst/>
            </a:prstGeom>
            <a:ln w="57150" cmpd="sng">
              <a:solidFill>
                <a:srgbClr val="86868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/>
            <p:nvPr/>
          </p:nvCxnSpPr>
          <p:spPr>
            <a:xfrm flipH="1" flipV="1">
              <a:off x="3905205" y="2828232"/>
              <a:ext cx="2385620" cy="1356"/>
            </a:xfrm>
            <a:prstGeom prst="line">
              <a:avLst/>
            </a:prstGeom>
            <a:ln w="57150" cmpd="sng">
              <a:solidFill>
                <a:srgbClr val="86868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TextBox 140"/>
            <p:cNvSpPr txBox="1"/>
            <p:nvPr/>
          </p:nvSpPr>
          <p:spPr>
            <a:xfrm>
              <a:off x="3097201" y="896947"/>
              <a:ext cx="30480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262626"/>
                  </a:solidFill>
                </a:rPr>
                <a:t>L</a:t>
              </a:r>
            </a:p>
          </p:txBody>
        </p:sp>
        <p:cxnSp>
          <p:nvCxnSpPr>
            <p:cNvPr id="142" name="Straight Arrow Connector 141"/>
            <p:cNvCxnSpPr/>
            <p:nvPr/>
          </p:nvCxnSpPr>
          <p:spPr>
            <a:xfrm rot="5400000">
              <a:off x="6097567" y="2368752"/>
              <a:ext cx="283885" cy="1588"/>
            </a:xfrm>
            <a:prstGeom prst="straightConnector1">
              <a:avLst/>
            </a:prstGeom>
            <a:ln w="9525" cap="flat" cmpd="sng" algn="ctr">
              <a:solidFill>
                <a:srgbClr val="000000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TextBox 142"/>
            <p:cNvSpPr txBox="1"/>
            <p:nvPr/>
          </p:nvSpPr>
          <p:spPr>
            <a:xfrm>
              <a:off x="6274327" y="2094251"/>
              <a:ext cx="133284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</a:rPr>
                <a:t>x</a:t>
              </a:r>
              <a:r>
                <a:rPr lang="en-US" sz="1500" baseline="-25000" dirty="0">
                  <a:solidFill>
                    <a:srgbClr val="004078"/>
                  </a:solidFill>
                </a:rPr>
                <a:t>1</a:t>
              </a:r>
              <a:r>
                <a:rPr lang="en-US" sz="1500" dirty="0">
                  <a:solidFill>
                    <a:srgbClr val="004078"/>
                  </a:solidFill>
                </a:rPr>
                <a:t> (or </a:t>
              </a:r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y</a:t>
              </a:r>
              <a:r>
                <a:rPr lang="en-US" sz="1500" baseline="-25000" dirty="0">
                  <a:solidFill>
                    <a:srgbClr val="004078"/>
                  </a:solidFill>
                  <a:cs typeface="Symbol" charset="2"/>
                </a:rPr>
                <a:t>1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)</a:t>
              </a:r>
              <a:endParaRPr lang="en-US" sz="1500" dirty="0">
                <a:solidFill>
                  <a:srgbClr val="004078"/>
                </a:solidFill>
              </a:endParaRPr>
            </a:p>
          </p:txBody>
        </p:sp>
        <p:cxnSp>
          <p:nvCxnSpPr>
            <p:cNvPr id="144" name="Straight Arrow Connector 143"/>
            <p:cNvCxnSpPr/>
            <p:nvPr/>
          </p:nvCxnSpPr>
          <p:spPr>
            <a:xfrm rot="5400000">
              <a:off x="6335226" y="2589833"/>
              <a:ext cx="215999" cy="1588"/>
            </a:xfrm>
            <a:prstGeom prst="straightConnector1">
              <a:avLst/>
            </a:prstGeom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TextBox 144"/>
            <p:cNvSpPr txBox="1"/>
            <p:nvPr/>
          </p:nvSpPr>
          <p:spPr>
            <a:xfrm>
              <a:off x="6465214" y="2516039"/>
              <a:ext cx="133284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</a:rPr>
                <a:t>x</a:t>
              </a:r>
              <a:r>
                <a:rPr lang="en-US" sz="1500" baseline="-25000" dirty="0">
                  <a:solidFill>
                    <a:srgbClr val="004078"/>
                  </a:solidFill>
                </a:rPr>
                <a:t>2</a:t>
              </a:r>
              <a:r>
                <a:rPr lang="en-US" sz="1500" dirty="0">
                  <a:solidFill>
                    <a:srgbClr val="004078"/>
                  </a:solidFill>
                </a:rPr>
                <a:t> (or </a:t>
              </a:r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y</a:t>
              </a:r>
              <a:r>
                <a:rPr lang="en-US" sz="1500" baseline="-25000" dirty="0">
                  <a:solidFill>
                    <a:srgbClr val="004078"/>
                  </a:solidFill>
                  <a:cs typeface="Symbol" charset="2"/>
                </a:rPr>
                <a:t>2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)</a:t>
              </a:r>
              <a:endParaRPr lang="en-US" sz="1500" dirty="0">
                <a:solidFill>
                  <a:srgbClr val="004078"/>
                </a:solidFill>
              </a:endParaRPr>
            </a:p>
          </p:txBody>
        </p:sp>
      </p:grpSp>
      <p:sp>
        <p:nvSpPr>
          <p:cNvPr id="161" name="Oval 18 3"/>
          <p:cNvSpPr>
            <a:spLocks noChangeArrowheads="1"/>
          </p:cNvSpPr>
          <p:nvPr/>
        </p:nvSpPr>
        <p:spPr bwMode="auto">
          <a:xfrm>
            <a:off x="8544000" y="1080000"/>
            <a:ext cx="216000" cy="216000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2" name="Oval 18 4"/>
          <p:cNvSpPr>
            <a:spLocks noChangeArrowheads="1"/>
          </p:cNvSpPr>
          <p:nvPr/>
        </p:nvSpPr>
        <p:spPr bwMode="auto">
          <a:xfrm>
            <a:off x="8544000" y="1512000"/>
            <a:ext cx="216000" cy="2160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" name="TextBox 162"/>
          <p:cNvSpPr txBox="1"/>
          <p:nvPr/>
        </p:nvSpPr>
        <p:spPr>
          <a:xfrm>
            <a:off x="8946935" y="1022236"/>
            <a:ext cx="13716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tx2"/>
                </a:solidFill>
              </a:rPr>
              <a:t>Source, q</a:t>
            </a:r>
            <a:r>
              <a:rPr lang="en-US" sz="1500" baseline="-25000" dirty="0">
                <a:solidFill>
                  <a:schemeClr val="tx2"/>
                </a:solidFill>
              </a:rPr>
              <a:t>1</a:t>
            </a:r>
            <a:endParaRPr lang="en-US" sz="1500" dirty="0">
              <a:solidFill>
                <a:schemeClr val="tx2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8946935" y="1458418"/>
            <a:ext cx="13716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accent2">
                    <a:lumMod val="75000"/>
                  </a:schemeClr>
                </a:solidFill>
              </a:rPr>
              <a:t>Witness, q</a:t>
            </a:r>
            <a:r>
              <a:rPr lang="en-US" sz="1500" baseline="-25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en-US" sz="15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001" y="4788000"/>
            <a:ext cx="8920381" cy="562286"/>
          </a:xfrm>
          <a:prstGeom prst="rect">
            <a:avLst/>
          </a:prstGeom>
        </p:spPr>
      </p:pic>
      <p:sp>
        <p:nvSpPr>
          <p:cNvPr id="44" name="Content Placeholder 10"/>
          <p:cNvSpPr>
            <a:spLocks noGrp="1"/>
          </p:cNvSpPr>
          <p:nvPr>
            <p:ph idx="1"/>
          </p:nvPr>
        </p:nvSpPr>
        <p:spPr>
          <a:xfrm>
            <a:off x="336000" y="4068000"/>
            <a:ext cx="11520000" cy="1980000"/>
          </a:xfrm>
        </p:spPr>
        <p:txBody>
          <a:bodyPr>
            <a:normAutofit/>
          </a:bodyPr>
          <a:lstStyle/>
          <a:p>
            <a:endParaRPr lang="en-US" sz="1800" dirty="0" smtClean="0"/>
          </a:p>
          <a:p>
            <a:r>
              <a:rPr lang="en-US" sz="1800" dirty="0" smtClean="0"/>
              <a:t>Transverse </a:t>
            </a:r>
            <a:r>
              <a:rPr lang="en-US" sz="1800" dirty="0"/>
              <a:t>wake fields</a:t>
            </a:r>
          </a:p>
          <a:p>
            <a:endParaRPr lang="en-US" sz="1800" dirty="0"/>
          </a:p>
        </p:txBody>
      </p:sp>
      <p:sp>
        <p:nvSpPr>
          <p:cNvPr id="43" name="Rectangle 42"/>
          <p:cNvSpPr/>
          <p:nvPr/>
        </p:nvSpPr>
        <p:spPr>
          <a:xfrm>
            <a:off x="7668000" y="4824000"/>
            <a:ext cx="900000" cy="468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2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0476000" y="4824000"/>
            <a:ext cx="900000" cy="468000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2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536000" y="5616000"/>
            <a:ext cx="2088000" cy="79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Zeroth order for</a:t>
            </a:r>
          </a:p>
          <a:p>
            <a:r>
              <a:rPr lang="en-US" sz="1600" dirty="0">
                <a:solidFill>
                  <a:schemeClr val="tx2"/>
                </a:solidFill>
              </a:rPr>
              <a:t>asymmetric structures</a:t>
            </a:r>
          </a:p>
          <a:p>
            <a:r>
              <a:rPr lang="en-US" sz="1600" dirty="0">
                <a:solidFill>
                  <a:schemeClr val="tx2"/>
                </a:solidFill>
                <a:sym typeface="Wingdings" panose="05000000000000000000" pitchFamily="2" charset="2"/>
              </a:rPr>
              <a:t> </a:t>
            </a:r>
            <a:r>
              <a:rPr lang="en-US" sz="1600" b="1" dirty="0">
                <a:solidFill>
                  <a:schemeClr val="tx2"/>
                </a:solidFill>
                <a:sym typeface="Wingdings" panose="05000000000000000000" pitchFamily="2" charset="2"/>
              </a:rPr>
              <a:t>Orbit offset</a:t>
            </a:r>
            <a:endParaRPr lang="en-GB" sz="1600" b="1" dirty="0">
              <a:solidFill>
                <a:schemeClr val="tx2"/>
              </a:solidFill>
            </a:endParaRPr>
          </a:p>
        </p:txBody>
      </p:sp>
      <p:cxnSp>
        <p:nvCxnSpPr>
          <p:cNvPr id="47" name="Elbow Connector 46"/>
          <p:cNvCxnSpPr>
            <a:stCxn id="43" idx="2"/>
            <a:endCxn id="46" idx="0"/>
          </p:cNvCxnSpPr>
          <p:nvPr/>
        </p:nvCxnSpPr>
        <p:spPr>
          <a:xfrm rot="5400000">
            <a:off x="6687000" y="4185000"/>
            <a:ext cx="324000" cy="2538000"/>
          </a:xfrm>
          <a:prstGeom prst="bentConnector3">
            <a:avLst>
              <a:gd name="adj1" fmla="val 31185"/>
            </a:avLst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8820000" y="4824000"/>
            <a:ext cx="900000" cy="468000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cxnSp>
        <p:nvCxnSpPr>
          <p:cNvPr id="49" name="Elbow Connector 48"/>
          <p:cNvCxnSpPr>
            <a:stCxn id="45" idx="2"/>
            <a:endCxn id="52" idx="0"/>
          </p:cNvCxnSpPr>
          <p:nvPr/>
        </p:nvCxnSpPr>
        <p:spPr>
          <a:xfrm rot="5400000">
            <a:off x="10629000" y="5319000"/>
            <a:ext cx="324000" cy="27000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6840000" y="5616000"/>
            <a:ext cx="2376000" cy="7920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Dipole wakes – </a:t>
            </a:r>
          </a:p>
          <a:p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depends on </a:t>
            </a:r>
            <a:r>
              <a:rPr lang="en-US" sz="1600" b="1" dirty="0">
                <a:solidFill>
                  <a:srgbClr val="C00000"/>
                </a:solidFill>
              </a:rPr>
              <a:t>source particle</a:t>
            </a:r>
          </a:p>
          <a:p>
            <a:r>
              <a:rPr lang="en-US" sz="1600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Orbit offset</a:t>
            </a:r>
            <a:endParaRPr lang="en-GB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51" name="Elbow Connector 50"/>
          <p:cNvCxnSpPr>
            <a:stCxn id="48" idx="2"/>
            <a:endCxn id="50" idx="0"/>
          </p:cNvCxnSpPr>
          <p:nvPr/>
        </p:nvCxnSpPr>
        <p:spPr>
          <a:xfrm rot="5400000">
            <a:off x="8487000" y="4833000"/>
            <a:ext cx="324000" cy="1242000"/>
          </a:xfrm>
          <a:prstGeom prst="bentConnector3">
            <a:avLst>
              <a:gd name="adj1" fmla="val 56272"/>
            </a:avLst>
          </a:prstGeom>
          <a:ln w="190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9432000" y="5616000"/>
            <a:ext cx="2448000" cy="79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just"/>
            <a:r>
              <a:rPr lang="en-US" sz="1600" dirty="0">
                <a:solidFill>
                  <a:schemeClr val="accent4"/>
                </a:solidFill>
              </a:rPr>
              <a:t>Quadrupole wakes – </a:t>
            </a:r>
          </a:p>
          <a:p>
            <a:r>
              <a:rPr lang="en-US" sz="1600" dirty="0">
                <a:solidFill>
                  <a:schemeClr val="accent4"/>
                </a:solidFill>
              </a:rPr>
              <a:t>depends on </a:t>
            </a:r>
            <a:r>
              <a:rPr lang="en-US" sz="1600" b="1" dirty="0">
                <a:solidFill>
                  <a:srgbClr val="C00000"/>
                </a:solidFill>
              </a:rPr>
              <a:t>witness particle</a:t>
            </a:r>
          </a:p>
          <a:p>
            <a:r>
              <a:rPr lang="en-US" sz="1600" dirty="0">
                <a:solidFill>
                  <a:schemeClr val="accent4"/>
                </a:solidFill>
                <a:sym typeface="Wingdings" panose="05000000000000000000" pitchFamily="2" charset="2"/>
              </a:rPr>
              <a:t> </a:t>
            </a:r>
            <a:r>
              <a:rPr lang="en-US" sz="1600" b="1" dirty="0">
                <a:solidFill>
                  <a:schemeClr val="accent4"/>
                </a:solidFill>
                <a:sym typeface="Wingdings" panose="05000000000000000000" pitchFamily="2" charset="2"/>
              </a:rPr>
              <a:t>Detuning</a:t>
            </a:r>
            <a:endParaRPr lang="en-GB" sz="1600" b="1" dirty="0">
              <a:solidFill>
                <a:schemeClr val="accent4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000" y="3276000"/>
            <a:ext cx="2926628" cy="410057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5760000" y="2952000"/>
            <a:ext cx="1053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Note that:</a:t>
            </a:r>
            <a:endParaRPr lang="en-US" sz="16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6995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9980">
        <p:fade/>
      </p:transition>
    </mc:Choice>
    <mc:Fallback xmlns="">
      <p:transition spd="med" advTm="6998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5" grpId="0" animBg="1"/>
      <p:bldP spid="46" grpId="0"/>
      <p:bldP spid="48" grpId="0" animBg="1"/>
      <p:bldP spid="50" grpId="0"/>
      <p:bldP spid="5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0000" y="3384000"/>
            <a:ext cx="3089217" cy="432838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5688000" y="2988000"/>
            <a:ext cx="1053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Note that:</a:t>
            </a:r>
            <a:endParaRPr lang="en-US" sz="16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Transverse wake functions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24. September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 smtClean="0"/>
              <a:t>Kevin Li - Collective effects III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14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740000" y="900001"/>
            <a:ext cx="7645658" cy="2908275"/>
            <a:chOff x="152400" y="896947"/>
            <a:chExt cx="7645658" cy="2908275"/>
          </a:xfrm>
        </p:grpSpPr>
        <p:cxnSp>
          <p:nvCxnSpPr>
            <p:cNvPr id="65" name="Straight Arrow Connector 64"/>
            <p:cNvCxnSpPr/>
            <p:nvPr/>
          </p:nvCxnSpPr>
          <p:spPr>
            <a:xfrm>
              <a:off x="195803" y="2485039"/>
              <a:ext cx="7424197" cy="1588"/>
            </a:xfrm>
            <a:prstGeom prst="straightConnector1">
              <a:avLst/>
            </a:prstGeom>
            <a:ln w="19050" cap="flat" cmpd="sng" algn="ctr">
              <a:solidFill>
                <a:srgbClr val="004078"/>
              </a:solidFill>
              <a:prstDash val="dash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Freeform 11"/>
            <p:cNvSpPr>
              <a:spLocks/>
            </p:cNvSpPr>
            <p:nvPr/>
          </p:nvSpPr>
          <p:spPr bwMode="auto">
            <a:xfrm>
              <a:off x="2538020" y="2828909"/>
              <a:ext cx="1367185" cy="976313"/>
            </a:xfrm>
            <a:custGeom>
              <a:avLst/>
              <a:gdLst>
                <a:gd name="T0" fmla="*/ 0 w 1200"/>
                <a:gd name="T1" fmla="*/ 0 h 1008"/>
                <a:gd name="T2" fmla="*/ 96 w 1200"/>
                <a:gd name="T3" fmla="*/ 672 h 1008"/>
                <a:gd name="T4" fmla="*/ 432 w 1200"/>
                <a:gd name="T5" fmla="*/ 1008 h 1008"/>
                <a:gd name="T6" fmla="*/ 720 w 1200"/>
                <a:gd name="T7" fmla="*/ 672 h 1008"/>
                <a:gd name="T8" fmla="*/ 960 w 1200"/>
                <a:gd name="T9" fmla="*/ 720 h 1008"/>
                <a:gd name="T10" fmla="*/ 1152 w 1200"/>
                <a:gd name="T11" fmla="*/ 432 h 1008"/>
                <a:gd name="T12" fmla="*/ 1200 w 1200"/>
                <a:gd name="T13" fmla="*/ 0 h 10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0"/>
                <a:gd name="T22" fmla="*/ 0 h 1008"/>
                <a:gd name="T23" fmla="*/ 1200 w 1200"/>
                <a:gd name="T24" fmla="*/ 1008 h 10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0" h="1008">
                  <a:moveTo>
                    <a:pt x="0" y="0"/>
                  </a:moveTo>
                  <a:cubicBezTo>
                    <a:pt x="12" y="252"/>
                    <a:pt x="24" y="504"/>
                    <a:pt x="96" y="672"/>
                  </a:cubicBezTo>
                  <a:cubicBezTo>
                    <a:pt x="168" y="840"/>
                    <a:pt x="328" y="1008"/>
                    <a:pt x="432" y="1008"/>
                  </a:cubicBezTo>
                  <a:cubicBezTo>
                    <a:pt x="536" y="1008"/>
                    <a:pt x="632" y="720"/>
                    <a:pt x="720" y="672"/>
                  </a:cubicBezTo>
                  <a:cubicBezTo>
                    <a:pt x="808" y="624"/>
                    <a:pt x="888" y="760"/>
                    <a:pt x="960" y="720"/>
                  </a:cubicBezTo>
                  <a:cubicBezTo>
                    <a:pt x="1032" y="680"/>
                    <a:pt x="1112" y="552"/>
                    <a:pt x="1152" y="432"/>
                  </a:cubicBezTo>
                  <a:cubicBezTo>
                    <a:pt x="1192" y="312"/>
                    <a:pt x="1192" y="72"/>
                    <a:pt x="1200" y="0"/>
                  </a:cubicBezTo>
                </a:path>
              </a:pathLst>
            </a:custGeom>
            <a:noFill/>
            <a:ln w="57150" cmpd="sng">
              <a:solidFill>
                <a:srgbClr val="868686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6"/>
            <p:cNvSpPr>
              <a:spLocks/>
            </p:cNvSpPr>
            <p:nvPr/>
          </p:nvSpPr>
          <p:spPr bwMode="auto">
            <a:xfrm flipV="1">
              <a:off x="2538020" y="1136634"/>
              <a:ext cx="1367185" cy="976313"/>
            </a:xfrm>
            <a:custGeom>
              <a:avLst/>
              <a:gdLst>
                <a:gd name="T0" fmla="*/ 0 w 1200"/>
                <a:gd name="T1" fmla="*/ 0 h 1008"/>
                <a:gd name="T2" fmla="*/ 96 w 1200"/>
                <a:gd name="T3" fmla="*/ 672 h 1008"/>
                <a:gd name="T4" fmla="*/ 432 w 1200"/>
                <a:gd name="T5" fmla="*/ 1008 h 1008"/>
                <a:gd name="T6" fmla="*/ 720 w 1200"/>
                <a:gd name="T7" fmla="*/ 672 h 1008"/>
                <a:gd name="T8" fmla="*/ 960 w 1200"/>
                <a:gd name="T9" fmla="*/ 720 h 1008"/>
                <a:gd name="T10" fmla="*/ 1152 w 1200"/>
                <a:gd name="T11" fmla="*/ 432 h 1008"/>
                <a:gd name="T12" fmla="*/ 1200 w 1200"/>
                <a:gd name="T13" fmla="*/ 0 h 10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0"/>
                <a:gd name="T22" fmla="*/ 0 h 1008"/>
                <a:gd name="T23" fmla="*/ 1200 w 1200"/>
                <a:gd name="T24" fmla="*/ 1008 h 10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0" h="1008">
                  <a:moveTo>
                    <a:pt x="0" y="0"/>
                  </a:moveTo>
                  <a:cubicBezTo>
                    <a:pt x="12" y="252"/>
                    <a:pt x="24" y="504"/>
                    <a:pt x="96" y="672"/>
                  </a:cubicBezTo>
                  <a:cubicBezTo>
                    <a:pt x="168" y="840"/>
                    <a:pt x="328" y="1008"/>
                    <a:pt x="432" y="1008"/>
                  </a:cubicBezTo>
                  <a:cubicBezTo>
                    <a:pt x="536" y="1008"/>
                    <a:pt x="632" y="720"/>
                    <a:pt x="720" y="672"/>
                  </a:cubicBezTo>
                  <a:cubicBezTo>
                    <a:pt x="808" y="624"/>
                    <a:pt x="888" y="760"/>
                    <a:pt x="960" y="720"/>
                  </a:cubicBezTo>
                  <a:cubicBezTo>
                    <a:pt x="1032" y="680"/>
                    <a:pt x="1112" y="552"/>
                    <a:pt x="1152" y="432"/>
                  </a:cubicBezTo>
                  <a:cubicBezTo>
                    <a:pt x="1192" y="312"/>
                    <a:pt x="1192" y="72"/>
                    <a:pt x="1200" y="0"/>
                  </a:cubicBezTo>
                </a:path>
              </a:pathLst>
            </a:custGeom>
            <a:noFill/>
            <a:ln w="57150" cmpd="sng">
              <a:solidFill>
                <a:srgbClr val="868686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68" name="Straight Connector 67"/>
            <p:cNvCxnSpPr>
              <a:stCxn id="67" idx="0"/>
            </p:cNvCxnSpPr>
            <p:nvPr/>
          </p:nvCxnSpPr>
          <p:spPr>
            <a:xfrm flipH="1" flipV="1">
              <a:off x="152400" y="2111591"/>
              <a:ext cx="2385620" cy="1356"/>
            </a:xfrm>
            <a:prstGeom prst="line">
              <a:avLst/>
            </a:prstGeom>
            <a:ln w="57150" cmpd="sng">
              <a:solidFill>
                <a:srgbClr val="86868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H="1" flipV="1">
              <a:off x="152400" y="2827553"/>
              <a:ext cx="2385620" cy="1356"/>
            </a:xfrm>
            <a:prstGeom prst="line">
              <a:avLst/>
            </a:prstGeom>
            <a:ln w="57150" cmpd="sng">
              <a:solidFill>
                <a:srgbClr val="86868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8" name="Group 94"/>
            <p:cNvGrpSpPr/>
            <p:nvPr/>
          </p:nvGrpSpPr>
          <p:grpSpPr>
            <a:xfrm>
              <a:off x="2555534" y="1204113"/>
              <a:ext cx="1312862" cy="2549525"/>
              <a:chOff x="2555534" y="1448897"/>
              <a:chExt cx="1312862" cy="2549525"/>
            </a:xfrm>
          </p:grpSpPr>
          <p:sp>
            <p:nvSpPr>
              <p:cNvPr id="119" name="Freeform 90"/>
              <p:cNvSpPr>
                <a:spLocks/>
              </p:cNvSpPr>
              <p:nvPr/>
            </p:nvSpPr>
            <p:spPr bwMode="auto">
              <a:xfrm>
                <a:off x="2631734" y="1644159"/>
                <a:ext cx="639763" cy="228600"/>
              </a:xfrm>
              <a:custGeom>
                <a:avLst/>
                <a:gdLst>
                  <a:gd name="T0" fmla="*/ 0 w 480"/>
                  <a:gd name="T1" fmla="*/ 144 h 168"/>
                  <a:gd name="T2" fmla="*/ 240 w 480"/>
                  <a:gd name="T3" fmla="*/ 144 h 168"/>
                  <a:gd name="T4" fmla="*/ 480 w 480"/>
                  <a:gd name="T5" fmla="*/ 0 h 168"/>
                  <a:gd name="T6" fmla="*/ 0 60000 65536"/>
                  <a:gd name="T7" fmla="*/ 0 60000 65536"/>
                  <a:gd name="T8" fmla="*/ 0 60000 65536"/>
                  <a:gd name="T9" fmla="*/ 0 w 480"/>
                  <a:gd name="T10" fmla="*/ 0 h 168"/>
                  <a:gd name="T11" fmla="*/ 480 w 480"/>
                  <a:gd name="T12" fmla="*/ 168 h 1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80" h="168">
                    <a:moveTo>
                      <a:pt x="0" y="144"/>
                    </a:moveTo>
                    <a:cubicBezTo>
                      <a:pt x="80" y="156"/>
                      <a:pt x="160" y="168"/>
                      <a:pt x="240" y="144"/>
                    </a:cubicBezTo>
                    <a:cubicBezTo>
                      <a:pt x="320" y="120"/>
                      <a:pt x="440" y="24"/>
                      <a:pt x="480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Freeform 91"/>
              <p:cNvSpPr>
                <a:spLocks/>
              </p:cNvSpPr>
              <p:nvPr/>
            </p:nvSpPr>
            <p:spPr bwMode="auto">
              <a:xfrm>
                <a:off x="2685709" y="1513984"/>
                <a:ext cx="520700" cy="152400"/>
              </a:xfrm>
              <a:custGeom>
                <a:avLst/>
                <a:gdLst>
                  <a:gd name="T0" fmla="*/ 0 w 384"/>
                  <a:gd name="T1" fmla="*/ 96 h 112"/>
                  <a:gd name="T2" fmla="*/ 192 w 384"/>
                  <a:gd name="T3" fmla="*/ 96 h 112"/>
                  <a:gd name="T4" fmla="*/ 384 w 384"/>
                  <a:gd name="T5" fmla="*/ 0 h 112"/>
                  <a:gd name="T6" fmla="*/ 0 60000 65536"/>
                  <a:gd name="T7" fmla="*/ 0 60000 65536"/>
                  <a:gd name="T8" fmla="*/ 0 60000 65536"/>
                  <a:gd name="T9" fmla="*/ 0 w 384"/>
                  <a:gd name="T10" fmla="*/ 0 h 112"/>
                  <a:gd name="T11" fmla="*/ 384 w 384"/>
                  <a:gd name="T12" fmla="*/ 112 h 1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4" h="112">
                    <a:moveTo>
                      <a:pt x="0" y="96"/>
                    </a:moveTo>
                    <a:cubicBezTo>
                      <a:pt x="64" y="104"/>
                      <a:pt x="128" y="112"/>
                      <a:pt x="192" y="96"/>
                    </a:cubicBezTo>
                    <a:cubicBezTo>
                      <a:pt x="256" y="80"/>
                      <a:pt x="352" y="16"/>
                      <a:pt x="384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Freeform 92"/>
              <p:cNvSpPr>
                <a:spLocks/>
              </p:cNvSpPr>
              <p:nvPr/>
            </p:nvSpPr>
            <p:spPr bwMode="auto">
              <a:xfrm>
                <a:off x="2815884" y="1448897"/>
                <a:ext cx="325438" cy="76200"/>
              </a:xfrm>
              <a:custGeom>
                <a:avLst/>
                <a:gdLst>
                  <a:gd name="T0" fmla="*/ 0 w 240"/>
                  <a:gd name="T1" fmla="*/ 48 h 56"/>
                  <a:gd name="T2" fmla="*/ 144 w 240"/>
                  <a:gd name="T3" fmla="*/ 48 h 56"/>
                  <a:gd name="T4" fmla="*/ 240 w 240"/>
                  <a:gd name="T5" fmla="*/ 0 h 56"/>
                  <a:gd name="T6" fmla="*/ 0 60000 65536"/>
                  <a:gd name="T7" fmla="*/ 0 60000 65536"/>
                  <a:gd name="T8" fmla="*/ 0 60000 65536"/>
                  <a:gd name="T9" fmla="*/ 0 w 240"/>
                  <a:gd name="T10" fmla="*/ 0 h 56"/>
                  <a:gd name="T11" fmla="*/ 240 w 240"/>
                  <a:gd name="T12" fmla="*/ 56 h 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0" h="56">
                    <a:moveTo>
                      <a:pt x="0" y="48"/>
                    </a:moveTo>
                    <a:cubicBezTo>
                      <a:pt x="52" y="52"/>
                      <a:pt x="104" y="56"/>
                      <a:pt x="144" y="48"/>
                    </a:cubicBezTo>
                    <a:cubicBezTo>
                      <a:pt x="184" y="40"/>
                      <a:pt x="212" y="20"/>
                      <a:pt x="240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Freeform 93"/>
              <p:cNvSpPr>
                <a:spLocks/>
              </p:cNvSpPr>
              <p:nvPr/>
            </p:nvSpPr>
            <p:spPr bwMode="auto">
              <a:xfrm rot="10800000" flipV="1">
                <a:off x="2555534" y="3141172"/>
                <a:ext cx="1299943" cy="215534"/>
              </a:xfrm>
              <a:custGeom>
                <a:avLst/>
                <a:gdLst>
                  <a:gd name="T0" fmla="*/ 0 w 1008"/>
                  <a:gd name="T1" fmla="*/ 152 h 152"/>
                  <a:gd name="T2" fmla="*/ 480 w 1008"/>
                  <a:gd name="T3" fmla="*/ 8 h 152"/>
                  <a:gd name="T4" fmla="*/ 1008 w 1008"/>
                  <a:gd name="T5" fmla="*/ 104 h 152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152"/>
                  <a:gd name="T11" fmla="*/ 1008 w 1008"/>
                  <a:gd name="T12" fmla="*/ 152 h 15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152">
                    <a:moveTo>
                      <a:pt x="0" y="152"/>
                    </a:moveTo>
                    <a:cubicBezTo>
                      <a:pt x="156" y="84"/>
                      <a:pt x="312" y="16"/>
                      <a:pt x="480" y="8"/>
                    </a:cubicBezTo>
                    <a:cubicBezTo>
                      <a:pt x="648" y="0"/>
                      <a:pt x="828" y="52"/>
                      <a:pt x="1008" y="104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 type="arrow"/>
                <a:tailEnd type="non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Freeform 94"/>
              <p:cNvSpPr>
                <a:spLocks/>
              </p:cNvSpPr>
              <p:nvPr/>
            </p:nvSpPr>
            <p:spPr bwMode="auto">
              <a:xfrm flipV="1">
                <a:off x="2620622" y="3596784"/>
                <a:ext cx="650875" cy="228600"/>
              </a:xfrm>
              <a:custGeom>
                <a:avLst/>
                <a:gdLst>
                  <a:gd name="T0" fmla="*/ 0 w 480"/>
                  <a:gd name="T1" fmla="*/ 144 h 168"/>
                  <a:gd name="T2" fmla="*/ 240 w 480"/>
                  <a:gd name="T3" fmla="*/ 144 h 168"/>
                  <a:gd name="T4" fmla="*/ 480 w 480"/>
                  <a:gd name="T5" fmla="*/ 0 h 168"/>
                  <a:gd name="T6" fmla="*/ 0 60000 65536"/>
                  <a:gd name="T7" fmla="*/ 0 60000 65536"/>
                  <a:gd name="T8" fmla="*/ 0 60000 65536"/>
                  <a:gd name="T9" fmla="*/ 0 w 480"/>
                  <a:gd name="T10" fmla="*/ 0 h 168"/>
                  <a:gd name="T11" fmla="*/ 480 w 480"/>
                  <a:gd name="T12" fmla="*/ 168 h 1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80" h="168">
                    <a:moveTo>
                      <a:pt x="0" y="144"/>
                    </a:moveTo>
                    <a:cubicBezTo>
                      <a:pt x="80" y="156"/>
                      <a:pt x="160" y="168"/>
                      <a:pt x="240" y="144"/>
                    </a:cubicBezTo>
                    <a:cubicBezTo>
                      <a:pt x="320" y="120"/>
                      <a:pt x="440" y="24"/>
                      <a:pt x="480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Freeform 96"/>
              <p:cNvSpPr>
                <a:spLocks/>
              </p:cNvSpPr>
              <p:nvPr/>
            </p:nvSpPr>
            <p:spPr bwMode="auto">
              <a:xfrm flipV="1">
                <a:off x="2815884" y="3922222"/>
                <a:ext cx="325438" cy="76200"/>
              </a:xfrm>
              <a:custGeom>
                <a:avLst/>
                <a:gdLst>
                  <a:gd name="T0" fmla="*/ 0 w 240"/>
                  <a:gd name="T1" fmla="*/ 48 h 56"/>
                  <a:gd name="T2" fmla="*/ 144 w 240"/>
                  <a:gd name="T3" fmla="*/ 48 h 56"/>
                  <a:gd name="T4" fmla="*/ 240 w 240"/>
                  <a:gd name="T5" fmla="*/ 0 h 56"/>
                  <a:gd name="T6" fmla="*/ 0 60000 65536"/>
                  <a:gd name="T7" fmla="*/ 0 60000 65536"/>
                  <a:gd name="T8" fmla="*/ 0 60000 65536"/>
                  <a:gd name="T9" fmla="*/ 0 w 240"/>
                  <a:gd name="T10" fmla="*/ 0 h 56"/>
                  <a:gd name="T11" fmla="*/ 240 w 240"/>
                  <a:gd name="T12" fmla="*/ 56 h 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0" h="56">
                    <a:moveTo>
                      <a:pt x="0" y="48"/>
                    </a:moveTo>
                    <a:cubicBezTo>
                      <a:pt x="52" y="52"/>
                      <a:pt x="104" y="56"/>
                      <a:pt x="144" y="48"/>
                    </a:cubicBezTo>
                    <a:cubicBezTo>
                      <a:pt x="184" y="40"/>
                      <a:pt x="212" y="20"/>
                      <a:pt x="240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Freeform 42"/>
              <p:cNvSpPr>
                <a:spLocks/>
              </p:cNvSpPr>
              <p:nvPr/>
            </p:nvSpPr>
            <p:spPr bwMode="auto">
              <a:xfrm rot="10800000">
                <a:off x="2562757" y="2177322"/>
                <a:ext cx="1305639" cy="181443"/>
              </a:xfrm>
              <a:custGeom>
                <a:avLst/>
                <a:gdLst>
                  <a:gd name="T0" fmla="*/ 0 w 1008"/>
                  <a:gd name="T1" fmla="*/ 152 h 152"/>
                  <a:gd name="T2" fmla="*/ 480 w 1008"/>
                  <a:gd name="T3" fmla="*/ 8 h 152"/>
                  <a:gd name="T4" fmla="*/ 1008 w 1008"/>
                  <a:gd name="T5" fmla="*/ 104 h 152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152"/>
                  <a:gd name="T11" fmla="*/ 1008 w 1008"/>
                  <a:gd name="T12" fmla="*/ 152 h 15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152">
                    <a:moveTo>
                      <a:pt x="0" y="152"/>
                    </a:moveTo>
                    <a:cubicBezTo>
                      <a:pt x="156" y="84"/>
                      <a:pt x="312" y="16"/>
                      <a:pt x="480" y="8"/>
                    </a:cubicBezTo>
                    <a:cubicBezTo>
                      <a:pt x="648" y="0"/>
                      <a:pt x="828" y="52"/>
                      <a:pt x="1008" y="104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 type="arrow"/>
                <a:tailEnd type="non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Freeform 95"/>
              <p:cNvSpPr>
                <a:spLocks/>
              </p:cNvSpPr>
              <p:nvPr/>
            </p:nvSpPr>
            <p:spPr bwMode="auto">
              <a:xfrm flipV="1">
                <a:off x="2685709" y="3749184"/>
                <a:ext cx="520700" cy="152400"/>
              </a:xfrm>
              <a:custGeom>
                <a:avLst/>
                <a:gdLst>
                  <a:gd name="T0" fmla="*/ 0 w 384"/>
                  <a:gd name="T1" fmla="*/ 96 h 112"/>
                  <a:gd name="T2" fmla="*/ 192 w 384"/>
                  <a:gd name="T3" fmla="*/ 96 h 112"/>
                  <a:gd name="T4" fmla="*/ 384 w 384"/>
                  <a:gd name="T5" fmla="*/ 0 h 112"/>
                  <a:gd name="T6" fmla="*/ 0 60000 65536"/>
                  <a:gd name="T7" fmla="*/ 0 60000 65536"/>
                  <a:gd name="T8" fmla="*/ 0 60000 65536"/>
                  <a:gd name="T9" fmla="*/ 0 w 384"/>
                  <a:gd name="T10" fmla="*/ 0 h 112"/>
                  <a:gd name="T11" fmla="*/ 384 w 384"/>
                  <a:gd name="T12" fmla="*/ 112 h 1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4" h="112">
                    <a:moveTo>
                      <a:pt x="0" y="96"/>
                    </a:moveTo>
                    <a:cubicBezTo>
                      <a:pt x="64" y="104"/>
                      <a:pt x="128" y="112"/>
                      <a:pt x="192" y="96"/>
                    </a:cubicBezTo>
                    <a:cubicBezTo>
                      <a:pt x="256" y="80"/>
                      <a:pt x="352" y="16"/>
                      <a:pt x="384" y="0"/>
                    </a:cubicBezTo>
                  </a:path>
                </a:pathLst>
              </a:custGeom>
              <a:noFill/>
              <a:ln w="9525">
                <a:solidFill>
                  <a:srgbClr val="00559F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27" name="Line 73"/>
            <p:cNvSpPr>
              <a:spLocks noChangeShapeType="1"/>
            </p:cNvSpPr>
            <p:nvPr/>
          </p:nvSpPr>
          <p:spPr bwMode="auto">
            <a:xfrm>
              <a:off x="195803" y="2128898"/>
              <a:ext cx="0" cy="715963"/>
            </a:xfrm>
            <a:prstGeom prst="line">
              <a:avLst/>
            </a:prstGeom>
            <a:noFill/>
            <a:ln w="12700" cap="flat" cmpd="sng" algn="ctr">
              <a:solidFill>
                <a:srgbClr val="3A3A3A"/>
              </a:solidFill>
              <a:prstDash val="solid"/>
              <a:round/>
              <a:headEnd type="stealth" w="med" len="med"/>
              <a:tailEnd type="stealth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Text Box 74"/>
            <p:cNvSpPr txBox="1">
              <a:spLocks noChangeArrowheads="1"/>
            </p:cNvSpPr>
            <p:nvPr/>
          </p:nvSpPr>
          <p:spPr bwMode="auto">
            <a:xfrm>
              <a:off x="152400" y="2499083"/>
              <a:ext cx="449162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de-DE" sz="2000" dirty="0">
                  <a:solidFill>
                    <a:schemeClr val="accent6">
                      <a:lumMod val="50000"/>
                    </a:schemeClr>
                  </a:solidFill>
                </a:rPr>
                <a:t>2b</a:t>
              </a:r>
            </a:p>
          </p:txBody>
        </p:sp>
        <p:cxnSp>
          <p:nvCxnSpPr>
            <p:cNvPr id="129" name="Straight Arrow Connector 128"/>
            <p:cNvCxnSpPr/>
            <p:nvPr/>
          </p:nvCxnSpPr>
          <p:spPr>
            <a:xfrm>
              <a:off x="1929235" y="952495"/>
              <a:ext cx="2609066" cy="1588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Oval 18 1"/>
            <p:cNvSpPr>
              <a:spLocks noChangeArrowheads="1"/>
            </p:cNvSpPr>
            <p:nvPr/>
          </p:nvSpPr>
          <p:spPr bwMode="auto">
            <a:xfrm>
              <a:off x="5544000" y="2196000"/>
              <a:ext cx="215996" cy="216000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Oval 18 2"/>
            <p:cNvSpPr>
              <a:spLocks noChangeArrowheads="1"/>
            </p:cNvSpPr>
            <p:nvPr/>
          </p:nvSpPr>
          <p:spPr bwMode="auto">
            <a:xfrm>
              <a:off x="4428000" y="2520000"/>
              <a:ext cx="215999" cy="216000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33" name="Straight Arrow Connector 132"/>
            <p:cNvCxnSpPr/>
            <p:nvPr/>
          </p:nvCxnSpPr>
          <p:spPr>
            <a:xfrm>
              <a:off x="4686307" y="2482627"/>
              <a:ext cx="890266" cy="98"/>
            </a:xfrm>
            <a:prstGeom prst="straightConnector1">
              <a:avLst/>
            </a:prstGeom>
            <a:ln w="25400" cap="flat" cmpd="sng" algn="ctr">
              <a:solidFill>
                <a:srgbClr val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TextBox 133"/>
            <p:cNvSpPr txBox="1"/>
            <p:nvPr/>
          </p:nvSpPr>
          <p:spPr>
            <a:xfrm>
              <a:off x="4964895" y="2382537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solidFill>
                    <a:srgbClr val="262626"/>
                  </a:solidFill>
                </a:rPr>
                <a:t>z</a:t>
              </a:r>
              <a:endParaRPr lang="en-US" dirty="0">
                <a:solidFill>
                  <a:srgbClr val="262626"/>
                </a:solidFill>
              </a:endParaRPr>
            </a:p>
          </p:txBody>
        </p:sp>
        <p:cxnSp>
          <p:nvCxnSpPr>
            <p:cNvPr id="135" name="Straight Connector 134"/>
            <p:cNvCxnSpPr/>
            <p:nvPr/>
          </p:nvCxnSpPr>
          <p:spPr>
            <a:xfrm flipH="1" flipV="1">
              <a:off x="3905205" y="2110234"/>
              <a:ext cx="2385620" cy="1356"/>
            </a:xfrm>
            <a:prstGeom prst="line">
              <a:avLst/>
            </a:prstGeom>
            <a:ln w="57150" cmpd="sng">
              <a:solidFill>
                <a:srgbClr val="86868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/>
            <p:nvPr/>
          </p:nvCxnSpPr>
          <p:spPr>
            <a:xfrm flipH="1" flipV="1">
              <a:off x="3905205" y="2828232"/>
              <a:ext cx="2385620" cy="1356"/>
            </a:xfrm>
            <a:prstGeom prst="line">
              <a:avLst/>
            </a:prstGeom>
            <a:ln w="57150" cmpd="sng">
              <a:solidFill>
                <a:srgbClr val="86868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TextBox 140"/>
            <p:cNvSpPr txBox="1"/>
            <p:nvPr/>
          </p:nvSpPr>
          <p:spPr>
            <a:xfrm>
              <a:off x="3097201" y="896947"/>
              <a:ext cx="30480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262626"/>
                  </a:solidFill>
                </a:rPr>
                <a:t>L</a:t>
              </a:r>
            </a:p>
          </p:txBody>
        </p:sp>
        <p:cxnSp>
          <p:nvCxnSpPr>
            <p:cNvPr id="142" name="Straight Arrow Connector 141"/>
            <p:cNvCxnSpPr/>
            <p:nvPr/>
          </p:nvCxnSpPr>
          <p:spPr>
            <a:xfrm rot="5400000">
              <a:off x="6097567" y="2368752"/>
              <a:ext cx="283885" cy="1588"/>
            </a:xfrm>
            <a:prstGeom prst="straightConnector1">
              <a:avLst/>
            </a:prstGeom>
            <a:ln w="9525" cap="flat" cmpd="sng" algn="ctr">
              <a:solidFill>
                <a:srgbClr val="000000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TextBox 142"/>
            <p:cNvSpPr txBox="1"/>
            <p:nvPr/>
          </p:nvSpPr>
          <p:spPr>
            <a:xfrm>
              <a:off x="6274327" y="2094251"/>
              <a:ext cx="133284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</a:rPr>
                <a:t>x</a:t>
              </a:r>
              <a:r>
                <a:rPr lang="en-US" sz="1500" baseline="-25000" dirty="0">
                  <a:solidFill>
                    <a:srgbClr val="004078"/>
                  </a:solidFill>
                </a:rPr>
                <a:t>1</a:t>
              </a:r>
              <a:r>
                <a:rPr lang="en-US" sz="1500" dirty="0">
                  <a:solidFill>
                    <a:srgbClr val="004078"/>
                  </a:solidFill>
                </a:rPr>
                <a:t> (or </a:t>
              </a:r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y</a:t>
              </a:r>
              <a:r>
                <a:rPr lang="en-US" sz="1500" baseline="-25000" dirty="0">
                  <a:solidFill>
                    <a:srgbClr val="004078"/>
                  </a:solidFill>
                  <a:cs typeface="Symbol" charset="2"/>
                </a:rPr>
                <a:t>1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)</a:t>
              </a:r>
              <a:endParaRPr lang="en-US" sz="1500" dirty="0">
                <a:solidFill>
                  <a:srgbClr val="004078"/>
                </a:solidFill>
              </a:endParaRPr>
            </a:p>
          </p:txBody>
        </p:sp>
        <p:cxnSp>
          <p:nvCxnSpPr>
            <p:cNvPr id="144" name="Straight Arrow Connector 143"/>
            <p:cNvCxnSpPr/>
            <p:nvPr/>
          </p:nvCxnSpPr>
          <p:spPr>
            <a:xfrm rot="5400000">
              <a:off x="6335226" y="2589833"/>
              <a:ext cx="215999" cy="1588"/>
            </a:xfrm>
            <a:prstGeom prst="straightConnector1">
              <a:avLst/>
            </a:prstGeom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TextBox 144"/>
            <p:cNvSpPr txBox="1"/>
            <p:nvPr/>
          </p:nvSpPr>
          <p:spPr>
            <a:xfrm>
              <a:off x="6465214" y="2516039"/>
              <a:ext cx="1332844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</a:rPr>
                <a:t>x</a:t>
              </a:r>
              <a:r>
                <a:rPr lang="en-US" sz="1500" baseline="-25000" dirty="0">
                  <a:solidFill>
                    <a:srgbClr val="004078"/>
                  </a:solidFill>
                </a:rPr>
                <a:t>2</a:t>
              </a:r>
              <a:r>
                <a:rPr lang="en-US" sz="1500" dirty="0">
                  <a:solidFill>
                    <a:srgbClr val="004078"/>
                  </a:solidFill>
                </a:rPr>
                <a:t> (or </a:t>
              </a:r>
              <a:r>
                <a:rPr lang="en-US" sz="1500" dirty="0">
                  <a:solidFill>
                    <a:srgbClr val="004078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y</a:t>
              </a:r>
              <a:r>
                <a:rPr lang="en-US" sz="1500" baseline="-25000" dirty="0">
                  <a:solidFill>
                    <a:srgbClr val="004078"/>
                  </a:solidFill>
                  <a:cs typeface="Symbol" charset="2"/>
                </a:rPr>
                <a:t>2</a:t>
              </a:r>
              <a:r>
                <a:rPr lang="en-US" sz="1500" dirty="0">
                  <a:solidFill>
                    <a:srgbClr val="004078"/>
                  </a:solidFill>
                  <a:cs typeface="Symbol" charset="2"/>
                </a:rPr>
                <a:t>)</a:t>
              </a:r>
              <a:endParaRPr lang="en-US" sz="1500" dirty="0">
                <a:solidFill>
                  <a:srgbClr val="004078"/>
                </a:solidFill>
              </a:endParaRPr>
            </a:p>
          </p:txBody>
        </p:sp>
      </p:grpSp>
      <p:sp>
        <p:nvSpPr>
          <p:cNvPr id="161" name="Oval 18 3"/>
          <p:cNvSpPr>
            <a:spLocks noChangeArrowheads="1"/>
          </p:cNvSpPr>
          <p:nvPr/>
        </p:nvSpPr>
        <p:spPr bwMode="auto">
          <a:xfrm>
            <a:off x="8544000" y="1080000"/>
            <a:ext cx="216000" cy="216000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2" name="Oval 18 4"/>
          <p:cNvSpPr>
            <a:spLocks noChangeArrowheads="1"/>
          </p:cNvSpPr>
          <p:nvPr/>
        </p:nvSpPr>
        <p:spPr bwMode="auto">
          <a:xfrm>
            <a:off x="8544000" y="1512000"/>
            <a:ext cx="216000" cy="216000"/>
          </a:xfrm>
          <a:prstGeom prst="ellipse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" name="TextBox 162"/>
          <p:cNvSpPr txBox="1"/>
          <p:nvPr/>
        </p:nvSpPr>
        <p:spPr>
          <a:xfrm>
            <a:off x="8946935" y="1022236"/>
            <a:ext cx="13716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tx2"/>
                </a:solidFill>
              </a:rPr>
              <a:t>Source, q</a:t>
            </a:r>
            <a:r>
              <a:rPr lang="en-US" sz="1500" baseline="-25000" dirty="0">
                <a:solidFill>
                  <a:schemeClr val="tx2"/>
                </a:solidFill>
              </a:rPr>
              <a:t>1</a:t>
            </a:r>
            <a:endParaRPr lang="en-US" sz="1500" dirty="0">
              <a:solidFill>
                <a:schemeClr val="tx2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8946935" y="1458418"/>
            <a:ext cx="13716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chemeClr val="accent2">
                    <a:lumMod val="75000"/>
                  </a:schemeClr>
                </a:solidFill>
              </a:rPr>
              <a:t>Witness, q</a:t>
            </a:r>
            <a:r>
              <a:rPr lang="en-US" sz="1500" baseline="-25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endParaRPr lang="en-US" sz="15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001" y="4788000"/>
            <a:ext cx="8920381" cy="562286"/>
          </a:xfrm>
          <a:prstGeom prst="rect">
            <a:avLst/>
          </a:prstGeom>
        </p:spPr>
      </p:pic>
      <p:sp>
        <p:nvSpPr>
          <p:cNvPr id="44" name="Content Placeholder 10"/>
          <p:cNvSpPr>
            <a:spLocks noGrp="1"/>
          </p:cNvSpPr>
          <p:nvPr>
            <p:ph idx="1"/>
          </p:nvPr>
        </p:nvSpPr>
        <p:spPr>
          <a:xfrm>
            <a:off x="336000" y="4068000"/>
            <a:ext cx="11520000" cy="1980000"/>
          </a:xfrm>
        </p:spPr>
        <p:txBody>
          <a:bodyPr>
            <a:normAutofit/>
          </a:bodyPr>
          <a:lstStyle/>
          <a:p>
            <a:endParaRPr lang="en-US" sz="1800" dirty="0" smtClean="0"/>
          </a:p>
          <a:p>
            <a:r>
              <a:rPr lang="en-US" sz="1800" dirty="0" smtClean="0"/>
              <a:t>Transverse </a:t>
            </a:r>
            <a:r>
              <a:rPr lang="en-US" sz="1800" dirty="0"/>
              <a:t>wake fields</a:t>
            </a:r>
          </a:p>
          <a:p>
            <a:endParaRPr lang="en-US" sz="1800" dirty="0"/>
          </a:p>
        </p:txBody>
      </p:sp>
      <p:sp>
        <p:nvSpPr>
          <p:cNvPr id="46" name="TextBox 45"/>
          <p:cNvSpPr txBox="1"/>
          <p:nvPr/>
        </p:nvSpPr>
        <p:spPr>
          <a:xfrm>
            <a:off x="4536000" y="5616000"/>
            <a:ext cx="2088000" cy="79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Zeroth order for</a:t>
            </a:r>
          </a:p>
          <a:p>
            <a:r>
              <a:rPr lang="en-US" sz="1600" dirty="0">
                <a:solidFill>
                  <a:schemeClr val="tx2"/>
                </a:solidFill>
              </a:rPr>
              <a:t>asymmetric structures</a:t>
            </a:r>
          </a:p>
          <a:p>
            <a:r>
              <a:rPr lang="en-US" sz="1600" dirty="0">
                <a:solidFill>
                  <a:schemeClr val="tx2"/>
                </a:solidFill>
                <a:sym typeface="Wingdings" panose="05000000000000000000" pitchFamily="2" charset="2"/>
              </a:rPr>
              <a:t> </a:t>
            </a:r>
            <a:r>
              <a:rPr lang="en-US" sz="1600" b="1" dirty="0">
                <a:solidFill>
                  <a:schemeClr val="tx2"/>
                </a:solidFill>
                <a:sym typeface="Wingdings" panose="05000000000000000000" pitchFamily="2" charset="2"/>
              </a:rPr>
              <a:t>Orbit offset</a:t>
            </a:r>
            <a:endParaRPr lang="en-GB" sz="1600" b="1" dirty="0">
              <a:solidFill>
                <a:schemeClr val="tx2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840000" y="5616000"/>
            <a:ext cx="2376000" cy="7920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Dipole wakes – </a:t>
            </a:r>
          </a:p>
          <a:p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depends on </a:t>
            </a:r>
            <a:r>
              <a:rPr lang="en-US" sz="1600" b="1" dirty="0">
                <a:solidFill>
                  <a:srgbClr val="C00000"/>
                </a:solidFill>
              </a:rPr>
              <a:t>source particle</a:t>
            </a:r>
          </a:p>
          <a:p>
            <a:r>
              <a:rPr lang="en-US" sz="1600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Orbit offset</a:t>
            </a:r>
            <a:endParaRPr lang="en-GB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9432000" y="5616000"/>
            <a:ext cx="2448000" cy="7920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just"/>
            <a:r>
              <a:rPr lang="en-US" sz="1600" dirty="0">
                <a:solidFill>
                  <a:schemeClr val="accent4"/>
                </a:solidFill>
              </a:rPr>
              <a:t>Quadrupole wakes – </a:t>
            </a:r>
          </a:p>
          <a:p>
            <a:r>
              <a:rPr lang="en-US" sz="1600" dirty="0">
                <a:solidFill>
                  <a:schemeClr val="accent4"/>
                </a:solidFill>
              </a:rPr>
              <a:t>depends on </a:t>
            </a:r>
            <a:r>
              <a:rPr lang="en-US" sz="1600" b="1" dirty="0">
                <a:solidFill>
                  <a:srgbClr val="C00000"/>
                </a:solidFill>
              </a:rPr>
              <a:t>witness particle</a:t>
            </a:r>
          </a:p>
          <a:p>
            <a:r>
              <a:rPr lang="en-US" sz="1600" dirty="0">
                <a:solidFill>
                  <a:schemeClr val="accent4"/>
                </a:solidFill>
                <a:sym typeface="Wingdings" panose="05000000000000000000" pitchFamily="2" charset="2"/>
              </a:rPr>
              <a:t> </a:t>
            </a:r>
            <a:r>
              <a:rPr lang="en-US" sz="1600" b="1" dirty="0">
                <a:solidFill>
                  <a:schemeClr val="accent4"/>
                </a:solidFill>
                <a:sym typeface="Wingdings" panose="05000000000000000000" pitchFamily="2" charset="2"/>
              </a:rPr>
              <a:t>Detuning</a:t>
            </a:r>
            <a:endParaRPr lang="en-GB" sz="1600" b="1" dirty="0">
              <a:solidFill>
                <a:schemeClr val="accent4"/>
              </a:solidFill>
            </a:endParaRPr>
          </a:p>
        </p:txBody>
      </p:sp>
      <p:sp>
        <p:nvSpPr>
          <p:cNvPr id="53" name="Content Placeholder 2"/>
          <p:cNvSpPr txBox="1">
            <a:spLocks/>
          </p:cNvSpPr>
          <p:nvPr/>
        </p:nvSpPr>
        <p:spPr>
          <a:xfrm>
            <a:off x="2388000" y="1548000"/>
            <a:ext cx="7416000" cy="2520000"/>
          </a:xfrm>
          <a:prstGeom prst="roundRect">
            <a:avLst>
              <a:gd name="adj" fmla="val 4871"/>
            </a:avLst>
          </a:prstGeom>
          <a:solidFill>
            <a:schemeClr val="bg1"/>
          </a:solidFill>
          <a:ln w="28575" cmpd="sng">
            <a:solidFill>
              <a:schemeClr val="accent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74250" lvl="1" algn="just">
              <a:spcBef>
                <a:spcPct val="20000"/>
              </a:spcBef>
              <a:defRPr/>
            </a:pPr>
            <a:r>
              <a:rPr lang="en-US" sz="2000" dirty="0"/>
              <a:t>We have truncated to the first order, thus neglecting</a:t>
            </a:r>
          </a:p>
          <a:p>
            <a:pPr marL="694800" lvl="2" indent="-342900" algn="just">
              <a:spcBef>
                <a:spcPct val="20000"/>
              </a:spcBef>
              <a:buFont typeface="Arial"/>
              <a:buChar char="⇒"/>
              <a:defRPr/>
            </a:pPr>
            <a:endParaRPr lang="en-US" dirty="0" smtClean="0"/>
          </a:p>
          <a:p>
            <a:pPr marL="694800" lvl="2" indent="-342900" algn="just">
              <a:spcBef>
                <a:spcPct val="20000"/>
              </a:spcBef>
              <a:buFont typeface="Arial"/>
              <a:buChar char="⇒"/>
              <a:defRPr/>
            </a:pPr>
            <a:r>
              <a:rPr lang="en-US" dirty="0" smtClean="0"/>
              <a:t>First </a:t>
            </a:r>
            <a:r>
              <a:rPr lang="en-US" dirty="0"/>
              <a:t>order coupling terms between x and y planes</a:t>
            </a:r>
          </a:p>
          <a:p>
            <a:pPr marL="694800" lvl="2" indent="-342900" algn="just">
              <a:spcBef>
                <a:spcPct val="20000"/>
              </a:spcBef>
              <a:buFont typeface="Arial"/>
              <a:buChar char="⇒"/>
              <a:defRPr/>
            </a:pPr>
            <a:endParaRPr lang="en-US" dirty="0" smtClean="0"/>
          </a:p>
          <a:p>
            <a:pPr marL="694800" lvl="2" indent="-342900" algn="just">
              <a:spcBef>
                <a:spcPct val="20000"/>
              </a:spcBef>
              <a:buFont typeface="Arial"/>
              <a:buChar char="⇒"/>
              <a:defRPr/>
            </a:pPr>
            <a:r>
              <a:rPr lang="en-US" dirty="0" smtClean="0"/>
              <a:t>All </a:t>
            </a:r>
            <a:r>
              <a:rPr lang="en-US" dirty="0"/>
              <a:t>higher order terms in the wake expansion (including mixed higher order terms with products of the dipolar/</a:t>
            </a:r>
            <a:r>
              <a:rPr lang="en-US" dirty="0" err="1"/>
              <a:t>quadrupolar</a:t>
            </a:r>
            <a:r>
              <a:rPr lang="en-US" dirty="0"/>
              <a:t> offsets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6" name="Rectangle 55"/>
          <p:cNvSpPr/>
          <p:nvPr/>
        </p:nvSpPr>
        <p:spPr>
          <a:xfrm>
            <a:off x="7668000" y="4824000"/>
            <a:ext cx="900000" cy="468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2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10476000" y="4824000"/>
            <a:ext cx="900000" cy="468000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2"/>
              </a:solidFill>
            </a:endParaRPr>
          </a:p>
        </p:txBody>
      </p:sp>
      <p:cxnSp>
        <p:nvCxnSpPr>
          <p:cNvPr id="58" name="Elbow Connector 57"/>
          <p:cNvCxnSpPr>
            <a:stCxn id="56" idx="2"/>
          </p:cNvCxnSpPr>
          <p:nvPr/>
        </p:nvCxnSpPr>
        <p:spPr>
          <a:xfrm rot="5400000">
            <a:off x="6687000" y="4185000"/>
            <a:ext cx="324000" cy="2538000"/>
          </a:xfrm>
          <a:prstGeom prst="bentConnector3">
            <a:avLst>
              <a:gd name="adj1" fmla="val 31185"/>
            </a:avLst>
          </a:prstGeom>
          <a:ln w="190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8820000" y="4824000"/>
            <a:ext cx="900000" cy="468000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cxnSp>
        <p:nvCxnSpPr>
          <p:cNvPr id="60" name="Elbow Connector 59"/>
          <p:cNvCxnSpPr>
            <a:stCxn id="57" idx="2"/>
          </p:cNvCxnSpPr>
          <p:nvPr/>
        </p:nvCxnSpPr>
        <p:spPr>
          <a:xfrm rot="5400000">
            <a:off x="10629000" y="5319000"/>
            <a:ext cx="324000" cy="27000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Elbow Connector 60"/>
          <p:cNvCxnSpPr>
            <a:stCxn id="59" idx="2"/>
          </p:cNvCxnSpPr>
          <p:nvPr/>
        </p:nvCxnSpPr>
        <p:spPr>
          <a:xfrm rot="5400000">
            <a:off x="8487000" y="4833000"/>
            <a:ext cx="324000" cy="1242000"/>
          </a:xfrm>
          <a:prstGeom prst="bentConnector3">
            <a:avLst>
              <a:gd name="adj1" fmla="val 56272"/>
            </a:avLst>
          </a:prstGeom>
          <a:ln w="190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704622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9980">
        <p:fade/>
      </p:transition>
    </mc:Choice>
    <mc:Fallback xmlns="">
      <p:transition spd="med" advTm="6998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Transverse impedance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000" y="2016000"/>
            <a:ext cx="11520000" cy="3600000"/>
          </a:xfrm>
        </p:spPr>
        <p:txBody>
          <a:bodyPr>
            <a:noAutofit/>
          </a:bodyPr>
          <a:lstStyle/>
          <a:p>
            <a:pPr marL="417150" lvl="1" indent="-342900" algn="just">
              <a:spcBef>
                <a:spcPct val="20000"/>
              </a:spcBef>
              <a:defRPr/>
            </a:pPr>
            <a:r>
              <a:rPr lang="en-US" dirty="0"/>
              <a:t>The </a:t>
            </a:r>
            <a:r>
              <a:rPr lang="en-US" b="1" dirty="0">
                <a:solidFill>
                  <a:srgbClr val="C00000"/>
                </a:solidFill>
              </a:rPr>
              <a:t>wake function</a:t>
            </a:r>
            <a:r>
              <a:rPr lang="en-US" dirty="0"/>
              <a:t> of an accelerator component is basically its </a:t>
            </a:r>
            <a:r>
              <a:rPr lang="en-US" b="1" dirty="0">
                <a:solidFill>
                  <a:srgbClr val="C00000"/>
                </a:solidFill>
              </a:rPr>
              <a:t>Green function in time domain</a:t>
            </a:r>
            <a:r>
              <a:rPr lang="en-US" dirty="0"/>
              <a:t> (i.e., its response to a pulse excitation</a:t>
            </a:r>
            <a:r>
              <a:rPr lang="en-US" dirty="0" smtClean="0"/>
              <a:t>):</a:t>
            </a:r>
          </a:p>
          <a:p>
            <a:pPr marL="417150" lvl="1" indent="-342900" algn="just">
              <a:spcBef>
                <a:spcPct val="20000"/>
              </a:spcBef>
              <a:defRPr/>
            </a:pPr>
            <a:endParaRPr lang="en-US" dirty="0" smtClean="0"/>
          </a:p>
          <a:p>
            <a:pPr marL="417150" lvl="1" indent="-342900" algn="just">
              <a:spcBef>
                <a:spcPct val="20000"/>
              </a:spcBef>
              <a:defRPr/>
            </a:pPr>
            <a:endParaRPr lang="en-US" dirty="0"/>
          </a:p>
          <a:p>
            <a:pPr marL="417150" lvl="1" indent="-342900" algn="just">
              <a:spcBef>
                <a:spcPct val="20000"/>
              </a:spcBef>
              <a:defRPr/>
            </a:pPr>
            <a:endParaRPr lang="en-US" dirty="0"/>
          </a:p>
          <a:p>
            <a:pPr marL="874350" lvl="2" indent="-342900" algn="just">
              <a:spcBef>
                <a:spcPct val="20000"/>
              </a:spcBef>
              <a:buFont typeface="Calibri" panose="020F0502020204030204" pitchFamily="34" charset="0"/>
              <a:buChar char="→"/>
              <a:defRPr/>
            </a:pPr>
            <a:r>
              <a:rPr lang="en-US" dirty="0"/>
              <a:t>Very useful for </a:t>
            </a:r>
            <a:r>
              <a:rPr lang="en-US" dirty="0" err="1"/>
              <a:t>macroparticle</a:t>
            </a:r>
            <a:r>
              <a:rPr lang="en-US" dirty="0"/>
              <a:t> models and simulations, because it can be used to describe the driving terms in the single particle equations of motion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24. September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 smtClean="0"/>
              <a:t>Kevin Li - Collective effects III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945" y="1080000"/>
            <a:ext cx="5546111" cy="594251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355" y="2807995"/>
            <a:ext cx="4731291" cy="581218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288000" y="2736000"/>
            <a:ext cx="11520000" cy="3240000"/>
          </a:xfrm>
          <a:prstGeom prst="roundRect">
            <a:avLst>
              <a:gd name="adj" fmla="val 8251"/>
            </a:avLst>
          </a:prstGeom>
          <a:solidFill>
            <a:schemeClr val="lt1">
              <a:alpha val="95000"/>
            </a:schemeClr>
          </a:solidFill>
          <a:ln w="2540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marL="417150" lvl="1" indent="-342900" algn="just" defTabSz="457200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We can also describe it as a </a:t>
            </a:r>
            <a:r>
              <a:rPr lang="en-US" sz="2000" b="1" dirty="0">
                <a:solidFill>
                  <a:srgbClr val="C00000"/>
                </a:solidFill>
              </a:rPr>
              <a:t>transfer function in frequency domain</a:t>
            </a:r>
          </a:p>
          <a:p>
            <a:pPr marL="760050" lvl="2" indent="-342900" algn="just" defTabSz="457200">
              <a:lnSpc>
                <a:spcPct val="100000"/>
              </a:lnSpc>
              <a:spcBef>
                <a:spcPct val="20000"/>
              </a:spcBef>
              <a:buFont typeface="Calibri" panose="020F0502020204030204" pitchFamily="34" charset="0"/>
              <a:buChar char="→"/>
              <a:defRPr/>
            </a:pPr>
            <a:r>
              <a:rPr lang="en-US" dirty="0"/>
              <a:t>This is the definition of </a:t>
            </a:r>
            <a:r>
              <a:rPr lang="en-US" b="1" dirty="0">
                <a:solidFill>
                  <a:srgbClr val="C00000"/>
                </a:solidFill>
              </a:rPr>
              <a:t>transverse beam coupling impedance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of the element under study</a:t>
            </a:r>
          </a:p>
        </p:txBody>
      </p:sp>
      <p:pic>
        <p:nvPicPr>
          <p:cNvPr id="23" name="Picture 2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651" y="3672000"/>
            <a:ext cx="7110698" cy="2215543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5016000" y="3744000"/>
            <a:ext cx="936000" cy="1260000"/>
          </a:xfrm>
          <a:prstGeom prst="rect">
            <a:avLst/>
          </a:prstGeom>
          <a:noFill/>
          <a:ln w="254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5484000" y="5004000"/>
            <a:ext cx="468000" cy="572961"/>
          </a:xfrm>
          <a:prstGeom prst="straightConnector1">
            <a:avLst/>
          </a:prstGeom>
          <a:ln w="254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20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smtClean="0"/>
              <a:t>We have used the concept of wake fields in </a:t>
            </a:r>
            <a:r>
              <a:rPr lang="en-US" sz="2000" b="1" dirty="0" smtClean="0">
                <a:solidFill>
                  <a:srgbClr val="C00000"/>
                </a:solidFill>
              </a:rPr>
              <a:t>the longitudinal and the transverse planes</a:t>
            </a:r>
            <a:r>
              <a:rPr lang="en-US" sz="2000" dirty="0" smtClean="0"/>
              <a:t>, respectively. We have found that we usually do a decomposition of the wake function to obtain only the leading orders, namely, </a:t>
            </a:r>
            <a:r>
              <a:rPr lang="en-US" sz="2000" b="1" dirty="0" smtClean="0">
                <a:solidFill>
                  <a:srgbClr val="C00000"/>
                </a:solidFill>
              </a:rPr>
              <a:t>constant, dipolar and </a:t>
            </a:r>
            <a:r>
              <a:rPr lang="en-US" sz="2000" b="1" dirty="0" err="1" smtClean="0">
                <a:solidFill>
                  <a:srgbClr val="C00000"/>
                </a:solidFill>
              </a:rPr>
              <a:t>quadrupolar</a:t>
            </a:r>
            <a:r>
              <a:rPr lang="en-US" sz="2000" b="1" dirty="0" smtClean="0">
                <a:solidFill>
                  <a:srgbClr val="C00000"/>
                </a:solidFill>
              </a:rPr>
              <a:t> wake fields</a:t>
            </a:r>
            <a:r>
              <a:rPr lang="en-US" sz="2000" dirty="0" smtClean="0"/>
              <a:t>. We have also introduced the </a:t>
            </a:r>
            <a:r>
              <a:rPr lang="en-US" sz="2000" b="1" dirty="0" smtClean="0">
                <a:solidFill>
                  <a:srgbClr val="C00000"/>
                </a:solidFill>
              </a:rPr>
              <a:t>impedance of the frequency domain representation </a:t>
            </a:r>
            <a:r>
              <a:rPr lang="en-US" sz="2000" dirty="0" smtClean="0"/>
              <a:t>of the wake function.</a:t>
            </a:r>
          </a:p>
          <a:p>
            <a:pPr marL="0" indent="0" algn="just">
              <a:buNone/>
            </a:pPr>
            <a:r>
              <a:rPr lang="en-US" sz="2000" dirty="0" smtClean="0"/>
              <a:t>We will now study some more properties of wake fields and show some typical </a:t>
            </a:r>
            <a:r>
              <a:rPr lang="en-US" sz="2000" b="1" dirty="0" smtClean="0">
                <a:solidFill>
                  <a:srgbClr val="C00000"/>
                </a:solidFill>
              </a:rPr>
              <a:t>examples of wake fields and impedances </a:t>
            </a:r>
            <a:r>
              <a:rPr lang="en-US" sz="2000" dirty="0" smtClean="0"/>
              <a:t>for which an analytical expression exists.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Li - Collective effects III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16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Part 3</a:t>
            </a:r>
            <a:r>
              <a:rPr lang="en-US" dirty="0" smtClean="0"/>
              <a:t>: Wake </a:t>
            </a:r>
            <a:r>
              <a:rPr lang="en-US" dirty="0"/>
              <a:t>fields and </a:t>
            </a:r>
            <a:r>
              <a:rPr lang="en-US" dirty="0" smtClean="0"/>
              <a:t>impedances – impacts</a:t>
            </a: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Longitudinal and transverse wake fields and impedances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 smtClean="0"/>
              <a:t>Panofsky-Wenzel </a:t>
            </a:r>
            <a:r>
              <a:rPr lang="en-US" dirty="0"/>
              <a:t>theorem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Examples of analytically expressible wake functions and impedances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Impact of wake fields and impedance on the accelerator environment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Description of a coherent beam instability and the instability loop</a:t>
            </a:r>
          </a:p>
        </p:txBody>
      </p:sp>
    </p:spTree>
    <p:extLst>
      <p:ext uri="{BB962C8B-B14F-4D97-AF65-F5344CB8AC3E}">
        <p14:creationId xmlns:p14="http://schemas.microsoft.com/office/powerpoint/2010/main" val="251366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Panofsky-Wenzel Theorem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000" dirty="0" smtClean="0"/>
              <a:t>Longitudinal and transverse wake fields and impedances are </a:t>
            </a:r>
            <a:r>
              <a:rPr lang="en-US" sz="2000" b="1" dirty="0" smtClean="0">
                <a:solidFill>
                  <a:srgbClr val="C00000"/>
                </a:solidFill>
              </a:rPr>
              <a:t>tightly related via Maxwell’s equations</a:t>
            </a:r>
            <a:r>
              <a:rPr lang="en-US" sz="2000" dirty="0" smtClean="0"/>
              <a:t> by means of the </a:t>
            </a:r>
            <a:r>
              <a:rPr lang="en-US" sz="2000" b="1" dirty="0" smtClean="0">
                <a:solidFill>
                  <a:srgbClr val="C00000"/>
                </a:solidFill>
              </a:rPr>
              <a:t>Panofsky-Wenzel theorem</a:t>
            </a:r>
            <a:r>
              <a:rPr lang="en-US" sz="2000" dirty="0" smtClean="0"/>
              <a:t>, which states that:</a:t>
            </a:r>
          </a:p>
          <a:p>
            <a:pPr algn="just"/>
            <a:endParaRPr lang="en-US" sz="2000" dirty="0" smtClean="0"/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Remembering that: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Li - Collective effects III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17</a:t>
            </a:fld>
            <a:endParaRPr lang="en-GB"/>
          </a:p>
        </p:txBody>
      </p:sp>
      <p:pic>
        <p:nvPicPr>
          <p:cNvPr id="17" name="Picture 1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00" y="3096000"/>
            <a:ext cx="10474596" cy="11399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097" y="1692000"/>
            <a:ext cx="3665806" cy="64916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00" y="4608000"/>
            <a:ext cx="8784213" cy="573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038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Panofsky-Wenzel Theorem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000" dirty="0" smtClean="0"/>
              <a:t>Longitudinal and transverse wake fields and impedances are </a:t>
            </a:r>
            <a:r>
              <a:rPr lang="en-US" sz="2000" b="1" dirty="0" smtClean="0">
                <a:solidFill>
                  <a:srgbClr val="C00000"/>
                </a:solidFill>
              </a:rPr>
              <a:t>tightly related via Maxwell’s equations</a:t>
            </a:r>
            <a:r>
              <a:rPr lang="en-US" sz="2000" dirty="0" smtClean="0"/>
              <a:t> by means of the </a:t>
            </a:r>
            <a:r>
              <a:rPr lang="en-US" sz="2000" b="1" dirty="0" smtClean="0">
                <a:solidFill>
                  <a:srgbClr val="C00000"/>
                </a:solidFill>
              </a:rPr>
              <a:t>Panofsky-Wenzel theorem</a:t>
            </a:r>
            <a:r>
              <a:rPr lang="en-US" sz="2000" dirty="0" smtClean="0"/>
              <a:t>, which states that:</a:t>
            </a:r>
          </a:p>
          <a:p>
            <a:pPr algn="just"/>
            <a:endParaRPr lang="en-US" sz="2000" dirty="0" smtClean="0"/>
          </a:p>
          <a:p>
            <a:pPr algn="just"/>
            <a:endParaRPr lang="en-US" sz="2000" dirty="0" smtClean="0"/>
          </a:p>
          <a:p>
            <a:pPr algn="just"/>
            <a:r>
              <a:rPr lang="en-US" sz="2000" dirty="0" smtClean="0"/>
              <a:t>Remembering that: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Li - Collective effects III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18</a:t>
            </a:fld>
            <a:endParaRPr lang="en-GB"/>
          </a:p>
        </p:txBody>
      </p:sp>
      <p:pic>
        <p:nvPicPr>
          <p:cNvPr id="17" name="Picture 1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00" y="3096000"/>
            <a:ext cx="10474596" cy="11399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097" y="1692000"/>
            <a:ext cx="3665806" cy="64916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00" y="4608000"/>
            <a:ext cx="8784213" cy="573069"/>
          </a:xfrm>
          <a:prstGeom prst="rect">
            <a:avLst/>
          </a:prstGeom>
        </p:spPr>
      </p:pic>
      <p:sp>
        <p:nvSpPr>
          <p:cNvPr id="10" name="Content Placeholder 2 2"/>
          <p:cNvSpPr txBox="1">
            <a:spLocks/>
          </p:cNvSpPr>
          <p:nvPr/>
        </p:nvSpPr>
        <p:spPr>
          <a:xfrm>
            <a:off x="1056000" y="1620000"/>
            <a:ext cx="10080000" cy="3744000"/>
          </a:xfrm>
          <a:prstGeom prst="roundRect">
            <a:avLst>
              <a:gd name="adj" fmla="val 4871"/>
            </a:avLst>
          </a:prstGeom>
          <a:solidFill>
            <a:schemeClr val="bg1">
              <a:alpha val="95000"/>
            </a:schemeClr>
          </a:solidFill>
          <a:ln w="28575" cmpd="sng">
            <a:solidFill>
              <a:schemeClr val="accent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Autofit/>
          </a:bodyPr>
          <a:lstStyle/>
          <a:p>
            <a:pPr algn="just"/>
            <a:r>
              <a:rPr lang="en-US" sz="2000" dirty="0"/>
              <a:t>It follows for the longitudinal and transverse wake fields and impedances that</a:t>
            </a:r>
            <a:r>
              <a:rPr lang="en-US" sz="2000" dirty="0" smtClean="0"/>
              <a:t>:</a:t>
            </a:r>
          </a:p>
          <a:p>
            <a:pPr algn="just"/>
            <a:endParaRPr lang="en-US" sz="2000" dirty="0"/>
          </a:p>
          <a:p>
            <a:pPr algn="just"/>
            <a:endParaRPr lang="en-US" sz="2000" dirty="0" smtClean="0"/>
          </a:p>
          <a:p>
            <a:pPr algn="just"/>
            <a:endParaRPr lang="en-US" sz="2000" dirty="0"/>
          </a:p>
          <a:p>
            <a:pPr algn="just"/>
            <a:endParaRPr lang="en-US" sz="2000" dirty="0" smtClean="0"/>
          </a:p>
          <a:p>
            <a:pPr algn="just"/>
            <a:endParaRPr lang="en-US" sz="2000" dirty="0" smtClean="0"/>
          </a:p>
          <a:p>
            <a:pPr algn="just"/>
            <a:endParaRPr lang="en-US" sz="2000" dirty="0" smtClean="0"/>
          </a:p>
          <a:p>
            <a:pPr algn="just"/>
            <a:endParaRPr lang="en-US" sz="2000" dirty="0"/>
          </a:p>
          <a:p>
            <a:pPr algn="just"/>
            <a:r>
              <a:rPr lang="en-US" sz="2000" dirty="0" smtClean="0"/>
              <a:t>The </a:t>
            </a:r>
            <a:r>
              <a:rPr lang="en-US" sz="2000" b="1" dirty="0">
                <a:solidFill>
                  <a:srgbClr val="C00000"/>
                </a:solidFill>
              </a:rPr>
              <a:t>longitudinal and transverse wake functions are not independent</a:t>
            </a:r>
            <a:r>
              <a:rPr lang="en-US" sz="2000" dirty="0"/>
              <a:t>, although in general no relation can be established between W</a:t>
            </a:r>
            <a:r>
              <a:rPr lang="en-US" sz="2000" baseline="-25000" dirty="0"/>
              <a:t>||</a:t>
            </a:r>
            <a:r>
              <a:rPr lang="en-US" sz="2000" dirty="0"/>
              <a:t>(z) and </a:t>
            </a:r>
            <a:r>
              <a:rPr lang="en-US" sz="2000" dirty="0" smtClean="0"/>
              <a:t>W</a:t>
            </a:r>
            <a:r>
              <a:rPr lang="en-US" sz="2000" baseline="-25000" dirty="0" smtClean="0"/>
              <a:t>Dx, </a:t>
            </a:r>
            <a:r>
              <a:rPr lang="en-US" sz="2000" baseline="-25000" dirty="0" err="1" smtClean="0"/>
              <a:t>Dy</a:t>
            </a:r>
            <a:r>
              <a:rPr lang="en-US" sz="2000" dirty="0" smtClean="0"/>
              <a:t>(z</a:t>
            </a:r>
            <a:r>
              <a:rPr lang="en-US" sz="2000" dirty="0"/>
              <a:t>), which are the main wakes in the longitudinal and transverse planes, respectively. </a:t>
            </a:r>
          </a:p>
          <a:p>
            <a:pPr algn="just"/>
            <a:endParaRPr lang="en-US" sz="2000" dirty="0"/>
          </a:p>
        </p:txBody>
      </p:sp>
      <p:pic>
        <p:nvPicPr>
          <p:cNvPr id="11" name="Picture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057" y="2556000"/>
            <a:ext cx="7547886" cy="112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40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Examples: </a:t>
            </a:r>
            <a:r>
              <a:rPr lang="en-US" dirty="0" smtClean="0"/>
              <a:t>resonator </a:t>
            </a:r>
            <a:r>
              <a:rPr lang="en-US" dirty="0"/>
              <a:t>wakes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 smtClean="0"/>
              <a:t>Wakefields</a:t>
            </a:r>
            <a:r>
              <a:rPr lang="en-US" dirty="0" smtClean="0"/>
              <a:t> and/or impedances can be computed by using </a:t>
            </a:r>
            <a:r>
              <a:rPr lang="en-US" b="1" dirty="0" smtClean="0">
                <a:solidFill>
                  <a:srgbClr val="C00000"/>
                </a:solidFill>
              </a:rPr>
              <a:t>Maxwell’s equations to compute the impulse response </a:t>
            </a:r>
            <a:r>
              <a:rPr lang="en-US" dirty="0" smtClean="0"/>
              <a:t>for a given structure either in time domain or in frequency domain, respectively.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Some examples of impedances computed in the ultra-relativistic limit are:</a:t>
            </a:r>
          </a:p>
          <a:p>
            <a:pPr lvl="1" algn="just"/>
            <a:endParaRPr lang="en-US" dirty="0" smtClean="0"/>
          </a:p>
          <a:p>
            <a:pPr lvl="1" algn="just"/>
            <a:r>
              <a:rPr lang="en-US" dirty="0" smtClean="0"/>
              <a:t>Resonator impedance</a:t>
            </a:r>
          </a:p>
          <a:p>
            <a:pPr marL="457200" lvl="1" indent="0" algn="just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Li - Collective effects III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19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000" y="3672000"/>
            <a:ext cx="4158627" cy="217569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00" y="5976000"/>
            <a:ext cx="2781257" cy="4539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0000" y="2880000"/>
            <a:ext cx="3600000" cy="190718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000" y="4968000"/>
            <a:ext cx="3313368" cy="119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609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Examples: </a:t>
            </a:r>
            <a:r>
              <a:rPr lang="en-US" dirty="0" smtClean="0"/>
              <a:t>broadband resonator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 smtClean="0"/>
              <a:t>Wakefields</a:t>
            </a:r>
            <a:r>
              <a:rPr lang="en-US" dirty="0" smtClean="0"/>
              <a:t> and/or impedances can be computed by using Maxwell’s equations to compute the impulse response for a given structure either in time domain or in frequency domain respectively.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Some examples of impedances computed in the ultra-relativistic limit are:</a:t>
            </a:r>
          </a:p>
          <a:p>
            <a:pPr lvl="1" algn="just"/>
            <a:endParaRPr lang="en-US" dirty="0" smtClean="0"/>
          </a:p>
          <a:p>
            <a:pPr lvl="1" algn="just"/>
            <a:r>
              <a:rPr lang="en-US" dirty="0" smtClean="0"/>
              <a:t>Resonator impedance</a:t>
            </a:r>
          </a:p>
          <a:p>
            <a:pPr marL="457200" lvl="1" indent="0" algn="just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Li - Collective effects III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20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400" y="3743999"/>
            <a:ext cx="4158627" cy="217569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0" y="828000"/>
            <a:ext cx="12193200" cy="5225656"/>
          </a:xfrm>
          <a:prstGeom prst="rect">
            <a:avLst/>
          </a:prstGeom>
        </p:spPr>
      </p:pic>
      <p:sp>
        <p:nvSpPr>
          <p:cNvPr id="10" name="Oval 9"/>
          <p:cNvSpPr>
            <a:spLocks/>
          </p:cNvSpPr>
          <p:nvPr/>
        </p:nvSpPr>
        <p:spPr>
          <a:xfrm>
            <a:off x="3564000" y="2592000"/>
            <a:ext cx="648000" cy="21600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w="101600" h="1016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>
            <a:spLocks/>
          </p:cNvSpPr>
          <p:nvPr/>
        </p:nvSpPr>
        <p:spPr>
          <a:xfrm>
            <a:off x="972000" y="4392000"/>
            <a:ext cx="648000" cy="2160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01600" h="1016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43999" y="1224000"/>
            <a:ext cx="6120000" cy="47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2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Examples: </a:t>
            </a:r>
            <a:r>
              <a:rPr lang="en-US" dirty="0" smtClean="0"/>
              <a:t>broadband resonator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 smtClean="0"/>
              <a:t>Wakefields</a:t>
            </a:r>
            <a:r>
              <a:rPr lang="en-US" dirty="0" smtClean="0"/>
              <a:t> and/or impedances can be computed by using Maxwell’s equations to compute the impulse response for a given structure either in time domain or in frequency domain respectively.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Some examples of impedances computed in the ultra-relativistic limit are:</a:t>
            </a:r>
          </a:p>
          <a:p>
            <a:pPr lvl="1" algn="just"/>
            <a:endParaRPr lang="en-US" dirty="0" smtClean="0"/>
          </a:p>
          <a:p>
            <a:pPr lvl="1" algn="just"/>
            <a:r>
              <a:rPr lang="en-US" dirty="0" smtClean="0"/>
              <a:t>Resonator impedance</a:t>
            </a:r>
          </a:p>
          <a:p>
            <a:pPr marL="457200" lvl="1" indent="0" algn="just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Li - Collective effects III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21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400" y="3743999"/>
            <a:ext cx="4158627" cy="217569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0" y="828000"/>
            <a:ext cx="12193200" cy="5225656"/>
          </a:xfrm>
          <a:prstGeom prst="rect">
            <a:avLst/>
          </a:prstGeom>
        </p:spPr>
      </p:pic>
      <p:sp>
        <p:nvSpPr>
          <p:cNvPr id="10" name="Oval 9"/>
          <p:cNvSpPr>
            <a:spLocks/>
          </p:cNvSpPr>
          <p:nvPr/>
        </p:nvSpPr>
        <p:spPr>
          <a:xfrm>
            <a:off x="3564000" y="2592000"/>
            <a:ext cx="648000" cy="21600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w="101600" h="1016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>
            <a:spLocks/>
          </p:cNvSpPr>
          <p:nvPr/>
        </p:nvSpPr>
        <p:spPr>
          <a:xfrm>
            <a:off x="972000" y="4392000"/>
            <a:ext cx="648000" cy="2160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01600" h="1016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984000" y="2304000"/>
            <a:ext cx="10224000" cy="1224000"/>
          </a:xfrm>
          <a:prstGeom prst="roundRect">
            <a:avLst>
              <a:gd name="adj" fmla="val 4871"/>
            </a:avLst>
          </a:prstGeom>
          <a:solidFill>
            <a:schemeClr val="bg1">
              <a:alpha val="90000"/>
            </a:schemeClr>
          </a:solidFill>
          <a:ln w="28575" cmpd="sng">
            <a:solidFill>
              <a:schemeClr val="accent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74250" lvl="1" algn="just">
              <a:spcBef>
                <a:spcPct val="20000"/>
              </a:spcBef>
              <a:defRPr/>
            </a:pPr>
            <a:r>
              <a:rPr lang="en-US" sz="2000" dirty="0" smtClean="0"/>
              <a:t>Broadband resonator wake:</a:t>
            </a:r>
            <a:endParaRPr lang="en-US" sz="2000" dirty="0"/>
          </a:p>
          <a:p>
            <a:pPr marL="694800" lvl="2" indent="-342900" algn="just">
              <a:spcBef>
                <a:spcPct val="20000"/>
              </a:spcBef>
              <a:buFont typeface="Arial"/>
              <a:buChar char="⇒"/>
              <a:defRPr/>
            </a:pPr>
            <a:r>
              <a:rPr lang="en-US" dirty="0" smtClean="0"/>
              <a:t>Fast decaying fields – </a:t>
            </a:r>
            <a:r>
              <a:rPr lang="en-US" b="1" dirty="0" smtClean="0">
                <a:solidFill>
                  <a:srgbClr val="C00000"/>
                </a:solidFill>
              </a:rPr>
              <a:t>short range, mostly single bunch effect</a:t>
            </a:r>
            <a:r>
              <a:rPr lang="en-US" dirty="0" smtClean="0"/>
              <a:t>. Whether centroid or intra-bunch motion is excited is determined by the resonator frequency and bunch length.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994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Examples: </a:t>
            </a:r>
            <a:r>
              <a:rPr lang="en-US" dirty="0" smtClean="0"/>
              <a:t>narrowband resonator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 smtClean="0"/>
              <a:t>Wakefields</a:t>
            </a:r>
            <a:r>
              <a:rPr lang="en-US" dirty="0" smtClean="0"/>
              <a:t> and/or impedances can be computed by using Maxwell’s equations to compute the impulse response for a given structure either in time domain or in frequency domain respectively.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Some examples of impedances computed in the ultra-relativistic limit are:</a:t>
            </a:r>
          </a:p>
          <a:p>
            <a:pPr lvl="1" algn="just"/>
            <a:endParaRPr lang="en-US" dirty="0" smtClean="0"/>
          </a:p>
          <a:p>
            <a:pPr lvl="1" algn="just"/>
            <a:r>
              <a:rPr lang="en-US" dirty="0" smtClean="0"/>
              <a:t>Resonator impedance</a:t>
            </a:r>
          </a:p>
          <a:p>
            <a:pPr marL="457200" lvl="1" indent="0" algn="just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Li - Collective effects III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22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400" y="3743999"/>
            <a:ext cx="4158627" cy="217569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0" y="828000"/>
            <a:ext cx="12193200" cy="5225655"/>
          </a:xfrm>
          <a:prstGeom prst="rect">
            <a:avLst/>
          </a:prstGeom>
        </p:spPr>
      </p:pic>
      <p:sp>
        <p:nvSpPr>
          <p:cNvPr id="12" name="Oval 11"/>
          <p:cNvSpPr>
            <a:spLocks/>
          </p:cNvSpPr>
          <p:nvPr/>
        </p:nvSpPr>
        <p:spPr>
          <a:xfrm>
            <a:off x="3564000" y="2592000"/>
            <a:ext cx="648000" cy="21600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w="101600" h="1016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>
            <a:spLocks/>
          </p:cNvSpPr>
          <p:nvPr/>
        </p:nvSpPr>
        <p:spPr>
          <a:xfrm>
            <a:off x="972000" y="4392000"/>
            <a:ext cx="648000" cy="2160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01600" h="1016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43999" y="1224000"/>
            <a:ext cx="6120000" cy="47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55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Examples: </a:t>
            </a:r>
            <a:r>
              <a:rPr lang="en-US" dirty="0" smtClean="0"/>
              <a:t>narrowband resonator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 smtClean="0"/>
              <a:t>Wakefields</a:t>
            </a:r>
            <a:r>
              <a:rPr lang="en-US" dirty="0" smtClean="0"/>
              <a:t> and/or impedances can be computed by using Maxwell’s equations to compute the impulse response for a given structure either in time domain or in frequency domain respectively.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Some examples of impedances computed in the ultra-relativistic limit are:</a:t>
            </a:r>
          </a:p>
          <a:p>
            <a:pPr lvl="1" algn="just"/>
            <a:endParaRPr lang="en-US" dirty="0" smtClean="0"/>
          </a:p>
          <a:p>
            <a:pPr lvl="1" algn="just"/>
            <a:r>
              <a:rPr lang="en-US" dirty="0" smtClean="0"/>
              <a:t>Resonator impedance</a:t>
            </a:r>
          </a:p>
          <a:p>
            <a:pPr marL="457200" lvl="1" indent="0" algn="just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Li - Collective effects III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23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400" y="3743999"/>
            <a:ext cx="4158627" cy="217569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0" y="828000"/>
            <a:ext cx="12193200" cy="5225655"/>
          </a:xfrm>
          <a:prstGeom prst="rect">
            <a:avLst/>
          </a:prstGeom>
        </p:spPr>
      </p:pic>
      <p:sp>
        <p:nvSpPr>
          <p:cNvPr id="12" name="Oval 11"/>
          <p:cNvSpPr>
            <a:spLocks/>
          </p:cNvSpPr>
          <p:nvPr/>
        </p:nvSpPr>
        <p:spPr>
          <a:xfrm>
            <a:off x="3564000" y="2592000"/>
            <a:ext cx="648000" cy="21600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w="101600" h="1016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>
            <a:spLocks/>
          </p:cNvSpPr>
          <p:nvPr/>
        </p:nvSpPr>
        <p:spPr>
          <a:xfrm>
            <a:off x="972000" y="4392000"/>
            <a:ext cx="648000" cy="2160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01600" h="1016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984000" y="2304000"/>
            <a:ext cx="10224000" cy="1224000"/>
          </a:xfrm>
          <a:prstGeom prst="roundRect">
            <a:avLst>
              <a:gd name="adj" fmla="val 4871"/>
            </a:avLst>
          </a:prstGeom>
          <a:solidFill>
            <a:schemeClr val="bg1">
              <a:alpha val="90000"/>
            </a:schemeClr>
          </a:solidFill>
          <a:ln w="28575" cmpd="sng">
            <a:solidFill>
              <a:schemeClr val="accent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74250" lvl="1" algn="just">
              <a:spcBef>
                <a:spcPct val="20000"/>
              </a:spcBef>
              <a:defRPr/>
            </a:pPr>
            <a:r>
              <a:rPr lang="en-US" sz="2000" dirty="0" smtClean="0"/>
              <a:t>Broadband resonator wake:</a:t>
            </a:r>
            <a:endParaRPr lang="en-US" sz="2000" dirty="0"/>
          </a:p>
          <a:p>
            <a:pPr marL="694800" lvl="2" indent="-342900" algn="just">
              <a:spcBef>
                <a:spcPct val="20000"/>
              </a:spcBef>
              <a:buFont typeface="Arial"/>
              <a:buChar char="⇒"/>
              <a:defRPr/>
            </a:pPr>
            <a:r>
              <a:rPr lang="en-US" dirty="0" smtClean="0"/>
              <a:t>Slowly decaying fields – </a:t>
            </a:r>
            <a:r>
              <a:rPr lang="en-US" b="1" dirty="0" smtClean="0">
                <a:solidFill>
                  <a:srgbClr val="C00000"/>
                </a:solidFill>
              </a:rPr>
              <a:t>long range, coupled bunch effect</a:t>
            </a:r>
            <a:r>
              <a:rPr lang="en-US" dirty="0" smtClean="0"/>
              <a:t>. Whether coupled centroid or intra-bunch motion is excited is determined by the resonator frequency, bunch spacing and bunch length.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280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smtClean="0"/>
              <a:t>We have briefly discussed </a:t>
            </a:r>
            <a:r>
              <a:rPr lang="en-US" sz="2000" b="1" dirty="0" smtClean="0">
                <a:solidFill>
                  <a:srgbClr val="C00000"/>
                </a:solidFill>
              </a:rPr>
              <a:t>the Panofsky-Wenzel theorem </a:t>
            </a:r>
            <a:r>
              <a:rPr lang="en-US" sz="2000" dirty="0" smtClean="0"/>
              <a:t>and looked at analytical expressions </a:t>
            </a:r>
            <a:r>
              <a:rPr lang="en-US" sz="2000" b="1" dirty="0" smtClean="0">
                <a:solidFill>
                  <a:srgbClr val="C00000"/>
                </a:solidFill>
              </a:rPr>
              <a:t>for the resistive wall and resonator impedances</a:t>
            </a:r>
            <a:r>
              <a:rPr lang="en-US" sz="2000" dirty="0" smtClean="0"/>
              <a:t>. We have seen the different between short range and long range wake fields and understood how these can lead to single or coupled bunch instabilities.</a:t>
            </a:r>
          </a:p>
          <a:p>
            <a:pPr marL="0" indent="0" algn="just">
              <a:buNone/>
            </a:pPr>
            <a:r>
              <a:rPr lang="en-US" sz="2000" dirty="0" smtClean="0"/>
              <a:t>Before actually looking at the impact of wake fields and impedances on the beam, we will now first study their </a:t>
            </a:r>
            <a:r>
              <a:rPr lang="en-US" sz="2000" b="1" dirty="0" smtClean="0">
                <a:solidFill>
                  <a:srgbClr val="C00000"/>
                </a:solidFill>
              </a:rPr>
              <a:t>impact on the environment </a:t>
            </a:r>
            <a:r>
              <a:rPr lang="en-US" sz="2000" dirty="0" smtClean="0"/>
              <a:t>– in particular, </a:t>
            </a:r>
            <a:r>
              <a:rPr lang="en-US" sz="2000" b="1" dirty="0" smtClean="0">
                <a:solidFill>
                  <a:srgbClr val="C00000"/>
                </a:solidFill>
              </a:rPr>
              <a:t>beam induced heating </a:t>
            </a:r>
            <a:r>
              <a:rPr lang="en-US" sz="2000" dirty="0" smtClean="0"/>
              <a:t>which can be dangerous and even destructive for poorly designed machine elements.</a:t>
            </a: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Li - Collective effects III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24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Part 3: Wake fields and impedances – impacts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Longitudinal and transverse wake fields and impedances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Panofsky-Wenzel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theorem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Examples of analytically expressible wake functions and impedances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Impact of wake fields and impedance on the accelerator environment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Description of a coherent beam instability and the instability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loop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02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energy balance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000" y="1692000"/>
            <a:ext cx="11520000" cy="2880000"/>
          </a:xfrm>
        </p:spPr>
        <p:txBody>
          <a:bodyPr>
            <a:noAutofit/>
          </a:bodyPr>
          <a:lstStyle/>
          <a:p>
            <a:pPr marL="417150" lvl="1" indent="-342900" algn="just">
              <a:spcBef>
                <a:spcPct val="20000"/>
              </a:spcBef>
              <a:defRPr/>
            </a:pPr>
            <a:r>
              <a:rPr lang="en-US" dirty="0"/>
              <a:t>In the global energy balance, the energy lost by the source splits into: </a:t>
            </a:r>
          </a:p>
          <a:p>
            <a:pPr marL="760050" lvl="2" indent="-342900" algn="just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en-US" dirty="0"/>
              <a:t>Electromagnetic energy of the 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modes that remain trapped</a:t>
            </a:r>
            <a:r>
              <a:rPr lang="en-US" dirty="0"/>
              <a:t> in the object</a:t>
            </a:r>
          </a:p>
          <a:p>
            <a:pPr marL="1102950" lvl="3" indent="-342900" algn="just">
              <a:spcBef>
                <a:spcPct val="20000"/>
              </a:spcBef>
              <a:buFont typeface="Calibri" panose="020F0502020204030204" pitchFamily="34" charset="0"/>
              <a:buChar char="→"/>
              <a:defRPr/>
            </a:pPr>
            <a:r>
              <a:rPr lang="en-US" dirty="0"/>
              <a:t>Partly dissipated on </a:t>
            </a:r>
            <a:r>
              <a:rPr lang="en-US" b="1" dirty="0" err="1">
                <a:solidFill>
                  <a:schemeClr val="accent1"/>
                </a:solidFill>
              </a:rPr>
              <a:t>lossy</a:t>
            </a:r>
            <a:r>
              <a:rPr lang="en-US" b="1" dirty="0">
                <a:solidFill>
                  <a:schemeClr val="accent1"/>
                </a:solidFill>
              </a:rPr>
              <a:t> walls</a:t>
            </a:r>
            <a:r>
              <a:rPr lang="en-US" dirty="0"/>
              <a:t> or into purposely designed inserts or HOM absorbers</a:t>
            </a:r>
          </a:p>
          <a:p>
            <a:pPr marL="1102950" lvl="3" indent="-342900" algn="just">
              <a:spcBef>
                <a:spcPct val="20000"/>
              </a:spcBef>
              <a:buFont typeface="Calibri" panose="020F0502020204030204" pitchFamily="34" charset="0"/>
              <a:buChar char="→"/>
              <a:defRPr/>
            </a:pPr>
            <a:r>
              <a:rPr lang="en-US" dirty="0"/>
              <a:t>Partly transferred to</a:t>
            </a:r>
            <a:r>
              <a:rPr lang="en-US" b="1" dirty="0">
                <a:solidFill>
                  <a:schemeClr val="accent2"/>
                </a:solidFill>
              </a:rPr>
              <a:t> following particles </a:t>
            </a:r>
            <a:r>
              <a:rPr lang="en-US" dirty="0"/>
              <a:t>(or the same particle over successive turns), possibly feeding into an instability! </a:t>
            </a:r>
          </a:p>
          <a:p>
            <a:pPr marL="760050" lvl="2" indent="-342900" algn="just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en-US" dirty="0"/>
              <a:t>Electromagnetic energy of </a:t>
            </a:r>
            <a:r>
              <a:rPr lang="en-US" b="1" dirty="0">
                <a:solidFill>
                  <a:srgbClr val="7030A0"/>
                </a:solidFill>
              </a:rPr>
              <a:t>modes that propagate</a:t>
            </a:r>
            <a:r>
              <a:rPr lang="en-US" dirty="0"/>
              <a:t> down the beam chamber (above cut-off), eventually lost on surrounding </a:t>
            </a:r>
            <a:r>
              <a:rPr lang="en-US" dirty="0" err="1"/>
              <a:t>lossy</a:t>
            </a:r>
            <a:r>
              <a:rPr lang="en-US" dirty="0"/>
              <a:t> materials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24. September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Kevin Li - Collective effects III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001" y="828000"/>
            <a:ext cx="4457347" cy="61179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924000" y="828000"/>
            <a:ext cx="360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happens to the energy lost by the source?</a:t>
            </a:r>
          </a:p>
        </p:txBody>
      </p:sp>
      <p:grpSp>
        <p:nvGrpSpPr>
          <p:cNvPr id="18" name="Group 94"/>
          <p:cNvGrpSpPr>
            <a:grpSpLocks noChangeAspect="1"/>
          </p:cNvGrpSpPr>
          <p:nvPr/>
        </p:nvGrpSpPr>
        <p:grpSpPr>
          <a:xfrm>
            <a:off x="5372246" y="3545363"/>
            <a:ext cx="1434001" cy="2660024"/>
            <a:chOff x="2555534" y="1448897"/>
            <a:chExt cx="1312862" cy="2549525"/>
          </a:xfrm>
        </p:grpSpPr>
        <p:sp>
          <p:nvSpPr>
            <p:cNvPr id="19" name="Freeform 90"/>
            <p:cNvSpPr>
              <a:spLocks/>
            </p:cNvSpPr>
            <p:nvPr/>
          </p:nvSpPr>
          <p:spPr bwMode="auto">
            <a:xfrm>
              <a:off x="2631734" y="1644159"/>
              <a:ext cx="639763" cy="228600"/>
            </a:xfrm>
            <a:custGeom>
              <a:avLst/>
              <a:gdLst>
                <a:gd name="T0" fmla="*/ 0 w 480"/>
                <a:gd name="T1" fmla="*/ 144 h 168"/>
                <a:gd name="T2" fmla="*/ 240 w 480"/>
                <a:gd name="T3" fmla="*/ 144 h 168"/>
                <a:gd name="T4" fmla="*/ 480 w 480"/>
                <a:gd name="T5" fmla="*/ 0 h 168"/>
                <a:gd name="T6" fmla="*/ 0 60000 65536"/>
                <a:gd name="T7" fmla="*/ 0 60000 65536"/>
                <a:gd name="T8" fmla="*/ 0 60000 65536"/>
                <a:gd name="T9" fmla="*/ 0 w 480"/>
                <a:gd name="T10" fmla="*/ 0 h 168"/>
                <a:gd name="T11" fmla="*/ 480 w 480"/>
                <a:gd name="T12" fmla="*/ 168 h 1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168">
                  <a:moveTo>
                    <a:pt x="0" y="144"/>
                  </a:moveTo>
                  <a:cubicBezTo>
                    <a:pt x="80" y="156"/>
                    <a:pt x="160" y="168"/>
                    <a:pt x="240" y="144"/>
                  </a:cubicBezTo>
                  <a:cubicBezTo>
                    <a:pt x="320" y="120"/>
                    <a:pt x="440" y="24"/>
                    <a:pt x="480" y="0"/>
                  </a:cubicBezTo>
                </a:path>
              </a:pathLst>
            </a:custGeom>
            <a:noFill/>
            <a:ln w="19050">
              <a:solidFill>
                <a:schemeClr val="accent4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91"/>
            <p:cNvSpPr>
              <a:spLocks/>
            </p:cNvSpPr>
            <p:nvPr/>
          </p:nvSpPr>
          <p:spPr bwMode="auto">
            <a:xfrm>
              <a:off x="2685709" y="1513984"/>
              <a:ext cx="520700" cy="152400"/>
            </a:xfrm>
            <a:custGeom>
              <a:avLst/>
              <a:gdLst>
                <a:gd name="T0" fmla="*/ 0 w 384"/>
                <a:gd name="T1" fmla="*/ 96 h 112"/>
                <a:gd name="T2" fmla="*/ 192 w 384"/>
                <a:gd name="T3" fmla="*/ 96 h 112"/>
                <a:gd name="T4" fmla="*/ 384 w 384"/>
                <a:gd name="T5" fmla="*/ 0 h 112"/>
                <a:gd name="T6" fmla="*/ 0 60000 65536"/>
                <a:gd name="T7" fmla="*/ 0 60000 65536"/>
                <a:gd name="T8" fmla="*/ 0 60000 65536"/>
                <a:gd name="T9" fmla="*/ 0 w 384"/>
                <a:gd name="T10" fmla="*/ 0 h 112"/>
                <a:gd name="T11" fmla="*/ 384 w 384"/>
                <a:gd name="T12" fmla="*/ 112 h 1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112">
                  <a:moveTo>
                    <a:pt x="0" y="96"/>
                  </a:moveTo>
                  <a:cubicBezTo>
                    <a:pt x="64" y="104"/>
                    <a:pt x="128" y="112"/>
                    <a:pt x="192" y="96"/>
                  </a:cubicBezTo>
                  <a:cubicBezTo>
                    <a:pt x="256" y="80"/>
                    <a:pt x="352" y="16"/>
                    <a:pt x="384" y="0"/>
                  </a:cubicBezTo>
                </a:path>
              </a:pathLst>
            </a:custGeom>
            <a:noFill/>
            <a:ln w="19050">
              <a:solidFill>
                <a:schemeClr val="accent4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92"/>
            <p:cNvSpPr>
              <a:spLocks/>
            </p:cNvSpPr>
            <p:nvPr/>
          </p:nvSpPr>
          <p:spPr bwMode="auto">
            <a:xfrm>
              <a:off x="2815884" y="1448897"/>
              <a:ext cx="325438" cy="76200"/>
            </a:xfrm>
            <a:custGeom>
              <a:avLst/>
              <a:gdLst>
                <a:gd name="T0" fmla="*/ 0 w 240"/>
                <a:gd name="T1" fmla="*/ 48 h 56"/>
                <a:gd name="T2" fmla="*/ 144 w 240"/>
                <a:gd name="T3" fmla="*/ 48 h 56"/>
                <a:gd name="T4" fmla="*/ 240 w 240"/>
                <a:gd name="T5" fmla="*/ 0 h 56"/>
                <a:gd name="T6" fmla="*/ 0 60000 65536"/>
                <a:gd name="T7" fmla="*/ 0 60000 65536"/>
                <a:gd name="T8" fmla="*/ 0 60000 65536"/>
                <a:gd name="T9" fmla="*/ 0 w 240"/>
                <a:gd name="T10" fmla="*/ 0 h 56"/>
                <a:gd name="T11" fmla="*/ 240 w 240"/>
                <a:gd name="T12" fmla="*/ 56 h 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56">
                  <a:moveTo>
                    <a:pt x="0" y="48"/>
                  </a:moveTo>
                  <a:cubicBezTo>
                    <a:pt x="52" y="52"/>
                    <a:pt x="104" y="56"/>
                    <a:pt x="144" y="48"/>
                  </a:cubicBezTo>
                  <a:cubicBezTo>
                    <a:pt x="184" y="40"/>
                    <a:pt x="212" y="20"/>
                    <a:pt x="240" y="0"/>
                  </a:cubicBezTo>
                </a:path>
              </a:pathLst>
            </a:custGeom>
            <a:noFill/>
            <a:ln w="19050">
              <a:solidFill>
                <a:schemeClr val="accent4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93"/>
            <p:cNvSpPr>
              <a:spLocks/>
            </p:cNvSpPr>
            <p:nvPr/>
          </p:nvSpPr>
          <p:spPr bwMode="auto">
            <a:xfrm rot="10800000" flipV="1">
              <a:off x="2555534" y="3141172"/>
              <a:ext cx="1299943" cy="215534"/>
            </a:xfrm>
            <a:custGeom>
              <a:avLst/>
              <a:gdLst>
                <a:gd name="T0" fmla="*/ 0 w 1008"/>
                <a:gd name="T1" fmla="*/ 152 h 152"/>
                <a:gd name="T2" fmla="*/ 480 w 1008"/>
                <a:gd name="T3" fmla="*/ 8 h 152"/>
                <a:gd name="T4" fmla="*/ 1008 w 1008"/>
                <a:gd name="T5" fmla="*/ 104 h 152"/>
                <a:gd name="T6" fmla="*/ 0 60000 65536"/>
                <a:gd name="T7" fmla="*/ 0 60000 65536"/>
                <a:gd name="T8" fmla="*/ 0 60000 65536"/>
                <a:gd name="T9" fmla="*/ 0 w 1008"/>
                <a:gd name="T10" fmla="*/ 0 h 152"/>
                <a:gd name="T11" fmla="*/ 1008 w 1008"/>
                <a:gd name="T12" fmla="*/ 152 h 1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152">
                  <a:moveTo>
                    <a:pt x="0" y="152"/>
                  </a:moveTo>
                  <a:cubicBezTo>
                    <a:pt x="156" y="84"/>
                    <a:pt x="312" y="16"/>
                    <a:pt x="480" y="8"/>
                  </a:cubicBezTo>
                  <a:cubicBezTo>
                    <a:pt x="648" y="0"/>
                    <a:pt x="828" y="52"/>
                    <a:pt x="1008" y="104"/>
                  </a:cubicBezTo>
                </a:path>
              </a:pathLst>
            </a:custGeom>
            <a:noFill/>
            <a:ln w="19050">
              <a:solidFill>
                <a:schemeClr val="accent4"/>
              </a:solidFill>
              <a:round/>
              <a:headEnd type="arrow"/>
              <a:tailEnd type="non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94"/>
            <p:cNvSpPr>
              <a:spLocks/>
            </p:cNvSpPr>
            <p:nvPr/>
          </p:nvSpPr>
          <p:spPr bwMode="auto">
            <a:xfrm flipV="1">
              <a:off x="2620622" y="3596784"/>
              <a:ext cx="650875" cy="228600"/>
            </a:xfrm>
            <a:custGeom>
              <a:avLst/>
              <a:gdLst>
                <a:gd name="T0" fmla="*/ 0 w 480"/>
                <a:gd name="T1" fmla="*/ 144 h 168"/>
                <a:gd name="T2" fmla="*/ 240 w 480"/>
                <a:gd name="T3" fmla="*/ 144 h 168"/>
                <a:gd name="T4" fmla="*/ 480 w 480"/>
                <a:gd name="T5" fmla="*/ 0 h 168"/>
                <a:gd name="T6" fmla="*/ 0 60000 65536"/>
                <a:gd name="T7" fmla="*/ 0 60000 65536"/>
                <a:gd name="T8" fmla="*/ 0 60000 65536"/>
                <a:gd name="T9" fmla="*/ 0 w 480"/>
                <a:gd name="T10" fmla="*/ 0 h 168"/>
                <a:gd name="T11" fmla="*/ 480 w 480"/>
                <a:gd name="T12" fmla="*/ 168 h 1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168">
                  <a:moveTo>
                    <a:pt x="0" y="144"/>
                  </a:moveTo>
                  <a:cubicBezTo>
                    <a:pt x="80" y="156"/>
                    <a:pt x="160" y="168"/>
                    <a:pt x="240" y="144"/>
                  </a:cubicBezTo>
                  <a:cubicBezTo>
                    <a:pt x="320" y="120"/>
                    <a:pt x="440" y="24"/>
                    <a:pt x="480" y="0"/>
                  </a:cubicBezTo>
                </a:path>
              </a:pathLst>
            </a:custGeom>
            <a:noFill/>
            <a:ln w="19050">
              <a:solidFill>
                <a:schemeClr val="accent4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96"/>
            <p:cNvSpPr>
              <a:spLocks/>
            </p:cNvSpPr>
            <p:nvPr/>
          </p:nvSpPr>
          <p:spPr bwMode="auto">
            <a:xfrm flipV="1">
              <a:off x="2815884" y="3922222"/>
              <a:ext cx="325438" cy="76200"/>
            </a:xfrm>
            <a:custGeom>
              <a:avLst/>
              <a:gdLst>
                <a:gd name="T0" fmla="*/ 0 w 240"/>
                <a:gd name="T1" fmla="*/ 48 h 56"/>
                <a:gd name="T2" fmla="*/ 144 w 240"/>
                <a:gd name="T3" fmla="*/ 48 h 56"/>
                <a:gd name="T4" fmla="*/ 240 w 240"/>
                <a:gd name="T5" fmla="*/ 0 h 56"/>
                <a:gd name="T6" fmla="*/ 0 60000 65536"/>
                <a:gd name="T7" fmla="*/ 0 60000 65536"/>
                <a:gd name="T8" fmla="*/ 0 60000 65536"/>
                <a:gd name="T9" fmla="*/ 0 w 240"/>
                <a:gd name="T10" fmla="*/ 0 h 56"/>
                <a:gd name="T11" fmla="*/ 240 w 240"/>
                <a:gd name="T12" fmla="*/ 56 h 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56">
                  <a:moveTo>
                    <a:pt x="0" y="48"/>
                  </a:moveTo>
                  <a:cubicBezTo>
                    <a:pt x="52" y="52"/>
                    <a:pt x="104" y="56"/>
                    <a:pt x="144" y="48"/>
                  </a:cubicBezTo>
                  <a:cubicBezTo>
                    <a:pt x="184" y="40"/>
                    <a:pt x="212" y="20"/>
                    <a:pt x="240" y="0"/>
                  </a:cubicBezTo>
                </a:path>
              </a:pathLst>
            </a:custGeom>
            <a:noFill/>
            <a:ln w="19050">
              <a:solidFill>
                <a:schemeClr val="accent4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42"/>
            <p:cNvSpPr>
              <a:spLocks/>
            </p:cNvSpPr>
            <p:nvPr/>
          </p:nvSpPr>
          <p:spPr bwMode="auto">
            <a:xfrm rot="10800000">
              <a:off x="2562757" y="2177322"/>
              <a:ext cx="1305639" cy="181443"/>
            </a:xfrm>
            <a:custGeom>
              <a:avLst/>
              <a:gdLst>
                <a:gd name="T0" fmla="*/ 0 w 1008"/>
                <a:gd name="T1" fmla="*/ 152 h 152"/>
                <a:gd name="T2" fmla="*/ 480 w 1008"/>
                <a:gd name="T3" fmla="*/ 8 h 152"/>
                <a:gd name="T4" fmla="*/ 1008 w 1008"/>
                <a:gd name="T5" fmla="*/ 104 h 152"/>
                <a:gd name="T6" fmla="*/ 0 60000 65536"/>
                <a:gd name="T7" fmla="*/ 0 60000 65536"/>
                <a:gd name="T8" fmla="*/ 0 60000 65536"/>
                <a:gd name="T9" fmla="*/ 0 w 1008"/>
                <a:gd name="T10" fmla="*/ 0 h 152"/>
                <a:gd name="T11" fmla="*/ 1008 w 1008"/>
                <a:gd name="T12" fmla="*/ 152 h 1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152">
                  <a:moveTo>
                    <a:pt x="0" y="152"/>
                  </a:moveTo>
                  <a:cubicBezTo>
                    <a:pt x="156" y="84"/>
                    <a:pt x="312" y="16"/>
                    <a:pt x="480" y="8"/>
                  </a:cubicBezTo>
                  <a:cubicBezTo>
                    <a:pt x="648" y="0"/>
                    <a:pt x="828" y="52"/>
                    <a:pt x="1008" y="104"/>
                  </a:cubicBezTo>
                </a:path>
              </a:pathLst>
            </a:custGeom>
            <a:noFill/>
            <a:ln w="19050">
              <a:solidFill>
                <a:schemeClr val="accent4"/>
              </a:solidFill>
              <a:round/>
              <a:headEnd type="arrow"/>
              <a:tailEnd type="non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95"/>
            <p:cNvSpPr>
              <a:spLocks/>
            </p:cNvSpPr>
            <p:nvPr/>
          </p:nvSpPr>
          <p:spPr bwMode="auto">
            <a:xfrm flipV="1">
              <a:off x="2685709" y="3749184"/>
              <a:ext cx="520700" cy="152400"/>
            </a:xfrm>
            <a:custGeom>
              <a:avLst/>
              <a:gdLst>
                <a:gd name="T0" fmla="*/ 0 w 384"/>
                <a:gd name="T1" fmla="*/ 96 h 112"/>
                <a:gd name="T2" fmla="*/ 192 w 384"/>
                <a:gd name="T3" fmla="*/ 96 h 112"/>
                <a:gd name="T4" fmla="*/ 384 w 384"/>
                <a:gd name="T5" fmla="*/ 0 h 112"/>
                <a:gd name="T6" fmla="*/ 0 60000 65536"/>
                <a:gd name="T7" fmla="*/ 0 60000 65536"/>
                <a:gd name="T8" fmla="*/ 0 60000 65536"/>
                <a:gd name="T9" fmla="*/ 0 w 384"/>
                <a:gd name="T10" fmla="*/ 0 h 112"/>
                <a:gd name="T11" fmla="*/ 384 w 384"/>
                <a:gd name="T12" fmla="*/ 112 h 1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112">
                  <a:moveTo>
                    <a:pt x="0" y="96"/>
                  </a:moveTo>
                  <a:cubicBezTo>
                    <a:pt x="64" y="104"/>
                    <a:pt x="128" y="112"/>
                    <a:pt x="192" y="96"/>
                  </a:cubicBezTo>
                  <a:cubicBezTo>
                    <a:pt x="256" y="80"/>
                    <a:pt x="352" y="16"/>
                    <a:pt x="384" y="0"/>
                  </a:cubicBezTo>
                </a:path>
              </a:pathLst>
            </a:custGeom>
            <a:noFill/>
            <a:ln w="19050">
              <a:solidFill>
                <a:schemeClr val="accent4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29" name="Straight Connector 28"/>
          <p:cNvCxnSpPr/>
          <p:nvPr/>
        </p:nvCxnSpPr>
        <p:spPr>
          <a:xfrm flipH="1" flipV="1">
            <a:off x="2676000" y="4493714"/>
            <a:ext cx="2658278" cy="144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2676000" y="5255763"/>
            <a:ext cx="2658278" cy="144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6857722" y="4492270"/>
            <a:ext cx="2658278" cy="144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6857722" y="5256486"/>
            <a:ext cx="2658278" cy="144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Freeform 11"/>
          <p:cNvSpPr>
            <a:spLocks/>
          </p:cNvSpPr>
          <p:nvPr/>
        </p:nvSpPr>
        <p:spPr bwMode="auto">
          <a:xfrm>
            <a:off x="5334278" y="5257206"/>
            <a:ext cx="1523444" cy="1039159"/>
          </a:xfrm>
          <a:custGeom>
            <a:avLst/>
            <a:gdLst>
              <a:gd name="T0" fmla="*/ 0 w 1200"/>
              <a:gd name="T1" fmla="*/ 0 h 1008"/>
              <a:gd name="T2" fmla="*/ 96 w 1200"/>
              <a:gd name="T3" fmla="*/ 672 h 1008"/>
              <a:gd name="T4" fmla="*/ 432 w 1200"/>
              <a:gd name="T5" fmla="*/ 1008 h 1008"/>
              <a:gd name="T6" fmla="*/ 720 w 1200"/>
              <a:gd name="T7" fmla="*/ 672 h 1008"/>
              <a:gd name="T8" fmla="*/ 960 w 1200"/>
              <a:gd name="T9" fmla="*/ 720 h 1008"/>
              <a:gd name="T10" fmla="*/ 1152 w 1200"/>
              <a:gd name="T11" fmla="*/ 432 h 1008"/>
              <a:gd name="T12" fmla="*/ 1200 w 1200"/>
              <a:gd name="T13" fmla="*/ 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00"/>
              <a:gd name="T22" fmla="*/ 0 h 1008"/>
              <a:gd name="T23" fmla="*/ 1200 w 120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00" h="1008">
                <a:moveTo>
                  <a:pt x="0" y="0"/>
                </a:moveTo>
                <a:cubicBezTo>
                  <a:pt x="12" y="252"/>
                  <a:pt x="24" y="504"/>
                  <a:pt x="96" y="672"/>
                </a:cubicBezTo>
                <a:cubicBezTo>
                  <a:pt x="168" y="840"/>
                  <a:pt x="328" y="1008"/>
                  <a:pt x="432" y="1008"/>
                </a:cubicBezTo>
                <a:cubicBezTo>
                  <a:pt x="536" y="1008"/>
                  <a:pt x="632" y="720"/>
                  <a:pt x="720" y="672"/>
                </a:cubicBezTo>
                <a:cubicBezTo>
                  <a:pt x="808" y="624"/>
                  <a:pt x="888" y="760"/>
                  <a:pt x="960" y="720"/>
                </a:cubicBezTo>
                <a:cubicBezTo>
                  <a:pt x="1032" y="680"/>
                  <a:pt x="1112" y="552"/>
                  <a:pt x="1152" y="432"/>
                </a:cubicBezTo>
                <a:cubicBezTo>
                  <a:pt x="1192" y="312"/>
                  <a:pt x="1192" y="72"/>
                  <a:pt x="1200" y="0"/>
                </a:cubicBezTo>
              </a:path>
            </a:pathLst>
          </a:custGeom>
          <a:noFill/>
          <a:ln w="12700">
            <a:solidFill>
              <a:srgbClr val="40404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16"/>
          <p:cNvSpPr>
            <a:spLocks/>
          </p:cNvSpPr>
          <p:nvPr/>
        </p:nvSpPr>
        <p:spPr bwMode="auto">
          <a:xfrm flipV="1">
            <a:off x="5334278" y="3456000"/>
            <a:ext cx="1523444" cy="1039159"/>
          </a:xfrm>
          <a:custGeom>
            <a:avLst/>
            <a:gdLst>
              <a:gd name="T0" fmla="*/ 0 w 1200"/>
              <a:gd name="T1" fmla="*/ 0 h 1008"/>
              <a:gd name="T2" fmla="*/ 96 w 1200"/>
              <a:gd name="T3" fmla="*/ 672 h 1008"/>
              <a:gd name="T4" fmla="*/ 432 w 1200"/>
              <a:gd name="T5" fmla="*/ 1008 h 1008"/>
              <a:gd name="T6" fmla="*/ 720 w 1200"/>
              <a:gd name="T7" fmla="*/ 672 h 1008"/>
              <a:gd name="T8" fmla="*/ 960 w 1200"/>
              <a:gd name="T9" fmla="*/ 720 h 1008"/>
              <a:gd name="T10" fmla="*/ 1152 w 1200"/>
              <a:gd name="T11" fmla="*/ 432 h 1008"/>
              <a:gd name="T12" fmla="*/ 1200 w 1200"/>
              <a:gd name="T13" fmla="*/ 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00"/>
              <a:gd name="T22" fmla="*/ 0 h 1008"/>
              <a:gd name="T23" fmla="*/ 1200 w 120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00" h="1008">
                <a:moveTo>
                  <a:pt x="0" y="0"/>
                </a:moveTo>
                <a:cubicBezTo>
                  <a:pt x="12" y="252"/>
                  <a:pt x="24" y="504"/>
                  <a:pt x="96" y="672"/>
                </a:cubicBezTo>
                <a:cubicBezTo>
                  <a:pt x="168" y="840"/>
                  <a:pt x="328" y="1008"/>
                  <a:pt x="432" y="1008"/>
                </a:cubicBezTo>
                <a:cubicBezTo>
                  <a:pt x="536" y="1008"/>
                  <a:pt x="632" y="720"/>
                  <a:pt x="720" y="672"/>
                </a:cubicBezTo>
                <a:cubicBezTo>
                  <a:pt x="808" y="624"/>
                  <a:pt x="888" y="760"/>
                  <a:pt x="960" y="720"/>
                </a:cubicBezTo>
                <a:cubicBezTo>
                  <a:pt x="1032" y="680"/>
                  <a:pt x="1112" y="552"/>
                  <a:pt x="1152" y="432"/>
                </a:cubicBezTo>
                <a:cubicBezTo>
                  <a:pt x="1192" y="312"/>
                  <a:pt x="1192" y="72"/>
                  <a:pt x="1200" y="0"/>
                </a:cubicBezTo>
              </a:path>
            </a:pathLst>
          </a:custGeom>
          <a:noFill/>
          <a:ln w="12700">
            <a:solidFill>
              <a:schemeClr val="accent4">
                <a:lumMod val="50000"/>
              </a:schemeClr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5" name="Group 123"/>
          <p:cNvGrpSpPr/>
          <p:nvPr/>
        </p:nvGrpSpPr>
        <p:grpSpPr>
          <a:xfrm>
            <a:off x="2723166" y="4734629"/>
            <a:ext cx="6729684" cy="335739"/>
            <a:chOff x="2305525" y="5833839"/>
            <a:chExt cx="4719820" cy="167881"/>
          </a:xfrm>
        </p:grpSpPr>
        <p:grpSp>
          <p:nvGrpSpPr>
            <p:cNvPr id="36" name="Group 116"/>
            <p:cNvGrpSpPr/>
            <p:nvPr/>
          </p:nvGrpSpPr>
          <p:grpSpPr>
            <a:xfrm>
              <a:off x="2305525" y="5833839"/>
              <a:ext cx="975192" cy="167881"/>
              <a:chOff x="2305525" y="5833839"/>
              <a:chExt cx="975192" cy="167881"/>
            </a:xfrm>
          </p:grpSpPr>
          <p:sp>
            <p:nvSpPr>
              <p:cNvPr id="41" name="Freeform 40"/>
              <p:cNvSpPr/>
              <p:nvPr/>
            </p:nvSpPr>
            <p:spPr>
              <a:xfrm flipH="1">
                <a:off x="2612913" y="5833839"/>
                <a:ext cx="667804" cy="167881"/>
              </a:xfrm>
              <a:custGeom>
                <a:avLst/>
                <a:gdLst>
                  <a:gd name="connsiteX0" fmla="*/ 0 w 667804"/>
                  <a:gd name="connsiteY0" fmla="*/ 155107 h 167881"/>
                  <a:gd name="connsiteX1" fmla="*/ 98528 w 667804"/>
                  <a:gd name="connsiteY1" fmla="*/ 1825 h 167881"/>
                  <a:gd name="connsiteX2" fmla="*/ 197057 w 667804"/>
                  <a:gd name="connsiteY2" fmla="*/ 144158 h 167881"/>
                  <a:gd name="connsiteX3" fmla="*/ 306533 w 667804"/>
                  <a:gd name="connsiteY3" fmla="*/ 12774 h 167881"/>
                  <a:gd name="connsiteX4" fmla="*/ 394114 w 667804"/>
                  <a:gd name="connsiteY4" fmla="*/ 155107 h 167881"/>
                  <a:gd name="connsiteX5" fmla="*/ 470747 w 667804"/>
                  <a:gd name="connsiteY5" fmla="*/ 89415 h 167881"/>
                  <a:gd name="connsiteX6" fmla="*/ 558328 w 667804"/>
                  <a:gd name="connsiteY6" fmla="*/ 56569 h 167881"/>
                  <a:gd name="connsiteX7" fmla="*/ 667804 w 667804"/>
                  <a:gd name="connsiteY7" fmla="*/ 45620 h 167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7804" h="167881">
                    <a:moveTo>
                      <a:pt x="0" y="155107"/>
                    </a:moveTo>
                    <a:cubicBezTo>
                      <a:pt x="32842" y="79378"/>
                      <a:pt x="65685" y="3650"/>
                      <a:pt x="98528" y="1825"/>
                    </a:cubicBezTo>
                    <a:cubicBezTo>
                      <a:pt x="131371" y="0"/>
                      <a:pt x="162390" y="142333"/>
                      <a:pt x="197057" y="144158"/>
                    </a:cubicBezTo>
                    <a:cubicBezTo>
                      <a:pt x="231724" y="145983"/>
                      <a:pt x="273690" y="10949"/>
                      <a:pt x="306533" y="12774"/>
                    </a:cubicBezTo>
                    <a:cubicBezTo>
                      <a:pt x="339376" y="14599"/>
                      <a:pt x="366745" y="142334"/>
                      <a:pt x="394114" y="155107"/>
                    </a:cubicBezTo>
                    <a:cubicBezTo>
                      <a:pt x="421483" y="167881"/>
                      <a:pt x="443378" y="105838"/>
                      <a:pt x="470747" y="89415"/>
                    </a:cubicBezTo>
                    <a:cubicBezTo>
                      <a:pt x="498116" y="72992"/>
                      <a:pt x="525485" y="63868"/>
                      <a:pt x="558328" y="56569"/>
                    </a:cubicBezTo>
                    <a:cubicBezTo>
                      <a:pt x="591171" y="49270"/>
                      <a:pt x="629487" y="47445"/>
                      <a:pt x="667804" y="45620"/>
                    </a:cubicBezTo>
                  </a:path>
                </a:pathLst>
              </a:custGeom>
              <a:ln w="25400">
                <a:solidFill>
                  <a:srgbClr val="7030A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2" name="Straight Arrow Connector 41"/>
              <p:cNvCxnSpPr/>
              <p:nvPr/>
            </p:nvCxnSpPr>
            <p:spPr>
              <a:xfrm flipH="1">
                <a:off x="2305525" y="5876283"/>
                <a:ext cx="307388" cy="1588"/>
              </a:xfrm>
              <a:prstGeom prst="straightConnector1">
                <a:avLst/>
              </a:prstGeom>
              <a:ln w="25400">
                <a:solidFill>
                  <a:srgbClr val="7030A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oup 117"/>
            <p:cNvGrpSpPr/>
            <p:nvPr/>
          </p:nvGrpSpPr>
          <p:grpSpPr>
            <a:xfrm flipH="1">
              <a:off x="6050153" y="5833839"/>
              <a:ext cx="975192" cy="167881"/>
              <a:chOff x="2189126" y="5833839"/>
              <a:chExt cx="975192" cy="167881"/>
            </a:xfrm>
          </p:grpSpPr>
          <p:sp>
            <p:nvSpPr>
              <p:cNvPr id="39" name="Freeform 38"/>
              <p:cNvSpPr/>
              <p:nvPr/>
            </p:nvSpPr>
            <p:spPr>
              <a:xfrm flipH="1">
                <a:off x="2496514" y="5833839"/>
                <a:ext cx="667804" cy="167881"/>
              </a:xfrm>
              <a:custGeom>
                <a:avLst/>
                <a:gdLst>
                  <a:gd name="connsiteX0" fmla="*/ 0 w 667804"/>
                  <a:gd name="connsiteY0" fmla="*/ 155107 h 167881"/>
                  <a:gd name="connsiteX1" fmla="*/ 98528 w 667804"/>
                  <a:gd name="connsiteY1" fmla="*/ 1825 h 167881"/>
                  <a:gd name="connsiteX2" fmla="*/ 197057 w 667804"/>
                  <a:gd name="connsiteY2" fmla="*/ 144158 h 167881"/>
                  <a:gd name="connsiteX3" fmla="*/ 306533 w 667804"/>
                  <a:gd name="connsiteY3" fmla="*/ 12774 h 167881"/>
                  <a:gd name="connsiteX4" fmla="*/ 394114 w 667804"/>
                  <a:gd name="connsiteY4" fmla="*/ 155107 h 167881"/>
                  <a:gd name="connsiteX5" fmla="*/ 470747 w 667804"/>
                  <a:gd name="connsiteY5" fmla="*/ 89415 h 167881"/>
                  <a:gd name="connsiteX6" fmla="*/ 558328 w 667804"/>
                  <a:gd name="connsiteY6" fmla="*/ 56569 h 167881"/>
                  <a:gd name="connsiteX7" fmla="*/ 667804 w 667804"/>
                  <a:gd name="connsiteY7" fmla="*/ 45620 h 167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7804" h="167881">
                    <a:moveTo>
                      <a:pt x="0" y="155107"/>
                    </a:moveTo>
                    <a:cubicBezTo>
                      <a:pt x="32842" y="79378"/>
                      <a:pt x="65685" y="3650"/>
                      <a:pt x="98528" y="1825"/>
                    </a:cubicBezTo>
                    <a:cubicBezTo>
                      <a:pt x="131371" y="0"/>
                      <a:pt x="162390" y="142333"/>
                      <a:pt x="197057" y="144158"/>
                    </a:cubicBezTo>
                    <a:cubicBezTo>
                      <a:pt x="231724" y="145983"/>
                      <a:pt x="273690" y="10949"/>
                      <a:pt x="306533" y="12774"/>
                    </a:cubicBezTo>
                    <a:cubicBezTo>
                      <a:pt x="339376" y="14599"/>
                      <a:pt x="366745" y="142334"/>
                      <a:pt x="394114" y="155107"/>
                    </a:cubicBezTo>
                    <a:cubicBezTo>
                      <a:pt x="421483" y="167881"/>
                      <a:pt x="443378" y="105838"/>
                      <a:pt x="470747" y="89415"/>
                    </a:cubicBezTo>
                    <a:cubicBezTo>
                      <a:pt x="498116" y="72992"/>
                      <a:pt x="525485" y="63868"/>
                      <a:pt x="558328" y="56569"/>
                    </a:cubicBezTo>
                    <a:cubicBezTo>
                      <a:pt x="591171" y="49270"/>
                      <a:pt x="629487" y="47445"/>
                      <a:pt x="667804" y="45620"/>
                    </a:cubicBezTo>
                  </a:path>
                </a:pathLst>
              </a:custGeom>
              <a:ln w="25400">
                <a:solidFill>
                  <a:srgbClr val="7030A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0" name="Straight Arrow Connector 39"/>
              <p:cNvCxnSpPr/>
              <p:nvPr/>
            </p:nvCxnSpPr>
            <p:spPr>
              <a:xfrm flipH="1">
                <a:off x="2189126" y="5876283"/>
                <a:ext cx="307388" cy="1588"/>
              </a:xfrm>
              <a:prstGeom prst="straightConnector1">
                <a:avLst/>
              </a:prstGeom>
              <a:ln w="25400">
                <a:solidFill>
                  <a:srgbClr val="7030A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3" name="Group 127"/>
          <p:cNvGrpSpPr/>
          <p:nvPr/>
        </p:nvGrpSpPr>
        <p:grpSpPr>
          <a:xfrm>
            <a:off x="5394739" y="4790970"/>
            <a:ext cx="881233" cy="154370"/>
            <a:chOff x="4050969" y="5857324"/>
            <a:chExt cx="703654" cy="123263"/>
          </a:xfrm>
        </p:grpSpPr>
        <p:sp>
          <p:nvSpPr>
            <p:cNvPr id="44" name="Oval 18"/>
            <p:cNvSpPr>
              <a:spLocks noChangeAspect="1" noChangeArrowheads="1"/>
            </p:cNvSpPr>
            <p:nvPr/>
          </p:nvSpPr>
          <p:spPr bwMode="auto">
            <a:xfrm>
              <a:off x="4050969" y="5857324"/>
              <a:ext cx="164392" cy="123263"/>
            </a:xfrm>
            <a:prstGeom prst="ellipse">
              <a:avLst/>
            </a:prstGeom>
            <a:solidFill>
              <a:schemeClr val="accent2">
                <a:alpha val="40000"/>
              </a:schemeClr>
            </a:solidFill>
            <a:ln w="28575">
              <a:solidFill>
                <a:schemeClr val="accent2">
                  <a:lumMod val="75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45" name="Straight Arrow Connector 44"/>
            <p:cNvCxnSpPr/>
            <p:nvPr/>
          </p:nvCxnSpPr>
          <p:spPr>
            <a:xfrm rot="16200000" flipH="1">
              <a:off x="4485291" y="5653922"/>
              <a:ext cx="2496" cy="536169"/>
            </a:xfrm>
            <a:prstGeom prst="straightConnector1">
              <a:avLst/>
            </a:prstGeom>
            <a:ln w="25400" cap="flat" cmpd="sng" algn="ctr">
              <a:solidFill>
                <a:schemeClr val="accent2">
                  <a:lumMod val="75000"/>
                </a:schemeClr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122"/>
          <p:cNvGrpSpPr>
            <a:grpSpLocks noChangeAspect="1"/>
          </p:cNvGrpSpPr>
          <p:nvPr/>
        </p:nvGrpSpPr>
        <p:grpSpPr>
          <a:xfrm>
            <a:off x="5334270" y="3466734"/>
            <a:ext cx="1523447" cy="2840366"/>
            <a:chOff x="4299657" y="5309244"/>
            <a:chExt cx="835846" cy="1558383"/>
          </a:xfrm>
        </p:grpSpPr>
        <p:sp>
          <p:nvSpPr>
            <p:cNvPr id="50" name="Freeform 16"/>
            <p:cNvSpPr>
              <a:spLocks/>
            </p:cNvSpPr>
            <p:nvPr/>
          </p:nvSpPr>
          <p:spPr bwMode="auto">
            <a:xfrm flipV="1">
              <a:off x="4299657" y="5309244"/>
              <a:ext cx="835846" cy="570140"/>
            </a:xfrm>
            <a:custGeom>
              <a:avLst/>
              <a:gdLst>
                <a:gd name="T0" fmla="*/ 0 w 1200"/>
                <a:gd name="T1" fmla="*/ 0 h 1008"/>
                <a:gd name="T2" fmla="*/ 96 w 1200"/>
                <a:gd name="T3" fmla="*/ 672 h 1008"/>
                <a:gd name="T4" fmla="*/ 432 w 1200"/>
                <a:gd name="T5" fmla="*/ 1008 h 1008"/>
                <a:gd name="T6" fmla="*/ 720 w 1200"/>
                <a:gd name="T7" fmla="*/ 672 h 1008"/>
                <a:gd name="T8" fmla="*/ 960 w 1200"/>
                <a:gd name="T9" fmla="*/ 720 h 1008"/>
                <a:gd name="T10" fmla="*/ 1152 w 1200"/>
                <a:gd name="T11" fmla="*/ 432 h 1008"/>
                <a:gd name="T12" fmla="*/ 1200 w 1200"/>
                <a:gd name="T13" fmla="*/ 0 h 10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0"/>
                <a:gd name="T22" fmla="*/ 0 h 1008"/>
                <a:gd name="T23" fmla="*/ 1200 w 1200"/>
                <a:gd name="T24" fmla="*/ 1008 h 10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0" h="1008">
                  <a:moveTo>
                    <a:pt x="0" y="0"/>
                  </a:moveTo>
                  <a:cubicBezTo>
                    <a:pt x="12" y="252"/>
                    <a:pt x="24" y="504"/>
                    <a:pt x="96" y="672"/>
                  </a:cubicBezTo>
                  <a:cubicBezTo>
                    <a:pt x="168" y="840"/>
                    <a:pt x="328" y="1008"/>
                    <a:pt x="432" y="1008"/>
                  </a:cubicBezTo>
                  <a:cubicBezTo>
                    <a:pt x="536" y="1008"/>
                    <a:pt x="632" y="720"/>
                    <a:pt x="720" y="672"/>
                  </a:cubicBezTo>
                  <a:cubicBezTo>
                    <a:pt x="808" y="624"/>
                    <a:pt x="888" y="760"/>
                    <a:pt x="960" y="720"/>
                  </a:cubicBezTo>
                  <a:cubicBezTo>
                    <a:pt x="1032" y="680"/>
                    <a:pt x="1112" y="552"/>
                    <a:pt x="1152" y="432"/>
                  </a:cubicBezTo>
                  <a:cubicBezTo>
                    <a:pt x="1192" y="312"/>
                    <a:pt x="1192" y="72"/>
                    <a:pt x="1200" y="0"/>
                  </a:cubicBezTo>
                </a:path>
              </a:pathLst>
            </a:custGeom>
            <a:noFill/>
            <a:ln w="508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1"/>
            <p:cNvSpPr>
              <a:spLocks/>
            </p:cNvSpPr>
            <p:nvPr/>
          </p:nvSpPr>
          <p:spPr bwMode="auto">
            <a:xfrm>
              <a:off x="4299657" y="6297487"/>
              <a:ext cx="835846" cy="570140"/>
            </a:xfrm>
            <a:custGeom>
              <a:avLst/>
              <a:gdLst>
                <a:gd name="T0" fmla="*/ 0 w 1200"/>
                <a:gd name="T1" fmla="*/ 0 h 1008"/>
                <a:gd name="T2" fmla="*/ 96 w 1200"/>
                <a:gd name="T3" fmla="*/ 672 h 1008"/>
                <a:gd name="T4" fmla="*/ 432 w 1200"/>
                <a:gd name="T5" fmla="*/ 1008 h 1008"/>
                <a:gd name="T6" fmla="*/ 720 w 1200"/>
                <a:gd name="T7" fmla="*/ 672 h 1008"/>
                <a:gd name="T8" fmla="*/ 960 w 1200"/>
                <a:gd name="T9" fmla="*/ 720 h 1008"/>
                <a:gd name="T10" fmla="*/ 1152 w 1200"/>
                <a:gd name="T11" fmla="*/ 432 h 1008"/>
                <a:gd name="T12" fmla="*/ 1200 w 1200"/>
                <a:gd name="T13" fmla="*/ 0 h 10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0"/>
                <a:gd name="T22" fmla="*/ 0 h 1008"/>
                <a:gd name="T23" fmla="*/ 1200 w 1200"/>
                <a:gd name="T24" fmla="*/ 1008 h 10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0" h="1008">
                  <a:moveTo>
                    <a:pt x="0" y="0"/>
                  </a:moveTo>
                  <a:cubicBezTo>
                    <a:pt x="12" y="252"/>
                    <a:pt x="24" y="504"/>
                    <a:pt x="96" y="672"/>
                  </a:cubicBezTo>
                  <a:cubicBezTo>
                    <a:pt x="168" y="840"/>
                    <a:pt x="328" y="1008"/>
                    <a:pt x="432" y="1008"/>
                  </a:cubicBezTo>
                  <a:cubicBezTo>
                    <a:pt x="536" y="1008"/>
                    <a:pt x="632" y="720"/>
                    <a:pt x="720" y="672"/>
                  </a:cubicBezTo>
                  <a:cubicBezTo>
                    <a:pt x="808" y="624"/>
                    <a:pt x="888" y="760"/>
                    <a:pt x="960" y="720"/>
                  </a:cubicBezTo>
                  <a:cubicBezTo>
                    <a:pt x="1032" y="680"/>
                    <a:pt x="1112" y="552"/>
                    <a:pt x="1152" y="432"/>
                  </a:cubicBezTo>
                  <a:cubicBezTo>
                    <a:pt x="1192" y="312"/>
                    <a:pt x="1192" y="72"/>
                    <a:pt x="1200" y="0"/>
                  </a:cubicBezTo>
                </a:path>
              </a:pathLst>
            </a:custGeom>
            <a:noFill/>
            <a:ln w="508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8643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energy balance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000" y="1692000"/>
            <a:ext cx="11520000" cy="2880000"/>
          </a:xfrm>
        </p:spPr>
        <p:txBody>
          <a:bodyPr>
            <a:noAutofit/>
          </a:bodyPr>
          <a:lstStyle/>
          <a:p>
            <a:pPr marL="417150" lvl="1" indent="-342900" algn="just">
              <a:spcBef>
                <a:spcPct val="20000"/>
              </a:spcBef>
              <a:defRPr/>
            </a:pPr>
            <a:r>
              <a:rPr lang="en-US" dirty="0"/>
              <a:t>In the global energy balance, the energy lost by the source splits into: </a:t>
            </a:r>
          </a:p>
          <a:p>
            <a:pPr marL="760050" lvl="2" indent="-342900" algn="just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en-US" dirty="0"/>
              <a:t>Electromagnetic energy of the 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modes that remain trapped</a:t>
            </a:r>
            <a:r>
              <a:rPr lang="en-US" dirty="0"/>
              <a:t> in the object</a:t>
            </a:r>
          </a:p>
          <a:p>
            <a:pPr marL="1102950" lvl="3" indent="-342900" algn="just">
              <a:spcBef>
                <a:spcPct val="20000"/>
              </a:spcBef>
              <a:buFont typeface="Calibri" panose="020F0502020204030204" pitchFamily="34" charset="0"/>
              <a:buChar char="→"/>
              <a:defRPr/>
            </a:pPr>
            <a:r>
              <a:rPr lang="en-US" dirty="0"/>
              <a:t>Partly dissipated on </a:t>
            </a:r>
            <a:r>
              <a:rPr lang="en-US" b="1" dirty="0" err="1">
                <a:solidFill>
                  <a:schemeClr val="accent1"/>
                </a:solidFill>
              </a:rPr>
              <a:t>lossy</a:t>
            </a:r>
            <a:r>
              <a:rPr lang="en-US" b="1" dirty="0">
                <a:solidFill>
                  <a:schemeClr val="accent1"/>
                </a:solidFill>
              </a:rPr>
              <a:t> walls</a:t>
            </a:r>
            <a:r>
              <a:rPr lang="en-US" dirty="0"/>
              <a:t> or into purposely designed inserts or HOM absorbers</a:t>
            </a:r>
          </a:p>
          <a:p>
            <a:pPr marL="1102950" lvl="3" indent="-342900" algn="just">
              <a:spcBef>
                <a:spcPct val="20000"/>
              </a:spcBef>
              <a:buFont typeface="Calibri" panose="020F0502020204030204" pitchFamily="34" charset="0"/>
              <a:buChar char="→"/>
              <a:defRPr/>
            </a:pPr>
            <a:r>
              <a:rPr lang="en-US" dirty="0"/>
              <a:t>Partly transferred to</a:t>
            </a:r>
            <a:r>
              <a:rPr lang="en-US" b="1" dirty="0">
                <a:solidFill>
                  <a:schemeClr val="accent2"/>
                </a:solidFill>
              </a:rPr>
              <a:t> following particles </a:t>
            </a:r>
            <a:r>
              <a:rPr lang="en-US" dirty="0"/>
              <a:t>(or the same particle over successive turns), possibly feeding into an instability! </a:t>
            </a:r>
          </a:p>
          <a:p>
            <a:pPr marL="760050" lvl="2" indent="-342900" algn="just">
              <a:spcBef>
                <a:spcPct val="20000"/>
              </a:spcBef>
              <a:buFont typeface="Courier New" panose="02070309020205020404" pitchFamily="49" charset="0"/>
              <a:buChar char="o"/>
              <a:defRPr/>
            </a:pPr>
            <a:r>
              <a:rPr lang="en-US" dirty="0"/>
              <a:t>Electromagnetic energy of </a:t>
            </a:r>
            <a:r>
              <a:rPr lang="en-US" b="1" dirty="0">
                <a:solidFill>
                  <a:srgbClr val="7030A0"/>
                </a:solidFill>
              </a:rPr>
              <a:t>modes that propagate</a:t>
            </a:r>
            <a:r>
              <a:rPr lang="en-US" dirty="0"/>
              <a:t> down the beam chamber (above cut-off), eventually lost on surrounding </a:t>
            </a:r>
            <a:r>
              <a:rPr lang="en-US" dirty="0" err="1"/>
              <a:t>lossy</a:t>
            </a:r>
            <a:r>
              <a:rPr lang="en-US" dirty="0"/>
              <a:t> materials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24. September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Kevin Li - Collective effects III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001" y="828000"/>
            <a:ext cx="4457347" cy="61179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924000" y="828000"/>
            <a:ext cx="360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happens to the energy lost by the source?</a:t>
            </a:r>
          </a:p>
        </p:txBody>
      </p:sp>
      <p:grpSp>
        <p:nvGrpSpPr>
          <p:cNvPr id="18" name="Group 94"/>
          <p:cNvGrpSpPr>
            <a:grpSpLocks noChangeAspect="1"/>
          </p:cNvGrpSpPr>
          <p:nvPr/>
        </p:nvGrpSpPr>
        <p:grpSpPr>
          <a:xfrm>
            <a:off x="5372246" y="3545363"/>
            <a:ext cx="1434001" cy="2660024"/>
            <a:chOff x="2555534" y="1448897"/>
            <a:chExt cx="1312862" cy="2549525"/>
          </a:xfrm>
        </p:grpSpPr>
        <p:sp>
          <p:nvSpPr>
            <p:cNvPr id="19" name="Freeform 90"/>
            <p:cNvSpPr>
              <a:spLocks/>
            </p:cNvSpPr>
            <p:nvPr/>
          </p:nvSpPr>
          <p:spPr bwMode="auto">
            <a:xfrm>
              <a:off x="2631734" y="1644159"/>
              <a:ext cx="639763" cy="228600"/>
            </a:xfrm>
            <a:custGeom>
              <a:avLst/>
              <a:gdLst>
                <a:gd name="T0" fmla="*/ 0 w 480"/>
                <a:gd name="T1" fmla="*/ 144 h 168"/>
                <a:gd name="T2" fmla="*/ 240 w 480"/>
                <a:gd name="T3" fmla="*/ 144 h 168"/>
                <a:gd name="T4" fmla="*/ 480 w 480"/>
                <a:gd name="T5" fmla="*/ 0 h 168"/>
                <a:gd name="T6" fmla="*/ 0 60000 65536"/>
                <a:gd name="T7" fmla="*/ 0 60000 65536"/>
                <a:gd name="T8" fmla="*/ 0 60000 65536"/>
                <a:gd name="T9" fmla="*/ 0 w 480"/>
                <a:gd name="T10" fmla="*/ 0 h 168"/>
                <a:gd name="T11" fmla="*/ 480 w 480"/>
                <a:gd name="T12" fmla="*/ 168 h 1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168">
                  <a:moveTo>
                    <a:pt x="0" y="144"/>
                  </a:moveTo>
                  <a:cubicBezTo>
                    <a:pt x="80" y="156"/>
                    <a:pt x="160" y="168"/>
                    <a:pt x="240" y="144"/>
                  </a:cubicBezTo>
                  <a:cubicBezTo>
                    <a:pt x="320" y="120"/>
                    <a:pt x="440" y="24"/>
                    <a:pt x="480" y="0"/>
                  </a:cubicBezTo>
                </a:path>
              </a:pathLst>
            </a:custGeom>
            <a:noFill/>
            <a:ln w="19050">
              <a:solidFill>
                <a:schemeClr val="accent4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91"/>
            <p:cNvSpPr>
              <a:spLocks/>
            </p:cNvSpPr>
            <p:nvPr/>
          </p:nvSpPr>
          <p:spPr bwMode="auto">
            <a:xfrm>
              <a:off x="2685709" y="1513984"/>
              <a:ext cx="520700" cy="152400"/>
            </a:xfrm>
            <a:custGeom>
              <a:avLst/>
              <a:gdLst>
                <a:gd name="T0" fmla="*/ 0 w 384"/>
                <a:gd name="T1" fmla="*/ 96 h 112"/>
                <a:gd name="T2" fmla="*/ 192 w 384"/>
                <a:gd name="T3" fmla="*/ 96 h 112"/>
                <a:gd name="T4" fmla="*/ 384 w 384"/>
                <a:gd name="T5" fmla="*/ 0 h 112"/>
                <a:gd name="T6" fmla="*/ 0 60000 65536"/>
                <a:gd name="T7" fmla="*/ 0 60000 65536"/>
                <a:gd name="T8" fmla="*/ 0 60000 65536"/>
                <a:gd name="T9" fmla="*/ 0 w 384"/>
                <a:gd name="T10" fmla="*/ 0 h 112"/>
                <a:gd name="T11" fmla="*/ 384 w 384"/>
                <a:gd name="T12" fmla="*/ 112 h 1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112">
                  <a:moveTo>
                    <a:pt x="0" y="96"/>
                  </a:moveTo>
                  <a:cubicBezTo>
                    <a:pt x="64" y="104"/>
                    <a:pt x="128" y="112"/>
                    <a:pt x="192" y="96"/>
                  </a:cubicBezTo>
                  <a:cubicBezTo>
                    <a:pt x="256" y="80"/>
                    <a:pt x="352" y="16"/>
                    <a:pt x="384" y="0"/>
                  </a:cubicBezTo>
                </a:path>
              </a:pathLst>
            </a:custGeom>
            <a:noFill/>
            <a:ln w="19050">
              <a:solidFill>
                <a:schemeClr val="accent4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92"/>
            <p:cNvSpPr>
              <a:spLocks/>
            </p:cNvSpPr>
            <p:nvPr/>
          </p:nvSpPr>
          <p:spPr bwMode="auto">
            <a:xfrm>
              <a:off x="2815884" y="1448897"/>
              <a:ext cx="325438" cy="76200"/>
            </a:xfrm>
            <a:custGeom>
              <a:avLst/>
              <a:gdLst>
                <a:gd name="T0" fmla="*/ 0 w 240"/>
                <a:gd name="T1" fmla="*/ 48 h 56"/>
                <a:gd name="T2" fmla="*/ 144 w 240"/>
                <a:gd name="T3" fmla="*/ 48 h 56"/>
                <a:gd name="T4" fmla="*/ 240 w 240"/>
                <a:gd name="T5" fmla="*/ 0 h 56"/>
                <a:gd name="T6" fmla="*/ 0 60000 65536"/>
                <a:gd name="T7" fmla="*/ 0 60000 65536"/>
                <a:gd name="T8" fmla="*/ 0 60000 65536"/>
                <a:gd name="T9" fmla="*/ 0 w 240"/>
                <a:gd name="T10" fmla="*/ 0 h 56"/>
                <a:gd name="T11" fmla="*/ 240 w 240"/>
                <a:gd name="T12" fmla="*/ 56 h 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56">
                  <a:moveTo>
                    <a:pt x="0" y="48"/>
                  </a:moveTo>
                  <a:cubicBezTo>
                    <a:pt x="52" y="52"/>
                    <a:pt x="104" y="56"/>
                    <a:pt x="144" y="48"/>
                  </a:cubicBezTo>
                  <a:cubicBezTo>
                    <a:pt x="184" y="40"/>
                    <a:pt x="212" y="20"/>
                    <a:pt x="240" y="0"/>
                  </a:cubicBezTo>
                </a:path>
              </a:pathLst>
            </a:custGeom>
            <a:noFill/>
            <a:ln w="19050">
              <a:solidFill>
                <a:schemeClr val="accent4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93"/>
            <p:cNvSpPr>
              <a:spLocks/>
            </p:cNvSpPr>
            <p:nvPr/>
          </p:nvSpPr>
          <p:spPr bwMode="auto">
            <a:xfrm rot="10800000" flipV="1">
              <a:off x="2555534" y="3141172"/>
              <a:ext cx="1299943" cy="215534"/>
            </a:xfrm>
            <a:custGeom>
              <a:avLst/>
              <a:gdLst>
                <a:gd name="T0" fmla="*/ 0 w 1008"/>
                <a:gd name="T1" fmla="*/ 152 h 152"/>
                <a:gd name="T2" fmla="*/ 480 w 1008"/>
                <a:gd name="T3" fmla="*/ 8 h 152"/>
                <a:gd name="T4" fmla="*/ 1008 w 1008"/>
                <a:gd name="T5" fmla="*/ 104 h 152"/>
                <a:gd name="T6" fmla="*/ 0 60000 65536"/>
                <a:gd name="T7" fmla="*/ 0 60000 65536"/>
                <a:gd name="T8" fmla="*/ 0 60000 65536"/>
                <a:gd name="T9" fmla="*/ 0 w 1008"/>
                <a:gd name="T10" fmla="*/ 0 h 152"/>
                <a:gd name="T11" fmla="*/ 1008 w 1008"/>
                <a:gd name="T12" fmla="*/ 152 h 1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152">
                  <a:moveTo>
                    <a:pt x="0" y="152"/>
                  </a:moveTo>
                  <a:cubicBezTo>
                    <a:pt x="156" y="84"/>
                    <a:pt x="312" y="16"/>
                    <a:pt x="480" y="8"/>
                  </a:cubicBezTo>
                  <a:cubicBezTo>
                    <a:pt x="648" y="0"/>
                    <a:pt x="828" y="52"/>
                    <a:pt x="1008" y="104"/>
                  </a:cubicBezTo>
                </a:path>
              </a:pathLst>
            </a:custGeom>
            <a:noFill/>
            <a:ln w="19050">
              <a:solidFill>
                <a:schemeClr val="accent4"/>
              </a:solidFill>
              <a:round/>
              <a:headEnd type="arrow"/>
              <a:tailEnd type="non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94"/>
            <p:cNvSpPr>
              <a:spLocks/>
            </p:cNvSpPr>
            <p:nvPr/>
          </p:nvSpPr>
          <p:spPr bwMode="auto">
            <a:xfrm flipV="1">
              <a:off x="2620622" y="3596784"/>
              <a:ext cx="650875" cy="228600"/>
            </a:xfrm>
            <a:custGeom>
              <a:avLst/>
              <a:gdLst>
                <a:gd name="T0" fmla="*/ 0 w 480"/>
                <a:gd name="T1" fmla="*/ 144 h 168"/>
                <a:gd name="T2" fmla="*/ 240 w 480"/>
                <a:gd name="T3" fmla="*/ 144 h 168"/>
                <a:gd name="T4" fmla="*/ 480 w 480"/>
                <a:gd name="T5" fmla="*/ 0 h 168"/>
                <a:gd name="T6" fmla="*/ 0 60000 65536"/>
                <a:gd name="T7" fmla="*/ 0 60000 65536"/>
                <a:gd name="T8" fmla="*/ 0 60000 65536"/>
                <a:gd name="T9" fmla="*/ 0 w 480"/>
                <a:gd name="T10" fmla="*/ 0 h 168"/>
                <a:gd name="T11" fmla="*/ 480 w 480"/>
                <a:gd name="T12" fmla="*/ 168 h 1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168">
                  <a:moveTo>
                    <a:pt x="0" y="144"/>
                  </a:moveTo>
                  <a:cubicBezTo>
                    <a:pt x="80" y="156"/>
                    <a:pt x="160" y="168"/>
                    <a:pt x="240" y="144"/>
                  </a:cubicBezTo>
                  <a:cubicBezTo>
                    <a:pt x="320" y="120"/>
                    <a:pt x="440" y="24"/>
                    <a:pt x="480" y="0"/>
                  </a:cubicBezTo>
                </a:path>
              </a:pathLst>
            </a:custGeom>
            <a:noFill/>
            <a:ln w="19050">
              <a:solidFill>
                <a:schemeClr val="accent4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96"/>
            <p:cNvSpPr>
              <a:spLocks/>
            </p:cNvSpPr>
            <p:nvPr/>
          </p:nvSpPr>
          <p:spPr bwMode="auto">
            <a:xfrm flipV="1">
              <a:off x="2815884" y="3922222"/>
              <a:ext cx="325438" cy="76200"/>
            </a:xfrm>
            <a:custGeom>
              <a:avLst/>
              <a:gdLst>
                <a:gd name="T0" fmla="*/ 0 w 240"/>
                <a:gd name="T1" fmla="*/ 48 h 56"/>
                <a:gd name="T2" fmla="*/ 144 w 240"/>
                <a:gd name="T3" fmla="*/ 48 h 56"/>
                <a:gd name="T4" fmla="*/ 240 w 240"/>
                <a:gd name="T5" fmla="*/ 0 h 56"/>
                <a:gd name="T6" fmla="*/ 0 60000 65536"/>
                <a:gd name="T7" fmla="*/ 0 60000 65536"/>
                <a:gd name="T8" fmla="*/ 0 60000 65536"/>
                <a:gd name="T9" fmla="*/ 0 w 240"/>
                <a:gd name="T10" fmla="*/ 0 h 56"/>
                <a:gd name="T11" fmla="*/ 240 w 240"/>
                <a:gd name="T12" fmla="*/ 56 h 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56">
                  <a:moveTo>
                    <a:pt x="0" y="48"/>
                  </a:moveTo>
                  <a:cubicBezTo>
                    <a:pt x="52" y="52"/>
                    <a:pt x="104" y="56"/>
                    <a:pt x="144" y="48"/>
                  </a:cubicBezTo>
                  <a:cubicBezTo>
                    <a:pt x="184" y="40"/>
                    <a:pt x="212" y="20"/>
                    <a:pt x="240" y="0"/>
                  </a:cubicBezTo>
                </a:path>
              </a:pathLst>
            </a:custGeom>
            <a:noFill/>
            <a:ln w="19050">
              <a:solidFill>
                <a:schemeClr val="accent4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42"/>
            <p:cNvSpPr>
              <a:spLocks/>
            </p:cNvSpPr>
            <p:nvPr/>
          </p:nvSpPr>
          <p:spPr bwMode="auto">
            <a:xfrm rot="10800000">
              <a:off x="2562757" y="2177322"/>
              <a:ext cx="1305639" cy="181443"/>
            </a:xfrm>
            <a:custGeom>
              <a:avLst/>
              <a:gdLst>
                <a:gd name="T0" fmla="*/ 0 w 1008"/>
                <a:gd name="T1" fmla="*/ 152 h 152"/>
                <a:gd name="T2" fmla="*/ 480 w 1008"/>
                <a:gd name="T3" fmla="*/ 8 h 152"/>
                <a:gd name="T4" fmla="*/ 1008 w 1008"/>
                <a:gd name="T5" fmla="*/ 104 h 152"/>
                <a:gd name="T6" fmla="*/ 0 60000 65536"/>
                <a:gd name="T7" fmla="*/ 0 60000 65536"/>
                <a:gd name="T8" fmla="*/ 0 60000 65536"/>
                <a:gd name="T9" fmla="*/ 0 w 1008"/>
                <a:gd name="T10" fmla="*/ 0 h 152"/>
                <a:gd name="T11" fmla="*/ 1008 w 1008"/>
                <a:gd name="T12" fmla="*/ 152 h 1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152">
                  <a:moveTo>
                    <a:pt x="0" y="152"/>
                  </a:moveTo>
                  <a:cubicBezTo>
                    <a:pt x="156" y="84"/>
                    <a:pt x="312" y="16"/>
                    <a:pt x="480" y="8"/>
                  </a:cubicBezTo>
                  <a:cubicBezTo>
                    <a:pt x="648" y="0"/>
                    <a:pt x="828" y="52"/>
                    <a:pt x="1008" y="104"/>
                  </a:cubicBezTo>
                </a:path>
              </a:pathLst>
            </a:custGeom>
            <a:noFill/>
            <a:ln w="19050">
              <a:solidFill>
                <a:schemeClr val="accent4"/>
              </a:solidFill>
              <a:round/>
              <a:headEnd type="arrow"/>
              <a:tailEnd type="non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95"/>
            <p:cNvSpPr>
              <a:spLocks/>
            </p:cNvSpPr>
            <p:nvPr/>
          </p:nvSpPr>
          <p:spPr bwMode="auto">
            <a:xfrm flipV="1">
              <a:off x="2685709" y="3749184"/>
              <a:ext cx="520700" cy="152400"/>
            </a:xfrm>
            <a:custGeom>
              <a:avLst/>
              <a:gdLst>
                <a:gd name="T0" fmla="*/ 0 w 384"/>
                <a:gd name="T1" fmla="*/ 96 h 112"/>
                <a:gd name="T2" fmla="*/ 192 w 384"/>
                <a:gd name="T3" fmla="*/ 96 h 112"/>
                <a:gd name="T4" fmla="*/ 384 w 384"/>
                <a:gd name="T5" fmla="*/ 0 h 112"/>
                <a:gd name="T6" fmla="*/ 0 60000 65536"/>
                <a:gd name="T7" fmla="*/ 0 60000 65536"/>
                <a:gd name="T8" fmla="*/ 0 60000 65536"/>
                <a:gd name="T9" fmla="*/ 0 w 384"/>
                <a:gd name="T10" fmla="*/ 0 h 112"/>
                <a:gd name="T11" fmla="*/ 384 w 384"/>
                <a:gd name="T12" fmla="*/ 112 h 1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112">
                  <a:moveTo>
                    <a:pt x="0" y="96"/>
                  </a:moveTo>
                  <a:cubicBezTo>
                    <a:pt x="64" y="104"/>
                    <a:pt x="128" y="112"/>
                    <a:pt x="192" y="96"/>
                  </a:cubicBezTo>
                  <a:cubicBezTo>
                    <a:pt x="256" y="80"/>
                    <a:pt x="352" y="16"/>
                    <a:pt x="384" y="0"/>
                  </a:cubicBezTo>
                </a:path>
              </a:pathLst>
            </a:custGeom>
            <a:noFill/>
            <a:ln w="19050">
              <a:solidFill>
                <a:schemeClr val="accent4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29" name="Straight Connector 28"/>
          <p:cNvCxnSpPr/>
          <p:nvPr/>
        </p:nvCxnSpPr>
        <p:spPr>
          <a:xfrm flipH="1" flipV="1">
            <a:off x="2676000" y="4493714"/>
            <a:ext cx="2658278" cy="144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2676000" y="5255763"/>
            <a:ext cx="2658278" cy="144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6857722" y="4492270"/>
            <a:ext cx="2658278" cy="144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 flipV="1">
            <a:off x="6857722" y="5256486"/>
            <a:ext cx="2658278" cy="1443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Freeform 11"/>
          <p:cNvSpPr>
            <a:spLocks/>
          </p:cNvSpPr>
          <p:nvPr/>
        </p:nvSpPr>
        <p:spPr bwMode="auto">
          <a:xfrm>
            <a:off x="5334278" y="5257206"/>
            <a:ext cx="1523444" cy="1039159"/>
          </a:xfrm>
          <a:custGeom>
            <a:avLst/>
            <a:gdLst>
              <a:gd name="T0" fmla="*/ 0 w 1200"/>
              <a:gd name="T1" fmla="*/ 0 h 1008"/>
              <a:gd name="T2" fmla="*/ 96 w 1200"/>
              <a:gd name="T3" fmla="*/ 672 h 1008"/>
              <a:gd name="T4" fmla="*/ 432 w 1200"/>
              <a:gd name="T5" fmla="*/ 1008 h 1008"/>
              <a:gd name="T6" fmla="*/ 720 w 1200"/>
              <a:gd name="T7" fmla="*/ 672 h 1008"/>
              <a:gd name="T8" fmla="*/ 960 w 1200"/>
              <a:gd name="T9" fmla="*/ 720 h 1008"/>
              <a:gd name="T10" fmla="*/ 1152 w 1200"/>
              <a:gd name="T11" fmla="*/ 432 h 1008"/>
              <a:gd name="T12" fmla="*/ 1200 w 1200"/>
              <a:gd name="T13" fmla="*/ 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00"/>
              <a:gd name="T22" fmla="*/ 0 h 1008"/>
              <a:gd name="T23" fmla="*/ 1200 w 120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00" h="1008">
                <a:moveTo>
                  <a:pt x="0" y="0"/>
                </a:moveTo>
                <a:cubicBezTo>
                  <a:pt x="12" y="252"/>
                  <a:pt x="24" y="504"/>
                  <a:pt x="96" y="672"/>
                </a:cubicBezTo>
                <a:cubicBezTo>
                  <a:pt x="168" y="840"/>
                  <a:pt x="328" y="1008"/>
                  <a:pt x="432" y="1008"/>
                </a:cubicBezTo>
                <a:cubicBezTo>
                  <a:pt x="536" y="1008"/>
                  <a:pt x="632" y="720"/>
                  <a:pt x="720" y="672"/>
                </a:cubicBezTo>
                <a:cubicBezTo>
                  <a:pt x="808" y="624"/>
                  <a:pt x="888" y="760"/>
                  <a:pt x="960" y="720"/>
                </a:cubicBezTo>
                <a:cubicBezTo>
                  <a:pt x="1032" y="680"/>
                  <a:pt x="1112" y="552"/>
                  <a:pt x="1152" y="432"/>
                </a:cubicBezTo>
                <a:cubicBezTo>
                  <a:pt x="1192" y="312"/>
                  <a:pt x="1192" y="72"/>
                  <a:pt x="1200" y="0"/>
                </a:cubicBezTo>
              </a:path>
            </a:pathLst>
          </a:custGeom>
          <a:noFill/>
          <a:ln w="12700">
            <a:solidFill>
              <a:srgbClr val="40404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16"/>
          <p:cNvSpPr>
            <a:spLocks/>
          </p:cNvSpPr>
          <p:nvPr/>
        </p:nvSpPr>
        <p:spPr bwMode="auto">
          <a:xfrm flipV="1">
            <a:off x="5334278" y="3456000"/>
            <a:ext cx="1523444" cy="1039159"/>
          </a:xfrm>
          <a:custGeom>
            <a:avLst/>
            <a:gdLst>
              <a:gd name="T0" fmla="*/ 0 w 1200"/>
              <a:gd name="T1" fmla="*/ 0 h 1008"/>
              <a:gd name="T2" fmla="*/ 96 w 1200"/>
              <a:gd name="T3" fmla="*/ 672 h 1008"/>
              <a:gd name="T4" fmla="*/ 432 w 1200"/>
              <a:gd name="T5" fmla="*/ 1008 h 1008"/>
              <a:gd name="T6" fmla="*/ 720 w 1200"/>
              <a:gd name="T7" fmla="*/ 672 h 1008"/>
              <a:gd name="T8" fmla="*/ 960 w 1200"/>
              <a:gd name="T9" fmla="*/ 720 h 1008"/>
              <a:gd name="T10" fmla="*/ 1152 w 1200"/>
              <a:gd name="T11" fmla="*/ 432 h 1008"/>
              <a:gd name="T12" fmla="*/ 1200 w 1200"/>
              <a:gd name="T13" fmla="*/ 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00"/>
              <a:gd name="T22" fmla="*/ 0 h 1008"/>
              <a:gd name="T23" fmla="*/ 1200 w 120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00" h="1008">
                <a:moveTo>
                  <a:pt x="0" y="0"/>
                </a:moveTo>
                <a:cubicBezTo>
                  <a:pt x="12" y="252"/>
                  <a:pt x="24" y="504"/>
                  <a:pt x="96" y="672"/>
                </a:cubicBezTo>
                <a:cubicBezTo>
                  <a:pt x="168" y="840"/>
                  <a:pt x="328" y="1008"/>
                  <a:pt x="432" y="1008"/>
                </a:cubicBezTo>
                <a:cubicBezTo>
                  <a:pt x="536" y="1008"/>
                  <a:pt x="632" y="720"/>
                  <a:pt x="720" y="672"/>
                </a:cubicBezTo>
                <a:cubicBezTo>
                  <a:pt x="808" y="624"/>
                  <a:pt x="888" y="760"/>
                  <a:pt x="960" y="720"/>
                </a:cubicBezTo>
                <a:cubicBezTo>
                  <a:pt x="1032" y="680"/>
                  <a:pt x="1112" y="552"/>
                  <a:pt x="1152" y="432"/>
                </a:cubicBezTo>
                <a:cubicBezTo>
                  <a:pt x="1192" y="312"/>
                  <a:pt x="1192" y="72"/>
                  <a:pt x="1200" y="0"/>
                </a:cubicBezTo>
              </a:path>
            </a:pathLst>
          </a:custGeom>
          <a:noFill/>
          <a:ln w="12700">
            <a:solidFill>
              <a:schemeClr val="accent4">
                <a:lumMod val="50000"/>
              </a:schemeClr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5" name="Group 123"/>
          <p:cNvGrpSpPr/>
          <p:nvPr/>
        </p:nvGrpSpPr>
        <p:grpSpPr>
          <a:xfrm>
            <a:off x="2723166" y="4734629"/>
            <a:ext cx="6729684" cy="335739"/>
            <a:chOff x="2305525" y="5833839"/>
            <a:chExt cx="4719820" cy="167881"/>
          </a:xfrm>
        </p:grpSpPr>
        <p:grpSp>
          <p:nvGrpSpPr>
            <p:cNvPr id="36" name="Group 116"/>
            <p:cNvGrpSpPr/>
            <p:nvPr/>
          </p:nvGrpSpPr>
          <p:grpSpPr>
            <a:xfrm>
              <a:off x="2305525" y="5833839"/>
              <a:ext cx="975192" cy="167881"/>
              <a:chOff x="2305525" y="5833839"/>
              <a:chExt cx="975192" cy="167881"/>
            </a:xfrm>
          </p:grpSpPr>
          <p:sp>
            <p:nvSpPr>
              <p:cNvPr id="41" name="Freeform 40"/>
              <p:cNvSpPr/>
              <p:nvPr/>
            </p:nvSpPr>
            <p:spPr>
              <a:xfrm flipH="1">
                <a:off x="2612913" y="5833839"/>
                <a:ext cx="667804" cy="167881"/>
              </a:xfrm>
              <a:custGeom>
                <a:avLst/>
                <a:gdLst>
                  <a:gd name="connsiteX0" fmla="*/ 0 w 667804"/>
                  <a:gd name="connsiteY0" fmla="*/ 155107 h 167881"/>
                  <a:gd name="connsiteX1" fmla="*/ 98528 w 667804"/>
                  <a:gd name="connsiteY1" fmla="*/ 1825 h 167881"/>
                  <a:gd name="connsiteX2" fmla="*/ 197057 w 667804"/>
                  <a:gd name="connsiteY2" fmla="*/ 144158 h 167881"/>
                  <a:gd name="connsiteX3" fmla="*/ 306533 w 667804"/>
                  <a:gd name="connsiteY3" fmla="*/ 12774 h 167881"/>
                  <a:gd name="connsiteX4" fmla="*/ 394114 w 667804"/>
                  <a:gd name="connsiteY4" fmla="*/ 155107 h 167881"/>
                  <a:gd name="connsiteX5" fmla="*/ 470747 w 667804"/>
                  <a:gd name="connsiteY5" fmla="*/ 89415 h 167881"/>
                  <a:gd name="connsiteX6" fmla="*/ 558328 w 667804"/>
                  <a:gd name="connsiteY6" fmla="*/ 56569 h 167881"/>
                  <a:gd name="connsiteX7" fmla="*/ 667804 w 667804"/>
                  <a:gd name="connsiteY7" fmla="*/ 45620 h 167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7804" h="167881">
                    <a:moveTo>
                      <a:pt x="0" y="155107"/>
                    </a:moveTo>
                    <a:cubicBezTo>
                      <a:pt x="32842" y="79378"/>
                      <a:pt x="65685" y="3650"/>
                      <a:pt x="98528" y="1825"/>
                    </a:cubicBezTo>
                    <a:cubicBezTo>
                      <a:pt x="131371" y="0"/>
                      <a:pt x="162390" y="142333"/>
                      <a:pt x="197057" y="144158"/>
                    </a:cubicBezTo>
                    <a:cubicBezTo>
                      <a:pt x="231724" y="145983"/>
                      <a:pt x="273690" y="10949"/>
                      <a:pt x="306533" y="12774"/>
                    </a:cubicBezTo>
                    <a:cubicBezTo>
                      <a:pt x="339376" y="14599"/>
                      <a:pt x="366745" y="142334"/>
                      <a:pt x="394114" y="155107"/>
                    </a:cubicBezTo>
                    <a:cubicBezTo>
                      <a:pt x="421483" y="167881"/>
                      <a:pt x="443378" y="105838"/>
                      <a:pt x="470747" y="89415"/>
                    </a:cubicBezTo>
                    <a:cubicBezTo>
                      <a:pt x="498116" y="72992"/>
                      <a:pt x="525485" y="63868"/>
                      <a:pt x="558328" y="56569"/>
                    </a:cubicBezTo>
                    <a:cubicBezTo>
                      <a:pt x="591171" y="49270"/>
                      <a:pt x="629487" y="47445"/>
                      <a:pt x="667804" y="45620"/>
                    </a:cubicBezTo>
                  </a:path>
                </a:pathLst>
              </a:custGeom>
              <a:ln w="25400">
                <a:solidFill>
                  <a:srgbClr val="7030A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2" name="Straight Arrow Connector 41"/>
              <p:cNvCxnSpPr/>
              <p:nvPr/>
            </p:nvCxnSpPr>
            <p:spPr>
              <a:xfrm flipH="1">
                <a:off x="2305525" y="5876283"/>
                <a:ext cx="307388" cy="1588"/>
              </a:xfrm>
              <a:prstGeom prst="straightConnector1">
                <a:avLst/>
              </a:prstGeom>
              <a:ln w="25400">
                <a:solidFill>
                  <a:srgbClr val="7030A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oup 117"/>
            <p:cNvGrpSpPr/>
            <p:nvPr/>
          </p:nvGrpSpPr>
          <p:grpSpPr>
            <a:xfrm flipH="1">
              <a:off x="6050153" y="5833839"/>
              <a:ext cx="975192" cy="167881"/>
              <a:chOff x="2189126" y="5833839"/>
              <a:chExt cx="975192" cy="167881"/>
            </a:xfrm>
          </p:grpSpPr>
          <p:sp>
            <p:nvSpPr>
              <p:cNvPr id="39" name="Freeform 38"/>
              <p:cNvSpPr/>
              <p:nvPr/>
            </p:nvSpPr>
            <p:spPr>
              <a:xfrm flipH="1">
                <a:off x="2496514" y="5833839"/>
                <a:ext cx="667804" cy="167881"/>
              </a:xfrm>
              <a:custGeom>
                <a:avLst/>
                <a:gdLst>
                  <a:gd name="connsiteX0" fmla="*/ 0 w 667804"/>
                  <a:gd name="connsiteY0" fmla="*/ 155107 h 167881"/>
                  <a:gd name="connsiteX1" fmla="*/ 98528 w 667804"/>
                  <a:gd name="connsiteY1" fmla="*/ 1825 h 167881"/>
                  <a:gd name="connsiteX2" fmla="*/ 197057 w 667804"/>
                  <a:gd name="connsiteY2" fmla="*/ 144158 h 167881"/>
                  <a:gd name="connsiteX3" fmla="*/ 306533 w 667804"/>
                  <a:gd name="connsiteY3" fmla="*/ 12774 h 167881"/>
                  <a:gd name="connsiteX4" fmla="*/ 394114 w 667804"/>
                  <a:gd name="connsiteY4" fmla="*/ 155107 h 167881"/>
                  <a:gd name="connsiteX5" fmla="*/ 470747 w 667804"/>
                  <a:gd name="connsiteY5" fmla="*/ 89415 h 167881"/>
                  <a:gd name="connsiteX6" fmla="*/ 558328 w 667804"/>
                  <a:gd name="connsiteY6" fmla="*/ 56569 h 167881"/>
                  <a:gd name="connsiteX7" fmla="*/ 667804 w 667804"/>
                  <a:gd name="connsiteY7" fmla="*/ 45620 h 167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7804" h="167881">
                    <a:moveTo>
                      <a:pt x="0" y="155107"/>
                    </a:moveTo>
                    <a:cubicBezTo>
                      <a:pt x="32842" y="79378"/>
                      <a:pt x="65685" y="3650"/>
                      <a:pt x="98528" y="1825"/>
                    </a:cubicBezTo>
                    <a:cubicBezTo>
                      <a:pt x="131371" y="0"/>
                      <a:pt x="162390" y="142333"/>
                      <a:pt x="197057" y="144158"/>
                    </a:cubicBezTo>
                    <a:cubicBezTo>
                      <a:pt x="231724" y="145983"/>
                      <a:pt x="273690" y="10949"/>
                      <a:pt x="306533" y="12774"/>
                    </a:cubicBezTo>
                    <a:cubicBezTo>
                      <a:pt x="339376" y="14599"/>
                      <a:pt x="366745" y="142334"/>
                      <a:pt x="394114" y="155107"/>
                    </a:cubicBezTo>
                    <a:cubicBezTo>
                      <a:pt x="421483" y="167881"/>
                      <a:pt x="443378" y="105838"/>
                      <a:pt x="470747" y="89415"/>
                    </a:cubicBezTo>
                    <a:cubicBezTo>
                      <a:pt x="498116" y="72992"/>
                      <a:pt x="525485" y="63868"/>
                      <a:pt x="558328" y="56569"/>
                    </a:cubicBezTo>
                    <a:cubicBezTo>
                      <a:pt x="591171" y="49270"/>
                      <a:pt x="629487" y="47445"/>
                      <a:pt x="667804" y="45620"/>
                    </a:cubicBezTo>
                  </a:path>
                </a:pathLst>
              </a:custGeom>
              <a:ln w="25400">
                <a:solidFill>
                  <a:srgbClr val="7030A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0" name="Straight Arrow Connector 39"/>
              <p:cNvCxnSpPr/>
              <p:nvPr/>
            </p:nvCxnSpPr>
            <p:spPr>
              <a:xfrm flipH="1">
                <a:off x="2189126" y="5876283"/>
                <a:ext cx="307388" cy="1588"/>
              </a:xfrm>
              <a:prstGeom prst="straightConnector1">
                <a:avLst/>
              </a:prstGeom>
              <a:ln w="25400">
                <a:solidFill>
                  <a:srgbClr val="7030A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3" name="Group 127"/>
          <p:cNvGrpSpPr/>
          <p:nvPr/>
        </p:nvGrpSpPr>
        <p:grpSpPr>
          <a:xfrm>
            <a:off x="5394739" y="4790970"/>
            <a:ext cx="881233" cy="154370"/>
            <a:chOff x="4050969" y="5857324"/>
            <a:chExt cx="703654" cy="123263"/>
          </a:xfrm>
        </p:grpSpPr>
        <p:sp>
          <p:nvSpPr>
            <p:cNvPr id="44" name="Oval 18"/>
            <p:cNvSpPr>
              <a:spLocks noChangeAspect="1" noChangeArrowheads="1"/>
            </p:cNvSpPr>
            <p:nvPr/>
          </p:nvSpPr>
          <p:spPr bwMode="auto">
            <a:xfrm>
              <a:off x="4050969" y="5857324"/>
              <a:ext cx="164392" cy="123263"/>
            </a:xfrm>
            <a:prstGeom prst="ellipse">
              <a:avLst/>
            </a:prstGeom>
            <a:solidFill>
              <a:schemeClr val="accent2">
                <a:alpha val="40000"/>
              </a:schemeClr>
            </a:solidFill>
            <a:ln w="28575">
              <a:solidFill>
                <a:schemeClr val="accent2">
                  <a:lumMod val="75000"/>
                </a:schemeClr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45" name="Straight Arrow Connector 44"/>
            <p:cNvCxnSpPr/>
            <p:nvPr/>
          </p:nvCxnSpPr>
          <p:spPr>
            <a:xfrm rot="16200000" flipH="1">
              <a:off x="4485291" y="5653922"/>
              <a:ext cx="2496" cy="536169"/>
            </a:xfrm>
            <a:prstGeom prst="straightConnector1">
              <a:avLst/>
            </a:prstGeom>
            <a:ln w="25400" cap="flat" cmpd="sng" algn="ctr">
              <a:solidFill>
                <a:schemeClr val="accent2">
                  <a:lumMod val="75000"/>
                </a:schemeClr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122"/>
          <p:cNvGrpSpPr>
            <a:grpSpLocks noChangeAspect="1"/>
          </p:cNvGrpSpPr>
          <p:nvPr/>
        </p:nvGrpSpPr>
        <p:grpSpPr>
          <a:xfrm>
            <a:off x="5334270" y="3466734"/>
            <a:ext cx="1523447" cy="2840366"/>
            <a:chOff x="4299657" y="5309244"/>
            <a:chExt cx="835846" cy="1558383"/>
          </a:xfrm>
        </p:grpSpPr>
        <p:sp>
          <p:nvSpPr>
            <p:cNvPr id="50" name="Freeform 16"/>
            <p:cNvSpPr>
              <a:spLocks/>
            </p:cNvSpPr>
            <p:nvPr/>
          </p:nvSpPr>
          <p:spPr bwMode="auto">
            <a:xfrm flipV="1">
              <a:off x="4299657" y="5309244"/>
              <a:ext cx="835846" cy="570140"/>
            </a:xfrm>
            <a:custGeom>
              <a:avLst/>
              <a:gdLst>
                <a:gd name="T0" fmla="*/ 0 w 1200"/>
                <a:gd name="T1" fmla="*/ 0 h 1008"/>
                <a:gd name="T2" fmla="*/ 96 w 1200"/>
                <a:gd name="T3" fmla="*/ 672 h 1008"/>
                <a:gd name="T4" fmla="*/ 432 w 1200"/>
                <a:gd name="T5" fmla="*/ 1008 h 1008"/>
                <a:gd name="T6" fmla="*/ 720 w 1200"/>
                <a:gd name="T7" fmla="*/ 672 h 1008"/>
                <a:gd name="T8" fmla="*/ 960 w 1200"/>
                <a:gd name="T9" fmla="*/ 720 h 1008"/>
                <a:gd name="T10" fmla="*/ 1152 w 1200"/>
                <a:gd name="T11" fmla="*/ 432 h 1008"/>
                <a:gd name="T12" fmla="*/ 1200 w 1200"/>
                <a:gd name="T13" fmla="*/ 0 h 10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0"/>
                <a:gd name="T22" fmla="*/ 0 h 1008"/>
                <a:gd name="T23" fmla="*/ 1200 w 1200"/>
                <a:gd name="T24" fmla="*/ 1008 h 10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0" h="1008">
                  <a:moveTo>
                    <a:pt x="0" y="0"/>
                  </a:moveTo>
                  <a:cubicBezTo>
                    <a:pt x="12" y="252"/>
                    <a:pt x="24" y="504"/>
                    <a:pt x="96" y="672"/>
                  </a:cubicBezTo>
                  <a:cubicBezTo>
                    <a:pt x="168" y="840"/>
                    <a:pt x="328" y="1008"/>
                    <a:pt x="432" y="1008"/>
                  </a:cubicBezTo>
                  <a:cubicBezTo>
                    <a:pt x="536" y="1008"/>
                    <a:pt x="632" y="720"/>
                    <a:pt x="720" y="672"/>
                  </a:cubicBezTo>
                  <a:cubicBezTo>
                    <a:pt x="808" y="624"/>
                    <a:pt x="888" y="760"/>
                    <a:pt x="960" y="720"/>
                  </a:cubicBezTo>
                  <a:cubicBezTo>
                    <a:pt x="1032" y="680"/>
                    <a:pt x="1112" y="552"/>
                    <a:pt x="1152" y="432"/>
                  </a:cubicBezTo>
                  <a:cubicBezTo>
                    <a:pt x="1192" y="312"/>
                    <a:pt x="1192" y="72"/>
                    <a:pt x="1200" y="0"/>
                  </a:cubicBezTo>
                </a:path>
              </a:pathLst>
            </a:custGeom>
            <a:noFill/>
            <a:ln w="508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1"/>
            <p:cNvSpPr>
              <a:spLocks/>
            </p:cNvSpPr>
            <p:nvPr/>
          </p:nvSpPr>
          <p:spPr bwMode="auto">
            <a:xfrm>
              <a:off x="4299657" y="6297487"/>
              <a:ext cx="835846" cy="570140"/>
            </a:xfrm>
            <a:custGeom>
              <a:avLst/>
              <a:gdLst>
                <a:gd name="T0" fmla="*/ 0 w 1200"/>
                <a:gd name="T1" fmla="*/ 0 h 1008"/>
                <a:gd name="T2" fmla="*/ 96 w 1200"/>
                <a:gd name="T3" fmla="*/ 672 h 1008"/>
                <a:gd name="T4" fmla="*/ 432 w 1200"/>
                <a:gd name="T5" fmla="*/ 1008 h 1008"/>
                <a:gd name="T6" fmla="*/ 720 w 1200"/>
                <a:gd name="T7" fmla="*/ 672 h 1008"/>
                <a:gd name="T8" fmla="*/ 960 w 1200"/>
                <a:gd name="T9" fmla="*/ 720 h 1008"/>
                <a:gd name="T10" fmla="*/ 1152 w 1200"/>
                <a:gd name="T11" fmla="*/ 432 h 1008"/>
                <a:gd name="T12" fmla="*/ 1200 w 1200"/>
                <a:gd name="T13" fmla="*/ 0 h 10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0"/>
                <a:gd name="T22" fmla="*/ 0 h 1008"/>
                <a:gd name="T23" fmla="*/ 1200 w 1200"/>
                <a:gd name="T24" fmla="*/ 1008 h 10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0" h="1008">
                  <a:moveTo>
                    <a:pt x="0" y="0"/>
                  </a:moveTo>
                  <a:cubicBezTo>
                    <a:pt x="12" y="252"/>
                    <a:pt x="24" y="504"/>
                    <a:pt x="96" y="672"/>
                  </a:cubicBezTo>
                  <a:cubicBezTo>
                    <a:pt x="168" y="840"/>
                    <a:pt x="328" y="1008"/>
                    <a:pt x="432" y="1008"/>
                  </a:cubicBezTo>
                  <a:cubicBezTo>
                    <a:pt x="536" y="1008"/>
                    <a:pt x="632" y="720"/>
                    <a:pt x="720" y="672"/>
                  </a:cubicBezTo>
                  <a:cubicBezTo>
                    <a:pt x="808" y="624"/>
                    <a:pt x="888" y="760"/>
                    <a:pt x="960" y="720"/>
                  </a:cubicBezTo>
                  <a:cubicBezTo>
                    <a:pt x="1032" y="680"/>
                    <a:pt x="1112" y="552"/>
                    <a:pt x="1152" y="432"/>
                  </a:cubicBezTo>
                  <a:cubicBezTo>
                    <a:pt x="1192" y="312"/>
                    <a:pt x="1192" y="72"/>
                    <a:pt x="1200" y="0"/>
                  </a:cubicBezTo>
                </a:path>
              </a:pathLst>
            </a:custGeom>
            <a:noFill/>
            <a:ln w="508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7" name="Content Placeholder 2"/>
          <p:cNvSpPr txBox="1">
            <a:spLocks/>
          </p:cNvSpPr>
          <p:nvPr/>
        </p:nvSpPr>
        <p:spPr>
          <a:xfrm>
            <a:off x="2316000" y="1656000"/>
            <a:ext cx="7560000" cy="2880000"/>
          </a:xfrm>
          <a:prstGeom prst="roundRect">
            <a:avLst>
              <a:gd name="adj" fmla="val 6525"/>
            </a:avLst>
          </a:prstGeom>
          <a:solidFill>
            <a:schemeClr val="bg1"/>
          </a:solidFill>
          <a:ln w="25400" cmpd="sng">
            <a:solidFill>
              <a:schemeClr val="accent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marL="74250" lvl="1">
              <a:spcBef>
                <a:spcPct val="20000"/>
              </a:spcBef>
              <a:defRPr/>
            </a:pPr>
            <a:r>
              <a:rPr lang="en-US" sz="2000" dirty="0"/>
              <a:t>The energy loss of a particle bunch</a:t>
            </a:r>
            <a:endParaRPr lang="en-US" dirty="0"/>
          </a:p>
          <a:p>
            <a:pPr marL="694800" lvl="2" indent="-342900">
              <a:spcBef>
                <a:spcPct val="20000"/>
              </a:spcBef>
              <a:buFont typeface="Arial"/>
              <a:buChar char="⇒"/>
              <a:defRPr/>
            </a:pPr>
            <a:r>
              <a:rPr lang="en-US" dirty="0"/>
              <a:t>causes </a:t>
            </a:r>
            <a:r>
              <a:rPr lang="en-US" b="1" dirty="0">
                <a:solidFill>
                  <a:srgbClr val="C00000"/>
                </a:solidFill>
              </a:rPr>
              <a:t>beam induced heating</a:t>
            </a:r>
            <a:r>
              <a:rPr lang="en-US" b="1" dirty="0"/>
              <a:t> </a:t>
            </a:r>
            <a:r>
              <a:rPr lang="en-US" dirty="0"/>
              <a:t>of the machine elements (damage, outgassing)</a:t>
            </a:r>
            <a:endParaRPr lang="en-US" b="1" dirty="0">
              <a:solidFill>
                <a:srgbClr val="C00000"/>
              </a:solidFill>
            </a:endParaRPr>
          </a:p>
          <a:p>
            <a:pPr marL="694800" lvl="2" indent="-342900">
              <a:spcBef>
                <a:spcPct val="20000"/>
              </a:spcBef>
              <a:buFont typeface="Arial"/>
              <a:buChar char="⇒"/>
              <a:defRPr/>
            </a:pPr>
            <a:r>
              <a:rPr lang="en-US" dirty="0"/>
              <a:t>feeds into both </a:t>
            </a:r>
            <a:r>
              <a:rPr lang="en-US" b="1" dirty="0">
                <a:solidFill>
                  <a:srgbClr val="C00000"/>
                </a:solidFill>
              </a:rPr>
              <a:t>longitudinal and transverse instabilities</a:t>
            </a:r>
            <a:r>
              <a:rPr lang="en-US" b="1" dirty="0"/>
              <a:t> </a:t>
            </a:r>
            <a:r>
              <a:rPr lang="en-US" dirty="0"/>
              <a:t>through the associated EM fields</a:t>
            </a:r>
          </a:p>
          <a:p>
            <a:pPr marL="694800" lvl="2" indent="-342900">
              <a:spcBef>
                <a:spcPct val="20000"/>
              </a:spcBef>
              <a:buFont typeface="Arial"/>
              <a:buChar char="⇒"/>
              <a:defRPr/>
            </a:pPr>
            <a:r>
              <a:rPr lang="en-US" dirty="0"/>
              <a:t>is compensated by the RF system determining a </a:t>
            </a:r>
            <a:r>
              <a:rPr lang="en-US" b="1" dirty="0">
                <a:solidFill>
                  <a:srgbClr val="C00000"/>
                </a:solidFill>
              </a:rPr>
              <a:t>stable phase shift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4896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Examples: SPS kickers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Two types of SPS extraction kickers (MKE):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Original design: several modules separated by conductor stripes (segmentation) with </a:t>
            </a:r>
            <a:r>
              <a:rPr lang="en-US" b="1" dirty="0">
                <a:solidFill>
                  <a:srgbClr val="C00000"/>
                </a:solidFill>
              </a:rPr>
              <a:t>bare ferrite blocks</a:t>
            </a:r>
            <a:r>
              <a:rPr lang="en-US" dirty="0"/>
              <a:t>, fed by an inner and an outer conductor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New design: like original, but modules have </a:t>
            </a:r>
            <a:r>
              <a:rPr lang="en-US" b="1" dirty="0">
                <a:solidFill>
                  <a:srgbClr val="C00000"/>
                </a:solidFill>
              </a:rPr>
              <a:t>‘</a:t>
            </a:r>
            <a:r>
              <a:rPr lang="en-US" b="1" dirty="0" err="1">
                <a:solidFill>
                  <a:srgbClr val="C00000"/>
                </a:solidFill>
              </a:rPr>
              <a:t>serigraphed</a:t>
            </a:r>
            <a:r>
              <a:rPr lang="en-US" b="1" dirty="0">
                <a:solidFill>
                  <a:srgbClr val="C00000"/>
                </a:solidFill>
              </a:rPr>
              <a:t>’ ferrite blocks</a:t>
            </a:r>
            <a:r>
              <a:rPr lang="en-US" dirty="0"/>
              <a:t> (i.e. with patterns of silver paste screen printed on the ferrite surface exposed to the beam)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24. September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Kevin Li - Collective effects III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9" name="Content Placeholder 7" descr="MKEser.bmp"/>
          <p:cNvPicPr>
            <a:picLocks noGrp="1" noChangeAspect="1"/>
          </p:cNvPicPr>
          <p:nvPr/>
        </p:nvPicPr>
        <p:blipFill>
          <a:blip r:embed="rId2" cstate="print"/>
          <a:srcRect r="17694" b="17503"/>
          <a:stretch>
            <a:fillRect/>
          </a:stretch>
        </p:blipFill>
        <p:spPr>
          <a:xfrm>
            <a:off x="6480000" y="3168000"/>
            <a:ext cx="4829178" cy="3096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 descr="MKE_internalcircuit.bmp"/>
          <p:cNvPicPr>
            <a:picLocks noChangeAspect="1"/>
          </p:cNvPicPr>
          <p:nvPr/>
        </p:nvPicPr>
        <p:blipFill>
          <a:blip r:embed="rId3" cstate="print"/>
          <a:srcRect l="15670" r="16710"/>
          <a:stretch>
            <a:fillRect/>
          </a:stretch>
        </p:blipFill>
        <p:spPr>
          <a:xfrm>
            <a:off x="1080000" y="3168000"/>
            <a:ext cx="4225514" cy="3096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080000" y="2664000"/>
            <a:ext cx="10224000" cy="432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>
                <a:solidFill>
                  <a:schemeClr val="accent5"/>
                </a:solidFill>
              </a:rPr>
              <a:t>Original </a:t>
            </a:r>
            <a:r>
              <a:rPr lang="en-US" b="1" dirty="0" smtClean="0">
                <a:solidFill>
                  <a:schemeClr val="accent5"/>
                </a:solidFill>
              </a:rPr>
              <a:t>kicker					</a:t>
            </a:r>
            <a:r>
              <a:rPr lang="en-US" b="1" dirty="0" err="1" smtClean="0">
                <a:solidFill>
                  <a:schemeClr val="accent5"/>
                </a:solidFill>
              </a:rPr>
              <a:t>Serigraphed</a:t>
            </a:r>
            <a:r>
              <a:rPr lang="en-US" b="1" dirty="0" smtClean="0">
                <a:solidFill>
                  <a:schemeClr val="accent5"/>
                </a:solidFill>
              </a:rPr>
              <a:t> kicker</a:t>
            </a:r>
            <a:endParaRPr lang="en-US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94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mke-s-2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68000" y="2340000"/>
            <a:ext cx="8640000" cy="4056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Examples: ferrite kicker – simple model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24. September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Kevin Li - Collective effects III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4212000" y="1080000"/>
            <a:ext cx="7560000" cy="864000"/>
          </a:xfrm>
          <a:prstGeom prst="roundRect">
            <a:avLst/>
          </a:prstGeom>
          <a:ln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74250" lvl="1" algn="just">
              <a:spcBef>
                <a:spcPct val="20000"/>
              </a:spcBef>
              <a:defRPr/>
            </a:pPr>
            <a:r>
              <a:rPr lang="en-US" sz="2000" dirty="0"/>
              <a:t>Original kicker </a:t>
            </a:r>
            <a:r>
              <a:rPr lang="en-US" sz="2000" b="1" dirty="0">
                <a:solidFill>
                  <a:srgbClr val="C00000"/>
                </a:solidFill>
              </a:rPr>
              <a:t>without serigraphy, typical broad-band </a:t>
            </a:r>
            <a:r>
              <a:rPr lang="en-US" sz="2000" b="1" dirty="0" err="1">
                <a:solidFill>
                  <a:srgbClr val="C00000"/>
                </a:solidFill>
              </a:rPr>
              <a:t>behaviour</a:t>
            </a:r>
            <a:r>
              <a:rPr lang="en-US" sz="2000" dirty="0"/>
              <a:t>, here some ringing is due to the longitudinal </a:t>
            </a:r>
            <a:r>
              <a:rPr lang="en-US" sz="2000" dirty="0" smtClean="0"/>
              <a:t>segmentation</a:t>
            </a:r>
            <a:endParaRPr lang="en-US" sz="2000" dirty="0"/>
          </a:p>
        </p:txBody>
      </p:sp>
      <p:pic>
        <p:nvPicPr>
          <p:cNvPr id="12" name="Picture 11" descr="MKE_internalcircuit.bmp"/>
          <p:cNvPicPr>
            <a:picLocks noChangeAspect="1"/>
          </p:cNvPicPr>
          <p:nvPr/>
        </p:nvPicPr>
        <p:blipFill>
          <a:blip r:embed="rId5" cstate="print"/>
          <a:srcRect l="15670" r="16710"/>
          <a:stretch>
            <a:fillRect/>
          </a:stretch>
        </p:blipFill>
        <p:spPr>
          <a:xfrm>
            <a:off x="431999" y="936000"/>
            <a:ext cx="3456000" cy="25321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6550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Examples: </a:t>
            </a:r>
            <a:r>
              <a:rPr lang="en-US" dirty="0" err="1" smtClean="0"/>
              <a:t>serigraphed</a:t>
            </a:r>
            <a:r>
              <a:rPr lang="en-US" dirty="0" smtClean="0"/>
              <a:t> kicker – simple model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24. September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Kevin Li - Collective effects III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4212000" y="1080000"/>
            <a:ext cx="7560000" cy="864000"/>
          </a:xfrm>
          <a:prstGeom prst="roundRect">
            <a:avLst/>
          </a:prstGeom>
          <a:ln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74250" lvl="1" algn="just">
              <a:spcBef>
                <a:spcPct val="20000"/>
              </a:spcBef>
              <a:defRPr/>
            </a:pPr>
            <a:r>
              <a:rPr lang="en-US" sz="2000" dirty="0" err="1"/>
              <a:t>Serigraphed</a:t>
            </a:r>
            <a:r>
              <a:rPr lang="en-US" sz="2000" dirty="0"/>
              <a:t> kicker </a:t>
            </a:r>
            <a:r>
              <a:rPr lang="en-US" sz="2000" b="1" dirty="0">
                <a:solidFill>
                  <a:srgbClr val="C00000"/>
                </a:solidFill>
              </a:rPr>
              <a:t>exhibits strong ringing </a:t>
            </a:r>
            <a:r>
              <a:rPr lang="en-US" sz="2000" dirty="0"/>
              <a:t>due to the EM trapping along the serigraphy </a:t>
            </a:r>
            <a:r>
              <a:rPr lang="en-US" sz="2000" dirty="0" smtClean="0"/>
              <a:t>fingers</a:t>
            </a:r>
            <a:endParaRPr lang="en-US" sz="2000" dirty="0"/>
          </a:p>
        </p:txBody>
      </p:sp>
      <p:pic>
        <p:nvPicPr>
          <p:cNvPr id="9" name="mke-s-serigraphy3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68000" y="2340000"/>
            <a:ext cx="8640000" cy="4056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Content Placeholder 7" descr="MKEser.bmp"/>
          <p:cNvPicPr>
            <a:picLocks noGrp="1" noChangeAspect="1"/>
          </p:cNvPicPr>
          <p:nvPr/>
        </p:nvPicPr>
        <p:blipFill>
          <a:blip r:embed="rId5" cstate="print"/>
          <a:srcRect r="17694" b="17503"/>
          <a:stretch>
            <a:fillRect/>
          </a:stretch>
        </p:blipFill>
        <p:spPr>
          <a:xfrm>
            <a:off x="431984" y="936000"/>
            <a:ext cx="3456000" cy="22156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4443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Examples: Serigraphy impact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24. September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Kevin Li - Collective effects III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10" name="Content Placeholder 7" descr="MKEser.bmp"/>
          <p:cNvPicPr>
            <a:picLocks noGrp="1" noChangeAspect="1"/>
          </p:cNvPicPr>
          <p:nvPr/>
        </p:nvPicPr>
        <p:blipFill>
          <a:blip r:embed="rId2" cstate="print"/>
          <a:srcRect r="17694" b="17503"/>
          <a:stretch>
            <a:fillRect/>
          </a:stretch>
        </p:blipFill>
        <p:spPr>
          <a:xfrm>
            <a:off x="432000" y="3744000"/>
            <a:ext cx="3240000" cy="2077178"/>
          </a:xfrm>
          <a:prstGeom prst="rect">
            <a:avLst/>
          </a:prstGeom>
          <a:ln w="25400">
            <a:solidFill>
              <a:schemeClr val="tx2"/>
            </a:solidFill>
            <a:prstDash val="dash"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 descr="MKE_internalcircuit.bmp"/>
          <p:cNvPicPr>
            <a:picLocks noChangeAspect="1"/>
          </p:cNvPicPr>
          <p:nvPr/>
        </p:nvPicPr>
        <p:blipFill>
          <a:blip r:embed="rId3" cstate="print"/>
          <a:srcRect l="15670" r="16710"/>
          <a:stretch>
            <a:fillRect/>
          </a:stretch>
        </p:blipFill>
        <p:spPr>
          <a:xfrm>
            <a:off x="432000" y="1080000"/>
            <a:ext cx="3240000" cy="2373924"/>
          </a:xfrm>
          <a:prstGeom prst="rect">
            <a:avLst/>
          </a:prstGeom>
          <a:ln w="25400">
            <a:solidFill>
              <a:schemeClr val="tx2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4000" y="936000"/>
            <a:ext cx="4824000" cy="337845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984000" y="1692000"/>
            <a:ext cx="864000" cy="2376000"/>
          </a:xfrm>
          <a:prstGeom prst="rect">
            <a:avLst/>
          </a:prstGeom>
          <a:noFill/>
          <a:ln w="25400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>
            <a:stCxn id="11" idx="1"/>
            <a:endCxn id="8" idx="0"/>
          </p:cNvCxnSpPr>
          <p:nvPr/>
        </p:nvCxnSpPr>
        <p:spPr>
          <a:xfrm flipH="1">
            <a:off x="5580000" y="2880000"/>
            <a:ext cx="1404000" cy="1404000"/>
          </a:xfrm>
          <a:prstGeom prst="straightConnector1">
            <a:avLst/>
          </a:prstGeom>
          <a:ln w="25400">
            <a:solidFill>
              <a:schemeClr val="accent5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8000" y="4284000"/>
            <a:ext cx="3384000" cy="2077993"/>
          </a:xfrm>
          <a:prstGeom prst="rect">
            <a:avLst/>
          </a:prstGeom>
          <a:ln w="25400">
            <a:solidFill>
              <a:schemeClr val="accent5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7596000" y="4284000"/>
            <a:ext cx="4068000" cy="2088000"/>
          </a:xfrm>
          <a:prstGeom prst="rect">
            <a:avLst/>
          </a:prstGeom>
          <a:ln w="2540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 smtClean="0"/>
              <a:t>Solid lines – no serigraphy / </a:t>
            </a:r>
          </a:p>
          <a:p>
            <a:r>
              <a:rPr lang="en-US" sz="1600" dirty="0" smtClean="0"/>
              <a:t>Dashed lines – serigraphy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algn="just"/>
            <a:r>
              <a:rPr lang="en-US" sz="2000" dirty="0"/>
              <a:t>Serigraphy</a:t>
            </a:r>
            <a:r>
              <a:rPr lang="en-US" sz="2000" dirty="0" smtClean="0"/>
              <a:t>:</a:t>
            </a:r>
          </a:p>
          <a:p>
            <a:pPr algn="just"/>
            <a:r>
              <a:rPr lang="en-US" sz="1600" dirty="0"/>
              <a:t> </a:t>
            </a:r>
            <a:endParaRPr lang="en-US" dirty="0"/>
          </a:p>
          <a:p>
            <a:pPr marL="342900" indent="-342900" algn="just">
              <a:buFont typeface="+mj-lt"/>
              <a:buAutoNum type="arabicPeriod"/>
            </a:pPr>
            <a:r>
              <a:rPr lang="en-US" sz="1600" dirty="0"/>
              <a:t>Reduces the broad-band contribution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1600" dirty="0"/>
              <a:t>Introduces resonance peak around 44 MHz</a:t>
            </a:r>
          </a:p>
          <a:p>
            <a:pPr marL="342900" indent="-342900" algn="just">
              <a:buClr>
                <a:schemeClr val="tx1"/>
              </a:buClr>
              <a:buFont typeface="+mj-lt"/>
              <a:buAutoNum type="arabicPeriod"/>
            </a:pPr>
            <a:r>
              <a:rPr lang="en-US" sz="1600" b="1" dirty="0">
                <a:solidFill>
                  <a:srgbClr val="C00000"/>
                </a:solidFill>
              </a:rPr>
              <a:t>Less overall heating of </a:t>
            </a:r>
            <a:r>
              <a:rPr lang="en-US" sz="1600" b="1" dirty="0" smtClean="0">
                <a:solidFill>
                  <a:srgbClr val="C00000"/>
                </a:solidFill>
              </a:rPr>
              <a:t>device</a:t>
            </a:r>
            <a:endParaRPr lang="en-US" sz="1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372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Examples: Serigraphy impact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24. September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Kevin Li - Collective effects III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10" name="Content Placeholder 7" descr="MKEser.bmp"/>
          <p:cNvPicPr>
            <a:picLocks noGrp="1" noChangeAspect="1"/>
          </p:cNvPicPr>
          <p:nvPr/>
        </p:nvPicPr>
        <p:blipFill>
          <a:blip r:embed="rId5" cstate="print"/>
          <a:srcRect r="17694" b="17503"/>
          <a:stretch>
            <a:fillRect/>
          </a:stretch>
        </p:blipFill>
        <p:spPr>
          <a:xfrm>
            <a:off x="432000" y="3744000"/>
            <a:ext cx="3240000" cy="20771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 descr="MKE_internalcircuit.bmp"/>
          <p:cNvPicPr>
            <a:picLocks noChangeAspect="1"/>
          </p:cNvPicPr>
          <p:nvPr/>
        </p:nvPicPr>
        <p:blipFill>
          <a:blip r:embed="rId6" cstate="print"/>
          <a:srcRect l="15670" r="16710"/>
          <a:stretch>
            <a:fillRect/>
          </a:stretch>
        </p:blipFill>
        <p:spPr>
          <a:xfrm>
            <a:off x="432000" y="1080000"/>
            <a:ext cx="3240000" cy="23739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Content Placeholder 3" descr="Kicker_temperature_sector4_25April.png"/>
          <p:cNvPicPr>
            <a:picLocks noGrp="1"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176000" y="1871977"/>
            <a:ext cx="7632000" cy="3949201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6282000" y="1080000"/>
            <a:ext cx="3420000" cy="612000"/>
            <a:chOff x="3810267" y="5512355"/>
            <a:chExt cx="3420000" cy="612000"/>
          </a:xfrm>
        </p:grpSpPr>
        <p:cxnSp>
          <p:nvCxnSpPr>
            <p:cNvPr id="17" name="Straight Arrow Connector 16"/>
            <p:cNvCxnSpPr/>
            <p:nvPr/>
          </p:nvCxnSpPr>
          <p:spPr>
            <a:xfrm>
              <a:off x="3810267" y="6088356"/>
              <a:ext cx="3420000" cy="0"/>
            </a:xfrm>
            <a:prstGeom prst="straightConnector1">
              <a:avLst/>
            </a:prstGeom>
            <a:ln w="25400">
              <a:solidFill>
                <a:schemeClr val="accent4">
                  <a:lumMod val="75000"/>
                </a:schemeClr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4157584" y="5512355"/>
              <a:ext cx="2736000" cy="612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4">
                      <a:lumMod val="75000"/>
                    </a:schemeClr>
                  </a:solidFill>
                </a:rPr>
                <a:t>~ 17h run with 25 ns beams at 26 </a:t>
              </a:r>
              <a:r>
                <a:rPr lang="en-US" sz="1600" b="1" dirty="0" err="1">
                  <a:solidFill>
                    <a:schemeClr val="accent4">
                      <a:lumMod val="75000"/>
                    </a:schemeClr>
                  </a:solidFill>
                </a:rPr>
                <a:t>GeV</a:t>
              </a:r>
              <a:r>
                <a:rPr lang="en-US" sz="1600" b="1" dirty="0">
                  <a:solidFill>
                    <a:schemeClr val="accent4">
                      <a:lumMod val="75000"/>
                    </a:schemeClr>
                  </a:solidFill>
                </a:rPr>
                <a:t> after technical stop</a:t>
              </a:r>
            </a:p>
          </p:txBody>
        </p:sp>
      </p:grpSp>
      <p:pic>
        <p:nvPicPr>
          <p:cNvPr id="25" name="Picture 2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00" y="2988000"/>
            <a:ext cx="3390175" cy="539456"/>
          </a:xfrm>
          <a:prstGeom prst="rect">
            <a:avLst/>
          </a:prstGeom>
          <a:solidFill>
            <a:schemeClr val="bg1">
              <a:alpha val="20000"/>
            </a:schemeClr>
          </a:solidFill>
        </p:spPr>
      </p:pic>
      <p:cxnSp>
        <p:nvCxnSpPr>
          <p:cNvPr id="20" name="Straight Arrow Connector 19"/>
          <p:cNvCxnSpPr/>
          <p:nvPr/>
        </p:nvCxnSpPr>
        <p:spPr>
          <a:xfrm>
            <a:off x="10224000" y="2592000"/>
            <a:ext cx="0" cy="2376000"/>
          </a:xfrm>
          <a:prstGeom prst="straightConnector1">
            <a:avLst/>
          </a:prstGeom>
          <a:ln w="25400">
            <a:solidFill>
              <a:schemeClr val="accent4">
                <a:lumMod val="40000"/>
                <a:lumOff val="60000"/>
              </a:schemeClr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787999" y="4932000"/>
            <a:ext cx="6408000" cy="0"/>
          </a:xfrm>
          <a:prstGeom prst="line">
            <a:avLst/>
          </a:prstGeom>
          <a:ln w="25400">
            <a:solidFill>
              <a:schemeClr val="accent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9792000" y="4176000"/>
            <a:ext cx="0" cy="792000"/>
          </a:xfrm>
          <a:prstGeom prst="straightConnector1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Picture 2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8000" y="2988000"/>
            <a:ext cx="725333" cy="486400"/>
          </a:xfrm>
          <a:prstGeom prst="rect">
            <a:avLst/>
          </a:prstGeom>
          <a:solidFill>
            <a:schemeClr val="bg1">
              <a:alpha val="20000"/>
            </a:schemeClr>
          </a:solidFill>
        </p:spPr>
      </p:pic>
      <p:pic>
        <p:nvPicPr>
          <p:cNvPr id="26" name="Picture 2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001" y="3564000"/>
            <a:ext cx="1034971" cy="487619"/>
          </a:xfrm>
          <a:prstGeom prst="rect">
            <a:avLst/>
          </a:prstGeom>
          <a:solidFill>
            <a:schemeClr val="bg1">
              <a:alpha val="2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423413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are wakes and impedances computed?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1800" b="1" dirty="0">
                <a:solidFill>
                  <a:srgbClr val="C00000"/>
                </a:solidFill>
              </a:rPr>
              <a:t>Analytical or semi-analytical</a:t>
            </a:r>
            <a:r>
              <a:rPr lang="en-US" sz="1800" dirty="0"/>
              <a:t> approach, when geometry is simple (or simplified)</a:t>
            </a:r>
          </a:p>
          <a:p>
            <a:pPr lvl="1" algn="just"/>
            <a:r>
              <a:rPr lang="en-US" sz="1600" dirty="0"/>
              <a:t>Solve Maxwell’s equations with the correct source terms, geometries and boundary conditions up to an advanced stage (e.g. resistive wall for axisymmetric chambers)</a:t>
            </a:r>
          </a:p>
          <a:p>
            <a:pPr lvl="1" algn="just"/>
            <a:r>
              <a:rPr lang="en-US" sz="1600" dirty="0"/>
              <a:t>Find closed expressions or execute the last steps numerically to derive wakes and impedances</a:t>
            </a:r>
          </a:p>
          <a:p>
            <a:pPr lvl="1" algn="just"/>
            <a:endParaRPr lang="en-US" sz="1600" dirty="0"/>
          </a:p>
          <a:p>
            <a:pPr algn="just"/>
            <a:r>
              <a:rPr lang="en-US" sz="1800" b="1" dirty="0">
                <a:solidFill>
                  <a:srgbClr val="C00000"/>
                </a:solidFill>
              </a:rPr>
              <a:t>Numerical approach</a:t>
            </a:r>
          </a:p>
          <a:p>
            <a:pPr lvl="1" algn="just"/>
            <a:r>
              <a:rPr lang="en-US" sz="1600" dirty="0"/>
              <a:t>Different codes have been developed over the years to solve numerically Maxwell’s equations in arbitrarily complicated structures</a:t>
            </a:r>
          </a:p>
          <a:p>
            <a:pPr lvl="1" algn="just"/>
            <a:r>
              <a:rPr lang="en-US" sz="1600" dirty="0"/>
              <a:t>Examples are CST Studio Suite (Particle Studio, Microwave Studio), ABCI, </a:t>
            </a:r>
            <a:r>
              <a:rPr lang="en-US" sz="1600" dirty="0" err="1"/>
              <a:t>GdFidL</a:t>
            </a:r>
            <a:r>
              <a:rPr lang="en-US" sz="1600" dirty="0"/>
              <a:t>, HFSS, ECHO2(3)D. Exhaustive list can be found from the program of the </a:t>
            </a:r>
            <a:r>
              <a:rPr lang="en-US" sz="1600" dirty="0">
                <a:hlinkClick r:id="rId2"/>
              </a:rPr>
              <a:t>ICFA mini-Workshop on “Electromagnetic wake fields and impedances in particle accelerators”</a:t>
            </a:r>
            <a:r>
              <a:rPr lang="en-US" sz="1600" dirty="0"/>
              <a:t>, </a:t>
            </a:r>
            <a:r>
              <a:rPr lang="en-US" sz="1600" dirty="0" err="1"/>
              <a:t>Erice</a:t>
            </a:r>
            <a:r>
              <a:rPr lang="en-US" sz="1600" dirty="0"/>
              <a:t>, Sicily, 23-28 April, 2014</a:t>
            </a:r>
          </a:p>
          <a:p>
            <a:pPr lvl="1" algn="just"/>
            <a:endParaRPr lang="en-US" sz="1600" dirty="0"/>
          </a:p>
          <a:p>
            <a:pPr algn="just"/>
            <a:r>
              <a:rPr lang="en-US" sz="1800" b="1" dirty="0">
                <a:solidFill>
                  <a:srgbClr val="C00000"/>
                </a:solidFill>
              </a:rPr>
              <a:t>Bench measurements</a:t>
            </a:r>
            <a:r>
              <a:rPr lang="en-US" sz="1800" dirty="0"/>
              <a:t> based on transmission/reflection measurements with stretched wires </a:t>
            </a:r>
          </a:p>
          <a:p>
            <a:pPr lvl="1" algn="just"/>
            <a:r>
              <a:rPr lang="en-US" sz="1600" dirty="0"/>
              <a:t>Seldom used independently to assess impedances, usefulness mainly lies in that they can be used for validating 3D EM models for simulations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Li - Collective effects III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5342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smtClean="0"/>
              <a:t>We have seen how the impedance of a device can have an </a:t>
            </a:r>
            <a:r>
              <a:rPr lang="en-US" sz="2000" b="1" dirty="0" smtClean="0">
                <a:solidFill>
                  <a:srgbClr val="C00000"/>
                </a:solidFill>
              </a:rPr>
              <a:t>impact on the machine environment </a:t>
            </a:r>
            <a:r>
              <a:rPr lang="en-US" sz="2000" dirty="0" smtClean="0"/>
              <a:t>and cause, for example, </a:t>
            </a:r>
            <a:r>
              <a:rPr lang="en-US" sz="2000" b="1" dirty="0" smtClean="0">
                <a:solidFill>
                  <a:srgbClr val="C00000"/>
                </a:solidFill>
              </a:rPr>
              <a:t>beam induced heating</a:t>
            </a:r>
            <a:r>
              <a:rPr lang="en-US" sz="2000" dirty="0" smtClean="0"/>
              <a:t>. This can lead to outgassing or damage of a device. Therefore, devices need to be carefully designed in order to minimize their impedance.</a:t>
            </a:r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r>
              <a:rPr lang="en-US" sz="2000" dirty="0" smtClean="0"/>
              <a:t>Impedances also have a </a:t>
            </a:r>
            <a:r>
              <a:rPr lang="en-US" sz="2000" b="1" dirty="0" smtClean="0">
                <a:solidFill>
                  <a:srgbClr val="C00000"/>
                </a:solidFill>
              </a:rPr>
              <a:t>direct impact on a passing beam</a:t>
            </a:r>
            <a:r>
              <a:rPr lang="en-US" sz="2000" dirty="0" smtClean="0"/>
              <a:t>. This can lead to impedance induced </a:t>
            </a:r>
            <a:r>
              <a:rPr lang="en-US" sz="2000" b="1" dirty="0" smtClean="0">
                <a:solidFill>
                  <a:srgbClr val="C00000"/>
                </a:solidFill>
              </a:rPr>
              <a:t>beam instabilities</a:t>
            </a:r>
            <a:r>
              <a:rPr lang="en-US" sz="2000" dirty="0" smtClean="0"/>
              <a:t>. We will now first understand the basic concept and mechanism of beam instabilities.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Li - Collective effects III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33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Part 3: Wake fields and impedances – impacts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Longitudinal and transverse wake fields and impedances</a:t>
            </a:r>
            <a:endParaRPr lang="en-US" dirty="0" smtClean="0">
              <a:solidFill>
                <a:schemeClr val="bg1">
                  <a:lumMod val="65000"/>
                </a:schemeClr>
              </a:solidFill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Panofsky-Wenzel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theorem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Examples of analytically expressible wake functions and impedances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Impact of wake fields and impedance on the accelerator environment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Description of a coherent beam instability and the instability </a:t>
            </a:r>
            <a:r>
              <a:rPr lang="en-US" dirty="0" smtClean="0"/>
              <a:t>loop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71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worry about beam instabilities?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</a:t>
            </a:r>
            <a:r>
              <a:rPr lang="en-US" dirty="0"/>
              <a:t>study beam instabilities?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onset of a beam instability usually determines the maximum beam intensity that a machine can store/accelerate (performance limitation)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Understanding the type of instability limiting the performance, and its underlying mechanism, is essential because it:</a:t>
            </a:r>
          </a:p>
          <a:p>
            <a:pPr lvl="2"/>
            <a:r>
              <a:rPr lang="en-US" sz="1600" dirty="0"/>
              <a:t>Allows identifying the source and possible measures to mitigate/suppress the effect</a:t>
            </a:r>
          </a:p>
          <a:p>
            <a:pPr lvl="2"/>
            <a:r>
              <a:rPr lang="en-US" sz="1600" dirty="0"/>
              <a:t>Allows dimensioning an active feedback system to prevent the instability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Kevin Li - Collective effects III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461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beam instability?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000" dirty="0"/>
              <a:t>A beam becomes unstable when a </a:t>
            </a:r>
            <a:r>
              <a:rPr lang="en-US" sz="2000" b="1" dirty="0">
                <a:solidFill>
                  <a:srgbClr val="C00000"/>
                </a:solidFill>
              </a:rPr>
              <a:t>moment of its distribution</a:t>
            </a:r>
            <a:r>
              <a:rPr lang="en-US" sz="2000" dirty="0"/>
              <a:t> exhibits an </a:t>
            </a:r>
            <a:r>
              <a:rPr lang="en-US" sz="2000" b="1" dirty="0">
                <a:solidFill>
                  <a:srgbClr val="C00000"/>
                </a:solidFill>
              </a:rPr>
              <a:t>exponential growth</a:t>
            </a:r>
            <a:r>
              <a:rPr lang="en-US" sz="2000" dirty="0"/>
              <a:t> (e.g. mean positions, standard deviations, etc.), resulting into beam loss or emittance growth!</a:t>
            </a:r>
          </a:p>
          <a:p>
            <a:pPr lvl="1"/>
            <a:endParaRPr lang="en-US" dirty="0" smtClean="0"/>
          </a:p>
          <a:p>
            <a:pPr lvl="2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Kevin Li - Collective effects III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00" y="3600000"/>
            <a:ext cx="6233906" cy="2456381"/>
          </a:xfrm>
          <a:prstGeom prst="rect">
            <a:avLst/>
          </a:prstGeom>
        </p:spPr>
      </p:pic>
      <p:grpSp>
        <p:nvGrpSpPr>
          <p:cNvPr id="76" name="Group 75"/>
          <p:cNvGrpSpPr>
            <a:grpSpLocks noChangeAspect="1"/>
          </p:cNvGrpSpPr>
          <p:nvPr/>
        </p:nvGrpSpPr>
        <p:grpSpPr>
          <a:xfrm>
            <a:off x="360000" y="1800000"/>
            <a:ext cx="4320000" cy="2029361"/>
            <a:chOff x="216000" y="3755172"/>
            <a:chExt cx="3600000" cy="1691134"/>
          </a:xfrm>
        </p:grpSpPr>
        <p:grpSp>
          <p:nvGrpSpPr>
            <p:cNvPr id="77" name="Group 76"/>
            <p:cNvGrpSpPr/>
            <p:nvPr/>
          </p:nvGrpSpPr>
          <p:grpSpPr>
            <a:xfrm>
              <a:off x="216000" y="3817241"/>
              <a:ext cx="1871559" cy="1629065"/>
              <a:chOff x="432000" y="2124000"/>
              <a:chExt cx="2171009" cy="1889714"/>
            </a:xfrm>
          </p:grpSpPr>
          <p:cxnSp>
            <p:nvCxnSpPr>
              <p:cNvPr id="81" name="Straight Arrow Connector 80"/>
              <p:cNvCxnSpPr/>
              <p:nvPr/>
            </p:nvCxnSpPr>
            <p:spPr>
              <a:xfrm flipV="1">
                <a:off x="1399256" y="2232000"/>
                <a:ext cx="0" cy="122400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Arrow Connector 81"/>
              <p:cNvCxnSpPr/>
              <p:nvPr/>
            </p:nvCxnSpPr>
            <p:spPr>
              <a:xfrm rot="5400000" flipV="1">
                <a:off x="1872000" y="2700000"/>
                <a:ext cx="0" cy="122400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3" name="Picture 82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16000" y="2124000"/>
                <a:ext cx="130743" cy="179352"/>
              </a:xfrm>
              <a:prstGeom prst="rect">
                <a:avLst/>
              </a:prstGeom>
            </p:spPr>
          </p:pic>
          <p:pic>
            <p:nvPicPr>
              <p:cNvPr id="84" name="Picture 83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2000" y="3888000"/>
                <a:ext cx="140800" cy="125714"/>
              </a:xfrm>
              <a:prstGeom prst="rect">
                <a:avLst/>
              </a:prstGeom>
            </p:spPr>
          </p:pic>
          <p:cxnSp>
            <p:nvCxnSpPr>
              <p:cNvPr id="85" name="Straight Arrow Connector 84"/>
              <p:cNvCxnSpPr/>
              <p:nvPr/>
            </p:nvCxnSpPr>
            <p:spPr>
              <a:xfrm rot="14100000" flipV="1">
                <a:off x="1080000" y="3024000"/>
                <a:ext cx="0" cy="100800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6" name="Picture 8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84000" y="3492000"/>
                <a:ext cx="119009" cy="125714"/>
              </a:xfrm>
              <a:prstGeom prst="rect">
                <a:avLst/>
              </a:prstGeom>
            </p:spPr>
          </p:pic>
        </p:grpSp>
        <p:grpSp>
          <p:nvGrpSpPr>
            <p:cNvPr id="78" name="Group 77"/>
            <p:cNvGrpSpPr/>
            <p:nvPr/>
          </p:nvGrpSpPr>
          <p:grpSpPr>
            <a:xfrm>
              <a:off x="1519448" y="3755172"/>
              <a:ext cx="2296552" cy="1252663"/>
              <a:chOff x="6632359" y="3531066"/>
              <a:chExt cx="2664000" cy="1453089"/>
            </a:xfrm>
          </p:grpSpPr>
          <p:sp>
            <p:nvSpPr>
              <p:cNvPr id="79" name="Oval 78"/>
              <p:cNvSpPr/>
              <p:nvPr/>
            </p:nvSpPr>
            <p:spPr>
              <a:xfrm>
                <a:off x="6884359" y="3861610"/>
                <a:ext cx="2160000" cy="792000"/>
              </a:xfrm>
              <a:prstGeom prst="ellipse">
                <a:avLst/>
              </a:prstGeom>
              <a:solidFill>
                <a:schemeClr val="accent3">
                  <a:alpha val="80000"/>
                </a:schemeClr>
              </a:solidFill>
              <a:scene3d>
                <a:camera prst="orthographicFront"/>
                <a:lightRig rig="balanced" dir="t">
                  <a:rot lat="0" lon="0" rev="0"/>
                </a:lightRig>
              </a:scene3d>
              <a:sp3d>
                <a:bevelT w="254000" h="254000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0" name="Picture 79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32359" y="3531066"/>
                <a:ext cx="2664000" cy="1453089"/>
              </a:xfrm>
              <a:prstGeom prst="rect">
                <a:avLst/>
              </a:prstGeom>
            </p:spPr>
          </p:pic>
        </p:grpSp>
      </p:grpSp>
      <p:pic>
        <p:nvPicPr>
          <p:cNvPr id="2" name="Picture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000" y="2556000"/>
            <a:ext cx="4134855" cy="2069484"/>
          </a:xfrm>
          <a:prstGeom prst="rect">
            <a:avLst/>
          </a:prstGeom>
          <a:noFill/>
          <a:ln w="19050">
            <a:noFill/>
          </a:ln>
        </p:spPr>
      </p:pic>
      <p:grpSp>
        <p:nvGrpSpPr>
          <p:cNvPr id="49" name="Group 48"/>
          <p:cNvGrpSpPr/>
          <p:nvPr/>
        </p:nvGrpSpPr>
        <p:grpSpPr>
          <a:xfrm>
            <a:off x="4896000" y="1728000"/>
            <a:ext cx="7020000" cy="576000"/>
            <a:chOff x="4896000" y="1728000"/>
            <a:chExt cx="7020000" cy="576000"/>
          </a:xfrm>
        </p:grpSpPr>
        <p:sp>
          <p:nvSpPr>
            <p:cNvPr id="22" name="Rounded Rectangle 21"/>
            <p:cNvSpPr/>
            <p:nvPr/>
          </p:nvSpPr>
          <p:spPr>
            <a:xfrm>
              <a:off x="4896000" y="1728000"/>
              <a:ext cx="7020000" cy="576000"/>
            </a:xfrm>
            <a:prstGeom prst="roundRect">
              <a:avLst>
                <a:gd name="adj" fmla="val 7619"/>
              </a:avLst>
            </a:prstGeom>
            <a:solidFill>
              <a:schemeClr val="bg1"/>
            </a:solidFill>
            <a:ln w="19050"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8" name="Picture 4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9296" y="1876876"/>
              <a:ext cx="6173409" cy="278248"/>
            </a:xfrm>
            <a:prstGeom prst="rect">
              <a:avLst/>
            </a:prstGeom>
            <a:noFill/>
            <a:ln w="19050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597755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Examples: </a:t>
            </a:r>
            <a:r>
              <a:rPr lang="en-US" dirty="0" smtClean="0"/>
              <a:t>broadband resonator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 smtClean="0"/>
              <a:t>Wakefields</a:t>
            </a:r>
            <a:r>
              <a:rPr lang="en-US" dirty="0" smtClean="0"/>
              <a:t> and/or impedances can be computed by using Maxwell’s equations to compute the impulse response for a given structure either in time domain or in frequency domain respectively.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Some examples of impedances computed in the ultra-relativistic limit are:</a:t>
            </a:r>
          </a:p>
          <a:p>
            <a:pPr lvl="1" algn="just"/>
            <a:endParaRPr lang="en-US" dirty="0" smtClean="0"/>
          </a:p>
          <a:p>
            <a:pPr lvl="1" algn="just"/>
            <a:r>
              <a:rPr lang="en-US" dirty="0" smtClean="0"/>
              <a:t>Resonator impedance</a:t>
            </a:r>
          </a:p>
          <a:p>
            <a:pPr marL="457200" lvl="1" indent="0" algn="just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Li - Collective effects III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36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400" y="3743999"/>
            <a:ext cx="4158627" cy="217569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0" y="828000"/>
            <a:ext cx="12193200" cy="5225656"/>
          </a:xfrm>
          <a:prstGeom prst="rect">
            <a:avLst/>
          </a:prstGeom>
        </p:spPr>
      </p:pic>
      <p:sp>
        <p:nvSpPr>
          <p:cNvPr id="10" name="Oval 9"/>
          <p:cNvSpPr>
            <a:spLocks/>
          </p:cNvSpPr>
          <p:nvPr/>
        </p:nvSpPr>
        <p:spPr>
          <a:xfrm>
            <a:off x="3564000" y="2592000"/>
            <a:ext cx="648000" cy="21600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w="101600" h="1016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>
            <a:spLocks/>
          </p:cNvSpPr>
          <p:nvPr/>
        </p:nvSpPr>
        <p:spPr>
          <a:xfrm>
            <a:off x="2160000" y="4392000"/>
            <a:ext cx="648000" cy="2160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01600" h="1016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6192000" y="3492000"/>
            <a:ext cx="5796000" cy="2736000"/>
          </a:xfrm>
          <a:prstGeom prst="roundRect">
            <a:avLst>
              <a:gd name="adj" fmla="val 4871"/>
            </a:avLst>
          </a:prstGeom>
          <a:solidFill>
            <a:schemeClr val="bg1">
              <a:alpha val="90000"/>
            </a:schemeClr>
          </a:solidFill>
          <a:ln w="28575" cmpd="sng">
            <a:solidFill>
              <a:schemeClr val="accent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74250" lvl="1" algn="just">
              <a:spcBef>
                <a:spcPct val="20000"/>
              </a:spcBef>
              <a:defRPr/>
            </a:pPr>
            <a:r>
              <a:rPr lang="en-US" sz="2000" dirty="0" smtClean="0"/>
              <a:t>If </a:t>
            </a:r>
            <a:r>
              <a:rPr lang="en-US" sz="2000" dirty="0" err="1" smtClean="0"/>
              <a:t>betatron</a:t>
            </a:r>
            <a:r>
              <a:rPr lang="en-US" sz="2000" dirty="0" smtClean="0"/>
              <a:t> and synchrotron motion and </a:t>
            </a:r>
            <a:r>
              <a:rPr lang="en-US" sz="2000" dirty="0" err="1" smtClean="0"/>
              <a:t>wakefields</a:t>
            </a:r>
            <a:r>
              <a:rPr lang="en-US" sz="2000" dirty="0" smtClean="0"/>
              <a:t> </a:t>
            </a:r>
            <a:r>
              <a:rPr lang="en-US" sz="2000" b="1" dirty="0" smtClean="0">
                <a:solidFill>
                  <a:srgbClr val="C00000"/>
                </a:solidFill>
              </a:rPr>
              <a:t>manage to synchronize</a:t>
            </a:r>
            <a:r>
              <a:rPr lang="en-US" sz="2000" dirty="0" smtClean="0"/>
              <a:t> such that they get into resonance, a distinct bunch oscillation pattern will be excited – a so called</a:t>
            </a:r>
            <a:r>
              <a:rPr lang="en-US" sz="2000" b="1" dirty="0" smtClean="0">
                <a:solidFill>
                  <a:srgbClr val="C00000"/>
                </a:solidFill>
              </a:rPr>
              <a:t> bunch mode</a:t>
            </a:r>
            <a:r>
              <a:rPr lang="en-US" sz="2000" dirty="0" smtClean="0"/>
              <a:t>. The coherent bunch/beam signal will </a:t>
            </a:r>
            <a:r>
              <a:rPr lang="en-US" sz="2000" b="1" dirty="0" smtClean="0">
                <a:solidFill>
                  <a:srgbClr val="C00000"/>
                </a:solidFill>
              </a:rPr>
              <a:t>grow exponentially</a:t>
            </a:r>
            <a:r>
              <a:rPr lang="en-US" sz="2000" dirty="0" smtClean="0"/>
              <a:t>.</a:t>
            </a:r>
          </a:p>
          <a:p>
            <a:pPr marL="74250" lvl="1" algn="just">
              <a:spcBef>
                <a:spcPct val="20000"/>
              </a:spcBef>
              <a:defRPr/>
            </a:pPr>
            <a:r>
              <a:rPr lang="en-US" sz="2000" dirty="0" smtClean="0"/>
              <a:t>This can be either a </a:t>
            </a:r>
            <a:r>
              <a:rPr lang="en-US" sz="2000" b="1" dirty="0" smtClean="0">
                <a:solidFill>
                  <a:srgbClr val="C00000"/>
                </a:solidFill>
              </a:rPr>
              <a:t>single bunch mode</a:t>
            </a:r>
            <a:r>
              <a:rPr lang="en-US" sz="2000" dirty="0" smtClean="0"/>
              <a:t>…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564000" y="827999"/>
            <a:ext cx="5040000" cy="3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output_tran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976000" y="936000"/>
            <a:ext cx="3060000" cy="2448000"/>
          </a:xfrm>
          <a:prstGeom prst="rect">
            <a:avLst/>
          </a:prstGeom>
        </p:spPr>
      </p:pic>
      <p:pic>
        <p:nvPicPr>
          <p:cNvPr id="14" name="output_long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000000" y="936000"/>
            <a:ext cx="3060000" cy="24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95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0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25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Examples: </a:t>
            </a:r>
            <a:r>
              <a:rPr lang="en-US" dirty="0" smtClean="0"/>
              <a:t>narrowband resonator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 smtClean="0"/>
              <a:t>Wakefields</a:t>
            </a:r>
            <a:r>
              <a:rPr lang="en-US" dirty="0" smtClean="0"/>
              <a:t> and/or impedances can be computed by using Maxwell’s equations to compute the impulse response for a given structure either in time domain or in frequency domain respectively.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Some examples of impedances computed in the ultra-relativistic limit are:</a:t>
            </a:r>
          </a:p>
          <a:p>
            <a:pPr lvl="1" algn="just"/>
            <a:endParaRPr lang="en-US" dirty="0" smtClean="0"/>
          </a:p>
          <a:p>
            <a:pPr lvl="1" algn="just"/>
            <a:r>
              <a:rPr lang="en-US" dirty="0" smtClean="0"/>
              <a:t>Resonator impedance</a:t>
            </a:r>
          </a:p>
          <a:p>
            <a:pPr marL="457200" lvl="1" indent="0" algn="just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Li - Collective effects III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37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400" y="3743999"/>
            <a:ext cx="4158627" cy="217569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0" y="828000"/>
            <a:ext cx="12193200" cy="5225655"/>
          </a:xfrm>
          <a:prstGeom prst="rect">
            <a:avLst/>
          </a:prstGeom>
        </p:spPr>
      </p:pic>
      <p:sp>
        <p:nvSpPr>
          <p:cNvPr id="12" name="Oval 11"/>
          <p:cNvSpPr>
            <a:spLocks/>
          </p:cNvSpPr>
          <p:nvPr/>
        </p:nvSpPr>
        <p:spPr>
          <a:xfrm>
            <a:off x="3564000" y="2592000"/>
            <a:ext cx="648000" cy="21600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w="101600" h="1016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>
            <a:spLocks/>
          </p:cNvSpPr>
          <p:nvPr/>
        </p:nvSpPr>
        <p:spPr>
          <a:xfrm>
            <a:off x="2160000" y="4392000"/>
            <a:ext cx="648000" cy="2160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01600" h="1016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>
            <a:spLocks/>
          </p:cNvSpPr>
          <p:nvPr/>
        </p:nvSpPr>
        <p:spPr>
          <a:xfrm>
            <a:off x="1152000" y="4392000"/>
            <a:ext cx="648000" cy="2160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01600" h="1016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564000" y="827999"/>
            <a:ext cx="5040000" cy="3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6192000" y="936000"/>
            <a:ext cx="5796000" cy="5292000"/>
          </a:xfrm>
          <a:prstGeom prst="roundRect">
            <a:avLst>
              <a:gd name="adj" fmla="val 2835"/>
            </a:avLst>
          </a:prstGeom>
          <a:solidFill>
            <a:schemeClr val="bg1">
              <a:alpha val="90000"/>
            </a:schemeClr>
          </a:solidFill>
          <a:ln w="28575" cmpd="sng">
            <a:solidFill>
              <a:schemeClr val="accent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74250" lvl="1" algn="just">
              <a:spcBef>
                <a:spcPct val="20000"/>
              </a:spcBef>
              <a:defRPr/>
            </a:pPr>
            <a:r>
              <a:rPr lang="en-US" sz="2000" dirty="0" smtClean="0"/>
              <a:t>If </a:t>
            </a:r>
            <a:r>
              <a:rPr lang="en-US" sz="2000" dirty="0" err="1" smtClean="0"/>
              <a:t>betatron</a:t>
            </a:r>
            <a:r>
              <a:rPr lang="en-US" sz="2000" dirty="0" smtClean="0"/>
              <a:t> and synchrotron motion and </a:t>
            </a:r>
            <a:r>
              <a:rPr lang="en-US" sz="2000" dirty="0" err="1" smtClean="0"/>
              <a:t>wakefields</a:t>
            </a:r>
            <a:r>
              <a:rPr lang="en-US" sz="2000" dirty="0" smtClean="0"/>
              <a:t> </a:t>
            </a:r>
            <a:r>
              <a:rPr lang="en-US" sz="2000" b="1" dirty="0" smtClean="0">
                <a:solidFill>
                  <a:srgbClr val="C00000"/>
                </a:solidFill>
              </a:rPr>
              <a:t>manage to synchronize</a:t>
            </a:r>
            <a:r>
              <a:rPr lang="en-US" sz="2000" dirty="0" smtClean="0"/>
              <a:t> such that they get into resonance, a distinct bunch oscillation pattern will be excited – a so called</a:t>
            </a:r>
            <a:r>
              <a:rPr lang="en-US" sz="2000" b="1" dirty="0" smtClean="0">
                <a:solidFill>
                  <a:srgbClr val="C00000"/>
                </a:solidFill>
              </a:rPr>
              <a:t> bunch mode</a:t>
            </a:r>
            <a:r>
              <a:rPr lang="en-US" sz="2000" dirty="0" smtClean="0"/>
              <a:t>. The coherent bunch/beam signal will </a:t>
            </a:r>
            <a:r>
              <a:rPr lang="en-US" sz="2000" b="1" dirty="0" smtClean="0">
                <a:solidFill>
                  <a:srgbClr val="C00000"/>
                </a:solidFill>
              </a:rPr>
              <a:t>grow exponentially</a:t>
            </a:r>
            <a:r>
              <a:rPr lang="en-US" sz="2000" dirty="0" smtClean="0"/>
              <a:t>.</a:t>
            </a:r>
          </a:p>
          <a:p>
            <a:pPr marL="74250" lvl="1" algn="just">
              <a:spcBef>
                <a:spcPct val="20000"/>
              </a:spcBef>
              <a:defRPr/>
            </a:pPr>
            <a:r>
              <a:rPr lang="en-US" sz="2000" dirty="0" smtClean="0"/>
              <a:t>This can be either a </a:t>
            </a:r>
            <a:r>
              <a:rPr lang="en-US" sz="2000" b="1" dirty="0" smtClean="0">
                <a:solidFill>
                  <a:srgbClr val="C00000"/>
                </a:solidFill>
              </a:rPr>
              <a:t>single bunch mode</a:t>
            </a:r>
            <a:r>
              <a:rPr lang="en-US" sz="2000" dirty="0" smtClean="0"/>
              <a:t>…</a:t>
            </a:r>
          </a:p>
          <a:p>
            <a:pPr marL="74250" lvl="1" algn="just">
              <a:spcBef>
                <a:spcPct val="20000"/>
              </a:spcBef>
              <a:defRPr/>
            </a:pPr>
            <a:endParaRPr lang="en-US" sz="2000" dirty="0"/>
          </a:p>
          <a:p>
            <a:pPr marL="74250" lvl="1" algn="just">
              <a:spcBef>
                <a:spcPct val="20000"/>
              </a:spcBef>
              <a:defRPr/>
            </a:pPr>
            <a:endParaRPr lang="en-US" sz="2000" dirty="0" smtClean="0"/>
          </a:p>
          <a:p>
            <a:pPr marL="74250" lvl="1" algn="just">
              <a:spcBef>
                <a:spcPct val="20000"/>
              </a:spcBef>
              <a:defRPr/>
            </a:pPr>
            <a:endParaRPr lang="en-US" sz="2000" dirty="0" smtClean="0"/>
          </a:p>
          <a:p>
            <a:pPr marL="74250" lvl="1" algn="just">
              <a:spcBef>
                <a:spcPct val="20000"/>
              </a:spcBef>
              <a:defRPr/>
            </a:pPr>
            <a:endParaRPr lang="en-US" sz="2000" dirty="0"/>
          </a:p>
          <a:p>
            <a:pPr marL="74250" lvl="1" algn="just">
              <a:spcBef>
                <a:spcPct val="20000"/>
              </a:spcBef>
              <a:defRPr/>
            </a:pPr>
            <a:r>
              <a:rPr lang="en-US" sz="2000" dirty="0" smtClean="0"/>
              <a:t>… or a </a:t>
            </a:r>
            <a:r>
              <a:rPr lang="en-US" sz="2000" b="1" dirty="0" smtClean="0">
                <a:solidFill>
                  <a:srgbClr val="C00000"/>
                </a:solidFill>
              </a:rPr>
              <a:t>coupled bunch mode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61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Examples: </a:t>
            </a:r>
            <a:r>
              <a:rPr lang="en-US" dirty="0" smtClean="0"/>
              <a:t>narrowband resonator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 smtClean="0"/>
              <a:t>Wakefields</a:t>
            </a:r>
            <a:r>
              <a:rPr lang="en-US" dirty="0" smtClean="0"/>
              <a:t> and/or impedances can be computed by using Maxwell’s equations to compute the impulse response for a given structure either in time domain or in frequency domain respectively.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Some examples of impedances computed in the ultra-relativistic limit are:</a:t>
            </a:r>
          </a:p>
          <a:p>
            <a:pPr lvl="1" algn="just"/>
            <a:endParaRPr lang="en-US" dirty="0" smtClean="0"/>
          </a:p>
          <a:p>
            <a:pPr lvl="1" algn="just"/>
            <a:r>
              <a:rPr lang="en-US" dirty="0" smtClean="0"/>
              <a:t>Resonator impedance</a:t>
            </a:r>
          </a:p>
          <a:p>
            <a:pPr marL="457200" lvl="1" indent="0" algn="just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Li - Collective effects III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38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400" y="3743999"/>
            <a:ext cx="4158627" cy="217569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0" y="828000"/>
            <a:ext cx="12193200" cy="5225655"/>
          </a:xfrm>
          <a:prstGeom prst="rect">
            <a:avLst/>
          </a:prstGeom>
        </p:spPr>
      </p:pic>
      <p:sp>
        <p:nvSpPr>
          <p:cNvPr id="12" name="Oval 11"/>
          <p:cNvSpPr>
            <a:spLocks/>
          </p:cNvSpPr>
          <p:nvPr/>
        </p:nvSpPr>
        <p:spPr>
          <a:xfrm>
            <a:off x="3564000" y="2592000"/>
            <a:ext cx="648000" cy="21600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w="101600" h="1016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>
            <a:spLocks/>
          </p:cNvSpPr>
          <p:nvPr/>
        </p:nvSpPr>
        <p:spPr>
          <a:xfrm>
            <a:off x="2160000" y="4392000"/>
            <a:ext cx="648000" cy="2160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01600" h="1016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>
            <a:spLocks/>
          </p:cNvSpPr>
          <p:nvPr/>
        </p:nvSpPr>
        <p:spPr>
          <a:xfrm>
            <a:off x="1152000" y="4392000"/>
            <a:ext cx="648000" cy="2160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01600" h="1016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564000" y="827999"/>
            <a:ext cx="5040000" cy="3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6192000" y="936000"/>
            <a:ext cx="5796000" cy="5292000"/>
          </a:xfrm>
          <a:prstGeom prst="roundRect">
            <a:avLst>
              <a:gd name="adj" fmla="val 2835"/>
            </a:avLst>
          </a:prstGeom>
          <a:solidFill>
            <a:schemeClr val="bg1">
              <a:alpha val="90000"/>
            </a:schemeClr>
          </a:solidFill>
          <a:ln w="28575" cmpd="sng">
            <a:solidFill>
              <a:schemeClr val="accent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74250" lvl="1" algn="just">
              <a:spcBef>
                <a:spcPct val="20000"/>
              </a:spcBef>
              <a:defRPr/>
            </a:pPr>
            <a:r>
              <a:rPr lang="en-US" sz="2000" dirty="0" smtClean="0"/>
              <a:t>If </a:t>
            </a:r>
            <a:r>
              <a:rPr lang="en-US" sz="2000" dirty="0" err="1" smtClean="0"/>
              <a:t>betatron</a:t>
            </a:r>
            <a:r>
              <a:rPr lang="en-US" sz="2000" dirty="0" smtClean="0"/>
              <a:t> and synchrotron motion and </a:t>
            </a:r>
            <a:r>
              <a:rPr lang="en-US" sz="2000" dirty="0" err="1" smtClean="0"/>
              <a:t>wakefields</a:t>
            </a:r>
            <a:r>
              <a:rPr lang="en-US" sz="2000" dirty="0" smtClean="0"/>
              <a:t> </a:t>
            </a:r>
            <a:r>
              <a:rPr lang="en-US" sz="2000" b="1" dirty="0" smtClean="0">
                <a:solidFill>
                  <a:srgbClr val="C00000"/>
                </a:solidFill>
              </a:rPr>
              <a:t>manage to synchronize</a:t>
            </a:r>
            <a:r>
              <a:rPr lang="en-US" sz="2000" dirty="0" smtClean="0"/>
              <a:t> such that they get into resonance, a distinct bunch oscillation pattern will be excited – a so called</a:t>
            </a:r>
            <a:r>
              <a:rPr lang="en-US" sz="2000" b="1" dirty="0" smtClean="0">
                <a:solidFill>
                  <a:srgbClr val="C00000"/>
                </a:solidFill>
              </a:rPr>
              <a:t> bunch mode</a:t>
            </a:r>
            <a:r>
              <a:rPr lang="en-US" sz="2000" dirty="0" smtClean="0"/>
              <a:t>. The coherent bunch/beam signal will </a:t>
            </a:r>
            <a:r>
              <a:rPr lang="en-US" sz="2000" b="1" dirty="0" smtClean="0">
                <a:solidFill>
                  <a:srgbClr val="C00000"/>
                </a:solidFill>
              </a:rPr>
              <a:t>grow exponentially</a:t>
            </a:r>
            <a:r>
              <a:rPr lang="en-US" sz="2000" dirty="0" smtClean="0"/>
              <a:t>.</a:t>
            </a:r>
          </a:p>
          <a:p>
            <a:pPr marL="74250" lvl="1" algn="just">
              <a:spcBef>
                <a:spcPct val="20000"/>
              </a:spcBef>
              <a:defRPr/>
            </a:pPr>
            <a:r>
              <a:rPr lang="en-US" sz="2000" dirty="0" smtClean="0"/>
              <a:t>This can be either a </a:t>
            </a:r>
            <a:r>
              <a:rPr lang="en-US" sz="2000" b="1" dirty="0" smtClean="0">
                <a:solidFill>
                  <a:srgbClr val="C00000"/>
                </a:solidFill>
              </a:rPr>
              <a:t>single bunch mode</a:t>
            </a:r>
            <a:r>
              <a:rPr lang="en-US" sz="2000" dirty="0" smtClean="0"/>
              <a:t>…</a:t>
            </a:r>
          </a:p>
          <a:p>
            <a:pPr marL="74250" lvl="1" algn="just">
              <a:spcBef>
                <a:spcPct val="20000"/>
              </a:spcBef>
              <a:defRPr/>
            </a:pPr>
            <a:endParaRPr lang="en-US" sz="2000" dirty="0"/>
          </a:p>
          <a:p>
            <a:pPr marL="74250" lvl="1" algn="just">
              <a:spcBef>
                <a:spcPct val="20000"/>
              </a:spcBef>
              <a:defRPr/>
            </a:pPr>
            <a:endParaRPr lang="en-US" sz="2000" dirty="0" smtClean="0"/>
          </a:p>
          <a:p>
            <a:pPr marL="74250" lvl="1" algn="just">
              <a:spcBef>
                <a:spcPct val="20000"/>
              </a:spcBef>
              <a:defRPr/>
            </a:pPr>
            <a:endParaRPr lang="en-US" sz="2000" dirty="0" smtClean="0"/>
          </a:p>
          <a:p>
            <a:pPr marL="74250" lvl="1" algn="just">
              <a:spcBef>
                <a:spcPct val="20000"/>
              </a:spcBef>
              <a:defRPr/>
            </a:pPr>
            <a:endParaRPr lang="en-US" sz="2000" dirty="0"/>
          </a:p>
          <a:p>
            <a:pPr marL="74250" lvl="1" algn="just">
              <a:spcBef>
                <a:spcPct val="20000"/>
              </a:spcBef>
              <a:defRPr/>
            </a:pPr>
            <a:r>
              <a:rPr lang="en-US" sz="2000" dirty="0" smtClean="0"/>
              <a:t>… or a </a:t>
            </a:r>
            <a:r>
              <a:rPr lang="en-US" sz="2000" b="1" dirty="0" smtClean="0">
                <a:solidFill>
                  <a:srgbClr val="C00000"/>
                </a:solidFill>
              </a:rPr>
              <a:t>coupled bunch mode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7" name="movie_mode_2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6000" y="576000"/>
            <a:ext cx="10080000" cy="576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277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beam instability?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000" dirty="0"/>
              <a:t>A beam becomes unstable when a </a:t>
            </a:r>
            <a:r>
              <a:rPr lang="en-US" sz="2000" b="1" dirty="0">
                <a:solidFill>
                  <a:srgbClr val="C00000"/>
                </a:solidFill>
              </a:rPr>
              <a:t>moment of its distribution</a:t>
            </a:r>
            <a:r>
              <a:rPr lang="en-US" sz="2000" dirty="0"/>
              <a:t> exhibits an </a:t>
            </a:r>
            <a:r>
              <a:rPr lang="en-US" sz="2000" b="1" dirty="0">
                <a:solidFill>
                  <a:srgbClr val="C00000"/>
                </a:solidFill>
              </a:rPr>
              <a:t>exponential growth</a:t>
            </a:r>
            <a:r>
              <a:rPr lang="en-US" sz="2000" dirty="0"/>
              <a:t> (e.g. mean positions, standard deviations, etc.), resulting into beam loss or emittance growth!</a:t>
            </a:r>
          </a:p>
          <a:p>
            <a:pPr lvl="1"/>
            <a:endParaRPr lang="en-US" dirty="0" smtClean="0"/>
          </a:p>
          <a:p>
            <a:pPr lvl="2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Kevin Li - Collective effects III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00" y="2160000"/>
            <a:ext cx="6233906" cy="2456381"/>
          </a:xfrm>
          <a:prstGeom prst="rect">
            <a:avLst/>
          </a:prstGeom>
        </p:spPr>
      </p:pic>
      <p:grpSp>
        <p:nvGrpSpPr>
          <p:cNvPr id="76" name="Group 75"/>
          <p:cNvGrpSpPr>
            <a:grpSpLocks noChangeAspect="1"/>
          </p:cNvGrpSpPr>
          <p:nvPr/>
        </p:nvGrpSpPr>
        <p:grpSpPr>
          <a:xfrm>
            <a:off x="360000" y="1800000"/>
            <a:ext cx="4320000" cy="2029361"/>
            <a:chOff x="216000" y="3755172"/>
            <a:chExt cx="3600000" cy="1691134"/>
          </a:xfrm>
        </p:grpSpPr>
        <p:grpSp>
          <p:nvGrpSpPr>
            <p:cNvPr id="77" name="Group 76"/>
            <p:cNvGrpSpPr/>
            <p:nvPr/>
          </p:nvGrpSpPr>
          <p:grpSpPr>
            <a:xfrm>
              <a:off x="216000" y="3817241"/>
              <a:ext cx="1871559" cy="1629065"/>
              <a:chOff x="432000" y="2124000"/>
              <a:chExt cx="2171009" cy="1889714"/>
            </a:xfrm>
          </p:grpSpPr>
          <p:cxnSp>
            <p:nvCxnSpPr>
              <p:cNvPr id="81" name="Straight Arrow Connector 80"/>
              <p:cNvCxnSpPr/>
              <p:nvPr/>
            </p:nvCxnSpPr>
            <p:spPr>
              <a:xfrm flipV="1">
                <a:off x="1399256" y="2232000"/>
                <a:ext cx="0" cy="122400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Arrow Connector 81"/>
              <p:cNvCxnSpPr/>
              <p:nvPr/>
            </p:nvCxnSpPr>
            <p:spPr>
              <a:xfrm rot="5400000" flipV="1">
                <a:off x="1872000" y="2700000"/>
                <a:ext cx="0" cy="122400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3" name="Picture 82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16000" y="2124000"/>
                <a:ext cx="130743" cy="179352"/>
              </a:xfrm>
              <a:prstGeom prst="rect">
                <a:avLst/>
              </a:prstGeom>
            </p:spPr>
          </p:pic>
          <p:pic>
            <p:nvPicPr>
              <p:cNvPr id="84" name="Picture 83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2000" y="3888000"/>
                <a:ext cx="140800" cy="125714"/>
              </a:xfrm>
              <a:prstGeom prst="rect">
                <a:avLst/>
              </a:prstGeom>
            </p:spPr>
          </p:pic>
          <p:cxnSp>
            <p:nvCxnSpPr>
              <p:cNvPr id="85" name="Straight Arrow Connector 84"/>
              <p:cNvCxnSpPr/>
              <p:nvPr/>
            </p:nvCxnSpPr>
            <p:spPr>
              <a:xfrm rot="14100000" flipV="1">
                <a:off x="1080000" y="3024000"/>
                <a:ext cx="0" cy="100800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6" name="Picture 85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84000" y="3492000"/>
                <a:ext cx="119009" cy="125714"/>
              </a:xfrm>
              <a:prstGeom prst="rect">
                <a:avLst/>
              </a:prstGeom>
            </p:spPr>
          </p:pic>
        </p:grpSp>
        <p:grpSp>
          <p:nvGrpSpPr>
            <p:cNvPr id="78" name="Group 77"/>
            <p:cNvGrpSpPr/>
            <p:nvPr/>
          </p:nvGrpSpPr>
          <p:grpSpPr>
            <a:xfrm>
              <a:off x="1519448" y="3755172"/>
              <a:ext cx="2296552" cy="1252663"/>
              <a:chOff x="6632359" y="3531066"/>
              <a:chExt cx="2664000" cy="1453089"/>
            </a:xfrm>
          </p:grpSpPr>
          <p:sp>
            <p:nvSpPr>
              <p:cNvPr id="79" name="Oval 78"/>
              <p:cNvSpPr/>
              <p:nvPr/>
            </p:nvSpPr>
            <p:spPr>
              <a:xfrm>
                <a:off x="6884359" y="3861610"/>
                <a:ext cx="2160000" cy="792000"/>
              </a:xfrm>
              <a:prstGeom prst="ellipse">
                <a:avLst/>
              </a:prstGeom>
              <a:solidFill>
                <a:schemeClr val="accent3">
                  <a:alpha val="80000"/>
                </a:schemeClr>
              </a:solidFill>
              <a:scene3d>
                <a:camera prst="orthographicFront"/>
                <a:lightRig rig="balanced" dir="t">
                  <a:rot lat="0" lon="0" rev="0"/>
                </a:lightRig>
              </a:scene3d>
              <a:sp3d>
                <a:bevelT w="254000" h="254000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0" name="Picture 79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32359" y="3531066"/>
                <a:ext cx="2664000" cy="1453089"/>
              </a:xfrm>
              <a:prstGeom prst="rect">
                <a:avLst/>
              </a:prstGeom>
            </p:spPr>
          </p:pic>
        </p:grpSp>
      </p:grpSp>
      <p:pic>
        <p:nvPicPr>
          <p:cNvPr id="16" name="Picture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00" y="5040000"/>
            <a:ext cx="11078103" cy="953904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696000" y="1584000"/>
            <a:ext cx="10800000" cy="4608000"/>
          </a:xfrm>
          <a:prstGeom prst="roundRect">
            <a:avLst>
              <a:gd name="adj" fmla="val 8242"/>
            </a:avLst>
          </a:prstGeom>
          <a:solidFill>
            <a:schemeClr val="lt1">
              <a:alpha val="90000"/>
            </a:schemeClr>
          </a:solidFill>
          <a:ln w="2540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" t="5" r="6" b="50196"/>
          <a:stretch/>
        </p:blipFill>
        <p:spPr>
          <a:xfrm>
            <a:off x="696000" y="2189424"/>
            <a:ext cx="10800000" cy="339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96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beam instability?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000" dirty="0"/>
              <a:t>A beam becomes unstable when a </a:t>
            </a:r>
            <a:r>
              <a:rPr lang="en-US" sz="2000" b="1" dirty="0">
                <a:solidFill>
                  <a:srgbClr val="C00000"/>
                </a:solidFill>
              </a:rPr>
              <a:t>moment of its distribution</a:t>
            </a:r>
            <a:r>
              <a:rPr lang="en-US" sz="2000" dirty="0"/>
              <a:t> exhibits an </a:t>
            </a:r>
            <a:r>
              <a:rPr lang="en-US" sz="2000" b="1" dirty="0">
                <a:solidFill>
                  <a:srgbClr val="C00000"/>
                </a:solidFill>
              </a:rPr>
              <a:t>exponential growth</a:t>
            </a:r>
            <a:r>
              <a:rPr lang="en-US" sz="2000" dirty="0"/>
              <a:t> (e.g. mean positions, standard deviations, etc.), resulting into beam loss or emittance growth!</a:t>
            </a:r>
          </a:p>
          <a:p>
            <a:pPr lvl="1"/>
            <a:endParaRPr lang="en-US" dirty="0" smtClean="0"/>
          </a:p>
          <a:p>
            <a:pPr lvl="2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Kevin Li - Collective effects III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000" y="2160000"/>
            <a:ext cx="6233906" cy="2456381"/>
          </a:xfrm>
          <a:prstGeom prst="rect">
            <a:avLst/>
          </a:prstGeom>
        </p:spPr>
      </p:pic>
      <p:grpSp>
        <p:nvGrpSpPr>
          <p:cNvPr id="76" name="Group 75"/>
          <p:cNvGrpSpPr>
            <a:grpSpLocks noChangeAspect="1"/>
          </p:cNvGrpSpPr>
          <p:nvPr/>
        </p:nvGrpSpPr>
        <p:grpSpPr>
          <a:xfrm>
            <a:off x="360000" y="1800000"/>
            <a:ext cx="4320000" cy="2029361"/>
            <a:chOff x="216000" y="3755172"/>
            <a:chExt cx="3600000" cy="1691134"/>
          </a:xfrm>
        </p:grpSpPr>
        <p:grpSp>
          <p:nvGrpSpPr>
            <p:cNvPr id="77" name="Group 76"/>
            <p:cNvGrpSpPr/>
            <p:nvPr/>
          </p:nvGrpSpPr>
          <p:grpSpPr>
            <a:xfrm>
              <a:off x="216000" y="3817241"/>
              <a:ext cx="1871559" cy="1629065"/>
              <a:chOff x="432000" y="2124000"/>
              <a:chExt cx="2171009" cy="1889714"/>
            </a:xfrm>
          </p:grpSpPr>
          <p:cxnSp>
            <p:nvCxnSpPr>
              <p:cNvPr id="81" name="Straight Arrow Connector 80"/>
              <p:cNvCxnSpPr/>
              <p:nvPr/>
            </p:nvCxnSpPr>
            <p:spPr>
              <a:xfrm flipV="1">
                <a:off x="1399256" y="2232000"/>
                <a:ext cx="0" cy="122400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Arrow Connector 81"/>
              <p:cNvCxnSpPr/>
              <p:nvPr/>
            </p:nvCxnSpPr>
            <p:spPr>
              <a:xfrm rot="5400000" flipV="1">
                <a:off x="1872000" y="2700000"/>
                <a:ext cx="0" cy="122400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3" name="Picture 82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16000" y="2124000"/>
                <a:ext cx="130743" cy="179352"/>
              </a:xfrm>
              <a:prstGeom prst="rect">
                <a:avLst/>
              </a:prstGeom>
            </p:spPr>
          </p:pic>
          <p:pic>
            <p:nvPicPr>
              <p:cNvPr id="84" name="Picture 83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2000" y="3888000"/>
                <a:ext cx="140800" cy="125714"/>
              </a:xfrm>
              <a:prstGeom prst="rect">
                <a:avLst/>
              </a:prstGeom>
            </p:spPr>
          </p:pic>
          <p:cxnSp>
            <p:nvCxnSpPr>
              <p:cNvPr id="85" name="Straight Arrow Connector 84"/>
              <p:cNvCxnSpPr/>
              <p:nvPr/>
            </p:nvCxnSpPr>
            <p:spPr>
              <a:xfrm rot="14100000" flipV="1">
                <a:off x="1080000" y="3024000"/>
                <a:ext cx="0" cy="100800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6" name="Picture 85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84000" y="3492000"/>
                <a:ext cx="119009" cy="125714"/>
              </a:xfrm>
              <a:prstGeom prst="rect">
                <a:avLst/>
              </a:prstGeom>
            </p:spPr>
          </p:pic>
        </p:grpSp>
        <p:grpSp>
          <p:nvGrpSpPr>
            <p:cNvPr id="78" name="Group 77"/>
            <p:cNvGrpSpPr/>
            <p:nvPr/>
          </p:nvGrpSpPr>
          <p:grpSpPr>
            <a:xfrm>
              <a:off x="1519448" y="3755172"/>
              <a:ext cx="2296552" cy="1252663"/>
              <a:chOff x="6632359" y="3531066"/>
              <a:chExt cx="2664000" cy="1453089"/>
            </a:xfrm>
          </p:grpSpPr>
          <p:sp>
            <p:nvSpPr>
              <p:cNvPr id="79" name="Oval 78"/>
              <p:cNvSpPr/>
              <p:nvPr/>
            </p:nvSpPr>
            <p:spPr>
              <a:xfrm>
                <a:off x="6884359" y="3861610"/>
                <a:ext cx="2160000" cy="792000"/>
              </a:xfrm>
              <a:prstGeom prst="ellipse">
                <a:avLst/>
              </a:prstGeom>
              <a:solidFill>
                <a:schemeClr val="accent3">
                  <a:alpha val="80000"/>
                </a:schemeClr>
              </a:solidFill>
              <a:scene3d>
                <a:camera prst="orthographicFront"/>
                <a:lightRig rig="balanced" dir="t">
                  <a:rot lat="0" lon="0" rev="0"/>
                </a:lightRig>
              </a:scene3d>
              <a:sp3d>
                <a:bevelT w="254000" h="254000"/>
              </a:sp3d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0" name="Picture 79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32359" y="3531066"/>
                <a:ext cx="2664000" cy="1453089"/>
              </a:xfrm>
              <a:prstGeom prst="rect">
                <a:avLst/>
              </a:prstGeom>
            </p:spPr>
          </p:pic>
        </p:grpSp>
      </p:grpSp>
      <p:pic>
        <p:nvPicPr>
          <p:cNvPr id="16" name="Picture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00" y="5040000"/>
            <a:ext cx="11078103" cy="953904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696000" y="1584000"/>
            <a:ext cx="10800000" cy="4608000"/>
          </a:xfrm>
          <a:prstGeom prst="roundRect">
            <a:avLst>
              <a:gd name="adj" fmla="val 8242"/>
            </a:avLst>
          </a:prstGeom>
          <a:solidFill>
            <a:schemeClr val="lt1"/>
          </a:solidFill>
          <a:ln w="2540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endParaRPr lang="en-US" b="1" dirty="0">
              <a:solidFill>
                <a:srgbClr val="C00000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36000" y="2268000"/>
            <a:ext cx="10307501" cy="3240000"/>
            <a:chOff x="936000" y="2308402"/>
            <a:chExt cx="10307501" cy="3240000"/>
          </a:xfrm>
        </p:grpSpPr>
        <p:pic>
          <p:nvPicPr>
            <p:cNvPr id="23" name="head-tail">
              <a:hlinkClick r:id="" action="ppaction://media"/>
            </p:cNvPr>
            <p:cNvPicPr>
              <a:picLocks noChangeAspect="1"/>
            </p:cNvPicPr>
            <p:nvPr>
              <a:videoFile r:link="rId4"/>
              <p:extLst>
                <p:ext uri="{DAA4B4D4-6D71-4841-9C94-3DE7FCFB9230}">
                  <p14:media xmlns:p14="http://schemas.microsoft.com/office/powerpoint/2010/main" r:embed="rId3"/>
                </p:ext>
              </p:extLst>
            </p:nvPr>
          </p:nvPicPr>
          <p:blipFill rotWithShape="1">
            <a:blip r:embed="rId15"/>
            <a:srcRect l="2326" t="50000" r="50342" b="130"/>
            <a:stretch/>
          </p:blipFill>
          <p:spPr>
            <a:xfrm>
              <a:off x="936000" y="2308402"/>
              <a:ext cx="4898152" cy="3240000"/>
            </a:xfrm>
            <a:prstGeom prst="rect">
              <a:avLst/>
            </a:prstGeom>
          </p:spPr>
        </p:pic>
        <p:pic>
          <p:nvPicPr>
            <p:cNvPr id="24" name="head-tail">
              <a:hlinkClick r:id="" action="ppaction://media"/>
            </p:cNvPr>
            <p:cNvPicPr>
              <a:picLocks noChangeAspect="1"/>
            </p:cNvPicPr>
            <p:nvPr>
              <a:videoFile r:link="rId4"/>
              <p:extLst>
                <p:ext uri="{DAA4B4D4-6D71-4841-9C94-3DE7FCFB9230}">
                  <p14:media xmlns:p14="http://schemas.microsoft.com/office/powerpoint/2010/main" r:embed="rId3"/>
                </p:ext>
              </p:extLst>
            </p:nvPr>
          </p:nvPicPr>
          <p:blipFill rotWithShape="1">
            <a:blip r:embed="rId15"/>
            <a:srcRect l="47594" t="411" r="3433" b="50259"/>
            <a:stretch/>
          </p:blipFill>
          <p:spPr>
            <a:xfrm>
              <a:off x="6120000" y="2308402"/>
              <a:ext cx="5123501" cy="3240000"/>
            </a:xfrm>
            <a:prstGeom prst="rect">
              <a:avLst/>
            </a:prstGeom>
          </p:spPr>
        </p:pic>
      </p:grpSp>
      <p:grpSp>
        <p:nvGrpSpPr>
          <p:cNvPr id="25" name="Group 24"/>
          <p:cNvGrpSpPr/>
          <p:nvPr/>
        </p:nvGrpSpPr>
        <p:grpSpPr>
          <a:xfrm flipV="1">
            <a:off x="1864160" y="4608000"/>
            <a:ext cx="3672000" cy="252000"/>
            <a:chOff x="1024163" y="3834043"/>
            <a:chExt cx="2940423" cy="177925"/>
          </a:xfrm>
        </p:grpSpPr>
        <p:sp>
          <p:nvSpPr>
            <p:cNvPr id="26" name="Rectangle 25"/>
            <p:cNvSpPr/>
            <p:nvPr/>
          </p:nvSpPr>
          <p:spPr>
            <a:xfrm>
              <a:off x="1024163" y="3834043"/>
              <a:ext cx="2940423" cy="177925"/>
            </a:xfrm>
            <a:prstGeom prst="rect">
              <a:avLst/>
            </a:prstGeom>
            <a:pattFill prst="ltDnDiag">
              <a:fgClr>
                <a:srgbClr val="FF0000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1024163" y="4011968"/>
              <a:ext cx="294042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1864160" y="2394000"/>
            <a:ext cx="3672000" cy="252000"/>
            <a:chOff x="1024163" y="3834043"/>
            <a:chExt cx="2940423" cy="177925"/>
          </a:xfrm>
        </p:grpSpPr>
        <p:sp>
          <p:nvSpPr>
            <p:cNvPr id="29" name="Rectangle 28"/>
            <p:cNvSpPr/>
            <p:nvPr/>
          </p:nvSpPr>
          <p:spPr>
            <a:xfrm>
              <a:off x="1024163" y="3834043"/>
              <a:ext cx="2940423" cy="177925"/>
            </a:xfrm>
            <a:prstGeom prst="rect">
              <a:avLst/>
            </a:prstGeom>
            <a:pattFill prst="ltDnDiag">
              <a:fgClr>
                <a:srgbClr val="FF0000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1024163" y="4011968"/>
              <a:ext cx="294042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23144444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24"/>
                </p:tgtEl>
              </p:cMediaNode>
            </p:video>
            <p:video>
              <p:cMediaNode vol="80000">
                <p:cTn id="3" repeatCount="indefinite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instability loop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2962089" y="900000"/>
            <a:ext cx="5530410" cy="1758703"/>
            <a:chOff x="1963907" y="1343171"/>
            <a:chExt cx="4991100" cy="1587199"/>
          </a:xfrm>
        </p:grpSpPr>
        <p:sp>
          <p:nvSpPr>
            <p:cNvPr id="36" name="Rounded Rectangle 35"/>
            <p:cNvSpPr/>
            <p:nvPr/>
          </p:nvSpPr>
          <p:spPr>
            <a:xfrm>
              <a:off x="1963907" y="1343171"/>
              <a:ext cx="4991100" cy="1587199"/>
            </a:xfrm>
            <a:prstGeom prst="roundRect">
              <a:avLst/>
            </a:prstGeom>
            <a:solidFill>
              <a:srgbClr val="E0E0E0">
                <a:alpha val="22000"/>
              </a:srgbClr>
            </a:solidFill>
            <a:ln>
              <a:solidFill>
                <a:srgbClr val="0055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2078446" y="1888342"/>
              <a:ext cx="685800" cy="152400"/>
            </a:xfrm>
            <a:prstGeom prst="ellipse">
              <a:avLst/>
            </a:prstGeom>
            <a:solidFill>
              <a:srgbClr val="3366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2916646" y="1888342"/>
              <a:ext cx="685800" cy="152400"/>
            </a:xfrm>
            <a:prstGeom prst="ellipse">
              <a:avLst/>
            </a:prstGeom>
            <a:solidFill>
              <a:srgbClr val="3366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3754846" y="1888342"/>
              <a:ext cx="685800" cy="152400"/>
            </a:xfrm>
            <a:prstGeom prst="ellipse">
              <a:avLst/>
            </a:prstGeom>
            <a:solidFill>
              <a:srgbClr val="3366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4552185" y="1973377"/>
              <a:ext cx="1295400" cy="1588"/>
            </a:xfrm>
            <a:prstGeom prst="line">
              <a:avLst/>
            </a:prstGeom>
            <a:solidFill>
              <a:srgbClr val="C3D69B"/>
            </a:solidFill>
            <a:ln w="25400" cap="flat" cmpd="sng" algn="ctr">
              <a:solidFill>
                <a:srgbClr val="0000FF"/>
              </a:solidFill>
              <a:prstDash val="dot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>
            <a:xfrm>
              <a:off x="6040846" y="1898765"/>
              <a:ext cx="685800" cy="152400"/>
            </a:xfrm>
            <a:prstGeom prst="ellipse">
              <a:avLst/>
            </a:prstGeom>
            <a:solidFill>
              <a:srgbClr val="3366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660424" y="2552130"/>
              <a:ext cx="1752600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500" dirty="0"/>
                <a:t>Multi-bunch beam</a:t>
              </a:r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2070509" y="2450188"/>
              <a:ext cx="4713138" cy="1588"/>
            </a:xfrm>
            <a:prstGeom prst="line">
              <a:avLst/>
            </a:prstGeom>
            <a:solidFill>
              <a:srgbClr val="C3D69B"/>
            </a:solidFill>
            <a:ln>
              <a:solidFill>
                <a:srgbClr val="7F7F7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070509" y="1498295"/>
              <a:ext cx="4713138" cy="1588"/>
            </a:xfrm>
            <a:prstGeom prst="line">
              <a:avLst/>
            </a:prstGeom>
            <a:solidFill>
              <a:srgbClr val="C3D69B"/>
            </a:solidFill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2908709" y="2586596"/>
              <a:ext cx="3699569" cy="1588"/>
            </a:xfrm>
            <a:prstGeom prst="straightConnector1">
              <a:avLst/>
            </a:prstGeom>
            <a:solidFill>
              <a:srgbClr val="C3D69B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6264269" y="2552130"/>
              <a:ext cx="651565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500" dirty="0" err="1"/>
                <a:t>s</a:t>
              </a:r>
              <a:endParaRPr lang="en-US" sz="1500" dirty="0"/>
            </a:p>
          </p:txBody>
        </p:sp>
      </p:grpSp>
      <p:grpSp>
        <p:nvGrpSpPr>
          <p:cNvPr id="21" name="Group 39"/>
          <p:cNvGrpSpPr/>
          <p:nvPr/>
        </p:nvGrpSpPr>
        <p:grpSpPr>
          <a:xfrm>
            <a:off x="8144859" y="1647650"/>
            <a:ext cx="2271141" cy="2360698"/>
            <a:chOff x="6776486" y="2238048"/>
            <a:chExt cx="2049666" cy="2130489"/>
          </a:xfrm>
        </p:grpSpPr>
        <p:sp>
          <p:nvSpPr>
            <p:cNvPr id="22" name="Bent-Up Arrow 21"/>
            <p:cNvSpPr/>
            <p:nvPr/>
          </p:nvSpPr>
          <p:spPr>
            <a:xfrm flipV="1">
              <a:off x="7090464" y="2238048"/>
              <a:ext cx="890351" cy="1353130"/>
            </a:xfrm>
            <a:prstGeom prst="bentUpArrow">
              <a:avLst>
                <a:gd name="adj1" fmla="val 23702"/>
                <a:gd name="adj2" fmla="val 25000"/>
                <a:gd name="adj3" fmla="val 25000"/>
              </a:avLst>
            </a:prstGeom>
            <a:solidFill>
              <a:srgbClr val="E0E0E0">
                <a:alpha val="75000"/>
              </a:srgbClr>
            </a:solidFill>
            <a:ln>
              <a:solidFill>
                <a:srgbClr val="0055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6854135" y="3591178"/>
              <a:ext cx="1946965" cy="777359"/>
            </a:xfrm>
            <a:prstGeom prst="roundRect">
              <a:avLst/>
            </a:prstGeom>
            <a:solidFill>
              <a:srgbClr val="E0E0E0">
                <a:alpha val="22000"/>
              </a:srgbClr>
            </a:solidFill>
            <a:ln>
              <a:solidFill>
                <a:srgbClr val="0055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776486" y="3678768"/>
              <a:ext cx="204966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/>
                <a:t>Interaction with the external environment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776000" y="1598302"/>
            <a:ext cx="2406361" cy="3417273"/>
            <a:chOff x="1017752" y="2456282"/>
            <a:chExt cx="2171699" cy="3084030"/>
          </a:xfrm>
        </p:grpSpPr>
        <p:sp>
          <p:nvSpPr>
            <p:cNvPr id="26" name="Bent-Up Arrow 25"/>
            <p:cNvSpPr/>
            <p:nvPr/>
          </p:nvSpPr>
          <p:spPr>
            <a:xfrm flipH="1">
              <a:off x="1398750" y="4741944"/>
              <a:ext cx="1790701" cy="798368"/>
            </a:xfrm>
            <a:prstGeom prst="bentUpArrow">
              <a:avLst>
                <a:gd name="adj1" fmla="val 24710"/>
                <a:gd name="adj2" fmla="val 25000"/>
                <a:gd name="adj3" fmla="val 25000"/>
              </a:avLst>
            </a:prstGeom>
            <a:solidFill>
              <a:srgbClr val="E0E0E0">
                <a:alpha val="75000"/>
              </a:srgbClr>
            </a:solidFill>
            <a:ln>
              <a:solidFill>
                <a:srgbClr val="0055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1017753" y="3884204"/>
              <a:ext cx="1422728" cy="857740"/>
            </a:xfrm>
            <a:prstGeom prst="roundRect">
              <a:avLst/>
            </a:prstGeom>
            <a:solidFill>
              <a:srgbClr val="E0E0E0">
                <a:alpha val="22000"/>
              </a:srgbClr>
            </a:solidFill>
            <a:ln>
              <a:solidFill>
                <a:srgbClr val="0055A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017752" y="3884204"/>
              <a:ext cx="1422728" cy="7848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dirty="0"/>
                <a:t>Equations of motion of the beam particles</a:t>
              </a:r>
            </a:p>
          </p:txBody>
        </p:sp>
        <p:sp>
          <p:nvSpPr>
            <p:cNvPr id="29" name="Bent-Up Arrow 28"/>
            <p:cNvSpPr/>
            <p:nvPr/>
          </p:nvSpPr>
          <p:spPr>
            <a:xfrm rot="5400000" flipH="1">
              <a:off x="1029622" y="2825410"/>
              <a:ext cx="1427922" cy="689666"/>
            </a:xfrm>
            <a:prstGeom prst="bentUpArrow">
              <a:avLst>
                <a:gd name="adj1" fmla="val 23702"/>
                <a:gd name="adj2" fmla="val 25000"/>
                <a:gd name="adj3" fmla="val 25000"/>
              </a:avLst>
            </a:prstGeom>
            <a:solidFill>
              <a:srgbClr val="E0E0E0">
                <a:alpha val="75000"/>
              </a:srgbClr>
            </a:solidFill>
            <a:ln>
              <a:solidFill>
                <a:srgbClr val="0055A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4182361" y="3996216"/>
            <a:ext cx="5151395" cy="1759105"/>
            <a:chOff x="3189451" y="4620358"/>
            <a:chExt cx="4572412" cy="1587562"/>
          </a:xfrm>
        </p:grpSpPr>
        <p:grpSp>
          <p:nvGrpSpPr>
            <p:cNvPr id="31" name="Group 40"/>
            <p:cNvGrpSpPr/>
            <p:nvPr/>
          </p:nvGrpSpPr>
          <p:grpSpPr>
            <a:xfrm>
              <a:off x="3189451" y="4620358"/>
              <a:ext cx="4572412" cy="1587562"/>
              <a:chOff x="3200399" y="4357589"/>
              <a:chExt cx="4572412" cy="1587562"/>
            </a:xfrm>
          </p:grpSpPr>
          <p:sp>
            <p:nvSpPr>
              <p:cNvPr id="34" name="Bent-Up Arrow 33"/>
              <p:cNvSpPr/>
              <p:nvPr/>
            </p:nvSpPr>
            <p:spPr>
              <a:xfrm rot="5400000" flipV="1">
                <a:off x="6473636" y="4065694"/>
                <a:ext cx="985382" cy="1612968"/>
              </a:xfrm>
              <a:prstGeom prst="bentUpArrow">
                <a:avLst>
                  <a:gd name="adj1" fmla="val 22299"/>
                  <a:gd name="adj2" fmla="val 25000"/>
                  <a:gd name="adj3" fmla="val 25000"/>
                </a:avLst>
              </a:prstGeom>
              <a:solidFill>
                <a:srgbClr val="E0E0E0">
                  <a:alpha val="75000"/>
                </a:srgbClr>
              </a:solidFill>
              <a:ln>
                <a:solidFill>
                  <a:srgbClr val="0055A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ounded Rectangle 34"/>
              <p:cNvSpPr/>
              <p:nvPr/>
            </p:nvSpPr>
            <p:spPr>
              <a:xfrm>
                <a:off x="3200399" y="4357589"/>
                <a:ext cx="2975665" cy="1587562"/>
              </a:xfrm>
              <a:prstGeom prst="roundRect">
                <a:avLst/>
              </a:prstGeom>
              <a:solidFill>
                <a:srgbClr val="E0E0E0">
                  <a:alpha val="22000"/>
                </a:srgbClr>
              </a:solidFill>
              <a:ln>
                <a:solidFill>
                  <a:srgbClr val="0055A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2" name="Picture 31" descr="latex-image-1.pd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17732" y="4740793"/>
              <a:ext cx="902687" cy="540000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/>
          </p:nvSpPr>
          <p:spPr>
            <a:xfrm>
              <a:off x="3317309" y="5342972"/>
              <a:ext cx="2823264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/>
                <a:t>Additional electromagnetic field acting on the beam, besides RF and external magnetic fields </a:t>
              </a:r>
            </a:p>
          </p:txBody>
        </p:sp>
      </p:grpSp>
      <p:sp>
        <p:nvSpPr>
          <p:cNvPr id="37" name="Date Placeholder 3"/>
          <p:cNvSpPr>
            <a:spLocks noGrp="1"/>
          </p:cNvSpPr>
          <p:nvPr>
            <p:ph type="dt" sz="half" idx="10"/>
          </p:nvPr>
        </p:nvSpPr>
        <p:spPr>
          <a:xfrm>
            <a:off x="2244000" y="6570000"/>
            <a:ext cx="1800000" cy="288000"/>
          </a:xfrm>
        </p:spPr>
        <p:txBody>
          <a:bodyPr/>
          <a:lstStyle/>
          <a:p>
            <a:r>
              <a:rPr lang="en-US" smtClean="0"/>
              <a:t>24. September 2018</a:t>
            </a:r>
            <a:endParaRPr lang="en-GB" dirty="0"/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56000" y="6570000"/>
            <a:ext cx="3600000" cy="288000"/>
          </a:xfrm>
        </p:spPr>
        <p:txBody>
          <a:bodyPr/>
          <a:lstStyle/>
          <a:p>
            <a:r>
              <a:rPr lang="it-IT" smtClean="0"/>
              <a:t>Kevin Li - Collective effects III</a:t>
            </a:r>
            <a:endParaRPr lang="en-GB"/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68000" y="6570000"/>
            <a:ext cx="1800000" cy="288000"/>
          </a:xfrm>
        </p:spPr>
        <p:txBody>
          <a:bodyPr/>
          <a:lstStyle/>
          <a:p>
            <a:fld id="{2E081447-C3CE-9F4F-A689-9A72CAFF10CA}" type="slidenum">
              <a:rPr lang="en-US" smtClean="0"/>
              <a:pPr/>
              <a:t>41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75559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275"/>
    </mc:Choice>
    <mc:Fallback xmlns="">
      <p:transition spd="slow" advTm="492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instability loop</a:t>
            </a:r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1776000" y="900000"/>
            <a:ext cx="8640000" cy="4855321"/>
            <a:chOff x="2417482" y="1343172"/>
            <a:chExt cx="7797451" cy="4381843"/>
          </a:xfrm>
        </p:grpSpPr>
        <p:grpSp>
          <p:nvGrpSpPr>
            <p:cNvPr id="21" name="Group 39"/>
            <p:cNvGrpSpPr/>
            <p:nvPr/>
          </p:nvGrpSpPr>
          <p:grpSpPr>
            <a:xfrm>
              <a:off x="8165267" y="2017913"/>
              <a:ext cx="2049666" cy="2130489"/>
              <a:chOff x="6776486" y="2238048"/>
              <a:chExt cx="2049666" cy="2130489"/>
            </a:xfrm>
          </p:grpSpPr>
          <p:sp>
            <p:nvSpPr>
              <p:cNvPr id="22" name="Bent-Up Arrow 21"/>
              <p:cNvSpPr/>
              <p:nvPr/>
            </p:nvSpPr>
            <p:spPr>
              <a:xfrm flipV="1">
                <a:off x="7090464" y="2238048"/>
                <a:ext cx="890351" cy="1353130"/>
              </a:xfrm>
              <a:prstGeom prst="bentUpArrow">
                <a:avLst>
                  <a:gd name="adj1" fmla="val 23702"/>
                  <a:gd name="adj2" fmla="val 25000"/>
                  <a:gd name="adj3" fmla="val 25000"/>
                </a:avLst>
              </a:prstGeom>
              <a:solidFill>
                <a:srgbClr val="E0E0E0">
                  <a:alpha val="75000"/>
                </a:srgbClr>
              </a:solidFill>
              <a:ln>
                <a:solidFill>
                  <a:srgbClr val="0055A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ounded Rectangle 22"/>
              <p:cNvSpPr/>
              <p:nvPr/>
            </p:nvSpPr>
            <p:spPr>
              <a:xfrm>
                <a:off x="6854135" y="3591178"/>
                <a:ext cx="1946965" cy="777359"/>
              </a:xfrm>
              <a:prstGeom prst="roundRect">
                <a:avLst/>
              </a:prstGeom>
              <a:solidFill>
                <a:srgbClr val="E0E0E0">
                  <a:alpha val="22000"/>
                </a:srgbClr>
              </a:solidFill>
              <a:ln>
                <a:solidFill>
                  <a:srgbClr val="0055A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6776486" y="3678768"/>
                <a:ext cx="2049666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00" dirty="0"/>
                  <a:t>Interaction with the external environment</a:t>
                </a:r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2417482" y="1973377"/>
              <a:ext cx="2171699" cy="3084030"/>
              <a:chOff x="1017752" y="2456282"/>
              <a:chExt cx="2171699" cy="3084030"/>
            </a:xfrm>
          </p:grpSpPr>
          <p:sp>
            <p:nvSpPr>
              <p:cNvPr id="26" name="Bent-Up Arrow 25"/>
              <p:cNvSpPr/>
              <p:nvPr/>
            </p:nvSpPr>
            <p:spPr>
              <a:xfrm flipH="1">
                <a:off x="1398750" y="4741944"/>
                <a:ext cx="1790701" cy="798368"/>
              </a:xfrm>
              <a:prstGeom prst="bentUpArrow">
                <a:avLst>
                  <a:gd name="adj1" fmla="val 24710"/>
                  <a:gd name="adj2" fmla="val 25000"/>
                  <a:gd name="adj3" fmla="val 25000"/>
                </a:avLst>
              </a:prstGeom>
              <a:solidFill>
                <a:srgbClr val="E0E0E0">
                  <a:alpha val="75000"/>
                </a:srgbClr>
              </a:solidFill>
              <a:ln>
                <a:solidFill>
                  <a:srgbClr val="0055A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ounded Rectangle 26"/>
              <p:cNvSpPr/>
              <p:nvPr/>
            </p:nvSpPr>
            <p:spPr>
              <a:xfrm>
                <a:off x="1017753" y="3884204"/>
                <a:ext cx="1422728" cy="857740"/>
              </a:xfrm>
              <a:prstGeom prst="roundRect">
                <a:avLst/>
              </a:prstGeom>
              <a:solidFill>
                <a:srgbClr val="E0E0E0">
                  <a:alpha val="22000"/>
                </a:srgbClr>
              </a:solidFill>
              <a:ln>
                <a:solidFill>
                  <a:srgbClr val="0055A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017752" y="3884204"/>
                <a:ext cx="1422728" cy="7848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00" dirty="0"/>
                  <a:t>Equations of motion of the beam particles</a:t>
                </a:r>
              </a:p>
            </p:txBody>
          </p:sp>
          <p:sp>
            <p:nvSpPr>
              <p:cNvPr id="29" name="Bent-Up Arrow 28"/>
              <p:cNvSpPr/>
              <p:nvPr/>
            </p:nvSpPr>
            <p:spPr>
              <a:xfrm rot="5400000" flipH="1">
                <a:off x="1029622" y="2825410"/>
                <a:ext cx="1427922" cy="689666"/>
              </a:xfrm>
              <a:prstGeom prst="bentUpArrow">
                <a:avLst>
                  <a:gd name="adj1" fmla="val 23702"/>
                  <a:gd name="adj2" fmla="val 25000"/>
                  <a:gd name="adj3" fmla="val 25000"/>
                </a:avLst>
              </a:prstGeom>
              <a:solidFill>
                <a:srgbClr val="E0E0E0">
                  <a:alpha val="75000"/>
                </a:srgbClr>
              </a:solidFill>
              <a:ln>
                <a:solidFill>
                  <a:srgbClr val="0055A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4589181" y="4137453"/>
              <a:ext cx="4649045" cy="1587562"/>
              <a:chOff x="3189451" y="4620358"/>
              <a:chExt cx="4572412" cy="1587562"/>
            </a:xfrm>
          </p:grpSpPr>
          <p:grpSp>
            <p:nvGrpSpPr>
              <p:cNvPr id="31" name="Group 40"/>
              <p:cNvGrpSpPr/>
              <p:nvPr/>
            </p:nvGrpSpPr>
            <p:grpSpPr>
              <a:xfrm>
                <a:off x="3189451" y="4620358"/>
                <a:ext cx="4572412" cy="1587562"/>
                <a:chOff x="3200399" y="4357589"/>
                <a:chExt cx="4572412" cy="1587562"/>
              </a:xfrm>
            </p:grpSpPr>
            <p:sp>
              <p:nvSpPr>
                <p:cNvPr id="34" name="Bent-Up Arrow 33"/>
                <p:cNvSpPr/>
                <p:nvPr/>
              </p:nvSpPr>
              <p:spPr>
                <a:xfrm rot="5400000" flipV="1">
                  <a:off x="6473636" y="4065694"/>
                  <a:ext cx="985382" cy="1612968"/>
                </a:xfrm>
                <a:prstGeom prst="bentUpArrow">
                  <a:avLst>
                    <a:gd name="adj1" fmla="val 22299"/>
                    <a:gd name="adj2" fmla="val 25000"/>
                    <a:gd name="adj3" fmla="val 25000"/>
                  </a:avLst>
                </a:prstGeom>
                <a:solidFill>
                  <a:srgbClr val="E0E0E0">
                    <a:alpha val="75000"/>
                  </a:srgbClr>
                </a:solidFill>
                <a:ln>
                  <a:solidFill>
                    <a:srgbClr val="0055A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Rounded Rectangle 34"/>
                <p:cNvSpPr/>
                <p:nvPr/>
              </p:nvSpPr>
              <p:spPr>
                <a:xfrm>
                  <a:off x="3200399" y="4357589"/>
                  <a:ext cx="2975665" cy="1587562"/>
                </a:xfrm>
                <a:prstGeom prst="roundRect">
                  <a:avLst/>
                </a:prstGeom>
                <a:solidFill>
                  <a:srgbClr val="E0E0E0">
                    <a:alpha val="22000"/>
                  </a:srgbClr>
                </a:solidFill>
                <a:ln>
                  <a:solidFill>
                    <a:srgbClr val="0055A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32" name="Picture 31" descr="latex-image-1.pdf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217732" y="4740793"/>
                <a:ext cx="902687" cy="540000"/>
              </a:xfrm>
              <a:prstGeom prst="rect">
                <a:avLst/>
              </a:prstGeom>
            </p:spPr>
          </p:pic>
          <p:sp>
            <p:nvSpPr>
              <p:cNvPr id="33" name="TextBox 32"/>
              <p:cNvSpPr txBox="1"/>
              <p:nvPr/>
            </p:nvSpPr>
            <p:spPr>
              <a:xfrm>
                <a:off x="3317309" y="5342972"/>
                <a:ext cx="2823264" cy="784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/>
                  <a:t>Additional electromagnetic field acting on the beam, besides RF and external magnetic fields </a:t>
                </a:r>
              </a:p>
            </p:txBody>
          </p:sp>
        </p:grpSp>
        <p:grpSp>
          <p:nvGrpSpPr>
            <p:cNvPr id="70" name="Group 34"/>
            <p:cNvGrpSpPr/>
            <p:nvPr/>
          </p:nvGrpSpPr>
          <p:grpSpPr>
            <a:xfrm>
              <a:off x="3487907" y="1343172"/>
              <a:ext cx="4991100" cy="1587199"/>
              <a:chOff x="2099365" y="1566030"/>
              <a:chExt cx="4991100" cy="1587199"/>
            </a:xfrm>
            <a:solidFill>
              <a:srgbClr val="C3D69B"/>
            </a:solidFill>
          </p:grpSpPr>
          <p:sp>
            <p:nvSpPr>
              <p:cNvPr id="71" name="Rounded Rectangle 70"/>
              <p:cNvSpPr/>
              <p:nvPr/>
            </p:nvSpPr>
            <p:spPr>
              <a:xfrm>
                <a:off x="2099365" y="1566030"/>
                <a:ext cx="4991100" cy="1587199"/>
              </a:xfrm>
              <a:prstGeom prst="roundRect">
                <a:avLst/>
              </a:prstGeom>
              <a:solidFill>
                <a:srgbClr val="E0E0E0">
                  <a:alpha val="22000"/>
                </a:srgbClr>
              </a:solidFill>
              <a:ln>
                <a:solidFill>
                  <a:srgbClr val="0055A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3795643" y="2772266"/>
                <a:ext cx="1752600" cy="3231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/>
                  <a:t>Multi-bunch beam</a:t>
                </a:r>
              </a:p>
            </p:txBody>
          </p:sp>
          <p:cxnSp>
            <p:nvCxnSpPr>
              <p:cNvPr id="77" name="Straight Connector 76"/>
              <p:cNvCxnSpPr/>
              <p:nvPr/>
            </p:nvCxnSpPr>
            <p:spPr>
              <a:xfrm>
                <a:off x="2205728" y="2670324"/>
                <a:ext cx="4713138" cy="1588"/>
              </a:xfrm>
              <a:prstGeom prst="line">
                <a:avLst/>
              </a:prstGeom>
              <a:grpFill/>
              <a:ln>
                <a:solidFill>
                  <a:srgbClr val="7F7F7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>
                <a:off x="2205728" y="1718431"/>
                <a:ext cx="4713138" cy="1588"/>
              </a:xfrm>
              <a:prstGeom prst="line">
                <a:avLst/>
              </a:prstGeom>
              <a:grpFill/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Arrow Connector 78"/>
              <p:cNvCxnSpPr/>
              <p:nvPr/>
            </p:nvCxnSpPr>
            <p:spPr>
              <a:xfrm>
                <a:off x="3043928" y="2804340"/>
                <a:ext cx="3699569" cy="1588"/>
              </a:xfrm>
              <a:prstGeom prst="straightConnector1">
                <a:avLst/>
              </a:prstGeom>
              <a:grp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TextBox 79"/>
              <p:cNvSpPr txBox="1"/>
              <p:nvPr/>
            </p:nvSpPr>
            <p:spPr>
              <a:xfrm>
                <a:off x="6399488" y="2772266"/>
                <a:ext cx="651565" cy="3231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 err="1"/>
                  <a:t>s</a:t>
                </a:r>
                <a:endParaRPr lang="en-US" sz="1500" dirty="0"/>
              </a:p>
            </p:txBody>
          </p:sp>
        </p:grpSp>
        <p:grpSp>
          <p:nvGrpSpPr>
            <p:cNvPr id="81" name="Group 51"/>
            <p:cNvGrpSpPr/>
            <p:nvPr/>
          </p:nvGrpSpPr>
          <p:grpSpPr>
            <a:xfrm>
              <a:off x="4900397" y="3255826"/>
              <a:ext cx="2458499" cy="678821"/>
              <a:chOff x="3513357" y="3766357"/>
              <a:chExt cx="2458499" cy="678821"/>
            </a:xfrm>
          </p:grpSpPr>
          <p:sp>
            <p:nvSpPr>
              <p:cNvPr id="83" name="Curved Left Arrow 82"/>
              <p:cNvSpPr/>
              <p:nvPr/>
            </p:nvSpPr>
            <p:spPr>
              <a:xfrm>
                <a:off x="5240336" y="3766357"/>
                <a:ext cx="731520" cy="641588"/>
              </a:xfrm>
              <a:prstGeom prst="curvedLeftArrow">
                <a:avLst/>
              </a:prstGeom>
              <a:solidFill>
                <a:srgbClr val="E0E0E0"/>
              </a:solidFill>
              <a:ln>
                <a:solidFill>
                  <a:srgbClr val="0055A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4" name="Curved Right Arrow 83"/>
              <p:cNvSpPr/>
              <p:nvPr/>
            </p:nvSpPr>
            <p:spPr>
              <a:xfrm flipV="1">
                <a:off x="3513357" y="3766357"/>
                <a:ext cx="731520" cy="678821"/>
              </a:xfrm>
              <a:prstGeom prst="curvedRightArrow">
                <a:avLst/>
              </a:prstGeom>
              <a:solidFill>
                <a:srgbClr val="E0E0E0"/>
              </a:solidFill>
              <a:ln>
                <a:solidFill>
                  <a:srgbClr val="0055A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38" name="Straight Connector 37"/>
            <p:cNvCxnSpPr/>
            <p:nvPr/>
          </p:nvCxnSpPr>
          <p:spPr>
            <a:xfrm>
              <a:off x="6076185" y="1973377"/>
              <a:ext cx="1295400" cy="1588"/>
            </a:xfrm>
            <a:prstGeom prst="line">
              <a:avLst/>
            </a:prstGeom>
            <a:solidFill>
              <a:srgbClr val="C3D69B"/>
            </a:solidFill>
            <a:ln w="25400" cap="flat" cmpd="sng" algn="ctr">
              <a:solidFill>
                <a:srgbClr val="0000FF"/>
              </a:solidFill>
              <a:prstDash val="dot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38"/>
            <p:cNvSpPr/>
            <p:nvPr/>
          </p:nvSpPr>
          <p:spPr>
            <a:xfrm rot="20287990">
              <a:off x="3602448" y="1850230"/>
              <a:ext cx="541799" cy="251998"/>
            </a:xfrm>
            <a:prstGeom prst="ellipse">
              <a:avLst/>
            </a:prstGeom>
            <a:solidFill>
              <a:srgbClr val="3366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/>
            <p:cNvSpPr/>
            <p:nvPr/>
          </p:nvSpPr>
          <p:spPr>
            <a:xfrm rot="20287990">
              <a:off x="4408990" y="1850230"/>
              <a:ext cx="541799" cy="251998"/>
            </a:xfrm>
            <a:prstGeom prst="ellipse">
              <a:avLst/>
            </a:prstGeom>
            <a:solidFill>
              <a:srgbClr val="3366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 rot="20287990">
              <a:off x="5215533" y="1850230"/>
              <a:ext cx="541799" cy="251998"/>
            </a:xfrm>
            <a:prstGeom prst="ellipse">
              <a:avLst/>
            </a:prstGeom>
            <a:solidFill>
              <a:srgbClr val="3366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/>
            <p:cNvSpPr/>
            <p:nvPr/>
          </p:nvSpPr>
          <p:spPr>
            <a:xfrm rot="20287990">
              <a:off x="7642156" y="1850230"/>
              <a:ext cx="541799" cy="251998"/>
            </a:xfrm>
            <a:prstGeom prst="ellipse">
              <a:avLst/>
            </a:prstGeom>
            <a:solidFill>
              <a:srgbClr val="3366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4381552" y="5815137"/>
            <a:ext cx="6045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When the loop closes, either the beam will find a new stable equilibrium configuration …</a:t>
            </a:r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0"/>
          </p:nvPr>
        </p:nvSpPr>
        <p:spPr>
          <a:xfrm>
            <a:off x="2244000" y="6570000"/>
            <a:ext cx="1800000" cy="288000"/>
          </a:xfrm>
        </p:spPr>
        <p:txBody>
          <a:bodyPr/>
          <a:lstStyle/>
          <a:p>
            <a:r>
              <a:rPr lang="en-US" smtClean="0"/>
              <a:t>24. September 2018</a:t>
            </a:r>
            <a:endParaRPr lang="en-GB" dirty="0"/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56000" y="6570000"/>
            <a:ext cx="3600000" cy="288000"/>
          </a:xfrm>
        </p:spPr>
        <p:txBody>
          <a:bodyPr/>
          <a:lstStyle/>
          <a:p>
            <a:r>
              <a:rPr lang="it-IT" smtClean="0"/>
              <a:t>Kevin Li - Collective effects III</a:t>
            </a:r>
            <a:endParaRPr lang="en-GB"/>
          </a:p>
        </p:txBody>
      </p:sp>
      <p:sp>
        <p:nvSpPr>
          <p:cNvPr id="4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68000" y="6570000"/>
            <a:ext cx="1800000" cy="288000"/>
          </a:xfrm>
        </p:spPr>
        <p:txBody>
          <a:bodyPr/>
          <a:lstStyle/>
          <a:p>
            <a:fld id="{2E081447-C3CE-9F4F-A689-9A72CAFF10CA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40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169"/>
    </mc:Choice>
    <mc:Fallback xmlns="">
      <p:transition spd="slow" advTm="14169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instability loop</a:t>
            </a:r>
          </a:p>
        </p:txBody>
      </p:sp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1776000" y="900000"/>
            <a:ext cx="8640000" cy="4855320"/>
            <a:chOff x="2417482" y="1343172"/>
            <a:chExt cx="7797451" cy="4381843"/>
          </a:xfrm>
        </p:grpSpPr>
        <p:grpSp>
          <p:nvGrpSpPr>
            <p:cNvPr id="21" name="Group 39"/>
            <p:cNvGrpSpPr/>
            <p:nvPr/>
          </p:nvGrpSpPr>
          <p:grpSpPr>
            <a:xfrm>
              <a:off x="8165267" y="2017913"/>
              <a:ext cx="2049666" cy="2130489"/>
              <a:chOff x="6776486" y="2238048"/>
              <a:chExt cx="2049666" cy="2130489"/>
            </a:xfrm>
          </p:grpSpPr>
          <p:sp>
            <p:nvSpPr>
              <p:cNvPr id="22" name="Bent-Up Arrow 21"/>
              <p:cNvSpPr/>
              <p:nvPr/>
            </p:nvSpPr>
            <p:spPr>
              <a:xfrm flipV="1">
                <a:off x="7090464" y="2238048"/>
                <a:ext cx="890351" cy="1353130"/>
              </a:xfrm>
              <a:prstGeom prst="bentUpArrow">
                <a:avLst>
                  <a:gd name="adj1" fmla="val 23702"/>
                  <a:gd name="adj2" fmla="val 25000"/>
                  <a:gd name="adj3" fmla="val 25000"/>
                </a:avLst>
              </a:prstGeom>
              <a:solidFill>
                <a:srgbClr val="E0E0E0">
                  <a:alpha val="75000"/>
                </a:srgbClr>
              </a:solidFill>
              <a:ln>
                <a:solidFill>
                  <a:srgbClr val="0055A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ounded Rectangle 22"/>
              <p:cNvSpPr/>
              <p:nvPr/>
            </p:nvSpPr>
            <p:spPr>
              <a:xfrm>
                <a:off x="6854135" y="3591178"/>
                <a:ext cx="1946965" cy="777359"/>
              </a:xfrm>
              <a:prstGeom prst="roundRect">
                <a:avLst/>
              </a:prstGeom>
              <a:solidFill>
                <a:srgbClr val="E0E0E0">
                  <a:alpha val="22000"/>
                </a:srgbClr>
              </a:solidFill>
              <a:ln>
                <a:solidFill>
                  <a:srgbClr val="0055A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6776486" y="3678768"/>
                <a:ext cx="2049666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00" dirty="0"/>
                  <a:t>Interaction with the external environment</a:t>
                </a:r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2417482" y="1973377"/>
              <a:ext cx="2171699" cy="3084030"/>
              <a:chOff x="1017752" y="2456282"/>
              <a:chExt cx="2171699" cy="3084030"/>
            </a:xfrm>
          </p:grpSpPr>
          <p:sp>
            <p:nvSpPr>
              <p:cNvPr id="26" name="Bent-Up Arrow 25"/>
              <p:cNvSpPr/>
              <p:nvPr/>
            </p:nvSpPr>
            <p:spPr>
              <a:xfrm flipH="1">
                <a:off x="1398750" y="4741944"/>
                <a:ext cx="1790701" cy="798368"/>
              </a:xfrm>
              <a:prstGeom prst="bentUpArrow">
                <a:avLst>
                  <a:gd name="adj1" fmla="val 24710"/>
                  <a:gd name="adj2" fmla="val 25000"/>
                  <a:gd name="adj3" fmla="val 25000"/>
                </a:avLst>
              </a:prstGeom>
              <a:solidFill>
                <a:srgbClr val="E0E0E0">
                  <a:alpha val="75000"/>
                </a:srgbClr>
              </a:solidFill>
              <a:ln>
                <a:solidFill>
                  <a:srgbClr val="0055A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ounded Rectangle 26"/>
              <p:cNvSpPr/>
              <p:nvPr/>
            </p:nvSpPr>
            <p:spPr>
              <a:xfrm>
                <a:off x="1017753" y="3884204"/>
                <a:ext cx="1422728" cy="857740"/>
              </a:xfrm>
              <a:prstGeom prst="roundRect">
                <a:avLst/>
              </a:prstGeom>
              <a:solidFill>
                <a:srgbClr val="E0E0E0">
                  <a:alpha val="22000"/>
                </a:srgbClr>
              </a:solidFill>
              <a:ln>
                <a:solidFill>
                  <a:srgbClr val="0055A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017752" y="3884204"/>
                <a:ext cx="1422728" cy="7848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00" dirty="0"/>
                  <a:t>Equations of motion of the beam particles</a:t>
                </a:r>
              </a:p>
            </p:txBody>
          </p:sp>
          <p:sp>
            <p:nvSpPr>
              <p:cNvPr id="29" name="Bent-Up Arrow 28"/>
              <p:cNvSpPr/>
              <p:nvPr/>
            </p:nvSpPr>
            <p:spPr>
              <a:xfrm rot="5400000" flipH="1">
                <a:off x="1029622" y="2825410"/>
                <a:ext cx="1427922" cy="689666"/>
              </a:xfrm>
              <a:prstGeom prst="bentUpArrow">
                <a:avLst>
                  <a:gd name="adj1" fmla="val 23702"/>
                  <a:gd name="adj2" fmla="val 25000"/>
                  <a:gd name="adj3" fmla="val 25000"/>
                </a:avLst>
              </a:prstGeom>
              <a:solidFill>
                <a:srgbClr val="E0E0E0">
                  <a:alpha val="75000"/>
                </a:srgbClr>
              </a:solidFill>
              <a:ln>
                <a:solidFill>
                  <a:srgbClr val="0055A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4589181" y="4137453"/>
              <a:ext cx="4649045" cy="1587562"/>
              <a:chOff x="3189451" y="4620358"/>
              <a:chExt cx="4572412" cy="1587562"/>
            </a:xfrm>
          </p:grpSpPr>
          <p:grpSp>
            <p:nvGrpSpPr>
              <p:cNvPr id="31" name="Group 40"/>
              <p:cNvGrpSpPr/>
              <p:nvPr/>
            </p:nvGrpSpPr>
            <p:grpSpPr>
              <a:xfrm>
                <a:off x="3189451" y="4620358"/>
                <a:ext cx="4572412" cy="1587562"/>
                <a:chOff x="3200399" y="4357589"/>
                <a:chExt cx="4572412" cy="1587562"/>
              </a:xfrm>
            </p:grpSpPr>
            <p:sp>
              <p:nvSpPr>
                <p:cNvPr id="34" name="Bent-Up Arrow 33"/>
                <p:cNvSpPr/>
                <p:nvPr/>
              </p:nvSpPr>
              <p:spPr>
                <a:xfrm rot="5400000" flipV="1">
                  <a:off x="6473636" y="4065694"/>
                  <a:ext cx="985382" cy="1612968"/>
                </a:xfrm>
                <a:prstGeom prst="bentUpArrow">
                  <a:avLst>
                    <a:gd name="adj1" fmla="val 22299"/>
                    <a:gd name="adj2" fmla="val 25000"/>
                    <a:gd name="adj3" fmla="val 25000"/>
                  </a:avLst>
                </a:prstGeom>
                <a:solidFill>
                  <a:srgbClr val="E0E0E0">
                    <a:alpha val="75000"/>
                  </a:srgbClr>
                </a:solidFill>
                <a:ln>
                  <a:solidFill>
                    <a:srgbClr val="0055A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Rounded Rectangle 34"/>
                <p:cNvSpPr/>
                <p:nvPr/>
              </p:nvSpPr>
              <p:spPr>
                <a:xfrm>
                  <a:off x="3200399" y="4357589"/>
                  <a:ext cx="2975665" cy="1587562"/>
                </a:xfrm>
                <a:prstGeom prst="roundRect">
                  <a:avLst/>
                </a:prstGeom>
                <a:solidFill>
                  <a:srgbClr val="E0E0E0">
                    <a:alpha val="22000"/>
                  </a:srgbClr>
                </a:solidFill>
                <a:ln>
                  <a:solidFill>
                    <a:srgbClr val="0055A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32" name="Picture 31" descr="latex-image-1.pdf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217732" y="4740793"/>
                <a:ext cx="902687" cy="540000"/>
              </a:xfrm>
              <a:prstGeom prst="rect">
                <a:avLst/>
              </a:prstGeom>
            </p:spPr>
          </p:pic>
          <p:sp>
            <p:nvSpPr>
              <p:cNvPr id="33" name="TextBox 32"/>
              <p:cNvSpPr txBox="1"/>
              <p:nvPr/>
            </p:nvSpPr>
            <p:spPr>
              <a:xfrm>
                <a:off x="3317309" y="5342972"/>
                <a:ext cx="2823264" cy="784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/>
                  <a:t>Additional electromagnetic field acting on the beam, besides RF and external magnetic fields </a:t>
                </a:r>
              </a:p>
            </p:txBody>
          </p:sp>
        </p:grpSp>
        <p:grpSp>
          <p:nvGrpSpPr>
            <p:cNvPr id="70" name="Group 34"/>
            <p:cNvGrpSpPr/>
            <p:nvPr/>
          </p:nvGrpSpPr>
          <p:grpSpPr>
            <a:xfrm>
              <a:off x="3487907" y="1343172"/>
              <a:ext cx="4991100" cy="1587199"/>
              <a:chOff x="2099365" y="1566030"/>
              <a:chExt cx="4991100" cy="1587199"/>
            </a:xfrm>
            <a:solidFill>
              <a:srgbClr val="C3D69B"/>
            </a:solidFill>
          </p:grpSpPr>
          <p:sp>
            <p:nvSpPr>
              <p:cNvPr id="71" name="Rounded Rectangle 70"/>
              <p:cNvSpPr/>
              <p:nvPr/>
            </p:nvSpPr>
            <p:spPr>
              <a:xfrm>
                <a:off x="2099365" y="1566030"/>
                <a:ext cx="4991100" cy="1587199"/>
              </a:xfrm>
              <a:prstGeom prst="roundRect">
                <a:avLst/>
              </a:prstGeom>
              <a:solidFill>
                <a:srgbClr val="E0E0E0">
                  <a:alpha val="22000"/>
                </a:srgbClr>
              </a:solidFill>
              <a:ln>
                <a:solidFill>
                  <a:srgbClr val="0055A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Oval 71"/>
              <p:cNvSpPr/>
              <p:nvPr/>
            </p:nvSpPr>
            <p:spPr>
              <a:xfrm>
                <a:off x="2201443" y="2472938"/>
                <a:ext cx="685800" cy="152400"/>
              </a:xfrm>
              <a:prstGeom prst="ellipse">
                <a:avLst/>
              </a:prstGeom>
              <a:solidFill>
                <a:srgbClr val="3366FF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Oval 72"/>
              <p:cNvSpPr/>
              <p:nvPr/>
            </p:nvSpPr>
            <p:spPr>
              <a:xfrm>
                <a:off x="3051865" y="2108478"/>
                <a:ext cx="685800" cy="152400"/>
              </a:xfrm>
              <a:prstGeom prst="ellipse">
                <a:avLst/>
              </a:prstGeom>
              <a:solidFill>
                <a:srgbClr val="3366FF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Oval 73"/>
              <p:cNvSpPr/>
              <p:nvPr/>
            </p:nvSpPr>
            <p:spPr>
              <a:xfrm>
                <a:off x="3878827" y="1816289"/>
                <a:ext cx="685800" cy="152400"/>
              </a:xfrm>
              <a:prstGeom prst="ellipse">
                <a:avLst/>
              </a:prstGeom>
              <a:solidFill>
                <a:srgbClr val="3366FF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Oval 74"/>
              <p:cNvSpPr/>
              <p:nvPr/>
            </p:nvSpPr>
            <p:spPr>
              <a:xfrm>
                <a:off x="6176065" y="2118901"/>
                <a:ext cx="685800" cy="152400"/>
              </a:xfrm>
              <a:prstGeom prst="ellipse">
                <a:avLst/>
              </a:prstGeom>
              <a:solidFill>
                <a:srgbClr val="3366FF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3795643" y="2772266"/>
                <a:ext cx="1752600" cy="3231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/>
                  <a:t>Multi-bunch beam</a:t>
                </a:r>
              </a:p>
            </p:txBody>
          </p:sp>
          <p:cxnSp>
            <p:nvCxnSpPr>
              <p:cNvPr id="77" name="Straight Connector 76"/>
              <p:cNvCxnSpPr/>
              <p:nvPr/>
            </p:nvCxnSpPr>
            <p:spPr>
              <a:xfrm>
                <a:off x="2205728" y="2670324"/>
                <a:ext cx="4713138" cy="1588"/>
              </a:xfrm>
              <a:prstGeom prst="line">
                <a:avLst/>
              </a:prstGeom>
              <a:grpFill/>
              <a:ln>
                <a:solidFill>
                  <a:srgbClr val="7F7F7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>
                <a:off x="2205728" y="1718431"/>
                <a:ext cx="4713138" cy="1588"/>
              </a:xfrm>
              <a:prstGeom prst="line">
                <a:avLst/>
              </a:prstGeom>
              <a:grpFill/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Arrow Connector 78"/>
              <p:cNvCxnSpPr/>
              <p:nvPr/>
            </p:nvCxnSpPr>
            <p:spPr>
              <a:xfrm>
                <a:off x="3043928" y="2815199"/>
                <a:ext cx="3699569" cy="1588"/>
              </a:xfrm>
              <a:prstGeom prst="straightConnector1">
                <a:avLst/>
              </a:prstGeom>
              <a:grp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TextBox 79"/>
              <p:cNvSpPr txBox="1"/>
              <p:nvPr/>
            </p:nvSpPr>
            <p:spPr>
              <a:xfrm>
                <a:off x="6399488" y="2772266"/>
                <a:ext cx="651565" cy="3231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 err="1"/>
                  <a:t>s</a:t>
                </a:r>
                <a:endParaRPr lang="en-US" sz="1500" dirty="0"/>
              </a:p>
            </p:txBody>
          </p:sp>
        </p:grpSp>
        <p:grpSp>
          <p:nvGrpSpPr>
            <p:cNvPr id="81" name="Group 51"/>
            <p:cNvGrpSpPr/>
            <p:nvPr/>
          </p:nvGrpSpPr>
          <p:grpSpPr>
            <a:xfrm>
              <a:off x="4900397" y="3255826"/>
              <a:ext cx="2458499" cy="678821"/>
              <a:chOff x="3513357" y="3766357"/>
              <a:chExt cx="2458499" cy="678821"/>
            </a:xfrm>
          </p:grpSpPr>
          <p:sp>
            <p:nvSpPr>
              <p:cNvPr id="83" name="Curved Left Arrow 82"/>
              <p:cNvSpPr/>
              <p:nvPr/>
            </p:nvSpPr>
            <p:spPr>
              <a:xfrm>
                <a:off x="5240336" y="3766357"/>
                <a:ext cx="731520" cy="641588"/>
              </a:xfrm>
              <a:prstGeom prst="curvedLeftArrow">
                <a:avLst/>
              </a:prstGeom>
              <a:solidFill>
                <a:srgbClr val="E0E0E0"/>
              </a:solidFill>
              <a:ln>
                <a:solidFill>
                  <a:srgbClr val="0055A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4" name="Curved Right Arrow 83"/>
              <p:cNvSpPr/>
              <p:nvPr/>
            </p:nvSpPr>
            <p:spPr>
              <a:xfrm flipV="1">
                <a:off x="3513357" y="3766357"/>
                <a:ext cx="731520" cy="678821"/>
              </a:xfrm>
              <a:prstGeom prst="curvedRightArrow">
                <a:avLst/>
              </a:prstGeom>
              <a:solidFill>
                <a:srgbClr val="E0E0E0"/>
              </a:solidFill>
              <a:ln>
                <a:solidFill>
                  <a:srgbClr val="0055A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87" name="Straight Connector 86"/>
            <p:cNvCxnSpPr/>
            <p:nvPr/>
          </p:nvCxnSpPr>
          <p:spPr>
            <a:xfrm>
              <a:off x="6076185" y="1973377"/>
              <a:ext cx="1295400" cy="1588"/>
            </a:xfrm>
            <a:prstGeom prst="line">
              <a:avLst/>
            </a:prstGeom>
            <a:solidFill>
              <a:srgbClr val="C3D69B"/>
            </a:solidFill>
            <a:ln w="25400" cap="flat" cmpd="sng" algn="ctr">
              <a:solidFill>
                <a:srgbClr val="0000FF"/>
              </a:solidFill>
              <a:prstDash val="dot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TextBox 87"/>
          <p:cNvSpPr txBox="1"/>
          <p:nvPr/>
        </p:nvSpPr>
        <p:spPr>
          <a:xfrm>
            <a:off x="4381552" y="5815136"/>
            <a:ext cx="6045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 or it might develop an instability along the bunch train …</a:t>
            </a:r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0"/>
          </p:nvPr>
        </p:nvSpPr>
        <p:spPr>
          <a:xfrm>
            <a:off x="2244000" y="6570000"/>
            <a:ext cx="1800000" cy="288000"/>
          </a:xfrm>
        </p:spPr>
        <p:txBody>
          <a:bodyPr/>
          <a:lstStyle/>
          <a:p>
            <a:r>
              <a:rPr lang="en-US" smtClean="0"/>
              <a:t>24. September 2018</a:t>
            </a:r>
            <a:endParaRPr lang="en-GB" dirty="0"/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56000" y="6570000"/>
            <a:ext cx="3600000" cy="288000"/>
          </a:xfrm>
        </p:spPr>
        <p:txBody>
          <a:bodyPr/>
          <a:lstStyle/>
          <a:p>
            <a:r>
              <a:rPr lang="it-IT" smtClean="0"/>
              <a:t>Kevin Li - Collective effects III</a:t>
            </a:r>
            <a:endParaRPr lang="en-GB"/>
          </a:p>
        </p:txBody>
      </p:sp>
      <p:sp>
        <p:nvSpPr>
          <p:cNvPr id="4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68000" y="6570000"/>
            <a:ext cx="1800000" cy="288000"/>
          </a:xfrm>
        </p:spPr>
        <p:txBody>
          <a:bodyPr/>
          <a:lstStyle/>
          <a:p>
            <a:fld id="{2E081447-C3CE-9F4F-A689-9A72CAFF10CA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969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21"/>
    </mc:Choice>
    <mc:Fallback xmlns="">
      <p:transition spd="slow" advTm="9921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instability loop</a:t>
            </a:r>
          </a:p>
        </p:txBody>
      </p:sp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1776000" y="900000"/>
            <a:ext cx="8640000" cy="4855320"/>
            <a:chOff x="2417482" y="1343172"/>
            <a:chExt cx="7797451" cy="4381843"/>
          </a:xfrm>
        </p:grpSpPr>
        <p:grpSp>
          <p:nvGrpSpPr>
            <p:cNvPr id="21" name="Group 39"/>
            <p:cNvGrpSpPr/>
            <p:nvPr/>
          </p:nvGrpSpPr>
          <p:grpSpPr>
            <a:xfrm>
              <a:off x="8165267" y="2017913"/>
              <a:ext cx="2049666" cy="2130489"/>
              <a:chOff x="6776486" y="2238048"/>
              <a:chExt cx="2049666" cy="2130489"/>
            </a:xfrm>
          </p:grpSpPr>
          <p:sp>
            <p:nvSpPr>
              <p:cNvPr id="22" name="Bent-Up Arrow 21"/>
              <p:cNvSpPr/>
              <p:nvPr/>
            </p:nvSpPr>
            <p:spPr>
              <a:xfrm flipV="1">
                <a:off x="7090464" y="2238048"/>
                <a:ext cx="890351" cy="1353130"/>
              </a:xfrm>
              <a:prstGeom prst="bentUpArrow">
                <a:avLst>
                  <a:gd name="adj1" fmla="val 23702"/>
                  <a:gd name="adj2" fmla="val 25000"/>
                  <a:gd name="adj3" fmla="val 25000"/>
                </a:avLst>
              </a:prstGeom>
              <a:solidFill>
                <a:srgbClr val="E0E0E0">
                  <a:alpha val="75000"/>
                </a:srgbClr>
              </a:solidFill>
              <a:ln>
                <a:solidFill>
                  <a:srgbClr val="0055A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ounded Rectangle 22"/>
              <p:cNvSpPr/>
              <p:nvPr/>
            </p:nvSpPr>
            <p:spPr>
              <a:xfrm>
                <a:off x="6854135" y="3591178"/>
                <a:ext cx="1946965" cy="777359"/>
              </a:xfrm>
              <a:prstGeom prst="roundRect">
                <a:avLst/>
              </a:prstGeom>
              <a:solidFill>
                <a:srgbClr val="E0E0E0">
                  <a:alpha val="22000"/>
                </a:srgbClr>
              </a:solidFill>
              <a:ln>
                <a:solidFill>
                  <a:srgbClr val="0055A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6776486" y="3678768"/>
                <a:ext cx="2049666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00" dirty="0"/>
                  <a:t>Interaction with the external environment</a:t>
                </a:r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2417482" y="1973377"/>
              <a:ext cx="2171699" cy="3084030"/>
              <a:chOff x="1017752" y="2456282"/>
              <a:chExt cx="2171699" cy="3084030"/>
            </a:xfrm>
          </p:grpSpPr>
          <p:sp>
            <p:nvSpPr>
              <p:cNvPr id="26" name="Bent-Up Arrow 25"/>
              <p:cNvSpPr/>
              <p:nvPr/>
            </p:nvSpPr>
            <p:spPr>
              <a:xfrm flipH="1">
                <a:off x="1398750" y="4741944"/>
                <a:ext cx="1790701" cy="798368"/>
              </a:xfrm>
              <a:prstGeom prst="bentUpArrow">
                <a:avLst>
                  <a:gd name="adj1" fmla="val 24710"/>
                  <a:gd name="adj2" fmla="val 25000"/>
                  <a:gd name="adj3" fmla="val 25000"/>
                </a:avLst>
              </a:prstGeom>
              <a:solidFill>
                <a:srgbClr val="E0E0E0">
                  <a:alpha val="75000"/>
                </a:srgbClr>
              </a:solidFill>
              <a:ln>
                <a:solidFill>
                  <a:srgbClr val="0055A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ounded Rectangle 26"/>
              <p:cNvSpPr/>
              <p:nvPr/>
            </p:nvSpPr>
            <p:spPr>
              <a:xfrm>
                <a:off x="1017753" y="3884204"/>
                <a:ext cx="1422728" cy="857740"/>
              </a:xfrm>
              <a:prstGeom prst="roundRect">
                <a:avLst/>
              </a:prstGeom>
              <a:solidFill>
                <a:srgbClr val="E0E0E0">
                  <a:alpha val="22000"/>
                </a:srgbClr>
              </a:solidFill>
              <a:ln>
                <a:solidFill>
                  <a:srgbClr val="0055A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017752" y="3884204"/>
                <a:ext cx="1422728" cy="7848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00" dirty="0"/>
                  <a:t>Equations of motion of the beam particles</a:t>
                </a:r>
              </a:p>
            </p:txBody>
          </p:sp>
          <p:sp>
            <p:nvSpPr>
              <p:cNvPr id="29" name="Bent-Up Arrow 28"/>
              <p:cNvSpPr/>
              <p:nvPr/>
            </p:nvSpPr>
            <p:spPr>
              <a:xfrm rot="5400000" flipH="1">
                <a:off x="1029622" y="2825410"/>
                <a:ext cx="1427922" cy="689666"/>
              </a:xfrm>
              <a:prstGeom prst="bentUpArrow">
                <a:avLst>
                  <a:gd name="adj1" fmla="val 23702"/>
                  <a:gd name="adj2" fmla="val 25000"/>
                  <a:gd name="adj3" fmla="val 25000"/>
                </a:avLst>
              </a:prstGeom>
              <a:solidFill>
                <a:srgbClr val="E0E0E0">
                  <a:alpha val="75000"/>
                </a:srgbClr>
              </a:solidFill>
              <a:ln>
                <a:solidFill>
                  <a:srgbClr val="0055A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4589181" y="4137453"/>
              <a:ext cx="4649045" cy="1587562"/>
              <a:chOff x="3189451" y="4620358"/>
              <a:chExt cx="4572412" cy="1587562"/>
            </a:xfrm>
          </p:grpSpPr>
          <p:grpSp>
            <p:nvGrpSpPr>
              <p:cNvPr id="31" name="Group 40"/>
              <p:cNvGrpSpPr/>
              <p:nvPr/>
            </p:nvGrpSpPr>
            <p:grpSpPr>
              <a:xfrm>
                <a:off x="3189451" y="4620358"/>
                <a:ext cx="4572412" cy="1587562"/>
                <a:chOff x="3200399" y="4357589"/>
                <a:chExt cx="4572412" cy="1587562"/>
              </a:xfrm>
            </p:grpSpPr>
            <p:sp>
              <p:nvSpPr>
                <p:cNvPr id="34" name="Bent-Up Arrow 33"/>
                <p:cNvSpPr/>
                <p:nvPr/>
              </p:nvSpPr>
              <p:spPr>
                <a:xfrm rot="5400000" flipV="1">
                  <a:off x="6473636" y="4065694"/>
                  <a:ext cx="985382" cy="1612968"/>
                </a:xfrm>
                <a:prstGeom prst="bentUpArrow">
                  <a:avLst>
                    <a:gd name="adj1" fmla="val 22299"/>
                    <a:gd name="adj2" fmla="val 25000"/>
                    <a:gd name="adj3" fmla="val 25000"/>
                  </a:avLst>
                </a:prstGeom>
                <a:solidFill>
                  <a:srgbClr val="E0E0E0">
                    <a:alpha val="75000"/>
                  </a:srgbClr>
                </a:solidFill>
                <a:ln>
                  <a:solidFill>
                    <a:srgbClr val="0055A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Rounded Rectangle 34"/>
                <p:cNvSpPr/>
                <p:nvPr/>
              </p:nvSpPr>
              <p:spPr>
                <a:xfrm>
                  <a:off x="3200399" y="4357589"/>
                  <a:ext cx="2975665" cy="1587562"/>
                </a:xfrm>
                <a:prstGeom prst="roundRect">
                  <a:avLst/>
                </a:prstGeom>
                <a:solidFill>
                  <a:srgbClr val="E0E0E0">
                    <a:alpha val="22000"/>
                  </a:srgbClr>
                </a:solidFill>
                <a:ln>
                  <a:solidFill>
                    <a:srgbClr val="0055A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32" name="Picture 31" descr="latex-image-1.pdf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217732" y="4740793"/>
                <a:ext cx="902687" cy="540000"/>
              </a:xfrm>
              <a:prstGeom prst="rect">
                <a:avLst/>
              </a:prstGeom>
            </p:spPr>
          </p:pic>
          <p:sp>
            <p:nvSpPr>
              <p:cNvPr id="33" name="TextBox 32"/>
              <p:cNvSpPr txBox="1"/>
              <p:nvPr/>
            </p:nvSpPr>
            <p:spPr>
              <a:xfrm>
                <a:off x="3317309" y="5342972"/>
                <a:ext cx="2823264" cy="784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/>
                  <a:t>Additional electromagnetic field acting on the beam, besides RF and external magnetic fields </a:t>
                </a:r>
              </a:p>
            </p:txBody>
          </p:sp>
        </p:grpSp>
        <p:grpSp>
          <p:nvGrpSpPr>
            <p:cNvPr id="81" name="Group 51"/>
            <p:cNvGrpSpPr/>
            <p:nvPr/>
          </p:nvGrpSpPr>
          <p:grpSpPr>
            <a:xfrm>
              <a:off x="4900397" y="3255826"/>
              <a:ext cx="2458499" cy="678821"/>
              <a:chOff x="3513357" y="3766357"/>
              <a:chExt cx="2458499" cy="678821"/>
            </a:xfrm>
          </p:grpSpPr>
          <p:sp>
            <p:nvSpPr>
              <p:cNvPr id="83" name="Curved Left Arrow 82"/>
              <p:cNvSpPr/>
              <p:nvPr/>
            </p:nvSpPr>
            <p:spPr>
              <a:xfrm>
                <a:off x="5240336" y="3766357"/>
                <a:ext cx="731520" cy="641588"/>
              </a:xfrm>
              <a:prstGeom prst="curvedLeftArrow">
                <a:avLst/>
              </a:prstGeom>
              <a:solidFill>
                <a:srgbClr val="E0E0E0"/>
              </a:solidFill>
              <a:ln>
                <a:solidFill>
                  <a:srgbClr val="0055A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4" name="Curved Right Arrow 83"/>
              <p:cNvSpPr/>
              <p:nvPr/>
            </p:nvSpPr>
            <p:spPr>
              <a:xfrm flipV="1">
                <a:off x="3513357" y="3766357"/>
                <a:ext cx="731520" cy="678821"/>
              </a:xfrm>
              <a:prstGeom prst="curvedRightArrow">
                <a:avLst/>
              </a:prstGeom>
              <a:solidFill>
                <a:srgbClr val="E0E0E0"/>
              </a:solidFill>
              <a:ln>
                <a:solidFill>
                  <a:srgbClr val="0055A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0" name="Group 34"/>
            <p:cNvGrpSpPr/>
            <p:nvPr/>
          </p:nvGrpSpPr>
          <p:grpSpPr>
            <a:xfrm>
              <a:off x="3487907" y="1343172"/>
              <a:ext cx="4991100" cy="1587199"/>
              <a:chOff x="2099365" y="1566030"/>
              <a:chExt cx="4991100" cy="1587199"/>
            </a:xfrm>
            <a:solidFill>
              <a:srgbClr val="C3D69B"/>
            </a:solidFill>
          </p:grpSpPr>
          <p:sp>
            <p:nvSpPr>
              <p:cNvPr id="51" name="Rounded Rectangle 50"/>
              <p:cNvSpPr/>
              <p:nvPr/>
            </p:nvSpPr>
            <p:spPr>
              <a:xfrm>
                <a:off x="2099365" y="1566030"/>
                <a:ext cx="4991100" cy="1587199"/>
              </a:xfrm>
              <a:prstGeom prst="roundRect">
                <a:avLst/>
              </a:prstGeom>
              <a:solidFill>
                <a:srgbClr val="E0E0E0">
                  <a:alpha val="22000"/>
                </a:srgbClr>
              </a:solidFill>
              <a:ln>
                <a:solidFill>
                  <a:srgbClr val="0055A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3795643" y="2772266"/>
                <a:ext cx="1752600" cy="3231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/>
                  <a:t>Multi-bunch beam</a:t>
                </a:r>
              </a:p>
            </p:txBody>
          </p:sp>
          <p:cxnSp>
            <p:nvCxnSpPr>
              <p:cNvPr id="53" name="Straight Connector 52"/>
              <p:cNvCxnSpPr/>
              <p:nvPr/>
            </p:nvCxnSpPr>
            <p:spPr>
              <a:xfrm>
                <a:off x="2205728" y="2670324"/>
                <a:ext cx="4713138" cy="1588"/>
              </a:xfrm>
              <a:prstGeom prst="line">
                <a:avLst/>
              </a:prstGeom>
              <a:grpFill/>
              <a:ln>
                <a:solidFill>
                  <a:srgbClr val="7F7F7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2205728" y="1718431"/>
                <a:ext cx="4713138" cy="1588"/>
              </a:xfrm>
              <a:prstGeom prst="line">
                <a:avLst/>
              </a:prstGeom>
              <a:grpFill/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Arrow Connector 54"/>
              <p:cNvCxnSpPr/>
              <p:nvPr/>
            </p:nvCxnSpPr>
            <p:spPr>
              <a:xfrm>
                <a:off x="3043928" y="2815199"/>
                <a:ext cx="3699569" cy="1588"/>
              </a:xfrm>
              <a:prstGeom prst="straightConnector1">
                <a:avLst/>
              </a:prstGeom>
              <a:grpFill/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TextBox 55"/>
              <p:cNvSpPr txBox="1"/>
              <p:nvPr/>
            </p:nvSpPr>
            <p:spPr>
              <a:xfrm>
                <a:off x="6399488" y="2772266"/>
                <a:ext cx="651565" cy="3231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 err="1"/>
                  <a:t>s</a:t>
                </a:r>
                <a:endParaRPr lang="en-US" sz="1500" dirty="0"/>
              </a:p>
            </p:txBody>
          </p:sp>
        </p:grpSp>
        <p:sp>
          <p:nvSpPr>
            <p:cNvPr id="57" name="Freeform 56"/>
            <p:cNvSpPr/>
            <p:nvPr/>
          </p:nvSpPr>
          <p:spPr>
            <a:xfrm flipH="1">
              <a:off x="5242467" y="1771621"/>
              <a:ext cx="685800" cy="466006"/>
            </a:xfrm>
            <a:custGeom>
              <a:avLst/>
              <a:gdLst>
                <a:gd name="connsiteX0" fmla="*/ 26223 w 854132"/>
                <a:gd name="connsiteY0" fmla="*/ 159205 h 616218"/>
                <a:gd name="connsiteX1" fmla="*/ 250995 w 854132"/>
                <a:gd name="connsiteY1" fmla="*/ 58063 h 616218"/>
                <a:gd name="connsiteX2" fmla="*/ 790447 w 854132"/>
                <a:gd name="connsiteY2" fmla="*/ 507584 h 616218"/>
                <a:gd name="connsiteX3" fmla="*/ 633107 w 854132"/>
                <a:gd name="connsiteY3" fmla="*/ 586250 h 616218"/>
                <a:gd name="connsiteX4" fmla="*/ 307188 w 854132"/>
                <a:gd name="connsiteY4" fmla="*/ 327775 h 616218"/>
                <a:gd name="connsiteX5" fmla="*/ 93654 w 854132"/>
                <a:gd name="connsiteY5" fmla="*/ 518822 h 616218"/>
                <a:gd name="connsiteX6" fmla="*/ 26223 w 854132"/>
                <a:gd name="connsiteY6" fmla="*/ 159205 h 61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4132" h="616218">
                  <a:moveTo>
                    <a:pt x="26223" y="159205"/>
                  </a:moveTo>
                  <a:cubicBezTo>
                    <a:pt x="52447" y="82412"/>
                    <a:pt x="123624" y="0"/>
                    <a:pt x="250995" y="58063"/>
                  </a:cubicBezTo>
                  <a:cubicBezTo>
                    <a:pt x="378366" y="116126"/>
                    <a:pt x="726762" y="419553"/>
                    <a:pt x="790447" y="507584"/>
                  </a:cubicBezTo>
                  <a:cubicBezTo>
                    <a:pt x="854132" y="595615"/>
                    <a:pt x="713650" y="616218"/>
                    <a:pt x="633107" y="586250"/>
                  </a:cubicBezTo>
                  <a:cubicBezTo>
                    <a:pt x="552564" y="556282"/>
                    <a:pt x="397097" y="339013"/>
                    <a:pt x="307188" y="327775"/>
                  </a:cubicBezTo>
                  <a:cubicBezTo>
                    <a:pt x="217279" y="316537"/>
                    <a:pt x="140482" y="550663"/>
                    <a:pt x="93654" y="518822"/>
                  </a:cubicBezTo>
                  <a:cubicBezTo>
                    <a:pt x="46827" y="486981"/>
                    <a:pt x="0" y="235998"/>
                    <a:pt x="26223" y="159205"/>
                  </a:cubicBezTo>
                  <a:close/>
                </a:path>
              </a:pathLst>
            </a:custGeom>
            <a:solidFill>
              <a:srgbClr val="3366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20404377" flipH="1" flipV="1">
              <a:off x="3595918" y="1793863"/>
              <a:ext cx="653168" cy="449477"/>
            </a:xfrm>
            <a:custGeom>
              <a:avLst/>
              <a:gdLst>
                <a:gd name="connsiteX0" fmla="*/ 26223 w 854132"/>
                <a:gd name="connsiteY0" fmla="*/ 159205 h 616218"/>
                <a:gd name="connsiteX1" fmla="*/ 250995 w 854132"/>
                <a:gd name="connsiteY1" fmla="*/ 58063 h 616218"/>
                <a:gd name="connsiteX2" fmla="*/ 790447 w 854132"/>
                <a:gd name="connsiteY2" fmla="*/ 507584 h 616218"/>
                <a:gd name="connsiteX3" fmla="*/ 633107 w 854132"/>
                <a:gd name="connsiteY3" fmla="*/ 586250 h 616218"/>
                <a:gd name="connsiteX4" fmla="*/ 307188 w 854132"/>
                <a:gd name="connsiteY4" fmla="*/ 327775 h 616218"/>
                <a:gd name="connsiteX5" fmla="*/ 93654 w 854132"/>
                <a:gd name="connsiteY5" fmla="*/ 518822 h 616218"/>
                <a:gd name="connsiteX6" fmla="*/ 26223 w 854132"/>
                <a:gd name="connsiteY6" fmla="*/ 159205 h 616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4132" h="616218">
                  <a:moveTo>
                    <a:pt x="26223" y="159205"/>
                  </a:moveTo>
                  <a:cubicBezTo>
                    <a:pt x="52447" y="82412"/>
                    <a:pt x="123624" y="0"/>
                    <a:pt x="250995" y="58063"/>
                  </a:cubicBezTo>
                  <a:cubicBezTo>
                    <a:pt x="378366" y="116126"/>
                    <a:pt x="726762" y="419553"/>
                    <a:pt x="790447" y="507584"/>
                  </a:cubicBezTo>
                  <a:cubicBezTo>
                    <a:pt x="854132" y="595615"/>
                    <a:pt x="713650" y="616218"/>
                    <a:pt x="633107" y="586250"/>
                  </a:cubicBezTo>
                  <a:cubicBezTo>
                    <a:pt x="552564" y="556282"/>
                    <a:pt x="397097" y="339013"/>
                    <a:pt x="307188" y="327775"/>
                  </a:cubicBezTo>
                  <a:cubicBezTo>
                    <a:pt x="217279" y="316537"/>
                    <a:pt x="140482" y="550663"/>
                    <a:pt x="93654" y="518822"/>
                  </a:cubicBezTo>
                  <a:cubicBezTo>
                    <a:pt x="46827" y="486981"/>
                    <a:pt x="0" y="235998"/>
                    <a:pt x="26223" y="159205"/>
                  </a:cubicBezTo>
                  <a:close/>
                </a:path>
              </a:pathLst>
            </a:custGeom>
            <a:solidFill>
              <a:srgbClr val="3366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4445607" y="1648381"/>
              <a:ext cx="639065" cy="649932"/>
            </a:xfrm>
            <a:custGeom>
              <a:avLst/>
              <a:gdLst>
                <a:gd name="connsiteX0" fmla="*/ 99274 w 672442"/>
                <a:gd name="connsiteY0" fmla="*/ 494473 h 649932"/>
                <a:gd name="connsiteX1" fmla="*/ 166705 w 672442"/>
                <a:gd name="connsiteY1" fmla="*/ 224761 h 649932"/>
                <a:gd name="connsiteX2" fmla="*/ 447670 w 672442"/>
                <a:gd name="connsiteY2" fmla="*/ 471997 h 649932"/>
                <a:gd name="connsiteX3" fmla="*/ 605010 w 672442"/>
                <a:gd name="connsiteY3" fmla="*/ 629329 h 649932"/>
                <a:gd name="connsiteX4" fmla="*/ 661203 w 672442"/>
                <a:gd name="connsiteY4" fmla="*/ 348379 h 649932"/>
                <a:gd name="connsiteX5" fmla="*/ 537579 w 672442"/>
                <a:gd name="connsiteY5" fmla="*/ 449521 h 649932"/>
                <a:gd name="connsiteX6" fmla="*/ 132989 w 672442"/>
                <a:gd name="connsiteY6" fmla="*/ 11238 h 649932"/>
                <a:gd name="connsiteX7" fmla="*/ 9365 w 672442"/>
                <a:gd name="connsiteY7" fmla="*/ 516949 h 649932"/>
                <a:gd name="connsiteX8" fmla="*/ 76796 w 672442"/>
                <a:gd name="connsiteY8" fmla="*/ 561901 h 649932"/>
                <a:gd name="connsiteX9" fmla="*/ 99274 w 672442"/>
                <a:gd name="connsiteY9" fmla="*/ 494473 h 649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72442" h="649932">
                  <a:moveTo>
                    <a:pt x="99274" y="494473"/>
                  </a:moveTo>
                  <a:cubicBezTo>
                    <a:pt x="114259" y="438283"/>
                    <a:pt x="108639" y="228507"/>
                    <a:pt x="166705" y="224761"/>
                  </a:cubicBezTo>
                  <a:cubicBezTo>
                    <a:pt x="224771" y="221015"/>
                    <a:pt x="374619" y="404569"/>
                    <a:pt x="447670" y="471997"/>
                  </a:cubicBezTo>
                  <a:cubicBezTo>
                    <a:pt x="520721" y="539425"/>
                    <a:pt x="569421" y="649932"/>
                    <a:pt x="605010" y="629329"/>
                  </a:cubicBezTo>
                  <a:cubicBezTo>
                    <a:pt x="640599" y="608726"/>
                    <a:pt x="672442" y="378347"/>
                    <a:pt x="661203" y="348379"/>
                  </a:cubicBezTo>
                  <a:cubicBezTo>
                    <a:pt x="649965" y="318411"/>
                    <a:pt x="625615" y="505711"/>
                    <a:pt x="537579" y="449521"/>
                  </a:cubicBezTo>
                  <a:cubicBezTo>
                    <a:pt x="449543" y="393331"/>
                    <a:pt x="221025" y="0"/>
                    <a:pt x="132989" y="11238"/>
                  </a:cubicBezTo>
                  <a:cubicBezTo>
                    <a:pt x="44953" y="22476"/>
                    <a:pt x="18730" y="425172"/>
                    <a:pt x="9365" y="516949"/>
                  </a:cubicBezTo>
                  <a:cubicBezTo>
                    <a:pt x="0" y="608726"/>
                    <a:pt x="61811" y="567520"/>
                    <a:pt x="76796" y="561901"/>
                  </a:cubicBezTo>
                  <a:cubicBezTo>
                    <a:pt x="91781" y="556282"/>
                    <a:pt x="84289" y="550663"/>
                    <a:pt x="99274" y="494473"/>
                  </a:cubicBezTo>
                  <a:close/>
                </a:path>
              </a:pathLst>
            </a:custGeom>
            <a:solidFill>
              <a:srgbClr val="3366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 60"/>
            <p:cNvSpPr/>
            <p:nvPr/>
          </p:nvSpPr>
          <p:spPr>
            <a:xfrm flipV="1">
              <a:off x="7608256" y="1788712"/>
              <a:ext cx="639065" cy="466007"/>
            </a:xfrm>
            <a:custGeom>
              <a:avLst/>
              <a:gdLst>
                <a:gd name="connsiteX0" fmla="*/ 99274 w 672442"/>
                <a:gd name="connsiteY0" fmla="*/ 494473 h 649932"/>
                <a:gd name="connsiteX1" fmla="*/ 166705 w 672442"/>
                <a:gd name="connsiteY1" fmla="*/ 224761 h 649932"/>
                <a:gd name="connsiteX2" fmla="*/ 447670 w 672442"/>
                <a:gd name="connsiteY2" fmla="*/ 471997 h 649932"/>
                <a:gd name="connsiteX3" fmla="*/ 605010 w 672442"/>
                <a:gd name="connsiteY3" fmla="*/ 629329 h 649932"/>
                <a:gd name="connsiteX4" fmla="*/ 661203 w 672442"/>
                <a:gd name="connsiteY4" fmla="*/ 348379 h 649932"/>
                <a:gd name="connsiteX5" fmla="*/ 537579 w 672442"/>
                <a:gd name="connsiteY5" fmla="*/ 449521 h 649932"/>
                <a:gd name="connsiteX6" fmla="*/ 132989 w 672442"/>
                <a:gd name="connsiteY6" fmla="*/ 11238 h 649932"/>
                <a:gd name="connsiteX7" fmla="*/ 9365 w 672442"/>
                <a:gd name="connsiteY7" fmla="*/ 516949 h 649932"/>
                <a:gd name="connsiteX8" fmla="*/ 76796 w 672442"/>
                <a:gd name="connsiteY8" fmla="*/ 561901 h 649932"/>
                <a:gd name="connsiteX9" fmla="*/ 99274 w 672442"/>
                <a:gd name="connsiteY9" fmla="*/ 494473 h 649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72442" h="649932">
                  <a:moveTo>
                    <a:pt x="99274" y="494473"/>
                  </a:moveTo>
                  <a:cubicBezTo>
                    <a:pt x="114259" y="438283"/>
                    <a:pt x="108639" y="228507"/>
                    <a:pt x="166705" y="224761"/>
                  </a:cubicBezTo>
                  <a:cubicBezTo>
                    <a:pt x="224771" y="221015"/>
                    <a:pt x="374619" y="404569"/>
                    <a:pt x="447670" y="471997"/>
                  </a:cubicBezTo>
                  <a:cubicBezTo>
                    <a:pt x="520721" y="539425"/>
                    <a:pt x="569421" y="649932"/>
                    <a:pt x="605010" y="629329"/>
                  </a:cubicBezTo>
                  <a:cubicBezTo>
                    <a:pt x="640599" y="608726"/>
                    <a:pt x="672442" y="378347"/>
                    <a:pt x="661203" y="348379"/>
                  </a:cubicBezTo>
                  <a:cubicBezTo>
                    <a:pt x="649965" y="318411"/>
                    <a:pt x="625615" y="505711"/>
                    <a:pt x="537579" y="449521"/>
                  </a:cubicBezTo>
                  <a:cubicBezTo>
                    <a:pt x="449543" y="393331"/>
                    <a:pt x="221025" y="0"/>
                    <a:pt x="132989" y="11238"/>
                  </a:cubicBezTo>
                  <a:cubicBezTo>
                    <a:pt x="44953" y="22476"/>
                    <a:pt x="18730" y="425172"/>
                    <a:pt x="9365" y="516949"/>
                  </a:cubicBezTo>
                  <a:cubicBezTo>
                    <a:pt x="0" y="608726"/>
                    <a:pt x="61811" y="567520"/>
                    <a:pt x="76796" y="561901"/>
                  </a:cubicBezTo>
                  <a:cubicBezTo>
                    <a:pt x="91781" y="556282"/>
                    <a:pt x="84289" y="550663"/>
                    <a:pt x="99274" y="494473"/>
                  </a:cubicBezTo>
                  <a:close/>
                </a:path>
              </a:pathLst>
            </a:custGeom>
            <a:solidFill>
              <a:srgbClr val="3366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3" name="Straight Connector 62"/>
            <p:cNvCxnSpPr/>
            <p:nvPr/>
          </p:nvCxnSpPr>
          <p:spPr>
            <a:xfrm>
              <a:off x="6076185" y="1973377"/>
              <a:ext cx="1295400" cy="1588"/>
            </a:xfrm>
            <a:prstGeom prst="line">
              <a:avLst/>
            </a:prstGeom>
            <a:solidFill>
              <a:srgbClr val="C3D69B"/>
            </a:solidFill>
            <a:ln w="25400" cap="flat" cmpd="sng" algn="ctr">
              <a:solidFill>
                <a:srgbClr val="0000FF"/>
              </a:solidFill>
              <a:prstDash val="dot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TextBox 63"/>
          <p:cNvSpPr txBox="1"/>
          <p:nvPr/>
        </p:nvSpPr>
        <p:spPr>
          <a:xfrm>
            <a:off x="4381552" y="5815137"/>
            <a:ext cx="6045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 or also an instability affecting different bunches independently of each other</a:t>
            </a:r>
          </a:p>
        </p:txBody>
      </p:sp>
      <p:sp>
        <p:nvSpPr>
          <p:cNvPr id="40" name="Date Placeholder 3"/>
          <p:cNvSpPr>
            <a:spLocks noGrp="1"/>
          </p:cNvSpPr>
          <p:nvPr>
            <p:ph type="dt" sz="half" idx="10"/>
          </p:nvPr>
        </p:nvSpPr>
        <p:spPr>
          <a:xfrm>
            <a:off x="2244000" y="6570000"/>
            <a:ext cx="1800000" cy="288000"/>
          </a:xfrm>
        </p:spPr>
        <p:txBody>
          <a:bodyPr/>
          <a:lstStyle/>
          <a:p>
            <a:r>
              <a:rPr lang="en-US" smtClean="0"/>
              <a:t>24. September 2018</a:t>
            </a:r>
            <a:endParaRPr lang="en-GB" dirty="0"/>
          </a:p>
        </p:txBody>
      </p:sp>
      <p:sp>
        <p:nvSpPr>
          <p:cNvPr id="4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656000" y="6570000"/>
            <a:ext cx="3600000" cy="288000"/>
          </a:xfrm>
        </p:spPr>
        <p:txBody>
          <a:bodyPr/>
          <a:lstStyle/>
          <a:p>
            <a:r>
              <a:rPr lang="it-IT" smtClean="0"/>
              <a:t>Kevin Li - Collective effects III</a:t>
            </a:r>
            <a:endParaRPr lang="en-GB"/>
          </a:p>
        </p:txBody>
      </p:sp>
      <p:sp>
        <p:nvSpPr>
          <p:cNvPr id="4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68000" y="6570000"/>
            <a:ext cx="1800000" cy="288000"/>
          </a:xfrm>
        </p:spPr>
        <p:txBody>
          <a:bodyPr/>
          <a:lstStyle/>
          <a:p>
            <a:fld id="{2E081447-C3CE-9F4F-A689-9A72CAFF10CA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1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42"/>
    </mc:Choice>
    <mc:Fallback xmlns="">
      <p:transition spd="slow" advTm="7542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instability loop – </a:t>
            </a:r>
            <a:r>
              <a:rPr lang="en-US" dirty="0" smtClean="0">
                <a:sym typeface="Wingdings"/>
              </a:rPr>
              <a:t>knobs to preserve beam stability</a:t>
            </a:r>
            <a:r>
              <a:rPr lang="mr-IN" dirty="0" smtClean="0">
                <a:sym typeface="Wingdings"/>
              </a:rPr>
              <a:t>…</a:t>
            </a:r>
            <a:endParaRPr lang="en-US" dirty="0"/>
          </a:p>
        </p:txBody>
      </p:sp>
      <p:sp>
        <p:nvSpPr>
          <p:cNvPr id="3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24. September 2018</a:t>
            </a:r>
            <a:endParaRPr lang="en-GB" dirty="0"/>
          </a:p>
        </p:txBody>
      </p:sp>
      <p:sp>
        <p:nvSpPr>
          <p:cNvPr id="3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Kevin Li - Collective effects III</a:t>
            </a:r>
            <a:endParaRPr lang="en-GB"/>
          </a:p>
        </p:txBody>
      </p:sp>
      <p:sp>
        <p:nvSpPr>
          <p:cNvPr id="4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45</a:t>
            </a:fld>
            <a:endParaRPr lang="en-US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1776000" y="900000"/>
            <a:ext cx="8640000" cy="4855320"/>
            <a:chOff x="2417482" y="1343172"/>
            <a:chExt cx="7797451" cy="4381843"/>
          </a:xfrm>
        </p:grpSpPr>
        <p:grpSp>
          <p:nvGrpSpPr>
            <p:cNvPr id="7" name="Group 6"/>
            <p:cNvGrpSpPr/>
            <p:nvPr/>
          </p:nvGrpSpPr>
          <p:grpSpPr>
            <a:xfrm>
              <a:off x="3487907" y="1343172"/>
              <a:ext cx="4991100" cy="1587199"/>
              <a:chOff x="1963907" y="1343171"/>
              <a:chExt cx="4991100" cy="1587199"/>
            </a:xfrm>
          </p:grpSpPr>
          <p:sp>
            <p:nvSpPr>
              <p:cNvPr id="36" name="Rounded Rectangle 35"/>
              <p:cNvSpPr/>
              <p:nvPr/>
            </p:nvSpPr>
            <p:spPr>
              <a:xfrm>
                <a:off x="1963907" y="1343171"/>
                <a:ext cx="4991100" cy="1587199"/>
              </a:xfrm>
              <a:prstGeom prst="roundRect">
                <a:avLst/>
              </a:prstGeom>
              <a:solidFill>
                <a:srgbClr val="E0E0E0">
                  <a:alpha val="22000"/>
                </a:srgbClr>
              </a:solidFill>
              <a:ln>
                <a:solidFill>
                  <a:srgbClr val="0055A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2078446" y="1888342"/>
                <a:ext cx="685800" cy="152400"/>
              </a:xfrm>
              <a:prstGeom prst="ellipse">
                <a:avLst/>
              </a:prstGeom>
              <a:solidFill>
                <a:srgbClr val="3366FF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2916646" y="1888342"/>
                <a:ext cx="685800" cy="152400"/>
              </a:xfrm>
              <a:prstGeom prst="ellipse">
                <a:avLst/>
              </a:prstGeom>
              <a:solidFill>
                <a:srgbClr val="3366FF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3754846" y="1888342"/>
                <a:ext cx="685800" cy="152400"/>
              </a:xfrm>
              <a:prstGeom prst="ellipse">
                <a:avLst/>
              </a:prstGeom>
              <a:solidFill>
                <a:srgbClr val="3366FF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4552185" y="1973377"/>
                <a:ext cx="1295400" cy="1588"/>
              </a:xfrm>
              <a:prstGeom prst="line">
                <a:avLst/>
              </a:prstGeom>
              <a:solidFill>
                <a:srgbClr val="C3D69B"/>
              </a:solidFill>
              <a:ln w="25400" cap="flat" cmpd="sng" algn="ctr">
                <a:solidFill>
                  <a:srgbClr val="0000FF"/>
                </a:solidFill>
                <a:prstDash val="dot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Oval 14"/>
              <p:cNvSpPr/>
              <p:nvPr/>
            </p:nvSpPr>
            <p:spPr>
              <a:xfrm>
                <a:off x="6040846" y="1898765"/>
                <a:ext cx="685800" cy="152400"/>
              </a:xfrm>
              <a:prstGeom prst="ellipse">
                <a:avLst/>
              </a:prstGeom>
              <a:solidFill>
                <a:srgbClr val="3366FF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3660424" y="2552130"/>
                <a:ext cx="1752600" cy="3231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/>
                  <a:t>Multi-bunch beam</a:t>
                </a:r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2070509" y="2450188"/>
                <a:ext cx="4713138" cy="1588"/>
              </a:xfrm>
              <a:prstGeom prst="line">
                <a:avLst/>
              </a:prstGeom>
              <a:solidFill>
                <a:srgbClr val="C3D69B"/>
              </a:solidFill>
              <a:ln>
                <a:solidFill>
                  <a:srgbClr val="7F7F7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2070509" y="1498295"/>
                <a:ext cx="4713138" cy="1588"/>
              </a:xfrm>
              <a:prstGeom prst="line">
                <a:avLst/>
              </a:prstGeom>
              <a:solidFill>
                <a:srgbClr val="C3D69B"/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>
                <a:off x="2908709" y="2586596"/>
                <a:ext cx="3699569" cy="1588"/>
              </a:xfrm>
              <a:prstGeom prst="straightConnector1">
                <a:avLst/>
              </a:prstGeom>
              <a:solidFill>
                <a:srgbClr val="C3D69B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/>
              <p:cNvSpPr txBox="1"/>
              <p:nvPr/>
            </p:nvSpPr>
            <p:spPr>
              <a:xfrm>
                <a:off x="6264269" y="2552130"/>
                <a:ext cx="651565" cy="3231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 err="1"/>
                  <a:t>s</a:t>
                </a:r>
                <a:endParaRPr lang="en-US" sz="1500" dirty="0"/>
              </a:p>
            </p:txBody>
          </p:sp>
        </p:grpSp>
        <p:grpSp>
          <p:nvGrpSpPr>
            <p:cNvPr id="21" name="Group 39"/>
            <p:cNvGrpSpPr/>
            <p:nvPr/>
          </p:nvGrpSpPr>
          <p:grpSpPr>
            <a:xfrm>
              <a:off x="8165267" y="2017913"/>
              <a:ext cx="2049666" cy="2130489"/>
              <a:chOff x="6776486" y="2238048"/>
              <a:chExt cx="2049666" cy="2130489"/>
            </a:xfrm>
          </p:grpSpPr>
          <p:sp>
            <p:nvSpPr>
              <p:cNvPr id="22" name="Bent-Up Arrow 21"/>
              <p:cNvSpPr/>
              <p:nvPr/>
            </p:nvSpPr>
            <p:spPr>
              <a:xfrm flipV="1">
                <a:off x="7090464" y="2238048"/>
                <a:ext cx="890351" cy="1353130"/>
              </a:xfrm>
              <a:prstGeom prst="bentUpArrow">
                <a:avLst>
                  <a:gd name="adj1" fmla="val 23702"/>
                  <a:gd name="adj2" fmla="val 25000"/>
                  <a:gd name="adj3" fmla="val 25000"/>
                </a:avLst>
              </a:prstGeom>
              <a:solidFill>
                <a:srgbClr val="E0E0E0">
                  <a:alpha val="75000"/>
                </a:srgbClr>
              </a:solidFill>
              <a:ln>
                <a:solidFill>
                  <a:srgbClr val="0055A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ounded Rectangle 22"/>
              <p:cNvSpPr/>
              <p:nvPr/>
            </p:nvSpPr>
            <p:spPr>
              <a:xfrm>
                <a:off x="6854135" y="3591178"/>
                <a:ext cx="1946965" cy="777359"/>
              </a:xfrm>
              <a:prstGeom prst="roundRect">
                <a:avLst/>
              </a:prstGeom>
              <a:solidFill>
                <a:srgbClr val="E0E0E0">
                  <a:alpha val="22000"/>
                </a:srgbClr>
              </a:solidFill>
              <a:ln>
                <a:solidFill>
                  <a:srgbClr val="0055A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6776486" y="3678768"/>
                <a:ext cx="2049666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00" dirty="0"/>
                  <a:t>Interaction with the external environment</a:t>
                </a:r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2417482" y="1973377"/>
              <a:ext cx="2171699" cy="3084030"/>
              <a:chOff x="1017752" y="2456282"/>
              <a:chExt cx="2171699" cy="3084030"/>
            </a:xfrm>
          </p:grpSpPr>
          <p:sp>
            <p:nvSpPr>
              <p:cNvPr id="26" name="Bent-Up Arrow 25"/>
              <p:cNvSpPr/>
              <p:nvPr/>
            </p:nvSpPr>
            <p:spPr>
              <a:xfrm flipH="1">
                <a:off x="1398750" y="4741944"/>
                <a:ext cx="1790701" cy="798368"/>
              </a:xfrm>
              <a:prstGeom prst="bentUpArrow">
                <a:avLst>
                  <a:gd name="adj1" fmla="val 24710"/>
                  <a:gd name="adj2" fmla="val 25000"/>
                  <a:gd name="adj3" fmla="val 25000"/>
                </a:avLst>
              </a:prstGeom>
              <a:solidFill>
                <a:srgbClr val="E0E0E0">
                  <a:alpha val="75000"/>
                </a:srgbClr>
              </a:solidFill>
              <a:ln>
                <a:solidFill>
                  <a:srgbClr val="0055A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ounded Rectangle 26"/>
              <p:cNvSpPr/>
              <p:nvPr/>
            </p:nvSpPr>
            <p:spPr>
              <a:xfrm>
                <a:off x="1017753" y="3884204"/>
                <a:ext cx="1422728" cy="857740"/>
              </a:xfrm>
              <a:prstGeom prst="roundRect">
                <a:avLst/>
              </a:prstGeom>
              <a:solidFill>
                <a:srgbClr val="E0E0E0">
                  <a:alpha val="22000"/>
                </a:srgbClr>
              </a:solidFill>
              <a:ln>
                <a:solidFill>
                  <a:srgbClr val="0055A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017752" y="3884204"/>
                <a:ext cx="1422728" cy="7848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00" dirty="0"/>
                  <a:t>Equations of motion of the beam particles</a:t>
                </a:r>
              </a:p>
            </p:txBody>
          </p:sp>
          <p:sp>
            <p:nvSpPr>
              <p:cNvPr id="29" name="Bent-Up Arrow 28"/>
              <p:cNvSpPr/>
              <p:nvPr/>
            </p:nvSpPr>
            <p:spPr>
              <a:xfrm rot="5400000" flipH="1">
                <a:off x="1029622" y="2825410"/>
                <a:ext cx="1427922" cy="689666"/>
              </a:xfrm>
              <a:prstGeom prst="bentUpArrow">
                <a:avLst>
                  <a:gd name="adj1" fmla="val 23702"/>
                  <a:gd name="adj2" fmla="val 25000"/>
                  <a:gd name="adj3" fmla="val 25000"/>
                </a:avLst>
              </a:prstGeom>
              <a:solidFill>
                <a:srgbClr val="E0E0E0">
                  <a:alpha val="75000"/>
                </a:srgbClr>
              </a:solidFill>
              <a:ln>
                <a:solidFill>
                  <a:srgbClr val="0055A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4589181" y="4137453"/>
              <a:ext cx="4649045" cy="1587562"/>
              <a:chOff x="3189451" y="4620358"/>
              <a:chExt cx="4572412" cy="1587562"/>
            </a:xfrm>
          </p:grpSpPr>
          <p:grpSp>
            <p:nvGrpSpPr>
              <p:cNvPr id="31" name="Group 40"/>
              <p:cNvGrpSpPr/>
              <p:nvPr/>
            </p:nvGrpSpPr>
            <p:grpSpPr>
              <a:xfrm>
                <a:off x="3189451" y="4620358"/>
                <a:ext cx="4572412" cy="1587562"/>
                <a:chOff x="3200399" y="4357589"/>
                <a:chExt cx="4572412" cy="1587562"/>
              </a:xfrm>
            </p:grpSpPr>
            <p:sp>
              <p:nvSpPr>
                <p:cNvPr id="34" name="Bent-Up Arrow 33"/>
                <p:cNvSpPr/>
                <p:nvPr/>
              </p:nvSpPr>
              <p:spPr>
                <a:xfrm rot="5400000" flipV="1">
                  <a:off x="6473636" y="4065694"/>
                  <a:ext cx="985382" cy="1612968"/>
                </a:xfrm>
                <a:prstGeom prst="bentUpArrow">
                  <a:avLst>
                    <a:gd name="adj1" fmla="val 22299"/>
                    <a:gd name="adj2" fmla="val 25000"/>
                    <a:gd name="adj3" fmla="val 25000"/>
                  </a:avLst>
                </a:prstGeom>
                <a:solidFill>
                  <a:srgbClr val="E0E0E0">
                    <a:alpha val="75000"/>
                  </a:srgbClr>
                </a:solidFill>
                <a:ln>
                  <a:solidFill>
                    <a:srgbClr val="0055A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Rounded Rectangle 34"/>
                <p:cNvSpPr/>
                <p:nvPr/>
              </p:nvSpPr>
              <p:spPr>
                <a:xfrm>
                  <a:off x="3200399" y="4357589"/>
                  <a:ext cx="2975665" cy="1587562"/>
                </a:xfrm>
                <a:prstGeom prst="roundRect">
                  <a:avLst/>
                </a:prstGeom>
                <a:solidFill>
                  <a:srgbClr val="E0E0E0">
                    <a:alpha val="22000"/>
                  </a:srgbClr>
                </a:solidFill>
                <a:ln>
                  <a:solidFill>
                    <a:srgbClr val="0055A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32" name="Picture 31" descr="latex-image-1.pdf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17732" y="4740793"/>
                <a:ext cx="902687" cy="540000"/>
              </a:xfrm>
              <a:prstGeom prst="rect">
                <a:avLst/>
              </a:prstGeom>
            </p:spPr>
          </p:pic>
          <p:sp>
            <p:nvSpPr>
              <p:cNvPr id="33" name="TextBox 32"/>
              <p:cNvSpPr txBox="1"/>
              <p:nvPr/>
            </p:nvSpPr>
            <p:spPr>
              <a:xfrm>
                <a:off x="3317309" y="5342972"/>
                <a:ext cx="2823264" cy="784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/>
                  <a:t>Additional electromagnetic field acting on the beam, besides RF and external magnetic fields </a:t>
                </a:r>
              </a:p>
            </p:txBody>
          </p:sp>
        </p:grpSp>
      </p:grpSp>
      <p:sp>
        <p:nvSpPr>
          <p:cNvPr id="3" name="Oval 2"/>
          <p:cNvSpPr/>
          <p:nvPr/>
        </p:nvSpPr>
        <p:spPr>
          <a:xfrm>
            <a:off x="8136000" y="1080000"/>
            <a:ext cx="2304000" cy="5040000"/>
          </a:xfrm>
          <a:prstGeom prst="ellipse">
            <a:avLst/>
          </a:prstGeom>
          <a:solidFill>
            <a:schemeClr val="accent5">
              <a:alpha val="20000"/>
            </a:schemeClr>
          </a:solidFill>
          <a:ln w="2540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8424000" y="1692000"/>
            <a:ext cx="3600000" cy="3744000"/>
            <a:chOff x="9994447" y="2160000"/>
            <a:chExt cx="3600000" cy="3744000"/>
          </a:xfrm>
        </p:grpSpPr>
        <p:sp>
          <p:nvSpPr>
            <p:cNvPr id="8" name="TextBox 7"/>
            <p:cNvSpPr txBox="1"/>
            <p:nvPr/>
          </p:nvSpPr>
          <p:spPr>
            <a:xfrm>
              <a:off x="10174447" y="2160000"/>
              <a:ext cx="3240000" cy="1224000"/>
            </a:xfrm>
            <a:prstGeom prst="rect">
              <a:avLst/>
            </a:prstGeom>
            <a:solidFill>
              <a:schemeClr val="lt1">
                <a:alpha val="90000"/>
              </a:schemeClr>
            </a:solidFill>
            <a:ln w="1905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Act on the right side of the loop </a:t>
              </a:r>
            </a:p>
            <a:p>
              <a:pPr algn="ctr"/>
              <a:r>
                <a:rPr lang="en-US" b="1" dirty="0">
                  <a:solidFill>
                    <a:schemeClr val="tx1"/>
                  </a:solidFill>
                  <a:sym typeface="Wingdings"/>
                </a:rPr>
                <a:t> </a:t>
              </a:r>
              <a:r>
                <a:rPr lang="en-US" b="1" dirty="0" err="1">
                  <a:solidFill>
                    <a:schemeClr val="tx1"/>
                  </a:solidFill>
                  <a:sym typeface="Wingdings"/>
                </a:rPr>
                <a:t>Minimise</a:t>
              </a:r>
              <a:r>
                <a:rPr lang="en-US" b="1" dirty="0">
                  <a:solidFill>
                    <a:schemeClr val="tx1"/>
                  </a:solidFill>
                  <a:sym typeface="Wingdings"/>
                </a:rPr>
                <a:t> the creation of EM fields potentially detrimental to the beam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Down Arrow 8"/>
            <p:cNvSpPr/>
            <p:nvPr/>
          </p:nvSpPr>
          <p:spPr>
            <a:xfrm>
              <a:off x="11434447" y="3600000"/>
              <a:ext cx="720000" cy="936000"/>
            </a:xfrm>
            <a:prstGeom prst="downArrow">
              <a:avLst/>
            </a:prstGeom>
            <a:solidFill>
              <a:schemeClr val="lt1">
                <a:alpha val="90000"/>
              </a:schemeClr>
            </a:solidFill>
            <a:ln w="1905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9994447" y="4680000"/>
              <a:ext cx="3600000" cy="1224000"/>
            </a:xfrm>
            <a:prstGeom prst="rect">
              <a:avLst/>
            </a:prstGeom>
            <a:solidFill>
              <a:schemeClr val="lt1">
                <a:alpha val="90000"/>
              </a:schemeClr>
            </a:solidFill>
            <a:ln w="1905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>
              <a:defPPr>
                <a:defRPr lang="en-US"/>
              </a:defPPr>
              <a:lvl1pPr algn="ctr">
                <a:defRPr>
                  <a:solidFill>
                    <a:schemeClr val="tx1"/>
                  </a:solidFill>
                </a:defRPr>
              </a:lvl1pPr>
              <a:lvl2pPr>
                <a:defRPr>
                  <a:solidFill>
                    <a:schemeClr val="dk1"/>
                  </a:solidFill>
                </a:defRPr>
              </a:lvl2pPr>
              <a:lvl3pPr>
                <a:defRPr>
                  <a:solidFill>
                    <a:schemeClr val="dk1"/>
                  </a:solidFill>
                </a:defRPr>
              </a:lvl3pPr>
              <a:lvl4pPr>
                <a:defRPr>
                  <a:solidFill>
                    <a:schemeClr val="dk1"/>
                  </a:solidFill>
                </a:defRPr>
              </a:lvl4pPr>
              <a:lvl5pPr>
                <a:defRPr>
                  <a:solidFill>
                    <a:schemeClr val="dk1"/>
                  </a:solidFill>
                </a:defRPr>
              </a:lvl5pPr>
              <a:lvl6pPr>
                <a:defRPr>
                  <a:solidFill>
                    <a:schemeClr val="dk1"/>
                  </a:solidFill>
                </a:defRPr>
              </a:lvl6pPr>
              <a:lvl7pPr>
                <a:defRPr>
                  <a:solidFill>
                    <a:schemeClr val="dk1"/>
                  </a:solidFill>
                </a:defRPr>
              </a:lvl7pPr>
              <a:lvl8pPr>
                <a:defRPr>
                  <a:solidFill>
                    <a:schemeClr val="dk1"/>
                  </a:solidFill>
                </a:defRPr>
              </a:lvl8pPr>
              <a:lvl9pPr>
                <a:defRPr>
                  <a:solidFill>
                    <a:schemeClr val="dk1"/>
                  </a:solidFill>
                </a:defRPr>
              </a:lvl9pPr>
            </a:lstStyle>
            <a:p>
              <a:r>
                <a:rPr lang="en-US" b="1" dirty="0"/>
                <a:t>This will translate eventually into reducing/controlling/</a:t>
              </a:r>
              <a:r>
                <a:rPr lang="en-US" b="1" dirty="0" err="1"/>
                <a:t>optimising</a:t>
              </a:r>
              <a:r>
                <a:rPr lang="en-US" b="1" dirty="0"/>
                <a:t> the impedance of the single components of an accelerator ring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16139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275"/>
    </mc:Choice>
    <mc:Fallback xmlns="">
      <p:transition spd="slow" advTm="49275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instability loop – </a:t>
            </a:r>
            <a:r>
              <a:rPr lang="en-US" dirty="0" smtClean="0">
                <a:sym typeface="Wingdings"/>
              </a:rPr>
              <a:t>knobs to preserve beam stability</a:t>
            </a:r>
            <a:r>
              <a:rPr lang="mr-IN" dirty="0" smtClean="0">
                <a:sym typeface="Wingdings"/>
              </a:rPr>
              <a:t>…</a:t>
            </a:r>
            <a:endParaRPr lang="en-US" dirty="0"/>
          </a:p>
        </p:txBody>
      </p:sp>
      <p:sp>
        <p:nvSpPr>
          <p:cNvPr id="3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24. September 2018</a:t>
            </a:r>
            <a:endParaRPr lang="en-GB" dirty="0"/>
          </a:p>
        </p:txBody>
      </p:sp>
      <p:sp>
        <p:nvSpPr>
          <p:cNvPr id="3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Kevin Li - Collective effects III</a:t>
            </a:r>
            <a:endParaRPr lang="en-GB"/>
          </a:p>
        </p:txBody>
      </p:sp>
      <p:sp>
        <p:nvSpPr>
          <p:cNvPr id="4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46</a:t>
            </a:fld>
            <a:endParaRPr lang="en-US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1776000" y="900000"/>
            <a:ext cx="8640000" cy="4855320"/>
            <a:chOff x="2417482" y="1343172"/>
            <a:chExt cx="7797451" cy="4381843"/>
          </a:xfrm>
        </p:grpSpPr>
        <p:grpSp>
          <p:nvGrpSpPr>
            <p:cNvPr id="7" name="Group 6"/>
            <p:cNvGrpSpPr/>
            <p:nvPr/>
          </p:nvGrpSpPr>
          <p:grpSpPr>
            <a:xfrm>
              <a:off x="3487907" y="1343172"/>
              <a:ext cx="4991100" cy="1587199"/>
              <a:chOff x="1963907" y="1343171"/>
              <a:chExt cx="4991100" cy="1587199"/>
            </a:xfrm>
          </p:grpSpPr>
          <p:sp>
            <p:nvSpPr>
              <p:cNvPr id="36" name="Rounded Rectangle 35"/>
              <p:cNvSpPr/>
              <p:nvPr/>
            </p:nvSpPr>
            <p:spPr>
              <a:xfrm>
                <a:off x="1963907" y="1343171"/>
                <a:ext cx="4991100" cy="1587199"/>
              </a:xfrm>
              <a:prstGeom prst="roundRect">
                <a:avLst/>
              </a:prstGeom>
              <a:solidFill>
                <a:srgbClr val="E0E0E0">
                  <a:alpha val="22000"/>
                </a:srgbClr>
              </a:solidFill>
              <a:ln>
                <a:solidFill>
                  <a:srgbClr val="0055A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2078446" y="1888342"/>
                <a:ext cx="685800" cy="152400"/>
              </a:xfrm>
              <a:prstGeom prst="ellipse">
                <a:avLst/>
              </a:prstGeom>
              <a:solidFill>
                <a:srgbClr val="3366FF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2916646" y="1888342"/>
                <a:ext cx="685800" cy="152400"/>
              </a:xfrm>
              <a:prstGeom prst="ellipse">
                <a:avLst/>
              </a:prstGeom>
              <a:solidFill>
                <a:srgbClr val="3366FF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3754846" y="1888342"/>
                <a:ext cx="685800" cy="152400"/>
              </a:xfrm>
              <a:prstGeom prst="ellipse">
                <a:avLst/>
              </a:prstGeom>
              <a:solidFill>
                <a:srgbClr val="3366FF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4552185" y="1973377"/>
                <a:ext cx="1295400" cy="1588"/>
              </a:xfrm>
              <a:prstGeom prst="line">
                <a:avLst/>
              </a:prstGeom>
              <a:solidFill>
                <a:srgbClr val="C3D69B"/>
              </a:solidFill>
              <a:ln w="25400" cap="flat" cmpd="sng" algn="ctr">
                <a:solidFill>
                  <a:srgbClr val="0000FF"/>
                </a:solidFill>
                <a:prstDash val="dot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Oval 14"/>
              <p:cNvSpPr/>
              <p:nvPr/>
            </p:nvSpPr>
            <p:spPr>
              <a:xfrm>
                <a:off x="6040846" y="1898765"/>
                <a:ext cx="685800" cy="152400"/>
              </a:xfrm>
              <a:prstGeom prst="ellipse">
                <a:avLst/>
              </a:prstGeom>
              <a:solidFill>
                <a:srgbClr val="3366FF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3660424" y="2552130"/>
                <a:ext cx="1752600" cy="3231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/>
                  <a:t>Multi-bunch beam</a:t>
                </a:r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2070509" y="2450188"/>
                <a:ext cx="4713138" cy="1588"/>
              </a:xfrm>
              <a:prstGeom prst="line">
                <a:avLst/>
              </a:prstGeom>
              <a:solidFill>
                <a:srgbClr val="C3D69B"/>
              </a:solidFill>
              <a:ln>
                <a:solidFill>
                  <a:srgbClr val="7F7F7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2070509" y="1498295"/>
                <a:ext cx="4713138" cy="1588"/>
              </a:xfrm>
              <a:prstGeom prst="line">
                <a:avLst/>
              </a:prstGeom>
              <a:solidFill>
                <a:srgbClr val="C3D69B"/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>
                <a:off x="2908709" y="2586596"/>
                <a:ext cx="3699569" cy="1588"/>
              </a:xfrm>
              <a:prstGeom prst="straightConnector1">
                <a:avLst/>
              </a:prstGeom>
              <a:solidFill>
                <a:srgbClr val="C3D69B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/>
              <p:cNvSpPr txBox="1"/>
              <p:nvPr/>
            </p:nvSpPr>
            <p:spPr>
              <a:xfrm>
                <a:off x="6264269" y="2552130"/>
                <a:ext cx="651565" cy="3231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 err="1"/>
                  <a:t>s</a:t>
                </a:r>
                <a:endParaRPr lang="en-US" sz="1500" dirty="0"/>
              </a:p>
            </p:txBody>
          </p:sp>
        </p:grpSp>
        <p:grpSp>
          <p:nvGrpSpPr>
            <p:cNvPr id="21" name="Group 39"/>
            <p:cNvGrpSpPr/>
            <p:nvPr/>
          </p:nvGrpSpPr>
          <p:grpSpPr>
            <a:xfrm>
              <a:off x="8165267" y="2017913"/>
              <a:ext cx="2049666" cy="2130489"/>
              <a:chOff x="6776486" y="2238048"/>
              <a:chExt cx="2049666" cy="2130489"/>
            </a:xfrm>
          </p:grpSpPr>
          <p:sp>
            <p:nvSpPr>
              <p:cNvPr id="22" name="Bent-Up Arrow 21"/>
              <p:cNvSpPr/>
              <p:nvPr/>
            </p:nvSpPr>
            <p:spPr>
              <a:xfrm flipV="1">
                <a:off x="7090464" y="2238048"/>
                <a:ext cx="890351" cy="1353130"/>
              </a:xfrm>
              <a:prstGeom prst="bentUpArrow">
                <a:avLst>
                  <a:gd name="adj1" fmla="val 23702"/>
                  <a:gd name="adj2" fmla="val 25000"/>
                  <a:gd name="adj3" fmla="val 25000"/>
                </a:avLst>
              </a:prstGeom>
              <a:solidFill>
                <a:srgbClr val="E0E0E0">
                  <a:alpha val="75000"/>
                </a:srgbClr>
              </a:solidFill>
              <a:ln>
                <a:solidFill>
                  <a:srgbClr val="0055A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ounded Rectangle 22"/>
              <p:cNvSpPr/>
              <p:nvPr/>
            </p:nvSpPr>
            <p:spPr>
              <a:xfrm>
                <a:off x="6854135" y="3591178"/>
                <a:ext cx="1946965" cy="777359"/>
              </a:xfrm>
              <a:prstGeom prst="roundRect">
                <a:avLst/>
              </a:prstGeom>
              <a:solidFill>
                <a:srgbClr val="E0E0E0">
                  <a:alpha val="22000"/>
                </a:srgbClr>
              </a:solidFill>
              <a:ln>
                <a:solidFill>
                  <a:srgbClr val="0055A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6776486" y="3678768"/>
                <a:ext cx="2049666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00" dirty="0"/>
                  <a:t>Interaction with the external environment</a:t>
                </a:r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2417482" y="1973377"/>
              <a:ext cx="2171699" cy="3084030"/>
              <a:chOff x="1017752" y="2456282"/>
              <a:chExt cx="2171699" cy="3084030"/>
            </a:xfrm>
          </p:grpSpPr>
          <p:sp>
            <p:nvSpPr>
              <p:cNvPr id="26" name="Bent-Up Arrow 25"/>
              <p:cNvSpPr/>
              <p:nvPr/>
            </p:nvSpPr>
            <p:spPr>
              <a:xfrm flipH="1">
                <a:off x="1398750" y="4741944"/>
                <a:ext cx="1790701" cy="798368"/>
              </a:xfrm>
              <a:prstGeom prst="bentUpArrow">
                <a:avLst>
                  <a:gd name="adj1" fmla="val 24710"/>
                  <a:gd name="adj2" fmla="val 25000"/>
                  <a:gd name="adj3" fmla="val 25000"/>
                </a:avLst>
              </a:prstGeom>
              <a:solidFill>
                <a:srgbClr val="E0E0E0">
                  <a:alpha val="75000"/>
                </a:srgbClr>
              </a:solidFill>
              <a:ln>
                <a:solidFill>
                  <a:srgbClr val="0055A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ounded Rectangle 26"/>
              <p:cNvSpPr/>
              <p:nvPr/>
            </p:nvSpPr>
            <p:spPr>
              <a:xfrm>
                <a:off x="1017753" y="3884204"/>
                <a:ext cx="1422728" cy="857740"/>
              </a:xfrm>
              <a:prstGeom prst="roundRect">
                <a:avLst/>
              </a:prstGeom>
              <a:solidFill>
                <a:srgbClr val="E0E0E0">
                  <a:alpha val="22000"/>
                </a:srgbClr>
              </a:solidFill>
              <a:ln>
                <a:solidFill>
                  <a:srgbClr val="0055A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017752" y="3884204"/>
                <a:ext cx="1422728" cy="7848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00" dirty="0"/>
                  <a:t>Equations of motion of the beam particles</a:t>
                </a:r>
              </a:p>
            </p:txBody>
          </p:sp>
          <p:sp>
            <p:nvSpPr>
              <p:cNvPr id="29" name="Bent-Up Arrow 28"/>
              <p:cNvSpPr/>
              <p:nvPr/>
            </p:nvSpPr>
            <p:spPr>
              <a:xfrm rot="5400000" flipH="1">
                <a:off x="1029622" y="2825410"/>
                <a:ext cx="1427922" cy="689666"/>
              </a:xfrm>
              <a:prstGeom prst="bentUpArrow">
                <a:avLst>
                  <a:gd name="adj1" fmla="val 23702"/>
                  <a:gd name="adj2" fmla="val 25000"/>
                  <a:gd name="adj3" fmla="val 25000"/>
                </a:avLst>
              </a:prstGeom>
              <a:solidFill>
                <a:srgbClr val="E0E0E0">
                  <a:alpha val="75000"/>
                </a:srgbClr>
              </a:solidFill>
              <a:ln>
                <a:solidFill>
                  <a:srgbClr val="0055A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4589181" y="4137453"/>
              <a:ext cx="4649045" cy="1587562"/>
              <a:chOff x="3189451" y="4620358"/>
              <a:chExt cx="4572412" cy="1587562"/>
            </a:xfrm>
          </p:grpSpPr>
          <p:grpSp>
            <p:nvGrpSpPr>
              <p:cNvPr id="31" name="Group 40"/>
              <p:cNvGrpSpPr/>
              <p:nvPr/>
            </p:nvGrpSpPr>
            <p:grpSpPr>
              <a:xfrm>
                <a:off x="3189451" y="4620358"/>
                <a:ext cx="4572412" cy="1587562"/>
                <a:chOff x="3200399" y="4357589"/>
                <a:chExt cx="4572412" cy="1587562"/>
              </a:xfrm>
            </p:grpSpPr>
            <p:sp>
              <p:nvSpPr>
                <p:cNvPr id="34" name="Bent-Up Arrow 33"/>
                <p:cNvSpPr/>
                <p:nvPr/>
              </p:nvSpPr>
              <p:spPr>
                <a:xfrm rot="5400000" flipV="1">
                  <a:off x="6473636" y="4065694"/>
                  <a:ext cx="985382" cy="1612968"/>
                </a:xfrm>
                <a:prstGeom prst="bentUpArrow">
                  <a:avLst>
                    <a:gd name="adj1" fmla="val 22299"/>
                    <a:gd name="adj2" fmla="val 25000"/>
                    <a:gd name="adj3" fmla="val 25000"/>
                  </a:avLst>
                </a:prstGeom>
                <a:solidFill>
                  <a:srgbClr val="E0E0E0">
                    <a:alpha val="75000"/>
                  </a:srgbClr>
                </a:solidFill>
                <a:ln>
                  <a:solidFill>
                    <a:srgbClr val="0055A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Rounded Rectangle 34"/>
                <p:cNvSpPr/>
                <p:nvPr/>
              </p:nvSpPr>
              <p:spPr>
                <a:xfrm>
                  <a:off x="3200399" y="4357589"/>
                  <a:ext cx="2975665" cy="1587562"/>
                </a:xfrm>
                <a:prstGeom prst="roundRect">
                  <a:avLst/>
                </a:prstGeom>
                <a:solidFill>
                  <a:srgbClr val="E0E0E0">
                    <a:alpha val="22000"/>
                  </a:srgbClr>
                </a:solidFill>
                <a:ln>
                  <a:solidFill>
                    <a:srgbClr val="0055A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32" name="Picture 31" descr="latex-image-1.pdf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17732" y="4740793"/>
                <a:ext cx="902687" cy="540000"/>
              </a:xfrm>
              <a:prstGeom prst="rect">
                <a:avLst/>
              </a:prstGeom>
            </p:spPr>
          </p:pic>
          <p:sp>
            <p:nvSpPr>
              <p:cNvPr id="33" name="TextBox 32"/>
              <p:cNvSpPr txBox="1"/>
              <p:nvPr/>
            </p:nvSpPr>
            <p:spPr>
              <a:xfrm>
                <a:off x="3317309" y="5342972"/>
                <a:ext cx="2823264" cy="784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/>
                  <a:t>Additional electromagnetic field acting on the beam, besides RF and external magnetic fields </a:t>
                </a:r>
              </a:p>
            </p:txBody>
          </p:sp>
        </p:grpSp>
      </p:grpSp>
      <p:sp>
        <p:nvSpPr>
          <p:cNvPr id="3" name="Oval 2"/>
          <p:cNvSpPr/>
          <p:nvPr/>
        </p:nvSpPr>
        <p:spPr>
          <a:xfrm>
            <a:off x="1404000" y="1080000"/>
            <a:ext cx="2304000" cy="5040000"/>
          </a:xfrm>
          <a:prstGeom prst="ellipse">
            <a:avLst/>
          </a:prstGeom>
          <a:solidFill>
            <a:schemeClr val="accent4">
              <a:alpha val="20000"/>
            </a:schemeClr>
          </a:solidFill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180000" y="1692000"/>
            <a:ext cx="3600000" cy="3492000"/>
            <a:chOff x="9994447" y="2160000"/>
            <a:chExt cx="3600000" cy="3492000"/>
          </a:xfrm>
        </p:grpSpPr>
        <p:sp>
          <p:nvSpPr>
            <p:cNvPr id="8" name="TextBox 7"/>
            <p:cNvSpPr txBox="1"/>
            <p:nvPr/>
          </p:nvSpPr>
          <p:spPr>
            <a:xfrm>
              <a:off x="10174447" y="2160000"/>
              <a:ext cx="3240000" cy="936000"/>
            </a:xfrm>
            <a:prstGeom prst="rect">
              <a:avLst/>
            </a:prstGeom>
            <a:solidFill>
              <a:schemeClr val="lt1">
                <a:alpha val="90000"/>
              </a:schemeClr>
            </a:solidFill>
            <a:ln w="19050">
              <a:solidFill>
                <a:schemeClr val="accent4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Act on the left side of the loop </a:t>
              </a:r>
            </a:p>
            <a:p>
              <a:pPr algn="ctr"/>
              <a:r>
                <a:rPr lang="en-US" b="1" dirty="0" smtClean="0">
                  <a:solidFill>
                    <a:schemeClr val="tx1"/>
                  </a:solidFill>
                  <a:sym typeface="Wingdings" panose="05000000000000000000" pitchFamily="2" charset="2"/>
                </a:rPr>
                <a:t></a:t>
              </a:r>
              <a:r>
                <a:rPr lang="en-US" b="1" dirty="0" smtClean="0">
                  <a:solidFill>
                    <a:schemeClr val="tx1"/>
                  </a:solidFill>
                </a:rPr>
                <a:t> </a:t>
              </a:r>
              <a:r>
                <a:rPr lang="en-US" b="1" dirty="0">
                  <a:solidFill>
                    <a:schemeClr val="tx1"/>
                  </a:solidFill>
                </a:rPr>
                <a:t>Introduce </a:t>
              </a:r>
              <a:r>
                <a:rPr lang="en-US" b="1" dirty="0" err="1">
                  <a:solidFill>
                    <a:schemeClr val="tx1"/>
                  </a:solidFill>
                </a:rPr>
                <a:t>stabilising</a:t>
              </a:r>
              <a:r>
                <a:rPr lang="en-US" b="1" dirty="0">
                  <a:solidFill>
                    <a:schemeClr val="tx1"/>
                  </a:solidFill>
                </a:rPr>
                <a:t> terms in the equations of motion</a:t>
              </a:r>
            </a:p>
          </p:txBody>
        </p:sp>
        <p:sp>
          <p:nvSpPr>
            <p:cNvPr id="9" name="Down Arrow 8"/>
            <p:cNvSpPr/>
            <p:nvPr/>
          </p:nvSpPr>
          <p:spPr>
            <a:xfrm>
              <a:off x="11434447" y="3312000"/>
              <a:ext cx="720000" cy="936000"/>
            </a:xfrm>
            <a:prstGeom prst="downArrow">
              <a:avLst/>
            </a:prstGeom>
            <a:solidFill>
              <a:schemeClr val="lt1">
                <a:alpha val="90000"/>
              </a:schemeClr>
            </a:solidFill>
            <a:ln w="19050">
              <a:solidFill>
                <a:schemeClr val="accent4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9994447" y="4392000"/>
              <a:ext cx="3600000" cy="1260000"/>
            </a:xfrm>
            <a:prstGeom prst="rect">
              <a:avLst/>
            </a:prstGeom>
            <a:solidFill>
              <a:schemeClr val="lt1">
                <a:alpha val="90000"/>
              </a:schemeClr>
            </a:solidFill>
            <a:ln w="19050">
              <a:solidFill>
                <a:schemeClr val="accent4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>
              <a:defPPr>
                <a:defRPr lang="en-US"/>
              </a:defPPr>
              <a:lvl1pPr algn="ctr">
                <a:defRPr>
                  <a:solidFill>
                    <a:schemeClr val="tx1"/>
                  </a:solidFill>
                </a:defRPr>
              </a:lvl1pPr>
              <a:lvl2pPr>
                <a:defRPr>
                  <a:solidFill>
                    <a:schemeClr val="dk1"/>
                  </a:solidFill>
                </a:defRPr>
              </a:lvl2pPr>
              <a:lvl3pPr>
                <a:defRPr>
                  <a:solidFill>
                    <a:schemeClr val="dk1"/>
                  </a:solidFill>
                </a:defRPr>
              </a:lvl3pPr>
              <a:lvl4pPr>
                <a:defRPr>
                  <a:solidFill>
                    <a:schemeClr val="dk1"/>
                  </a:solidFill>
                </a:defRPr>
              </a:lvl4pPr>
              <a:lvl5pPr>
                <a:defRPr>
                  <a:solidFill>
                    <a:schemeClr val="dk1"/>
                  </a:solidFill>
                </a:defRPr>
              </a:lvl5pPr>
              <a:lvl6pPr>
                <a:defRPr>
                  <a:solidFill>
                    <a:schemeClr val="dk1"/>
                  </a:solidFill>
                </a:defRPr>
              </a:lvl6pPr>
              <a:lvl7pPr>
                <a:defRPr>
                  <a:solidFill>
                    <a:schemeClr val="dk1"/>
                  </a:solidFill>
                </a:defRPr>
              </a:lvl7pPr>
              <a:lvl8pPr>
                <a:defRPr>
                  <a:solidFill>
                    <a:schemeClr val="dk1"/>
                  </a:solidFill>
                </a:defRPr>
              </a:lvl8pPr>
              <a:lvl9pPr>
                <a:defRPr>
                  <a:solidFill>
                    <a:schemeClr val="dk1"/>
                  </a:solidFill>
                </a:defRPr>
              </a:lvl9pPr>
            </a:lstStyle>
            <a:p>
              <a:r>
                <a:rPr lang="en-US" b="1" dirty="0"/>
                <a:t>This will translate eventually adding cooling/damping terms or nonlinear driving terms that can provide </a:t>
              </a:r>
              <a:r>
                <a:rPr lang="en-US" b="1" dirty="0" err="1"/>
                <a:t>stabilisation</a:t>
              </a:r>
              <a:r>
                <a:rPr lang="en-US" b="1" dirty="0"/>
                <a:t> of the </a:t>
              </a:r>
              <a:r>
                <a:rPr lang="en-US" b="1" dirty="0" smtClean="0"/>
                <a:t>system</a:t>
              </a:r>
              <a:endParaRPr lang="en-US" b="1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2373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275"/>
    </mc:Choice>
    <mc:Fallback xmlns="">
      <p:transition spd="slow" advTm="49275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instability loop – </a:t>
            </a:r>
            <a:r>
              <a:rPr lang="en-US" dirty="0" smtClean="0">
                <a:sym typeface="Wingdings"/>
              </a:rPr>
              <a:t>knobs to preserve beam stability</a:t>
            </a:r>
            <a:r>
              <a:rPr lang="mr-IN" dirty="0" smtClean="0">
                <a:sym typeface="Wingdings"/>
              </a:rPr>
              <a:t>…</a:t>
            </a:r>
            <a:endParaRPr lang="en-US" dirty="0"/>
          </a:p>
        </p:txBody>
      </p:sp>
      <p:sp>
        <p:nvSpPr>
          <p:cNvPr id="3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24. September 2018</a:t>
            </a:r>
            <a:endParaRPr lang="en-GB" dirty="0"/>
          </a:p>
        </p:txBody>
      </p:sp>
      <p:sp>
        <p:nvSpPr>
          <p:cNvPr id="3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Kevin Li - Collective effects III</a:t>
            </a:r>
            <a:endParaRPr lang="en-GB"/>
          </a:p>
        </p:txBody>
      </p:sp>
      <p:sp>
        <p:nvSpPr>
          <p:cNvPr id="4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47</a:t>
            </a:fld>
            <a:endParaRPr lang="en-US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1776000" y="900000"/>
            <a:ext cx="8640000" cy="4855320"/>
            <a:chOff x="2417482" y="1343172"/>
            <a:chExt cx="7797451" cy="4381843"/>
          </a:xfrm>
        </p:grpSpPr>
        <p:grpSp>
          <p:nvGrpSpPr>
            <p:cNvPr id="7" name="Group 6"/>
            <p:cNvGrpSpPr/>
            <p:nvPr/>
          </p:nvGrpSpPr>
          <p:grpSpPr>
            <a:xfrm>
              <a:off x="3487907" y="1343172"/>
              <a:ext cx="4991100" cy="1587199"/>
              <a:chOff x="1963907" y="1343171"/>
              <a:chExt cx="4991100" cy="1587199"/>
            </a:xfrm>
          </p:grpSpPr>
          <p:sp>
            <p:nvSpPr>
              <p:cNvPr id="36" name="Rounded Rectangle 35"/>
              <p:cNvSpPr/>
              <p:nvPr/>
            </p:nvSpPr>
            <p:spPr>
              <a:xfrm>
                <a:off x="1963907" y="1343171"/>
                <a:ext cx="4991100" cy="1587199"/>
              </a:xfrm>
              <a:prstGeom prst="roundRect">
                <a:avLst/>
              </a:prstGeom>
              <a:solidFill>
                <a:srgbClr val="E0E0E0">
                  <a:alpha val="22000"/>
                </a:srgbClr>
              </a:solidFill>
              <a:ln>
                <a:solidFill>
                  <a:srgbClr val="0055A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2078446" y="1888342"/>
                <a:ext cx="685800" cy="152400"/>
              </a:xfrm>
              <a:prstGeom prst="ellipse">
                <a:avLst/>
              </a:prstGeom>
              <a:solidFill>
                <a:srgbClr val="3366FF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2916646" y="1888342"/>
                <a:ext cx="685800" cy="152400"/>
              </a:xfrm>
              <a:prstGeom prst="ellipse">
                <a:avLst/>
              </a:prstGeom>
              <a:solidFill>
                <a:srgbClr val="3366FF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3754846" y="1888342"/>
                <a:ext cx="685800" cy="152400"/>
              </a:xfrm>
              <a:prstGeom prst="ellipse">
                <a:avLst/>
              </a:prstGeom>
              <a:solidFill>
                <a:srgbClr val="3366FF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4552185" y="1973377"/>
                <a:ext cx="1295400" cy="1588"/>
              </a:xfrm>
              <a:prstGeom prst="line">
                <a:avLst/>
              </a:prstGeom>
              <a:solidFill>
                <a:srgbClr val="C3D69B"/>
              </a:solidFill>
              <a:ln w="25400" cap="flat" cmpd="sng" algn="ctr">
                <a:solidFill>
                  <a:srgbClr val="0000FF"/>
                </a:solidFill>
                <a:prstDash val="dot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Oval 14"/>
              <p:cNvSpPr/>
              <p:nvPr/>
            </p:nvSpPr>
            <p:spPr>
              <a:xfrm>
                <a:off x="6040846" y="1898765"/>
                <a:ext cx="685800" cy="152400"/>
              </a:xfrm>
              <a:prstGeom prst="ellipse">
                <a:avLst/>
              </a:prstGeom>
              <a:solidFill>
                <a:srgbClr val="3366FF"/>
              </a:solidFill>
              <a:ln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3660424" y="2552130"/>
                <a:ext cx="1752600" cy="3231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/>
                  <a:t>Multi-bunch beam</a:t>
                </a:r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2070509" y="2450188"/>
                <a:ext cx="4713138" cy="1588"/>
              </a:xfrm>
              <a:prstGeom prst="line">
                <a:avLst/>
              </a:prstGeom>
              <a:solidFill>
                <a:srgbClr val="C3D69B"/>
              </a:solidFill>
              <a:ln>
                <a:solidFill>
                  <a:srgbClr val="7F7F7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2070509" y="1498295"/>
                <a:ext cx="4713138" cy="1588"/>
              </a:xfrm>
              <a:prstGeom prst="line">
                <a:avLst/>
              </a:prstGeom>
              <a:solidFill>
                <a:srgbClr val="C3D69B"/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>
                <a:off x="2908709" y="2586596"/>
                <a:ext cx="3699569" cy="1588"/>
              </a:xfrm>
              <a:prstGeom prst="straightConnector1">
                <a:avLst/>
              </a:prstGeom>
              <a:solidFill>
                <a:srgbClr val="C3D69B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/>
              <p:cNvSpPr txBox="1"/>
              <p:nvPr/>
            </p:nvSpPr>
            <p:spPr>
              <a:xfrm>
                <a:off x="6264269" y="2552130"/>
                <a:ext cx="651565" cy="3231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 err="1"/>
                  <a:t>s</a:t>
                </a:r>
                <a:endParaRPr lang="en-US" sz="1500" dirty="0"/>
              </a:p>
            </p:txBody>
          </p:sp>
        </p:grpSp>
        <p:grpSp>
          <p:nvGrpSpPr>
            <p:cNvPr id="21" name="Group 39"/>
            <p:cNvGrpSpPr/>
            <p:nvPr/>
          </p:nvGrpSpPr>
          <p:grpSpPr>
            <a:xfrm>
              <a:off x="8165267" y="2017913"/>
              <a:ext cx="2049666" cy="2130489"/>
              <a:chOff x="6776486" y="2238048"/>
              <a:chExt cx="2049666" cy="2130489"/>
            </a:xfrm>
          </p:grpSpPr>
          <p:sp>
            <p:nvSpPr>
              <p:cNvPr id="22" name="Bent-Up Arrow 21"/>
              <p:cNvSpPr/>
              <p:nvPr/>
            </p:nvSpPr>
            <p:spPr>
              <a:xfrm flipV="1">
                <a:off x="7090464" y="2238048"/>
                <a:ext cx="890351" cy="1353130"/>
              </a:xfrm>
              <a:prstGeom prst="bentUpArrow">
                <a:avLst>
                  <a:gd name="adj1" fmla="val 23702"/>
                  <a:gd name="adj2" fmla="val 25000"/>
                  <a:gd name="adj3" fmla="val 25000"/>
                </a:avLst>
              </a:prstGeom>
              <a:solidFill>
                <a:srgbClr val="E0E0E0">
                  <a:alpha val="75000"/>
                </a:srgbClr>
              </a:solidFill>
              <a:ln>
                <a:solidFill>
                  <a:srgbClr val="0055A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ounded Rectangle 22"/>
              <p:cNvSpPr/>
              <p:nvPr/>
            </p:nvSpPr>
            <p:spPr>
              <a:xfrm>
                <a:off x="6854135" y="3591178"/>
                <a:ext cx="1946965" cy="777359"/>
              </a:xfrm>
              <a:prstGeom prst="roundRect">
                <a:avLst/>
              </a:prstGeom>
              <a:solidFill>
                <a:srgbClr val="E0E0E0">
                  <a:alpha val="22000"/>
                </a:srgbClr>
              </a:solidFill>
              <a:ln>
                <a:solidFill>
                  <a:srgbClr val="0055A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6776486" y="3678768"/>
                <a:ext cx="2049666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00" dirty="0"/>
                  <a:t>Interaction with the external environment</a:t>
                </a:r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2417482" y="1973377"/>
              <a:ext cx="2171699" cy="3084030"/>
              <a:chOff x="1017752" y="2456282"/>
              <a:chExt cx="2171699" cy="3084030"/>
            </a:xfrm>
          </p:grpSpPr>
          <p:sp>
            <p:nvSpPr>
              <p:cNvPr id="26" name="Bent-Up Arrow 25"/>
              <p:cNvSpPr/>
              <p:nvPr/>
            </p:nvSpPr>
            <p:spPr>
              <a:xfrm flipH="1">
                <a:off x="1398750" y="4741944"/>
                <a:ext cx="1790701" cy="798368"/>
              </a:xfrm>
              <a:prstGeom prst="bentUpArrow">
                <a:avLst>
                  <a:gd name="adj1" fmla="val 24710"/>
                  <a:gd name="adj2" fmla="val 25000"/>
                  <a:gd name="adj3" fmla="val 25000"/>
                </a:avLst>
              </a:prstGeom>
              <a:solidFill>
                <a:srgbClr val="E0E0E0">
                  <a:alpha val="75000"/>
                </a:srgbClr>
              </a:solidFill>
              <a:ln>
                <a:solidFill>
                  <a:srgbClr val="0055A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ounded Rectangle 26"/>
              <p:cNvSpPr/>
              <p:nvPr/>
            </p:nvSpPr>
            <p:spPr>
              <a:xfrm>
                <a:off x="1017753" y="3884204"/>
                <a:ext cx="1422728" cy="857740"/>
              </a:xfrm>
              <a:prstGeom prst="roundRect">
                <a:avLst/>
              </a:prstGeom>
              <a:solidFill>
                <a:srgbClr val="E0E0E0">
                  <a:alpha val="22000"/>
                </a:srgbClr>
              </a:solidFill>
              <a:ln>
                <a:solidFill>
                  <a:srgbClr val="0055A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017752" y="3884204"/>
                <a:ext cx="1422728" cy="7848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00" dirty="0"/>
                  <a:t>Equations of motion of the beam particles</a:t>
                </a:r>
              </a:p>
            </p:txBody>
          </p:sp>
          <p:sp>
            <p:nvSpPr>
              <p:cNvPr id="29" name="Bent-Up Arrow 28"/>
              <p:cNvSpPr/>
              <p:nvPr/>
            </p:nvSpPr>
            <p:spPr>
              <a:xfrm rot="5400000" flipH="1">
                <a:off x="1029622" y="2825410"/>
                <a:ext cx="1427922" cy="689666"/>
              </a:xfrm>
              <a:prstGeom prst="bentUpArrow">
                <a:avLst>
                  <a:gd name="adj1" fmla="val 23702"/>
                  <a:gd name="adj2" fmla="val 25000"/>
                  <a:gd name="adj3" fmla="val 25000"/>
                </a:avLst>
              </a:prstGeom>
              <a:solidFill>
                <a:srgbClr val="E0E0E0">
                  <a:alpha val="75000"/>
                </a:srgbClr>
              </a:solidFill>
              <a:ln>
                <a:solidFill>
                  <a:srgbClr val="0055A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4589181" y="4137453"/>
              <a:ext cx="4649045" cy="1587562"/>
              <a:chOff x="3189451" y="4620358"/>
              <a:chExt cx="4572412" cy="1587562"/>
            </a:xfrm>
          </p:grpSpPr>
          <p:grpSp>
            <p:nvGrpSpPr>
              <p:cNvPr id="31" name="Group 40"/>
              <p:cNvGrpSpPr/>
              <p:nvPr/>
            </p:nvGrpSpPr>
            <p:grpSpPr>
              <a:xfrm>
                <a:off x="3189451" y="4620358"/>
                <a:ext cx="4572412" cy="1587562"/>
                <a:chOff x="3200399" y="4357589"/>
                <a:chExt cx="4572412" cy="1587562"/>
              </a:xfrm>
            </p:grpSpPr>
            <p:sp>
              <p:nvSpPr>
                <p:cNvPr id="34" name="Bent-Up Arrow 33"/>
                <p:cNvSpPr/>
                <p:nvPr/>
              </p:nvSpPr>
              <p:spPr>
                <a:xfrm rot="5400000" flipV="1">
                  <a:off x="6473636" y="4065694"/>
                  <a:ext cx="985382" cy="1612968"/>
                </a:xfrm>
                <a:prstGeom prst="bentUpArrow">
                  <a:avLst>
                    <a:gd name="adj1" fmla="val 22299"/>
                    <a:gd name="adj2" fmla="val 25000"/>
                    <a:gd name="adj3" fmla="val 25000"/>
                  </a:avLst>
                </a:prstGeom>
                <a:solidFill>
                  <a:srgbClr val="E0E0E0">
                    <a:alpha val="75000"/>
                  </a:srgbClr>
                </a:solidFill>
                <a:ln>
                  <a:solidFill>
                    <a:srgbClr val="0055A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Rounded Rectangle 34"/>
                <p:cNvSpPr/>
                <p:nvPr/>
              </p:nvSpPr>
              <p:spPr>
                <a:xfrm>
                  <a:off x="3200399" y="4357589"/>
                  <a:ext cx="2975665" cy="1587562"/>
                </a:xfrm>
                <a:prstGeom prst="roundRect">
                  <a:avLst/>
                </a:prstGeom>
                <a:solidFill>
                  <a:srgbClr val="E0E0E0">
                    <a:alpha val="22000"/>
                  </a:srgbClr>
                </a:solidFill>
                <a:ln>
                  <a:solidFill>
                    <a:srgbClr val="0055A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32" name="Picture 31" descr="latex-image-1.pdf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17732" y="4740793"/>
                <a:ext cx="902687" cy="540000"/>
              </a:xfrm>
              <a:prstGeom prst="rect">
                <a:avLst/>
              </a:prstGeom>
            </p:spPr>
          </p:pic>
          <p:sp>
            <p:nvSpPr>
              <p:cNvPr id="33" name="TextBox 32"/>
              <p:cNvSpPr txBox="1"/>
              <p:nvPr/>
            </p:nvSpPr>
            <p:spPr>
              <a:xfrm>
                <a:off x="3317309" y="5342972"/>
                <a:ext cx="2823264" cy="784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/>
                  <a:t>Additional electromagnetic field acting on the beam, besides RF and external magnetic fields </a:t>
                </a:r>
              </a:p>
            </p:txBody>
          </p:sp>
        </p:grpSp>
      </p:grpSp>
      <p:sp>
        <p:nvSpPr>
          <p:cNvPr id="37" name="TextBox 36"/>
          <p:cNvSpPr txBox="1"/>
          <p:nvPr/>
        </p:nvSpPr>
        <p:spPr>
          <a:xfrm>
            <a:off x="4008000" y="2637000"/>
            <a:ext cx="4176000" cy="1584000"/>
          </a:xfrm>
          <a:prstGeom prst="rect">
            <a:avLst/>
          </a:prstGeom>
          <a:solidFill>
            <a:schemeClr val="lt1"/>
          </a:solidFill>
          <a:ln w="19050">
            <a:solidFill>
              <a:schemeClr val="accent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algn="ctr"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n-US" b="1" dirty="0"/>
              <a:t>… </a:t>
            </a:r>
            <a:r>
              <a:rPr lang="en-US" b="1" dirty="0" smtClean="0"/>
              <a:t>or </a:t>
            </a:r>
            <a:r>
              <a:rPr lang="en-US" b="1" dirty="0"/>
              <a:t>we actively create another loop in which we first detect a selected moment of the beam distribution and we then kick the particles accordingly to cancel deviations from the desired steady state</a:t>
            </a:r>
          </a:p>
        </p:txBody>
      </p:sp>
      <p:sp>
        <p:nvSpPr>
          <p:cNvPr id="41" name="Curved Left Arrow 40"/>
          <p:cNvSpPr/>
          <p:nvPr/>
        </p:nvSpPr>
        <p:spPr>
          <a:xfrm>
            <a:off x="8489609" y="1990293"/>
            <a:ext cx="2880000" cy="4320000"/>
          </a:xfrm>
          <a:prstGeom prst="curvedLeftArrow">
            <a:avLst>
              <a:gd name="adj1" fmla="val 10155"/>
              <a:gd name="adj2" fmla="val 21443"/>
              <a:gd name="adj3" fmla="val 21078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6696000" y="5580000"/>
            <a:ext cx="1800000" cy="720000"/>
          </a:xfrm>
          <a:prstGeom prst="roundRect">
            <a:avLst/>
          </a:prstGeom>
          <a:solidFill>
            <a:schemeClr val="bg1"/>
          </a:solidFill>
          <a:ln w="28575" cmpd="sng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8F3B1B"/>
                </a:solidFill>
              </a:rPr>
              <a:t>Detect </a:t>
            </a:r>
          </a:p>
          <a:p>
            <a:pPr algn="ctr"/>
            <a:r>
              <a:rPr lang="en-US" b="1" dirty="0" smtClean="0">
                <a:solidFill>
                  <a:srgbClr val="8F3B1B"/>
                </a:solidFill>
              </a:rPr>
              <a:t>moments</a:t>
            </a:r>
            <a:endParaRPr lang="en-US" b="1" dirty="0">
              <a:solidFill>
                <a:srgbClr val="8F3B1B"/>
              </a:solidFill>
            </a:endParaRPr>
          </a:p>
        </p:txBody>
      </p:sp>
      <p:sp>
        <p:nvSpPr>
          <p:cNvPr id="45" name="Left Arrow 44"/>
          <p:cNvSpPr/>
          <p:nvPr/>
        </p:nvSpPr>
        <p:spPr>
          <a:xfrm>
            <a:off x="5040000" y="5688000"/>
            <a:ext cx="1656000" cy="504000"/>
          </a:xfrm>
          <a:prstGeom prst="leftArrow">
            <a:avLst>
              <a:gd name="adj1" fmla="val 44708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ounded Rectangle 46"/>
          <p:cNvSpPr/>
          <p:nvPr/>
        </p:nvSpPr>
        <p:spPr>
          <a:xfrm>
            <a:off x="3240000" y="5580000"/>
            <a:ext cx="1800000" cy="720000"/>
          </a:xfrm>
          <a:prstGeom prst="roundRect">
            <a:avLst/>
          </a:prstGeom>
          <a:solidFill>
            <a:schemeClr val="bg1"/>
          </a:solidFill>
          <a:ln w="28575" cmpd="sng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8F3B1B"/>
                </a:solidFill>
              </a:rPr>
              <a:t>Kick beam </a:t>
            </a:r>
            <a:r>
              <a:rPr lang="en-US" b="1" dirty="0" smtClean="0">
                <a:solidFill>
                  <a:srgbClr val="8F3B1B"/>
                </a:solidFill>
              </a:rPr>
              <a:t>particles</a:t>
            </a:r>
            <a:endParaRPr lang="en-US" b="1" dirty="0">
              <a:solidFill>
                <a:srgbClr val="8F3B1B"/>
              </a:solidFill>
            </a:endParaRPr>
          </a:p>
        </p:txBody>
      </p:sp>
      <p:sp>
        <p:nvSpPr>
          <p:cNvPr id="49" name="Bent Arrow 48"/>
          <p:cNvSpPr/>
          <p:nvPr/>
        </p:nvSpPr>
        <p:spPr>
          <a:xfrm rot="16200000">
            <a:off x="1998000" y="4806000"/>
            <a:ext cx="1872000" cy="576000"/>
          </a:xfrm>
          <a:prstGeom prst="bentArrow">
            <a:avLst>
              <a:gd name="adj1" fmla="val 35558"/>
              <a:gd name="adj2" fmla="val 45978"/>
              <a:gd name="adj3" fmla="val 41765"/>
              <a:gd name="adj4" fmla="val 2286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9093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275"/>
    </mc:Choice>
    <mc:Fallback xmlns="">
      <p:transition spd="slow" advTm="49275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dirty="0" smtClean="0"/>
              <a:t>We have seen some examples of analytically expressible wake fields and impedances, namely </a:t>
            </a:r>
            <a:r>
              <a:rPr lang="en-US" sz="2000" b="1" dirty="0" smtClean="0">
                <a:solidFill>
                  <a:srgbClr val="C00000"/>
                </a:solidFill>
              </a:rPr>
              <a:t>resonator and resistive wall wakes</a:t>
            </a:r>
            <a:r>
              <a:rPr lang="en-US" sz="2000" dirty="0" smtClean="0"/>
              <a:t>. We have learned that impedances can have a </a:t>
            </a:r>
            <a:r>
              <a:rPr lang="en-US" sz="2000" b="1" dirty="0" smtClean="0">
                <a:solidFill>
                  <a:srgbClr val="C00000"/>
                </a:solidFill>
              </a:rPr>
              <a:t>detrimental impact </a:t>
            </a:r>
            <a:r>
              <a:rPr lang="en-US" sz="2000" dirty="0" smtClean="0"/>
              <a:t>on both the </a:t>
            </a:r>
            <a:r>
              <a:rPr lang="en-US" sz="2000" b="1" dirty="0" smtClean="0">
                <a:solidFill>
                  <a:srgbClr val="C00000"/>
                </a:solidFill>
              </a:rPr>
              <a:t>machine environment</a:t>
            </a:r>
            <a:r>
              <a:rPr lang="en-US" sz="2000" dirty="0" smtClean="0"/>
              <a:t> as well as </a:t>
            </a:r>
            <a:r>
              <a:rPr lang="en-US" sz="2000" b="1" dirty="0" smtClean="0">
                <a:solidFill>
                  <a:srgbClr val="C00000"/>
                </a:solidFill>
              </a:rPr>
              <a:t>the beam itself</a:t>
            </a:r>
            <a:r>
              <a:rPr lang="en-US" sz="2000" dirty="0" smtClean="0"/>
              <a:t>. In the first case, impedances can lead to </a:t>
            </a:r>
            <a:r>
              <a:rPr lang="en-US" sz="2000" b="1" dirty="0" smtClean="0">
                <a:solidFill>
                  <a:srgbClr val="C00000"/>
                </a:solidFill>
              </a:rPr>
              <a:t>beam induced heating</a:t>
            </a:r>
            <a:r>
              <a:rPr lang="en-US" sz="2000" dirty="0" smtClean="0"/>
              <a:t>, in the latter to </a:t>
            </a:r>
            <a:r>
              <a:rPr lang="en-US" sz="2000" b="1" dirty="0" smtClean="0">
                <a:solidFill>
                  <a:srgbClr val="C00000"/>
                </a:solidFill>
              </a:rPr>
              <a:t>coherent beam instabilities</a:t>
            </a:r>
            <a:r>
              <a:rPr lang="en-US" sz="2000" dirty="0" smtClean="0"/>
              <a:t>. </a:t>
            </a:r>
          </a:p>
          <a:p>
            <a:pPr marL="0" indent="0" algn="just">
              <a:buNone/>
            </a:pPr>
            <a:r>
              <a:rPr lang="en-US" sz="2000" dirty="0" smtClean="0"/>
              <a:t>A careful design of machine elements to </a:t>
            </a:r>
            <a:r>
              <a:rPr lang="en-US" sz="2000" b="1" dirty="0" smtClean="0">
                <a:solidFill>
                  <a:srgbClr val="C00000"/>
                </a:solidFill>
              </a:rPr>
              <a:t>minimize the impedance </a:t>
            </a:r>
            <a:r>
              <a:rPr lang="en-US" sz="2000" dirty="0" smtClean="0"/>
              <a:t>is therefore necessary.</a:t>
            </a:r>
          </a:p>
          <a:p>
            <a:pPr marL="0" indent="0" algn="just">
              <a:buNone/>
            </a:pPr>
            <a:r>
              <a:rPr lang="en-US" sz="2000" dirty="0" smtClean="0"/>
              <a:t>After having introduced the instability loop, in the next lecture we will be looking more in detail </a:t>
            </a:r>
            <a:r>
              <a:rPr lang="en-US" sz="2000" b="1" dirty="0" smtClean="0">
                <a:solidFill>
                  <a:srgbClr val="C00000"/>
                </a:solidFill>
              </a:rPr>
              <a:t>at examples of different types of instabilities</a:t>
            </a:r>
            <a:r>
              <a:rPr lang="en-US" sz="2000" dirty="0" smtClean="0"/>
              <a:t>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Li - Collective effects III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48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Part 3: Wake fields and impedances – impacts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Longitudinal and transverse wake fields and impedances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 smtClean="0"/>
              <a:t>Panofsky-Wenzel </a:t>
            </a:r>
            <a:r>
              <a:rPr lang="en-US" dirty="0"/>
              <a:t>theorem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Examples of analytically expressible wake functions and impedances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Impact of wake fields and impedance on the accelerator environment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/>
              <a:t>Description of a coherent beam instability and the instability </a:t>
            </a:r>
            <a:r>
              <a:rPr lang="en-US" dirty="0" smtClean="0"/>
              <a:t>loop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72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End part 3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Image result for goal fla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000" y="4140000"/>
            <a:ext cx="2304000" cy="23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460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833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 slides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24. September 2018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Li - Collective effects III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25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Longitudinal wake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6000" y="2016000"/>
            <a:ext cx="11520000" cy="2160000"/>
          </a:xfrm>
        </p:spPr>
        <p:txBody>
          <a:bodyPr>
            <a:noAutofit/>
          </a:bodyPr>
          <a:lstStyle/>
          <a:p>
            <a:pPr marL="360000" lvl="1" indent="-285750" algn="just">
              <a:spcBef>
                <a:spcPct val="20000"/>
              </a:spcBef>
              <a:defRPr/>
            </a:pPr>
            <a:r>
              <a:rPr lang="en-US" dirty="0"/>
              <a:t>The value of the wake function in </a:t>
            </a:r>
            <a:r>
              <a:rPr lang="en-US" dirty="0" smtClean="0"/>
              <a:t>z=0 </a:t>
            </a:r>
            <a:r>
              <a:rPr lang="en-US" dirty="0"/>
              <a:t>is related to the </a:t>
            </a:r>
            <a:r>
              <a:rPr lang="en-US" b="1" dirty="0">
                <a:solidFill>
                  <a:srgbClr val="C00000"/>
                </a:solidFill>
              </a:rPr>
              <a:t>energy lost by the source particle </a:t>
            </a:r>
            <a:r>
              <a:rPr lang="en-US" dirty="0"/>
              <a:t>in the creation of the wake</a:t>
            </a:r>
          </a:p>
          <a:p>
            <a:pPr marL="360000" lvl="1" indent="-285750" algn="just">
              <a:spcBef>
                <a:spcPct val="20000"/>
              </a:spcBef>
              <a:defRPr/>
            </a:pPr>
            <a:r>
              <a:rPr lang="en-US" b="1" i="1" dirty="0"/>
              <a:t>W</a:t>
            </a:r>
            <a:r>
              <a:rPr lang="en-US" b="1" i="1" baseline="-25000" dirty="0"/>
              <a:t>||</a:t>
            </a:r>
            <a:r>
              <a:rPr lang="en-US" b="1" i="1" dirty="0"/>
              <a:t>(0)&gt;0</a:t>
            </a:r>
            <a:r>
              <a:rPr lang="en-US" i="1" dirty="0"/>
              <a:t> </a:t>
            </a:r>
            <a:r>
              <a:rPr lang="en-US" dirty="0"/>
              <a:t>since </a:t>
            </a:r>
            <a:r>
              <a:rPr lang="el-GR" b="1" i="1" dirty="0" smtClean="0">
                <a:cs typeface="Symbol" charset="2"/>
              </a:rPr>
              <a:t>Δ</a:t>
            </a:r>
            <a:r>
              <a:rPr lang="en-US" b="1" i="1" dirty="0" smtClean="0"/>
              <a:t>E</a:t>
            </a:r>
            <a:r>
              <a:rPr lang="en-US" b="1" i="1" baseline="-25000" dirty="0" smtClean="0"/>
              <a:t>1</a:t>
            </a:r>
            <a:r>
              <a:rPr lang="en-US" b="1" i="1" dirty="0" smtClean="0"/>
              <a:t>&lt;0</a:t>
            </a:r>
            <a:endParaRPr lang="en-US" dirty="0"/>
          </a:p>
          <a:p>
            <a:pPr marL="360000" lvl="1" indent="-285750" algn="just" defTabSz="457200">
              <a:lnSpc>
                <a:spcPct val="100000"/>
              </a:lnSpc>
              <a:spcBef>
                <a:spcPct val="20000"/>
              </a:spcBef>
              <a:defRPr/>
            </a:pPr>
            <a:r>
              <a:rPr lang="en-US" b="1" i="1" dirty="0" smtClean="0">
                <a:solidFill>
                  <a:srgbClr val="660066"/>
                </a:solidFill>
              </a:rPr>
              <a:t>W</a:t>
            </a:r>
            <a:r>
              <a:rPr lang="en-US" b="1" i="1" baseline="-25000" dirty="0">
                <a:solidFill>
                  <a:srgbClr val="660066"/>
                </a:solidFill>
              </a:rPr>
              <a:t>||</a:t>
            </a:r>
            <a:r>
              <a:rPr lang="en-US" b="1" i="1" dirty="0">
                <a:solidFill>
                  <a:srgbClr val="660066"/>
                </a:solidFill>
              </a:rPr>
              <a:t>(z)</a:t>
            </a:r>
            <a:r>
              <a:rPr lang="en-US" dirty="0"/>
              <a:t> is discontinuous in z=0 and it vanishes for all z&gt;0 because of the ultra-relativistic </a:t>
            </a:r>
            <a:r>
              <a:rPr lang="en-US" dirty="0" smtClean="0"/>
              <a:t>approximation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24. September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it-IT" smtClean="0"/>
              <a:t>Kevin Li - Collective effects III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52</a:t>
            </a:fld>
            <a:endParaRPr lang="en-US" dirty="0"/>
          </a:p>
        </p:txBody>
      </p:sp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1596000" y="3671997"/>
            <a:ext cx="9000000" cy="2518691"/>
            <a:chOff x="202295" y="3704033"/>
            <a:chExt cx="8713105" cy="2438400"/>
          </a:xfrm>
        </p:grpSpPr>
        <p:grpSp>
          <p:nvGrpSpPr>
            <p:cNvPr id="53" name="Group 52"/>
            <p:cNvGrpSpPr/>
            <p:nvPr/>
          </p:nvGrpSpPr>
          <p:grpSpPr>
            <a:xfrm>
              <a:off x="202295" y="3704033"/>
              <a:ext cx="8713105" cy="2438400"/>
              <a:chOff x="202295" y="4208900"/>
              <a:chExt cx="8713105" cy="2438400"/>
            </a:xfrm>
          </p:grpSpPr>
          <p:cxnSp>
            <p:nvCxnSpPr>
              <p:cNvPr id="54" name="Straight Arrow Connector 53"/>
              <p:cNvCxnSpPr/>
              <p:nvPr/>
            </p:nvCxnSpPr>
            <p:spPr>
              <a:xfrm flipV="1">
                <a:off x="202295" y="5410200"/>
                <a:ext cx="8713105" cy="17900"/>
              </a:xfrm>
              <a:prstGeom prst="straightConnector1">
                <a:avLst/>
              </a:prstGeom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Arrow Connector 62"/>
              <p:cNvCxnSpPr/>
              <p:nvPr/>
            </p:nvCxnSpPr>
            <p:spPr>
              <a:xfrm rot="5400000" flipH="1" flipV="1">
                <a:off x="3962400" y="5427306"/>
                <a:ext cx="2438400" cy="1588"/>
              </a:xfrm>
              <a:prstGeom prst="straightConnector1">
                <a:avLst/>
              </a:prstGeom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flipV="1">
                <a:off x="5182394" y="5410200"/>
                <a:ext cx="2707069" cy="17900"/>
              </a:xfrm>
              <a:prstGeom prst="line">
                <a:avLst/>
              </a:prstGeom>
              <a:ln w="38100" cap="flat" cmpd="sng" algn="ctr">
                <a:solidFill>
                  <a:srgbClr val="66006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TextBox 70"/>
              <p:cNvSpPr txBox="1"/>
              <p:nvPr/>
            </p:nvSpPr>
            <p:spPr>
              <a:xfrm>
                <a:off x="5228170" y="4225494"/>
                <a:ext cx="762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>
                    <a:solidFill>
                      <a:srgbClr val="660066"/>
                    </a:solidFill>
                  </a:rPr>
                  <a:t>W</a:t>
                </a:r>
                <a:r>
                  <a:rPr lang="en-US" baseline="-25000" dirty="0" err="1">
                    <a:solidFill>
                      <a:srgbClr val="660066"/>
                    </a:solidFill>
                  </a:rPr>
                  <a:t>||</a:t>
                </a:r>
                <a:r>
                  <a:rPr lang="en-US" dirty="0" err="1">
                    <a:solidFill>
                      <a:srgbClr val="660066"/>
                    </a:solidFill>
                  </a:rPr>
                  <a:t>(z</a:t>
                </a:r>
                <a:r>
                  <a:rPr lang="en-US" dirty="0">
                    <a:solidFill>
                      <a:srgbClr val="660066"/>
                    </a:solidFill>
                  </a:rPr>
                  <a:t>)</a:t>
                </a:r>
              </a:p>
            </p:txBody>
          </p:sp>
          <p:sp>
            <p:nvSpPr>
              <p:cNvPr id="72" name="Freeform 71"/>
              <p:cNvSpPr/>
              <p:nvPr/>
            </p:nvSpPr>
            <p:spPr>
              <a:xfrm>
                <a:off x="202295" y="4439017"/>
                <a:ext cx="4989935" cy="2157699"/>
              </a:xfrm>
              <a:custGeom>
                <a:avLst/>
                <a:gdLst>
                  <a:gd name="connsiteX0" fmla="*/ 4989935 w 4989935"/>
                  <a:gd name="connsiteY0" fmla="*/ 0 h 2157699"/>
                  <a:gd name="connsiteX1" fmla="*/ 4630300 w 4989935"/>
                  <a:gd name="connsiteY1" fmla="*/ 359616 h 2157699"/>
                  <a:gd name="connsiteX2" fmla="*/ 3753690 w 4989935"/>
                  <a:gd name="connsiteY2" fmla="*/ 2123985 h 2157699"/>
                  <a:gd name="connsiteX3" fmla="*/ 2888318 w 4989935"/>
                  <a:gd name="connsiteY3" fmla="*/ 157332 h 2157699"/>
                  <a:gd name="connsiteX4" fmla="*/ 2124094 w 4989935"/>
                  <a:gd name="connsiteY4" fmla="*/ 1539608 h 2157699"/>
                  <a:gd name="connsiteX5" fmla="*/ 831656 w 4989935"/>
                  <a:gd name="connsiteY5" fmla="*/ 1168754 h 2157699"/>
                  <a:gd name="connsiteX6" fmla="*/ 0 w 4989935"/>
                  <a:gd name="connsiteY6" fmla="*/ 1078849 h 2157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989935" h="2157699">
                    <a:moveTo>
                      <a:pt x="4989935" y="0"/>
                    </a:moveTo>
                    <a:cubicBezTo>
                      <a:pt x="4913138" y="2809"/>
                      <a:pt x="4836341" y="5619"/>
                      <a:pt x="4630300" y="359616"/>
                    </a:cubicBezTo>
                    <a:cubicBezTo>
                      <a:pt x="4424259" y="713613"/>
                      <a:pt x="4044020" y="2157699"/>
                      <a:pt x="3753690" y="2123985"/>
                    </a:cubicBezTo>
                    <a:cubicBezTo>
                      <a:pt x="3463360" y="2090271"/>
                      <a:pt x="3159917" y="254728"/>
                      <a:pt x="2888318" y="157332"/>
                    </a:cubicBezTo>
                    <a:cubicBezTo>
                      <a:pt x="2616719" y="59936"/>
                      <a:pt x="2466871" y="1371038"/>
                      <a:pt x="2124094" y="1539608"/>
                    </a:cubicBezTo>
                    <a:cubicBezTo>
                      <a:pt x="1781317" y="1708178"/>
                      <a:pt x="1185672" y="1245547"/>
                      <a:pt x="831656" y="1168754"/>
                    </a:cubicBezTo>
                    <a:cubicBezTo>
                      <a:pt x="477640" y="1091961"/>
                      <a:pt x="238820" y="1085405"/>
                      <a:pt x="0" y="1078849"/>
                    </a:cubicBezTo>
                  </a:path>
                </a:pathLst>
              </a:custGeom>
              <a:ln w="38100" cap="flat" cmpd="sng" algn="ctr">
                <a:solidFill>
                  <a:srgbClr val="66006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8555559" y="5371634"/>
                <a:ext cx="334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/>
                  <a:t>z</a:t>
                </a:r>
                <a:endParaRPr lang="en-US" dirty="0"/>
              </a:p>
            </p:txBody>
          </p:sp>
        </p:grpSp>
        <p:grpSp>
          <p:nvGrpSpPr>
            <p:cNvPr id="74" name="Group 73"/>
            <p:cNvGrpSpPr/>
            <p:nvPr/>
          </p:nvGrpSpPr>
          <p:grpSpPr>
            <a:xfrm>
              <a:off x="5035635" y="3797595"/>
              <a:ext cx="3365976" cy="806689"/>
              <a:chOff x="5035635" y="3797595"/>
              <a:chExt cx="3365976" cy="806689"/>
            </a:xfrm>
          </p:grpSpPr>
          <p:sp>
            <p:nvSpPr>
              <p:cNvPr id="75" name="Oval 74"/>
              <p:cNvSpPr/>
              <p:nvPr/>
            </p:nvSpPr>
            <p:spPr>
              <a:xfrm>
                <a:off x="5159262" y="4405460"/>
                <a:ext cx="48658" cy="45719"/>
              </a:xfrm>
              <a:prstGeom prst="ellipse">
                <a:avLst/>
              </a:prstGeom>
              <a:solidFill>
                <a:srgbClr val="660066"/>
              </a:solidFill>
              <a:ln>
                <a:solidFill>
                  <a:srgbClr val="660066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Oval 75"/>
              <p:cNvSpPr>
                <a:spLocks/>
              </p:cNvSpPr>
              <p:nvPr/>
            </p:nvSpPr>
            <p:spPr>
              <a:xfrm>
                <a:off x="5035635" y="4297172"/>
                <a:ext cx="287043" cy="260882"/>
              </a:xfrm>
              <a:prstGeom prst="ellipse">
                <a:avLst/>
              </a:prstGeom>
              <a:noFill/>
              <a:ln w="254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noFill/>
                </a:endParaRPr>
              </a:p>
            </p:txBody>
          </p:sp>
          <p:cxnSp>
            <p:nvCxnSpPr>
              <p:cNvPr id="77" name="Straight Arrow Connector 76"/>
              <p:cNvCxnSpPr/>
              <p:nvPr/>
            </p:nvCxnSpPr>
            <p:spPr>
              <a:xfrm flipH="1">
                <a:off x="5425310" y="4132646"/>
                <a:ext cx="667492" cy="243655"/>
              </a:xfrm>
              <a:prstGeom prst="straightConnector1">
                <a:avLst/>
              </a:prstGeom>
              <a:ln w="25400">
                <a:solidFill>
                  <a:schemeClr val="accent4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8" name="Picture 77" descr="latex-image-1.pdf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54998" y="4122264"/>
                <a:ext cx="1895511" cy="482020"/>
              </a:xfrm>
              <a:prstGeom prst="rect">
                <a:avLst/>
              </a:prstGeom>
            </p:spPr>
          </p:pic>
          <p:sp>
            <p:nvSpPr>
              <p:cNvPr id="79" name="TextBox 78"/>
              <p:cNvSpPr txBox="1"/>
              <p:nvPr/>
            </p:nvSpPr>
            <p:spPr>
              <a:xfrm>
                <a:off x="6146784" y="3797595"/>
                <a:ext cx="2254827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>
                    <a:solidFill>
                      <a:schemeClr val="accent4">
                        <a:lumMod val="75000"/>
                      </a:schemeClr>
                    </a:solidFill>
                  </a:rPr>
                  <a:t>Beam loading theorem</a:t>
                </a:r>
              </a:p>
            </p:txBody>
          </p:sp>
        </p:grpSp>
      </p:grpSp>
      <p:pic>
        <p:nvPicPr>
          <p:cNvPr id="11" name="Picture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314" y="1080000"/>
            <a:ext cx="5051373" cy="60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253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Examples: resistive wall wakes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 smtClean="0"/>
              <a:t>Wakefields</a:t>
            </a:r>
            <a:r>
              <a:rPr lang="en-US" dirty="0" smtClean="0"/>
              <a:t> and/or impedances can be computed by using </a:t>
            </a:r>
            <a:r>
              <a:rPr lang="en-US" b="1" dirty="0" smtClean="0">
                <a:solidFill>
                  <a:srgbClr val="C00000"/>
                </a:solidFill>
              </a:rPr>
              <a:t>Maxwell’s equations to compute the impulse response</a:t>
            </a:r>
            <a:r>
              <a:rPr lang="en-US" dirty="0" smtClean="0"/>
              <a:t> for a given structure either in time domain or in frequency domain, respectively.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Some examples of impedances computed in the ultra-relativistic limit are:</a:t>
            </a:r>
          </a:p>
          <a:p>
            <a:pPr lvl="1" algn="just"/>
            <a:endParaRPr lang="en-US" dirty="0" smtClean="0"/>
          </a:p>
          <a:p>
            <a:pPr lvl="1" algn="just"/>
            <a:r>
              <a:rPr lang="en-US" dirty="0" smtClean="0"/>
              <a:t>Resistive wall impedance</a:t>
            </a:r>
          </a:p>
          <a:p>
            <a:pPr marL="457200" lvl="1" indent="0" algn="just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Li - Collective effects III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53</a:t>
            </a:fld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984" y="3744000"/>
            <a:ext cx="8924033" cy="179352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000" y="5904000"/>
            <a:ext cx="3398400" cy="5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853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Examples: resistive wall wakes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 smtClean="0"/>
              <a:t>Wakefields</a:t>
            </a:r>
            <a:r>
              <a:rPr lang="en-US" dirty="0" smtClean="0"/>
              <a:t> and/or impedances can be computed by using Maxwell’s equations to compute the impulse response for a given structure either in time domain or in frequency domain respectively.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Some examples of impedances computed in the ultra-relativistic limit are:</a:t>
            </a:r>
          </a:p>
          <a:p>
            <a:pPr lvl="1" algn="just"/>
            <a:endParaRPr lang="en-US" dirty="0" smtClean="0"/>
          </a:p>
          <a:p>
            <a:pPr lvl="1" algn="just"/>
            <a:r>
              <a:rPr lang="en-US" dirty="0" smtClean="0"/>
              <a:t>Resistive wall impedance</a:t>
            </a:r>
          </a:p>
          <a:p>
            <a:pPr marL="457200" lvl="1" indent="0" algn="just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Li - Collective effects III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54</a:t>
            </a:fld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984" y="3744000"/>
            <a:ext cx="8924033" cy="17935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0" y="828000"/>
            <a:ext cx="12193200" cy="5225656"/>
          </a:xfrm>
          <a:prstGeom prst="rect">
            <a:avLst/>
          </a:prstGeom>
        </p:spPr>
      </p:pic>
      <p:sp>
        <p:nvSpPr>
          <p:cNvPr id="7" name="Oval 6"/>
          <p:cNvSpPr>
            <a:spLocks/>
          </p:cNvSpPr>
          <p:nvPr/>
        </p:nvSpPr>
        <p:spPr>
          <a:xfrm>
            <a:off x="3564000" y="2592000"/>
            <a:ext cx="648000" cy="21600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w="101600" h="1016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>
            <a:spLocks/>
          </p:cNvSpPr>
          <p:nvPr/>
        </p:nvSpPr>
        <p:spPr>
          <a:xfrm>
            <a:off x="972000" y="4392000"/>
            <a:ext cx="648000" cy="2160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01600" h="1016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43999" y="1224000"/>
            <a:ext cx="6120000" cy="475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91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Examples: resistive wall wakes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 smtClean="0"/>
              <a:t>Wakefields</a:t>
            </a:r>
            <a:r>
              <a:rPr lang="en-US" dirty="0" smtClean="0"/>
              <a:t> and/or impedances can be computed by using Maxwell’s equations to compute the impulse response for a given structure either in time domain or in frequency domain respectively.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Some examples of impedances computed in the ultra-relativistic limit are:</a:t>
            </a:r>
          </a:p>
          <a:p>
            <a:pPr lvl="1" algn="just"/>
            <a:endParaRPr lang="en-US" dirty="0" smtClean="0"/>
          </a:p>
          <a:p>
            <a:pPr lvl="1" algn="just"/>
            <a:r>
              <a:rPr lang="en-US" dirty="0" smtClean="0"/>
              <a:t>Resistive wall impedance</a:t>
            </a:r>
          </a:p>
          <a:p>
            <a:pPr marL="457200" lvl="1" indent="0" algn="just"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24. September 2018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Kevin Li - Collective effects III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1AA69-EDB9-4143-818B-2B18FE6932EA}" type="slidenum">
              <a:rPr lang="en-GB" smtClean="0"/>
              <a:t>55</a:t>
            </a:fld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984" y="3744000"/>
            <a:ext cx="8924033" cy="17935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0" y="828000"/>
            <a:ext cx="12193200" cy="5225656"/>
          </a:xfrm>
          <a:prstGeom prst="rect">
            <a:avLst/>
          </a:prstGeom>
        </p:spPr>
      </p:pic>
      <p:sp>
        <p:nvSpPr>
          <p:cNvPr id="7" name="Oval 6"/>
          <p:cNvSpPr>
            <a:spLocks/>
          </p:cNvSpPr>
          <p:nvPr/>
        </p:nvSpPr>
        <p:spPr>
          <a:xfrm>
            <a:off x="3564000" y="2592000"/>
            <a:ext cx="648000" cy="21600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 w="101600" h="1016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>
            <a:spLocks/>
          </p:cNvSpPr>
          <p:nvPr/>
        </p:nvSpPr>
        <p:spPr>
          <a:xfrm>
            <a:off x="972000" y="4392000"/>
            <a:ext cx="648000" cy="21600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01600" h="1016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984000" y="2304000"/>
            <a:ext cx="10224000" cy="1224000"/>
          </a:xfrm>
          <a:prstGeom prst="roundRect">
            <a:avLst>
              <a:gd name="adj" fmla="val 4871"/>
            </a:avLst>
          </a:prstGeom>
          <a:solidFill>
            <a:schemeClr val="bg1">
              <a:alpha val="90000"/>
            </a:schemeClr>
          </a:solidFill>
          <a:ln w="28575" cmpd="sng">
            <a:solidFill>
              <a:schemeClr val="accent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marL="74250" lvl="1" algn="just">
              <a:spcBef>
                <a:spcPct val="20000"/>
              </a:spcBef>
              <a:defRPr/>
            </a:pPr>
            <a:r>
              <a:rPr lang="en-US" sz="2000" dirty="0" smtClean="0"/>
              <a:t>Resistive wall wakes:</a:t>
            </a:r>
            <a:endParaRPr lang="en-US" sz="2000" dirty="0"/>
          </a:p>
          <a:p>
            <a:pPr marL="694800" lvl="2" indent="-342900" algn="just">
              <a:spcBef>
                <a:spcPct val="20000"/>
              </a:spcBef>
              <a:buFont typeface="Arial"/>
              <a:buChar char="⇒"/>
              <a:defRPr/>
            </a:pPr>
            <a:r>
              <a:rPr lang="en-US" dirty="0" smtClean="0"/>
              <a:t>Slow decay of low frequency fields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b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long range, coupled bunch effect</a:t>
            </a:r>
            <a:r>
              <a:rPr lang="en-US" dirty="0" smtClean="0">
                <a:sym typeface="Wingdings" panose="05000000000000000000" pitchFamily="2" charset="2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98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space charge: </a:t>
            </a:r>
            <a:r>
              <a:rPr lang="en-US" dirty="0" smtClean="0"/>
              <a:t>incoherent </a:t>
            </a:r>
            <a:r>
              <a:rPr lang="en-US" dirty="0"/>
              <a:t>tune </a:t>
            </a:r>
            <a:r>
              <a:rPr lang="en-US" dirty="0" smtClean="0"/>
              <a:t>shift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We found the expression for the coherent tune shift as function of the beam force as</a:t>
            </a:r>
          </a:p>
          <a:p>
            <a:pPr lvl="1" algn="just"/>
            <a:endParaRPr lang="en-US" dirty="0" smtClean="0"/>
          </a:p>
          <a:p>
            <a:pPr lvl="1" algn="just"/>
            <a:endParaRPr lang="en-US" dirty="0"/>
          </a:p>
          <a:p>
            <a:pPr lvl="1" algn="just"/>
            <a:endParaRPr lang="en-US" dirty="0" smtClean="0"/>
          </a:p>
          <a:p>
            <a:pPr lvl="1" algn="just"/>
            <a:r>
              <a:rPr lang="en-US" dirty="0" smtClean="0"/>
              <a:t>In the second step the tune shift is written in terms of the average beta function instead of the </a:t>
            </a:r>
            <a:r>
              <a:rPr lang="en-US" dirty="0" err="1" smtClean="0"/>
              <a:t>betatron</a:t>
            </a:r>
            <a:r>
              <a:rPr lang="en-US" dirty="0" smtClean="0"/>
              <a:t> tune (as given by the smooth approximation) – like this we can refine our model and account for different geometries around the machine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Collecting all contributions to the incoherent incoherent tune shift we find for the general case of bunched beams </a:t>
            </a:r>
          </a:p>
          <a:p>
            <a:pPr lvl="1" algn="just"/>
            <a:r>
              <a:rPr lang="en-US" dirty="0" smtClean="0"/>
              <a:t>For coasting beams the peak line density is equal to the average line density</a:t>
            </a:r>
          </a:p>
          <a:p>
            <a:pPr lvl="1" algn="just"/>
            <a:r>
              <a:rPr lang="en-US" dirty="0" smtClean="0"/>
              <a:t>The F factor corresponds to the ratio of the circumference surrounded by ferromagnetic material</a:t>
            </a:r>
            <a:endParaRPr lang="en-US" dirty="0"/>
          </a:p>
          <a:p>
            <a:pPr lvl="1" algn="just"/>
            <a:endParaRPr lang="en-US" dirty="0" smtClean="0"/>
          </a:p>
          <a:p>
            <a:pPr lvl="1" algn="just"/>
            <a:endParaRPr lang="en-US" dirty="0"/>
          </a:p>
          <a:p>
            <a:pPr lvl="1" algn="just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24. September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Kevin Li - Collective effects III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56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1839" y="1404000"/>
            <a:ext cx="5848322" cy="85424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8476" y="5256000"/>
            <a:ext cx="5875049" cy="1175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2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Indirect space charge: coherent tune shift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The general expression of the coherent tune shift is obtained as</a:t>
            </a:r>
          </a:p>
          <a:p>
            <a:pPr algn="just"/>
            <a:endParaRPr lang="en-US" dirty="0" smtClean="0"/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Here we need to consider two cases</a:t>
            </a:r>
          </a:p>
          <a:p>
            <a:pPr lvl="1" algn="just"/>
            <a:r>
              <a:rPr lang="en-US" dirty="0" err="1"/>
              <a:t>Betatron</a:t>
            </a:r>
            <a:r>
              <a:rPr lang="en-US" dirty="0"/>
              <a:t> oscillations </a:t>
            </a:r>
            <a:r>
              <a:rPr lang="en-US" dirty="0" smtClean="0"/>
              <a:t>are of such low frequency that the induced </a:t>
            </a:r>
            <a:r>
              <a:rPr lang="en-US" dirty="0" smtClean="0">
                <a:solidFill>
                  <a:srgbClr val="FF0000"/>
                </a:solidFill>
              </a:rPr>
              <a:t>magnetic field can penetrate through the vacuum chamber</a:t>
            </a:r>
          </a:p>
          <a:p>
            <a:pPr lvl="1" algn="just"/>
            <a:endParaRPr lang="en-US" dirty="0" smtClean="0"/>
          </a:p>
          <a:p>
            <a:pPr lvl="1" algn="just"/>
            <a:endParaRPr lang="en-US" dirty="0"/>
          </a:p>
          <a:p>
            <a:pPr lvl="1" algn="just"/>
            <a:endParaRPr lang="en-US" dirty="0"/>
          </a:p>
          <a:p>
            <a:pPr lvl="1" algn="just"/>
            <a:endParaRPr lang="en-US" dirty="0" smtClean="0"/>
          </a:p>
          <a:p>
            <a:pPr lvl="1" algn="just"/>
            <a:r>
              <a:rPr lang="en-US" dirty="0" smtClean="0"/>
              <a:t>Magnetic fields from both </a:t>
            </a:r>
            <a:r>
              <a:rPr lang="en-US" dirty="0" err="1" smtClean="0"/>
              <a:t>betatron</a:t>
            </a:r>
            <a:r>
              <a:rPr lang="en-US" dirty="0" smtClean="0"/>
              <a:t> oscillations and longitudinal bunching </a:t>
            </a:r>
            <a:r>
              <a:rPr lang="en-US" dirty="0" smtClean="0">
                <a:solidFill>
                  <a:srgbClr val="FF0000"/>
                </a:solidFill>
              </a:rPr>
              <a:t>cannot penetrate the vacuum chamber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24. September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Kevin Li - Collective effects III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57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6204" y="1440000"/>
            <a:ext cx="4292600" cy="609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8546" y="3276000"/>
            <a:ext cx="5687917" cy="125447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8141" y="5148000"/>
            <a:ext cx="7328727" cy="131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9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Longitudinal space charge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Longitudinal </a:t>
            </a:r>
            <a:r>
              <a:rPr lang="en-US" sz="2000" dirty="0" smtClean="0"/>
              <a:t>(direct) space </a:t>
            </a:r>
            <a:r>
              <a:rPr lang="en-US" sz="2000" dirty="0"/>
              <a:t>charge </a:t>
            </a:r>
            <a:r>
              <a:rPr lang="en-US" sz="2000" dirty="0" smtClean="0"/>
              <a:t>can be also computed analytically (via Maxwell’s equations) for </a:t>
            </a:r>
            <a:r>
              <a:rPr lang="en-US" sz="2000" dirty="0"/>
              <a:t>cylindrically symmetric bunches of a given transverse </a:t>
            </a:r>
            <a:r>
              <a:rPr lang="en-US" sz="2000" dirty="0" smtClean="0"/>
              <a:t>density profile </a:t>
            </a:r>
            <a:r>
              <a:rPr lang="en-US" sz="2000" dirty="0"/>
              <a:t>n(r):</a:t>
            </a:r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r>
              <a:rPr lang="en-US" sz="2000" dirty="0"/>
              <a:t>Note about this formula </a:t>
            </a:r>
          </a:p>
          <a:p>
            <a:pPr lvl="1"/>
            <a:r>
              <a:rPr lang="en-US" sz="1800" dirty="0"/>
              <a:t>For r=b the longitudinal electrical field vanishes as it should (perfect conducting pipe)</a:t>
            </a:r>
          </a:p>
          <a:p>
            <a:pPr lvl="1"/>
            <a:r>
              <a:rPr lang="en-US" sz="1800" dirty="0"/>
              <a:t>It diverges for b </a:t>
            </a:r>
            <a:r>
              <a:rPr lang="en-US" sz="1800" dirty="0">
                <a:sym typeface="Wingdings"/>
              </a:rPr>
              <a:t> ∞ because the analysis breaks down if the bunch length ≤ b/</a:t>
            </a:r>
            <a:r>
              <a:rPr lang="en-US" sz="1800" dirty="0">
                <a:latin typeface="Symbol" charset="2"/>
                <a:cs typeface="Symbol" charset="2"/>
                <a:sym typeface="Wingdings"/>
              </a:rPr>
              <a:t>g</a:t>
            </a:r>
            <a:endParaRPr lang="en-US" sz="1800" dirty="0" smtClean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24. September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Kevin Li - Collective effects III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58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7519" t="-603" b="67379"/>
          <a:stretch/>
        </p:blipFill>
        <p:spPr>
          <a:xfrm>
            <a:off x="4080000" y="1728000"/>
            <a:ext cx="4032000" cy="173098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802" y="3888000"/>
            <a:ext cx="7526396" cy="68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41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Longitudinal space charge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Longitudinal </a:t>
            </a:r>
            <a:r>
              <a:rPr lang="en-US" sz="2000" dirty="0" smtClean="0"/>
              <a:t>(direct) space </a:t>
            </a:r>
            <a:r>
              <a:rPr lang="en-US" sz="2000" dirty="0"/>
              <a:t>charge </a:t>
            </a:r>
            <a:r>
              <a:rPr lang="en-US" sz="2000" dirty="0" smtClean="0"/>
              <a:t>can be also computed analytically (via Maxwell’s equations) for </a:t>
            </a:r>
            <a:r>
              <a:rPr lang="en-US" sz="2000" dirty="0"/>
              <a:t>cylindrically symmetric bunches of a given </a:t>
            </a:r>
            <a:r>
              <a:rPr lang="en-US" sz="2000" dirty="0" smtClean="0"/>
              <a:t>transverse density </a:t>
            </a:r>
            <a:r>
              <a:rPr lang="en-US" sz="2000" dirty="0"/>
              <a:t>profile n(r):</a:t>
            </a:r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r>
              <a:rPr lang="en-US" sz="2000" dirty="0"/>
              <a:t>Note about this formula </a:t>
            </a:r>
          </a:p>
          <a:p>
            <a:pPr lvl="1"/>
            <a:r>
              <a:rPr lang="en-US" sz="1800" dirty="0"/>
              <a:t>For r=b the longitudinal electrical field vanishes as it should (perfect conducting pipe)</a:t>
            </a:r>
          </a:p>
          <a:p>
            <a:pPr lvl="1"/>
            <a:r>
              <a:rPr lang="en-US" sz="1800" dirty="0"/>
              <a:t>It diverges for b </a:t>
            </a:r>
            <a:r>
              <a:rPr lang="en-US" sz="1800" dirty="0">
                <a:sym typeface="Wingdings"/>
              </a:rPr>
              <a:t> ∞ because the analysis breaks down if the bunch length ≤ b/</a:t>
            </a:r>
            <a:r>
              <a:rPr lang="en-US" sz="1800" dirty="0">
                <a:latin typeface="Symbol" charset="2"/>
                <a:cs typeface="Symbol" charset="2"/>
                <a:sym typeface="Wingdings"/>
              </a:rPr>
              <a:t>g</a:t>
            </a:r>
            <a:endParaRPr lang="en-US" sz="1800" dirty="0" smtClean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24. September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Kevin Li - Collective effects III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59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7519" t="-603" b="67379"/>
          <a:stretch/>
        </p:blipFill>
        <p:spPr>
          <a:xfrm>
            <a:off x="4080000" y="1728000"/>
            <a:ext cx="4032000" cy="173098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802" y="3420000"/>
            <a:ext cx="7526396" cy="682973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96000" y="828000"/>
            <a:ext cx="10800000" cy="2376000"/>
          </a:xfrm>
          <a:prstGeom prst="roundRect">
            <a:avLst>
              <a:gd name="adj" fmla="val 4996"/>
            </a:avLst>
          </a:prstGeom>
          <a:solidFill>
            <a:schemeClr val="bg1"/>
          </a:solidFill>
          <a:ln w="2540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tlCol="0" anchor="t"/>
          <a:lstStyle/>
          <a:p>
            <a:pPr algn="just"/>
            <a:r>
              <a:rPr lang="en-US" sz="2000" dirty="0">
                <a:solidFill>
                  <a:schemeClr val="tx1"/>
                </a:solidFill>
              </a:rPr>
              <a:t>It has the following interesting dependencies: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It </a:t>
            </a:r>
            <a:r>
              <a:rPr lang="en-US" dirty="0">
                <a:solidFill>
                  <a:schemeClr val="tx1"/>
                </a:solidFill>
              </a:rPr>
              <a:t>decreases with energy like </a:t>
            </a:r>
            <a:r>
              <a:rPr lang="en-US" dirty="0" smtClean="0">
                <a:solidFill>
                  <a:schemeClr val="tx1"/>
                </a:solidFill>
              </a:rPr>
              <a:t>1/γ2 and </a:t>
            </a:r>
            <a:r>
              <a:rPr lang="en-US" b="1" dirty="0" smtClean="0">
                <a:solidFill>
                  <a:srgbClr val="FF0000"/>
                </a:solidFill>
              </a:rPr>
              <a:t>vanishes </a:t>
            </a:r>
            <a:r>
              <a:rPr lang="en-US" b="1" dirty="0">
                <a:solidFill>
                  <a:srgbClr val="FF0000"/>
                </a:solidFill>
              </a:rPr>
              <a:t>in the </a:t>
            </a:r>
            <a:r>
              <a:rPr lang="en-US" b="1" dirty="0" smtClean="0">
                <a:solidFill>
                  <a:srgbClr val="FF0000"/>
                </a:solidFill>
              </a:rPr>
              <a:t>ultra-relativistic limit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It </a:t>
            </a:r>
            <a:r>
              <a:rPr lang="en-US" dirty="0">
                <a:solidFill>
                  <a:schemeClr val="tx1"/>
                </a:solidFill>
              </a:rPr>
              <a:t>is proportional to the </a:t>
            </a:r>
            <a:r>
              <a:rPr lang="en-US" b="1" dirty="0">
                <a:solidFill>
                  <a:srgbClr val="FF0000"/>
                </a:solidFill>
              </a:rPr>
              <a:t>opposite of the derivative of the line density –λ’</a:t>
            </a:r>
            <a:r>
              <a:rPr lang="en-US" dirty="0">
                <a:solidFill>
                  <a:schemeClr val="tx1"/>
                </a:solidFill>
              </a:rPr>
              <a:t>. This can be understood intuitively because it must be directed from a region with higher charge density to a region with lower charge density (i.e. it pushes with the opposite of the gradient of the line </a:t>
            </a:r>
            <a:r>
              <a:rPr lang="en-US" dirty="0" smtClean="0">
                <a:solidFill>
                  <a:schemeClr val="tx1"/>
                </a:solidFill>
              </a:rPr>
              <a:t>charge)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96000" y="4248000"/>
            <a:ext cx="10800000" cy="2160000"/>
          </a:xfrm>
          <a:prstGeom prst="roundRect">
            <a:avLst>
              <a:gd name="adj" fmla="val 4996"/>
            </a:avLst>
          </a:prstGeom>
          <a:solidFill>
            <a:schemeClr val="bg1"/>
          </a:solidFill>
          <a:ln w="2540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tlCol="0" anchor="t"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Space </a:t>
            </a:r>
            <a:r>
              <a:rPr lang="en-US" dirty="0">
                <a:solidFill>
                  <a:schemeClr val="tx1"/>
                </a:solidFill>
              </a:rPr>
              <a:t>charge would then spread out charge bumps. However, remember that only below transition energy, accelerated particles go faster and space charge has this smoothing action. Above transition, accelerated particles take a longer time to go around the accelerator and density peaks can be enhanced. This is the origin of the so-called </a:t>
            </a:r>
            <a:r>
              <a:rPr lang="en-US" b="1" dirty="0">
                <a:solidFill>
                  <a:srgbClr val="FF0000"/>
                </a:solidFill>
              </a:rPr>
              <a:t>negative mass instability</a:t>
            </a:r>
            <a:r>
              <a:rPr lang="en-US" dirty="0">
                <a:solidFill>
                  <a:schemeClr val="tx1"/>
                </a:solidFill>
              </a:rPr>
              <a:t>. Momentum spread (</a:t>
            </a:r>
            <a:r>
              <a:rPr lang="en-US" dirty="0" err="1">
                <a:solidFill>
                  <a:schemeClr val="tx1"/>
                </a:solidFill>
              </a:rPr>
              <a:t>unbunched</a:t>
            </a:r>
            <a:r>
              <a:rPr lang="en-US" dirty="0">
                <a:solidFill>
                  <a:schemeClr val="tx1"/>
                </a:solidFill>
              </a:rPr>
              <a:t> beams) or synchrotron motion (bunched beams) can usually stabilize this effect. 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813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Longitudinal space charge: synchrotron </a:t>
            </a:r>
            <a:r>
              <a:rPr lang="en-US" dirty="0"/>
              <a:t>tune </a:t>
            </a:r>
            <a:r>
              <a:rPr lang="en-US" dirty="0" smtClean="0"/>
              <a:t>shift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000" dirty="0" smtClean="0"/>
              <a:t>Similarly to the transverse plane, longitudinal space charge also leads to</a:t>
            </a:r>
            <a:r>
              <a:rPr lang="en-US" sz="2000" b="1" dirty="0" smtClean="0">
                <a:solidFill>
                  <a:srgbClr val="FF0000"/>
                </a:solidFill>
              </a:rPr>
              <a:t> a synchrotron tune shift</a:t>
            </a:r>
            <a:r>
              <a:rPr lang="en-US" sz="2000" dirty="0" smtClean="0"/>
              <a:t> which is proportional to number </a:t>
            </a:r>
            <a:r>
              <a:rPr lang="en-US" sz="2000" dirty="0"/>
              <a:t>of particles in the bunch </a:t>
            </a:r>
            <a:r>
              <a:rPr lang="en-US" sz="2000" dirty="0" err="1"/>
              <a:t>N</a:t>
            </a:r>
            <a:r>
              <a:rPr lang="en-US" sz="2000" baseline="-25000" dirty="0" err="1"/>
              <a:t>b</a:t>
            </a:r>
            <a:r>
              <a:rPr lang="en-US" sz="2000" dirty="0"/>
              <a:t> (linear</a:t>
            </a:r>
            <a:r>
              <a:rPr lang="en-US" sz="2000" dirty="0" smtClean="0"/>
              <a:t>)</a:t>
            </a:r>
          </a:p>
          <a:p>
            <a:pPr algn="just"/>
            <a:endParaRPr lang="en-US" sz="2000" dirty="0"/>
          </a:p>
          <a:p>
            <a:pPr algn="just"/>
            <a:endParaRPr lang="en-US" sz="2000" dirty="0" smtClean="0"/>
          </a:p>
          <a:p>
            <a:pPr algn="just"/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24. September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mtClean="0"/>
              <a:t>Kevin Li - Collective effects III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fld id="{17918391-D411-FE40-AAD7-861AE5233E0E}" type="slidenum">
              <a:rPr lang="en-US" smtClean="0"/>
              <a:pPr/>
              <a:t>60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056000" y="1512000"/>
            <a:ext cx="3348000" cy="864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>
                <a:solidFill>
                  <a:srgbClr val="FF0000"/>
                </a:solidFill>
              </a:rPr>
              <a:t>… </a:t>
            </a:r>
            <a:r>
              <a:rPr lang="en-US" sz="1600" dirty="0" smtClean="0">
                <a:solidFill>
                  <a:srgbClr val="FF0000"/>
                </a:solidFill>
              </a:rPr>
              <a:t>example of synchrotron </a:t>
            </a:r>
            <a:r>
              <a:rPr lang="en-US" sz="1600" dirty="0">
                <a:solidFill>
                  <a:srgbClr val="FF0000"/>
                </a:solidFill>
              </a:rPr>
              <a:t>tune shift due to space charge in the radial center of a transverse </a:t>
            </a:r>
            <a:r>
              <a:rPr lang="en-US" sz="1600" dirty="0" smtClean="0">
                <a:solidFill>
                  <a:srgbClr val="FF0000"/>
                </a:solidFill>
              </a:rPr>
              <a:t>parabolic </a:t>
            </a:r>
            <a:r>
              <a:rPr lang="en-US" sz="1600" dirty="0">
                <a:solidFill>
                  <a:srgbClr val="FF0000"/>
                </a:solidFill>
              </a:rPr>
              <a:t>bunch</a:t>
            </a:r>
          </a:p>
        </p:txBody>
      </p:sp>
      <p:pic>
        <p:nvPicPr>
          <p:cNvPr id="14" name="Picture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0" y="1656000"/>
            <a:ext cx="2849523" cy="62019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696000" y="2160000"/>
            <a:ext cx="10800000" cy="4248000"/>
            <a:chOff x="696000" y="2160000"/>
            <a:chExt cx="10800000" cy="4248000"/>
          </a:xfrm>
        </p:grpSpPr>
        <p:sp>
          <p:nvSpPr>
            <p:cNvPr id="9" name="Rounded Rectangle 8"/>
            <p:cNvSpPr/>
            <p:nvPr/>
          </p:nvSpPr>
          <p:spPr>
            <a:xfrm>
              <a:off x="696000" y="2484000"/>
              <a:ext cx="10800000" cy="3924000"/>
            </a:xfrm>
            <a:prstGeom prst="roundRect">
              <a:avLst>
                <a:gd name="adj" fmla="val 4996"/>
              </a:avLst>
            </a:prstGeom>
            <a:solidFill>
              <a:schemeClr val="bg1"/>
            </a:solidFill>
            <a:ln w="25400"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rtlCol="0" anchor="b"/>
            <a:lstStyle/>
            <a:p>
              <a:pPr algn="just"/>
              <a:r>
                <a:rPr lang="en-US" sz="2000" dirty="0">
                  <a:solidFill>
                    <a:schemeClr val="tx1"/>
                  </a:solidFill>
                </a:rPr>
                <a:t>The longitudinal space charge force </a:t>
              </a:r>
              <a:r>
                <a:rPr lang="en-US" sz="2000" b="1" dirty="0">
                  <a:solidFill>
                    <a:srgbClr val="C00000"/>
                  </a:solidFill>
                </a:rPr>
                <a:t>changes sign when crossing </a:t>
              </a:r>
              <a:r>
                <a:rPr lang="en-US" sz="2000" b="1" dirty="0" smtClean="0">
                  <a:solidFill>
                    <a:srgbClr val="C00000"/>
                  </a:solidFill>
                </a:rPr>
                <a:t>transition</a:t>
              </a:r>
              <a:r>
                <a:rPr lang="en-US" sz="2000" dirty="0" smtClean="0">
                  <a:solidFill>
                    <a:schemeClr val="tx1"/>
                  </a:solidFill>
                </a:rPr>
                <a:t>:</a:t>
              </a:r>
              <a:endParaRPr lang="en-US" sz="2000" dirty="0">
                <a:solidFill>
                  <a:schemeClr val="tx1"/>
                </a:solidFill>
              </a:endParaRPr>
            </a:p>
            <a:p>
              <a:pPr marL="342900" indent="-342900" algn="just">
                <a:buFont typeface="Arial" panose="020B0604020202020204" pitchFamily="34" charset="0"/>
                <a:buChar char="•"/>
              </a:pPr>
              <a:r>
                <a:rPr lang="en-US" dirty="0" err="1" smtClean="0">
                  <a:solidFill>
                    <a:schemeClr val="tx1"/>
                  </a:solidFill>
                </a:rPr>
                <a:t>Quadrupolar</a:t>
              </a:r>
              <a:r>
                <a:rPr lang="en-US" dirty="0" smtClean="0">
                  <a:solidFill>
                    <a:schemeClr val="tx1"/>
                  </a:solidFill>
                </a:rPr>
                <a:t> </a:t>
              </a:r>
              <a:r>
                <a:rPr lang="en-US" dirty="0">
                  <a:solidFill>
                    <a:schemeClr val="tx1"/>
                  </a:solidFill>
                </a:rPr>
                <a:t>oscillations are excited due to the sudden mismatch of the beam distribution at </a:t>
              </a:r>
              <a:r>
                <a:rPr lang="en-US" dirty="0" smtClean="0">
                  <a:solidFill>
                    <a:schemeClr val="tx1"/>
                  </a:solidFill>
                </a:rPr>
                <a:t>transition</a:t>
              </a:r>
              <a:endParaRPr lang="en-US" dirty="0">
                <a:solidFill>
                  <a:schemeClr val="tx1"/>
                </a:solidFill>
              </a:endParaRPr>
            </a:p>
            <a:p>
              <a:pPr marL="342900" indent="-342900" algn="just">
                <a:buFont typeface="Arial" panose="020B0604020202020204" pitchFamily="34" charset="0"/>
                <a:buChar char="•"/>
              </a:pPr>
              <a:r>
                <a:rPr lang="en-US" dirty="0" smtClean="0">
                  <a:solidFill>
                    <a:schemeClr val="tx1"/>
                  </a:solidFill>
                </a:rPr>
                <a:t>This </a:t>
              </a:r>
              <a:r>
                <a:rPr lang="en-US" dirty="0">
                  <a:solidFill>
                    <a:schemeClr val="tx1"/>
                  </a:solidFill>
                </a:rPr>
                <a:t>effect gets stronger with increasing space charge force</a:t>
              </a:r>
            </a:p>
            <a:p>
              <a:pPr marL="342900" indent="-342900" algn="just">
                <a:buFont typeface="Arial" panose="020B0604020202020204" pitchFamily="34" charset="0"/>
                <a:buChar char="•"/>
              </a:pPr>
              <a:r>
                <a:rPr lang="en-US" dirty="0" smtClean="0">
                  <a:solidFill>
                    <a:schemeClr val="tx1"/>
                  </a:solidFill>
                </a:rPr>
                <a:t>To </a:t>
              </a:r>
              <a:r>
                <a:rPr lang="en-US" dirty="0">
                  <a:solidFill>
                    <a:schemeClr val="tx1"/>
                  </a:solidFill>
                </a:rPr>
                <a:t>avoid the mismatch, a jump of the RF voltage needs to be programmed similar to the phase jump </a:t>
              </a:r>
            </a:p>
          </p:txBody>
        </p:sp>
        <p:pic>
          <p:nvPicPr>
            <p:cNvPr id="10" name="Picture 9" descr="Transition.pdf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34" t="10033" r="52033" b="72054"/>
            <a:stretch/>
          </p:blipFill>
          <p:spPr>
            <a:xfrm>
              <a:off x="3630000" y="2160000"/>
              <a:ext cx="4932000" cy="32443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52387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1.4811"/>
  <p:tag name="ORIGINALWIDTH" val="2127.484"/>
  <p:tag name="LATEXADDIN" val="\documentclass{article}&#10;&#10;\usepackage{bm}&#10;\usepackage{amsmath}&#10;\usepackage{amssymb}&#10;\usepackage{textcomp}&#10;\usepackage[svg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[\bm{&#10;  \vec{F}_\textrm{wake} = \vec{F}_\textrm{wake}(&#10;    \textcolor{MidnightBlue}{x_1, y_1, s_1}, \textcolor{DarkOrange}{x_2, y_2, s_2}, t)&#10;}\]&#10;\end{document}"/>
  <p:tag name="IGUANATEXSIZE" val="22"/>
  <p:tag name="IGUANATEXCURSOR" val="835"/>
  <p:tag name="TRANSPARENCY" val="True"/>
  <p:tag name="FILENAME" val=""/>
  <p:tag name="LATEXENGINEID" val="0"/>
  <p:tag name="TEMPFOLDER" val="c:\temp\"/>
  <p:tag name="LATEXFORMHEIGHT" val="439.5"/>
  <p:tag name="LATEXFORMWIDTH" val="801"/>
  <p:tag name="LATEXFORMWRAP" val="True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.222"/>
  <p:tag name="ORIGINALWIDTH" val="3835.771"/>
  <p:tag name="LATEXADDIN" val="\documentclass{article}&#10;&#10;\usepackage{bm}&#10;\usepackage{amsmath}&#10;\usepackage{amssymb}&#10;\usepackage{textcomp}&#10;\usepackage[svg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[&#10;  \vec{F}_\textrm{wake} = q_2\left(&#10;    \vec{E}(\textcolor{MidnightBlue}{x_1, y_1, s_1}, \textcolor{DarkOrange}{x_2, y_2, s_2}, t) + &#10;    v_z\vec{e}_z\times\vec{B}(\textcolor{MidnightBlue}{x_1, y_1, s_1}, \textcolor{DarkOrange}{x_2, y_2, s_2}, t)\right)&#10;\]&#10;\end{document}"/>
  <p:tag name="IGUANATEXSIZE" val="19"/>
  <p:tag name="IGUANATEXCURSOR" val="903"/>
  <p:tag name="TRANSPARENCY" val="True"/>
  <p:tag name="FILENAME" val=""/>
  <p:tag name="LATEXENGINEID" val="0"/>
  <p:tag name="TEMPFOLDER" val="c:\temp\"/>
  <p:tag name="LATEXFORMHEIGHT" val="439.5"/>
  <p:tag name="LATEXFORMWIDTH" val="801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4|32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6.7154"/>
  <p:tag name="ORIGINALWIDTH" val="2632.921"/>
  <p:tag name="LATEXADDIN" val="\documentclass{article}&#10;&#10;\usepackage{bm}&#10;\usepackage{amsmath}&#10;\usepackage{amssymb}&#10;\usepackage{textcomp}&#10;\usepackage[svg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[&#10;\Delta E_2 = \int F(x_1, x_2, z; s)\,ds = -q_1q_2\,\textcolor{DarkRed}{\bm{w(x_1, x_2, z)}}\]&#10;\end{document}"/>
  <p:tag name="IGUANATEXSIZE" val="20"/>
  <p:tag name="IGUANATEXCURSOR" val="73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.222"/>
  <p:tag name="ORIGINALWIDTH" val="3171.354"/>
  <p:tag name="LATEXADDIN" val="\documentclass{article}&#10;&#10;\usepackage{bm}&#10;\usepackage{amsmath}&#10;\usepackage{amssymb}&#10;\usepackage{textcomp}&#10;\usepackage[svg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[&#10;  \vec{F}(x_1, x_2, z; s) = q_2\left(&#10;    \vec{E}(x_1, x_2, z; s) + &#10;    v_z\vec{e}_z\times\vec{B}(x_1, x_2, z; s)\right)&#10;\]&#10;\end{document}"/>
  <p:tag name="IGUANATEXSIZE" val="18"/>
  <p:tag name="IGUANATEXCURSOR" val="814"/>
  <p:tag name="TRANSPARENCY" val="True"/>
  <p:tag name="FILENAME" val=""/>
  <p:tag name="LATEXENGINEID" val="0"/>
  <p:tag name="TEMPFOLDER" val="c:\temp\"/>
  <p:tag name="LATEXFORMHEIGHT" val="439.5"/>
  <p:tag name="LATEXFORMWIDTH" val="801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.73976"/>
  <p:tag name="ORIGINALWIDTH" val="1160.105"/>
  <p:tag name="LATEXADDIN" val="\documentclass{article}&#10;&#10;\usepackage{bm}&#10;\usepackage{amsmath}&#10;\usepackage{amssymb}&#10;\usepackage{textcomp}&#10;\usepackage[svg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[&#10;z \equiv s_2 - s_1\,,\quad s \equiv s_1\]&#10;\end{document}"/>
  <p:tag name="IGUANATEXSIZE" val="18"/>
  <p:tag name="IGUANATEXCURSOR" val="71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4|32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6,75"/>
  <p:tag name="ORIGINALWIDTH" val="2637"/>
  <p:tag name="LATEXADDIN" val="\documentclass{article}&#10;&#10;\usepackage{bm}&#10;\usepackage{amsmath}&#10;\usepackage{amssymb}&#10;\usepackage{textcomp}&#10;\usepackage[svg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[&#10;\Delta E_2(z) \propto \int \lambda_1(x_1, z_1)\,&#10;    \textcolor{DarkRed}{\bm{w(x_1, x_2, z-z_1)}}\,dx_1 dz_1&#10;\]&#10;\end{document}"/>
  <p:tag name="IGUANATEXSIZE" val="20"/>
  <p:tag name="IGUANATEXCURSOR" val="73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4|32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6.7154"/>
  <p:tag name="ORIGINALWIDTH" val="3764.53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begin{align*}&#10;\textcolor{white}{\Delta E_2 =}\int F_z(\Delta x_1, \Delta x_2, z; s)\,ds = -q_1q_2&#10;\left(W_\parallel(z) + O(\Delta x_1) + O(\Delta x_2)\right)&#10;\end{align*}&#10;\end{document}"/>
  <p:tag name="IGUANATEXSIZE" val="20"/>
  <p:tag name="IGUANATEXCURSOR" val="7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665.1669"/>
  <p:tag name="LATEXADDIN" val="\documentclass{article}&#10;&#10;\usepackage{bm}&#10;\usepackage{amsmath}&#10;\usepackage{amssymb}&#10;\usepackage{textcomp}&#10;\usepackage[svg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[&#10;  F_z = q_2\left(E_z\right)&#10;\]&#10;\end{document}"/>
  <p:tag name="IGUANATEXSIZE" val="18"/>
  <p:tag name="IGUANATEXCURSOR" val="723"/>
  <p:tag name="TRANSPARENCY" val="True"/>
  <p:tag name="FILENAME" val=""/>
  <p:tag name="LATEXENGINEID" val="0"/>
  <p:tag name="TEMPFOLDER" val="c:\temp\"/>
  <p:tag name="LATEXFORMHEIGHT" val="439.5"/>
  <p:tag name="LATEXFORMWIDTH" val="801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4|32.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30.6712"/>
  <p:tag name="ORIGINALWIDTH" val="1927.259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begin{align*}&#10;\Delta E_2 = &amp;\int F_z(z; s)\,ds = -q_1q_2\,W_\parallel(z)\\&#10;    &amp;\longrightarrow &#10;    \frac{\Delta E_2}{E_0} = \left(\frac{\gamma^2 - 1}{\gamma}\right)\frac{\Delta p_2}{p_0}&#10;\end{align*}&#10;\end{document}"/>
  <p:tag name="IGUANATEXSIZE" val="20"/>
  <p:tag name="IGUANATEXCURSOR" val="726"/>
  <p:tag name="TRANSPARENCY" val="True"/>
  <p:tag name="FILENAME" val=""/>
  <p:tag name="LATEXENGINEID" val="0"/>
  <p:tag name="TEMPFOLDER" val="c:\temp\"/>
  <p:tag name="LATEXFORMHEIGHT" val="312"/>
  <p:tag name="LATEXFORMWIDTH" val="5775"/>
  <p:tag name="LATEXFORMWRAP" val="True"/>
  <p:tag name="BITMAPVECTOR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665.1669"/>
  <p:tag name="LATEXADDIN" val="\documentclass{article}&#10;&#10;\usepackage{bm}&#10;\usepackage{amsmath}&#10;\usepackage{amssymb}&#10;\usepackage{textcomp}&#10;\usepackage[svg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[&#10;  F_z = q_2\left(E_z\right)&#10;\]&#10;\end{document}"/>
  <p:tag name="IGUANATEXSIZE" val="18"/>
  <p:tag name="IGUANATEXCURSOR" val="723"/>
  <p:tag name="TRANSPARENCY" val="True"/>
  <p:tag name="FILENAME" val=""/>
  <p:tag name="LATEXENGINEID" val="0"/>
  <p:tag name="TEMPFOLDER" val="c:\temp\"/>
  <p:tag name="LATEXFORMHEIGHT" val="439.5"/>
  <p:tag name="LATEXFORMWIDTH" val="801"/>
  <p:tag name="LATEXFORMWRAP" val="True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1,75"/>
  <p:tag name="ORIGINALWIDTH" val="2483,25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[&#10;W_\parallel(z) = -\frac{\Delta E_2}{q_1q_2}\quad&#10;    \xrightarrow[q_2\rightarrow q_1]{z\rightarrow 0}\quad&#10;W_\parallel(0) = -\frac{\Delta E_1}{q_1^2}\]&#10;\end{document}"/>
  <p:tag name="IGUANATEXSIZE" val="20"/>
  <p:tag name="IGUANATEXCURSOR" val="77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6.7154"/>
  <p:tag name="ORIGINALWIDTH" val="1862.767"/>
  <p:tag name="LATEXADDIN" val="\documentclass{article}&#10;&#10;\usepackage{bm}&#10;\usepackage{amsmath}&#10;\usepackage{amssymb}&#10;\usepackage{textcomp}&#10;\usepackage[svg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[&#10;\Delta E_2(z) \propto \int \lambda_1(z_1)\,&#10;    W_\parallel(z-z_1)\,dz_1&#10;\]&#10;\end{document}"/>
  <p:tag name="IGUANATEXSIZE" val="20"/>
  <p:tag name="IGUANATEXCURSOR" val="7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26,75"/>
  <p:tag name="ORIGINALWIDTH" val="2003,25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[&#10;Z_\parallel(\omega) = \int_{-\infty}^\infty W_\parallel(z) \exp\left(-\frac{i\omega z}{c}\right)\,\frac{dz}{c}&#10;\]&#10;\vspace*{4mm}&#10;\[\hspace*{-2cm}[\Omega] \hspace*{2cm} [\Omega/s]\]&#10;\end{document}"/>
  <p:tag name="IGUANATEXSIZE" val="20"/>
  <p:tag name="IGUANATEXCURSOR" val="81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4|32.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6.7154"/>
  <p:tag name="ORIGINALWIDTH" val="4389.951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begin{align*}&#10;\textcolor{lightgray}{\Delta {E_x}_2 =}\int F_x(\Delta x_1, \Delta x_2, z; s)\,ds &#10;  = -q_1q_2&#10;\left(W_{C_x}(z) + W_{Dx}(z)\,\Delta x_1 + W_{Q_x}(z)\,\Delta x_2\right)&#10;\end{align*}&#10;\end{document}"/>
  <p:tag name="IGUANATEXSIZE" val="20"/>
  <p:tag name="IGUANATEXCURSOR" val="775"/>
  <p:tag name="TRANSPARENCY" val="True"/>
  <p:tag name="FILENAME" val=""/>
  <p:tag name="LATEXENGINEID" val="0"/>
  <p:tag name="TEMPFOLDER" val="c:\temp\"/>
  <p:tag name="LATEXFORMHEIGHT" val="440.25"/>
  <p:tag name="LATEXFORMWIDTH" val="687.75"/>
  <p:tag name="LATEXFORMWRAP" val="True"/>
  <p:tag name="BITMAPVECTOR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.222"/>
  <p:tag name="ORIGINALWIDTH" val="1600.3"/>
  <p:tag name="LATEXADDIN" val="\documentclass{article}&#10;&#10;\usepackage{bm}&#10;\usepackage{amsmath}&#10;\usepackage{amssymb}&#10;\usepackage{textcomp}&#10;\usepackage[svg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[&#10;  F_x = q_2\left(E_x + \bigl[v_z\vec{e}_z\times\vec{B}_\perp\bigr]_x\right)&#10;\]&#10;\end{document}"/>
  <p:tag name="IGUANATEXSIZE" val="18"/>
  <p:tag name="IGUANATEXCURSOR" val="778"/>
  <p:tag name="TRANSPARENCY" val="True"/>
  <p:tag name="FILENAME" val=""/>
  <p:tag name="LATEXENGINEID" val="0"/>
  <p:tag name="TEMPFOLDER" val="c:\temp\"/>
  <p:tag name="LATEXFORMHEIGHT" val="439.5"/>
  <p:tag name="LATEXFORMWIDTH" val="801"/>
  <p:tag name="LATEXFORMWRAP" val="True"/>
  <p:tag name="BITMAPVECTOR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4|32.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05.9243"/>
  <p:tag name="ORIGINALWIDTH" val="4389.951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begin{align*}&#10;\textcolor{cern4}{\Delta {E_x}_2 =} &amp;\int F_x(\Delta x_1, \Delta x_2, z; s)\,ds = -q_1q_2&#10;\left(W_{C_x}(z) + \textcolor{MidnightBlue}{W_{Dx}(z)\,\Delta x_1} + \textcolor{orange}{W_{Q_x}(z)\,\Delta x_2}\right)\\&#10;    &amp; \longrightarrow \frac{\Delta p_2}{p_0} = x'_2&#10;\end{align*}&#10;\end{document}"/>
  <p:tag name="IGUANATEXSIZE" val="20"/>
  <p:tag name="IGUANATEXCURSOR" val="77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.222"/>
  <p:tag name="ORIGINALWIDTH" val="1600.3"/>
  <p:tag name="LATEXADDIN" val="\documentclass{article}&#10;&#10;\usepackage{bm}&#10;\usepackage{amsmath}&#10;\usepackage{amssymb}&#10;\usepackage{textcomp}&#10;\usepackage[svg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[&#10;  F_x = q_2\left(E_x + \bigl[v_z\vec{e}_z\times\vec{B}_\perp\bigr]_x\right)&#10;\]&#10;\end{document}"/>
  <p:tag name="IGUANATEXSIZE" val="18"/>
  <p:tag name="IGUANATEXCURSOR" val="778"/>
  <p:tag name="TRANSPARENCY" val="True"/>
  <p:tag name="FILENAME" val=""/>
  <p:tag name="LATEXENGINEID" val="0"/>
  <p:tag name="TEMPFOLDER" val="c:\temp\"/>
  <p:tag name="LATEXFORMHEIGHT" val="439.5"/>
  <p:tag name="LATEXFORMWIDTH" val="801"/>
  <p:tag name="LATEXFORMWRAP" val="True"/>
  <p:tag name="BITMAPVECTOR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4|32.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01.4248"/>
  <p:tag name="ORIGINALWIDTH" val="4389.951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begin{align*}&#10;\textcolor{cern4}{\Delta {E_x}_2 =} &amp;\int F_x(\Delta x_1, \Delta x_2, z; s)\,ds = -q_1q_2&#10;\left(W_{C_x}(z) + \textcolor{MidnightBlue}{W_{Dx}(z)\,\Delta x_1} + \textcolor{orange}{W_{Q_x}(z)\,\Delta x_2}\right)\\&#10;    &amp; \longrightarrow \frac{\Delta {E_x}_2}{E_0} = x'_2&#10;\end{align*}&#10;\end{document}"/>
  <p:tag name="IGUANATEXSIZE" val="20"/>
  <p:tag name="IGUANATEXCURSOR" val="773"/>
  <p:tag name="TRANSPARENCY" val="True"/>
  <p:tag name="FILENAME" val=""/>
  <p:tag name="LATEXENGINEID" val="0"/>
  <p:tag name="TEMPFOLDER" val="c:\temp\"/>
  <p:tag name="LATEXFORMHEIGHT" val="385.5"/>
  <p:tag name="LATEXFORMWIDTH" val="810.75"/>
  <p:tag name="LATEXFORMWRAP" val="True"/>
  <p:tag name="BITMAPVECTOR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.222"/>
  <p:tag name="ORIGINALWIDTH" val="1600.3"/>
  <p:tag name="LATEXADDIN" val="\documentclass{article}&#10;&#10;\usepackage{bm}&#10;\usepackage{amsmath}&#10;\usepackage{amssymb}&#10;\usepackage{textcomp}&#10;\usepackage[svg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[&#10;  F_x = q_2\left(E_x + \bigl[v_z\vec{e}_z\times\vec{B}_\perp\bigr]_x\right)&#10;\]&#10;\end{document}"/>
  <p:tag name="IGUANATEXSIZE" val="18"/>
  <p:tag name="IGUANATEXCURSOR" val="778"/>
  <p:tag name="TRANSPARENCY" val="True"/>
  <p:tag name="FILENAME" val=""/>
  <p:tag name="LATEXENGINEID" val="0"/>
  <p:tag name="TEMPFOLDER" val="c:\temp\"/>
  <p:tag name="LATEXFORMHEIGHT" val="439.5"/>
  <p:tag name="LATEXFORMWIDTH" val="801"/>
  <p:tag name="LATEXFORMWRAP" val="True"/>
  <p:tag name="BITMAPVECTOR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4|32.8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6.7154"/>
  <p:tag name="ORIGINALWIDTH" val="4389.951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begin{align*}&#10;\textcolor{cern4}{\Delta {E_x}_2 =} &amp;\int F_x(\Delta x_1, \Delta x_2, z; s)\,ds = -q_1q_2&#10;\left(W_{C_x}(z) + \textcolor{MidnightBlue}{W_{Dx}(z)\,\Delta x_1} + \textcolor{orange}{W_{Q_x}(z)\,\Delta x_2}\right)&#10;\end{align*}&#10;\end{document}"/>
  <p:tag name="IGUANATEXSIZE" val="20"/>
  <p:tag name="IGUANATEXCURSOR" val="773"/>
  <p:tag name="TRANSPARENCY" val="True"/>
  <p:tag name="FILENAME" val=""/>
  <p:tag name="LATEXENGINEID" val="0"/>
  <p:tag name="TEMPFOLDER" val="c:\temp\"/>
  <p:tag name="LATEXFORMHEIGHT" val="385.5"/>
  <p:tag name="LATEXFORMWIDTH" val="810.75"/>
  <p:tag name="LATEXFORMWRAP" val="True"/>
  <p:tag name="BITMAPVECTOR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.222"/>
  <p:tag name="ORIGINALWIDTH" val="1600.3"/>
  <p:tag name="LATEXADDIN" val="\documentclass{article}&#10;&#10;\usepackage{bm}&#10;\usepackage{amsmath}&#10;\usepackage{amssymb}&#10;\usepackage{textcomp}&#10;\usepackage[svg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[&#10;  F_x = q_2\left(E_x + \bigl[v_z\vec{e}_z\times\vec{B}_\perp\bigr]_x\right)&#10;\]&#10;\end{document}"/>
  <p:tag name="IGUANATEXSIZE" val="18"/>
  <p:tag name="IGUANATEXCURSOR" val="778"/>
  <p:tag name="TRANSPARENCY" val="True"/>
  <p:tag name="FILENAME" val=""/>
  <p:tag name="LATEXENGINEID" val="0"/>
  <p:tag name="TEMPFOLDER" val="c:\temp\"/>
  <p:tag name="LATEXFORMHEIGHT" val="439.5"/>
  <p:tag name="LATEXFORMWIDTH" val="801"/>
  <p:tag name="LATEXFORMWRAP" val="True"/>
  <p:tag name="BITMAPVECTOR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4|32.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.222"/>
  <p:tag name="ORIGINALWIDTH" val="1600.3"/>
  <p:tag name="LATEXADDIN" val="\documentclass{article}&#10;&#10;\usepackage{bm}&#10;\usepackage{amsmath}&#10;\usepackage{amssymb}&#10;\usepackage{textcomp}&#10;\usepackage[svg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[&#10;  F_x = q_2\left(E_x + \bigl[v_z\vec{e}_z\times\vec{B}_\perp\bigr]_x\right)&#10;\]&#10;\end{document}"/>
  <p:tag name="IGUANATEXSIZE" val="19"/>
  <p:tag name="IGUANATEXCURSOR" val="778"/>
  <p:tag name="TRANSPARENCY" val="True"/>
  <p:tag name="FILENAME" val=""/>
  <p:tag name="LATEXENGINEID" val="0"/>
  <p:tag name="TEMPFOLDER" val="c:\temp\"/>
  <p:tag name="LATEXFORMHEIGHT" val="439.5"/>
  <p:tag name="LATEXFORMWIDTH" val="801"/>
  <p:tag name="LATEXFORMWRAP" val="True"/>
  <p:tag name="BITMAPVECTOR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6.7154"/>
  <p:tag name="ORIGINALWIDTH" val="4389.951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begin{align*}&#10;\textcolor{cern4}{\Delta {E_x}_2 =} &amp;\int F_x(\Delta x_1, \Delta x_2, z; s)\,ds = -q_1q_2&#10;\left(W_{C_x}(z) + \textcolor{MidnightBlue}{W_{Dx}(z)\,\Delta x_1} + \textcolor{orange}{W_{Q_x}(z)\,\Delta x_2}\right)&#10;\end{align*}&#10;\end{document}"/>
  <p:tag name="IGUANATEXSIZE" val="20"/>
  <p:tag name="IGUANATEXCURSOR" val="773"/>
  <p:tag name="TRANSPARENCY" val="True"/>
  <p:tag name="FILENAME" val=""/>
  <p:tag name="LATEXENGINEID" val="0"/>
  <p:tag name="TEMPFOLDER" val="c:\temp\"/>
  <p:tag name="LATEXFORMHEIGHT" val="385.5"/>
  <p:tag name="LATEXFORMWIDTH" val="810.75"/>
  <p:tag name="LATEXFORMWRAP" val="True"/>
  <p:tag name="BITMAPVECTOR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8"/>
  <p:tag name="ORIGINALWIDTH" val="2724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[&#10;W_{D_x}(z) = -\frac{E_0}{q_1q_2}\frac{\Delta x'_2}{\Delta x_1}\hspace*{1cm}&#10;W_{Q_x}(z) = -\frac{E_0}{q_1q_2}\frac{\Delta x'_2}{\Delta x_2}&#10;\]&#10;\end{document}"/>
  <p:tag name="IGUANATEXSIZE" val="20"/>
  <p:tag name="IGUANATEXCURSOR" val="77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6.7154"/>
  <p:tag name="ORIGINALWIDTH" val="2324.709"/>
  <p:tag name="LATEXADDIN" val="\documentclass{article}&#10;&#10;\usepackage{bm}&#10;\usepackage{amsmath}&#10;\usepackage{amssymb}&#10;\usepackage{textcomp}&#10;\usepackage[svg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[&#10;\Delta x_2'(z) \propto \int \bigl[\left&lt;x_1\right&gt;\cdot\lambda_1\bigr](z_1)\,W_{D_x}(z-z_1)\,dz_1&#10;\]&#10;\end{document}"/>
  <p:tag name="IGUANATEXSIZE" val="20"/>
  <p:tag name="IGUANATEXCURSOR" val="77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9,75"/>
  <p:tag name="ORIGINALWIDTH" val="3484,5"/>
  <p:tag name="LATEXADDIN" val="\documentclass{article}&#10;&#10;\usepackage{amsmath}&#10;\usepackage{amssymb}&#10;\usepackage{textcomp}&#10;\usepackage[svgnames,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begin{align*}&#10;\textrm{\color{DarkBlue}Dipolar} &amp;\quad&amp;&#10;Z_{D_x}(\omega) &amp;= i \int_{-\infty}^\infty W_{D_x}(z) \exp\left(-\frac{i\omega z}{c}\right)\,\frac{dz}{c} \\&#10;\textrm{\color{DarkBlue}Quadrupolar} &amp;\quad&amp;&#10;Z_{Q_x}(\omega) &amp;= i \int_{-\infty}^\infty W_{Q_x}(z) \exp\left(-\frac{i\omega z}{c}\right)\,\frac{dz}{c}&#10;\end{align*}&#10;\vspace*{2mm}\centering&#10;\[[\Omega/\textrm{m}]\]&#10;\end{document}"/>
  <p:tag name="IGUANATEXSIZE" val="20"/>
  <p:tag name="IGUANATEXCURSOR" val="99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50.4312"/>
  <p:tag name="ORIGINALWIDTH" val="5153.355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begin{align*}&#10;% \textcolor{white}{\Delta E_2 =}&#10;\int F_z(\Delta x_1, \Delta x_2, z, s)\,ds = -q_1q_2\Bigl[&#10;  W_\parallel(z) &amp;+ W_\parallel^{(d)}\,\Delta x_1 + W_\parallel^{(q)}\,\Delta x_2\\&#10;  &amp; + W_\parallel^{(2d)}\,\Delta x_1^2 + W_\parallel^{(2q)}\,\Delta x_2^2     &#10;    + W_\parallel^{(dq)}\,\Delta x_1\Delta x_2 + O(\Delta x^3)\Bigr]&#10;\end{align*}&#10;\end{document}"/>
  <p:tag name="IGUANATEXSIZE" val="20"/>
  <p:tag name="IGUANATEXCURSOR" val="1004"/>
  <p:tag name="TRANSPARENCY" val="True"/>
  <p:tag name="FILENAME" val=""/>
  <p:tag name="LATEXENGINEID" val="0"/>
  <p:tag name="TEMPFOLDER" val="c:\temp\"/>
  <p:tag name="LATEXFORMHEIGHT" val="363.75"/>
  <p:tag name="LATEXFORMWIDTH" val="771"/>
  <p:tag name="LATEXFORMWRAP" val="True"/>
  <p:tag name="BITMAPVECTOR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13.4608"/>
  <p:tag name="ORIGINALWIDTH" val="1803.525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[\frac{\partial}{\partial z} \int_0^L \vec{F}_\perp\,ds&#10;  = \vec{\nabla}_{\perp_\textrm{source}} \int_0^L F_s\,ds\]&#10;\end{document}"/>
  <p:tag name="IGUANATEXSIZE" val="20"/>
  <p:tag name="IGUANATEXCURSOR" val="742"/>
  <p:tag name="TRANSPARENCY" val="True"/>
  <p:tag name="FILENAME" val=""/>
  <p:tag name="LATEXENGINEID" val="0"/>
  <p:tag name="TEMPFOLDER" val="c:\temp\"/>
  <p:tag name="LATEXFORMHEIGHT" val="380.25"/>
  <p:tag name="LATEXFORMWIDTH" val="675"/>
  <p:tag name="LATEXFORMWRAP" val="True"/>
  <p:tag name="BITMAPVECTOR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6.7154"/>
  <p:tag name="ORIGINALWIDTH" val="4321.709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begin{align*}&#10;\int F_x(\Delta x_1, \Delta x_2, z, s)\,ds = -q_1q_2\Bigl[&#10;  W_{C_x}(z) + W_{D_x}(z)\,\Delta x_1 + W_{Q_x}\,\Delta x_2 + O(\Delta x^2)\Bigr]&#10;\end{align*}&#10;\end{document}"/>
  <p:tag name="IGUANATEXSIZE" val="20"/>
  <p:tag name="IGUANATEXCURSOR" val="797"/>
  <p:tag name="TRANSPARENCY" val="True"/>
  <p:tag name="FILENAME" val=""/>
  <p:tag name="LATEXENGINEID" val="0"/>
  <p:tag name="TEMPFOLDER" val="c:\temp\"/>
  <p:tag name="LATEXFORMHEIGHT" val="363.75"/>
  <p:tag name="LATEXFORMWIDTH" val="771"/>
  <p:tag name="LATEXFORMWRAP" val="True"/>
  <p:tag name="BITMAPVECTOR" val="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50.4312"/>
  <p:tag name="ORIGINALWIDTH" val="5153.355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begin{align*}&#10;% \textcolor{white}{\Delta E_2 =}&#10;\int F_z(\Delta x_1, \Delta x_2, z, s)\,ds = -q_1q_2\Bigl[&#10;  W_\parallel(z) &amp;+ W_\parallel^{(d)}\,\Delta x_1 + W_\parallel^{(q)}\,\Delta x_2\\&#10;  &amp; + W_\parallel^{(2d)}\,\Delta x_1^2 + W_\parallel^{(2q)}\,\Delta x_2^2     &#10;    + W_\parallel^{(dq)}\,\Delta x_1\Delta x_2 + O(\Delta x^3)\Bigr]&#10;\end{align*}&#10;\end{document}"/>
  <p:tag name="IGUANATEXSIZE" val="20"/>
  <p:tag name="IGUANATEXCURSOR" val="1004"/>
  <p:tag name="TRANSPARENCY" val="True"/>
  <p:tag name="FILENAME" val=""/>
  <p:tag name="LATEXENGINEID" val="0"/>
  <p:tag name="TEMPFOLDER" val="c:\temp\"/>
  <p:tag name="LATEXFORMHEIGHT" val="363.75"/>
  <p:tag name="LATEXFORMWIDTH" val="771"/>
  <p:tag name="LATEXFORMWRAP" val="True"/>
  <p:tag name="BITMAPVECTOR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13.4608"/>
  <p:tag name="ORIGINALWIDTH" val="1803.525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[\frac{\partial}{\partial z} \int_0^L \vec{F}_\perp\,ds&#10;  = \vec{\nabla}_{\perp_\textrm{source}} \int_0^L F_s\,ds\]&#10;\end{document}"/>
  <p:tag name="IGUANATEXSIZE" val="20"/>
  <p:tag name="IGUANATEXCURSOR" val="742"/>
  <p:tag name="TRANSPARENCY" val="True"/>
  <p:tag name="FILENAME" val=""/>
  <p:tag name="LATEXENGINEID" val="0"/>
  <p:tag name="TEMPFOLDER" val="c:\temp\"/>
  <p:tag name="LATEXFORMHEIGHT" val="380.25"/>
  <p:tag name="LATEXFORMWIDTH" val="675"/>
  <p:tag name="LATEXFORMWRAP" val="True"/>
  <p:tag name="BITMAPVECTOR" val="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6.7154"/>
  <p:tag name="ORIGINALWIDTH" val="4321.709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begin{align*}&#10;\int F_x(\Delta x_1, \Delta x_2, z, s)\,ds = -q_1q_2\Bigl[&#10;  W_{C_x}(z) + W_{D_x}(z)\,\Delta x_1 + W_{Q_x}\,\Delta x_2 + O(\Delta x^2)\Bigr]&#10;\end{align*}&#10;\end{document}"/>
  <p:tag name="IGUANATEXSIZE" val="20"/>
  <p:tag name="IGUANATEXCURSOR" val="797"/>
  <p:tag name="TRANSPARENCY" val="True"/>
  <p:tag name="FILENAME" val=""/>
  <p:tag name="LATEXENGINEID" val="0"/>
  <p:tag name="TEMPFOLDER" val="c:\temp\"/>
  <p:tag name="LATEXFORMHEIGHT" val="363.75"/>
  <p:tag name="LATEXFORMWIDTH" val="771"/>
  <p:tag name="LATEXFORMWRAP" val="True"/>
  <p:tag name="BITMAPVECTOR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03.1871"/>
  <p:tag name="ORIGINALWIDTH" val="3376.828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begin{align*}&#10;W_{D_x}'(z) &amp;= W_\parallel^{(dq)}(z) &amp; &#10;  \overset{\mathcal{F}}{\Longleftrightarrow} &amp;&amp; \frac{\omega}{c} Z_\perp(\omega) &amp;= Z_\parallel^{(dq)}(\omega)\\&#10;W_{Q_x}'(z) &amp;= 2 W_\parallel^{(2q)}(z) &amp; &#10;  \overset{\mathcal{F}}{\Longleftrightarrow} &amp;&amp; \frac{\omega}{c} Z_\perp(\omega) &amp;= 2 Z_\parallel^{(2q)}(\omega)&#10;\end{align*}&#10;\end{document}"/>
  <p:tag name="IGUANATEXSIZE" val="22"/>
  <p:tag name="IGUANATEXCURSOR" val="940"/>
  <p:tag name="TRANSPARENCY" val="True"/>
  <p:tag name="FILENAME" val=""/>
  <p:tag name="LATEXENGINEID" val="0"/>
  <p:tag name="TEMPFOLDER" val="c:\temp\"/>
  <p:tag name="LATEXFORMHEIGHT" val="363.75"/>
  <p:tag name="LATEXFORMWIDTH" val="771"/>
  <p:tag name="LATEXFORMWRAP" val="True"/>
  <p:tag name="BITMAPVECTOR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73.3784"/>
  <p:tag name="ORIGINALWIDTH" val="1860.517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begin{align*}&#10;Z_{\parallel_\textrm{Res}}(\omega) &amp;= \frac{R_{s_\parallel}}{1 + i Q \left(\dfrac{\omega_r}{\omega} - \dfrac{\omega}{\omega_r}\right)}\\&#10;Z_{\perp_\textrm{Res}}(\omega) &amp;= \frac{\omega_r}{\omega}\frac{R_{s_\perp}}{1 + i Q \left(\dfrac{\omega_r}{\omega} - \dfrac{\omega}{\omega_r}\right)}&#10;\end{align*}&#10;\end{document}"/>
  <p:tag name="IGUANATEXSIZE" val="22"/>
  <p:tag name="IGUANATEXCURSOR" val="805"/>
  <p:tag name="TRANSPARENCY" val="True"/>
  <p:tag name="FILENAME" val=""/>
  <p:tag name="LATEXENGINEID" val="0"/>
  <p:tag name="TEMPFOLDER" val="c:\temp\"/>
  <p:tag name="LATEXFORMHEIGHT" val="313.5"/>
  <p:tag name="LATEXFORMWIDTH" val="1098"/>
  <p:tag name="LATEXFORMWRAP" val="True"/>
  <p:tag name="BITMAPVECTOR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48.219"/>
  <p:tag name="ORIGINALWIDTH" val="1520.81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[\alpha_z = \frac{\omega_r}{2 Q}\,,\quad \bar{\omega} = \sqrt{\omega_r^2 - \alpha_z^2}\]&#10;\end{document}"/>
  <p:tag name="IGUANATEXSIZE" val="18"/>
  <p:tag name="IGUANATEXCURSOR" val="775"/>
  <p:tag name="TRANSPARENCY" val="True"/>
  <p:tag name="FILENAME" val=""/>
  <p:tag name="LATEXENGINEID" val="0"/>
  <p:tag name="TEMPFOLDER" val="c:\temp\"/>
  <p:tag name="LATEXFORMHEIGHT" val="363.75"/>
  <p:tag name="LATEXFORMWIDTH" val="771"/>
  <p:tag name="LATEXFORMWRAP" val="True"/>
  <p:tag name="BITMAPVECTOR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50.9186"/>
  <p:tag name="ORIGINALWIDTH" val="1811.774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begin{align*}&#10;\frac{1}{Z_{\parallel_\textrm{Res}}} &amp;= \frac{1}{R_s} + \frac{i}{\omega L} - i\omega C\\&#10;Q &amp;= R_S\sqrt{C/L}\,,\quad \omega = \sqrt{\frac{1}{LC}}&#10;\end{align*}&#10;\end{document}"/>
  <p:tag name="IGUANATEXSIZE" val="18"/>
  <p:tag name="IGUANATEXCURSOR" val="824"/>
  <p:tag name="TRANSPARENCY" val="True"/>
  <p:tag name="FILENAME" val=""/>
  <p:tag name="LATEXENGINEID" val="0"/>
  <p:tag name="TEMPFOLDER" val="c:\temp\"/>
  <p:tag name="LATEXFORMHEIGHT" val="363.75"/>
  <p:tag name="LATEXFORMWIDTH" val="771"/>
  <p:tag name="LATEXFORMWRAP" val="True"/>
  <p:tag name="BITMAPVECTOR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73.3784"/>
  <p:tag name="ORIGINALWIDTH" val="1860.517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begin{align*}&#10;Z_{\parallel_\textrm{Res}}(\omega) &amp;= \frac{R_{s_\parallel}}{1 + i Q \left(\dfrac{\omega_r}{\omega} - \dfrac{\omega}{\omega_r}\right)}\\&#10;Z_{\perp_\textrm{Res}}(\omega) &amp;= \frac{\omega_r}{\omega}\frac{R_{s_\perp}}{1 + i Q \left(\dfrac{\omega_r}{\omega} - \dfrac{\omega}{\omega_r}\right)}&#10;\end{align*}&#10;\end{document}"/>
  <p:tag name="IGUANATEXSIZE" val="22"/>
  <p:tag name="IGUANATEXCURSOR" val="805"/>
  <p:tag name="TRANSPARENCY" val="True"/>
  <p:tag name="FILENAME" val=""/>
  <p:tag name="LATEXENGINEID" val="0"/>
  <p:tag name="TEMPFOLDER" val="c:\temp\"/>
  <p:tag name="LATEXFORMHEIGHT" val="313.5"/>
  <p:tag name="LATEXFORMWIDTH" val="1098"/>
  <p:tag name="LATEXFORMWRAP" val="True"/>
  <p:tag name="BITMAPVECTOR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73.3784"/>
  <p:tag name="ORIGINALWIDTH" val="1860.517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begin{align*}&#10;Z_{\parallel_\textrm{Res}}(\omega) &amp;= \frac{R_{s_\parallel}}{1 + i Q \left(\dfrac{\omega_r}{\omega} - \dfrac{\omega}{\omega_r}\right)}\\&#10;Z_{\perp_\textrm{Res}}(\omega) &amp;= \frac{\omega_r}{\omega}\frac{R_{s_\perp}}{1 + i Q \left(\dfrac{\omega_r}{\omega} - \dfrac{\omega}{\omega_r}\right)}&#10;\end{align*}&#10;\end{document}"/>
  <p:tag name="IGUANATEXSIZE" val="22"/>
  <p:tag name="IGUANATEXCURSOR" val="805"/>
  <p:tag name="TRANSPARENCY" val="True"/>
  <p:tag name="FILENAME" val=""/>
  <p:tag name="LATEXENGINEID" val="0"/>
  <p:tag name="TEMPFOLDER" val="c:\temp\"/>
  <p:tag name="LATEXFORMHEIGHT" val="313.5"/>
  <p:tag name="LATEXFORMWIDTH" val="1098"/>
  <p:tag name="LATEXFORMWRAP" val="True"/>
  <p:tag name="BITMAPVECTOR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73.3784"/>
  <p:tag name="ORIGINALWIDTH" val="1860.517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begin{align*}&#10;Z_{\parallel_\textrm{Res}}(\omega) &amp;= \frac{R_{s_\parallel}}{1 + i Q \left(\dfrac{\omega_r}{\omega} - \dfrac{\omega}{\omega_r}\right)}\\&#10;Z_{\perp_\textrm{Res}}(\omega) &amp;= \frac{\omega_r}{\omega}\frac{R_{s_\perp}}{1 + i Q \left(\dfrac{\omega_r}{\omega} - \dfrac{\omega}{\omega_r}\right)}&#10;\end{align*}&#10;\end{document}"/>
  <p:tag name="IGUANATEXSIZE" val="22"/>
  <p:tag name="IGUANATEXCURSOR" val="805"/>
  <p:tag name="TRANSPARENCY" val="True"/>
  <p:tag name="FILENAME" val=""/>
  <p:tag name="LATEXENGINEID" val="0"/>
  <p:tag name="TEMPFOLDER" val="c:\temp\"/>
  <p:tag name="LATEXFORMHEIGHT" val="313.5"/>
  <p:tag name="LATEXFORMWIDTH" val="1098"/>
  <p:tag name="LATEXFORMWRAP" val="True"/>
  <p:tag name="BITMAPVECTOR" val="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73.3784"/>
  <p:tag name="ORIGINALWIDTH" val="1860.517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begin{align*}&#10;Z_{\parallel_\textrm{Res}}(\omega) &amp;= \frac{R_{s_\parallel}}{1 + i Q \left(\dfrac{\omega_r}{\omega} - \dfrac{\omega}{\omega_r}\right)}\\&#10;Z_{\perp_\textrm{Res}}(\omega) &amp;= \frac{\omega_r}{\omega}\frac{R_{s_\perp}}{1 + i Q \left(\dfrac{\omega_r}{\omega} - \dfrac{\omega}{\omega_r}\right)}&#10;\end{align*}&#10;\end{document}"/>
  <p:tag name="IGUANATEXSIZE" val="22"/>
  <p:tag name="IGUANATEXCURSOR" val="805"/>
  <p:tag name="TRANSPARENCY" val="True"/>
  <p:tag name="FILENAME" val=""/>
  <p:tag name="LATEXENGINEID" val="0"/>
  <p:tag name="TEMPFOLDER" val="c:\temp\"/>
  <p:tag name="LATEXFORMHEIGHT" val="313.5"/>
  <p:tag name="LATEXFORMWIDTH" val="1098"/>
  <p:tag name="LATEXFORMWRAP" val="True"/>
  <p:tag name="BITMAPVECTOR" val="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6,25"/>
  <p:tag name="ORIGINALWIDTH" val="2190,75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[&#10;W_\parallel(0) = \frac{1}{\pi}\int_0^\infty&#10;\operatorname{Re}\left(Z_\parallel(\omega)\right)\,d\omega = -\frac{\Delta E_1}{q_1^2}&#10;\]&#10;\end{document}"/>
  <p:tag name="IGUANATEXSIZE" val="20"/>
  <p:tag name="IGUANATEXCURSOR" val="78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6,25"/>
  <p:tag name="ORIGINALWIDTH" val="2190,75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[&#10;W_\parallel(0) = \frac{1}{\pi}\int_0^\infty&#10;\operatorname{Re}\left(Z_\parallel(\omega)\right)\,d\omega = -\frac{\Delta E_1}{q_1^2}&#10;\]&#10;\end{document}"/>
  <p:tag name="IGUANATEXSIZE" val="20"/>
  <p:tag name="IGUANATEXCURSOR" val="78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4.7131"/>
  <p:tag name="ORIGINALWIDTH" val="1853.768"/>
  <p:tag name="LATEXADDIN" val="\documentclass[a4]{article}&#10;&#10;\usepackage{bm}&#10;\usepackage{amsmath}&#10;\usepackage{amssymb}&#10;\usepackage{textcomp}&#10;\usepackage[margin=1.4in]{geometry}&#10;\usepackage[svgnames,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[\bm{&#10;\textcolor{LavenderBlush}{&#10;\frac{\Delta W^\textrm{MKE}}{\Delta W^\textrm{MKESER}} = &#10;\frac{\Delta T^\textrm{MKE}}{\Delta T^\textrm{MKESER}} \approx 4&#10;}&#10;}\]&#10;&#10;\end{document}"/>
  <p:tag name="IGUANATEXSIZE" val="18"/>
  <p:tag name="IGUANATEXCURSOR" val="899"/>
  <p:tag name="TRANSPARENCY" val="True"/>
  <p:tag name="FILENAME" val=""/>
  <p:tag name="LATEXENGINEID" val="0"/>
  <p:tag name="TEMPFOLDER" val="c:\temp\"/>
  <p:tag name="LATEXFORMHEIGHT" val="763.5"/>
  <p:tag name="LATEXFORMWIDTH" val="840"/>
  <p:tag name="LATEXFORMWRAP" val="True"/>
  <p:tag name="BITMAPVECTOR" val="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446.1942"/>
  <p:tag name="LATEXADDIN" val="\documentclass[a4]{article}&#10;&#10;\usepackage{bm}&#10;\usepackage{amsmath}&#10;\usepackage{amssymb}&#10;\usepackage{textcomp}&#10;\usepackage[margin=1.4in]{geometry}&#10;\usepackage[dvipsnames,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\color{SpringGreen}&#10;\begin{align*}&#10;\bm{\Delta T^\textrm{MKE}}\\&#10;\bm{\approx 20\,K}&#10;\end{align*}&#10;&#10;\end{document}"/>
  <p:tag name="IGUANATEXSIZE" val="16"/>
  <p:tag name="IGUANATEXCURSOR" val="822"/>
  <p:tag name="TRANSPARENCY" val="True"/>
  <p:tag name="FILENAME" val=""/>
  <p:tag name="LATEXENGINEID" val="0"/>
  <p:tag name="TEMPFOLDER" val="c:\temp\"/>
  <p:tag name="LATEXFORMHEIGHT" val="693.75"/>
  <p:tag name="LATEXFORMWIDTH" val="840"/>
  <p:tag name="LATEXFORMWRAP" val="True"/>
  <p:tag name="BITMAPVECTOR" val="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9625"/>
  <p:tag name="ORIGINALWIDTH" val="636.6704"/>
  <p:tag name="LATEXADDIN" val="\documentclass[a4]{article}&#10;&#10;\usepackage{bm}&#10;\usepackage{amsmath}&#10;\usepackage{amssymb}&#10;\usepackage{textcomp}&#10;\usepackage[margin=1.4in]{geometry}&#10;\usepackage[dvipsnames,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\color{Apricot}&#10;\begin{align*}&#10;&amp;\bm{\Delta T^\textrm{MKESER}}\\&#10;&amp;\bm{\approx 5\,K}&#10;\end{align*}&#10;&#10;\end{document}"/>
  <p:tag name="IGUANATEXSIZE" val="16"/>
  <p:tag name="IGUANATEXCURSOR" val="822"/>
  <p:tag name="TRANSPARENCY" val="True"/>
  <p:tag name="FILENAME" val=""/>
  <p:tag name="LATEXENGINEID" val="0"/>
  <p:tag name="TEMPFOLDER" val="c:\temp\"/>
  <p:tag name="LATEXFORMHEIGHT" val="763.5"/>
  <p:tag name="LATEXFORMWIDTH" val="840"/>
  <p:tag name="LATEXFORMWRAP" val="True"/>
  <p:tag name="BITMAPVECTOR" val="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08.849"/>
  <p:tag name="ORIGINALWIDTH" val="3067.866"/>
  <p:tag name="LATEXADDIN" val="\documentclass{article}&#10;&#10;\usepackage{bm}&#10;\usepackage{amsmath}&#10;\usepackage{amssymb}&#10;\usepackage{textcomp}&#10;\usepackage[svgnames,table]{xcolor}&#10;&#10;\renewcommand*\sfdefault{lcmss}&#10;\renewcommand*\familydefault{\sfdefault}&#10;\usepackage[T1]{fontenc}&#10;&#10;% Uncomment this line for sans-serif font&#10;%\everymath{\mathsf{\xdef\mysf{\mathgroup\the\mathgroup\relax}}\mysf}&#10;&#10;% Uncomment these lines for colored equations&#10;\definecolor{cern}{RGB}{40,40,40}&#10;\definecolor{cernblue}{RGB}{0, 83, 161}&#10;\color{cern}&#10;&#10;&#10;\pagestyle{empty}&#10;\begin{document}&#10;&#10;\begin{align*}&#10;\bm{N} &amp;\bm{= \int \psi\left(\vec{q}, \vec{p}\right)\,d\vec{q} d\vec{p}}\\&#10;\bm{\langle x\rangle} &amp;\bm{= \frac{1}{N}\int &#10;    x \cdot \psi\left(\vec{q}, \vec{p}\right)\,d\vec{q} d\vec{p}}\\&#10;\bm{\sigma_x^2} &amp;\bm{= \frac{1}{N}\int&#10;    \left(x - \langle x\rangle\right)^2 \cdot \psi\left(\vec{q}, \vec{p}\right)\,d\vec{q} d\vec{p}}&#10;\end{align*}&#10;&#10;and similar definitions for $\bm{\langle y\rangle, \sigma_y, \langle z\rangle, \sigma_z}$&#10;&#10;\end{document}"/>
  <p:tag name="IGUANATEXSIZE" val="20"/>
  <p:tag name="IGUANATEXCURSOR" val="970"/>
  <p:tag name="TRANSPARENCY" val="True"/>
  <p:tag name="FILENAME" val=""/>
  <p:tag name="LATEXENGINEID" val="0"/>
  <p:tag name="TEMPFOLDER" val="c:\temp\"/>
  <p:tag name="LATEXFORMHEIGHT" val="431.25"/>
  <p:tag name="LATEXFORMWIDTH" val="753"/>
  <p:tag name="LATEXFORMWRAP" val="True"/>
  <p:tag name="BITMAPVECTOR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1.609"/>
  <p:tag name="ORIGINALWIDTH" val="2260.967"/>
  <p:tag name="LATEXADDIN" val="\documentclass{article}&#10;&#10;\usepackage{bm}&#10;\usepackage{amsmath}&#10;\usepackage{amssymb}&#10;\usepackage{textcomp}&#10;\usepackage[margin=3in]{geometry}&#10;\usepackage[dvipsnames,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noindent&#10;\small The probability P (at any time $t$) to find a given particle at state $(\vec{q},\vec{p})$:~~\normalsize&#10;\[\bm{P\Bigr|_{(\vec{q},\vec{p}); t} = \frac{1}{N}\,\psi(\vec{q}, \vec{p}, t)}\]\\&#10;\small Normalization:~~\normalsize &#10;$\bm{1 = \displaystyle \frac{1}{N} \int \bm{\psi(\vec{q},\vec{p},t)}\,d\vec{q}d\vec{p}}$&#10;\end{document}"/>
  <p:tag name="IGUANATEXSIZE" val="18"/>
  <p:tag name="IGUANATEXCURSOR" val="1008"/>
  <p:tag name="TRANSPARENCY" val="True"/>
  <p:tag name="FILENAME" val=""/>
  <p:tag name="LATEXENGINEID" val="0"/>
  <p:tag name="TEMPFOLDER" val="c:\temp\"/>
  <p:tag name="LATEXFORMHEIGHT" val="312"/>
  <p:tag name="LATEXFORMWIDTH" val="466.5"/>
  <p:tag name="LATEXFORMWRAP" val="True"/>
  <p:tag name="BITMAPVECTOR" val="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2761.905"/>
  <p:tag name="LATEXADDIN" val="\documentclass{article}&#10;&#10;\usepackage{bm}&#10;\usepackage{amsmath}&#10;\usepackage{amssymb}&#10;\usepackage{textcomp}&#10;\usepackage[margin=2.2in]{geometry}&#10;\usepackage[dvipsnames,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noindent&#10;\small Single particle probability density function:~~\normalsize&#10;$\bm{\psi(\vec{q}, \vec{p}, t)}$&#10;\end{document}"/>
  <p:tag name="IGUANATEXSIZE" val="22"/>
  <p:tag name="IGUANATEXCURSOR" val="801"/>
  <p:tag name="TRANSPARENCY" val="True"/>
  <p:tag name="FILENAME" val=""/>
  <p:tag name="LATEXENGINEID" val="0"/>
  <p:tag name="TEMPFOLDER" val="c:\temp\"/>
  <p:tag name="LATEXFORMHEIGHT" val="312"/>
  <p:tag name="LATEXFORMWIDTH" val="466.5"/>
  <p:tag name="LATEXFORMWRAP" val="True"/>
  <p:tag name="BITMAPVECTOR" val="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.24"/>
  <p:tag name="ORIGINALWIDTH" val="58.49268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y&#10;\]&#10;\end{document}"/>
  <p:tag name="IGUANATEXSIZE" val="22"/>
  <p:tag name="IGUANATEXCURSOR" val="6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62.99213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x&#10;\]&#10;\end{document}"/>
  <p:tag name="IGUANATEXSIZE" val="22"/>
  <p:tag name="IGUANATEXCURSOR" val="64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53.24331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z&#10;\]&#10;\end{document}"/>
  <p:tag name="IGUANATEXSIZE" val="22"/>
  <p:tag name="IGUANATEXCURSOR" val="688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73.3784"/>
  <p:tag name="ORIGINALWIDTH" val="1860.517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begin{align*}&#10;Z_{\parallel_\textrm{Res}}(\omega) &amp;= \frac{R_{s_\parallel}}{1 + i Q \left(\dfrac{\omega_r}{\omega} - \dfrac{\omega}{\omega_r}\right)}\\&#10;Z_{\perp_\textrm{Res}}(\omega) &amp;= \frac{\omega_r}{\omega}\frac{R_{s_\perp}}{1 + i Q \left(\dfrac{\omega_r}{\omega} - \dfrac{\omega}{\omega_r}\right)}&#10;\end{align*}&#10;\end{document}"/>
  <p:tag name="IGUANATEXSIZE" val="22"/>
  <p:tag name="IGUANATEXCURSOR" val="805"/>
  <p:tag name="TRANSPARENCY" val="True"/>
  <p:tag name="FILENAME" val=""/>
  <p:tag name="LATEXENGINEID" val="0"/>
  <p:tag name="TEMPFOLDER" val="c:\temp\"/>
  <p:tag name="LATEXFORMHEIGHT" val="313.5"/>
  <p:tag name="LATEXFORMWIDTH" val="1098"/>
  <p:tag name="LATEXFORMWRAP" val="True"/>
  <p:tag name="BITMAPVECTOR" val="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73.3784"/>
  <p:tag name="ORIGINALWIDTH" val="1860.517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begin{align*}&#10;Z_{\parallel_\textrm{Res}}(\omega) &amp;= \frac{R_{s_\parallel}}{1 + i Q \left(\dfrac{\omega_r}{\omega} - \dfrac{\omega}{\omega_r}\right)}\\&#10;Z_{\perp_\textrm{Res}}(\omega) &amp;= \frac{\omega_r}{\omega}\frac{R_{s_\perp}}{1 + i Q \left(\dfrac{\omega_r}{\omega} - \dfrac{\omega}{\omega_r}\right)}&#10;\end{align*}&#10;\end{document}"/>
  <p:tag name="IGUANATEXSIZE" val="22"/>
  <p:tag name="IGUANATEXCURSOR" val="805"/>
  <p:tag name="TRANSPARENCY" val="True"/>
  <p:tag name="FILENAME" val=""/>
  <p:tag name="LATEXENGINEID" val="0"/>
  <p:tag name="TEMPFOLDER" val="c:\temp\"/>
  <p:tag name="LATEXFORMHEIGHT" val="313.5"/>
  <p:tag name="LATEXFORMWIDTH" val="1098"/>
  <p:tag name="LATEXFORMWRAP" val="True"/>
  <p:tag name="BITMAPVECTOR" val="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73.3784"/>
  <p:tag name="ORIGINALWIDTH" val="1860.517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begin{align*}&#10;Z_{\parallel_\textrm{Res}}(\omega) &amp;= \frac{R_{s_\parallel}}{1 + i Q \left(\dfrac{\omega_r}{\omega} - \dfrac{\omega}{\omega_r}\right)}\\&#10;Z_{\perp_\textrm{Res}}(\omega) &amp;= \frac{\omega_r}{\omega}\frac{R_{s_\perp}}{1 + i Q \left(\dfrac{\omega_r}{\omega} - \dfrac{\omega}{\omega_r}\right)}&#10;\end{align*}&#10;\end{document}"/>
  <p:tag name="IGUANATEXSIZE" val="22"/>
  <p:tag name="IGUANATEXCURSOR" val="805"/>
  <p:tag name="TRANSPARENCY" val="True"/>
  <p:tag name="FILENAME" val=""/>
  <p:tag name="LATEXENGINEID" val="0"/>
  <p:tag name="TEMPFOLDER" val="c:\temp\"/>
  <p:tag name="LATEXFORMHEIGHT" val="313.5"/>
  <p:tag name="LATEXFORMWIDTH" val="1098"/>
  <p:tag name="LATEXFORMWRAP" val="True"/>
  <p:tag name="BITMAPVECTOR" val="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08.849"/>
  <p:tag name="ORIGINALWIDTH" val="3067.866"/>
  <p:tag name="LATEXADDIN" val="\documentclass{article}&#10;&#10;\usepackage{bm}&#10;\usepackage{amsmath}&#10;\usepackage{amssymb}&#10;\usepackage{textcomp}&#10;\usepackage[svgnames,table]{xcolor}&#10;&#10;\renewcommand*\sfdefault{lcmss}&#10;\renewcommand*\familydefault{\sfdefault}&#10;\usepackage[T1]{fontenc}&#10;&#10;% Uncomment this line for sans-serif font&#10;%\everymath{\mathsf{\xdef\mysf{\mathgroup\the\mathgroup\relax}}\mysf}&#10;&#10;% Uncomment these lines for colored equations&#10;\definecolor{cern}{RGB}{40,40,40}&#10;\definecolor{cernblue}{RGB}{0, 83, 161}&#10;\color{cern}&#10;&#10;&#10;\pagestyle{empty}&#10;\begin{document}&#10;&#10;\begin{align*}&#10;\bm{N} &amp;\bm{= \int \psi\left(\vec{q}, \vec{p}\right)\,d\vec{q} d\vec{p}}\\&#10;\bm{\langle x\rangle} &amp;\bm{= \frac{1}{N}\int &#10;    x \cdot \psi\left(\vec{q}, \vec{p}\right)\,d\vec{q} d\vec{p}}\\&#10;\bm{\sigma_x^2} &amp;\bm{= \frac{1}{N}\int&#10;    \left(x - \langle x\rangle\right)^2 \cdot \psi\left(\vec{q}, \vec{p}\right)\,d\vec{q} d\vec{p}}&#10;\end{align*}&#10;&#10;and similar definitions for $\bm{\langle y\rangle, \sigma_y, \langle z\rangle, \sigma_z}$&#10;&#10;\end{document}"/>
  <p:tag name="IGUANATEXSIZE" val="20"/>
  <p:tag name="IGUANATEXCURSOR" val="970"/>
  <p:tag name="TRANSPARENCY" val="True"/>
  <p:tag name="FILENAME" val=""/>
  <p:tag name="LATEXENGINEID" val="0"/>
  <p:tag name="TEMPFOLDER" val="c:\temp\"/>
  <p:tag name="LATEXFORMHEIGHT" val="431.25"/>
  <p:tag name="LATEXFORMWIDTH" val="753"/>
  <p:tag name="LATEXFORMWRAP" val="True"/>
  <p:tag name="BITMAPVECTOR" val="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69.4413"/>
  <p:tag name="ORIGINALWIDTH" val="5451.818"/>
  <p:tag name="LATEXADDIN" val="\documentclass{article}&#10;&#10;\usepackage{bm}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&#10;\begin{align*}&#10;\bm{\Psi(&#10;  \vec{q}_1, \ldots, \vec{q}_N, &#10;  \vec{p}_1, \ldots, \vec{p}_N, t)} &amp;\longrightarrow\\&#10;\bm{\psi(\vec{q}, \vec{p}, t)} &amp;\bm{= N \cdot \int \Psi(&#10;  \vec{q}, \vec{q}_2, \ldots, \vec{q}_N, &#10;  \vec{p}, \vec{p}_2, \ldots, \vec{p}_N, t)\, &#10;  d\vec{q}_2\ldots d\vec{q}_N d\vec{p}_2\ldots d\vec{p}_N}&#10;\end{align*}&#10;&#10;\end{document}"/>
  <p:tag name="IGUANATEXSIZE" val="20"/>
  <p:tag name="IGUANATEXCURSOR" val="992"/>
  <p:tag name="TRANSPARENCY" val="True"/>
  <p:tag name="FILENAME" val=""/>
  <p:tag name="LATEXENGINEID" val="0"/>
  <p:tag name="TEMPFOLDER" val="c:\temp\"/>
  <p:tag name="LATEXFORMHEIGHT" val="312"/>
  <p:tag name="LATEXFORMWIDTH" val="466.5"/>
  <p:tag name="LATEXFORMWRAP" val="True"/>
  <p:tag name="BITMAPVECTOR" val="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.24"/>
  <p:tag name="ORIGINALWIDTH" val="58.49268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y&#10;\]&#10;\end{document}"/>
  <p:tag name="IGUANATEXSIZE" val="22"/>
  <p:tag name="IGUANATEXCURSOR" val="6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62.99213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x&#10;\]&#10;\end{document}"/>
  <p:tag name="IGUANATEXSIZE" val="22"/>
  <p:tag name="IGUANATEXCURSOR" val="64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53.24331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z&#10;\]&#10;\end{document}"/>
  <p:tag name="IGUANATEXSIZE" val="22"/>
  <p:tag name="IGUANATEXCURSOR" val="688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08.849"/>
  <p:tag name="ORIGINALWIDTH" val="3067.866"/>
  <p:tag name="LATEXADDIN" val="\documentclass{article}&#10;&#10;\usepackage{bm}&#10;\usepackage{amsmath}&#10;\usepackage{amssymb}&#10;\usepackage{textcomp}&#10;\usepackage[svgnames,table]{xcolor}&#10;&#10;\renewcommand*\sfdefault{lcmss}&#10;\renewcommand*\familydefault{\sfdefault}&#10;\usepackage[T1]{fontenc}&#10;&#10;% Uncomment this line for sans-serif font&#10;%\everymath{\mathsf{\xdef\mysf{\mathgroup\the\mathgroup\relax}}\mysf}&#10;&#10;% Uncomment these lines for colored equations&#10;\definecolor{cern}{RGB}{40,40,40}&#10;\definecolor{cernblue}{RGB}{0, 83, 161}&#10;\color{cern}&#10;&#10;&#10;\pagestyle{empty}&#10;\begin{document}&#10;&#10;\begin{align*}&#10;\bm{N} &amp;\bm{= \int \psi\left(\vec{q}, \vec{p}\right)\,d\vec{q} d\vec{p}}\\&#10;\bm{\langle x\rangle} &amp;\bm{= \frac{1}{N}\int &#10;    x \cdot \psi\left(\vec{q}, \vec{p}\right)\,d\vec{q} d\vec{p}}\\&#10;\bm{\sigma_x^2} &amp;\bm{= \frac{1}{N}\int&#10;    \left(x - \langle x\rangle\right)^2 \cdot \psi\left(\vec{q}, \vec{p}\right)\,d\vec{q} d\vec{p}}&#10;\end{align*}&#10;&#10;and similar definitions for $\bm{\langle y\rangle, \sigma_y, \langle z\rangle, \sigma_z}$&#10;&#10;\end{document}"/>
  <p:tag name="IGUANATEXSIZE" val="20"/>
  <p:tag name="IGUANATEXCURSOR" val="970"/>
  <p:tag name="TRANSPARENCY" val="True"/>
  <p:tag name="FILENAME" val=""/>
  <p:tag name="LATEXENGINEID" val="0"/>
  <p:tag name="TEMPFOLDER" val="c:\temp\"/>
  <p:tag name="LATEXFORMHEIGHT" val="431.25"/>
  <p:tag name="LATEXFORMWIDTH" val="753"/>
  <p:tag name="LATEXFORMWRAP" val="True"/>
  <p:tag name="BITMAPVECTOR" val="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69.4413"/>
  <p:tag name="ORIGINALWIDTH" val="5451.818"/>
  <p:tag name="LATEXADDIN" val="\documentclass{article}&#10;&#10;\usepackage{bm}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&#10;\begin{align*}&#10;\bm{\Psi(&#10;  \vec{q}_1, \ldots, \vec{q}_N, &#10;  \vec{p}_1, \ldots, \vec{p}_N, t)} &amp;\longrightarrow\\&#10;\bm{\psi(\vec{q}, \vec{p}, t)} &amp;\bm{= N \cdot \int \Psi(&#10;  \vec{q}, \vec{q}_2, \ldots, \vec{q}_N, &#10;  \vec{p}, \vec{p}_2, \ldots, \vec{p}_N, t)\, &#10;  d\vec{q}_2\ldots d\vec{q}_N d\vec{p}_2\ldots d\vec{p}_N}&#10;\end{align*}&#10;&#10;\end{document}"/>
  <p:tag name="IGUANATEXSIZE" val="20"/>
  <p:tag name="IGUANATEXCURSOR" val="992"/>
  <p:tag name="TRANSPARENCY" val="True"/>
  <p:tag name="FILENAME" val=""/>
  <p:tag name="LATEXENGINEID" val="0"/>
  <p:tag name="TEMPFOLDER" val="c:\temp\"/>
  <p:tag name="LATEXFORMHEIGHT" val="312"/>
  <p:tag name="LATEXFORMWIDTH" val="466.5"/>
  <p:tag name="LATEXFORMWRAP" val="True"/>
  <p:tag name="BITMAPVECTOR" val="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.24"/>
  <p:tag name="ORIGINALWIDTH" val="58.49268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y&#10;\]&#10;\end{document}"/>
  <p:tag name="IGUANATEXSIZE" val="22"/>
  <p:tag name="IGUANATEXCURSOR" val="6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62.99213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x&#10;\]&#10;\end{document}"/>
  <p:tag name="IGUANATEXSIZE" val="22"/>
  <p:tag name="IGUANATEXCURSOR" val="646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53.24331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red}&#10;&#10;\pagestyle{empty}&#10;\begin{document}&#10;\[&#10;z&#10;\]&#10;\end{document}"/>
  <p:tag name="IGUANATEXSIZE" val="22"/>
  <p:tag name="IGUANATEXCURSOR" val="688"/>
  <p:tag name="TRANSPARENCY" val="Fals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2|6.3|8.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2|6.3|8.8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2|6.3|8.8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2|6.3|8.8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1,75"/>
  <p:tag name="ORIGINALWIDTH" val="2483,25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[&#10;W_\parallel(z) = -\frac{\Delta E_2}{q_1q_2}\quad&#10;    \xrightarrow[q_2\rightarrow q_1]{z\rightarrow 0}\quad&#10;W_\parallel(0) = -\frac{\Delta E_1}{q_1^2}\]&#10;\end{document}"/>
  <p:tag name="IGUANATEXSIZE" val="20"/>
  <p:tag name="IGUANATEXCURSOR" val="77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2.3997"/>
  <p:tag name="ORIGINALWIDTH" val="3992.501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begin{align*}&#10;\frac{Z_{\parallel_\textrm{RW}}(\omega)}{L} &amp;= \frac{1}{4\pi b}\sqrt{\frac{2 Z_0|\omega|}{\sigma c}}\,[1 + \operatorname{sgn}(\omega)\cdot i] &amp;&amp;&amp;&#10;\frac{W_{\parallel_\textrm{RW}}(z)}{L} &amp;= -\frac{c}{4\pi b}\sqrt{\frac{Z_0}{\pi\sigma |z|^3}}\\&#10;\frac{Z_{\perp_\textrm{RW}}(\omega)}{L} &amp;= \frac{1}{4\pi b^3}\sqrt{\frac{2 Z_0 c}{\sigma |\omega|}}\,[1 + \operatorname{sgn}(\omega)\cdot i] &amp;&amp;&amp;&#10;\frac{W_{\perp_\textrm{RW}}(z)}{L} &amp;= -\frac{c}{4\pi b^3}\sqrt{\frac{Z_0}{\pi\sigma |z|}}\\&#10;\end{align*}&#10;\end{document}"/>
  <p:tag name="IGUANATEXSIZE" val="22"/>
  <p:tag name="IGUANATEXCURSOR" val="1044"/>
  <p:tag name="TRANSPARENCY" val="True"/>
  <p:tag name="FILENAME" val=""/>
  <p:tag name="LATEXENGINEID" val="0"/>
  <p:tag name="TEMPFOLDER" val="c:\temp\"/>
  <p:tag name="LATEXFORMHEIGHT" val="363.75"/>
  <p:tag name="LATEXFORMWIDTH" val="771"/>
  <p:tag name="LATEXFORMWRAP" val="True"/>
  <p:tag name="BITMAPVECTOR" val="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1.2149"/>
  <p:tag name="ORIGINALWIDTH" val="1858.268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$b\chi^{1/3} \ll |z| \ll \dfrac{b}{\chi}$, with $\chi = \dfrac{1}{Z_0 \sigma b}$&#10;\end{document}"/>
  <p:tag name="IGUANATEXSIZE" val="18"/>
  <p:tag name="IGUANATEXCURSOR" val="744"/>
  <p:tag name="TRANSPARENCY" val="True"/>
  <p:tag name="FILENAME" val=""/>
  <p:tag name="LATEXENGINEID" val="0"/>
  <p:tag name="TEMPFOLDER" val="c:\temp\"/>
  <p:tag name="LATEXFORMHEIGHT" val="363.75"/>
  <p:tag name="LATEXFORMWIDTH" val="771"/>
  <p:tag name="LATEXFORMWRAP" val="True"/>
  <p:tag name="BITMAPVECTOR" val="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2.3997"/>
  <p:tag name="ORIGINALWIDTH" val="3992.501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begin{align*}&#10;\frac{Z_{\parallel_\textrm{RW}}(\omega)}{L} &amp;= \frac{1}{4\pi b}\sqrt{\frac{2 Z_0|\omega|}{\sigma c}}\,[1 + \operatorname{sgn}(\omega)\cdot i] &amp;&amp;&amp;&#10;\frac{W_{\parallel_\textrm{RW}}(z)}{L} &amp;= -\frac{c}{4\pi b}\sqrt{\frac{Z_0}{\pi\sigma |z|^3}}\\&#10;\frac{Z_{\perp_\textrm{RW}}(\omega)}{L} &amp;= \frac{1}{4\pi b^3}\sqrt{\frac{2 Z_0 c}{\sigma |\omega|}}\,[1 + \operatorname{sgn}(\omega)\cdot i] &amp;&amp;&amp;&#10;\frac{W_{\perp_\textrm{RW}}(z)}{L} &amp;= -\frac{c}{4\pi b^3}\sqrt{\frac{Z_0}{\pi\sigma |z|}}\\&#10;\end{align*}&#10;\end{document}"/>
  <p:tag name="IGUANATEXSIZE" val="22"/>
  <p:tag name="IGUANATEXCURSOR" val="1044"/>
  <p:tag name="TRANSPARENCY" val="True"/>
  <p:tag name="FILENAME" val=""/>
  <p:tag name="LATEXENGINEID" val="0"/>
  <p:tag name="TEMPFOLDER" val="c:\temp\"/>
  <p:tag name="LATEXFORMHEIGHT" val="363.75"/>
  <p:tag name="LATEXFORMWIDTH" val="771"/>
  <p:tag name="LATEXFORMWRAP" val="True"/>
  <p:tag name="BITMAPVECTOR" val="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2.3997"/>
  <p:tag name="ORIGINALWIDTH" val="3992.501"/>
  <p:tag name="LATEXADDIN" val="\documentclass{article}&#10;&#10;\usepackage{amsmath}&#10;\usepackage{amssymb}&#10;\usepackage{textcomp}&#10;\usepackage[dvipsnames, table]{xcolor}&#10;&#10;\renewcommand*\sfdefault{lcmss}&#10;\renewcommand*\familydefault{\sfdefault} %% Only if the base font of the document is to be sans serif&#10;\usepackage[T1]{fontenc}&#10;&#10;% Uncomment this line for sans-serif font&#10;%\everymath{\mathsf{\xdef\mysf{\mathgroup\the\mathgroup\relax}}\mysf}&#10;&#10;% Uncomment these lines for colored equations&#10;\definecolor{cern1}{RGB}{3, 55, 95}&#10;\definecolor{cern2}{RGB}{41, 158, 248}&#10;\definecolor{cern3}{RGB}{11, 102, 172}&#10;\definecolor{cern4}{RGB}{40,40,40}&#10;\definecolor{cern5}{RGB}{172, 108, 11}&#10;\color{cern4}&#10;&#10;\pagestyle{empty}&#10;\begin{document}&#10;\begin{align*}&#10;\frac{Z_{\parallel_\textrm{RW}}(\omega)}{L} &amp;= \frac{1}{4\pi b}\sqrt{\frac{2 Z_0|\omega|}{\sigma c}}\,[1 + \operatorname{sgn}(\omega)\cdot i] &amp;&amp;&amp;&#10;\frac{W_{\parallel_\textrm{RW}}(z)}{L} &amp;= -\frac{c}{4\pi b}\sqrt{\frac{Z_0}{\pi\sigma |z|^3}}\\&#10;\frac{Z_{\perp_\textrm{RW}}(\omega)}{L} &amp;= \frac{1}{4\pi b^3}\sqrt{\frac{2 Z_0 c}{\sigma |\omega|}}\,[1 + \operatorname{sgn}(\omega)\cdot i] &amp;&amp;&amp;&#10;\frac{W_{\perp_\textrm{RW}}(z)}{L} &amp;= -\frac{c}{4\pi b^3}\sqrt{\frac{Z_0}{\pi\sigma |z|}}\\&#10;\end{align*}&#10;\end{document}"/>
  <p:tag name="IGUANATEXSIZE" val="22"/>
  <p:tag name="IGUANATEXCURSOR" val="1044"/>
  <p:tag name="TRANSPARENCY" val="True"/>
  <p:tag name="FILENAME" val=""/>
  <p:tag name="LATEXENGINEID" val="0"/>
  <p:tag name="TEMPFOLDER" val="c:\temp\"/>
  <p:tag name="LATEXFORMHEIGHT" val="363.75"/>
  <p:tag name="LATEXFORMWIDTH" val="771"/>
  <p:tag name="LATEXFORMWRAP" val="True"/>
  <p:tag name="BITMAPVECTOR" val="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73.4533"/>
  <p:tag name="ORIGINALWIDTH" val="4115.485"/>
  <p:tag name="LATEXADDIN" val="\documentclass{article}&#10;&#10;\usepackage{bm}&#10;\usepackage{amsmath}&#10;\usepackage{amssymb}&#10;\usepackage{textcomp}&#10;\usepackage[margin=0.8in]{geometry}&#10;\usepackage[svgnames,table]{xcolor}&#10;&#10;\renewcommand*\sfdefault{lcmss}&#10;\renewcommand*\familydefault{\sfdefault}&#10;\usepackage[T1]{fontenc}&#10;&#10;% Uncomment this line for sans-serif font&#10;%\everymath{\mathsf{\xdef\mysf{\mathgroup\the\mathgroup\relax}}\mysf}&#10;&#10;% Uncomment these lines for colored equations&#10;\definecolor{cern}{RGB}{40,40,40}&#10;\definecolor{cernblue}{RGB}{0, 83, 161}&#10;\color{cern}&#10;&#10;&#10;\pagestyle{empty}&#10;\begin{document}&#10;&#10;\begin{align*}&#10;E_s(r, s-\beta c t) &amp;= -\frac{1}{2\pi\epsilon_0\gamma^2}\,\lambda'(s-\beta c t)\left[&#10;  \log\left(\frac{b}{r}\right) + \int_r^b 2\pi r' n(r') \log\left(\frac{r}{r'}\right)\,dr'\right]&#10;\end{align*}&#10;&#10;\end{document}"/>
  <p:tag name="IGUANATEXSIZE" val="18"/>
  <p:tag name="IGUANATEXCURSOR" val="692"/>
  <p:tag name="TRANSPARENCY" val="True"/>
  <p:tag name="FILENAME" val=""/>
  <p:tag name="LATEXENGINEID" val="0"/>
  <p:tag name="TEMPFOLDER" val="c:\temp\"/>
  <p:tag name="LATEXFORMHEIGHT" val="284.25"/>
  <p:tag name="LATEXFORMWIDTH" val="768"/>
  <p:tag name="LATEXFORMWRAP" val="True"/>
  <p:tag name="BITMAPVECTOR" val="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73.4533"/>
  <p:tag name="ORIGINALWIDTH" val="4115.485"/>
  <p:tag name="LATEXADDIN" val="\documentclass{article}&#10;&#10;\usepackage{bm}&#10;\usepackage{amsmath}&#10;\usepackage{amssymb}&#10;\usepackage{textcomp}&#10;\usepackage[margin=0.8in]{geometry}&#10;\usepackage[svgnames,table]{xcolor}&#10;&#10;\renewcommand*\sfdefault{lcmss}&#10;\renewcommand*\familydefault{\sfdefault}&#10;\usepackage[T1]{fontenc}&#10;&#10;% Uncomment this line for sans-serif font&#10;%\everymath{\mathsf{\xdef\mysf{\mathgroup\the\mathgroup\relax}}\mysf}&#10;&#10;% Uncomment these lines for colored equations&#10;\definecolor{cern}{RGB}{40,40,40}&#10;\definecolor{cernblue}{RGB}{0, 83, 161}&#10;\color{cern}&#10;&#10;&#10;\pagestyle{empty}&#10;\begin{document}&#10;&#10;\begin{align*}&#10;E_s(r, s-\beta c t) &amp;= -\frac{1}{2\pi\epsilon_0\gamma^2}\,\lambda'(s-\beta c t)\left[&#10;  \log\left(\frac{b}{r}\right) + \int_r^b 2\pi r' n(r') \log\left(\frac{r}{r'}\right)\,dr'\right]&#10;\end{align*}&#10;&#10;\end{document}"/>
  <p:tag name="IGUANATEXSIZE" val="18"/>
  <p:tag name="IGUANATEXCURSOR" val="692"/>
  <p:tag name="TRANSPARENCY" val="True"/>
  <p:tag name="FILENAME" val=""/>
  <p:tag name="LATEXENGINEID" val="0"/>
  <p:tag name="TEMPFOLDER" val="c:\temp\"/>
  <p:tag name="LATEXFORMHEIGHT" val="284.25"/>
  <p:tag name="LATEXFORMWIDTH" val="768"/>
  <p:tag name="LATEXFORMWRAP" val="True"/>
  <p:tag name="BITMAPVECTOR" val="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05.2118"/>
  <p:tag name="ORIGINALWIDTH" val="1402.325"/>
  <p:tag name="LATEXADDIN" val="\documentclass{article}&#10;&#10;\usepackage{bm}&#10;\usepackage{amsmath}&#10;\usepackage{amssymb}&#10;\usepackage{textcomp}&#10;\usepackage[margin=0.8in]{geometry}&#10;\usepackage[svgnames,table]{xcolor}&#10;&#10;\renewcommand*\sfdefault{lcmss}&#10;\renewcommand*\familydefault{\sfdefault}&#10;\usepackage[T1]{fontenc}&#10;&#10;% Uncomment this line for sans-serif font&#10;%\everymath{\mathsf{\xdef\mysf{\mathgroup\the\mathgroup\relax}}\mysf}&#10;&#10;% Uncomment these lines for colored equations&#10;\definecolor{cern}{RGB}{40,40,40}&#10;\definecolor{cernblue}{RGB}{0, 83, 161}&#10;\color{cern}&#10;&#10;&#10;\pagestyle{empty}&#10;\begin{document}&#10;&#10;\begin{align*}&#10;\Delta Q_s \approx \frac{3\,e^2 g N_b \eta R^2}{8\pi \epsilon_0 \beta^2\gamma^2 E_0 Q_{s_0} \hat{z}^3}&#10;\end{align*}&#10;&#10;\end{document}"/>
  <p:tag name="IGUANATEXSIZE" val="20"/>
  <p:tag name="IGUANATEXCURSOR" val="668"/>
  <p:tag name="TRANSPARENCY" val="True"/>
  <p:tag name="FILENAME" val=""/>
  <p:tag name="LATEXENGINEID" val="0"/>
  <p:tag name="TEMPFOLDER" val="c:\temp\"/>
  <p:tag name="LATEXFORMHEIGHT" val="284.25"/>
  <p:tag name="LATEXFORMWIDTH" val="768"/>
  <p:tag name="LATEXFORMWRAP" val="True"/>
  <p:tag name="BITMAPVECTOR" val="0"/>
</p:tagLst>
</file>

<file path=ppt/theme/theme1.xml><?xml version="1.0" encoding="utf-8"?>
<a:theme xmlns:a="http://schemas.openxmlformats.org/drawingml/2006/main" name="Office Theme">
  <a:themeElements>
    <a:clrScheme name="Earthtone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F3B1B"/>
      </a:accent1>
      <a:accent2>
        <a:srgbClr val="D57500"/>
      </a:accent2>
      <a:accent3>
        <a:srgbClr val="DBCA69"/>
      </a:accent3>
      <a:accent4>
        <a:srgbClr val="668D3C"/>
      </a:accent4>
      <a:accent5>
        <a:srgbClr val="4E6172"/>
      </a:accent5>
      <a:accent6>
        <a:srgbClr val="A9A18C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20475</TotalTime>
  <Words>4909</Words>
  <Application>Microsoft Office PowerPoint</Application>
  <PresentationFormat>Widescreen</PresentationFormat>
  <Paragraphs>715</Paragraphs>
  <Slides>60</Slides>
  <Notes>11</Notes>
  <HiddenSlides>5</HiddenSlides>
  <MMClips>7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8" baseType="lpstr">
      <vt:lpstr>Arial</vt:lpstr>
      <vt:lpstr>Calibri</vt:lpstr>
      <vt:lpstr>Calibri Light</vt:lpstr>
      <vt:lpstr>Courier New</vt:lpstr>
      <vt:lpstr>Mangal</vt:lpstr>
      <vt:lpstr>Symbol</vt:lpstr>
      <vt:lpstr>Wingdings</vt:lpstr>
      <vt:lpstr>Office Theme</vt:lpstr>
      <vt:lpstr>CAS – Introduction to Accelerator Physics   Collective effects</vt:lpstr>
      <vt:lpstr>PowerPoint Presentation</vt:lpstr>
      <vt:lpstr>PowerPoint Presentation</vt:lpstr>
      <vt:lpstr>Wake function – general definition</vt:lpstr>
      <vt:lpstr>Wake function – general definition</vt:lpstr>
      <vt:lpstr>Wake potential for a distribution of particles</vt:lpstr>
      <vt:lpstr>Longitudinal wake function</vt:lpstr>
      <vt:lpstr>Longitudinal wake function</vt:lpstr>
      <vt:lpstr>Longitudinal wake function</vt:lpstr>
      <vt:lpstr>Transverse wake functions</vt:lpstr>
      <vt:lpstr>Transverse wake functions</vt:lpstr>
      <vt:lpstr>Transverse wake functions</vt:lpstr>
      <vt:lpstr>Transverse wake functions</vt:lpstr>
      <vt:lpstr>Transverse wake functions</vt:lpstr>
      <vt:lpstr>Transverse impedance</vt:lpstr>
      <vt:lpstr>PowerPoint Presentation</vt:lpstr>
      <vt:lpstr>Panofsky-Wenzel Theorem</vt:lpstr>
      <vt:lpstr>Panofsky-Wenzel Theorem</vt:lpstr>
      <vt:lpstr>Examples: resonator wakes</vt:lpstr>
      <vt:lpstr>Examples: broadband resonator</vt:lpstr>
      <vt:lpstr>Examples: broadband resonator</vt:lpstr>
      <vt:lpstr>Examples: narrowband resonator</vt:lpstr>
      <vt:lpstr>Examples: narrowband resonator</vt:lpstr>
      <vt:lpstr>PowerPoint Presentation</vt:lpstr>
      <vt:lpstr>The energy balance</vt:lpstr>
      <vt:lpstr>The energy balance</vt:lpstr>
      <vt:lpstr>Examples: SPS kickers</vt:lpstr>
      <vt:lpstr>Examples: ferrite kicker – simple model</vt:lpstr>
      <vt:lpstr>Examples: serigraphed kicker – simple model</vt:lpstr>
      <vt:lpstr>Examples: Serigraphy impact</vt:lpstr>
      <vt:lpstr>Examples: Serigraphy impact</vt:lpstr>
      <vt:lpstr>How are wakes and impedances computed?</vt:lpstr>
      <vt:lpstr>PowerPoint Presentation</vt:lpstr>
      <vt:lpstr>Why worry about beam instabilities?</vt:lpstr>
      <vt:lpstr>What is a beam instability?</vt:lpstr>
      <vt:lpstr>Examples: broadband resonator</vt:lpstr>
      <vt:lpstr>Examples: narrowband resonator</vt:lpstr>
      <vt:lpstr>Examples: narrowband resonator</vt:lpstr>
      <vt:lpstr>What is a beam instability?</vt:lpstr>
      <vt:lpstr>What is a beam instability?</vt:lpstr>
      <vt:lpstr>The instability loop</vt:lpstr>
      <vt:lpstr>The instability loop</vt:lpstr>
      <vt:lpstr>The instability loop</vt:lpstr>
      <vt:lpstr>The instability loop</vt:lpstr>
      <vt:lpstr>The instability loop – knobs to preserve beam stability…</vt:lpstr>
      <vt:lpstr>The instability loop – knobs to preserve beam stability…</vt:lpstr>
      <vt:lpstr>The instability loop – knobs to preserve beam stability…</vt:lpstr>
      <vt:lpstr>PowerPoint Presentation</vt:lpstr>
      <vt:lpstr>End part 3</vt:lpstr>
      <vt:lpstr>PowerPoint Presentation</vt:lpstr>
      <vt:lpstr>Backup slides</vt:lpstr>
      <vt:lpstr>Longitudinal wake function</vt:lpstr>
      <vt:lpstr>Examples: resistive wall wakes</vt:lpstr>
      <vt:lpstr>Examples: resistive wall wakes</vt:lpstr>
      <vt:lpstr>Examples: resistive wall wakes</vt:lpstr>
      <vt:lpstr>Indirect space charge: incoherent tune shift</vt:lpstr>
      <vt:lpstr>Indirect space charge: coherent tune shift</vt:lpstr>
      <vt:lpstr>Longitudinal space charge</vt:lpstr>
      <vt:lpstr>Longitudinal space charge</vt:lpstr>
      <vt:lpstr>Longitudinal space charge: synchrotron tune shift</vt:lpstr>
    </vt:vector>
  </TitlesOfParts>
  <Company>CERN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Shing Bruce Li</dc:creator>
  <cp:lastModifiedBy>Kevin Li</cp:lastModifiedBy>
  <cp:revision>2187</cp:revision>
  <cp:lastPrinted>2017-06-26T15:05:53Z</cp:lastPrinted>
  <dcterms:created xsi:type="dcterms:W3CDTF">2015-10-12T18:31:23Z</dcterms:created>
  <dcterms:modified xsi:type="dcterms:W3CDTF">2018-09-19T18:45:55Z</dcterms:modified>
</cp:coreProperties>
</file>