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2"/>
  </p:notesMasterIdLst>
  <p:handoutMasterIdLst>
    <p:handoutMasterId r:id="rId103"/>
  </p:handoutMasterIdLst>
  <p:sldIdLst>
    <p:sldId id="355" r:id="rId2"/>
    <p:sldId id="625" r:id="rId3"/>
    <p:sldId id="591" r:id="rId4"/>
    <p:sldId id="619" r:id="rId5"/>
    <p:sldId id="620" r:id="rId6"/>
    <p:sldId id="586" r:id="rId7"/>
    <p:sldId id="580" r:id="rId8"/>
    <p:sldId id="589" r:id="rId9"/>
    <p:sldId id="550" r:id="rId10"/>
    <p:sldId id="545" r:id="rId11"/>
    <p:sldId id="583" r:id="rId12"/>
    <p:sldId id="593" r:id="rId13"/>
    <p:sldId id="582" r:id="rId14"/>
    <p:sldId id="621" r:id="rId15"/>
    <p:sldId id="590" r:id="rId16"/>
    <p:sldId id="613" r:id="rId17"/>
    <p:sldId id="552" r:id="rId18"/>
    <p:sldId id="614" r:id="rId19"/>
    <p:sldId id="554" r:id="rId20"/>
    <p:sldId id="474" r:id="rId21"/>
    <p:sldId id="556" r:id="rId22"/>
    <p:sldId id="559" r:id="rId23"/>
    <p:sldId id="562" r:id="rId24"/>
    <p:sldId id="563" r:id="rId25"/>
    <p:sldId id="565" r:id="rId26"/>
    <p:sldId id="566" r:id="rId27"/>
    <p:sldId id="567" r:id="rId28"/>
    <p:sldId id="487" r:id="rId29"/>
    <p:sldId id="535" r:id="rId30"/>
    <p:sldId id="607" r:id="rId31"/>
    <p:sldId id="631" r:id="rId32"/>
    <p:sldId id="629" r:id="rId33"/>
    <p:sldId id="585" r:id="rId34"/>
    <p:sldId id="627" r:id="rId35"/>
    <p:sldId id="576" r:id="rId36"/>
    <p:sldId id="577" r:id="rId37"/>
    <p:sldId id="608" r:id="rId38"/>
    <p:sldId id="609" r:id="rId39"/>
    <p:sldId id="610" r:id="rId40"/>
    <p:sldId id="569" r:id="rId41"/>
    <p:sldId id="624" r:id="rId42"/>
    <p:sldId id="659" r:id="rId43"/>
    <p:sldId id="660" r:id="rId44"/>
    <p:sldId id="661" r:id="rId45"/>
    <p:sldId id="662" r:id="rId46"/>
    <p:sldId id="663" r:id="rId47"/>
    <p:sldId id="664" r:id="rId48"/>
    <p:sldId id="665" r:id="rId49"/>
    <p:sldId id="666" r:id="rId50"/>
    <p:sldId id="668" r:id="rId51"/>
    <p:sldId id="669" r:id="rId52"/>
    <p:sldId id="670" r:id="rId53"/>
    <p:sldId id="477" r:id="rId54"/>
    <p:sldId id="622" r:id="rId55"/>
    <p:sldId id="455" r:id="rId56"/>
    <p:sldId id="615" r:id="rId57"/>
    <p:sldId id="436" r:id="rId58"/>
    <p:sldId id="671" r:id="rId59"/>
    <p:sldId id="560" r:id="rId60"/>
    <p:sldId id="616" r:id="rId61"/>
    <p:sldId id="617" r:id="rId62"/>
    <p:sldId id="485" r:id="rId63"/>
    <p:sldId id="600" r:id="rId64"/>
    <p:sldId id="596" r:id="rId65"/>
    <p:sldId id="517" r:id="rId66"/>
    <p:sldId id="594" r:id="rId67"/>
    <p:sldId id="595" r:id="rId68"/>
    <p:sldId id="632" r:id="rId69"/>
    <p:sldId id="602" r:id="rId70"/>
    <p:sldId id="623" r:id="rId71"/>
    <p:sldId id="633" r:id="rId72"/>
    <p:sldId id="634" r:id="rId73"/>
    <p:sldId id="636" r:id="rId74"/>
    <p:sldId id="635" r:id="rId75"/>
    <p:sldId id="643" r:id="rId76"/>
    <p:sldId id="637" r:id="rId77"/>
    <p:sldId id="638" r:id="rId78"/>
    <p:sldId id="639" r:id="rId79"/>
    <p:sldId id="640" r:id="rId80"/>
    <p:sldId id="673" r:id="rId81"/>
    <p:sldId id="674" r:id="rId82"/>
    <p:sldId id="675" r:id="rId83"/>
    <p:sldId id="677" r:id="rId84"/>
    <p:sldId id="678" r:id="rId85"/>
    <p:sldId id="679" r:id="rId86"/>
    <p:sldId id="641" r:id="rId87"/>
    <p:sldId id="642" r:id="rId88"/>
    <p:sldId id="645" r:id="rId89"/>
    <p:sldId id="648" r:id="rId90"/>
    <p:sldId id="649" r:id="rId91"/>
    <p:sldId id="651" r:id="rId92"/>
    <p:sldId id="652" r:id="rId93"/>
    <p:sldId id="653" r:id="rId94"/>
    <p:sldId id="654" r:id="rId95"/>
    <p:sldId id="655" r:id="rId96"/>
    <p:sldId id="656" r:id="rId97"/>
    <p:sldId id="657" r:id="rId98"/>
    <p:sldId id="658" r:id="rId99"/>
    <p:sldId id="672" r:id="rId100"/>
    <p:sldId id="514" r:id="rId101"/>
  </p:sldIdLst>
  <p:sldSz cx="9144000" cy="6858000" type="screen4x3"/>
  <p:notesSz cx="6797675" cy="9928225"/>
  <p:defaultTextStyle>
    <a:defPPr>
      <a:defRPr lang="en-US"/>
    </a:defPPr>
    <a:lvl1pPr algn="l" rtl="0" eaLnBrk="0" fontAlgn="base" hangingPunct="0">
      <a:spcBef>
        <a:spcPct val="0"/>
      </a:spcBef>
      <a:spcAft>
        <a:spcPct val="0"/>
      </a:spcAft>
      <a:defRPr sz="2000" b="1" kern="1200">
        <a:solidFill>
          <a:schemeClr val="tx1"/>
        </a:solidFill>
        <a:latin typeface="Arial" charset="0"/>
        <a:ea typeface="+mn-ea"/>
        <a:cs typeface="+mn-cs"/>
      </a:defRPr>
    </a:lvl1pPr>
    <a:lvl2pPr marL="457200" algn="l" rtl="0" eaLnBrk="0" fontAlgn="base" hangingPunct="0">
      <a:spcBef>
        <a:spcPct val="0"/>
      </a:spcBef>
      <a:spcAft>
        <a:spcPct val="0"/>
      </a:spcAft>
      <a:defRPr sz="2000" b="1" kern="1200">
        <a:solidFill>
          <a:schemeClr val="tx1"/>
        </a:solidFill>
        <a:latin typeface="Arial" charset="0"/>
        <a:ea typeface="+mn-ea"/>
        <a:cs typeface="+mn-cs"/>
      </a:defRPr>
    </a:lvl2pPr>
    <a:lvl3pPr marL="914400" algn="l" rtl="0" eaLnBrk="0" fontAlgn="base" hangingPunct="0">
      <a:spcBef>
        <a:spcPct val="0"/>
      </a:spcBef>
      <a:spcAft>
        <a:spcPct val="0"/>
      </a:spcAft>
      <a:defRPr sz="2000" b="1" kern="1200">
        <a:solidFill>
          <a:schemeClr val="tx1"/>
        </a:solidFill>
        <a:latin typeface="Arial" charset="0"/>
        <a:ea typeface="+mn-ea"/>
        <a:cs typeface="+mn-cs"/>
      </a:defRPr>
    </a:lvl3pPr>
    <a:lvl4pPr marL="1371600" algn="l" rtl="0" eaLnBrk="0" fontAlgn="base" hangingPunct="0">
      <a:spcBef>
        <a:spcPct val="0"/>
      </a:spcBef>
      <a:spcAft>
        <a:spcPct val="0"/>
      </a:spcAft>
      <a:defRPr sz="2000" b="1" kern="1200">
        <a:solidFill>
          <a:schemeClr val="tx1"/>
        </a:solidFill>
        <a:latin typeface="Arial" charset="0"/>
        <a:ea typeface="+mn-ea"/>
        <a:cs typeface="+mn-cs"/>
      </a:defRPr>
    </a:lvl4pPr>
    <a:lvl5pPr marL="1828800" algn="l" rtl="0" eaLnBrk="0" fontAlgn="base" hangingPunct="0">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AB"/>
    <a:srgbClr val="3333FF"/>
    <a:srgbClr val="CC0000"/>
    <a:srgbClr val="99FF33"/>
    <a:srgbClr val="66FFFF"/>
    <a:srgbClr val="00FF00"/>
    <a:srgbClr val="FF33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6" autoAdjust="0"/>
    <p:restoredTop sz="94612" autoAdjust="0"/>
  </p:normalViewPr>
  <p:slideViewPr>
    <p:cSldViewPr>
      <p:cViewPr>
        <p:scale>
          <a:sx n="90" d="100"/>
          <a:sy n="90" d="100"/>
        </p:scale>
        <p:origin x="-102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0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77.wmf"/><Relationship Id="rId5" Type="http://schemas.openxmlformats.org/officeDocument/2006/relationships/image" Target="../media/image103.wmf"/><Relationship Id="rId4"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1.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wmf"/><Relationship Id="rId1" Type="http://schemas.openxmlformats.org/officeDocument/2006/relationships/image" Target="../media/image17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5" Type="http://schemas.openxmlformats.org/officeDocument/2006/relationships/image" Target="../media/image63.wmf"/><Relationship Id="rId4"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wmf"/><Relationship Id="rId1"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5" Type="http://schemas.openxmlformats.org/officeDocument/2006/relationships/image" Target="../media/image71.wmf"/><Relationship Id="rId4" Type="http://schemas.openxmlformats.org/officeDocument/2006/relationships/image" Target="../media/image7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49391" cy="465808"/>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lvl1pPr defTabSz="919560">
              <a:defRPr sz="1200"/>
            </a:lvl1pPr>
          </a:lstStyle>
          <a:p>
            <a:endParaRPr lang="en-US"/>
          </a:p>
        </p:txBody>
      </p:sp>
      <p:sp>
        <p:nvSpPr>
          <p:cNvPr id="126979" name="Rectangle 3"/>
          <p:cNvSpPr>
            <a:spLocks noGrp="1" noChangeArrowheads="1"/>
          </p:cNvSpPr>
          <p:nvPr>
            <p:ph type="dt" sz="quarter" idx="1"/>
          </p:nvPr>
        </p:nvSpPr>
        <p:spPr bwMode="auto">
          <a:xfrm>
            <a:off x="3854682" y="0"/>
            <a:ext cx="2949391" cy="465808"/>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lvl1pPr algn="r" defTabSz="919560">
              <a:defRPr sz="1200"/>
            </a:lvl1pPr>
          </a:lstStyle>
          <a:p>
            <a:endParaRPr lang="en-US"/>
          </a:p>
        </p:txBody>
      </p:sp>
      <p:sp>
        <p:nvSpPr>
          <p:cNvPr id="126980" name="Rectangle 4"/>
          <p:cNvSpPr>
            <a:spLocks noGrp="1" noChangeArrowheads="1"/>
          </p:cNvSpPr>
          <p:nvPr>
            <p:ph type="ftr" sz="quarter" idx="2"/>
          </p:nvPr>
        </p:nvSpPr>
        <p:spPr bwMode="auto">
          <a:xfrm>
            <a:off x="0" y="9468776"/>
            <a:ext cx="2949391" cy="465808"/>
          </a:xfrm>
          <a:prstGeom prst="rect">
            <a:avLst/>
          </a:prstGeom>
          <a:noFill/>
          <a:ln w="9525">
            <a:noFill/>
            <a:miter lim="800000"/>
            <a:headEnd/>
            <a:tailEnd/>
          </a:ln>
          <a:effectLst/>
        </p:spPr>
        <p:txBody>
          <a:bodyPr vert="horz" wrap="square" lIns="92071" tIns="46036" rIns="92071" bIns="46036" numCol="1" anchor="b" anchorCtr="0" compatLnSpc="1">
            <a:prstTxWarp prst="textNoShape">
              <a:avLst/>
            </a:prstTxWarp>
          </a:bodyPr>
          <a:lstStyle>
            <a:lvl1pPr defTabSz="919560">
              <a:defRPr sz="1200"/>
            </a:lvl1pPr>
          </a:lstStyle>
          <a:p>
            <a:endParaRPr lang="en-US"/>
          </a:p>
        </p:txBody>
      </p:sp>
      <p:sp>
        <p:nvSpPr>
          <p:cNvPr id="126981" name="Rectangle 5"/>
          <p:cNvSpPr>
            <a:spLocks noGrp="1" noChangeArrowheads="1"/>
          </p:cNvSpPr>
          <p:nvPr>
            <p:ph type="sldNum" sz="quarter" idx="3"/>
          </p:nvPr>
        </p:nvSpPr>
        <p:spPr bwMode="auto">
          <a:xfrm>
            <a:off x="3854682" y="9468776"/>
            <a:ext cx="2949391" cy="465808"/>
          </a:xfrm>
          <a:prstGeom prst="rect">
            <a:avLst/>
          </a:prstGeom>
          <a:noFill/>
          <a:ln w="9525">
            <a:noFill/>
            <a:miter lim="800000"/>
            <a:headEnd/>
            <a:tailEnd/>
          </a:ln>
          <a:effectLst/>
        </p:spPr>
        <p:txBody>
          <a:bodyPr vert="horz" wrap="square" lIns="92071" tIns="46036" rIns="92071" bIns="46036" numCol="1" anchor="b" anchorCtr="0" compatLnSpc="1">
            <a:prstTxWarp prst="textNoShape">
              <a:avLst/>
            </a:prstTxWarp>
          </a:bodyPr>
          <a:lstStyle>
            <a:lvl1pPr algn="r" defTabSz="919560">
              <a:defRPr sz="1200"/>
            </a:lvl1pPr>
          </a:lstStyle>
          <a:p>
            <a:fld id="{58AD079A-1EDA-4395-94BD-0A57A0F1BF55}" type="slidenum">
              <a:rPr lang="en-US"/>
              <a:pPr/>
              <a:t>‹#›</a:t>
            </a:fld>
            <a:endParaRPr lang="en-US"/>
          </a:p>
        </p:txBody>
      </p:sp>
    </p:spTree>
    <p:extLst>
      <p:ext uri="{BB962C8B-B14F-4D97-AF65-F5344CB8AC3E}">
        <p14:creationId xmlns:p14="http://schemas.microsoft.com/office/powerpoint/2010/main" val="3418281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149339"/>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Rot="1" noChangeAspect="1" noChangeArrowheads="1" noTextEdit="1"/>
          </p:cNvSpPr>
          <p:nvPr>
            <p:ph type="sldImg"/>
          </p:nvPr>
        </p:nvSpPr>
        <p:spPr bwMode="auto">
          <a:xfrm>
            <a:off x="917575" y="746125"/>
            <a:ext cx="4962525" cy="3721100"/>
          </a:xfrm>
          <a:prstGeom prst="rect">
            <a:avLst/>
          </a:prstGeom>
          <a:noFill/>
          <a:ln>
            <a:solidFill>
              <a:srgbClr val="000000"/>
            </a:solidFill>
            <a:miter lim="800000"/>
            <a:headEnd/>
            <a:tailEnd/>
          </a:ln>
        </p:spPr>
      </p:sp>
      <p:sp>
        <p:nvSpPr>
          <p:cNvPr id="379907" name="Rectangle 3"/>
          <p:cNvSpPr>
            <a:spLocks noGrp="1" noChangeArrowheads="1"/>
          </p:cNvSpPr>
          <p:nvPr>
            <p:ph type="body" idx="1"/>
          </p:nvPr>
        </p:nvSpPr>
        <p:spPr bwMode="auto">
          <a:xfrm>
            <a:off x="679768" y="4715311"/>
            <a:ext cx="5438140" cy="4467304"/>
          </a:xfrm>
          <a:prstGeom prst="rect">
            <a:avLst/>
          </a:prstGeom>
          <a:noFill/>
          <a:ln>
            <a:miter lim="800000"/>
            <a:headEnd/>
            <a:tailEnd/>
          </a:ln>
        </p:spPr>
        <p:txBody>
          <a:bodyPr lIns="93274" tIns="46637" rIns="93274" bIns="46637"/>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spect="1" noChangeArrowheads="1" noTextEdit="1"/>
          </p:cNvSpPr>
          <p:nvPr>
            <p:ph type="sldImg"/>
          </p:nvPr>
        </p:nvSpPr>
        <p:spPr bwMode="auto">
          <a:xfrm>
            <a:off x="917575" y="746125"/>
            <a:ext cx="4962525" cy="3721100"/>
          </a:xfrm>
          <a:prstGeom prst="rect">
            <a:avLst/>
          </a:prstGeom>
          <a:noFill/>
          <a:ln>
            <a:solidFill>
              <a:srgbClr val="000000"/>
            </a:solidFill>
            <a:miter lim="800000"/>
            <a:headEnd/>
            <a:tailEnd/>
          </a:ln>
        </p:spPr>
      </p:sp>
      <p:sp>
        <p:nvSpPr>
          <p:cNvPr id="464899" name="Rectangle 3"/>
          <p:cNvSpPr>
            <a:spLocks noGrp="1" noChangeArrowheads="1"/>
          </p:cNvSpPr>
          <p:nvPr>
            <p:ph type="body" idx="1"/>
          </p:nvPr>
        </p:nvSpPr>
        <p:spPr bwMode="auto">
          <a:xfrm>
            <a:off x="679768" y="4715311"/>
            <a:ext cx="5438140" cy="4467304"/>
          </a:xfrm>
          <a:prstGeom prst="rect">
            <a:avLst/>
          </a:prstGeom>
          <a:noFill/>
          <a:ln>
            <a:miter lim="800000"/>
            <a:headEnd/>
            <a:tailEnd/>
          </a:ln>
        </p:spPr>
        <p:txBody>
          <a:bodyPr lIns="93274" tIns="46637" rIns="93274" bIns="46637"/>
          <a:lstStyle/>
          <a:p>
            <a:r>
              <a:rPr lang="en-US"/>
              <a:t>This happens for every value of phi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518147"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US"/>
              <a:t>Again obtained solving the equation of motion dp/dt=eEcos(phi(z,t)).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519171"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US"/>
              <a:t>Gauss law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bwMode="auto">
          <a:xfrm>
            <a:off x="917575" y="746125"/>
            <a:ext cx="4962525" cy="3721100"/>
          </a:xfrm>
          <a:prstGeom prst="rect">
            <a:avLst/>
          </a:prstGeom>
          <a:noFill/>
          <a:ln>
            <a:solidFill>
              <a:srgbClr val="000000"/>
            </a:solidFill>
            <a:miter lim="800000"/>
            <a:headEnd/>
            <a:tailEnd/>
          </a:ln>
        </p:spPr>
      </p:sp>
      <p:sp>
        <p:nvSpPr>
          <p:cNvPr id="488451" name="Rectangle 3"/>
          <p:cNvSpPr>
            <a:spLocks noGrp="1" noChangeArrowheads="1"/>
          </p:cNvSpPr>
          <p:nvPr>
            <p:ph type="body" idx="1"/>
          </p:nvPr>
        </p:nvSpPr>
        <p:spPr bwMode="auto">
          <a:xfrm>
            <a:off x="679768" y="4715311"/>
            <a:ext cx="5438140" cy="4467304"/>
          </a:xfrm>
          <a:prstGeom prst="rect">
            <a:avLst/>
          </a:prstGeom>
          <a:noFill/>
          <a:ln>
            <a:miter lim="800000"/>
            <a:headEnd/>
            <a:tailEnd/>
          </a:ln>
        </p:spPr>
        <p:txBody>
          <a:bodyPr lIns="93274" tIns="46637" rIns="93274" bIns="46637"/>
          <a:lstStyle/>
          <a:p>
            <a:pPr>
              <a:lnSpc>
                <a:spcPct val="110000"/>
              </a:lnSpc>
              <a:spcBef>
                <a:spcPct val="50000"/>
              </a:spcBef>
              <a:buFont typeface="Symbol" pitchFamily="18" charset="2"/>
              <a:buNone/>
            </a:pPr>
            <a:r>
              <a:rPr lang="en-US" sz="800" dirty="0">
                <a:latin typeface="Comic Sans MS" pitchFamily="66" charset="0"/>
                <a:sym typeface="Symbol" pitchFamily="18" charset="2"/>
              </a:rPr>
              <a:t>Particles experience a higher field in the 2</a:t>
            </a:r>
            <a:r>
              <a:rPr lang="en-US" sz="800" baseline="30000" dirty="0">
                <a:latin typeface="Comic Sans MS" pitchFamily="66" charset="0"/>
                <a:sym typeface="Symbol" pitchFamily="18" charset="2"/>
              </a:rPr>
              <a:t>nd</a:t>
            </a:r>
            <a:r>
              <a:rPr lang="en-US" sz="800" dirty="0">
                <a:latin typeface="Comic Sans MS" pitchFamily="66" charset="0"/>
                <a:sym typeface="Symbol" pitchFamily="18" charset="2"/>
              </a:rPr>
              <a:t> half of a gap. Defocusing forces (2</a:t>
            </a:r>
            <a:r>
              <a:rPr lang="en-US" sz="800" baseline="30000" dirty="0">
                <a:latin typeface="Comic Sans MS" pitchFamily="66" charset="0"/>
                <a:sym typeface="Symbol" pitchFamily="18" charset="2"/>
              </a:rPr>
              <a:t>nd</a:t>
            </a:r>
            <a:r>
              <a:rPr lang="en-US" sz="800" dirty="0">
                <a:latin typeface="Comic Sans MS" pitchFamily="66" charset="0"/>
                <a:sym typeface="Symbol" pitchFamily="18" charset="2"/>
              </a:rPr>
              <a:t> half of gap) are stronger than focusing forces (1</a:t>
            </a:r>
            <a:r>
              <a:rPr lang="en-US" sz="800" baseline="30000" dirty="0">
                <a:latin typeface="Comic Sans MS" pitchFamily="66" charset="0"/>
                <a:sym typeface="Symbol" pitchFamily="18" charset="2"/>
              </a:rPr>
              <a:t>st</a:t>
            </a:r>
            <a:r>
              <a:rPr lang="en-US" sz="800" dirty="0">
                <a:latin typeface="Comic Sans MS" pitchFamily="66" charset="0"/>
                <a:sym typeface="Symbol" pitchFamily="18" charset="2"/>
              </a:rPr>
              <a:t> half).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527363"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US"/>
              <a:t>Beta 7% at 3 MeV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638979"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US"/>
              <a:t>Forget about the acronyms, important are 2 elements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694275"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US"/>
              <a:t>I find a solution, and I build the electrodes that generate this solution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Notes Placeholder 2"/>
          <p:cNvSpPr>
            <a:spLocks noGrp="1"/>
          </p:cNvSpPr>
          <p:nvPr>
            <p:ph type="body" idx="1"/>
          </p:nvPr>
        </p:nvSpPr>
        <p:spPr>
          <a:xfrm>
            <a:off x="679450" y="4716463"/>
            <a:ext cx="5438775" cy="4467225"/>
          </a:xfrm>
          <a:prstGeom prst="rect">
            <a:avLst/>
          </a:prstGeom>
        </p:spPr>
        <p:txBody>
          <a:bodyPr/>
          <a:lstStyle/>
          <a:p>
            <a:r>
              <a:rPr lang="en-US" dirty="0" smtClean="0"/>
              <a:t>What</a:t>
            </a:r>
            <a:r>
              <a:rPr lang="en-US" baseline="0" dirty="0" smtClean="0"/>
              <a:t> these machines have in common and why do we need linear accelerators</a:t>
            </a:r>
            <a:endParaRPr lang="en-GB" dirty="0"/>
          </a:p>
        </p:txBody>
      </p:sp>
    </p:spTree>
    <p:extLst>
      <p:ext uri="{BB962C8B-B14F-4D97-AF65-F5344CB8AC3E}">
        <p14:creationId xmlns:p14="http://schemas.microsoft.com/office/powerpoint/2010/main" val="253215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Notes Placeholder 2"/>
          <p:cNvSpPr>
            <a:spLocks noGrp="1"/>
          </p:cNvSpPr>
          <p:nvPr>
            <p:ph type="body" idx="1"/>
          </p:nvPr>
        </p:nvSpPr>
        <p:spPr>
          <a:xfrm>
            <a:off x="679768" y="4715311"/>
            <a:ext cx="5438140" cy="4468894"/>
          </a:xfrm>
          <a:prstGeom prst="rect">
            <a:avLst/>
          </a:prstGeom>
        </p:spPr>
        <p:txBody>
          <a:bodyPr lIns="91797" tIns="45898" rIns="91797" bIns="45898">
            <a:normAutofit/>
          </a:bodyPr>
          <a:lstStyle/>
          <a:p>
            <a:r>
              <a:rPr lang="en-US" dirty="0" smtClean="0"/>
              <a:t>Curve</a:t>
            </a:r>
            <a:r>
              <a:rPr lang="en-US" baseline="0" dirty="0" smtClean="0"/>
              <a:t> on beta square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667651"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GB" dirty="0"/>
              <a:t>How must be spaced the gaps? How should they be connected to the source of the wave? How many quadrupoles should we have</a:t>
            </a:r>
            <a:r>
              <a:rPr lang="en-GB" dirty="0" smtClean="0"/>
              <a:t>?</a:t>
            </a:r>
          </a:p>
          <a:p>
            <a:r>
              <a:rPr lang="en-US" dirty="0" smtClean="0"/>
              <a:t>Idea by</a:t>
            </a:r>
            <a:r>
              <a:rPr lang="en-US" baseline="0" dirty="0" smtClean="0"/>
              <a:t> 2 </a:t>
            </a:r>
            <a:r>
              <a:rPr lang="en-US" baseline="0" dirty="0" err="1" smtClean="0"/>
              <a:t>norwegians</a:t>
            </a:r>
            <a:r>
              <a:rPr lang="en-US" baseline="0" dirty="0" smtClean="0"/>
              <a:t>: </a:t>
            </a:r>
            <a:r>
              <a:rPr lang="en-US" baseline="0" dirty="0" err="1" smtClean="0"/>
              <a:t>Wideroe</a:t>
            </a:r>
            <a:r>
              <a:rPr lang="en-US" baseline="0" dirty="0" smtClean="0"/>
              <a:t> for the gap and the RF, Bill Hansen for the cavity</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678915"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GB"/>
              <a:t>How must be spaced the gaps? How should they be connected to the source of the wave? How many quadrupoles should we have?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Rot="1" noChangeAspec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627715" name="Rectangle 3"/>
          <p:cNvSpPr>
            <a:spLocks noGrp="1" noChangeArrowheads="1"/>
          </p:cNvSpPr>
          <p:nvPr>
            <p:ph type="body" idx="1"/>
          </p:nvPr>
        </p:nvSpPr>
        <p:spPr bwMode="auto">
          <a:xfrm>
            <a:off x="679768" y="4715311"/>
            <a:ext cx="5438140" cy="4468894"/>
          </a:xfrm>
          <a:prstGeom prst="rect">
            <a:avLst/>
          </a:prstGeom>
          <a:noFill/>
          <a:ln>
            <a:miter lim="800000"/>
            <a:headEnd/>
            <a:tailEnd/>
          </a:ln>
        </p:spPr>
        <p:txBody>
          <a:bodyPr lIns="91797" tIns="45898" rIns="91797" bIns="45898"/>
          <a:lstStyle/>
          <a:p>
            <a:r>
              <a:rPr lang="en-GB"/>
              <a:t>Cell length has to be matched to the increasing particle velocity</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Notes Placeholder 2"/>
          <p:cNvSpPr>
            <a:spLocks noGrp="1"/>
          </p:cNvSpPr>
          <p:nvPr>
            <p:ph type="body" idx="1"/>
          </p:nvPr>
        </p:nvSpPr>
        <p:spPr>
          <a:xfrm>
            <a:off x="679768" y="4715311"/>
            <a:ext cx="5438140" cy="4468894"/>
          </a:xfrm>
          <a:prstGeom prst="rect">
            <a:avLst/>
          </a:prstGeom>
        </p:spPr>
        <p:txBody>
          <a:bodyPr lIns="91797" tIns="45898" rIns="91797" bIns="45898">
            <a:normAutofit/>
          </a:bodyPr>
          <a:lstStyle/>
          <a:p>
            <a:r>
              <a:rPr lang="en-US" dirty="0" smtClean="0"/>
              <a:t>Dialogues between specialists…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Notes Placeholder 2"/>
          <p:cNvSpPr>
            <a:spLocks noGrp="1"/>
          </p:cNvSpPr>
          <p:nvPr>
            <p:ph type="body" idx="1"/>
          </p:nvPr>
        </p:nvSpPr>
        <p:spPr>
          <a:xfrm>
            <a:off x="679768" y="4715311"/>
            <a:ext cx="5438140" cy="4468894"/>
          </a:xfrm>
          <a:prstGeom prst="rect">
            <a:avLst/>
          </a:prstGeom>
        </p:spPr>
        <p:txBody>
          <a:bodyPr lIns="91797" tIns="45898" rIns="91797" bIns="45898">
            <a:normAutofit/>
          </a:bodyPr>
          <a:lstStyle/>
          <a:p>
            <a:r>
              <a:rPr lang="en-US" dirty="0" smtClean="0"/>
              <a:t>Help</a:t>
            </a:r>
            <a:r>
              <a:rPr lang="en-US" baseline="0" dirty="0" smtClean="0"/>
              <a:t> you to find your way inside the zoo…</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Rot="1" noChangeAspect="1" noChangeArrowheads="1" noTextEdit="1"/>
          </p:cNvSpPr>
          <p:nvPr>
            <p:ph type="sldImg"/>
          </p:nvPr>
        </p:nvSpPr>
        <p:spPr bwMode="auto">
          <a:xfrm>
            <a:off x="917575" y="746125"/>
            <a:ext cx="4962525" cy="3721100"/>
          </a:xfrm>
          <a:prstGeom prst="rect">
            <a:avLst/>
          </a:prstGeom>
          <a:noFill/>
          <a:ln>
            <a:solidFill>
              <a:srgbClr val="000000"/>
            </a:solidFill>
            <a:miter lim="800000"/>
            <a:headEnd/>
            <a:tailEnd/>
          </a:ln>
        </p:spPr>
      </p:sp>
      <p:sp>
        <p:nvSpPr>
          <p:cNvPr id="379907" name="Rectangle 3"/>
          <p:cNvSpPr>
            <a:spLocks noGrp="1" noChangeArrowheads="1"/>
          </p:cNvSpPr>
          <p:nvPr>
            <p:ph type="body" idx="1"/>
          </p:nvPr>
        </p:nvSpPr>
        <p:spPr bwMode="auto">
          <a:xfrm>
            <a:off x="679768" y="4715311"/>
            <a:ext cx="5438140" cy="4467304"/>
          </a:xfrm>
          <a:prstGeom prst="rect">
            <a:avLst/>
          </a:prstGeom>
          <a:noFill/>
          <a:ln>
            <a:miter lim="800000"/>
            <a:headEnd/>
            <a:tailEnd/>
          </a:ln>
        </p:spPr>
        <p:txBody>
          <a:bodyPr lIns="93274" tIns="46637" rIns="93274" bIns="46637"/>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fld id="{184CC463-4C6B-4ED4-93F1-AA8FC19265F9}"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fld id="{B13A13E6-5960-48F6-911F-888333877FBA}"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381000"/>
            <a:ext cx="169545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81000"/>
            <a:ext cx="493395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fld id="{EAD5DF9F-21CC-44A3-8B6A-AFDAA87262B2}"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8800" y="381000"/>
            <a:ext cx="58674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95400" y="1752600"/>
            <a:ext cx="33147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752600"/>
            <a:ext cx="33147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95400" y="3771900"/>
            <a:ext cx="33147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771900"/>
            <a:ext cx="33147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95400" y="6096000"/>
            <a:ext cx="2438400" cy="457200"/>
          </a:xfrm>
        </p:spPr>
        <p:txBody>
          <a:bodyPr/>
          <a:lstStyle>
            <a:lvl1pPr>
              <a:defRPr/>
            </a:lvl1pPr>
          </a:lstStyle>
          <a:p>
            <a:endParaRPr lang="en-GB"/>
          </a:p>
        </p:txBody>
      </p:sp>
      <p:sp>
        <p:nvSpPr>
          <p:cNvPr id="8" name="Footer Placeholder 7"/>
          <p:cNvSpPr>
            <a:spLocks noGrp="1"/>
          </p:cNvSpPr>
          <p:nvPr>
            <p:ph type="ftr" sz="quarter" idx="11"/>
          </p:nvPr>
        </p:nvSpPr>
        <p:spPr>
          <a:xfrm>
            <a:off x="8153400" y="6172200"/>
            <a:ext cx="457200" cy="381000"/>
          </a:xfrm>
        </p:spPr>
        <p:txBody>
          <a:bodyPr/>
          <a:lstStyle>
            <a:lvl1pPr>
              <a:defRPr/>
            </a:lvl1pPr>
          </a:lstStyle>
          <a:p>
            <a:fld id="{BD9D8813-6767-432D-A27A-F0364A0200E4}"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5867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752600"/>
            <a:ext cx="33147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752600"/>
            <a:ext cx="33147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62500" y="3771900"/>
            <a:ext cx="33147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096000"/>
            <a:ext cx="2438400" cy="457200"/>
          </a:xfrm>
        </p:spPr>
        <p:txBody>
          <a:bodyPr/>
          <a:lstStyle>
            <a:lvl1pPr>
              <a:defRPr/>
            </a:lvl1pPr>
          </a:lstStyle>
          <a:p>
            <a:endParaRPr lang="en-GB"/>
          </a:p>
        </p:txBody>
      </p:sp>
      <p:sp>
        <p:nvSpPr>
          <p:cNvPr id="7" name="Footer Placeholder 6"/>
          <p:cNvSpPr>
            <a:spLocks noGrp="1"/>
          </p:cNvSpPr>
          <p:nvPr>
            <p:ph type="ftr" sz="quarter" idx="11"/>
          </p:nvPr>
        </p:nvSpPr>
        <p:spPr>
          <a:xfrm>
            <a:off x="8153400" y="6172200"/>
            <a:ext cx="457200" cy="381000"/>
          </a:xfrm>
        </p:spPr>
        <p:txBody>
          <a:bodyPr/>
          <a:lstStyle>
            <a:lvl1pPr>
              <a:defRPr/>
            </a:lvl1pPr>
          </a:lstStyle>
          <a:p>
            <a:fld id="{981124ED-3301-48CD-B099-9DCE795F8DEA}"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fld id="{106FA32B-435A-4D97-9164-A8DA6170CA2B}"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fld id="{5A409711-1565-4C37-8FAF-9E3FCE003657}"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752600"/>
            <a:ext cx="33147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752600"/>
            <a:ext cx="33147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fld id="{8F73332E-B1C4-49A0-BFBD-17491EAFEEF7}"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fld id="{CBF02680-6B82-4471-B780-9805212BD49C}"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fld id="{EB996D84-0222-4F55-83D2-C4FDBB2E5B0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fld id="{523E5061-BB6A-4999-AC0A-6E8BB25261C6}"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fld id="{F5316DC2-E1B7-4698-A94C-C7CB92604C60}"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fld id="{48E9C205-575B-4DFE-B115-89D8DBB5550C}"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1295400" y="6096000"/>
            <a:ext cx="2438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Times New Roman" pitchFamily="18" charset="0"/>
              </a:defRPr>
            </a:lvl1pPr>
          </a:lstStyle>
          <a:p>
            <a:endParaRPr lang="en-GB"/>
          </a:p>
        </p:txBody>
      </p:sp>
      <p:sp>
        <p:nvSpPr>
          <p:cNvPr id="1027" name="Rectangle 3"/>
          <p:cNvSpPr>
            <a:spLocks noGrp="1" noChangeArrowheads="1"/>
          </p:cNvSpPr>
          <p:nvPr>
            <p:ph type="ftr" sz="quarter" idx="3"/>
          </p:nvPr>
        </p:nvSpPr>
        <p:spPr bwMode="auto">
          <a:xfrm>
            <a:off x="8153400" y="6172200"/>
            <a:ext cx="4572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0">
                <a:latin typeface="Times New Roman" pitchFamily="18" charset="0"/>
              </a:defRPr>
            </a:lvl1pPr>
          </a:lstStyle>
          <a:p>
            <a:fld id="{49EAAB42-70D7-44A1-B020-735B894F1E63}" type="slidenum">
              <a:rPr lang="en-GB"/>
              <a:pPr/>
              <a:t>‹#›</a:t>
            </a:fld>
            <a:endParaRPr lang="en-GB"/>
          </a:p>
        </p:txBody>
      </p:sp>
      <p:sp>
        <p:nvSpPr>
          <p:cNvPr id="1029" name="Rectangle 5"/>
          <p:cNvSpPr>
            <a:spLocks noGrp="1" noChangeArrowheads="1"/>
          </p:cNvSpPr>
          <p:nvPr>
            <p:ph type="title"/>
          </p:nvPr>
        </p:nvSpPr>
        <p:spPr bwMode="auto">
          <a:xfrm>
            <a:off x="1828800" y="381000"/>
            <a:ext cx="5943600" cy="762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030" name="Rectangle 6"/>
          <p:cNvSpPr>
            <a:spLocks noGrp="1" noChangeArrowheads="1"/>
          </p:cNvSpPr>
          <p:nvPr>
            <p:ph type="body" idx="1"/>
          </p:nvPr>
        </p:nvSpPr>
        <p:spPr bwMode="auto">
          <a:xfrm>
            <a:off x="1295400" y="1752600"/>
            <a:ext cx="6781800" cy="3886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7" name="Line 23"/>
          <p:cNvSpPr>
            <a:spLocks noChangeShapeType="1"/>
          </p:cNvSpPr>
          <p:nvPr/>
        </p:nvSpPr>
        <p:spPr bwMode="auto">
          <a:xfrm>
            <a:off x="457201" y="1295400"/>
            <a:ext cx="8275636" cy="0"/>
          </a:xfrm>
          <a:prstGeom prst="line">
            <a:avLst/>
          </a:prstGeom>
          <a:noFill/>
          <a:ln w="38100">
            <a:solidFill>
              <a:schemeClr val="hlink"/>
            </a:solidFill>
            <a:round/>
            <a:headEnd type="none" w="sm" len="sm"/>
            <a:tailEnd type="none" w="sm" len="sm"/>
          </a:ln>
          <a:effectLst/>
        </p:spPr>
        <p:txBody>
          <a:bodyPr/>
          <a:lstStyle/>
          <a:p>
            <a:endParaRPr lang="en-US"/>
          </a:p>
        </p:txBody>
      </p:sp>
      <p:pic>
        <p:nvPicPr>
          <p:cNvPr id="9" name="Picture 3" descr="http://cas.web.cern.ch/cas/Granada-2012/CASlogo.jpg"/>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457200" y="319559"/>
            <a:ext cx="1295400" cy="827732"/>
          </a:xfrm>
          <a:prstGeom prst="rect">
            <a:avLst/>
          </a:prstGeom>
          <a:noFill/>
        </p:spPr>
      </p:pic>
      <p:pic>
        <p:nvPicPr>
          <p:cNvPr id="10" name="Picture 1"/>
          <p:cNvPicPr>
            <a:picLocks noChangeAspect="1" noChangeArrowheads="1"/>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7848600" y="304800"/>
            <a:ext cx="884237" cy="8842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rtl="0" eaLnBrk="0" fontAlgn="base" hangingPunct="0">
        <a:lnSpc>
          <a:spcPct val="90000"/>
        </a:lnSpc>
        <a:spcBef>
          <a:spcPct val="0"/>
        </a:spcBef>
        <a:spcAft>
          <a:spcPct val="0"/>
        </a:spcAft>
        <a:defRPr sz="3600">
          <a:solidFill>
            <a:srgbClr val="FF0000"/>
          </a:solidFill>
          <a:latin typeface="+mj-lt"/>
          <a:ea typeface="+mj-ea"/>
          <a:cs typeface="+mj-cs"/>
        </a:defRPr>
      </a:lvl1pPr>
      <a:lvl2pPr algn="ctr" rtl="0" eaLnBrk="0" fontAlgn="base" hangingPunct="0">
        <a:lnSpc>
          <a:spcPct val="90000"/>
        </a:lnSpc>
        <a:spcBef>
          <a:spcPct val="0"/>
        </a:spcBef>
        <a:spcAft>
          <a:spcPct val="0"/>
        </a:spcAft>
        <a:defRPr sz="3600">
          <a:solidFill>
            <a:srgbClr val="FF0000"/>
          </a:solidFill>
          <a:latin typeface="Comic Sans MS" pitchFamily="66" charset="0"/>
        </a:defRPr>
      </a:lvl2pPr>
      <a:lvl3pPr algn="ctr" rtl="0" eaLnBrk="0" fontAlgn="base" hangingPunct="0">
        <a:lnSpc>
          <a:spcPct val="90000"/>
        </a:lnSpc>
        <a:spcBef>
          <a:spcPct val="0"/>
        </a:spcBef>
        <a:spcAft>
          <a:spcPct val="0"/>
        </a:spcAft>
        <a:defRPr sz="3600">
          <a:solidFill>
            <a:srgbClr val="FF0000"/>
          </a:solidFill>
          <a:latin typeface="Comic Sans MS" pitchFamily="66" charset="0"/>
        </a:defRPr>
      </a:lvl3pPr>
      <a:lvl4pPr algn="ctr" rtl="0" eaLnBrk="0" fontAlgn="base" hangingPunct="0">
        <a:lnSpc>
          <a:spcPct val="90000"/>
        </a:lnSpc>
        <a:spcBef>
          <a:spcPct val="0"/>
        </a:spcBef>
        <a:spcAft>
          <a:spcPct val="0"/>
        </a:spcAft>
        <a:defRPr sz="3600">
          <a:solidFill>
            <a:srgbClr val="FF0000"/>
          </a:solidFill>
          <a:latin typeface="Comic Sans MS" pitchFamily="66" charset="0"/>
        </a:defRPr>
      </a:lvl4pPr>
      <a:lvl5pPr algn="ctr" rtl="0" eaLnBrk="0" fontAlgn="base" hangingPunct="0">
        <a:lnSpc>
          <a:spcPct val="90000"/>
        </a:lnSpc>
        <a:spcBef>
          <a:spcPct val="0"/>
        </a:spcBef>
        <a:spcAft>
          <a:spcPct val="0"/>
        </a:spcAft>
        <a:defRPr sz="3600">
          <a:solidFill>
            <a:srgbClr val="FF0000"/>
          </a:solidFill>
          <a:latin typeface="Comic Sans MS" pitchFamily="66" charset="0"/>
        </a:defRPr>
      </a:lvl5pPr>
      <a:lvl6pPr marL="457200" algn="ctr" rtl="0" eaLnBrk="0" fontAlgn="base" hangingPunct="0">
        <a:lnSpc>
          <a:spcPct val="90000"/>
        </a:lnSpc>
        <a:spcBef>
          <a:spcPct val="0"/>
        </a:spcBef>
        <a:spcAft>
          <a:spcPct val="0"/>
        </a:spcAft>
        <a:defRPr sz="3600">
          <a:solidFill>
            <a:srgbClr val="FF0000"/>
          </a:solidFill>
          <a:latin typeface="Comic Sans MS" pitchFamily="66" charset="0"/>
        </a:defRPr>
      </a:lvl6pPr>
      <a:lvl7pPr marL="914400" algn="ctr" rtl="0" eaLnBrk="0" fontAlgn="base" hangingPunct="0">
        <a:lnSpc>
          <a:spcPct val="90000"/>
        </a:lnSpc>
        <a:spcBef>
          <a:spcPct val="0"/>
        </a:spcBef>
        <a:spcAft>
          <a:spcPct val="0"/>
        </a:spcAft>
        <a:defRPr sz="3600">
          <a:solidFill>
            <a:srgbClr val="FF0000"/>
          </a:solidFill>
          <a:latin typeface="Comic Sans MS" pitchFamily="66" charset="0"/>
        </a:defRPr>
      </a:lvl7pPr>
      <a:lvl8pPr marL="1371600" algn="ctr" rtl="0" eaLnBrk="0" fontAlgn="base" hangingPunct="0">
        <a:lnSpc>
          <a:spcPct val="90000"/>
        </a:lnSpc>
        <a:spcBef>
          <a:spcPct val="0"/>
        </a:spcBef>
        <a:spcAft>
          <a:spcPct val="0"/>
        </a:spcAft>
        <a:defRPr sz="3600">
          <a:solidFill>
            <a:srgbClr val="FF0000"/>
          </a:solidFill>
          <a:latin typeface="Comic Sans MS" pitchFamily="66" charset="0"/>
        </a:defRPr>
      </a:lvl8pPr>
      <a:lvl9pPr marL="1828800" algn="ctr" rtl="0" eaLnBrk="0" fontAlgn="base" hangingPunct="0">
        <a:lnSpc>
          <a:spcPct val="90000"/>
        </a:lnSpc>
        <a:spcBef>
          <a:spcPct val="0"/>
        </a:spcBef>
        <a:spcAft>
          <a:spcPct val="0"/>
        </a:spcAft>
        <a:defRPr sz="3600">
          <a:solidFill>
            <a:srgbClr val="FF0000"/>
          </a:solidFill>
          <a:latin typeface="Comic Sans MS" pitchFamily="66" charset="0"/>
        </a:defRPr>
      </a:lvl9pPr>
    </p:titleStyle>
    <p:bodyStyle>
      <a:lvl1pPr marL="292100" indent="-292100" algn="l" rtl="0" eaLnBrk="0" fontAlgn="base" hangingPunct="0">
        <a:lnSpc>
          <a:spcPct val="90000"/>
        </a:lnSpc>
        <a:spcBef>
          <a:spcPct val="30000"/>
        </a:spcBef>
        <a:spcAft>
          <a:spcPct val="0"/>
        </a:spcAft>
        <a:buClr>
          <a:schemeClr val="hlink"/>
        </a:buClr>
        <a:buSzPct val="70000"/>
        <a:buFont typeface="Wingdings" pitchFamily="2" charset="2"/>
        <a:buChar char="u"/>
        <a:defRPr sz="2400" b="1">
          <a:solidFill>
            <a:srgbClr val="0000FF"/>
          </a:solidFill>
          <a:effectLst>
            <a:outerShdw blurRad="38100" dist="38100" dir="2700000" algn="tl">
              <a:srgbClr val="C0C0C0"/>
            </a:outerShdw>
          </a:effectLst>
          <a:latin typeface="+mn-lt"/>
          <a:ea typeface="+mn-ea"/>
          <a:cs typeface="+mn-cs"/>
        </a:defRPr>
      </a:lvl1pPr>
      <a:lvl2pPr marL="635000" indent="-228600" algn="l" rtl="0" eaLnBrk="0" fontAlgn="base" hangingPunct="0">
        <a:lnSpc>
          <a:spcPct val="90000"/>
        </a:lnSpc>
        <a:spcBef>
          <a:spcPct val="30000"/>
        </a:spcBef>
        <a:spcAft>
          <a:spcPct val="0"/>
        </a:spcAft>
        <a:buClr>
          <a:schemeClr val="hlink"/>
        </a:buClr>
        <a:buSzPct val="70000"/>
        <a:buFont typeface="Wingdings" pitchFamily="2" charset="2"/>
        <a:buChar char="n"/>
        <a:defRPr b="1">
          <a:solidFill>
            <a:schemeClr val="tx1"/>
          </a:solidFill>
          <a:latin typeface="+mn-lt"/>
        </a:defRPr>
      </a:lvl2pPr>
      <a:lvl3pPr marL="1143000" indent="-241300"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600200" indent="-228600" algn="l" rtl="0" eaLnBrk="0" fontAlgn="base" hangingPunct="0">
        <a:lnSpc>
          <a:spcPct val="90000"/>
        </a:lnSpc>
        <a:spcBef>
          <a:spcPct val="30000"/>
        </a:spcBef>
        <a:spcAft>
          <a:spcPct val="0"/>
        </a:spcAft>
        <a:buClr>
          <a:schemeClr val="hlink"/>
        </a:buClr>
        <a:buSzPct val="100000"/>
        <a:buFont typeface="Wingdings" pitchFamily="2" charset="2"/>
        <a:buChar char="u"/>
        <a:defRPr sz="1400" b="1">
          <a:solidFill>
            <a:srgbClr val="0000FF"/>
          </a:solidFill>
          <a:latin typeface="+mn-lt"/>
        </a:defRPr>
      </a:lvl4pPr>
      <a:lvl5pPr marL="1828800" algn="l" rtl="0" eaLnBrk="0" fontAlgn="base" hangingPunct="0">
        <a:lnSpc>
          <a:spcPct val="90000"/>
        </a:lnSpc>
        <a:spcBef>
          <a:spcPct val="30000"/>
        </a:spcBef>
        <a:spcAft>
          <a:spcPct val="0"/>
        </a:spcAft>
        <a:defRPr sz="1400" b="1">
          <a:solidFill>
            <a:srgbClr val="0000FF"/>
          </a:solidFill>
          <a:latin typeface="+mn-lt"/>
        </a:defRPr>
      </a:lvl5pPr>
      <a:lvl6pPr marL="2286000" algn="l" rtl="0" eaLnBrk="0" fontAlgn="base" hangingPunct="0">
        <a:lnSpc>
          <a:spcPct val="90000"/>
        </a:lnSpc>
        <a:spcBef>
          <a:spcPct val="30000"/>
        </a:spcBef>
        <a:spcAft>
          <a:spcPct val="0"/>
        </a:spcAft>
        <a:defRPr sz="1400" b="1">
          <a:solidFill>
            <a:srgbClr val="0000FF"/>
          </a:solidFill>
          <a:latin typeface="+mn-lt"/>
        </a:defRPr>
      </a:lvl6pPr>
      <a:lvl7pPr marL="2743200" algn="l" rtl="0" eaLnBrk="0" fontAlgn="base" hangingPunct="0">
        <a:lnSpc>
          <a:spcPct val="90000"/>
        </a:lnSpc>
        <a:spcBef>
          <a:spcPct val="30000"/>
        </a:spcBef>
        <a:spcAft>
          <a:spcPct val="0"/>
        </a:spcAft>
        <a:defRPr sz="1400" b="1">
          <a:solidFill>
            <a:srgbClr val="0000FF"/>
          </a:solidFill>
          <a:latin typeface="+mn-lt"/>
        </a:defRPr>
      </a:lvl7pPr>
      <a:lvl8pPr marL="3200400" algn="l" rtl="0" eaLnBrk="0" fontAlgn="base" hangingPunct="0">
        <a:lnSpc>
          <a:spcPct val="90000"/>
        </a:lnSpc>
        <a:spcBef>
          <a:spcPct val="30000"/>
        </a:spcBef>
        <a:spcAft>
          <a:spcPct val="0"/>
        </a:spcAft>
        <a:defRPr sz="1400" b="1">
          <a:solidFill>
            <a:srgbClr val="0000FF"/>
          </a:solidFill>
          <a:latin typeface="+mn-lt"/>
        </a:defRPr>
      </a:lvl8pPr>
      <a:lvl9pPr marL="3657600"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project-linac4.web.cern.ch/project-linac4/Files/Layout%20DTL%20(21-09-10).pdf" TargetMode="External"/><Relationship Id="rId2" Type="http://schemas.openxmlformats.org/officeDocument/2006/relationships/image" Target="../media/image20.wmf"/><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10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5.wmf"/><Relationship Id="rId11" Type="http://schemas.openxmlformats.org/officeDocument/2006/relationships/image" Target="../media/image27.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image" Target="../media/image24.wmf"/><Relationship Id="rId9"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27.w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17.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emf"/><Relationship Id="rId7" Type="http://schemas.openxmlformats.org/officeDocument/2006/relationships/image" Target="../media/image49.emf"/><Relationship Id="rId2" Type="http://schemas.openxmlformats.org/officeDocument/2006/relationships/image" Target="../media/image13.emf"/><Relationship Id="rId1" Type="http://schemas.openxmlformats.org/officeDocument/2006/relationships/slideLayout" Target="../slideLayouts/slideLayout6.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10.bin"/><Relationship Id="rId7" Type="http://schemas.openxmlformats.org/officeDocument/2006/relationships/image" Target="../media/image57.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55.wmf"/><Relationship Id="rId5" Type="http://schemas.openxmlformats.org/officeDocument/2006/relationships/oleObject" Target="../embeddings/oleObject11.bin"/><Relationship Id="rId10" Type="http://schemas.openxmlformats.org/officeDocument/2006/relationships/image" Target="../media/image56.wmf"/><Relationship Id="rId4" Type="http://schemas.openxmlformats.org/officeDocument/2006/relationships/image" Target="../media/image54.wmf"/><Relationship Id="rId9"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63.wmf"/><Relationship Id="rId3" Type="http://schemas.openxmlformats.org/officeDocument/2006/relationships/oleObject" Target="../embeddings/oleObject13.bin"/><Relationship Id="rId7" Type="http://schemas.openxmlformats.org/officeDocument/2006/relationships/image" Target="../media/image57.wmf"/><Relationship Id="rId12"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60.wmf"/><Relationship Id="rId11" Type="http://schemas.openxmlformats.org/officeDocument/2006/relationships/image" Target="../media/image62.wmf"/><Relationship Id="rId5" Type="http://schemas.openxmlformats.org/officeDocument/2006/relationships/oleObject" Target="../embeddings/oleObject14.bin"/><Relationship Id="rId10" Type="http://schemas.openxmlformats.org/officeDocument/2006/relationships/oleObject" Target="../embeddings/oleObject16.bin"/><Relationship Id="rId4" Type="http://schemas.openxmlformats.org/officeDocument/2006/relationships/image" Target="../media/image59.wmf"/><Relationship Id="rId9" Type="http://schemas.openxmlformats.org/officeDocument/2006/relationships/image" Target="../media/image61.wmf"/></Relationships>
</file>

<file path=ppt/slides/_rels/slide25.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oleObject" Target="../embeddings/oleObject18.bin"/><Relationship Id="rId7" Type="http://schemas.openxmlformats.org/officeDocument/2006/relationships/oleObject" Target="../embeddings/Microsoft_Excel_97-2003_Worksheet1.xls"/><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65.wmf"/><Relationship Id="rId5" Type="http://schemas.openxmlformats.org/officeDocument/2006/relationships/oleObject" Target="../embeddings/oleObject19.bin"/><Relationship Id="rId4" Type="http://schemas.openxmlformats.org/officeDocument/2006/relationships/image" Target="../media/image64.wmf"/></Relationships>
</file>

<file path=ppt/slides/_rels/slide26.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0.wmf"/><Relationship Id="rId18" Type="http://schemas.openxmlformats.org/officeDocument/2006/relationships/image" Target="../media/image74.e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oleObject" Target="../embeddings/oleObject23.bin"/><Relationship Id="rId17" Type="http://schemas.openxmlformats.org/officeDocument/2006/relationships/image" Target="../media/image73.emf"/><Relationship Id="rId2" Type="http://schemas.openxmlformats.org/officeDocument/2006/relationships/slideLayout" Target="../slideLayouts/slideLayout12.xml"/><Relationship Id="rId16" Type="http://schemas.openxmlformats.org/officeDocument/2006/relationships/image" Target="../media/image72.emf"/><Relationship Id="rId20" Type="http://schemas.openxmlformats.org/officeDocument/2006/relationships/image" Target="../media/image76.emf"/><Relationship Id="rId1" Type="http://schemas.openxmlformats.org/officeDocument/2006/relationships/vmlDrawing" Target="../drawings/vmlDrawing8.vml"/><Relationship Id="rId6" Type="http://schemas.openxmlformats.org/officeDocument/2006/relationships/image" Target="../media/image68.wmf"/><Relationship Id="rId11" Type="http://schemas.openxmlformats.org/officeDocument/2006/relationships/image" Target="../media/image48.emf"/><Relationship Id="rId5" Type="http://schemas.openxmlformats.org/officeDocument/2006/relationships/oleObject" Target="../embeddings/oleObject21.bin"/><Relationship Id="rId15" Type="http://schemas.openxmlformats.org/officeDocument/2006/relationships/image" Target="../media/image71.wmf"/><Relationship Id="rId10" Type="http://schemas.openxmlformats.org/officeDocument/2006/relationships/image" Target="../media/image47.emf"/><Relationship Id="rId19" Type="http://schemas.openxmlformats.org/officeDocument/2006/relationships/image" Target="../media/image75.emf"/><Relationship Id="rId4" Type="http://schemas.openxmlformats.org/officeDocument/2006/relationships/image" Target="../media/image67.wmf"/><Relationship Id="rId9" Type="http://schemas.openxmlformats.org/officeDocument/2006/relationships/image" Target="../media/image46.emf"/><Relationship Id="rId14" Type="http://schemas.openxmlformats.org/officeDocument/2006/relationships/oleObject" Target="../embeddings/oleObject24.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79.e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78.wmf"/><Relationship Id="rId5" Type="http://schemas.openxmlformats.org/officeDocument/2006/relationships/oleObject" Target="../embeddings/oleObject26.bin"/><Relationship Id="rId4" Type="http://schemas.openxmlformats.org/officeDocument/2006/relationships/image" Target="../media/image77.wmf"/></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5.wmf"/><Relationship Id="rId5" Type="http://schemas.openxmlformats.org/officeDocument/2006/relationships/oleObject" Target="../embeddings/oleObject27.bin"/><Relationship Id="rId4" Type="http://schemas.openxmlformats.org/officeDocument/2006/relationships/image" Target="../media/image87.emf"/></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3.jpe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103.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101.wmf"/><Relationship Id="rId11" Type="http://schemas.openxmlformats.org/officeDocument/2006/relationships/oleObject" Target="../embeddings/oleObject31.bin"/><Relationship Id="rId5" Type="http://schemas.openxmlformats.org/officeDocument/2006/relationships/oleObject" Target="../embeddings/oleObject29.bin"/><Relationship Id="rId10" Type="http://schemas.openxmlformats.org/officeDocument/2006/relationships/image" Target="../media/image66.emf"/><Relationship Id="rId4" Type="http://schemas.openxmlformats.org/officeDocument/2006/relationships/image" Target="../media/image77.wmf"/><Relationship Id="rId9" Type="http://schemas.openxmlformats.org/officeDocument/2006/relationships/oleObject" Target="../embeddings/Microsoft_Excel_97-2003_Worksheet2.xls"/></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s://maiserxx.esss.lu.se/press/site/ESS_vy_2.ti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cdsweb.cern.ch/record/1312611/files/TableLIGHT(1)_image.jpg" TargetMode="Externa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notesSlide" Target="../notesSlides/notesSlide10.xml"/><Relationship Id="rId7" Type="http://schemas.openxmlformats.org/officeDocument/2006/relationships/image" Target="../media/image125.wmf"/><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oleObject" Target="../embeddings/oleObject33.bin"/><Relationship Id="rId5" Type="http://schemas.openxmlformats.org/officeDocument/2006/relationships/image" Target="../media/image124.wmf"/><Relationship Id="rId10" Type="http://schemas.openxmlformats.org/officeDocument/2006/relationships/image" Target="../media/image126.wmf"/><Relationship Id="rId4" Type="http://schemas.openxmlformats.org/officeDocument/2006/relationships/oleObject" Target="../embeddings/oleObject32.bin"/><Relationship Id="rId9" Type="http://schemas.openxmlformats.org/officeDocument/2006/relationships/oleObject" Target="../embeddings/oleObject34.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11.xml"/><Relationship Id="rId7" Type="http://schemas.openxmlformats.org/officeDocument/2006/relationships/image" Target="../media/image129.wmf"/><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oleObject" Target="../embeddings/oleObject36.bin"/><Relationship Id="rId5" Type="http://schemas.openxmlformats.org/officeDocument/2006/relationships/image" Target="../media/image128.wmf"/><Relationship Id="rId4" Type="http://schemas.openxmlformats.org/officeDocument/2006/relationships/oleObject" Target="../embeddings/oleObject35.bin"/><Relationship Id="rId9" Type="http://schemas.openxmlformats.org/officeDocument/2006/relationships/image" Target="../media/image130.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12.xml"/><Relationship Id="rId7" Type="http://schemas.openxmlformats.org/officeDocument/2006/relationships/image" Target="../media/image132.wmf"/><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oleObject" Target="../embeddings/oleObject39.bin"/><Relationship Id="rId5" Type="http://schemas.openxmlformats.org/officeDocument/2006/relationships/image" Target="../media/image131.wmf"/><Relationship Id="rId10" Type="http://schemas.openxmlformats.org/officeDocument/2006/relationships/image" Target="../media/image134.emf"/><Relationship Id="rId4" Type="http://schemas.openxmlformats.org/officeDocument/2006/relationships/oleObject" Target="../embeddings/oleObject38.bin"/><Relationship Id="rId9" Type="http://schemas.openxmlformats.org/officeDocument/2006/relationships/image" Target="../media/image133.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35.wmf"/><Relationship Id="rId4" Type="http://schemas.openxmlformats.org/officeDocument/2006/relationships/oleObject" Target="../embeddings/oleObject41.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136.w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4.xml"/><Relationship Id="rId7"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image" Target="../media/image11.wmf"/><Relationship Id="rId10" Type="http://schemas.openxmlformats.org/officeDocument/2006/relationships/image" Target="../media/image12.wmf"/><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5.jpeg"/><Relationship Id="rId1" Type="http://schemas.openxmlformats.org/officeDocument/2006/relationships/slideLayout" Target="../slideLayouts/slideLayout6.xml"/><Relationship Id="rId4" Type="http://schemas.openxmlformats.org/officeDocument/2006/relationships/image" Target="../media/image15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wmf"/><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7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3.emf"/></Relationships>
</file>

<file path=ppt/slides/_rels/slide80.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71.wmf"/></Relationships>
</file>

<file path=ppt/slides/_rels/slide82.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13.xml"/><Relationship Id="rId1" Type="http://schemas.openxmlformats.org/officeDocument/2006/relationships/vmlDrawing" Target="../drawings/vmlDrawing18.vml"/><Relationship Id="rId6" Type="http://schemas.openxmlformats.org/officeDocument/2006/relationships/image" Target="../media/image172.wmf"/><Relationship Id="rId5" Type="http://schemas.openxmlformats.org/officeDocument/2006/relationships/oleObject" Target="../embeddings/oleObject45.bin"/><Relationship Id="rId4" Type="http://schemas.openxmlformats.org/officeDocument/2006/relationships/image" Target="../media/image171.wmf"/><Relationship Id="rId9" Type="http://schemas.openxmlformats.org/officeDocument/2006/relationships/image" Target="../media/image174.png"/></Relationships>
</file>

<file path=ppt/slides/_rels/slide83.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oleObject" Target="../embeddings/oleObject47.bin"/><Relationship Id="rId7"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76.wmf"/><Relationship Id="rId5" Type="http://schemas.openxmlformats.org/officeDocument/2006/relationships/oleObject" Target="../embeddings/oleObject48.bin"/><Relationship Id="rId4" Type="http://schemas.openxmlformats.org/officeDocument/2006/relationships/image" Target="../media/image175.wmf"/></Relationships>
</file>

<file path=ppt/slides/_rels/slide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180.wmf"/><Relationship Id="rId4" Type="http://schemas.openxmlformats.org/officeDocument/2006/relationships/image" Target="../media/image179.emf"/></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53.jpeg"/><Relationship Id="rId1" Type="http://schemas.openxmlformats.org/officeDocument/2006/relationships/slideLayout" Target="../slideLayouts/slideLayout6.xml"/><Relationship Id="rId4" Type="http://schemas.openxmlformats.org/officeDocument/2006/relationships/image" Target="../media/image182.jpeg"/></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 Id="rId4" Type="http://schemas.openxmlformats.org/officeDocument/2006/relationships/image" Target="../media/image185.png"/></Relationships>
</file>

<file path=ppt/slides/_rels/slide88.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png"/><Relationship Id="rId1" Type="http://schemas.openxmlformats.org/officeDocument/2006/relationships/slideLayout" Target="../slideLayouts/slideLayout6.xml"/><Relationship Id="rId5" Type="http://schemas.openxmlformats.org/officeDocument/2006/relationships/image" Target="../media/image189.png"/><Relationship Id="rId4" Type="http://schemas.openxmlformats.org/officeDocument/2006/relationships/image" Target="../media/image188.jpeg"/></Relationships>
</file>

<file path=ppt/slides/_rels/slide8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wmf"/><Relationship Id="rId1" Type="http://schemas.openxmlformats.org/officeDocument/2006/relationships/slideLayout" Target="../slideLayouts/slideLayout6.xml"/><Relationship Id="rId4" Type="http://schemas.openxmlformats.org/officeDocument/2006/relationships/image" Target="../media/image194.jpeg"/></Relationships>
</file>

<file path=ppt/slides/_rels/slide9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6.xml"/><Relationship Id="rId4" Type="http://schemas.openxmlformats.org/officeDocument/2006/relationships/image" Target="../media/image202.jpeg"/></Relationships>
</file>

<file path=ppt/slides/_rels/slide96.x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6.xml"/><Relationship Id="rId5" Type="http://schemas.openxmlformats.org/officeDocument/2006/relationships/image" Target="../media/image208.jpeg"/><Relationship Id="rId4" Type="http://schemas.openxmlformats.org/officeDocument/2006/relationships/image" Target="../media/image207.jpeg"/></Relationships>
</file>

<file path=ppt/slides/_rels/slide9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6.xml"/><Relationship Id="rId4" Type="http://schemas.openxmlformats.org/officeDocument/2006/relationships/image" Target="../media/image211.jpeg"/></Relationships>
</file>

<file path=ppt/slides/_rels/slide9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212.emf"/><Relationship Id="rId1" Type="http://schemas.openxmlformats.org/officeDocument/2006/relationships/slideLayout" Target="../slideLayouts/slideLayout6.xml"/><Relationship Id="rId4" Type="http://schemas.openxmlformats.org/officeDocument/2006/relationships/image" Target="../media/image2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0" y="1295399"/>
            <a:ext cx="9144000" cy="563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txBox="1">
            <a:spLocks noChangeArrowheads="1"/>
          </p:cNvSpPr>
          <p:nvPr/>
        </p:nvSpPr>
        <p:spPr bwMode="auto">
          <a:xfrm>
            <a:off x="0" y="1304924"/>
            <a:ext cx="6781800" cy="143827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50" normalizeH="0" baseline="0" noProof="0" dirty="0" smtClean="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rPr>
              <a:t>Maurizio Vretenar, CERN</a:t>
            </a:r>
            <a:br>
              <a:rPr kumimoji="0" lang="en-US" sz="2400" b="1" i="0" u="none" strike="noStrike" kern="0" cap="none" spc="50" normalizeH="0" baseline="0" noProof="0" dirty="0" smtClean="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rPr>
            </a:br>
            <a:r>
              <a:rPr lang="en-US" sz="2400" kern="0" spc="50" dirty="0" smtClean="0">
                <a:ln w="11430"/>
                <a:solidFill>
                  <a:schemeClr val="accent6">
                    <a:lumMod val="60000"/>
                    <a:lumOff val="40000"/>
                  </a:schemeClr>
                </a:solidFill>
                <a:effectLst>
                  <a:outerShdw blurRad="76200" dist="50800" dir="5400000" algn="tl" rotWithShape="0">
                    <a:srgbClr val="000000">
                      <a:alpha val="65000"/>
                    </a:srgbClr>
                  </a:outerShdw>
                </a:effectLst>
                <a:latin typeface="+mj-lt"/>
                <a:ea typeface="+mj-ea"/>
                <a:cs typeface="+mj-cs"/>
              </a:rPr>
              <a:t>Advanced</a:t>
            </a:r>
            <a:r>
              <a:rPr kumimoji="0" lang="en-US" sz="2400" b="1" i="0" u="none" strike="noStrike" kern="0" cap="none" spc="50" normalizeH="0" baseline="0" noProof="0" dirty="0" smtClean="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rPr>
              <a:t> Accelerator Physics Course </a:t>
            </a:r>
            <a:br>
              <a:rPr kumimoji="0" lang="en-US" sz="2400" b="1" i="0" u="none" strike="noStrike" kern="0" cap="none" spc="50" normalizeH="0" baseline="0" noProof="0" dirty="0" smtClean="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rPr>
            </a:br>
            <a:r>
              <a:rPr lang="en-US" sz="2400" kern="0" spc="50" dirty="0" smtClean="0">
                <a:ln w="11430"/>
                <a:solidFill>
                  <a:schemeClr val="accent6">
                    <a:lumMod val="60000"/>
                    <a:lumOff val="40000"/>
                  </a:schemeClr>
                </a:solidFill>
                <a:effectLst>
                  <a:outerShdw blurRad="76200" dist="50800" dir="5400000" algn="tl" rotWithShape="0">
                    <a:srgbClr val="000000">
                      <a:alpha val="65000"/>
                    </a:srgbClr>
                  </a:outerShdw>
                </a:effectLst>
                <a:latin typeface="+mj-lt"/>
                <a:ea typeface="+mj-ea"/>
                <a:cs typeface="+mj-cs"/>
              </a:rPr>
              <a:t>Trondheim</a:t>
            </a:r>
            <a:r>
              <a:rPr kumimoji="0" lang="en-US" sz="2400" b="1" i="0" u="none" strike="noStrike" kern="0" cap="none" spc="50" normalizeH="0" baseline="0" noProof="0" dirty="0" smtClean="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rPr>
              <a:t> 2013</a:t>
            </a:r>
            <a:r>
              <a:rPr kumimoji="0" lang="en-US" sz="3600" b="1" i="0" u="none" strike="noStrike" kern="0" cap="none" spc="50" normalizeH="0" baseline="0" noProof="0" dirty="0" smtClean="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rPr>
              <a:t> </a:t>
            </a:r>
            <a:endParaRPr kumimoji="0" lang="en-US" sz="3600" b="1" i="0" u="none" strike="noStrike" kern="0" cap="none" spc="50" normalizeH="0" baseline="0" noProof="0" dirty="0">
              <a:ln w="11430"/>
              <a:solidFill>
                <a:schemeClr val="accent6">
                  <a:lumMod val="60000"/>
                  <a:lumOff val="40000"/>
                </a:schemeClr>
              </a:solidFill>
              <a:effectLst>
                <a:outerShdw blurRad="76200" dist="50800" dir="5400000" algn="tl" rotWithShape="0">
                  <a:srgbClr val="000000">
                    <a:alpha val="65000"/>
                  </a:srgbClr>
                </a:outerShdw>
              </a:effectLst>
              <a:uLnTx/>
              <a:uFillTx/>
              <a:latin typeface="+mj-lt"/>
              <a:ea typeface="+mj-ea"/>
              <a:cs typeface="+mj-cs"/>
            </a:endParaRPr>
          </a:p>
        </p:txBody>
      </p:sp>
      <p:sp>
        <p:nvSpPr>
          <p:cNvPr id="7" name="Rectangle 4"/>
          <p:cNvSpPr txBox="1">
            <a:spLocks noChangeArrowheads="1"/>
          </p:cNvSpPr>
          <p:nvPr/>
        </p:nvSpPr>
        <p:spPr bwMode="auto">
          <a:xfrm>
            <a:off x="0" y="0"/>
            <a:ext cx="9144000" cy="1285874"/>
          </a:xfrm>
          <a:prstGeom prst="rect">
            <a:avLst/>
          </a:prstGeom>
          <a:solidFill>
            <a:schemeClr val="bg1"/>
          </a:solidFill>
          <a:ln w="9525">
            <a:noFill/>
            <a:miter lim="800000"/>
            <a:headEnd/>
            <a:tailEnd/>
          </a:ln>
          <a:effectLst/>
        </p:spPr>
        <p:txBody>
          <a:bodyPr vert="horz" wrap="square" lIns="92075" tIns="46038" rIns="92075" bIns="46038"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6000" b="1" i="0" u="none" strike="noStrike" kern="0" cap="none" spc="50" normalizeH="0" baseline="0" noProof="0" dirty="0" smtClean="0">
                <a:ln w="11430"/>
                <a:solidFill>
                  <a:srgbClr val="C00000"/>
                </a:solidFill>
                <a:effectLst>
                  <a:outerShdw blurRad="76200" dist="50800" dir="5400000" algn="tl" rotWithShape="0">
                    <a:srgbClr val="000000">
                      <a:alpha val="65000"/>
                    </a:srgbClr>
                  </a:outerShdw>
                </a:effectLst>
                <a:uLnTx/>
                <a:uFillTx/>
                <a:latin typeface="+mj-lt"/>
                <a:ea typeface="+mj-ea"/>
                <a:cs typeface="+mj-cs"/>
              </a:rPr>
              <a:t>Linear Accelerators</a:t>
            </a:r>
            <a:endParaRPr kumimoji="0" lang="en-US" sz="48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p:txBody>
          <a:bodyPr/>
          <a:lstStyle/>
          <a:p>
            <a:fld id="{347E8919-B5E8-45FB-8EAB-00A0417BB0AE}" type="slidenum">
              <a:rPr lang="en-GB"/>
              <a:pPr/>
              <a:t>10</a:t>
            </a:fld>
            <a:endParaRPr lang="en-GB"/>
          </a:p>
        </p:txBody>
      </p:sp>
      <p:sp>
        <p:nvSpPr>
          <p:cNvPr id="656388" name="Rectangle 4"/>
          <p:cNvSpPr>
            <a:spLocks noGrp="1" noChangeArrowheads="1"/>
          </p:cNvSpPr>
          <p:nvPr>
            <p:ph type="title"/>
          </p:nvPr>
        </p:nvSpPr>
        <p:spPr>
          <a:xfrm>
            <a:off x="1676400" y="381000"/>
            <a:ext cx="6019800" cy="762000"/>
          </a:xfrm>
        </p:spPr>
        <p:txBody>
          <a:bodyPr/>
          <a:lstStyle/>
          <a:p>
            <a:r>
              <a:rPr lang="en-US" sz="3200" dirty="0" smtClean="0"/>
              <a:t>Case 2 : a </a:t>
            </a:r>
            <a:r>
              <a:rPr lang="en-US" sz="3200" dirty="0"/>
              <a:t>Drift Tube Linac</a:t>
            </a:r>
          </a:p>
        </p:txBody>
      </p:sp>
      <p:sp>
        <p:nvSpPr>
          <p:cNvPr id="656390" name="Text Box 6"/>
          <p:cNvSpPr txBox="1">
            <a:spLocks noChangeArrowheads="1"/>
          </p:cNvSpPr>
          <p:nvPr/>
        </p:nvSpPr>
        <p:spPr bwMode="auto">
          <a:xfrm>
            <a:off x="228600" y="4724400"/>
            <a:ext cx="3581400" cy="1754326"/>
          </a:xfrm>
          <a:prstGeom prst="rect">
            <a:avLst/>
          </a:prstGeom>
          <a:noFill/>
          <a:ln w="12700">
            <a:noFill/>
            <a:miter lim="800000"/>
            <a:headEnd type="none" w="sm" len="sm"/>
            <a:tailEnd type="none" w="sm" len="sm"/>
          </a:ln>
          <a:effectLst/>
        </p:spPr>
        <p:txBody>
          <a:bodyPr wrap="square">
            <a:spAutoFit/>
          </a:bodyPr>
          <a:lstStyle/>
          <a:p>
            <a:r>
              <a:rPr lang="en-US" sz="1800" b="0" dirty="0"/>
              <a:t>Tank 2 and 3 of the new Linac4 at CERN:</a:t>
            </a:r>
          </a:p>
          <a:p>
            <a:r>
              <a:rPr lang="en-US" sz="1800" b="0" dirty="0"/>
              <a:t>57 coupled accelerating gaps</a:t>
            </a:r>
          </a:p>
          <a:p>
            <a:r>
              <a:rPr lang="en-GB" sz="1800" b="0" dirty="0"/>
              <a:t>Frequency 352.2 MHz, </a:t>
            </a:r>
            <a:r>
              <a:rPr lang="en-GB" sz="1800" b="0" dirty="0">
                <a:latin typeface="Symbol" pitchFamily="18" charset="2"/>
              </a:rPr>
              <a:t>l </a:t>
            </a:r>
            <a:r>
              <a:rPr lang="en-GB" sz="1800" b="0" dirty="0"/>
              <a:t>= 85 cm</a:t>
            </a:r>
            <a:endParaRPr lang="en-US" sz="1800" b="0" dirty="0"/>
          </a:p>
          <a:p>
            <a:r>
              <a:rPr lang="en-US" sz="1800" b="0" dirty="0"/>
              <a:t>Cell length </a:t>
            </a:r>
            <a:r>
              <a:rPr lang="en-US" sz="1800" b="0" dirty="0" smtClean="0"/>
              <a:t>(d=</a:t>
            </a:r>
            <a:r>
              <a:rPr lang="en-US" sz="1800" b="0" dirty="0" err="1" smtClean="0">
                <a:latin typeface="Symbol" pitchFamily="18" charset="2"/>
              </a:rPr>
              <a:t>bl</a:t>
            </a:r>
            <a:r>
              <a:rPr lang="en-US" sz="1800" b="0" dirty="0"/>
              <a:t>) </a:t>
            </a:r>
            <a:r>
              <a:rPr lang="en-US" sz="1800" b="0" dirty="0" smtClean="0"/>
              <a:t>from </a:t>
            </a:r>
            <a:r>
              <a:rPr lang="en-US" sz="1800" b="0" dirty="0"/>
              <a:t>12.3 cm to 26.4 cm (factor 2 </a:t>
            </a:r>
            <a:r>
              <a:rPr lang="en-US" sz="1800" b="0" dirty="0" smtClean="0"/>
              <a:t>!).</a:t>
            </a:r>
            <a:endParaRPr lang="en-US" sz="1800" b="0" dirty="0"/>
          </a:p>
        </p:txBody>
      </p:sp>
      <p:pic>
        <p:nvPicPr>
          <p:cNvPr id="65639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 y="1447800"/>
            <a:ext cx="7905750" cy="2270125"/>
          </a:xfrm>
          <a:prstGeom prst="rect">
            <a:avLst/>
          </a:prstGeom>
          <a:noFill/>
          <a:ln w="12700">
            <a:noFill/>
            <a:miter lim="800000"/>
            <a:headEnd type="none" w="sm" len="sm"/>
            <a:tailEnd type="none" w="sm" len="sm"/>
          </a:ln>
          <a:effectLst/>
        </p:spPr>
      </p:pic>
      <p:sp>
        <p:nvSpPr>
          <p:cNvPr id="656396" name="Text Box 12"/>
          <p:cNvSpPr txBox="1">
            <a:spLocks noChangeArrowheads="1"/>
          </p:cNvSpPr>
          <p:nvPr/>
        </p:nvSpPr>
        <p:spPr bwMode="auto">
          <a:xfrm>
            <a:off x="7924800" y="2895600"/>
            <a:ext cx="311150" cy="366713"/>
          </a:xfrm>
          <a:prstGeom prst="rect">
            <a:avLst/>
          </a:prstGeom>
          <a:noFill/>
          <a:ln w="12700">
            <a:noFill/>
            <a:miter lim="800000"/>
            <a:headEnd type="none" w="sm" len="sm"/>
            <a:tailEnd type="none" w="sm" len="sm"/>
          </a:ln>
          <a:effectLst/>
        </p:spPr>
        <p:txBody>
          <a:bodyPr wrap="none">
            <a:spAutoFit/>
          </a:bodyPr>
          <a:lstStyle/>
          <a:p>
            <a:r>
              <a:rPr lang="en-GB" sz="1800" b="0" i="1"/>
              <a:t>d</a:t>
            </a:r>
            <a:endParaRPr lang="en-US" sz="1800" b="0" i="1"/>
          </a:p>
        </p:txBody>
      </p:sp>
      <p:sp>
        <p:nvSpPr>
          <p:cNvPr id="656397" name="Line 13"/>
          <p:cNvSpPr>
            <a:spLocks noChangeShapeType="1"/>
          </p:cNvSpPr>
          <p:nvPr/>
        </p:nvSpPr>
        <p:spPr bwMode="auto">
          <a:xfrm>
            <a:off x="8001000" y="2133600"/>
            <a:ext cx="0" cy="685800"/>
          </a:xfrm>
          <a:prstGeom prst="line">
            <a:avLst/>
          </a:prstGeom>
          <a:noFill/>
          <a:ln w="19050">
            <a:solidFill>
              <a:schemeClr val="accent2"/>
            </a:solidFill>
            <a:round/>
            <a:headEnd type="none" w="sm" len="sm"/>
            <a:tailEnd type="none" w="sm" len="sm"/>
          </a:ln>
          <a:effectLst/>
        </p:spPr>
        <p:txBody>
          <a:bodyPr/>
          <a:lstStyle/>
          <a:p>
            <a:endParaRPr lang="en-US"/>
          </a:p>
        </p:txBody>
      </p:sp>
      <p:sp>
        <p:nvSpPr>
          <p:cNvPr id="656398" name="Line 14"/>
          <p:cNvSpPr>
            <a:spLocks noChangeShapeType="1"/>
          </p:cNvSpPr>
          <p:nvPr/>
        </p:nvSpPr>
        <p:spPr bwMode="auto">
          <a:xfrm>
            <a:off x="8153400" y="2133600"/>
            <a:ext cx="0" cy="685800"/>
          </a:xfrm>
          <a:prstGeom prst="line">
            <a:avLst/>
          </a:prstGeom>
          <a:noFill/>
          <a:ln w="19050">
            <a:solidFill>
              <a:schemeClr val="accent2"/>
            </a:solidFill>
            <a:round/>
            <a:headEnd type="none" w="sm" len="sm"/>
            <a:tailEnd type="none" w="sm" len="sm"/>
          </a:ln>
          <a:effectLst/>
        </p:spPr>
        <p:txBody>
          <a:bodyPr/>
          <a:lstStyle/>
          <a:p>
            <a:endParaRPr lang="en-US"/>
          </a:p>
        </p:txBody>
      </p:sp>
      <p:sp>
        <p:nvSpPr>
          <p:cNvPr id="656399" name="Line 15"/>
          <p:cNvSpPr>
            <a:spLocks noChangeShapeType="1"/>
          </p:cNvSpPr>
          <p:nvPr/>
        </p:nvSpPr>
        <p:spPr bwMode="auto">
          <a:xfrm>
            <a:off x="7848600" y="2743200"/>
            <a:ext cx="152400" cy="0"/>
          </a:xfrm>
          <a:prstGeom prst="line">
            <a:avLst/>
          </a:prstGeom>
          <a:noFill/>
          <a:ln w="12700">
            <a:solidFill>
              <a:schemeClr val="tx1"/>
            </a:solidFill>
            <a:round/>
            <a:headEnd type="none" w="sm" len="sm"/>
            <a:tailEnd type="triangle" w="sm" len="sm"/>
          </a:ln>
          <a:effectLst/>
        </p:spPr>
        <p:txBody>
          <a:bodyPr/>
          <a:lstStyle/>
          <a:p>
            <a:endParaRPr lang="en-US"/>
          </a:p>
        </p:txBody>
      </p:sp>
      <p:sp>
        <p:nvSpPr>
          <p:cNvPr id="656400" name="Line 16"/>
          <p:cNvSpPr>
            <a:spLocks noChangeShapeType="1"/>
          </p:cNvSpPr>
          <p:nvPr/>
        </p:nvSpPr>
        <p:spPr bwMode="auto">
          <a:xfrm flipH="1">
            <a:off x="8153400" y="2743200"/>
            <a:ext cx="152400" cy="0"/>
          </a:xfrm>
          <a:prstGeom prst="line">
            <a:avLst/>
          </a:prstGeom>
          <a:noFill/>
          <a:ln w="12700">
            <a:solidFill>
              <a:schemeClr val="tx1"/>
            </a:solidFill>
            <a:round/>
            <a:headEnd type="none" w="sm" len="sm"/>
            <a:tailEnd type="triangle" w="sm" len="sm"/>
          </a:ln>
          <a:effectLst/>
        </p:spPr>
        <p:txBody>
          <a:bodyPr/>
          <a:lstStyle/>
          <a:p>
            <a:endParaRPr lang="en-US"/>
          </a:p>
        </p:txBody>
      </p:sp>
      <p:sp>
        <p:nvSpPr>
          <p:cNvPr id="656401" name="Oval 17"/>
          <p:cNvSpPr>
            <a:spLocks noChangeArrowheads="1"/>
          </p:cNvSpPr>
          <p:nvPr/>
        </p:nvSpPr>
        <p:spPr bwMode="auto">
          <a:xfrm>
            <a:off x="7772400" y="1447800"/>
            <a:ext cx="685800" cy="1905000"/>
          </a:xfrm>
          <a:prstGeom prst="ellipse">
            <a:avLst/>
          </a:prstGeom>
          <a:noFill/>
          <a:ln w="28575">
            <a:solidFill>
              <a:schemeClr val="accent2"/>
            </a:solidFill>
            <a:round/>
            <a:headEnd type="none" w="sm" len="sm"/>
            <a:tailEnd type="none" w="sm" len="sm"/>
          </a:ln>
          <a:effectLst/>
        </p:spPr>
        <p:txBody>
          <a:bodyPr wrap="none" anchor="ctr"/>
          <a:lstStyle/>
          <a:p>
            <a:endParaRPr lang="en-US"/>
          </a:p>
        </p:txBody>
      </p:sp>
      <p:sp>
        <p:nvSpPr>
          <p:cNvPr id="656402" name="Line 18"/>
          <p:cNvSpPr>
            <a:spLocks noChangeShapeType="1"/>
          </p:cNvSpPr>
          <p:nvPr/>
        </p:nvSpPr>
        <p:spPr bwMode="auto">
          <a:xfrm>
            <a:off x="228600" y="2133600"/>
            <a:ext cx="228600" cy="0"/>
          </a:xfrm>
          <a:prstGeom prst="line">
            <a:avLst/>
          </a:prstGeom>
          <a:noFill/>
          <a:ln w="57150">
            <a:solidFill>
              <a:schemeClr val="hlink"/>
            </a:solidFill>
            <a:round/>
            <a:headEnd type="none" w="sm" len="sm"/>
            <a:tailEnd type="triangle" w="sm" len="sm"/>
          </a:ln>
          <a:effectLst/>
        </p:spPr>
        <p:txBody>
          <a:bodyPr/>
          <a:lstStyle/>
          <a:p>
            <a:endParaRPr lang="en-US"/>
          </a:p>
        </p:txBody>
      </p:sp>
      <p:sp>
        <p:nvSpPr>
          <p:cNvPr id="656403" name="Line 19"/>
          <p:cNvSpPr>
            <a:spLocks noChangeShapeType="1"/>
          </p:cNvSpPr>
          <p:nvPr/>
        </p:nvSpPr>
        <p:spPr bwMode="auto">
          <a:xfrm>
            <a:off x="8610600" y="2209800"/>
            <a:ext cx="228600" cy="0"/>
          </a:xfrm>
          <a:prstGeom prst="line">
            <a:avLst/>
          </a:prstGeom>
          <a:noFill/>
          <a:ln w="57150">
            <a:solidFill>
              <a:schemeClr val="hlink"/>
            </a:solidFill>
            <a:round/>
            <a:headEnd type="none" w="sm" len="sm"/>
            <a:tailEnd type="triangle" w="sm" len="sm"/>
          </a:ln>
          <a:effectLst/>
        </p:spPr>
        <p:txBody>
          <a:bodyPr/>
          <a:lstStyle/>
          <a:p>
            <a:endParaRPr lang="en-US"/>
          </a:p>
        </p:txBody>
      </p:sp>
      <p:sp>
        <p:nvSpPr>
          <p:cNvPr id="656404" name="AutoShape 20"/>
          <p:cNvSpPr>
            <a:spLocks/>
          </p:cNvSpPr>
          <p:nvPr/>
        </p:nvSpPr>
        <p:spPr bwMode="auto">
          <a:xfrm>
            <a:off x="381000" y="3733800"/>
            <a:ext cx="1371600" cy="723900"/>
          </a:xfrm>
          <a:prstGeom prst="borderCallout1">
            <a:avLst>
              <a:gd name="adj1" fmla="val 15792"/>
              <a:gd name="adj2" fmla="val -5556"/>
              <a:gd name="adj3" fmla="val -203946"/>
              <a:gd name="adj4" fmla="val -1505"/>
            </a:avLst>
          </a:prstGeom>
          <a:solidFill>
            <a:srgbClr val="FFFFAB"/>
          </a:solidFill>
          <a:ln w="12700">
            <a:solidFill>
              <a:schemeClr val="tx1"/>
            </a:solidFill>
            <a:miter lim="800000"/>
            <a:headEnd type="none" w="sm" len="sm"/>
            <a:tailEnd type="none" w="sm" len="sm"/>
          </a:ln>
          <a:effectLst/>
        </p:spPr>
        <p:txBody>
          <a:bodyPr/>
          <a:lstStyle/>
          <a:p>
            <a:pPr algn="ctr"/>
            <a:r>
              <a:rPr lang="en-GB" b="0"/>
              <a:t>10 MeV, </a:t>
            </a:r>
          </a:p>
          <a:p>
            <a:pPr algn="ctr"/>
            <a:r>
              <a:rPr lang="en-GB" b="0">
                <a:latin typeface="Symbol" pitchFamily="18" charset="2"/>
              </a:rPr>
              <a:t>b</a:t>
            </a:r>
            <a:r>
              <a:rPr lang="en-GB" b="0"/>
              <a:t> = 0.145</a:t>
            </a:r>
            <a:endParaRPr lang="en-US" b="0"/>
          </a:p>
        </p:txBody>
      </p:sp>
      <p:sp>
        <p:nvSpPr>
          <p:cNvPr id="656405" name="AutoShape 21"/>
          <p:cNvSpPr>
            <a:spLocks/>
          </p:cNvSpPr>
          <p:nvPr/>
        </p:nvSpPr>
        <p:spPr bwMode="auto">
          <a:xfrm>
            <a:off x="7315200" y="3733800"/>
            <a:ext cx="1371600" cy="723900"/>
          </a:xfrm>
          <a:prstGeom prst="borderCallout1">
            <a:avLst>
              <a:gd name="adj1" fmla="val 15792"/>
              <a:gd name="adj2" fmla="val 105556"/>
              <a:gd name="adj3" fmla="val -187500"/>
              <a:gd name="adj4" fmla="val 104283"/>
            </a:avLst>
          </a:prstGeom>
          <a:solidFill>
            <a:srgbClr val="FFFFAB"/>
          </a:solidFill>
          <a:ln w="12700">
            <a:solidFill>
              <a:schemeClr val="tx1"/>
            </a:solidFill>
            <a:miter lim="800000"/>
            <a:headEnd type="none" w="sm" len="sm"/>
            <a:tailEnd type="none" w="sm" len="sm"/>
          </a:ln>
          <a:effectLst/>
        </p:spPr>
        <p:txBody>
          <a:bodyPr/>
          <a:lstStyle/>
          <a:p>
            <a:pPr algn="ctr"/>
            <a:r>
              <a:rPr lang="en-GB" b="0"/>
              <a:t>50 MeV, </a:t>
            </a:r>
          </a:p>
          <a:p>
            <a:pPr algn="ctr"/>
            <a:r>
              <a:rPr lang="en-GB" b="0">
                <a:latin typeface="Symbol" pitchFamily="18" charset="2"/>
              </a:rPr>
              <a:t>b</a:t>
            </a:r>
            <a:r>
              <a:rPr lang="en-GB" b="0"/>
              <a:t> = 0.31</a:t>
            </a:r>
            <a:endParaRPr lang="en-US" b="0"/>
          </a:p>
        </p:txBody>
      </p:sp>
      <p:pic>
        <p:nvPicPr>
          <p:cNvPr id="794626" name="Picture 2" descr="https://project-linac4.web.cern.ch/project-linac4/Files/logo-DTL.gif">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l="23170"/>
          <a:stretch>
            <a:fillRect/>
          </a:stretch>
        </p:blipFill>
        <p:spPr bwMode="auto">
          <a:xfrm>
            <a:off x="3962400" y="4495800"/>
            <a:ext cx="4800600" cy="2233803"/>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fld id="{50C437A0-0A27-4A11-AAB8-5BDAAA800966}" type="slidenum">
              <a:rPr lang="en-GB"/>
              <a:pPr/>
              <a:t>100</a:t>
            </a:fld>
            <a:endParaRPr lang="en-GB"/>
          </a:p>
        </p:txBody>
      </p:sp>
      <p:sp>
        <p:nvSpPr>
          <p:cNvPr id="573444" name="Rectangle 4"/>
          <p:cNvSpPr>
            <a:spLocks noGrp="1" noChangeArrowheads="1"/>
          </p:cNvSpPr>
          <p:nvPr>
            <p:ph type="title"/>
          </p:nvPr>
        </p:nvSpPr>
        <p:spPr/>
        <p:txBody>
          <a:bodyPr/>
          <a:lstStyle/>
          <a:p>
            <a:r>
              <a:rPr lang="en-GB" dirty="0" smtClean="0"/>
              <a:t>Linac Bibliography</a:t>
            </a:r>
            <a:endParaRPr lang="en-US" dirty="0"/>
          </a:p>
        </p:txBody>
      </p:sp>
      <p:sp>
        <p:nvSpPr>
          <p:cNvPr id="573446" name="Text Box 6"/>
          <p:cNvSpPr txBox="1">
            <a:spLocks noChangeArrowheads="1"/>
          </p:cNvSpPr>
          <p:nvPr/>
        </p:nvSpPr>
        <p:spPr bwMode="auto">
          <a:xfrm>
            <a:off x="228600" y="1371600"/>
            <a:ext cx="8382000" cy="5262979"/>
          </a:xfrm>
          <a:prstGeom prst="rect">
            <a:avLst/>
          </a:prstGeom>
          <a:noFill/>
          <a:ln w="12700">
            <a:noFill/>
            <a:miter lim="800000"/>
            <a:headEnd type="none" w="sm" len="sm"/>
            <a:tailEnd type="none" w="sm" len="sm"/>
          </a:ln>
          <a:effectLst/>
        </p:spPr>
        <p:txBody>
          <a:bodyPr>
            <a:spAutoFit/>
          </a:bodyPr>
          <a:lstStyle/>
          <a:p>
            <a:r>
              <a:rPr lang="en-US" sz="1400" i="1" dirty="0"/>
              <a:t>1. Reference Books:</a:t>
            </a:r>
          </a:p>
          <a:p>
            <a:r>
              <a:rPr lang="en-US" sz="1400" b="0" dirty="0"/>
              <a:t>T. </a:t>
            </a:r>
            <a:r>
              <a:rPr lang="en-US" sz="1400" b="0" dirty="0" err="1"/>
              <a:t>Wangler</a:t>
            </a:r>
            <a:r>
              <a:rPr lang="en-US" sz="1400" b="0" dirty="0"/>
              <a:t>, Principles of RF Linear Accelerators (Wiley, New York, 1998). </a:t>
            </a:r>
          </a:p>
          <a:p>
            <a:r>
              <a:rPr lang="en-US" sz="1400" b="0" dirty="0"/>
              <a:t>P. </a:t>
            </a:r>
            <a:r>
              <a:rPr lang="en-US" sz="1400" b="0" dirty="0" err="1"/>
              <a:t>Lapostolle</a:t>
            </a:r>
            <a:r>
              <a:rPr lang="en-US" sz="1400" b="0" dirty="0"/>
              <a:t>, A. </a:t>
            </a:r>
            <a:r>
              <a:rPr lang="en-US" sz="1400" b="0" dirty="0" err="1"/>
              <a:t>Septier</a:t>
            </a:r>
            <a:r>
              <a:rPr lang="en-US" sz="1400" b="0" dirty="0"/>
              <a:t> (editors), Linear Accelerators (Amsterdam, North Holland, 1970).</a:t>
            </a:r>
          </a:p>
          <a:p>
            <a:r>
              <a:rPr lang="en-US" sz="1400" b="0" dirty="0"/>
              <a:t>I.M. </a:t>
            </a:r>
            <a:r>
              <a:rPr lang="en-US" sz="1400" b="0" dirty="0" err="1"/>
              <a:t>Kapchinskii</a:t>
            </a:r>
            <a:r>
              <a:rPr lang="en-US" sz="1400" b="0" u="sng" dirty="0"/>
              <a:t>,</a:t>
            </a:r>
            <a:r>
              <a:rPr lang="en-US" sz="1400" b="0" dirty="0"/>
              <a:t>  Theory of resonance linear accelerators (Harwood, </a:t>
            </a:r>
            <a:r>
              <a:rPr lang="en-US" sz="1400" b="0" dirty="0" err="1"/>
              <a:t>Chur</a:t>
            </a:r>
            <a:r>
              <a:rPr lang="en-US" sz="1400" b="0" dirty="0"/>
              <a:t>, 1985</a:t>
            </a:r>
            <a:r>
              <a:rPr lang="en-US" sz="1400" b="0" dirty="0" smtClean="0"/>
              <a:t>).</a:t>
            </a:r>
          </a:p>
          <a:p>
            <a:r>
              <a:rPr lang="en-US" sz="1400" b="0" dirty="0" smtClean="0"/>
              <a:t>K. </a:t>
            </a:r>
            <a:r>
              <a:rPr lang="en-US" sz="1400" b="0" dirty="0" err="1" smtClean="0"/>
              <a:t>Wille</a:t>
            </a:r>
            <a:r>
              <a:rPr lang="en-US" sz="1400" b="0" dirty="0" smtClean="0"/>
              <a:t>, The physics of particle accelerators (Oxford Press, Oxford, 2001). </a:t>
            </a:r>
            <a:endParaRPr lang="en-US" sz="1400" b="0" dirty="0"/>
          </a:p>
          <a:p>
            <a:endParaRPr lang="en-US" sz="1400" b="0" dirty="0"/>
          </a:p>
          <a:p>
            <a:r>
              <a:rPr lang="en-US" sz="1400" i="1" dirty="0"/>
              <a:t>2. General Introductions to linear accelerators</a:t>
            </a:r>
          </a:p>
          <a:p>
            <a:r>
              <a:rPr lang="en-US" sz="1400" b="0" dirty="0"/>
              <a:t>M. Puglisi, The Linear Accelerator, in E. </a:t>
            </a:r>
            <a:r>
              <a:rPr lang="en-US" sz="1400" b="0" dirty="0" err="1"/>
              <a:t>Persico</a:t>
            </a:r>
            <a:r>
              <a:rPr lang="en-US" sz="1400" b="0" dirty="0"/>
              <a:t>, E. Ferrari, S.E. </a:t>
            </a:r>
            <a:r>
              <a:rPr lang="en-US" sz="1400" b="0" dirty="0" err="1"/>
              <a:t>Segré</a:t>
            </a:r>
            <a:r>
              <a:rPr lang="en-GB" sz="1400" b="0" dirty="0"/>
              <a:t>, Principles of </a:t>
            </a:r>
            <a:r>
              <a:rPr lang="en-GB" sz="1400" b="0" dirty="0" smtClean="0"/>
              <a:t>		Particle Accelerators </a:t>
            </a:r>
            <a:r>
              <a:rPr lang="en-GB" sz="1400" b="0" dirty="0"/>
              <a:t>(</a:t>
            </a:r>
            <a:r>
              <a:rPr lang="en-US" sz="1400" b="0" dirty="0"/>
              <a:t>W.A. Benjamin, New York, 1968</a:t>
            </a:r>
            <a:r>
              <a:rPr lang="en-GB" sz="1400" b="0" dirty="0"/>
              <a:t>).</a:t>
            </a:r>
          </a:p>
          <a:p>
            <a:r>
              <a:rPr lang="en-GB" sz="1400" b="0" dirty="0"/>
              <a:t>P. </a:t>
            </a:r>
            <a:r>
              <a:rPr lang="en-GB" sz="1400" b="0" dirty="0" err="1"/>
              <a:t>Lapostolle</a:t>
            </a:r>
            <a:r>
              <a:rPr lang="en-GB" sz="1400" b="0" dirty="0"/>
              <a:t>, Proton Linear Accelerators: A theoretical and Historical Introduction, LA-11601-MS, 1989.</a:t>
            </a:r>
          </a:p>
          <a:p>
            <a:r>
              <a:rPr lang="en-GB" sz="1400" b="0" dirty="0"/>
              <a:t>P. </a:t>
            </a:r>
            <a:r>
              <a:rPr lang="en-GB" sz="1400" b="0" dirty="0" err="1"/>
              <a:t>Lapostolle</a:t>
            </a:r>
            <a:r>
              <a:rPr lang="en-GB" sz="1400" b="0" dirty="0"/>
              <a:t>, M. Weiss, Formulae and Procedures useful for the Design of Linear Accelerators, CERN-	PS-2000-001 (DR), 2000. </a:t>
            </a:r>
          </a:p>
          <a:p>
            <a:r>
              <a:rPr lang="en-GB" sz="1400" b="0" dirty="0"/>
              <a:t>P. </a:t>
            </a:r>
            <a:r>
              <a:rPr lang="en-GB" sz="1400" b="0" dirty="0" err="1"/>
              <a:t>Lapostolle</a:t>
            </a:r>
            <a:r>
              <a:rPr lang="en-GB" sz="1400" b="0" dirty="0"/>
              <a:t>, R. Jameson, Linear Accelerators, in Encyclopaedia of Applied Physics (VCH Publishers, 	New York, 1991).</a:t>
            </a:r>
          </a:p>
          <a:p>
            <a:endParaRPr lang="en-GB" sz="1400" b="0" dirty="0"/>
          </a:p>
          <a:p>
            <a:r>
              <a:rPr lang="en-GB" sz="1400" i="1" dirty="0"/>
              <a:t>3. CAS Schools</a:t>
            </a:r>
          </a:p>
          <a:p>
            <a:r>
              <a:rPr lang="en-GB" sz="1400" b="0" dirty="0"/>
              <a:t>S. Turner (ed.), CAS School: Cyclotrons, Linacs and their applications, CERN 96-02 (1996).</a:t>
            </a:r>
          </a:p>
          <a:p>
            <a:r>
              <a:rPr lang="en-GB" sz="1400" b="0" dirty="0"/>
              <a:t>M. Weiss, Introduction to RF Linear Accelerators, in CAS School: Fifth General Accelerator Physics 	Course, CERN-94-01 (1994), p. 913.</a:t>
            </a:r>
          </a:p>
          <a:p>
            <a:r>
              <a:rPr lang="en-GB" sz="1400" b="0" dirty="0"/>
              <a:t>N. </a:t>
            </a:r>
            <a:r>
              <a:rPr lang="en-GB" sz="1400" b="0" dirty="0" err="1"/>
              <a:t>Pichoff</a:t>
            </a:r>
            <a:r>
              <a:rPr lang="en-GB" sz="1400" b="0" dirty="0"/>
              <a:t>, Introduction to RF Linear Accelerators, in CAS School: Basic Course on General Accelerator 	Physics, CERN-2005-04 (2005). </a:t>
            </a:r>
          </a:p>
          <a:p>
            <a:r>
              <a:rPr lang="en-GB" sz="1400" b="0" dirty="0"/>
              <a:t>M. Vretenar, Differences between electron and ion linacs, in CAS School: Small Accelerators, CERN-	2006-012</a:t>
            </a:r>
            <a:r>
              <a:rPr lang="en-GB" sz="1400" b="0" dirty="0" smtClean="0"/>
              <a:t>.</a:t>
            </a:r>
          </a:p>
          <a:p>
            <a:r>
              <a:rPr lang="en-GB" sz="1400" b="0" dirty="0" smtClean="0"/>
              <a:t>M. Vretenar, Low-beta Structures, in CAS RF School, </a:t>
            </a:r>
            <a:r>
              <a:rPr lang="en-GB" sz="1400" b="0" dirty="0" err="1" smtClean="0"/>
              <a:t>Ebeltoft</a:t>
            </a:r>
            <a:r>
              <a:rPr lang="en-GB" sz="1400" b="0" dirty="0" smtClean="0"/>
              <a:t> 2010 (in publication).</a:t>
            </a:r>
            <a:endParaRPr lang="en-US" sz="1400" b="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1400" y="1219200"/>
            <a:ext cx="1352982" cy="2057400"/>
          </a:xfrm>
          <a:prstGeom prst="rect">
            <a:avLst/>
          </a:prstGeom>
          <a:ln>
            <a:solidFill>
              <a:schemeClr val="accent1"/>
            </a:solidFill>
          </a:ln>
        </p:spPr>
      </p:pic>
      <p:cxnSp>
        <p:nvCxnSpPr>
          <p:cNvPr id="8" name="Straight Arrow Connector 7"/>
          <p:cNvCxnSpPr/>
          <p:nvPr/>
        </p:nvCxnSpPr>
        <p:spPr bwMode="auto">
          <a:xfrm flipV="1">
            <a:off x="6248400" y="1600200"/>
            <a:ext cx="1066800" cy="152400"/>
          </a:xfrm>
          <a:prstGeom prst="straightConnector1">
            <a:avLst/>
          </a:prstGeom>
          <a:solidFill>
            <a:schemeClr val="bg1"/>
          </a:solidFill>
          <a:ln w="12700" cap="flat"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cases</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11</a:t>
            </a:fld>
            <a:endParaRPr lang="en-GB"/>
          </a:p>
        </p:txBody>
      </p:sp>
      <p:sp>
        <p:nvSpPr>
          <p:cNvPr id="4" name="TextBox 3"/>
          <p:cNvSpPr txBox="1"/>
          <p:nvPr/>
        </p:nvSpPr>
        <p:spPr>
          <a:xfrm>
            <a:off x="304800" y="1447800"/>
            <a:ext cx="8382000" cy="2769989"/>
          </a:xfrm>
          <a:prstGeom prst="rect">
            <a:avLst/>
          </a:prstGeom>
          <a:noFill/>
        </p:spPr>
        <p:txBody>
          <a:bodyPr wrap="square" rtlCol="0">
            <a:spAutoFit/>
          </a:bodyPr>
          <a:lstStyle/>
          <a:p>
            <a:pPr>
              <a:spcBef>
                <a:spcPts val="600"/>
              </a:spcBef>
            </a:pPr>
            <a:r>
              <a:rPr lang="en-US" sz="1600" b="0" dirty="0" smtClean="0"/>
              <a:t>But:</a:t>
            </a:r>
          </a:p>
          <a:p>
            <a:pPr>
              <a:spcBef>
                <a:spcPts val="600"/>
              </a:spcBef>
            </a:pPr>
            <a:r>
              <a:rPr lang="en-US" sz="1600" b="0" dirty="0" smtClean="0"/>
              <a:t>Between these 2 “extremes” there are many “intermediate” cases, because:</a:t>
            </a:r>
          </a:p>
          <a:p>
            <a:pPr marL="800100" lvl="1" indent="-342900">
              <a:spcBef>
                <a:spcPts val="600"/>
              </a:spcBef>
              <a:buAutoNum type="alphaLcPeriod"/>
            </a:pPr>
            <a:r>
              <a:rPr lang="en-US" sz="1600" b="0" dirty="0" smtClean="0"/>
              <a:t>Single-gap cavities are expensive (both cavity and RF source!). </a:t>
            </a:r>
          </a:p>
          <a:p>
            <a:pPr marL="800100" lvl="1" indent="-342900">
              <a:spcBef>
                <a:spcPts val="600"/>
              </a:spcBef>
              <a:buAutoNum type="alphaLcPeriod"/>
            </a:pPr>
            <a:r>
              <a:rPr lang="en-US" sz="1600" b="0" dirty="0" smtClean="0"/>
              <a:t>Structures with each cell matched to the beta profile are mechanically complicated and expensive.</a:t>
            </a:r>
          </a:p>
          <a:p>
            <a:pPr marL="342900" indent="-342900">
              <a:spcBef>
                <a:spcPts val="600"/>
              </a:spcBef>
            </a:pPr>
            <a:r>
              <a:rPr lang="en-US" sz="1600" b="0" dirty="0" smtClean="0">
                <a:latin typeface="Arial"/>
                <a:cs typeface="Arial"/>
              </a:rPr>
              <a:t>→ as soon as the increase of beta with energy becomes small (</a:t>
            </a:r>
            <a:r>
              <a:rPr lang="en-US" sz="1600" b="0" dirty="0" smtClean="0">
                <a:latin typeface="Symbol" pitchFamily="18" charset="2"/>
                <a:cs typeface="Arial"/>
              </a:rPr>
              <a:t>Db</a:t>
            </a:r>
            <a:r>
              <a:rPr lang="en-US" sz="1600" b="0" dirty="0" smtClean="0">
                <a:latin typeface="Arial"/>
                <a:cs typeface="Arial"/>
              </a:rPr>
              <a:t>/</a:t>
            </a:r>
            <a:r>
              <a:rPr lang="en-US" sz="1600" b="0" dirty="0" smtClean="0">
                <a:latin typeface="Symbol" pitchFamily="18" charset="2"/>
                <a:cs typeface="Arial"/>
              </a:rPr>
              <a:t>D</a:t>
            </a:r>
            <a:r>
              <a:rPr lang="en-US" sz="1600" b="0" dirty="0" smtClean="0">
                <a:latin typeface="Arial"/>
                <a:cs typeface="Arial"/>
              </a:rPr>
              <a:t>W) we can accept a small error and:</a:t>
            </a:r>
            <a:endParaRPr lang="en-US" sz="1600" b="0" dirty="0" smtClean="0"/>
          </a:p>
          <a:p>
            <a:pPr marL="342900" indent="-342900">
              <a:spcBef>
                <a:spcPts val="600"/>
              </a:spcBef>
              <a:buAutoNum type="arabicPeriod"/>
            </a:pPr>
            <a:r>
              <a:rPr lang="en-US" sz="1600" b="0" dirty="0" smtClean="0"/>
              <a:t>Use multi-gap cavities with constant distance between gaps.</a:t>
            </a:r>
          </a:p>
          <a:p>
            <a:pPr marL="342900" indent="-342900">
              <a:spcBef>
                <a:spcPts val="600"/>
              </a:spcBef>
              <a:buAutoNum type="arabicPeriod"/>
            </a:pPr>
            <a:r>
              <a:rPr lang="en-US" sz="1600" b="0" dirty="0" smtClean="0"/>
              <a:t>Use series of identical cavities (standardised design and construction). </a:t>
            </a:r>
          </a:p>
        </p:txBody>
      </p:sp>
      <p:sp>
        <p:nvSpPr>
          <p:cNvPr id="5" name="Footer Placeholder 3"/>
          <p:cNvSpPr txBox="1">
            <a:spLocks/>
          </p:cNvSpPr>
          <p:nvPr/>
        </p:nvSpPr>
        <p:spPr bwMode="auto">
          <a:xfrm>
            <a:off x="8153400" y="6172200"/>
            <a:ext cx="4572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864468BA-795E-46F6-8008-0DD56082C1BD}" type="slidenum">
              <a:rPr kumimoji="0" lang="en-GB" sz="1400" b="0" i="0" u="none" strike="noStrike" kern="1200" cap="none" spc="0" normalizeH="0" baseline="0" noProof="0" smtClean="0">
                <a:ln>
                  <a:noFill/>
                </a:ln>
                <a:solidFill>
                  <a:schemeClr val="tx1"/>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GB" sz="14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pic>
        <p:nvPicPr>
          <p:cNvPr id="788481"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 y="4800600"/>
            <a:ext cx="3756783" cy="1295400"/>
          </a:xfrm>
          <a:prstGeom prst="rect">
            <a:avLst/>
          </a:prstGeom>
          <a:noFill/>
          <a:ln w="9525">
            <a:noFill/>
            <a:miter lim="800000"/>
            <a:headEnd/>
            <a:tailEnd/>
          </a:ln>
          <a:effectLst/>
        </p:spPr>
      </p:pic>
      <p:pic>
        <p:nvPicPr>
          <p:cNvPr id="78848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53000" y="4495800"/>
            <a:ext cx="3048000" cy="1751946"/>
          </a:xfrm>
          <a:prstGeom prst="rect">
            <a:avLst/>
          </a:prstGeom>
          <a:noFill/>
          <a:ln w="9525">
            <a:noFill/>
            <a:miter lim="800000"/>
            <a:headEnd/>
            <a:tailEnd/>
          </a:ln>
          <a:effectLst/>
        </p:spPr>
      </p:pic>
      <p:sp>
        <p:nvSpPr>
          <p:cNvPr id="11" name="Rectangle 10"/>
          <p:cNvSpPr/>
          <p:nvPr/>
        </p:nvSpPr>
        <p:spPr bwMode="auto">
          <a:xfrm>
            <a:off x="5181600" y="4800600"/>
            <a:ext cx="2514600" cy="1066800"/>
          </a:xfrm>
          <a:prstGeom prst="rect">
            <a:avLst/>
          </a:prstGeom>
          <a:noFill/>
          <a:ln w="158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4" name="Rectangle 4"/>
          <p:cNvSpPr>
            <a:spLocks noGrp="1" noChangeArrowheads="1"/>
          </p:cNvSpPr>
          <p:nvPr>
            <p:ph type="title"/>
          </p:nvPr>
        </p:nvSpPr>
        <p:spPr/>
        <p:txBody>
          <a:bodyPr/>
          <a:lstStyle/>
          <a:p>
            <a:r>
              <a:rPr lang="en-US" sz="2800" dirty="0"/>
              <a:t>Synchronism </a:t>
            </a:r>
            <a:r>
              <a:rPr lang="en-US" sz="2800" dirty="0" smtClean="0"/>
              <a:t>condition in a multi-cell cavity</a:t>
            </a:r>
            <a:endParaRPr lang="en-US" sz="2800" dirty="0"/>
          </a:p>
        </p:txBody>
      </p:sp>
      <p:sp>
        <p:nvSpPr>
          <p:cNvPr id="435205" name="Rectangle 5"/>
          <p:cNvSpPr>
            <a:spLocks noChangeArrowheads="1"/>
          </p:cNvSpPr>
          <p:nvPr/>
        </p:nvSpPr>
        <p:spPr bwMode="auto">
          <a:xfrm>
            <a:off x="176212" y="4798457"/>
            <a:ext cx="4953000" cy="1447800"/>
          </a:xfrm>
          <a:prstGeom prst="rect">
            <a:avLst/>
          </a:prstGeom>
          <a:noFill/>
          <a:ln w="9525">
            <a:solidFill>
              <a:srgbClr val="FF3300"/>
            </a:solidFill>
            <a:miter lim="800000"/>
            <a:headEnd/>
            <a:tailEnd/>
          </a:ln>
          <a:effectLst/>
        </p:spPr>
        <p:txBody>
          <a:bodyPr lIns="92075" tIns="46038" rIns="92075" bIns="46038"/>
          <a:lstStyle/>
          <a:p>
            <a:pPr>
              <a:lnSpc>
                <a:spcPct val="110000"/>
              </a:lnSpc>
              <a:spcBef>
                <a:spcPct val="50000"/>
              </a:spcBef>
              <a:buClr>
                <a:schemeClr val="hlink"/>
              </a:buClr>
            </a:pPr>
            <a:r>
              <a:rPr lang="en-US" sz="1600" b="0" dirty="0" smtClean="0">
                <a:latin typeface="Comic Sans MS" pitchFamily="66" charset="0"/>
                <a:sym typeface="Symbol" pitchFamily="18" charset="2"/>
              </a:rPr>
              <a:t>The synchronism condition is valid only for one </a:t>
            </a:r>
            <a:r>
              <a:rPr lang="en-US" sz="1600" b="0" dirty="0">
                <a:latin typeface="Symbol" pitchFamily="18" charset="2"/>
                <a:sym typeface="Symbol" pitchFamily="18" charset="2"/>
              </a:rPr>
              <a:t>b</a:t>
            </a:r>
            <a:r>
              <a:rPr lang="en-US" sz="1600" b="0" dirty="0">
                <a:latin typeface="Comic Sans MS" pitchFamily="66" charset="0"/>
                <a:sym typeface="Symbol" pitchFamily="18" charset="2"/>
              </a:rPr>
              <a:t> </a:t>
            </a:r>
            <a:r>
              <a:rPr lang="en-US" sz="1600" b="0" dirty="0" smtClean="0">
                <a:latin typeface="Comic Sans MS" pitchFamily="66" charset="0"/>
                <a:sym typeface="Symbol" pitchFamily="18" charset="2"/>
              </a:rPr>
              <a:t>: if </a:t>
            </a:r>
            <a:r>
              <a:rPr lang="en-US" sz="1600" b="0" dirty="0">
                <a:latin typeface="Symbol" pitchFamily="18" charset="2"/>
                <a:sym typeface="Symbol" pitchFamily="18" charset="2"/>
              </a:rPr>
              <a:t>b</a:t>
            </a:r>
            <a:r>
              <a:rPr lang="en-US" sz="1600" b="0" dirty="0">
                <a:latin typeface="Comic Sans MS" pitchFamily="66" charset="0"/>
                <a:sym typeface="Symbol" pitchFamily="18" charset="2"/>
              </a:rPr>
              <a:t> </a:t>
            </a:r>
            <a:r>
              <a:rPr lang="en-US" sz="1600" b="0" dirty="0" smtClean="0">
                <a:latin typeface="Comic Sans MS" pitchFamily="66" charset="0"/>
                <a:sym typeface="Symbol" pitchFamily="18" charset="2"/>
              </a:rPr>
              <a:t>changes </a:t>
            </a:r>
            <a:r>
              <a:rPr lang="en-US" sz="1600" b="0" dirty="0">
                <a:latin typeface="Comic Sans MS" pitchFamily="66" charset="0"/>
                <a:sym typeface="Symbol" pitchFamily="18" charset="2"/>
              </a:rPr>
              <a:t>(acceleration!) </a:t>
            </a:r>
            <a:r>
              <a:rPr lang="en-US" sz="1600" b="0" dirty="0" smtClean="0">
                <a:latin typeface="Comic Sans MS" pitchFamily="66" charset="0"/>
                <a:sym typeface="Symbol" pitchFamily="18" charset="2"/>
              </a:rPr>
              <a:t>in a cavity made of identical cells only the central cell will be synchronous, and in the other cells the beam will have a phase error.  </a:t>
            </a:r>
            <a:endParaRPr lang="en-US" sz="1600" b="0" dirty="0">
              <a:latin typeface="Comic Sans MS" pitchFamily="66" charset="0"/>
              <a:sym typeface="Symbol" pitchFamily="18" charset="2"/>
            </a:endParaRPr>
          </a:p>
        </p:txBody>
      </p:sp>
      <p:sp>
        <p:nvSpPr>
          <p:cNvPr id="435207" name="Text Box 7"/>
          <p:cNvSpPr txBox="1">
            <a:spLocks noChangeArrowheads="1"/>
          </p:cNvSpPr>
          <p:nvPr/>
        </p:nvSpPr>
        <p:spPr bwMode="auto">
          <a:xfrm>
            <a:off x="4862512" y="1752600"/>
            <a:ext cx="3886200" cy="641350"/>
          </a:xfrm>
          <a:prstGeom prst="rect">
            <a:avLst/>
          </a:prstGeom>
          <a:noFill/>
          <a:ln w="9525">
            <a:noFill/>
            <a:miter lim="800000"/>
            <a:headEnd/>
            <a:tailEnd/>
          </a:ln>
          <a:effectLst/>
        </p:spPr>
        <p:txBody>
          <a:bodyPr>
            <a:spAutoFit/>
          </a:bodyPr>
          <a:lstStyle/>
          <a:p>
            <a:r>
              <a:rPr lang="en-US" sz="1800" b="0">
                <a:latin typeface="Times New Roman" pitchFamily="18" charset="0"/>
              </a:rPr>
              <a:t>Example: a linac superconducting 4-cell accelerating structure </a:t>
            </a:r>
          </a:p>
        </p:txBody>
      </p:sp>
      <p:sp>
        <p:nvSpPr>
          <p:cNvPr id="435208" name="Text Box 8"/>
          <p:cNvSpPr txBox="1">
            <a:spLocks noChangeArrowheads="1"/>
          </p:cNvSpPr>
          <p:nvPr/>
        </p:nvSpPr>
        <p:spPr bwMode="auto">
          <a:xfrm>
            <a:off x="4862512" y="2514600"/>
            <a:ext cx="4281488" cy="641350"/>
          </a:xfrm>
          <a:prstGeom prst="rect">
            <a:avLst/>
          </a:prstGeom>
          <a:noFill/>
          <a:ln w="9525">
            <a:noFill/>
            <a:miter lim="800000"/>
            <a:headEnd/>
            <a:tailEnd/>
          </a:ln>
          <a:effectLst/>
        </p:spPr>
        <p:txBody>
          <a:bodyPr wrap="none">
            <a:spAutoFit/>
          </a:bodyPr>
          <a:lstStyle/>
          <a:p>
            <a:r>
              <a:rPr lang="en-US" sz="1800">
                <a:solidFill>
                  <a:srgbClr val="FF0000"/>
                </a:solidFill>
                <a:latin typeface="Times New Roman" pitchFamily="18" charset="0"/>
              </a:rPr>
              <a:t>Synchronism condition </a:t>
            </a:r>
            <a:r>
              <a:rPr lang="en-US" sz="1600" b="0">
                <a:latin typeface="Times New Roman" pitchFamily="18" charset="0"/>
              </a:rPr>
              <a:t>bw. particle and wave</a:t>
            </a:r>
            <a:endParaRPr lang="en-US" sz="1800" b="0">
              <a:latin typeface="Times New Roman" pitchFamily="18" charset="0"/>
            </a:endParaRPr>
          </a:p>
          <a:p>
            <a:r>
              <a:rPr lang="en-US" sz="1800" b="0" i="1">
                <a:latin typeface="Times New Roman" pitchFamily="18" charset="0"/>
              </a:rPr>
              <a:t>t</a:t>
            </a:r>
            <a:r>
              <a:rPr lang="en-US" sz="1800" b="0">
                <a:latin typeface="Times New Roman" pitchFamily="18" charset="0"/>
              </a:rPr>
              <a:t> (travel between centers of cells) = </a:t>
            </a:r>
            <a:r>
              <a:rPr lang="en-US" sz="1800" b="0" i="1">
                <a:latin typeface="Times New Roman" pitchFamily="18" charset="0"/>
              </a:rPr>
              <a:t>T/2</a:t>
            </a:r>
            <a:endParaRPr lang="en-US" sz="1800" b="0">
              <a:latin typeface="Times New Roman" pitchFamily="18" charset="0"/>
            </a:endParaRPr>
          </a:p>
        </p:txBody>
      </p:sp>
      <p:graphicFrame>
        <p:nvGraphicFramePr>
          <p:cNvPr id="435219" name="Object 19"/>
          <p:cNvGraphicFramePr>
            <a:graphicFrameLocks noChangeAspect="1"/>
          </p:cNvGraphicFramePr>
          <p:nvPr/>
        </p:nvGraphicFramePr>
        <p:xfrm>
          <a:off x="5033962" y="3011488"/>
          <a:ext cx="112713" cy="214312"/>
        </p:xfrm>
        <a:graphic>
          <a:graphicData uri="http://schemas.openxmlformats.org/presentationml/2006/ole">
            <mc:AlternateContent xmlns:mc="http://schemas.openxmlformats.org/markup-compatibility/2006">
              <mc:Choice xmlns:v="urn:schemas-microsoft-com:vml" Requires="v">
                <p:oleObj spid="_x0000_s787678" name="Equation" r:id="rId3" imgW="114120" imgH="215640" progId="Equation.3">
                  <p:embed/>
                </p:oleObj>
              </mc:Choice>
              <mc:Fallback>
                <p:oleObj name="Equation" r:id="rId3" imgW="114120" imgH="215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962" y="3011488"/>
                        <a:ext cx="112713" cy="214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20" name="Object 20"/>
          <p:cNvGraphicFramePr>
            <a:graphicFrameLocks noChangeAspect="1"/>
          </p:cNvGraphicFramePr>
          <p:nvPr/>
        </p:nvGraphicFramePr>
        <p:xfrm>
          <a:off x="6919912" y="3276600"/>
          <a:ext cx="1698625" cy="812800"/>
        </p:xfrm>
        <a:graphic>
          <a:graphicData uri="http://schemas.openxmlformats.org/presentationml/2006/ole">
            <mc:AlternateContent xmlns:mc="http://schemas.openxmlformats.org/markup-compatibility/2006">
              <mc:Choice xmlns:v="urn:schemas-microsoft-com:vml" Requires="v">
                <p:oleObj spid="_x0000_s787679" name="Equation" r:id="rId5" imgW="876240" imgH="419040" progId="Equation.3">
                  <p:embed/>
                </p:oleObj>
              </mc:Choice>
              <mc:Fallback>
                <p:oleObj name="Equation" r:id="rId5" imgW="87624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9912" y="3276600"/>
                        <a:ext cx="1698625"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5223" name="Text Box 23"/>
          <p:cNvSpPr txBox="1">
            <a:spLocks noChangeArrowheads="1"/>
          </p:cNvSpPr>
          <p:nvPr/>
        </p:nvSpPr>
        <p:spPr bwMode="auto">
          <a:xfrm>
            <a:off x="838200" y="1371600"/>
            <a:ext cx="7391400" cy="349250"/>
          </a:xfrm>
          <a:prstGeom prst="rect">
            <a:avLst/>
          </a:prstGeom>
          <a:noFill/>
          <a:ln w="12700">
            <a:solidFill>
              <a:schemeClr val="tx1"/>
            </a:solidFill>
            <a:miter lim="800000"/>
            <a:headEnd type="none" w="sm" len="sm"/>
            <a:tailEnd type="none" w="sm" len="sm"/>
          </a:ln>
          <a:effectLst/>
        </p:spPr>
        <p:txBody>
          <a:bodyPr>
            <a:spAutoFit/>
          </a:bodyPr>
          <a:lstStyle/>
          <a:p>
            <a:r>
              <a:rPr lang="en-US" sz="1600" b="0">
                <a:solidFill>
                  <a:schemeClr val="accent1"/>
                </a:solidFill>
                <a:latin typeface="Comic Sans MS" pitchFamily="66" charset="0"/>
              </a:rPr>
              <a:t>The distance between accelerating gaps is proportional to particle velocity</a:t>
            </a:r>
            <a:endParaRPr lang="en-US" sz="1800" b="0">
              <a:solidFill>
                <a:schemeClr val="accent1"/>
              </a:solidFill>
              <a:latin typeface="Comic Sans MS" pitchFamily="66" charset="0"/>
            </a:endParaRPr>
          </a:p>
        </p:txBody>
      </p:sp>
      <p:pic>
        <p:nvPicPr>
          <p:cNvPr id="435228" name="Picture 28"/>
          <p:cNvPicPr>
            <a:picLocks noChangeAspect="1" noChangeArrowheads="1"/>
          </p:cNvPicPr>
          <p:nvPr/>
        </p:nvPicPr>
        <p:blipFill>
          <a:blip r:embed="rId7" cstate="print">
            <a:extLst>
              <a:ext uri="{28A0092B-C50C-407E-A947-70E740481C1C}">
                <a14:useLocalDpi xmlns:a14="http://schemas.microsoft.com/office/drawing/2010/main"/>
              </a:ext>
            </a:extLst>
          </a:blip>
          <a:srcRect r="12132" b="14391"/>
          <a:stretch>
            <a:fillRect/>
          </a:stretch>
        </p:blipFill>
        <p:spPr bwMode="auto">
          <a:xfrm>
            <a:off x="290512" y="1752600"/>
            <a:ext cx="4724400" cy="2209800"/>
          </a:xfrm>
          <a:prstGeom prst="rect">
            <a:avLst/>
          </a:prstGeom>
          <a:noFill/>
          <a:ln w="9525">
            <a:noFill/>
            <a:miter lim="800000"/>
            <a:headEnd/>
            <a:tailEnd/>
          </a:ln>
        </p:spPr>
      </p:pic>
      <p:sp>
        <p:nvSpPr>
          <p:cNvPr id="435229" name="AutoShape 29"/>
          <p:cNvSpPr>
            <a:spLocks noChangeArrowheads="1"/>
          </p:cNvSpPr>
          <p:nvPr/>
        </p:nvSpPr>
        <p:spPr bwMode="auto">
          <a:xfrm>
            <a:off x="6462712" y="3581400"/>
            <a:ext cx="228600" cy="152400"/>
          </a:xfrm>
          <a:prstGeom prst="rightArrow">
            <a:avLst>
              <a:gd name="adj1" fmla="val 50000"/>
              <a:gd name="adj2" fmla="val 37500"/>
            </a:avLst>
          </a:prstGeom>
          <a:solidFill>
            <a:schemeClr val="hlink"/>
          </a:solidFill>
          <a:ln w="12700">
            <a:solidFill>
              <a:schemeClr val="tx1"/>
            </a:solidFill>
            <a:miter lim="800000"/>
            <a:headEnd type="none" w="sm" len="sm"/>
            <a:tailEnd type="none" w="sm" len="sm"/>
          </a:ln>
          <a:effectLst/>
        </p:spPr>
        <p:txBody>
          <a:bodyPr wrap="none" anchor="ctr"/>
          <a:lstStyle/>
          <a:p>
            <a:endParaRPr lang="en-US"/>
          </a:p>
        </p:txBody>
      </p:sp>
      <p:sp>
        <p:nvSpPr>
          <p:cNvPr id="435231" name="Line 31"/>
          <p:cNvSpPr>
            <a:spLocks noChangeShapeType="1"/>
          </p:cNvSpPr>
          <p:nvPr/>
        </p:nvSpPr>
        <p:spPr bwMode="auto">
          <a:xfrm>
            <a:off x="2881312" y="4038600"/>
            <a:ext cx="533400" cy="0"/>
          </a:xfrm>
          <a:prstGeom prst="line">
            <a:avLst/>
          </a:prstGeom>
          <a:noFill/>
          <a:ln w="28575">
            <a:solidFill>
              <a:schemeClr val="accent2"/>
            </a:solidFill>
            <a:round/>
            <a:headEnd type="triangle" w="med" len="med"/>
            <a:tailEnd type="triangle" w="med" len="med"/>
          </a:ln>
          <a:effectLst/>
        </p:spPr>
        <p:txBody>
          <a:bodyPr/>
          <a:lstStyle/>
          <a:p>
            <a:endParaRPr lang="en-US"/>
          </a:p>
        </p:txBody>
      </p:sp>
      <p:sp>
        <p:nvSpPr>
          <p:cNvPr id="435232" name="Text Box 32"/>
          <p:cNvSpPr txBox="1">
            <a:spLocks noChangeArrowheads="1"/>
          </p:cNvSpPr>
          <p:nvPr/>
        </p:nvSpPr>
        <p:spPr bwMode="auto">
          <a:xfrm>
            <a:off x="2957512" y="4038600"/>
            <a:ext cx="4070350" cy="396875"/>
          </a:xfrm>
          <a:prstGeom prst="rect">
            <a:avLst/>
          </a:prstGeom>
          <a:noFill/>
          <a:ln w="12700">
            <a:noFill/>
            <a:miter lim="800000"/>
            <a:headEnd type="none" w="sm" len="sm"/>
            <a:tailEnd type="none" w="sm" len="sm"/>
          </a:ln>
          <a:effectLst/>
        </p:spPr>
        <p:txBody>
          <a:bodyPr wrap="none">
            <a:spAutoFit/>
          </a:bodyPr>
          <a:lstStyle/>
          <a:p>
            <a:r>
              <a:rPr lang="en-GB" b="0" i="1"/>
              <a:t>d=</a:t>
            </a:r>
            <a:r>
              <a:rPr lang="en-GB" sz="1400" b="0" i="1"/>
              <a:t>distance between centres of consecutive cells</a:t>
            </a:r>
            <a:endParaRPr lang="en-US" b="0" i="1"/>
          </a:p>
        </p:txBody>
      </p:sp>
      <p:graphicFrame>
        <p:nvGraphicFramePr>
          <p:cNvPr id="435233" name="Object 33"/>
          <p:cNvGraphicFramePr>
            <a:graphicFrameLocks noGrp="1" noChangeAspect="1"/>
          </p:cNvGraphicFramePr>
          <p:nvPr>
            <p:ph idx="1"/>
          </p:nvPr>
        </p:nvGraphicFramePr>
        <p:xfrm>
          <a:off x="5018087" y="3276600"/>
          <a:ext cx="1216025" cy="862013"/>
        </p:xfrm>
        <a:graphic>
          <a:graphicData uri="http://schemas.openxmlformats.org/presentationml/2006/ole">
            <mc:AlternateContent xmlns:mc="http://schemas.openxmlformats.org/markup-compatibility/2006">
              <mc:Choice xmlns:v="urn:schemas-microsoft-com:vml" Requires="v">
                <p:oleObj spid="_x0000_s787680" name="Equation" r:id="rId8" imgW="609480" imgH="431640" progId="Equation.3">
                  <p:embed/>
                </p:oleObj>
              </mc:Choice>
              <mc:Fallback>
                <p:oleObj name="Equation" r:id="rId8" imgW="609480" imgH="4316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8087" y="3276600"/>
                        <a:ext cx="1216025"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Oval 16"/>
          <p:cNvSpPr/>
          <p:nvPr/>
        </p:nvSpPr>
        <p:spPr bwMode="auto">
          <a:xfrm>
            <a:off x="8153400" y="3124200"/>
            <a:ext cx="533400" cy="1066800"/>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8" name="TextBox 17"/>
          <p:cNvSpPr txBox="1"/>
          <p:nvPr/>
        </p:nvSpPr>
        <p:spPr>
          <a:xfrm>
            <a:off x="6629400" y="4419600"/>
            <a:ext cx="1890261" cy="369332"/>
          </a:xfrm>
          <a:prstGeom prst="rect">
            <a:avLst/>
          </a:prstGeom>
          <a:noFill/>
        </p:spPr>
        <p:txBody>
          <a:bodyPr wrap="none" rtlCol="0">
            <a:spAutoFit/>
          </a:bodyPr>
          <a:lstStyle/>
          <a:p>
            <a:r>
              <a:rPr lang="en-US" sz="1800" b="0" dirty="0" smtClean="0"/>
              <a:t>“phase slippage”</a:t>
            </a:r>
            <a:endParaRPr lang="en-US" sz="1800" b="0" dirty="0"/>
          </a:p>
        </p:txBody>
      </p:sp>
      <p:graphicFrame>
        <p:nvGraphicFramePr>
          <p:cNvPr id="787461" name="Object 5"/>
          <p:cNvGraphicFramePr>
            <a:graphicFrameLocks noChangeAspect="1"/>
          </p:cNvGraphicFramePr>
          <p:nvPr/>
        </p:nvGraphicFramePr>
        <p:xfrm>
          <a:off x="6705600" y="4648200"/>
          <a:ext cx="2000250" cy="773601"/>
        </p:xfrm>
        <a:graphic>
          <a:graphicData uri="http://schemas.openxmlformats.org/presentationml/2006/ole">
            <mc:AlternateContent xmlns:mc="http://schemas.openxmlformats.org/markup-compatibility/2006">
              <mc:Choice xmlns:v="urn:schemas-microsoft-com:vml" Requires="v">
                <p:oleObj spid="_x0000_s787681" name="Equation" r:id="rId10" imgW="1117440" imgH="431640" progId="Equation.3">
                  <p:embed/>
                </p:oleObj>
              </mc:Choice>
              <mc:Fallback>
                <p:oleObj name="Equation" r:id="rId10" imgW="1117440" imgH="43164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648200"/>
                        <a:ext cx="2000250" cy="7736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5243512" y="5328225"/>
            <a:ext cx="3900488" cy="584775"/>
          </a:xfrm>
          <a:prstGeom prst="rect">
            <a:avLst/>
          </a:prstGeom>
          <a:noFill/>
        </p:spPr>
        <p:txBody>
          <a:bodyPr wrap="square" rtlCol="0">
            <a:spAutoFit/>
          </a:bodyPr>
          <a:lstStyle/>
          <a:p>
            <a:r>
              <a:rPr lang="en-US" sz="1600" b="0" dirty="0" smtClean="0"/>
              <a:t>= phase error on a gap for a particle with </a:t>
            </a:r>
            <a:r>
              <a:rPr lang="en-US" sz="1600" b="0" dirty="0" err="1" smtClean="0">
                <a:latin typeface="Symbol" pitchFamily="18" charset="2"/>
              </a:rPr>
              <a:t>b+Db</a:t>
            </a:r>
            <a:r>
              <a:rPr lang="en-US" sz="1600" b="0" dirty="0" smtClean="0"/>
              <a:t> crossing a cell designed for </a:t>
            </a:r>
            <a:r>
              <a:rPr lang="en-US" sz="1600" b="0" dirty="0" smtClean="0">
                <a:latin typeface="Symbol" pitchFamily="18" charset="2"/>
              </a:rPr>
              <a:t>b</a:t>
            </a:r>
            <a:r>
              <a:rPr lang="en-US" sz="1600" b="0" dirty="0" smtClean="0"/>
              <a:t>  </a:t>
            </a:r>
            <a:endParaRPr lang="en-US" sz="1600" b="0" dirty="0"/>
          </a:p>
        </p:txBody>
      </p:sp>
      <p:sp>
        <p:nvSpPr>
          <p:cNvPr id="20" name="TextBox 19"/>
          <p:cNvSpPr txBox="1"/>
          <p:nvPr/>
        </p:nvSpPr>
        <p:spPr>
          <a:xfrm>
            <a:off x="5326856" y="6084867"/>
            <a:ext cx="3733800" cy="523220"/>
          </a:xfrm>
          <a:prstGeom prst="rect">
            <a:avLst/>
          </a:prstGeom>
          <a:noFill/>
        </p:spPr>
        <p:txBody>
          <a:bodyPr wrap="square" rtlCol="0">
            <a:spAutoFit/>
          </a:bodyPr>
          <a:lstStyle/>
          <a:p>
            <a:r>
              <a:rPr lang="en-US" sz="1400" b="0" i="1" dirty="0" smtClean="0">
                <a:solidFill>
                  <a:srgbClr val="FF0000"/>
                </a:solidFill>
              </a:rPr>
              <a:t>High and unacceptable for low energy, becomes lower and acceptable for high </a:t>
            </a:r>
            <a:r>
              <a:rPr lang="en-US" sz="1400" b="0" i="1" dirty="0" smtClean="0">
                <a:solidFill>
                  <a:srgbClr val="FF0000"/>
                </a:solidFill>
                <a:latin typeface="Symbol" pitchFamily="18" charset="2"/>
              </a:rPr>
              <a:t>b</a:t>
            </a:r>
            <a:endParaRPr lang="en-US" sz="1400" b="0" i="1" dirty="0">
              <a:solidFill>
                <a:srgbClr val="FF0000"/>
              </a:solidFill>
              <a:latin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11"/>
          </p:nvPr>
        </p:nvSpPr>
        <p:spPr/>
        <p:txBody>
          <a:bodyPr/>
          <a:lstStyle/>
          <a:p>
            <a:fld id="{D5071DD5-7ABF-436B-9D53-963B341EEC7C}" type="slidenum">
              <a:rPr lang="en-GB"/>
              <a:pPr/>
              <a:t>13</a:t>
            </a:fld>
            <a:endParaRPr lang="en-GB"/>
          </a:p>
        </p:txBody>
      </p:sp>
      <p:sp>
        <p:nvSpPr>
          <p:cNvPr id="516100" name="Rectangle 4"/>
          <p:cNvSpPr>
            <a:spLocks noGrp="1" noChangeArrowheads="1"/>
          </p:cNvSpPr>
          <p:nvPr>
            <p:ph type="title"/>
          </p:nvPr>
        </p:nvSpPr>
        <p:spPr>
          <a:xfrm>
            <a:off x="1447800" y="304800"/>
            <a:ext cx="6553200" cy="914400"/>
          </a:xfrm>
        </p:spPr>
        <p:txBody>
          <a:bodyPr/>
          <a:lstStyle/>
          <a:p>
            <a:r>
              <a:rPr lang="en-US" sz="3200" dirty="0" smtClean="0"/>
              <a:t>Sections of identical cavities: </a:t>
            </a:r>
            <a:r>
              <a:rPr lang="en-US" sz="3200" dirty="0"/>
              <a:t>a superconducting linac (medium </a:t>
            </a:r>
            <a:r>
              <a:rPr lang="en-US" sz="3200" dirty="0">
                <a:latin typeface="Symbol" pitchFamily="18" charset="2"/>
              </a:rPr>
              <a:t>b</a:t>
            </a:r>
            <a:r>
              <a:rPr lang="en-US" sz="3200" dirty="0"/>
              <a:t>)</a:t>
            </a:r>
          </a:p>
        </p:txBody>
      </p:sp>
      <p:pic>
        <p:nvPicPr>
          <p:cNvPr id="516103"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62400" y="2514600"/>
            <a:ext cx="4521200" cy="3930650"/>
          </a:xfrm>
          <a:prstGeom prst="rect">
            <a:avLst/>
          </a:prstGeom>
          <a:noFill/>
          <a:ln w="9525">
            <a:noFill/>
            <a:miter lim="800000"/>
            <a:headEnd/>
            <a:tailEnd/>
          </a:ln>
          <a:effectLst/>
        </p:spPr>
      </p:pic>
      <p:sp>
        <p:nvSpPr>
          <p:cNvPr id="516104" name="Text Box 8"/>
          <p:cNvSpPr txBox="1">
            <a:spLocks noChangeArrowheads="1"/>
          </p:cNvSpPr>
          <p:nvPr/>
        </p:nvSpPr>
        <p:spPr bwMode="auto">
          <a:xfrm>
            <a:off x="1295400" y="6521450"/>
            <a:ext cx="6529388" cy="336550"/>
          </a:xfrm>
          <a:prstGeom prst="rect">
            <a:avLst/>
          </a:prstGeom>
          <a:noFill/>
          <a:ln w="9525">
            <a:noFill/>
            <a:miter lim="800000"/>
            <a:headEnd/>
            <a:tailEnd/>
          </a:ln>
          <a:effectLst/>
        </p:spPr>
        <p:txBody>
          <a:bodyPr wrap="none">
            <a:spAutoFit/>
          </a:bodyPr>
          <a:lstStyle/>
          <a:p>
            <a:r>
              <a:rPr lang="en-US" sz="1600" b="0" i="1">
                <a:latin typeface="Times New Roman" pitchFamily="18" charset="0"/>
              </a:rPr>
              <a:t>CERN (old) SPL design, SC linac 120 - 2200 MeV, 680 m length, 230 cavities</a:t>
            </a:r>
          </a:p>
        </p:txBody>
      </p:sp>
      <p:sp>
        <p:nvSpPr>
          <p:cNvPr id="516106" name="Text Box 10"/>
          <p:cNvSpPr txBox="1">
            <a:spLocks noChangeArrowheads="1"/>
          </p:cNvSpPr>
          <p:nvPr/>
        </p:nvSpPr>
        <p:spPr bwMode="auto">
          <a:xfrm>
            <a:off x="152400" y="1295400"/>
            <a:ext cx="8763000" cy="1169551"/>
          </a:xfrm>
          <a:prstGeom prst="rect">
            <a:avLst/>
          </a:prstGeom>
          <a:noFill/>
          <a:ln w="12700">
            <a:solidFill>
              <a:schemeClr val="tx1"/>
            </a:solidFill>
            <a:miter lim="800000"/>
            <a:headEnd type="none" w="sm" len="sm"/>
            <a:tailEnd type="none" w="sm" len="sm"/>
          </a:ln>
          <a:effectLst/>
        </p:spPr>
        <p:txBody>
          <a:bodyPr>
            <a:spAutoFit/>
          </a:bodyPr>
          <a:lstStyle/>
          <a:p>
            <a:r>
              <a:rPr lang="en-US" sz="1400" b="0" dirty="0">
                <a:solidFill>
                  <a:schemeClr val="accent1"/>
                </a:solidFill>
                <a:latin typeface="Comic Sans MS" pitchFamily="66" charset="0"/>
              </a:rPr>
              <a:t>The same superconducting cavity design can be used for different proton velocities. The linac has different sections, each made of cavities with cell length matched to the average beta in that section. At “medium energy” (&gt;150 MeV) we are not obliged to dimension every cell or every cavity for the particular particle beta at that position, and we can accept a slight “</a:t>
            </a:r>
            <a:r>
              <a:rPr lang="en-US" sz="1400" b="0" dirty="0" err="1">
                <a:solidFill>
                  <a:schemeClr val="accent1"/>
                </a:solidFill>
                <a:latin typeface="Comic Sans MS" pitchFamily="66" charset="0"/>
              </a:rPr>
              <a:t>asynchronicity</a:t>
            </a:r>
            <a:r>
              <a:rPr lang="en-US" sz="1400" b="0" dirty="0" smtClean="0">
                <a:solidFill>
                  <a:schemeClr val="accent1"/>
                </a:solidFill>
                <a:latin typeface="Comic Sans MS" pitchFamily="66" charset="0"/>
              </a:rPr>
              <a:t>” </a:t>
            </a:r>
            <a:r>
              <a:rPr lang="en-US" sz="1400" b="0" dirty="0" smtClean="0">
                <a:solidFill>
                  <a:schemeClr val="accent1"/>
                </a:solidFill>
                <a:latin typeface="Arial"/>
                <a:cs typeface="Arial"/>
              </a:rPr>
              <a:t>→</a:t>
            </a:r>
            <a:r>
              <a:rPr lang="en-US" sz="1400" b="0" dirty="0" smtClean="0">
                <a:solidFill>
                  <a:schemeClr val="accent1"/>
                </a:solidFill>
                <a:latin typeface="Comic Sans MS" pitchFamily="66" charset="0"/>
              </a:rPr>
              <a:t> phase slippage + reduction in acceleration efficiency from the optimum one.</a:t>
            </a:r>
            <a:endParaRPr lang="en-US" sz="1600" b="0" dirty="0">
              <a:solidFill>
                <a:schemeClr val="accent1"/>
              </a:solidFill>
              <a:latin typeface="Comic Sans MS" pitchFamily="66" charset="0"/>
            </a:endParaRPr>
          </a:p>
        </p:txBody>
      </p:sp>
      <p:pic>
        <p:nvPicPr>
          <p:cNvPr id="516107"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4400" y="5410200"/>
            <a:ext cx="1600200" cy="844550"/>
          </a:xfrm>
          <a:prstGeom prst="rect">
            <a:avLst/>
          </a:prstGeom>
          <a:noFill/>
          <a:ln w="9525">
            <a:noFill/>
            <a:miter lim="800000"/>
            <a:headEnd/>
            <a:tailEnd/>
          </a:ln>
          <a:effectLst/>
        </p:spPr>
      </p:pic>
      <p:pic>
        <p:nvPicPr>
          <p:cNvPr id="516109" name="Picture 1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0600" y="4495800"/>
            <a:ext cx="1143000" cy="754063"/>
          </a:xfrm>
          <a:prstGeom prst="rect">
            <a:avLst/>
          </a:prstGeom>
          <a:noFill/>
          <a:ln w="9525">
            <a:noFill/>
            <a:miter lim="800000"/>
            <a:headEnd/>
            <a:tailEnd/>
          </a:ln>
          <a:effectLst/>
        </p:spPr>
      </p:pic>
      <p:pic>
        <p:nvPicPr>
          <p:cNvPr id="516110" name="Picture 1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90600" y="3581400"/>
            <a:ext cx="990600" cy="768350"/>
          </a:xfrm>
          <a:prstGeom prst="rect">
            <a:avLst/>
          </a:prstGeom>
          <a:noFill/>
          <a:ln w="9525">
            <a:noFill/>
            <a:miter lim="800000"/>
            <a:headEnd/>
            <a:tailEnd/>
          </a:ln>
          <a:effectLst/>
        </p:spPr>
      </p:pic>
      <p:pic>
        <p:nvPicPr>
          <p:cNvPr id="516111"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28700" y="2590800"/>
            <a:ext cx="647700" cy="776288"/>
          </a:xfrm>
          <a:prstGeom prst="rect">
            <a:avLst/>
          </a:prstGeom>
          <a:noFill/>
          <a:ln w="9525">
            <a:noFill/>
            <a:miter lim="800000"/>
            <a:headEnd/>
            <a:tailEnd/>
          </a:ln>
          <a:effectLst/>
        </p:spPr>
      </p:pic>
      <p:sp>
        <p:nvSpPr>
          <p:cNvPr id="516112" name="Text Box 16"/>
          <p:cNvSpPr txBox="1">
            <a:spLocks noChangeArrowheads="1"/>
          </p:cNvSpPr>
          <p:nvPr/>
        </p:nvSpPr>
        <p:spPr bwMode="auto">
          <a:xfrm>
            <a:off x="2971800" y="2743200"/>
            <a:ext cx="914400" cy="366713"/>
          </a:xfrm>
          <a:prstGeom prst="rect">
            <a:avLst/>
          </a:prstGeom>
          <a:noFill/>
          <a:ln w="9525">
            <a:noFill/>
            <a:miter lim="800000"/>
            <a:headEnd/>
            <a:tailEnd/>
          </a:ln>
          <a:effectLst/>
        </p:spPr>
        <p:txBody>
          <a:bodyPr>
            <a:spAutoFit/>
          </a:bodyPr>
          <a:lstStyle/>
          <a:p>
            <a:r>
              <a:rPr lang="en-US" sz="1800" b="0" i="1">
                <a:latin typeface="Symbol" pitchFamily="18" charset="2"/>
              </a:rPr>
              <a:t>b=0.52</a:t>
            </a:r>
            <a:endParaRPr lang="en-US" sz="1800" b="0" i="1">
              <a:latin typeface="Times New Roman" pitchFamily="18" charset="0"/>
            </a:endParaRPr>
          </a:p>
        </p:txBody>
      </p:sp>
      <p:sp>
        <p:nvSpPr>
          <p:cNvPr id="516113" name="Text Box 17"/>
          <p:cNvSpPr txBox="1">
            <a:spLocks noChangeArrowheads="1"/>
          </p:cNvSpPr>
          <p:nvPr/>
        </p:nvSpPr>
        <p:spPr bwMode="auto">
          <a:xfrm>
            <a:off x="2971800" y="3810000"/>
            <a:ext cx="914400" cy="366713"/>
          </a:xfrm>
          <a:prstGeom prst="rect">
            <a:avLst/>
          </a:prstGeom>
          <a:noFill/>
          <a:ln w="9525">
            <a:noFill/>
            <a:miter lim="800000"/>
            <a:headEnd/>
            <a:tailEnd/>
          </a:ln>
          <a:effectLst/>
        </p:spPr>
        <p:txBody>
          <a:bodyPr>
            <a:spAutoFit/>
          </a:bodyPr>
          <a:lstStyle/>
          <a:p>
            <a:r>
              <a:rPr lang="en-US" sz="1800" b="0" i="1">
                <a:latin typeface="Symbol" pitchFamily="18" charset="2"/>
              </a:rPr>
              <a:t>b=0.7</a:t>
            </a:r>
            <a:endParaRPr lang="en-US" sz="1800" b="0" i="1">
              <a:latin typeface="Times New Roman" pitchFamily="18" charset="0"/>
            </a:endParaRPr>
          </a:p>
        </p:txBody>
      </p:sp>
      <p:sp>
        <p:nvSpPr>
          <p:cNvPr id="516114" name="Text Box 18"/>
          <p:cNvSpPr txBox="1">
            <a:spLocks noChangeArrowheads="1"/>
          </p:cNvSpPr>
          <p:nvPr/>
        </p:nvSpPr>
        <p:spPr bwMode="auto">
          <a:xfrm>
            <a:off x="2971800" y="4800600"/>
            <a:ext cx="914400" cy="366713"/>
          </a:xfrm>
          <a:prstGeom prst="rect">
            <a:avLst/>
          </a:prstGeom>
          <a:noFill/>
          <a:ln w="9525">
            <a:noFill/>
            <a:miter lim="800000"/>
            <a:headEnd/>
            <a:tailEnd/>
          </a:ln>
          <a:effectLst/>
        </p:spPr>
        <p:txBody>
          <a:bodyPr>
            <a:spAutoFit/>
          </a:bodyPr>
          <a:lstStyle/>
          <a:p>
            <a:r>
              <a:rPr lang="en-US" sz="1800" b="0" i="1">
                <a:latin typeface="Symbol" pitchFamily="18" charset="2"/>
              </a:rPr>
              <a:t>b=0.8</a:t>
            </a:r>
            <a:endParaRPr lang="en-US" sz="1800" b="0" i="1">
              <a:latin typeface="Times New Roman" pitchFamily="18" charset="0"/>
            </a:endParaRPr>
          </a:p>
        </p:txBody>
      </p:sp>
      <p:sp>
        <p:nvSpPr>
          <p:cNvPr id="516115" name="Text Box 19"/>
          <p:cNvSpPr txBox="1">
            <a:spLocks noChangeArrowheads="1"/>
          </p:cNvSpPr>
          <p:nvPr/>
        </p:nvSpPr>
        <p:spPr bwMode="auto">
          <a:xfrm>
            <a:off x="3048000" y="5715000"/>
            <a:ext cx="914400" cy="366713"/>
          </a:xfrm>
          <a:prstGeom prst="rect">
            <a:avLst/>
          </a:prstGeom>
          <a:noFill/>
          <a:ln w="9525">
            <a:noFill/>
            <a:miter lim="800000"/>
            <a:headEnd/>
            <a:tailEnd/>
          </a:ln>
          <a:effectLst/>
        </p:spPr>
        <p:txBody>
          <a:bodyPr>
            <a:spAutoFit/>
          </a:bodyPr>
          <a:lstStyle/>
          <a:p>
            <a:r>
              <a:rPr lang="en-US" sz="1800" b="0" i="1">
                <a:latin typeface="Symbol" pitchFamily="18" charset="2"/>
              </a:rPr>
              <a:t>b=1</a:t>
            </a:r>
            <a:endParaRPr lang="en-US" sz="1800" b="0" i="1">
              <a:latin typeface="Times New Roman" pitchFamily="18" charset="0"/>
            </a:endParaRPr>
          </a:p>
        </p:txBody>
      </p:sp>
      <p:sp>
        <p:nvSpPr>
          <p:cNvPr id="16" name="Oval 15"/>
          <p:cNvSpPr/>
          <p:nvPr/>
        </p:nvSpPr>
        <p:spPr bwMode="auto">
          <a:xfrm>
            <a:off x="7596188" y="0"/>
            <a:ext cx="457200" cy="457200"/>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phase slippage</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14</a:t>
            </a:fld>
            <a:endParaRPr lang="en-GB"/>
          </a:p>
        </p:txBody>
      </p:sp>
      <p:pic>
        <p:nvPicPr>
          <p:cNvPr id="8284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3200400"/>
            <a:ext cx="5133975" cy="3471398"/>
          </a:xfrm>
          <a:prstGeom prst="rect">
            <a:avLst/>
          </a:prstGeom>
          <a:noFill/>
          <a:ln w="9525">
            <a:noFill/>
            <a:miter lim="800000"/>
            <a:headEnd/>
            <a:tailEnd/>
          </a:ln>
        </p:spPr>
      </p:pic>
      <p:graphicFrame>
        <p:nvGraphicFramePr>
          <p:cNvPr id="828419" name="Object 3"/>
          <p:cNvGraphicFramePr>
            <a:graphicFrameLocks noChangeAspect="1"/>
          </p:cNvGraphicFramePr>
          <p:nvPr>
            <p:extLst>
              <p:ext uri="{D42A27DB-BD31-4B8C-83A1-F6EECF244321}">
                <p14:modId xmlns:p14="http://schemas.microsoft.com/office/powerpoint/2010/main" val="3371386582"/>
              </p:ext>
            </p:extLst>
          </p:nvPr>
        </p:nvGraphicFramePr>
        <p:xfrm>
          <a:off x="600075" y="2154128"/>
          <a:ext cx="2000250" cy="773113"/>
        </p:xfrm>
        <a:graphic>
          <a:graphicData uri="http://schemas.openxmlformats.org/presentationml/2006/ole">
            <mc:AlternateContent xmlns:mc="http://schemas.openxmlformats.org/markup-compatibility/2006">
              <mc:Choice xmlns:v="urn:schemas-microsoft-com:vml" Requires="v">
                <p:oleObj spid="_x0000_s871532" name="Equation" r:id="rId4" imgW="1117440" imgH="431640" progId="Equation.3">
                  <p:embed/>
                </p:oleObj>
              </mc:Choice>
              <mc:Fallback>
                <p:oleObj name="Equation" r:id="rId4" imgW="111744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2154128"/>
                        <a:ext cx="2000250" cy="773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57200" y="1524000"/>
            <a:ext cx="7508787" cy="338554"/>
          </a:xfrm>
          <a:prstGeom prst="rect">
            <a:avLst/>
          </a:prstGeom>
          <a:noFill/>
        </p:spPr>
        <p:txBody>
          <a:bodyPr wrap="none" rtlCol="0">
            <a:spAutoFit/>
          </a:bodyPr>
          <a:lstStyle/>
          <a:p>
            <a:r>
              <a:rPr lang="en-US" sz="1600" b="0" dirty="0" smtClean="0"/>
              <a:t>When sequences of cells are not matched to the particle beta </a:t>
            </a:r>
            <a:r>
              <a:rPr lang="en-US" sz="1600" b="0" dirty="0" smtClean="0">
                <a:latin typeface="Arial"/>
                <a:cs typeface="Arial"/>
              </a:rPr>
              <a:t>→ phase slippage</a:t>
            </a:r>
            <a:r>
              <a:rPr lang="en-US" sz="1600" b="0" dirty="0" smtClean="0"/>
              <a:t> </a:t>
            </a:r>
            <a:endParaRPr lang="en-US" sz="1600" b="0" dirty="0"/>
          </a:p>
        </p:txBody>
      </p:sp>
      <p:sp>
        <p:nvSpPr>
          <p:cNvPr id="7" name="Right Arrow 6"/>
          <p:cNvSpPr/>
          <p:nvPr/>
        </p:nvSpPr>
        <p:spPr bwMode="auto">
          <a:xfrm>
            <a:off x="2886075" y="2306528"/>
            <a:ext cx="533400" cy="304800"/>
          </a:xfrm>
          <a:prstGeom prst="rightArrow">
            <a:avLst/>
          </a:prstGeom>
          <a:solidFill>
            <a:srgbClr val="00B0F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TextBox 7"/>
          <p:cNvSpPr txBox="1"/>
          <p:nvPr/>
        </p:nvSpPr>
        <p:spPr>
          <a:xfrm>
            <a:off x="3581400" y="1981200"/>
            <a:ext cx="5257799" cy="1323439"/>
          </a:xfrm>
          <a:prstGeom prst="rect">
            <a:avLst/>
          </a:prstGeom>
          <a:noFill/>
        </p:spPr>
        <p:txBody>
          <a:bodyPr wrap="square" rtlCol="0">
            <a:spAutoFit/>
          </a:bodyPr>
          <a:lstStyle/>
          <a:p>
            <a:pPr marL="342900" indent="-342900">
              <a:buAutoNum type="arabicPeriod"/>
            </a:pPr>
            <a:r>
              <a:rPr lang="en-US" sz="1600" b="0" dirty="0" smtClean="0"/>
              <a:t>The effective gradient seen by the particle is lower.</a:t>
            </a:r>
          </a:p>
          <a:p>
            <a:pPr marL="342900" indent="-342900">
              <a:buAutoNum type="arabicPeriod"/>
            </a:pPr>
            <a:r>
              <a:rPr lang="en-US" sz="1600" b="0" dirty="0" smtClean="0"/>
              <a:t>The phase of the bunch centre moves away from the synchronous phase </a:t>
            </a:r>
            <a:r>
              <a:rPr lang="en-US" sz="1600" b="0" dirty="0" smtClean="0">
                <a:latin typeface="Arial"/>
                <a:cs typeface="Arial"/>
              </a:rPr>
              <a:t>→ can go (more) into the non-linear region, with possible longitudinal emittance growth and beam loss.</a:t>
            </a:r>
            <a:endParaRPr lang="en-US" sz="1600" b="0" dirty="0"/>
          </a:p>
        </p:txBody>
      </p:sp>
      <p:sp>
        <p:nvSpPr>
          <p:cNvPr id="9" name="TextBox 8"/>
          <p:cNvSpPr txBox="1"/>
          <p:nvPr/>
        </p:nvSpPr>
        <p:spPr>
          <a:xfrm>
            <a:off x="5486400" y="5334000"/>
            <a:ext cx="2819400" cy="1169551"/>
          </a:xfrm>
          <a:prstGeom prst="rect">
            <a:avLst/>
          </a:prstGeom>
          <a:noFill/>
        </p:spPr>
        <p:txBody>
          <a:bodyPr wrap="square" rtlCol="0">
            <a:spAutoFit/>
          </a:bodyPr>
          <a:lstStyle/>
          <a:p>
            <a:r>
              <a:rPr lang="en-US" sz="1400" b="0" i="1" dirty="0" smtClean="0"/>
              <a:t>Curves of effective gradient (gradient seen by the beam for a constant  gradient in the cavity) for the previous case (4 sections of beta 0.52, 0.7, 0.8 and 1.0).</a:t>
            </a:r>
            <a:endParaRPr lang="en-US" sz="1400" b="0" i="1" dirty="0"/>
          </a:p>
        </p:txBody>
      </p:sp>
      <p:graphicFrame>
        <p:nvGraphicFramePr>
          <p:cNvPr id="828420" name="Object 4"/>
          <p:cNvGraphicFramePr>
            <a:graphicFrameLocks noChangeAspect="1"/>
          </p:cNvGraphicFramePr>
          <p:nvPr/>
        </p:nvGraphicFramePr>
        <p:xfrm>
          <a:off x="5715000" y="3657600"/>
          <a:ext cx="3028950" cy="736078"/>
        </p:xfrm>
        <a:graphic>
          <a:graphicData uri="http://schemas.openxmlformats.org/presentationml/2006/ole">
            <mc:AlternateContent xmlns:mc="http://schemas.openxmlformats.org/markup-compatibility/2006">
              <mc:Choice xmlns:v="urn:schemas-microsoft-com:vml" Requires="v">
                <p:oleObj spid="_x0000_s871533" name="Equation" r:id="rId6" imgW="1777680" imgH="431640" progId="Equation.3">
                  <p:embed/>
                </p:oleObj>
              </mc:Choice>
              <mc:Fallback>
                <p:oleObj name="Equation" r:id="rId6" imgW="177768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657600"/>
                        <a:ext cx="3028950" cy="73607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5867400" y="4419600"/>
            <a:ext cx="2895600" cy="738664"/>
          </a:xfrm>
          <a:prstGeom prst="rect">
            <a:avLst/>
          </a:prstGeom>
          <a:noFill/>
        </p:spPr>
        <p:txBody>
          <a:bodyPr wrap="square" rtlCol="0">
            <a:spAutoFit/>
          </a:bodyPr>
          <a:lstStyle/>
          <a:p>
            <a:r>
              <a:rPr lang="en-US" sz="1400" b="0" i="1" dirty="0" smtClean="0"/>
              <a:t>Very large at small energy (</a:t>
            </a:r>
            <a:r>
              <a:rPr lang="en-US" sz="1400" b="0" i="1" dirty="0" smtClean="0">
                <a:latin typeface="Symbol" pitchFamily="18" charset="2"/>
              </a:rPr>
              <a:t>g</a:t>
            </a:r>
            <a:r>
              <a:rPr lang="en-US" sz="1400" b="0" i="1" dirty="0" smtClean="0"/>
              <a:t>~1) becomes negligible at high energy (~2.5 °/m for </a:t>
            </a:r>
            <a:r>
              <a:rPr lang="en-US" sz="1400" b="0" i="1" dirty="0" smtClean="0">
                <a:latin typeface="Symbol" pitchFamily="18" charset="2"/>
              </a:rPr>
              <a:t>g</a:t>
            </a:r>
            <a:r>
              <a:rPr lang="en-US" sz="1400" b="0" i="1" dirty="0" smtClean="0"/>
              <a:t>~1.5, W=500 MeV).</a:t>
            </a:r>
            <a:endParaRPr lang="en-US" sz="1400" b="0" i="1" dirty="0"/>
          </a:p>
        </p:txBody>
      </p:sp>
      <p:sp>
        <p:nvSpPr>
          <p:cNvPr id="12" name="Oval 11"/>
          <p:cNvSpPr/>
          <p:nvPr/>
        </p:nvSpPr>
        <p:spPr bwMode="auto">
          <a:xfrm>
            <a:off x="7315200" y="152400"/>
            <a:ext cx="457200" cy="457200"/>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86461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943600" cy="762000"/>
          </a:xfrm>
        </p:spPr>
        <p:txBody>
          <a:bodyPr/>
          <a:lstStyle/>
          <a:p>
            <a:r>
              <a:rPr lang="en-US" sz="3200" dirty="0" smtClean="0"/>
              <a:t>Multi-gap coupled-cell cavities (for protons and ions)</a:t>
            </a:r>
            <a:endParaRPr lang="en-US" sz="3200" dirty="0"/>
          </a:p>
        </p:txBody>
      </p:sp>
      <p:sp>
        <p:nvSpPr>
          <p:cNvPr id="4" name="Footer Placeholder 3"/>
          <p:cNvSpPr>
            <a:spLocks noGrp="1"/>
          </p:cNvSpPr>
          <p:nvPr>
            <p:ph type="ftr" sz="quarter" idx="11"/>
          </p:nvPr>
        </p:nvSpPr>
        <p:spPr>
          <a:xfrm>
            <a:off x="8305800" y="6019800"/>
            <a:ext cx="457200" cy="381000"/>
          </a:xfrm>
        </p:spPr>
        <p:txBody>
          <a:bodyPr/>
          <a:lstStyle/>
          <a:p>
            <a:fld id="{5E649111-3535-447C-B92C-40C8761D48D1}" type="slidenum">
              <a:rPr lang="en-GB" smtClean="0"/>
              <a:pPr/>
              <a:t>15</a:t>
            </a:fld>
            <a:endParaRPr lang="en-GB"/>
          </a:p>
        </p:txBody>
      </p:sp>
      <p:sp>
        <p:nvSpPr>
          <p:cNvPr id="5" name="Text Box 5"/>
          <p:cNvSpPr txBox="1">
            <a:spLocks noChangeArrowheads="1"/>
          </p:cNvSpPr>
          <p:nvPr/>
        </p:nvSpPr>
        <p:spPr bwMode="auto">
          <a:xfrm>
            <a:off x="304800" y="1371600"/>
            <a:ext cx="8458200" cy="2192908"/>
          </a:xfrm>
          <a:prstGeom prst="rect">
            <a:avLst/>
          </a:prstGeom>
          <a:noFill/>
          <a:ln w="9525">
            <a:noFill/>
            <a:miter lim="800000"/>
            <a:headEnd/>
            <a:tailEnd/>
          </a:ln>
          <a:effectLst/>
        </p:spPr>
        <p:txBody>
          <a:bodyPr wrap="square">
            <a:spAutoFit/>
          </a:bodyPr>
          <a:lstStyle/>
          <a:p>
            <a:pPr marL="342900" indent="-342900"/>
            <a:r>
              <a:rPr lang="en-US" sz="1800" b="0" dirty="0" smtClean="0">
                <a:latin typeface="+mj-lt"/>
              </a:rPr>
              <a:t>Between the 2 extreme cases (array of independently phased single-gap cavities / single long chain of coupled cells with lengths matching the particle beta) there can be a </a:t>
            </a:r>
            <a:r>
              <a:rPr lang="en-US" sz="1800" b="0" u="sng" dirty="0" smtClean="0">
                <a:solidFill>
                  <a:srgbClr val="FF0000"/>
                </a:solidFill>
                <a:latin typeface="+mj-lt"/>
              </a:rPr>
              <a:t>large number of variations </a:t>
            </a:r>
            <a:r>
              <a:rPr lang="en-US" sz="1800" b="0" dirty="0" smtClean="0">
                <a:latin typeface="+mj-lt"/>
              </a:rPr>
              <a:t>(number of gaps per cavity, length of the cavity, type of coupling) each optimized for a certain </a:t>
            </a:r>
            <a:r>
              <a:rPr lang="en-US" sz="1800" b="0" u="sng" dirty="0" smtClean="0">
                <a:solidFill>
                  <a:srgbClr val="FF0000"/>
                </a:solidFill>
                <a:latin typeface="+mj-lt"/>
              </a:rPr>
              <a:t>range of energy and type of particle</a:t>
            </a:r>
            <a:r>
              <a:rPr lang="en-US" sz="1800" b="0" dirty="0" smtClean="0">
                <a:latin typeface="+mj-lt"/>
              </a:rPr>
              <a:t>.</a:t>
            </a:r>
          </a:p>
          <a:p>
            <a:pPr marL="342900" indent="-342900"/>
            <a:endParaRPr lang="en-US" sz="1050" b="0" dirty="0" smtClean="0">
              <a:latin typeface="+mj-lt"/>
            </a:endParaRPr>
          </a:p>
          <a:p>
            <a:pPr marL="342900" indent="-342900"/>
            <a:r>
              <a:rPr lang="en-US" sz="1800" b="0" dirty="0" smtClean="0">
                <a:latin typeface="+mj-lt"/>
              </a:rPr>
              <a:t>The goal of this lecture is to provide the background to understand the main features of these different structures… </a:t>
            </a:r>
          </a:p>
        </p:txBody>
      </p:sp>
      <p:pic>
        <p:nvPicPr>
          <p:cNvPr id="6" name="Picture 5" descr="pim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05200" y="4876800"/>
            <a:ext cx="2286000" cy="1475383"/>
          </a:xfrm>
          <a:prstGeom prst="rect">
            <a:avLst/>
          </a:prstGeom>
          <a:noFill/>
        </p:spPr>
      </p:pic>
      <p:pic>
        <p:nvPicPr>
          <p:cNvPr id="7" name="Picture 2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86400" y="3581400"/>
            <a:ext cx="2098613" cy="1492699"/>
          </a:xfrm>
          <a:prstGeom prst="rect">
            <a:avLst/>
          </a:prstGeom>
          <a:noFill/>
          <a:ln w="9525">
            <a:noFill/>
            <a:miter lim="800000"/>
            <a:headEnd/>
            <a:tailEnd/>
          </a:ln>
          <a:effectLst/>
        </p:spPr>
      </p:pic>
      <p:pic>
        <p:nvPicPr>
          <p:cNvPr id="8" name="Picture 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24600" y="4800600"/>
            <a:ext cx="2438400" cy="1545336"/>
          </a:xfrm>
          <a:prstGeom prst="rect">
            <a:avLst/>
          </a:prstGeom>
          <a:noFill/>
          <a:ln w="9525">
            <a:noFill/>
            <a:miter lim="800000"/>
            <a:headEnd/>
            <a:tailEnd/>
          </a:ln>
        </p:spPr>
      </p:pic>
      <p:pic>
        <p:nvPicPr>
          <p:cNvPr id="9"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000" y="3810000"/>
            <a:ext cx="3733800" cy="1344801"/>
          </a:xfrm>
          <a:prstGeom prst="rect">
            <a:avLst/>
          </a:prstGeom>
          <a:noFill/>
          <a:ln w="9525">
            <a:noFill/>
            <a:miter lim="800000"/>
            <a:headEnd/>
            <a:tailEnd/>
          </a:ln>
          <a:effectLst/>
        </p:spPr>
      </p:pic>
      <p:pic>
        <p:nvPicPr>
          <p:cNvPr id="10"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5800" y="5257800"/>
            <a:ext cx="2209800" cy="1027623"/>
          </a:xfrm>
          <a:prstGeom prst="rect">
            <a:avLst/>
          </a:prstGeom>
          <a:noFill/>
          <a:ln w="9525">
            <a:noFill/>
            <a:miter lim="800000"/>
            <a:headEnd/>
            <a:tailEnd/>
          </a:ln>
        </p:spPr>
      </p:pic>
      <p:sp>
        <p:nvSpPr>
          <p:cNvPr id="11" name="TextBox 10"/>
          <p:cNvSpPr txBox="1"/>
          <p:nvPr/>
        </p:nvSpPr>
        <p:spPr>
          <a:xfrm>
            <a:off x="2743200" y="4953000"/>
            <a:ext cx="646331" cy="369332"/>
          </a:xfrm>
          <a:prstGeom prst="rect">
            <a:avLst/>
          </a:prstGeom>
          <a:solidFill>
            <a:srgbClr val="FFFFAB"/>
          </a:solidFill>
        </p:spPr>
        <p:txBody>
          <a:bodyPr wrap="none" rtlCol="0">
            <a:spAutoFit/>
          </a:bodyPr>
          <a:lstStyle/>
          <a:p>
            <a:r>
              <a:rPr lang="en-US" sz="1800" dirty="0" smtClean="0"/>
              <a:t>SCL</a:t>
            </a:r>
            <a:endParaRPr lang="en-US" sz="1800" dirty="0"/>
          </a:p>
        </p:txBody>
      </p:sp>
      <p:sp>
        <p:nvSpPr>
          <p:cNvPr id="12" name="TextBox 11"/>
          <p:cNvSpPr txBox="1"/>
          <p:nvPr/>
        </p:nvSpPr>
        <p:spPr>
          <a:xfrm>
            <a:off x="2362200" y="6172200"/>
            <a:ext cx="966931" cy="369332"/>
          </a:xfrm>
          <a:prstGeom prst="rect">
            <a:avLst/>
          </a:prstGeom>
          <a:solidFill>
            <a:srgbClr val="FFFFAB"/>
          </a:solidFill>
        </p:spPr>
        <p:txBody>
          <a:bodyPr wrap="none" rtlCol="0">
            <a:spAutoFit/>
          </a:bodyPr>
          <a:lstStyle/>
          <a:p>
            <a:r>
              <a:rPr lang="en-US" sz="1800" dirty="0" smtClean="0"/>
              <a:t>CCDTL</a:t>
            </a:r>
            <a:endParaRPr lang="en-US" sz="1800" dirty="0"/>
          </a:p>
        </p:txBody>
      </p:sp>
      <p:sp>
        <p:nvSpPr>
          <p:cNvPr id="13" name="TextBox 12"/>
          <p:cNvSpPr txBox="1"/>
          <p:nvPr/>
        </p:nvSpPr>
        <p:spPr>
          <a:xfrm>
            <a:off x="4876800" y="6096000"/>
            <a:ext cx="748923" cy="369332"/>
          </a:xfrm>
          <a:prstGeom prst="rect">
            <a:avLst/>
          </a:prstGeom>
          <a:solidFill>
            <a:srgbClr val="FFFFAB"/>
          </a:solidFill>
        </p:spPr>
        <p:txBody>
          <a:bodyPr wrap="none" rtlCol="0">
            <a:spAutoFit/>
          </a:bodyPr>
          <a:lstStyle/>
          <a:p>
            <a:r>
              <a:rPr lang="en-US" sz="1800" dirty="0" smtClean="0"/>
              <a:t>PIMS</a:t>
            </a:r>
            <a:endParaRPr lang="en-US" sz="1800" dirty="0"/>
          </a:p>
        </p:txBody>
      </p:sp>
      <p:sp>
        <p:nvSpPr>
          <p:cNvPr id="14" name="TextBox 13"/>
          <p:cNvSpPr txBox="1"/>
          <p:nvPr/>
        </p:nvSpPr>
        <p:spPr>
          <a:xfrm>
            <a:off x="8001000" y="5943600"/>
            <a:ext cx="518091" cy="369332"/>
          </a:xfrm>
          <a:prstGeom prst="rect">
            <a:avLst/>
          </a:prstGeom>
          <a:solidFill>
            <a:srgbClr val="FFFFAB"/>
          </a:solidFill>
        </p:spPr>
        <p:txBody>
          <a:bodyPr wrap="none" rtlCol="0">
            <a:spAutoFit/>
          </a:bodyPr>
          <a:lstStyle/>
          <a:p>
            <a:r>
              <a:rPr lang="en-US" sz="1800" dirty="0" smtClean="0"/>
              <a:t>CH</a:t>
            </a:r>
            <a:endParaRPr lang="en-US" sz="1800" dirty="0"/>
          </a:p>
        </p:txBody>
      </p:sp>
      <p:sp>
        <p:nvSpPr>
          <p:cNvPr id="15" name="TextBox 14"/>
          <p:cNvSpPr txBox="1"/>
          <p:nvPr/>
        </p:nvSpPr>
        <p:spPr>
          <a:xfrm>
            <a:off x="7543800" y="4343400"/>
            <a:ext cx="633507" cy="369332"/>
          </a:xfrm>
          <a:prstGeom prst="rect">
            <a:avLst/>
          </a:prstGeom>
          <a:solidFill>
            <a:srgbClr val="FFFFAB"/>
          </a:solidFill>
        </p:spPr>
        <p:txBody>
          <a:bodyPr wrap="none" rtlCol="0">
            <a:spAutoFit/>
          </a:bodyPr>
          <a:lstStyle/>
          <a:p>
            <a:r>
              <a:rPr lang="en-US" sz="1800" dirty="0" smtClean="0"/>
              <a:t>DTL</a:t>
            </a:r>
            <a:endParaRPr lang="en-US"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linacs</a:t>
            </a:r>
            <a:endParaRPr lang="en-US" dirty="0"/>
          </a:p>
        </p:txBody>
      </p:sp>
      <p:sp>
        <p:nvSpPr>
          <p:cNvPr id="4" name="Footer Placeholder 3"/>
          <p:cNvSpPr>
            <a:spLocks noGrp="1"/>
          </p:cNvSpPr>
          <p:nvPr>
            <p:ph type="ftr" sz="quarter" idx="11"/>
          </p:nvPr>
        </p:nvSpPr>
        <p:spPr/>
        <p:txBody>
          <a:bodyPr/>
          <a:lstStyle/>
          <a:p>
            <a:fld id="{106FA32B-435A-4D97-9164-A8DA6170CA2B}" type="slidenum">
              <a:rPr lang="en-GB" smtClean="0"/>
              <a:pPr/>
              <a:t>16</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3581400"/>
            <a:ext cx="6477000" cy="31256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371600"/>
            <a:ext cx="3963063" cy="1552347"/>
          </a:xfrm>
          <a:prstGeom prst="rect">
            <a:avLst/>
          </a:prstGeom>
        </p:spPr>
      </p:pic>
      <p:sp>
        <p:nvSpPr>
          <p:cNvPr id="7" name="TextBox 6"/>
          <p:cNvSpPr txBox="1"/>
          <p:nvPr/>
        </p:nvSpPr>
        <p:spPr>
          <a:xfrm>
            <a:off x="4572000" y="6463099"/>
            <a:ext cx="4191000" cy="276999"/>
          </a:xfrm>
          <a:prstGeom prst="rect">
            <a:avLst/>
          </a:prstGeom>
          <a:solidFill>
            <a:srgbClr val="FFFFAB"/>
          </a:solidFill>
        </p:spPr>
        <p:txBody>
          <a:bodyPr wrap="square" rtlCol="0">
            <a:spAutoFit/>
          </a:bodyPr>
          <a:lstStyle/>
          <a:p>
            <a:r>
              <a:rPr lang="en-US" sz="1200" b="0" i="1" dirty="0" smtClean="0"/>
              <a:t>Pictures from K. </a:t>
            </a:r>
            <a:r>
              <a:rPr lang="en-US" sz="1200" b="0" i="1" dirty="0" err="1" smtClean="0"/>
              <a:t>Wille</a:t>
            </a:r>
            <a:r>
              <a:rPr lang="en-US" sz="1200" b="0" i="1" dirty="0" smtClean="0"/>
              <a:t>, The Physics of Particle Accelerators</a:t>
            </a:r>
            <a:endParaRPr lang="en-US" sz="1200" b="0" i="1" dirty="0"/>
          </a:p>
        </p:txBody>
      </p:sp>
      <p:sp>
        <p:nvSpPr>
          <p:cNvPr id="8" name="Rectangle 5"/>
          <p:cNvSpPr>
            <a:spLocks noChangeArrowheads="1"/>
          </p:cNvSpPr>
          <p:nvPr/>
        </p:nvSpPr>
        <p:spPr bwMode="auto">
          <a:xfrm>
            <a:off x="3810000" y="1371600"/>
            <a:ext cx="5181600" cy="2133600"/>
          </a:xfrm>
          <a:prstGeom prst="rect">
            <a:avLst/>
          </a:prstGeom>
          <a:noFill/>
          <a:ln w="9525">
            <a:solidFill>
              <a:srgbClr val="FF3300"/>
            </a:solidFill>
            <a:miter lim="800000"/>
            <a:headEnd/>
            <a:tailEnd/>
          </a:ln>
          <a:effectLst/>
        </p:spPr>
        <p:txBody>
          <a:bodyPr lIns="92075" tIns="46038" rIns="92075" bIns="46038"/>
          <a:lstStyle/>
          <a:p>
            <a:pPr marL="457200" indent="-457200">
              <a:lnSpc>
                <a:spcPct val="110000"/>
              </a:lnSpc>
              <a:spcBef>
                <a:spcPct val="50000"/>
              </a:spcBef>
              <a:buClr>
                <a:schemeClr val="hlink"/>
              </a:buClr>
              <a:buFont typeface="Symbol" pitchFamily="18" charset="2"/>
              <a:buAutoNum type="arabicPeriod"/>
            </a:pPr>
            <a:r>
              <a:rPr lang="en-US" sz="1600" b="0" dirty="0">
                <a:latin typeface="Comic Sans MS" pitchFamily="66" charset="0"/>
                <a:sym typeface="Symbol" pitchFamily="18" charset="2"/>
              </a:rPr>
              <a:t>In an </a:t>
            </a:r>
            <a:r>
              <a:rPr lang="en-US" sz="1600" b="0" dirty="0" smtClean="0">
                <a:latin typeface="Comic Sans MS" pitchFamily="66" charset="0"/>
                <a:sym typeface="Symbol" pitchFamily="18" charset="2"/>
              </a:rPr>
              <a:t>electron </a:t>
            </a:r>
            <a:r>
              <a:rPr lang="en-US" sz="1600" b="0" dirty="0">
                <a:latin typeface="Comic Sans MS" pitchFamily="66" charset="0"/>
                <a:sym typeface="Symbol" pitchFamily="18" charset="2"/>
              </a:rPr>
              <a:t>linac </a:t>
            </a:r>
            <a:r>
              <a:rPr lang="en-US" sz="1600" b="0" dirty="0" smtClean="0">
                <a:latin typeface="Comic Sans MS" pitchFamily="66" charset="0"/>
                <a:sym typeface="Symbol" pitchFamily="18" charset="2"/>
              </a:rPr>
              <a:t>velocity is </a:t>
            </a:r>
            <a:r>
              <a:rPr lang="en-US" sz="1600" b="0" dirty="0" smtClean="0">
                <a:latin typeface="Comic Sans MS"/>
                <a:sym typeface="Symbol" pitchFamily="18" charset="2"/>
              </a:rPr>
              <a:t>~ </a:t>
            </a:r>
            <a:r>
              <a:rPr lang="en-US" sz="1600" b="0" dirty="0" smtClean="0">
                <a:latin typeface="Comic Sans MS" pitchFamily="66" charset="0"/>
                <a:sym typeface="Symbol" pitchFamily="18" charset="2"/>
              </a:rPr>
              <a:t>constant.      To use the fundamental accelerating mode cell length must be d = </a:t>
            </a:r>
            <a:r>
              <a:rPr lang="en-US" sz="1800" b="0" dirty="0" err="1" smtClean="0">
                <a:latin typeface="Symbol" pitchFamily="18" charset="2"/>
                <a:sym typeface="Symbol" pitchFamily="18" charset="2"/>
              </a:rPr>
              <a:t>bl</a:t>
            </a:r>
            <a:r>
              <a:rPr lang="en-US" sz="1600" b="0" dirty="0" smtClean="0">
                <a:latin typeface="Comic Sans MS" pitchFamily="66" charset="0"/>
                <a:sym typeface="Symbol" pitchFamily="18" charset="2"/>
              </a:rPr>
              <a:t> / 2.</a:t>
            </a:r>
            <a:endParaRPr lang="en-US" sz="1600" b="0" dirty="0">
              <a:latin typeface="Comic Sans MS" pitchFamily="66" charset="0"/>
              <a:sym typeface="Symbol" pitchFamily="18" charset="2"/>
            </a:endParaRPr>
          </a:p>
          <a:p>
            <a:pPr marL="457200" indent="-457200">
              <a:lnSpc>
                <a:spcPct val="110000"/>
              </a:lnSpc>
              <a:spcBef>
                <a:spcPct val="50000"/>
              </a:spcBef>
              <a:buClr>
                <a:schemeClr val="hlink"/>
              </a:buClr>
              <a:buFont typeface="Symbol" pitchFamily="18" charset="2"/>
              <a:buAutoNum type="arabicPeriod"/>
            </a:pPr>
            <a:r>
              <a:rPr lang="en-US" sz="1600" b="0" dirty="0" smtClean="0">
                <a:latin typeface="Comic Sans MS" pitchFamily="66" charset="0"/>
                <a:sym typeface="Symbol" pitchFamily="18" charset="2"/>
              </a:rPr>
              <a:t>the linac structure will be made of a </a:t>
            </a:r>
            <a:r>
              <a:rPr lang="en-US" sz="1600" b="0" dirty="0" smtClean="0">
                <a:solidFill>
                  <a:schemeClr val="hlink"/>
                </a:solidFill>
                <a:latin typeface="Comic Sans MS" pitchFamily="66" charset="0"/>
                <a:sym typeface="Symbol" pitchFamily="18" charset="2"/>
              </a:rPr>
              <a:t>sequence of identical cells.</a:t>
            </a:r>
            <a:r>
              <a:rPr lang="en-US" sz="1600" b="0" dirty="0" smtClean="0">
                <a:latin typeface="Comic Sans MS" pitchFamily="66" charset="0"/>
                <a:sym typeface="Symbol" pitchFamily="18" charset="2"/>
              </a:rPr>
              <a:t> Because of the limits of the RF source, the cells will be grouped in cavities operating in </a:t>
            </a:r>
            <a:r>
              <a:rPr lang="en-US" sz="1600" b="0" dirty="0" smtClean="0">
                <a:solidFill>
                  <a:srgbClr val="FF0000"/>
                </a:solidFill>
                <a:latin typeface="Comic Sans MS" pitchFamily="66" charset="0"/>
                <a:sym typeface="Symbol" pitchFamily="18" charset="2"/>
              </a:rPr>
              <a:t>travelling wave mode</a:t>
            </a:r>
            <a:r>
              <a:rPr lang="en-US" sz="1600" b="0" dirty="0" smtClean="0">
                <a:latin typeface="Comic Sans MS" pitchFamily="66" charset="0"/>
                <a:sym typeface="Symbol" pitchFamily="18" charset="2"/>
              </a:rPr>
              <a:t>.  </a:t>
            </a:r>
            <a:endParaRPr lang="en-US" sz="1600" b="0" dirty="0">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a:spLocks noGrp="1"/>
          </p:cNvSpPr>
          <p:nvPr>
            <p:ph type="ftr" sz="quarter" idx="11"/>
          </p:nvPr>
        </p:nvSpPr>
        <p:spPr/>
        <p:txBody>
          <a:bodyPr/>
          <a:lstStyle/>
          <a:p>
            <a:fld id="{C66251A9-A06F-4126-AB65-8EF82E198CAA}" type="slidenum">
              <a:rPr lang="en-GB"/>
              <a:pPr/>
              <a:t>17</a:t>
            </a:fld>
            <a:endParaRPr lang="en-GB"/>
          </a:p>
        </p:txBody>
      </p:sp>
      <p:sp>
        <p:nvSpPr>
          <p:cNvPr id="675866" name="Rectangle 26"/>
          <p:cNvSpPr>
            <a:spLocks noChangeArrowheads="1"/>
          </p:cNvSpPr>
          <p:nvPr/>
        </p:nvSpPr>
        <p:spPr bwMode="auto">
          <a:xfrm>
            <a:off x="2438400" y="3200400"/>
            <a:ext cx="3200400" cy="1447800"/>
          </a:xfrm>
          <a:prstGeom prst="rect">
            <a:avLst/>
          </a:prstGeom>
          <a:solidFill>
            <a:srgbClr val="99FF33"/>
          </a:solidFill>
          <a:ln w="12700">
            <a:solidFill>
              <a:schemeClr val="tx1"/>
            </a:solidFill>
            <a:miter lim="800000"/>
            <a:headEnd type="none" w="sm" len="sm"/>
            <a:tailEnd type="none" w="sm" len="sm"/>
          </a:ln>
          <a:effectLst/>
        </p:spPr>
        <p:txBody>
          <a:bodyPr wrap="none" anchor="ctr"/>
          <a:lstStyle/>
          <a:p>
            <a:endParaRPr lang="en-US"/>
          </a:p>
        </p:txBody>
      </p:sp>
      <p:sp>
        <p:nvSpPr>
          <p:cNvPr id="675844" name="Rectangle 4"/>
          <p:cNvSpPr>
            <a:spLocks noGrp="1" noChangeArrowheads="1"/>
          </p:cNvSpPr>
          <p:nvPr>
            <p:ph type="title"/>
          </p:nvPr>
        </p:nvSpPr>
        <p:spPr>
          <a:xfrm>
            <a:off x="1752600" y="381000"/>
            <a:ext cx="5943600" cy="762000"/>
          </a:xfrm>
        </p:spPr>
        <p:txBody>
          <a:bodyPr/>
          <a:lstStyle/>
          <a:p>
            <a:r>
              <a:rPr lang="en-GB" sz="3200" dirty="0" smtClean="0"/>
              <a:t>(Proton) linac </a:t>
            </a:r>
            <a:r>
              <a:rPr lang="en-GB" sz="3200" dirty="0"/>
              <a:t>building blocks</a:t>
            </a:r>
            <a:endParaRPr lang="en-US" sz="3200" dirty="0"/>
          </a:p>
        </p:txBody>
      </p:sp>
      <p:sp>
        <p:nvSpPr>
          <p:cNvPr id="675845" name="Rectangle 5"/>
          <p:cNvSpPr>
            <a:spLocks noChangeArrowheads="1"/>
          </p:cNvSpPr>
          <p:nvPr/>
        </p:nvSpPr>
        <p:spPr bwMode="auto">
          <a:xfrm>
            <a:off x="381000" y="3505200"/>
            <a:ext cx="990600" cy="914400"/>
          </a:xfrm>
          <a:prstGeom prst="rect">
            <a:avLst/>
          </a:prstGeom>
          <a:solidFill>
            <a:schemeClr val="bg1"/>
          </a:solidFill>
          <a:ln w="12700">
            <a:solidFill>
              <a:schemeClr val="tx1"/>
            </a:solidFill>
            <a:miter lim="800000"/>
            <a:headEnd type="none" w="sm" len="sm"/>
            <a:tailEnd type="none" w="sm" len="sm"/>
          </a:ln>
          <a:effectLst/>
        </p:spPr>
        <p:txBody>
          <a:bodyPr wrap="none" anchor="ctr"/>
          <a:lstStyle/>
          <a:p>
            <a:pPr algn="ctr"/>
            <a:r>
              <a:rPr lang="en-GB" sz="1800" b="0"/>
              <a:t>DC </a:t>
            </a:r>
          </a:p>
          <a:p>
            <a:pPr algn="ctr"/>
            <a:r>
              <a:rPr lang="en-GB" sz="1800" b="0"/>
              <a:t>particle </a:t>
            </a:r>
          </a:p>
          <a:p>
            <a:pPr algn="ctr"/>
            <a:r>
              <a:rPr lang="en-GB" sz="1800" b="0"/>
              <a:t>injector</a:t>
            </a:r>
            <a:endParaRPr lang="en-US" sz="1800" b="0"/>
          </a:p>
        </p:txBody>
      </p:sp>
      <p:sp>
        <p:nvSpPr>
          <p:cNvPr id="675846" name="Line 6"/>
          <p:cNvSpPr>
            <a:spLocks noChangeShapeType="1"/>
          </p:cNvSpPr>
          <p:nvPr/>
        </p:nvSpPr>
        <p:spPr bwMode="auto">
          <a:xfrm>
            <a:off x="1371600" y="3962400"/>
            <a:ext cx="5486400" cy="0"/>
          </a:xfrm>
          <a:prstGeom prst="line">
            <a:avLst/>
          </a:prstGeom>
          <a:noFill/>
          <a:ln w="12700">
            <a:solidFill>
              <a:schemeClr val="tx1"/>
            </a:solidFill>
            <a:prstDash val="dash"/>
            <a:round/>
            <a:headEnd type="none" w="sm" len="sm"/>
            <a:tailEnd type="triangle" w="med" len="med"/>
          </a:ln>
          <a:effectLst/>
        </p:spPr>
        <p:txBody>
          <a:bodyPr/>
          <a:lstStyle/>
          <a:p>
            <a:endParaRPr lang="en-US"/>
          </a:p>
        </p:txBody>
      </p:sp>
      <p:pic>
        <p:nvPicPr>
          <p:cNvPr id="675847"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2590800" y="3429000"/>
            <a:ext cx="269875" cy="1066800"/>
          </a:xfrm>
          <a:prstGeom prst="rect">
            <a:avLst/>
          </a:prstGeom>
          <a:noFill/>
          <a:ln w="12700">
            <a:noFill/>
            <a:miter lim="800000"/>
            <a:headEnd type="none" w="sm" len="sm"/>
            <a:tailEnd type="none" w="sm" len="sm"/>
          </a:ln>
          <a:effectLst/>
        </p:spPr>
      </p:pic>
      <p:pic>
        <p:nvPicPr>
          <p:cNvPr id="675848"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2895600" y="3429000"/>
            <a:ext cx="269875" cy="1066800"/>
          </a:xfrm>
          <a:prstGeom prst="rect">
            <a:avLst/>
          </a:prstGeom>
          <a:noFill/>
          <a:ln w="12700">
            <a:noFill/>
            <a:miter lim="800000"/>
            <a:headEnd type="none" w="sm" len="sm"/>
            <a:tailEnd type="none" w="sm" len="sm"/>
          </a:ln>
          <a:effectLst/>
        </p:spPr>
      </p:pic>
      <p:pic>
        <p:nvPicPr>
          <p:cNvPr id="675849"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3276600" y="3429000"/>
            <a:ext cx="269875" cy="1066800"/>
          </a:xfrm>
          <a:prstGeom prst="rect">
            <a:avLst/>
          </a:prstGeom>
          <a:noFill/>
          <a:ln w="12700">
            <a:noFill/>
            <a:miter lim="800000"/>
            <a:headEnd type="none" w="sm" len="sm"/>
            <a:tailEnd type="none" w="sm" len="sm"/>
          </a:ln>
          <a:effectLst/>
        </p:spPr>
      </p:pic>
      <p:pic>
        <p:nvPicPr>
          <p:cNvPr id="675850"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3810000" y="3429000"/>
            <a:ext cx="269875" cy="1066800"/>
          </a:xfrm>
          <a:prstGeom prst="rect">
            <a:avLst/>
          </a:prstGeom>
          <a:noFill/>
          <a:ln w="12700">
            <a:noFill/>
            <a:miter lim="800000"/>
            <a:headEnd type="none" w="sm" len="sm"/>
            <a:tailEnd type="none" w="sm" len="sm"/>
          </a:ln>
          <a:effectLst/>
        </p:spPr>
      </p:pic>
      <p:pic>
        <p:nvPicPr>
          <p:cNvPr id="675851"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4495800" y="3429000"/>
            <a:ext cx="269875" cy="1066800"/>
          </a:xfrm>
          <a:prstGeom prst="rect">
            <a:avLst/>
          </a:prstGeom>
          <a:noFill/>
          <a:ln w="12700">
            <a:noFill/>
            <a:miter lim="800000"/>
            <a:headEnd type="none" w="sm" len="sm"/>
            <a:tailEnd type="none" w="sm" len="sm"/>
          </a:ln>
          <a:effectLst/>
        </p:spPr>
      </p:pic>
      <p:pic>
        <p:nvPicPr>
          <p:cNvPr id="675852" name="Picture 1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5257800" y="3429000"/>
            <a:ext cx="269875" cy="1066800"/>
          </a:xfrm>
          <a:prstGeom prst="rect">
            <a:avLst/>
          </a:prstGeom>
          <a:noFill/>
          <a:ln w="12700">
            <a:noFill/>
            <a:miter lim="800000"/>
            <a:headEnd type="none" w="sm" len="sm"/>
            <a:tailEnd type="none" w="sm" len="sm"/>
          </a:ln>
          <a:effectLst/>
        </p:spPr>
      </p:pic>
      <p:pic>
        <p:nvPicPr>
          <p:cNvPr id="675853"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3733800"/>
            <a:ext cx="192088" cy="430213"/>
          </a:xfrm>
          <a:prstGeom prst="rect">
            <a:avLst/>
          </a:prstGeom>
          <a:noFill/>
          <a:ln w="12700">
            <a:noFill/>
            <a:miter lim="800000"/>
            <a:headEnd type="none" w="sm" len="sm"/>
            <a:tailEnd type="none" w="sm" len="sm"/>
          </a:ln>
          <a:effectLst/>
        </p:spPr>
      </p:pic>
      <p:pic>
        <p:nvPicPr>
          <p:cNvPr id="675854" name="Picture 1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24200" y="3733800"/>
            <a:ext cx="192088" cy="430213"/>
          </a:xfrm>
          <a:prstGeom prst="rect">
            <a:avLst/>
          </a:prstGeom>
          <a:noFill/>
          <a:ln w="12700">
            <a:noFill/>
            <a:miter lim="800000"/>
            <a:headEnd type="none" w="sm" len="sm"/>
            <a:tailEnd type="none" w="sm" len="sm"/>
          </a:ln>
          <a:effectLst/>
        </p:spPr>
      </p:pic>
      <p:pic>
        <p:nvPicPr>
          <p:cNvPr id="675855" name="Picture 1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3733800"/>
            <a:ext cx="192088" cy="430213"/>
          </a:xfrm>
          <a:prstGeom prst="rect">
            <a:avLst/>
          </a:prstGeom>
          <a:noFill/>
          <a:ln w="12700">
            <a:noFill/>
            <a:miter lim="800000"/>
            <a:headEnd type="none" w="sm" len="sm"/>
            <a:tailEnd type="none" w="sm" len="sm"/>
          </a:ln>
          <a:effectLst/>
        </p:spPr>
      </p:pic>
      <p:sp>
        <p:nvSpPr>
          <p:cNvPr id="675856" name="Oval 16"/>
          <p:cNvSpPr>
            <a:spLocks noChangeArrowheads="1"/>
          </p:cNvSpPr>
          <p:nvPr/>
        </p:nvSpPr>
        <p:spPr bwMode="auto">
          <a:xfrm>
            <a:off x="1524000" y="3581400"/>
            <a:ext cx="762000" cy="762000"/>
          </a:xfrm>
          <a:prstGeom prst="ellipse">
            <a:avLst/>
          </a:prstGeom>
          <a:solidFill>
            <a:srgbClr val="FFFFAB"/>
          </a:solidFill>
          <a:ln w="12700">
            <a:solidFill>
              <a:schemeClr val="tx1"/>
            </a:solidFill>
            <a:round/>
            <a:headEnd type="none" w="sm" len="sm"/>
            <a:tailEnd type="none" w="sm" len="sm"/>
          </a:ln>
          <a:effectLst/>
        </p:spPr>
        <p:txBody>
          <a:bodyPr wrap="none" anchor="ctr"/>
          <a:lstStyle/>
          <a:p>
            <a:pPr algn="ctr"/>
            <a:r>
              <a:rPr lang="en-GB" sz="1400" b="0"/>
              <a:t>buncher</a:t>
            </a:r>
            <a:endParaRPr lang="en-US" sz="1400" b="0"/>
          </a:p>
        </p:txBody>
      </p:sp>
      <p:pic>
        <p:nvPicPr>
          <p:cNvPr id="675857" name="Picture 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1000" y="3733800"/>
            <a:ext cx="192088" cy="430213"/>
          </a:xfrm>
          <a:prstGeom prst="rect">
            <a:avLst/>
          </a:prstGeom>
          <a:noFill/>
          <a:ln w="12700">
            <a:noFill/>
            <a:miter lim="800000"/>
            <a:headEnd type="none" w="sm" len="sm"/>
            <a:tailEnd type="none" w="sm" len="sm"/>
          </a:ln>
          <a:effectLst/>
        </p:spPr>
      </p:pic>
      <p:pic>
        <p:nvPicPr>
          <p:cNvPr id="675858" name="Picture 1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81400" y="3733800"/>
            <a:ext cx="192088" cy="430213"/>
          </a:xfrm>
          <a:prstGeom prst="rect">
            <a:avLst/>
          </a:prstGeom>
          <a:noFill/>
          <a:ln w="12700">
            <a:noFill/>
            <a:miter lim="800000"/>
            <a:headEnd type="none" w="sm" len="sm"/>
            <a:tailEnd type="none" w="sm" len="sm"/>
          </a:ln>
          <a:effectLst/>
        </p:spPr>
      </p:pic>
      <p:pic>
        <p:nvPicPr>
          <p:cNvPr id="675859" name="Picture 1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81400" y="2362200"/>
            <a:ext cx="519113" cy="1295400"/>
          </a:xfrm>
          <a:prstGeom prst="rect">
            <a:avLst/>
          </a:prstGeom>
          <a:noFill/>
          <a:ln w="12700">
            <a:noFill/>
            <a:miter lim="800000"/>
            <a:headEnd type="none" w="sm" len="sm"/>
            <a:tailEnd type="none" w="sm" len="sm"/>
          </a:ln>
          <a:effectLst/>
        </p:spPr>
      </p:pic>
      <p:pic>
        <p:nvPicPr>
          <p:cNvPr id="675860" name="Picture 2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67000" y="3276600"/>
            <a:ext cx="381000" cy="196850"/>
          </a:xfrm>
          <a:prstGeom prst="rect">
            <a:avLst/>
          </a:prstGeom>
          <a:noFill/>
          <a:ln w="12700">
            <a:noFill/>
            <a:miter lim="800000"/>
            <a:headEnd type="none" w="sm" len="sm"/>
            <a:tailEnd type="none" w="sm" len="sm"/>
          </a:ln>
          <a:effectLst/>
        </p:spPr>
      </p:pic>
      <p:pic>
        <p:nvPicPr>
          <p:cNvPr id="675861" name="Picture 2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8000" y="3276600"/>
            <a:ext cx="381000" cy="196850"/>
          </a:xfrm>
          <a:prstGeom prst="rect">
            <a:avLst/>
          </a:prstGeom>
          <a:noFill/>
          <a:ln w="12700">
            <a:noFill/>
            <a:miter lim="800000"/>
            <a:headEnd type="none" w="sm" len="sm"/>
            <a:tailEnd type="none" w="sm" len="sm"/>
          </a:ln>
          <a:effectLst/>
        </p:spPr>
      </p:pic>
      <p:pic>
        <p:nvPicPr>
          <p:cNvPr id="675862" name="Picture 2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9000" y="3236913"/>
            <a:ext cx="457200" cy="236537"/>
          </a:xfrm>
          <a:prstGeom prst="rect">
            <a:avLst/>
          </a:prstGeom>
          <a:noFill/>
          <a:ln w="12700">
            <a:noFill/>
            <a:miter lim="800000"/>
            <a:headEnd type="none" w="sm" len="sm"/>
            <a:tailEnd type="none" w="sm" len="sm"/>
          </a:ln>
          <a:effectLst/>
        </p:spPr>
      </p:pic>
      <p:pic>
        <p:nvPicPr>
          <p:cNvPr id="675863" name="Picture 2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38600" y="3200400"/>
            <a:ext cx="609600" cy="228600"/>
          </a:xfrm>
          <a:prstGeom prst="rect">
            <a:avLst/>
          </a:prstGeom>
          <a:noFill/>
          <a:ln w="12700">
            <a:noFill/>
            <a:miter lim="800000"/>
            <a:headEnd type="none" w="sm" len="sm"/>
            <a:tailEnd type="none" w="sm" len="sm"/>
          </a:ln>
          <a:effectLst/>
        </p:spPr>
      </p:pic>
      <p:pic>
        <p:nvPicPr>
          <p:cNvPr id="675864" name="Picture 2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8200" y="3200400"/>
            <a:ext cx="762000" cy="228600"/>
          </a:xfrm>
          <a:prstGeom prst="rect">
            <a:avLst/>
          </a:prstGeom>
          <a:noFill/>
          <a:ln w="12700">
            <a:noFill/>
            <a:miter lim="800000"/>
            <a:headEnd type="none" w="sm" len="sm"/>
            <a:tailEnd type="none" w="sm" len="sm"/>
          </a:ln>
          <a:effectLst/>
        </p:spPr>
      </p:pic>
      <p:sp>
        <p:nvSpPr>
          <p:cNvPr id="675867" name="Oval 27"/>
          <p:cNvSpPr>
            <a:spLocks noChangeArrowheads="1"/>
          </p:cNvSpPr>
          <p:nvPr/>
        </p:nvSpPr>
        <p:spPr bwMode="auto">
          <a:xfrm>
            <a:off x="2743200" y="1905000"/>
            <a:ext cx="381000" cy="381000"/>
          </a:xfrm>
          <a:prstGeom prst="ellipse">
            <a:avLst/>
          </a:prstGeom>
          <a:solidFill>
            <a:schemeClr val="bg1"/>
          </a:solidFill>
          <a:ln w="12700">
            <a:solidFill>
              <a:schemeClr val="tx1"/>
            </a:solidFill>
            <a:round/>
            <a:headEnd type="none" w="sm" len="sm"/>
            <a:tailEnd type="none" w="sm" len="sm"/>
          </a:ln>
          <a:effectLst/>
        </p:spPr>
        <p:txBody>
          <a:bodyPr wrap="none" anchor="ctr"/>
          <a:lstStyle/>
          <a:p>
            <a:endParaRPr lang="en-US"/>
          </a:p>
        </p:txBody>
      </p:sp>
      <p:sp>
        <p:nvSpPr>
          <p:cNvPr id="675868" name="Line 28"/>
          <p:cNvSpPr>
            <a:spLocks noChangeShapeType="1"/>
          </p:cNvSpPr>
          <p:nvPr/>
        </p:nvSpPr>
        <p:spPr bwMode="auto">
          <a:xfrm>
            <a:off x="3810000" y="2133600"/>
            <a:ext cx="0" cy="228600"/>
          </a:xfrm>
          <a:prstGeom prst="line">
            <a:avLst/>
          </a:prstGeom>
          <a:noFill/>
          <a:ln w="12700">
            <a:solidFill>
              <a:schemeClr val="tx1"/>
            </a:solidFill>
            <a:round/>
            <a:headEnd type="none" w="sm" len="sm"/>
            <a:tailEnd type="none" w="sm" len="sm"/>
          </a:ln>
          <a:effectLst/>
        </p:spPr>
        <p:txBody>
          <a:bodyPr/>
          <a:lstStyle/>
          <a:p>
            <a:endParaRPr lang="en-US"/>
          </a:p>
        </p:txBody>
      </p:sp>
      <p:sp>
        <p:nvSpPr>
          <p:cNvPr id="675869" name="Text Box 29"/>
          <p:cNvSpPr txBox="1">
            <a:spLocks noChangeArrowheads="1"/>
          </p:cNvSpPr>
          <p:nvPr/>
        </p:nvSpPr>
        <p:spPr bwMode="auto">
          <a:xfrm>
            <a:off x="2438400" y="4800600"/>
            <a:ext cx="1019175" cy="838200"/>
          </a:xfrm>
          <a:prstGeom prst="rect">
            <a:avLst/>
          </a:prstGeom>
          <a:noFill/>
          <a:ln w="12700">
            <a:solidFill>
              <a:srgbClr val="3333FF"/>
            </a:solidFill>
            <a:miter lim="800000"/>
            <a:headEnd type="none" w="sm" len="sm"/>
            <a:tailEnd type="none" w="sm" len="sm"/>
          </a:ln>
          <a:effectLst/>
        </p:spPr>
        <p:txBody>
          <a:bodyPr wrap="none">
            <a:spAutoFit/>
          </a:bodyPr>
          <a:lstStyle/>
          <a:p>
            <a:r>
              <a:rPr lang="en-US" sz="1600" b="0"/>
              <a:t>magnet</a:t>
            </a:r>
          </a:p>
          <a:p>
            <a:r>
              <a:rPr lang="en-US" sz="1600" b="0"/>
              <a:t>powering</a:t>
            </a:r>
          </a:p>
          <a:p>
            <a:r>
              <a:rPr lang="en-US" sz="1600" b="0"/>
              <a:t>system</a:t>
            </a:r>
          </a:p>
        </p:txBody>
      </p:sp>
      <p:sp>
        <p:nvSpPr>
          <p:cNvPr id="675870" name="Text Box 30"/>
          <p:cNvSpPr txBox="1">
            <a:spLocks noChangeArrowheads="1"/>
          </p:cNvSpPr>
          <p:nvPr/>
        </p:nvSpPr>
        <p:spPr bwMode="auto">
          <a:xfrm>
            <a:off x="3581400" y="4800600"/>
            <a:ext cx="908050" cy="593725"/>
          </a:xfrm>
          <a:prstGeom prst="rect">
            <a:avLst/>
          </a:prstGeom>
          <a:noFill/>
          <a:ln w="12700">
            <a:solidFill>
              <a:srgbClr val="3333FF"/>
            </a:solidFill>
            <a:miter lim="800000"/>
            <a:headEnd type="none" w="sm" len="sm"/>
            <a:tailEnd type="none" w="sm" len="sm"/>
          </a:ln>
          <a:effectLst/>
        </p:spPr>
        <p:txBody>
          <a:bodyPr wrap="none">
            <a:spAutoFit/>
          </a:bodyPr>
          <a:lstStyle/>
          <a:p>
            <a:r>
              <a:rPr lang="en-US" sz="1600" b="0"/>
              <a:t>vacuum</a:t>
            </a:r>
          </a:p>
          <a:p>
            <a:r>
              <a:rPr lang="en-US" sz="1600" b="0"/>
              <a:t>system</a:t>
            </a:r>
          </a:p>
        </p:txBody>
      </p:sp>
      <p:sp>
        <p:nvSpPr>
          <p:cNvPr id="675871" name="Text Box 31"/>
          <p:cNvSpPr txBox="1">
            <a:spLocks noChangeArrowheads="1"/>
          </p:cNvSpPr>
          <p:nvPr/>
        </p:nvSpPr>
        <p:spPr bwMode="auto">
          <a:xfrm>
            <a:off x="4724400" y="4800600"/>
            <a:ext cx="895350" cy="838200"/>
          </a:xfrm>
          <a:prstGeom prst="rect">
            <a:avLst/>
          </a:prstGeom>
          <a:noFill/>
          <a:ln w="12700">
            <a:solidFill>
              <a:srgbClr val="3333FF"/>
            </a:solidFill>
            <a:miter lim="800000"/>
            <a:headEnd type="none" w="sm" len="sm"/>
            <a:tailEnd type="none" w="sm" len="sm"/>
          </a:ln>
          <a:effectLst/>
        </p:spPr>
        <p:txBody>
          <a:bodyPr wrap="none">
            <a:spAutoFit/>
          </a:bodyPr>
          <a:lstStyle/>
          <a:p>
            <a:r>
              <a:rPr lang="en-US" sz="1600" b="0"/>
              <a:t>water </a:t>
            </a:r>
          </a:p>
          <a:p>
            <a:r>
              <a:rPr lang="en-US" sz="1600" b="0"/>
              <a:t>cooling </a:t>
            </a:r>
          </a:p>
          <a:p>
            <a:r>
              <a:rPr lang="en-US" sz="1600" b="0"/>
              <a:t>system</a:t>
            </a:r>
          </a:p>
        </p:txBody>
      </p:sp>
      <p:sp>
        <p:nvSpPr>
          <p:cNvPr id="675872" name="Text Box 32"/>
          <p:cNvSpPr txBox="1">
            <a:spLocks noChangeArrowheads="1"/>
          </p:cNvSpPr>
          <p:nvPr/>
        </p:nvSpPr>
        <p:spPr bwMode="auto">
          <a:xfrm>
            <a:off x="3962400" y="2514600"/>
            <a:ext cx="2514600" cy="581025"/>
          </a:xfrm>
          <a:prstGeom prst="rect">
            <a:avLst/>
          </a:prstGeom>
          <a:noFill/>
          <a:ln w="12700">
            <a:noFill/>
            <a:miter lim="800000"/>
            <a:headEnd type="none" w="sm" len="sm"/>
            <a:tailEnd type="none" w="sm" len="sm"/>
          </a:ln>
          <a:effectLst/>
        </p:spPr>
        <p:txBody>
          <a:bodyPr>
            <a:spAutoFit/>
          </a:bodyPr>
          <a:lstStyle/>
          <a:p>
            <a:r>
              <a:rPr lang="en-US" sz="1600" b="0"/>
              <a:t>High power RF amplifier (tube or klystron)</a:t>
            </a:r>
          </a:p>
        </p:txBody>
      </p:sp>
      <p:sp>
        <p:nvSpPr>
          <p:cNvPr id="675873" name="Text Box 33"/>
          <p:cNvSpPr txBox="1">
            <a:spLocks noChangeArrowheads="1"/>
          </p:cNvSpPr>
          <p:nvPr/>
        </p:nvSpPr>
        <p:spPr bwMode="auto">
          <a:xfrm>
            <a:off x="1676400" y="2438400"/>
            <a:ext cx="1447800" cy="593725"/>
          </a:xfrm>
          <a:prstGeom prst="rect">
            <a:avLst/>
          </a:prstGeom>
          <a:noFill/>
          <a:ln w="12700">
            <a:solidFill>
              <a:srgbClr val="3333FF"/>
            </a:solidFill>
            <a:miter lim="800000"/>
            <a:headEnd type="none" w="sm" len="sm"/>
            <a:tailEnd type="none" w="sm" len="sm"/>
          </a:ln>
          <a:effectLst/>
        </p:spPr>
        <p:txBody>
          <a:bodyPr>
            <a:spAutoFit/>
          </a:bodyPr>
          <a:lstStyle/>
          <a:p>
            <a:r>
              <a:rPr lang="en-US" sz="1600" b="0"/>
              <a:t>RF feedback</a:t>
            </a:r>
          </a:p>
          <a:p>
            <a:r>
              <a:rPr lang="en-US" sz="1600" b="0"/>
              <a:t>system</a:t>
            </a:r>
          </a:p>
        </p:txBody>
      </p:sp>
      <p:sp>
        <p:nvSpPr>
          <p:cNvPr id="675874" name="Text Box 34"/>
          <p:cNvSpPr txBox="1">
            <a:spLocks noChangeArrowheads="1"/>
          </p:cNvSpPr>
          <p:nvPr/>
        </p:nvSpPr>
        <p:spPr bwMode="auto">
          <a:xfrm>
            <a:off x="1295400" y="1905000"/>
            <a:ext cx="1600200" cy="336550"/>
          </a:xfrm>
          <a:prstGeom prst="rect">
            <a:avLst/>
          </a:prstGeom>
          <a:noFill/>
          <a:ln w="12700">
            <a:noFill/>
            <a:miter lim="800000"/>
            <a:headEnd type="none" w="sm" len="sm"/>
            <a:tailEnd type="none" w="sm" len="sm"/>
          </a:ln>
          <a:effectLst/>
        </p:spPr>
        <p:txBody>
          <a:bodyPr>
            <a:spAutoFit/>
          </a:bodyPr>
          <a:lstStyle/>
          <a:p>
            <a:r>
              <a:rPr lang="en-US" sz="1600" b="0"/>
              <a:t>Main oscillator</a:t>
            </a:r>
          </a:p>
        </p:txBody>
      </p:sp>
      <p:sp>
        <p:nvSpPr>
          <p:cNvPr id="675875" name="Text Box 35"/>
          <p:cNvSpPr txBox="1">
            <a:spLocks noChangeArrowheads="1"/>
          </p:cNvSpPr>
          <p:nvPr/>
        </p:nvSpPr>
        <p:spPr bwMode="auto">
          <a:xfrm>
            <a:off x="4572000" y="1600200"/>
            <a:ext cx="1219200" cy="838200"/>
          </a:xfrm>
          <a:prstGeom prst="rect">
            <a:avLst/>
          </a:prstGeom>
          <a:noFill/>
          <a:ln w="12700">
            <a:solidFill>
              <a:srgbClr val="3333FF"/>
            </a:solidFill>
            <a:miter lim="800000"/>
            <a:headEnd type="none" w="sm" len="sm"/>
            <a:tailEnd type="none" w="sm" len="sm"/>
          </a:ln>
          <a:effectLst/>
        </p:spPr>
        <p:txBody>
          <a:bodyPr>
            <a:spAutoFit/>
          </a:bodyPr>
          <a:lstStyle/>
          <a:p>
            <a:r>
              <a:rPr lang="en-US" sz="1600" b="0"/>
              <a:t>HV AC/DC power converter</a:t>
            </a:r>
          </a:p>
        </p:txBody>
      </p:sp>
      <p:pic>
        <p:nvPicPr>
          <p:cNvPr id="675876" name="Picture 36" descr="Spina_Presa_Terr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3600" y="1371600"/>
            <a:ext cx="1066800" cy="873125"/>
          </a:xfrm>
          <a:prstGeom prst="rect">
            <a:avLst/>
          </a:prstGeom>
          <a:noFill/>
        </p:spPr>
      </p:pic>
      <p:sp>
        <p:nvSpPr>
          <p:cNvPr id="675877" name="Line 37"/>
          <p:cNvSpPr>
            <a:spLocks noChangeShapeType="1"/>
          </p:cNvSpPr>
          <p:nvPr/>
        </p:nvSpPr>
        <p:spPr bwMode="auto">
          <a:xfrm>
            <a:off x="4038600" y="2514600"/>
            <a:ext cx="304800" cy="0"/>
          </a:xfrm>
          <a:prstGeom prst="line">
            <a:avLst/>
          </a:prstGeom>
          <a:noFill/>
          <a:ln w="38100">
            <a:solidFill>
              <a:schemeClr val="tx1"/>
            </a:solidFill>
            <a:round/>
            <a:headEnd type="none" w="sm" len="sm"/>
            <a:tailEnd type="none" w="sm" len="sm"/>
          </a:ln>
          <a:effectLst/>
        </p:spPr>
        <p:txBody>
          <a:bodyPr/>
          <a:lstStyle/>
          <a:p>
            <a:endParaRPr lang="en-US"/>
          </a:p>
        </p:txBody>
      </p:sp>
      <p:sp>
        <p:nvSpPr>
          <p:cNvPr id="675878" name="Line 38"/>
          <p:cNvSpPr>
            <a:spLocks noChangeShapeType="1"/>
          </p:cNvSpPr>
          <p:nvPr/>
        </p:nvSpPr>
        <p:spPr bwMode="auto">
          <a:xfrm flipV="1">
            <a:off x="4343400" y="1981200"/>
            <a:ext cx="0" cy="533400"/>
          </a:xfrm>
          <a:prstGeom prst="line">
            <a:avLst/>
          </a:prstGeom>
          <a:noFill/>
          <a:ln w="38100">
            <a:solidFill>
              <a:schemeClr val="tx1"/>
            </a:solidFill>
            <a:round/>
            <a:headEnd type="none" w="sm" len="sm"/>
            <a:tailEnd type="none" w="sm" len="sm"/>
          </a:ln>
          <a:effectLst/>
        </p:spPr>
        <p:txBody>
          <a:bodyPr/>
          <a:lstStyle/>
          <a:p>
            <a:endParaRPr lang="en-US"/>
          </a:p>
        </p:txBody>
      </p:sp>
      <p:sp>
        <p:nvSpPr>
          <p:cNvPr id="675879" name="Line 39"/>
          <p:cNvSpPr>
            <a:spLocks noChangeShapeType="1"/>
          </p:cNvSpPr>
          <p:nvPr/>
        </p:nvSpPr>
        <p:spPr bwMode="auto">
          <a:xfrm>
            <a:off x="4343400" y="1981200"/>
            <a:ext cx="228600" cy="0"/>
          </a:xfrm>
          <a:prstGeom prst="line">
            <a:avLst/>
          </a:prstGeom>
          <a:noFill/>
          <a:ln w="38100">
            <a:solidFill>
              <a:schemeClr val="tx1"/>
            </a:solidFill>
            <a:round/>
            <a:headEnd type="none" w="sm" len="sm"/>
            <a:tailEnd type="none" w="sm" len="sm"/>
          </a:ln>
          <a:effectLst/>
        </p:spPr>
        <p:txBody>
          <a:bodyPr/>
          <a:lstStyle/>
          <a:p>
            <a:endParaRPr lang="en-US"/>
          </a:p>
        </p:txBody>
      </p:sp>
      <p:sp>
        <p:nvSpPr>
          <p:cNvPr id="675880" name="Line 40"/>
          <p:cNvSpPr>
            <a:spLocks noChangeShapeType="1"/>
          </p:cNvSpPr>
          <p:nvPr/>
        </p:nvSpPr>
        <p:spPr bwMode="auto">
          <a:xfrm>
            <a:off x="5791200" y="1828800"/>
            <a:ext cx="152400" cy="0"/>
          </a:xfrm>
          <a:prstGeom prst="line">
            <a:avLst/>
          </a:prstGeom>
          <a:noFill/>
          <a:ln w="38100">
            <a:solidFill>
              <a:schemeClr val="tx1"/>
            </a:solidFill>
            <a:round/>
            <a:headEnd type="none" w="sm" len="sm"/>
            <a:tailEnd type="none" w="sm" len="sm"/>
          </a:ln>
          <a:effectLst/>
        </p:spPr>
        <p:txBody>
          <a:bodyPr/>
          <a:lstStyle/>
          <a:p>
            <a:endParaRPr lang="en-US"/>
          </a:p>
        </p:txBody>
      </p:sp>
      <p:pic>
        <p:nvPicPr>
          <p:cNvPr id="675882" name="Picture 42"/>
          <p:cNvPicPr>
            <a:picLocks noChangeAspect="1" noChangeArrowheads="1"/>
          </p:cNvPicPr>
          <p:nvPr/>
        </p:nvPicPr>
        <p:blipFill>
          <a:blip r:embed="rId4" cstate="print">
            <a:extLst>
              <a:ext uri="{28A0092B-C50C-407E-A947-70E740481C1C}">
                <a14:useLocalDpi xmlns:a14="http://schemas.microsoft.com/office/drawing/2010/main"/>
              </a:ext>
            </a:extLst>
          </a:blip>
          <a:srcRect t="46153"/>
          <a:stretch>
            <a:fillRect/>
          </a:stretch>
        </p:blipFill>
        <p:spPr bwMode="auto">
          <a:xfrm>
            <a:off x="2514600" y="3048000"/>
            <a:ext cx="265113" cy="266700"/>
          </a:xfrm>
          <a:prstGeom prst="rect">
            <a:avLst/>
          </a:prstGeom>
          <a:noFill/>
          <a:ln w="12700">
            <a:noFill/>
            <a:miter lim="800000"/>
            <a:headEnd type="none" w="sm" len="sm"/>
            <a:tailEnd type="none" w="sm" len="sm"/>
          </a:ln>
          <a:effectLst/>
        </p:spPr>
      </p:pic>
      <p:sp>
        <p:nvSpPr>
          <p:cNvPr id="675883" name="Line 43"/>
          <p:cNvSpPr>
            <a:spLocks noChangeShapeType="1"/>
          </p:cNvSpPr>
          <p:nvPr/>
        </p:nvSpPr>
        <p:spPr bwMode="auto">
          <a:xfrm>
            <a:off x="3124200" y="2133600"/>
            <a:ext cx="685800" cy="0"/>
          </a:xfrm>
          <a:prstGeom prst="line">
            <a:avLst/>
          </a:prstGeom>
          <a:noFill/>
          <a:ln w="12700">
            <a:solidFill>
              <a:schemeClr val="tx1"/>
            </a:solidFill>
            <a:round/>
            <a:headEnd type="none" w="sm" len="sm"/>
            <a:tailEnd type="none" w="sm" len="sm"/>
          </a:ln>
          <a:effectLst/>
        </p:spPr>
        <p:txBody>
          <a:bodyPr/>
          <a:lstStyle/>
          <a:p>
            <a:endParaRPr lang="en-US"/>
          </a:p>
        </p:txBody>
      </p:sp>
      <p:sp>
        <p:nvSpPr>
          <p:cNvPr id="675884" name="Line 44"/>
          <p:cNvSpPr>
            <a:spLocks noChangeShapeType="1"/>
          </p:cNvSpPr>
          <p:nvPr/>
        </p:nvSpPr>
        <p:spPr bwMode="auto">
          <a:xfrm>
            <a:off x="3124200" y="2743200"/>
            <a:ext cx="228600" cy="0"/>
          </a:xfrm>
          <a:prstGeom prst="line">
            <a:avLst/>
          </a:prstGeom>
          <a:noFill/>
          <a:ln w="12700">
            <a:solidFill>
              <a:schemeClr val="tx1"/>
            </a:solidFill>
            <a:round/>
            <a:headEnd type="none" w="sm" len="sm"/>
            <a:tailEnd type="none" w="sm" len="sm"/>
          </a:ln>
          <a:effectLst/>
        </p:spPr>
        <p:txBody>
          <a:bodyPr/>
          <a:lstStyle/>
          <a:p>
            <a:endParaRPr lang="en-US"/>
          </a:p>
        </p:txBody>
      </p:sp>
      <p:sp>
        <p:nvSpPr>
          <p:cNvPr id="675885" name="Line 45"/>
          <p:cNvSpPr>
            <a:spLocks noChangeShapeType="1"/>
          </p:cNvSpPr>
          <p:nvPr/>
        </p:nvSpPr>
        <p:spPr bwMode="auto">
          <a:xfrm flipV="1">
            <a:off x="3352800" y="2133600"/>
            <a:ext cx="0" cy="609600"/>
          </a:xfrm>
          <a:prstGeom prst="line">
            <a:avLst/>
          </a:prstGeom>
          <a:noFill/>
          <a:ln w="12700">
            <a:solidFill>
              <a:schemeClr val="tx1"/>
            </a:solidFill>
            <a:round/>
            <a:headEnd type="none" w="sm" len="sm"/>
            <a:tailEnd type="none" w="sm" len="sm"/>
          </a:ln>
          <a:effectLst/>
        </p:spPr>
        <p:txBody>
          <a:bodyPr/>
          <a:lstStyle/>
          <a:p>
            <a:endParaRPr lang="en-US"/>
          </a:p>
        </p:txBody>
      </p:sp>
      <p:sp>
        <p:nvSpPr>
          <p:cNvPr id="675887" name="Freeform 47"/>
          <p:cNvSpPr>
            <a:spLocks/>
          </p:cNvSpPr>
          <p:nvPr/>
        </p:nvSpPr>
        <p:spPr bwMode="auto">
          <a:xfrm>
            <a:off x="2819400" y="1981200"/>
            <a:ext cx="228600" cy="228600"/>
          </a:xfrm>
          <a:custGeom>
            <a:avLst/>
            <a:gdLst/>
            <a:ahLst/>
            <a:cxnLst>
              <a:cxn ang="0">
                <a:pos x="0" y="240"/>
              </a:cxn>
              <a:cxn ang="0">
                <a:pos x="192" y="0"/>
              </a:cxn>
              <a:cxn ang="0">
                <a:pos x="336" y="240"/>
              </a:cxn>
              <a:cxn ang="0">
                <a:pos x="480" y="432"/>
              </a:cxn>
              <a:cxn ang="0">
                <a:pos x="624" y="192"/>
              </a:cxn>
            </a:cxnLst>
            <a:rect l="0" t="0" r="r" b="b"/>
            <a:pathLst>
              <a:path w="624" h="440">
                <a:moveTo>
                  <a:pt x="0" y="240"/>
                </a:moveTo>
                <a:cubicBezTo>
                  <a:pt x="68" y="120"/>
                  <a:pt x="136" y="0"/>
                  <a:pt x="192" y="0"/>
                </a:cubicBezTo>
                <a:cubicBezTo>
                  <a:pt x="248" y="0"/>
                  <a:pt x="288" y="168"/>
                  <a:pt x="336" y="240"/>
                </a:cubicBezTo>
                <a:cubicBezTo>
                  <a:pt x="384" y="312"/>
                  <a:pt x="432" y="440"/>
                  <a:pt x="480" y="432"/>
                </a:cubicBezTo>
                <a:cubicBezTo>
                  <a:pt x="528" y="424"/>
                  <a:pt x="600" y="232"/>
                  <a:pt x="624" y="192"/>
                </a:cubicBezTo>
              </a:path>
            </a:pathLst>
          </a:custGeom>
          <a:noFill/>
          <a:ln w="12700" cap="flat" cmpd="sng">
            <a:solidFill>
              <a:schemeClr val="tx1"/>
            </a:solidFill>
            <a:prstDash val="solid"/>
            <a:round/>
            <a:headEnd type="none" w="sm" len="sm"/>
            <a:tailEnd type="none" w="sm" len="sm"/>
          </a:ln>
          <a:effectLst/>
        </p:spPr>
        <p:txBody>
          <a:bodyPr/>
          <a:lstStyle/>
          <a:p>
            <a:endParaRPr lang="en-US"/>
          </a:p>
        </p:txBody>
      </p:sp>
      <p:sp>
        <p:nvSpPr>
          <p:cNvPr id="675888" name="AutoShape 48"/>
          <p:cNvSpPr>
            <a:spLocks/>
          </p:cNvSpPr>
          <p:nvPr/>
        </p:nvSpPr>
        <p:spPr bwMode="auto">
          <a:xfrm>
            <a:off x="6019800" y="5029200"/>
            <a:ext cx="2667000" cy="1219200"/>
          </a:xfrm>
          <a:prstGeom prst="borderCallout1">
            <a:avLst>
              <a:gd name="adj1" fmla="val 9375"/>
              <a:gd name="adj2" fmla="val -2856"/>
              <a:gd name="adj3" fmla="val -52083"/>
              <a:gd name="adj4" fmla="val -10477"/>
            </a:avLst>
          </a:prstGeom>
          <a:solidFill>
            <a:schemeClr val="bg1"/>
          </a:solidFill>
          <a:ln w="12700">
            <a:solidFill>
              <a:schemeClr val="tx1"/>
            </a:solidFill>
            <a:miter lim="800000"/>
            <a:headEnd type="none" w="sm" len="sm"/>
            <a:tailEnd type="none" w="sm" len="sm"/>
          </a:ln>
          <a:effectLst/>
        </p:spPr>
        <p:txBody>
          <a:bodyPr/>
          <a:lstStyle/>
          <a:p>
            <a:pPr algn="ctr"/>
            <a:r>
              <a:rPr lang="en-US" sz="1600" b="0"/>
              <a:t>LINAC STRUCTURE</a:t>
            </a:r>
          </a:p>
          <a:p>
            <a:pPr algn="ctr"/>
            <a:r>
              <a:rPr lang="en-US" sz="1400" b="0"/>
              <a:t>accelerating gaps + focusing magnets</a:t>
            </a:r>
          </a:p>
          <a:p>
            <a:pPr algn="ctr"/>
            <a:r>
              <a:rPr lang="en-US" sz="1400" b="0"/>
              <a:t>designed for a given </a:t>
            </a:r>
            <a:r>
              <a:rPr lang="en-US" sz="1400" b="0" u="sng"/>
              <a:t>ion</a:t>
            </a:r>
            <a:r>
              <a:rPr lang="en-US" sz="1400" b="0"/>
              <a:t>, </a:t>
            </a:r>
            <a:r>
              <a:rPr lang="en-US" sz="1400" b="0" u="sng"/>
              <a:t>energy range</a:t>
            </a:r>
            <a:r>
              <a:rPr lang="en-US" sz="1400" b="0"/>
              <a:t>, </a:t>
            </a:r>
            <a:r>
              <a:rPr lang="en-US" sz="1400" b="0" u="sng"/>
              <a:t>energy gain</a:t>
            </a:r>
            <a:r>
              <a:rPr lang="en-US" sz="1400" b="0"/>
              <a:t> </a:t>
            </a:r>
          </a:p>
        </p:txBody>
      </p:sp>
      <p:sp>
        <p:nvSpPr>
          <p:cNvPr id="675890" name="Line 50"/>
          <p:cNvSpPr>
            <a:spLocks noChangeShapeType="1"/>
          </p:cNvSpPr>
          <p:nvPr/>
        </p:nvSpPr>
        <p:spPr bwMode="auto">
          <a:xfrm>
            <a:off x="2971800" y="4648200"/>
            <a:ext cx="0" cy="152400"/>
          </a:xfrm>
          <a:prstGeom prst="line">
            <a:avLst/>
          </a:prstGeom>
          <a:noFill/>
          <a:ln w="38100">
            <a:solidFill>
              <a:schemeClr val="tx1"/>
            </a:solidFill>
            <a:round/>
            <a:headEnd type="none" w="sm" len="sm"/>
            <a:tailEnd type="none" w="sm" len="sm"/>
          </a:ln>
          <a:effectLst/>
        </p:spPr>
        <p:txBody>
          <a:bodyPr/>
          <a:lstStyle/>
          <a:p>
            <a:endParaRPr lang="en-US"/>
          </a:p>
        </p:txBody>
      </p:sp>
      <p:sp>
        <p:nvSpPr>
          <p:cNvPr id="675891" name="Line 51"/>
          <p:cNvSpPr>
            <a:spLocks noChangeShapeType="1"/>
          </p:cNvSpPr>
          <p:nvPr/>
        </p:nvSpPr>
        <p:spPr bwMode="auto">
          <a:xfrm>
            <a:off x="3962400" y="4648200"/>
            <a:ext cx="0" cy="152400"/>
          </a:xfrm>
          <a:prstGeom prst="line">
            <a:avLst/>
          </a:prstGeom>
          <a:noFill/>
          <a:ln w="38100">
            <a:solidFill>
              <a:schemeClr val="tx1"/>
            </a:solidFill>
            <a:round/>
            <a:headEnd type="none" w="sm" len="sm"/>
            <a:tailEnd type="none" w="sm" len="sm"/>
          </a:ln>
          <a:effectLst/>
        </p:spPr>
        <p:txBody>
          <a:bodyPr/>
          <a:lstStyle/>
          <a:p>
            <a:endParaRPr lang="en-US"/>
          </a:p>
        </p:txBody>
      </p:sp>
      <p:sp>
        <p:nvSpPr>
          <p:cNvPr id="675892" name="Line 52"/>
          <p:cNvSpPr>
            <a:spLocks noChangeShapeType="1"/>
          </p:cNvSpPr>
          <p:nvPr/>
        </p:nvSpPr>
        <p:spPr bwMode="auto">
          <a:xfrm>
            <a:off x="5181600" y="4648200"/>
            <a:ext cx="0" cy="152400"/>
          </a:xfrm>
          <a:prstGeom prst="line">
            <a:avLst/>
          </a:prstGeom>
          <a:noFill/>
          <a:ln w="38100">
            <a:solidFill>
              <a:schemeClr val="tx1"/>
            </a:solidFill>
            <a:round/>
            <a:headEnd type="none" w="sm" len="sm"/>
            <a:tailEnd type="none" w="sm" len="sm"/>
          </a:ln>
          <a:effectLst/>
        </p:spPr>
        <p:txBody>
          <a:bodyPr/>
          <a:lstStyle/>
          <a:p>
            <a:endParaRPr lang="en-US"/>
          </a:p>
        </p:txBody>
      </p:sp>
      <p:sp>
        <p:nvSpPr>
          <p:cNvPr id="675893" name="AutoShape 53"/>
          <p:cNvSpPr>
            <a:spLocks/>
          </p:cNvSpPr>
          <p:nvPr/>
        </p:nvSpPr>
        <p:spPr bwMode="auto">
          <a:xfrm>
            <a:off x="6705600" y="2286000"/>
            <a:ext cx="76200" cy="685800"/>
          </a:xfrm>
          <a:prstGeom prst="rightBrace">
            <a:avLst>
              <a:gd name="adj1" fmla="val 75000"/>
              <a:gd name="adj2" fmla="val 50000"/>
            </a:avLst>
          </a:prstGeom>
          <a:noFill/>
          <a:ln w="12700">
            <a:solidFill>
              <a:schemeClr val="tx1"/>
            </a:solidFill>
            <a:round/>
            <a:headEnd type="none" w="sm" len="sm"/>
            <a:tailEnd type="none" w="sm" len="sm"/>
          </a:ln>
          <a:effectLst/>
        </p:spPr>
        <p:txBody>
          <a:bodyPr wrap="none" anchor="ctr"/>
          <a:lstStyle/>
          <a:p>
            <a:endParaRPr lang="en-US"/>
          </a:p>
        </p:txBody>
      </p:sp>
      <p:sp>
        <p:nvSpPr>
          <p:cNvPr id="675894" name="AutoShape 54"/>
          <p:cNvSpPr>
            <a:spLocks/>
          </p:cNvSpPr>
          <p:nvPr/>
        </p:nvSpPr>
        <p:spPr bwMode="auto">
          <a:xfrm>
            <a:off x="6705600" y="3048000"/>
            <a:ext cx="76200" cy="685800"/>
          </a:xfrm>
          <a:prstGeom prst="rightBrace">
            <a:avLst>
              <a:gd name="adj1" fmla="val 75000"/>
              <a:gd name="adj2" fmla="val 50000"/>
            </a:avLst>
          </a:prstGeom>
          <a:noFill/>
          <a:ln w="12700">
            <a:solidFill>
              <a:schemeClr val="tx1"/>
            </a:solidFill>
            <a:round/>
            <a:headEnd type="none" w="sm" len="sm"/>
            <a:tailEnd type="none" w="sm" len="sm"/>
          </a:ln>
          <a:effectLst/>
        </p:spPr>
        <p:txBody>
          <a:bodyPr wrap="none" anchor="ctr"/>
          <a:lstStyle/>
          <a:p>
            <a:endParaRPr lang="en-US"/>
          </a:p>
        </p:txBody>
      </p:sp>
      <p:sp>
        <p:nvSpPr>
          <p:cNvPr id="675895" name="Text Box 55"/>
          <p:cNvSpPr txBox="1">
            <a:spLocks noChangeArrowheads="1"/>
          </p:cNvSpPr>
          <p:nvPr/>
        </p:nvSpPr>
        <p:spPr bwMode="auto">
          <a:xfrm>
            <a:off x="6934200" y="2362200"/>
            <a:ext cx="1844675" cy="517525"/>
          </a:xfrm>
          <a:prstGeom prst="rect">
            <a:avLst/>
          </a:prstGeom>
          <a:noFill/>
          <a:ln w="12700">
            <a:noFill/>
            <a:miter lim="800000"/>
            <a:headEnd type="none" w="sm" len="sm"/>
            <a:tailEnd type="none" w="sm" len="sm"/>
          </a:ln>
          <a:effectLst/>
        </p:spPr>
        <p:txBody>
          <a:bodyPr>
            <a:spAutoFit/>
          </a:bodyPr>
          <a:lstStyle/>
          <a:p>
            <a:r>
              <a:rPr lang="en-US" sz="1400" b="0" i="1"/>
              <a:t>DC to RF conversion efficiency </a:t>
            </a:r>
            <a:r>
              <a:rPr lang="en-US" sz="1400" b="0" i="1">
                <a:cs typeface="Arial" charset="0"/>
              </a:rPr>
              <a:t>~50%</a:t>
            </a:r>
          </a:p>
        </p:txBody>
      </p:sp>
      <p:sp>
        <p:nvSpPr>
          <p:cNvPr id="675896" name="AutoShape 56"/>
          <p:cNvSpPr>
            <a:spLocks/>
          </p:cNvSpPr>
          <p:nvPr/>
        </p:nvSpPr>
        <p:spPr bwMode="auto">
          <a:xfrm>
            <a:off x="7162800" y="1752600"/>
            <a:ext cx="76200" cy="533400"/>
          </a:xfrm>
          <a:prstGeom prst="rightBrace">
            <a:avLst>
              <a:gd name="adj1" fmla="val 58333"/>
              <a:gd name="adj2" fmla="val 50000"/>
            </a:avLst>
          </a:prstGeom>
          <a:noFill/>
          <a:ln w="12700">
            <a:solidFill>
              <a:schemeClr val="tx1"/>
            </a:solidFill>
            <a:round/>
            <a:headEnd type="none" w="sm" len="sm"/>
            <a:tailEnd type="none" w="sm" len="sm"/>
          </a:ln>
          <a:effectLst/>
        </p:spPr>
        <p:txBody>
          <a:bodyPr wrap="none" anchor="ctr"/>
          <a:lstStyle/>
          <a:p>
            <a:endParaRPr lang="en-US"/>
          </a:p>
        </p:txBody>
      </p:sp>
      <p:sp>
        <p:nvSpPr>
          <p:cNvPr id="675897" name="Text Box 57"/>
          <p:cNvSpPr txBox="1">
            <a:spLocks noChangeArrowheads="1"/>
          </p:cNvSpPr>
          <p:nvPr/>
        </p:nvSpPr>
        <p:spPr bwMode="auto">
          <a:xfrm>
            <a:off x="7146925" y="1752600"/>
            <a:ext cx="1844675" cy="517525"/>
          </a:xfrm>
          <a:prstGeom prst="rect">
            <a:avLst/>
          </a:prstGeom>
          <a:noFill/>
          <a:ln w="12700">
            <a:noFill/>
            <a:miter lim="800000"/>
            <a:headEnd type="none" w="sm" len="sm"/>
            <a:tailEnd type="none" w="sm" len="sm"/>
          </a:ln>
          <a:effectLst/>
        </p:spPr>
        <p:txBody>
          <a:bodyPr>
            <a:spAutoFit/>
          </a:bodyPr>
          <a:lstStyle/>
          <a:p>
            <a:r>
              <a:rPr lang="en-US" sz="1400" b="0" i="1"/>
              <a:t>AC to DC conversion efficiency </a:t>
            </a:r>
            <a:r>
              <a:rPr lang="en-US" sz="1400" b="0" i="1">
                <a:cs typeface="Arial" charset="0"/>
              </a:rPr>
              <a:t>~90%</a:t>
            </a:r>
          </a:p>
        </p:txBody>
      </p:sp>
      <p:sp>
        <p:nvSpPr>
          <p:cNvPr id="675898" name="Text Box 58"/>
          <p:cNvSpPr txBox="1">
            <a:spLocks noChangeArrowheads="1"/>
          </p:cNvSpPr>
          <p:nvPr/>
        </p:nvSpPr>
        <p:spPr bwMode="auto">
          <a:xfrm>
            <a:off x="6934200" y="2971800"/>
            <a:ext cx="2057400" cy="942975"/>
          </a:xfrm>
          <a:prstGeom prst="rect">
            <a:avLst/>
          </a:prstGeom>
          <a:noFill/>
          <a:ln w="12700">
            <a:noFill/>
            <a:miter lim="800000"/>
            <a:headEnd type="none" w="sm" len="sm"/>
            <a:tailEnd type="none" w="sm" len="sm"/>
          </a:ln>
          <a:effectLst/>
        </p:spPr>
        <p:txBody>
          <a:bodyPr>
            <a:spAutoFit/>
          </a:bodyPr>
          <a:lstStyle/>
          <a:p>
            <a:r>
              <a:rPr lang="en-US" sz="1400" b="0" i="1"/>
              <a:t>RF to beam voltage conversion efficiency = SHUNT IMPEDANCE</a:t>
            </a:r>
          </a:p>
          <a:p>
            <a:r>
              <a:rPr lang="en-US" sz="1400" b="0" i="1"/>
              <a:t>ZT</a:t>
            </a:r>
            <a:r>
              <a:rPr lang="en-US" sz="1400" b="0" i="1" baseline="30000"/>
              <a:t>2</a:t>
            </a:r>
            <a:r>
              <a:rPr lang="en-US" sz="1400" b="0" i="1"/>
              <a:t> ~ 20 - 60 M</a:t>
            </a:r>
            <a:r>
              <a:rPr lang="en-US" sz="1400" b="0" i="1">
                <a:latin typeface="Symbol" pitchFamily="18" charset="2"/>
              </a:rPr>
              <a:t>W</a:t>
            </a:r>
            <a:r>
              <a:rPr lang="en-US" sz="1400" b="0" i="1"/>
              <a:t>/m</a:t>
            </a:r>
          </a:p>
        </p:txBody>
      </p:sp>
      <p:sp>
        <p:nvSpPr>
          <p:cNvPr id="675899" name="Text Box 59"/>
          <p:cNvSpPr txBox="1">
            <a:spLocks noChangeArrowheads="1"/>
          </p:cNvSpPr>
          <p:nvPr/>
        </p:nvSpPr>
        <p:spPr bwMode="auto">
          <a:xfrm>
            <a:off x="6096000" y="4038600"/>
            <a:ext cx="2105025" cy="336550"/>
          </a:xfrm>
          <a:prstGeom prst="rect">
            <a:avLst/>
          </a:prstGeom>
          <a:noFill/>
          <a:ln w="12700">
            <a:noFill/>
            <a:miter lim="800000"/>
            <a:headEnd type="none" w="sm" len="sm"/>
            <a:tailEnd type="none" w="sm" len="sm"/>
          </a:ln>
          <a:effectLst/>
        </p:spPr>
        <p:txBody>
          <a:bodyPr wrap="none">
            <a:spAutoFit/>
          </a:bodyPr>
          <a:lstStyle/>
          <a:p>
            <a:r>
              <a:rPr lang="en-US" sz="1600">
                <a:solidFill>
                  <a:schemeClr val="hlink"/>
                </a:solidFill>
              </a:rPr>
              <a:t>ion beam, energy 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6019800" cy="762000"/>
          </a:xfrm>
        </p:spPr>
        <p:txBody>
          <a:bodyPr/>
          <a:lstStyle/>
          <a:p>
            <a:r>
              <a:rPr lang="en-GB" sz="3200" dirty="0" smtClean="0"/>
              <a:t>(Electron) linac building blocks</a:t>
            </a:r>
            <a:endParaRPr lang="en-US" sz="3200" dirty="0"/>
          </a:p>
        </p:txBody>
      </p:sp>
      <p:sp>
        <p:nvSpPr>
          <p:cNvPr id="3" name="Footer Placeholder 2"/>
          <p:cNvSpPr>
            <a:spLocks noGrp="1"/>
          </p:cNvSpPr>
          <p:nvPr>
            <p:ph type="ftr" sz="quarter" idx="11"/>
          </p:nvPr>
        </p:nvSpPr>
        <p:spPr/>
        <p:txBody>
          <a:bodyPr/>
          <a:lstStyle/>
          <a:p>
            <a:fld id="{EB996D84-0222-4F55-83D2-C4FDBB2E5B02}" type="slidenum">
              <a:rPr lang="en-GB" smtClean="0"/>
              <a:pPr/>
              <a:t>18</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800" y="1600200"/>
            <a:ext cx="6553200" cy="457964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fld id="{BD7E3DB2-A76D-4542-8FCE-D61DFBCC7274}" type="slidenum">
              <a:rPr lang="en-GB"/>
              <a:pPr/>
              <a:t>19</a:t>
            </a:fld>
            <a:endParaRPr lang="en-GB"/>
          </a:p>
        </p:txBody>
      </p:sp>
      <p:sp>
        <p:nvSpPr>
          <p:cNvPr id="679940" name="Rectangle 4"/>
          <p:cNvSpPr>
            <a:spLocks noGrp="1" noChangeArrowheads="1"/>
          </p:cNvSpPr>
          <p:nvPr>
            <p:ph type="title"/>
          </p:nvPr>
        </p:nvSpPr>
        <p:spPr/>
        <p:txBody>
          <a:bodyPr/>
          <a:lstStyle/>
          <a:p>
            <a:r>
              <a:rPr lang="en-GB"/>
              <a:t>Conclusions – part 1</a:t>
            </a:r>
            <a:endParaRPr lang="en-US"/>
          </a:p>
        </p:txBody>
      </p:sp>
      <p:sp>
        <p:nvSpPr>
          <p:cNvPr id="679941" name="Text Box 5"/>
          <p:cNvSpPr txBox="1">
            <a:spLocks noChangeArrowheads="1"/>
          </p:cNvSpPr>
          <p:nvPr/>
        </p:nvSpPr>
        <p:spPr bwMode="auto">
          <a:xfrm>
            <a:off x="762000" y="1828800"/>
            <a:ext cx="7483475" cy="4081117"/>
          </a:xfrm>
          <a:prstGeom prst="rect">
            <a:avLst/>
          </a:prstGeom>
          <a:noFill/>
          <a:ln w="12700">
            <a:noFill/>
            <a:miter lim="800000"/>
            <a:headEnd type="none" w="sm" len="sm"/>
            <a:tailEnd type="none" w="sm" len="sm"/>
          </a:ln>
          <a:effectLst/>
        </p:spPr>
        <p:txBody>
          <a:bodyPr>
            <a:spAutoFit/>
          </a:bodyPr>
          <a:lstStyle/>
          <a:p>
            <a:pPr marL="457200" indent="-457200"/>
            <a:r>
              <a:rPr lang="en-US" sz="1600" b="0" dirty="0"/>
              <a:t>What did we learn?</a:t>
            </a:r>
          </a:p>
          <a:p>
            <a:pPr marL="457200" indent="-457200"/>
            <a:endParaRPr lang="en-US" sz="1600" b="0" dirty="0"/>
          </a:p>
          <a:p>
            <a:pPr marL="457200" indent="-457200">
              <a:spcAft>
                <a:spcPct val="40000"/>
              </a:spcAft>
              <a:buFontTx/>
              <a:buAutoNum type="arabicPeriod"/>
            </a:pPr>
            <a:r>
              <a:rPr lang="en-US" sz="1600" b="0" dirty="0"/>
              <a:t>A linac is composed of an array of accelerating gaps, interlaced with focusing magnets (quadrupoles or solenoids), following an ion source with a DC extraction and a bunching section.</a:t>
            </a:r>
          </a:p>
          <a:p>
            <a:pPr marL="457200" indent="-457200">
              <a:spcAft>
                <a:spcPct val="40000"/>
              </a:spcAft>
              <a:buFontTx/>
              <a:buAutoNum type="arabicPeriod"/>
            </a:pPr>
            <a:r>
              <a:rPr lang="en-US" sz="1600" b="0" dirty="0"/>
              <a:t>When beam velocity is increasing with energy (“Newton” regime), we have to match to the velocity (or to the relativistic </a:t>
            </a:r>
            <a:r>
              <a:rPr lang="en-US" sz="1600" b="0" i="1" dirty="0">
                <a:latin typeface="Symbol" pitchFamily="18" charset="2"/>
              </a:rPr>
              <a:t>b</a:t>
            </a:r>
            <a:r>
              <a:rPr lang="en-US" sz="1600" b="0" dirty="0"/>
              <a:t>) either the phase difference or the distance between two subsequent gaps</a:t>
            </a:r>
            <a:r>
              <a:rPr lang="en-US" sz="1600" b="0" dirty="0" smtClean="0"/>
              <a:t>.</a:t>
            </a:r>
          </a:p>
          <a:p>
            <a:pPr marL="457200" indent="-457200">
              <a:spcAft>
                <a:spcPct val="40000"/>
              </a:spcAft>
              <a:buFontTx/>
              <a:buAutoNum type="arabicPeriod"/>
            </a:pPr>
            <a:r>
              <a:rPr lang="en-US" sz="1600" b="0" dirty="0" smtClean="0"/>
              <a:t>We have to compromise between synchronicity (distance between gaps matched to the increasing particle velocity) and simplicity (number of gaps on the same RF source, sequences of identical cavities). At low energies we have to follow closely the synchronicity law, whereas at high energies we have a certain freedom in the number of identical cells/identical cavities.</a:t>
            </a:r>
          </a:p>
          <a:p>
            <a:pPr marL="457200" indent="-457200">
              <a:spcAft>
                <a:spcPct val="40000"/>
              </a:spcAft>
              <a:buFontTx/>
              <a:buAutoNum type="arabicPeriod"/>
            </a:pPr>
            <a:r>
              <a:rPr lang="en-US" sz="1600" b="0" dirty="0" smtClean="0"/>
              <a:t>Proton and electron linacs have similar architectures; proton linacs usually operate in standing wave mode, and electron linacs in traveling wave mode.</a:t>
            </a:r>
            <a:endParaRPr lang="en-US" sz="1600" b="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4800" dirty="0" err="1" smtClean="0"/>
              <a:t>Outline</a:t>
            </a:r>
            <a:endParaRPr lang="en-GB" sz="4800" dirty="0"/>
          </a:p>
        </p:txBody>
      </p:sp>
      <p:sp>
        <p:nvSpPr>
          <p:cNvPr id="3" name="Footer Placeholder 2"/>
          <p:cNvSpPr>
            <a:spLocks noGrp="1"/>
          </p:cNvSpPr>
          <p:nvPr>
            <p:ph type="ftr" sz="quarter" idx="11"/>
          </p:nvPr>
        </p:nvSpPr>
        <p:spPr/>
        <p:txBody>
          <a:bodyPr/>
          <a:lstStyle/>
          <a:p>
            <a:fld id="{EB996D84-0222-4F55-83D2-C4FDBB2E5B02}" type="slidenum">
              <a:rPr lang="en-GB" smtClean="0"/>
              <a:pPr/>
              <a:t>2</a:t>
            </a:fld>
            <a:endParaRPr lang="en-GB"/>
          </a:p>
        </p:txBody>
      </p:sp>
      <p:sp>
        <p:nvSpPr>
          <p:cNvPr id="4" name="Rectangle 33"/>
          <p:cNvSpPr>
            <a:spLocks noChangeArrowheads="1"/>
          </p:cNvSpPr>
          <p:nvPr/>
        </p:nvSpPr>
        <p:spPr bwMode="auto">
          <a:xfrm>
            <a:off x="304800" y="1524000"/>
            <a:ext cx="8686800" cy="1447800"/>
          </a:xfrm>
          <a:prstGeom prst="rect">
            <a:avLst/>
          </a:prstGeom>
          <a:noFill/>
          <a:ln w="9525">
            <a:noFill/>
            <a:miter lim="800000"/>
            <a:headEnd/>
            <a:tailEnd/>
          </a:ln>
          <a:effectLst/>
        </p:spPr>
        <p:txBody>
          <a:bodyPr lIns="92075" tIns="46038" rIns="92075" bIns="46038" anchor="ctr"/>
          <a:lstStyle/>
          <a:p>
            <a:pPr>
              <a:lnSpc>
                <a:spcPct val="110000"/>
              </a:lnSpc>
            </a:pPr>
            <a:r>
              <a:rPr lang="en-US" sz="1400" i="1" dirty="0" smtClean="0">
                <a:solidFill>
                  <a:srgbClr val="3333FF"/>
                </a:solidFill>
                <a:latin typeface="Comic Sans MS" pitchFamily="66" charset="0"/>
              </a:rPr>
              <a:t>These 2 lectures:</a:t>
            </a:r>
          </a:p>
          <a:p>
            <a:pPr marL="285750" indent="-285750">
              <a:lnSpc>
                <a:spcPct val="110000"/>
              </a:lnSpc>
              <a:buFontTx/>
              <a:buChar char="-"/>
            </a:pPr>
            <a:r>
              <a:rPr lang="en-US" sz="1400" i="1" dirty="0" smtClean="0">
                <a:solidFill>
                  <a:srgbClr val="3333FF"/>
                </a:solidFill>
                <a:latin typeface="Comic Sans MS" pitchFamily="66" charset="0"/>
              </a:rPr>
              <a:t>recall </a:t>
            </a:r>
            <a:r>
              <a:rPr lang="en-US" sz="1400" i="1" dirty="0">
                <a:solidFill>
                  <a:srgbClr val="3333FF"/>
                </a:solidFill>
                <a:latin typeface="Comic Sans MS" pitchFamily="66" charset="0"/>
              </a:rPr>
              <a:t>the </a:t>
            </a:r>
            <a:r>
              <a:rPr lang="en-US" sz="1400" i="1" dirty="0" smtClean="0">
                <a:solidFill>
                  <a:srgbClr val="3333FF"/>
                </a:solidFill>
                <a:latin typeface="Comic Sans MS" pitchFamily="66" charset="0"/>
              </a:rPr>
              <a:t>basic </a:t>
            </a:r>
            <a:r>
              <a:rPr lang="en-US" sz="1400" i="1" dirty="0">
                <a:solidFill>
                  <a:srgbClr val="3333FF"/>
                </a:solidFill>
                <a:latin typeface="Comic Sans MS" pitchFamily="66" charset="0"/>
              </a:rPr>
              <a:t>concepts introduced at the </a:t>
            </a:r>
            <a:r>
              <a:rPr lang="en-US" sz="1400" i="1" dirty="0" smtClean="0">
                <a:solidFill>
                  <a:srgbClr val="3333FF"/>
                </a:solidFill>
                <a:latin typeface="Comic Sans MS" pitchFamily="66" charset="0"/>
              </a:rPr>
              <a:t>Introductory </a:t>
            </a:r>
            <a:r>
              <a:rPr lang="en-US" sz="1400" i="1" dirty="0">
                <a:solidFill>
                  <a:srgbClr val="3333FF"/>
                </a:solidFill>
                <a:latin typeface="Comic Sans MS" pitchFamily="66" charset="0"/>
              </a:rPr>
              <a:t>CAS course </a:t>
            </a:r>
            <a:r>
              <a:rPr lang="en-US" sz="1400" i="1" dirty="0" smtClean="0">
                <a:solidFill>
                  <a:srgbClr val="3333FF"/>
                </a:solidFill>
                <a:latin typeface="Comic Sans MS" pitchFamily="66" charset="0"/>
              </a:rPr>
              <a:t>following </a:t>
            </a:r>
            <a:r>
              <a:rPr lang="en-US" sz="1400" i="1" dirty="0">
                <a:solidFill>
                  <a:srgbClr val="3333FF"/>
                </a:solidFill>
                <a:latin typeface="Comic Sans MS" pitchFamily="66" charset="0"/>
              </a:rPr>
              <a:t>an alternative </a:t>
            </a:r>
            <a:r>
              <a:rPr lang="en-US" sz="1400" i="1" dirty="0" smtClean="0">
                <a:solidFill>
                  <a:srgbClr val="3333FF"/>
                </a:solidFill>
                <a:latin typeface="Comic Sans MS" pitchFamily="66" charset="0"/>
              </a:rPr>
              <a:t>more rigorous approach</a:t>
            </a:r>
          </a:p>
          <a:p>
            <a:pPr marL="285750" indent="-285750">
              <a:lnSpc>
                <a:spcPct val="110000"/>
              </a:lnSpc>
              <a:buFontTx/>
              <a:buChar char="-"/>
            </a:pPr>
            <a:r>
              <a:rPr lang="en-US" sz="1400" i="1" dirty="0">
                <a:solidFill>
                  <a:srgbClr val="3333FF"/>
                </a:solidFill>
                <a:latin typeface="Comic Sans MS" pitchFamily="66" charset="0"/>
              </a:rPr>
              <a:t>a</a:t>
            </a:r>
            <a:r>
              <a:rPr lang="en-US" sz="1400" i="1" dirty="0" smtClean="0">
                <a:solidFill>
                  <a:srgbClr val="3333FF"/>
                </a:solidFill>
                <a:latin typeface="Comic Sans MS" pitchFamily="66" charset="0"/>
              </a:rPr>
              <a:t>gain, common treatment for electron and proton </a:t>
            </a:r>
            <a:r>
              <a:rPr lang="en-US" sz="1400" i="1" dirty="0" err="1" smtClean="0">
                <a:solidFill>
                  <a:srgbClr val="3333FF"/>
                </a:solidFill>
                <a:latin typeface="Comic Sans MS" pitchFamily="66" charset="0"/>
              </a:rPr>
              <a:t>linacs</a:t>
            </a:r>
            <a:r>
              <a:rPr lang="en-US" sz="1400" i="1" dirty="0" smtClean="0">
                <a:solidFill>
                  <a:srgbClr val="3333FF"/>
                </a:solidFill>
                <a:latin typeface="Comic Sans MS" pitchFamily="66" charset="0"/>
              </a:rPr>
              <a:t> </a:t>
            </a:r>
            <a:r>
              <a:rPr lang="en-US" sz="1400" i="1" dirty="0" smtClean="0">
                <a:solidFill>
                  <a:srgbClr val="3333FF"/>
                </a:solidFill>
                <a:latin typeface="Comic Sans MS" pitchFamily="66" charset="0"/>
              </a:rPr>
              <a:t>(main </a:t>
            </a:r>
            <a:r>
              <a:rPr lang="en-US" sz="1400" i="1" dirty="0" smtClean="0">
                <a:solidFill>
                  <a:srgbClr val="3333FF"/>
                </a:solidFill>
                <a:latin typeface="Comic Sans MS" pitchFamily="66" charset="0"/>
              </a:rPr>
              <a:t>concepts with little </a:t>
            </a:r>
            <a:r>
              <a:rPr lang="en-US" sz="1400" i="1" dirty="0" smtClean="0">
                <a:solidFill>
                  <a:srgbClr val="3333FF"/>
                </a:solidFill>
                <a:latin typeface="Comic Sans MS" pitchFamily="66" charset="0"/>
              </a:rPr>
              <a:t>mathematics)</a:t>
            </a:r>
            <a:endParaRPr lang="en-US" sz="1400" i="1" dirty="0" smtClean="0">
              <a:solidFill>
                <a:srgbClr val="3333FF"/>
              </a:solidFill>
              <a:latin typeface="Comic Sans MS" pitchFamily="66" charset="0"/>
            </a:endParaRPr>
          </a:p>
          <a:p>
            <a:pPr marL="285750" indent="-285750">
              <a:lnSpc>
                <a:spcPct val="110000"/>
              </a:lnSpc>
              <a:buFontTx/>
              <a:buChar char="-"/>
            </a:pPr>
            <a:r>
              <a:rPr lang="en-US" sz="1400" i="1" dirty="0" smtClean="0">
                <a:solidFill>
                  <a:srgbClr val="3333FF"/>
                </a:solidFill>
                <a:latin typeface="Comic Sans MS" pitchFamily="66" charset="0"/>
              </a:rPr>
              <a:t>go </a:t>
            </a:r>
            <a:r>
              <a:rPr lang="en-US" sz="1400" i="1" dirty="0">
                <a:solidFill>
                  <a:srgbClr val="3333FF"/>
                </a:solidFill>
                <a:latin typeface="Comic Sans MS" pitchFamily="66" charset="0"/>
              </a:rPr>
              <a:t>more deeply into </a:t>
            </a:r>
            <a:r>
              <a:rPr lang="en-US" sz="1400" i="1" dirty="0" smtClean="0">
                <a:solidFill>
                  <a:srgbClr val="3333FF"/>
                </a:solidFill>
                <a:latin typeface="Comic Sans MS" pitchFamily="66" charset="0"/>
              </a:rPr>
              <a:t>2 specific topics: applications of </a:t>
            </a:r>
            <a:r>
              <a:rPr lang="en-US" sz="1400" i="1" dirty="0" err="1" smtClean="0">
                <a:solidFill>
                  <a:srgbClr val="3333FF"/>
                </a:solidFill>
                <a:latin typeface="Comic Sans MS" pitchFamily="66" charset="0"/>
              </a:rPr>
              <a:t>linacs</a:t>
            </a:r>
            <a:r>
              <a:rPr lang="en-US" sz="1400" i="1" dirty="0" smtClean="0">
                <a:solidFill>
                  <a:srgbClr val="3333FF"/>
                </a:solidFill>
                <a:latin typeface="Comic Sans MS" pitchFamily="66" charset="0"/>
              </a:rPr>
              <a:t>, RFQs and small accelerators  </a:t>
            </a:r>
            <a:endParaRPr lang="en-US" sz="1400" i="1" dirty="0">
              <a:solidFill>
                <a:srgbClr val="3333FF"/>
              </a:solidFill>
              <a:latin typeface="Comic Sans MS" pitchFamily="66" charset="0"/>
            </a:endParaRPr>
          </a:p>
        </p:txBody>
      </p:sp>
      <p:sp>
        <p:nvSpPr>
          <p:cNvPr id="5" name="Rectangle 30"/>
          <p:cNvSpPr>
            <a:spLocks noChangeArrowheads="1"/>
          </p:cNvSpPr>
          <p:nvPr/>
        </p:nvSpPr>
        <p:spPr bwMode="auto">
          <a:xfrm>
            <a:off x="3352800" y="3352800"/>
            <a:ext cx="5334000" cy="2895600"/>
          </a:xfrm>
          <a:prstGeom prst="rect">
            <a:avLst/>
          </a:prstGeom>
          <a:noFill/>
          <a:ln w="9525">
            <a:noFill/>
            <a:miter lim="800000"/>
            <a:headEnd/>
            <a:tailEnd/>
          </a:ln>
          <a:effectLst/>
        </p:spPr>
        <p:txBody>
          <a:bodyPr lIns="92075" tIns="46038" rIns="92075" bIns="46038" anchor="ctr"/>
          <a:lstStyle/>
          <a:p>
            <a:pPr>
              <a:lnSpc>
                <a:spcPct val="110000"/>
              </a:lnSpc>
            </a:pPr>
            <a:r>
              <a:rPr lang="en-US" sz="1800" b="0" dirty="0" smtClean="0">
                <a:latin typeface="Comic Sans MS" pitchFamily="66" charset="0"/>
              </a:rPr>
              <a:t>Lecture 1:</a:t>
            </a:r>
          </a:p>
          <a:p>
            <a:pPr>
              <a:lnSpc>
                <a:spcPct val="110000"/>
              </a:lnSpc>
              <a:buFontTx/>
              <a:buAutoNum type="arabicPeriod"/>
            </a:pPr>
            <a:r>
              <a:rPr lang="en-US" sz="1800" b="0" dirty="0" smtClean="0">
                <a:latin typeface="Comic Sans MS" pitchFamily="66" charset="0"/>
              </a:rPr>
              <a:t> Main concepts, building </a:t>
            </a:r>
            <a:r>
              <a:rPr lang="en-US" sz="1800" b="0" dirty="0">
                <a:latin typeface="Comic Sans MS" pitchFamily="66" charset="0"/>
              </a:rPr>
              <a:t>blocks, </a:t>
            </a:r>
            <a:r>
              <a:rPr lang="en-US" sz="1800" b="0" dirty="0" smtClean="0">
                <a:latin typeface="Comic Sans MS" pitchFamily="66" charset="0"/>
              </a:rPr>
              <a:t>synchronicity</a:t>
            </a:r>
          </a:p>
          <a:p>
            <a:pPr>
              <a:lnSpc>
                <a:spcPct val="110000"/>
              </a:lnSpc>
              <a:buFontTx/>
              <a:buAutoNum type="arabicPeriod"/>
            </a:pPr>
            <a:r>
              <a:rPr lang="en-US" sz="1800" b="0" dirty="0" smtClean="0">
                <a:latin typeface="Comic Sans MS" pitchFamily="66" charset="0"/>
              </a:rPr>
              <a:t>Periodic accelerating structures</a:t>
            </a:r>
          </a:p>
          <a:p>
            <a:pPr>
              <a:lnSpc>
                <a:spcPct val="110000"/>
              </a:lnSpc>
              <a:buFontTx/>
              <a:buAutoNum type="arabicPeriod"/>
            </a:pPr>
            <a:r>
              <a:rPr lang="en-US" sz="1800" b="0" dirty="0" smtClean="0">
                <a:latin typeface="Comic Sans MS" pitchFamily="66" charset="0"/>
              </a:rPr>
              <a:t>Applications of </a:t>
            </a:r>
            <a:r>
              <a:rPr lang="en-US" sz="1800" b="0" dirty="0" err="1" smtClean="0">
                <a:latin typeface="Comic Sans MS" pitchFamily="66" charset="0"/>
              </a:rPr>
              <a:t>linacs</a:t>
            </a:r>
            <a:endParaRPr lang="en-US" sz="1800" b="0" dirty="0" smtClean="0">
              <a:latin typeface="Comic Sans MS" pitchFamily="66" charset="0"/>
            </a:endParaRPr>
          </a:p>
          <a:p>
            <a:pPr>
              <a:lnSpc>
                <a:spcPct val="110000"/>
              </a:lnSpc>
            </a:pPr>
            <a:endParaRPr lang="en-US" sz="1800" b="0" dirty="0">
              <a:latin typeface="Comic Sans MS" pitchFamily="66" charset="0"/>
            </a:endParaRPr>
          </a:p>
          <a:p>
            <a:pPr>
              <a:lnSpc>
                <a:spcPct val="110000"/>
              </a:lnSpc>
            </a:pPr>
            <a:r>
              <a:rPr lang="en-US" sz="1800" b="0" dirty="0" smtClean="0">
                <a:latin typeface="Comic Sans MS" pitchFamily="66" charset="0"/>
              </a:rPr>
              <a:t>Lecture 2:</a:t>
            </a:r>
          </a:p>
          <a:p>
            <a:pPr>
              <a:lnSpc>
                <a:spcPct val="110000"/>
              </a:lnSpc>
              <a:buFontTx/>
              <a:buAutoNum type="arabicPeriod"/>
            </a:pPr>
            <a:r>
              <a:rPr lang="en-US" sz="1800" b="0" dirty="0" smtClean="0">
                <a:latin typeface="Comic Sans MS" pitchFamily="66" charset="0"/>
              </a:rPr>
              <a:t>Beam dynamics fundamentals</a:t>
            </a:r>
          </a:p>
          <a:p>
            <a:pPr>
              <a:lnSpc>
                <a:spcPct val="110000"/>
              </a:lnSpc>
              <a:buFontTx/>
              <a:buAutoNum type="arabicPeriod"/>
            </a:pPr>
            <a:r>
              <a:rPr lang="en-US" sz="1800" b="0" dirty="0" smtClean="0">
                <a:latin typeface="Comic Sans MS" pitchFamily="66" charset="0"/>
              </a:rPr>
              <a:t>Linac architecture</a:t>
            </a:r>
          </a:p>
          <a:p>
            <a:pPr>
              <a:lnSpc>
                <a:spcPct val="110000"/>
              </a:lnSpc>
              <a:buFontTx/>
              <a:buAutoNum type="arabicPeriod"/>
            </a:pPr>
            <a:r>
              <a:rPr lang="en-US" sz="1800" b="0" dirty="0" smtClean="0">
                <a:latin typeface="Comic Sans MS" pitchFamily="66" charset="0"/>
              </a:rPr>
              <a:t>The Radio Frequency Quadrupole</a:t>
            </a:r>
            <a:r>
              <a:rPr lang="en-US" sz="1800" b="0" dirty="0">
                <a:latin typeface="Comic Sans MS" pitchFamily="66" charset="0"/>
              </a:rPr>
              <a:t/>
            </a:r>
            <a:br>
              <a:rPr lang="en-US" sz="1800" b="0" dirty="0">
                <a:latin typeface="Comic Sans MS" pitchFamily="66" charset="0"/>
              </a:rPr>
            </a:br>
            <a:endParaRPr lang="en-US" sz="1800" b="0" dirty="0">
              <a:latin typeface="Comic Sans MS" pitchFamily="66" charset="0"/>
            </a:endParaRPr>
          </a:p>
        </p:txBody>
      </p:sp>
    </p:spTree>
    <p:extLst>
      <p:ext uri="{BB962C8B-B14F-4D97-AF65-F5344CB8AC3E}">
        <p14:creationId xmlns:p14="http://schemas.microsoft.com/office/powerpoint/2010/main" val="4264957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fld id="{B45A7620-9DF7-419B-90BF-9AA00E220261}" type="slidenum">
              <a:rPr lang="en-GB"/>
              <a:pPr/>
              <a:t>20</a:t>
            </a:fld>
            <a:endParaRPr lang="en-GB"/>
          </a:p>
        </p:txBody>
      </p:sp>
      <p:sp>
        <p:nvSpPr>
          <p:cNvPr id="497668" name="Rectangle 4"/>
          <p:cNvSpPr>
            <a:spLocks noChangeArrowheads="1"/>
          </p:cNvSpPr>
          <p:nvPr/>
        </p:nvSpPr>
        <p:spPr bwMode="auto">
          <a:xfrm>
            <a:off x="990600" y="2590800"/>
            <a:ext cx="5486400" cy="762000"/>
          </a:xfrm>
          <a:prstGeom prst="rect">
            <a:avLst/>
          </a:prstGeom>
          <a:noFill/>
          <a:ln w="9525">
            <a:noFill/>
            <a:miter lim="800000"/>
            <a:headEnd/>
            <a:tailEnd/>
          </a:ln>
          <a:effectLst/>
        </p:spPr>
        <p:txBody>
          <a:bodyPr lIns="92075" tIns="46038" rIns="92075" bIns="46038" anchor="ctr"/>
          <a:lstStyle/>
          <a:p>
            <a:pPr algn="ctr">
              <a:lnSpc>
                <a:spcPct val="90000"/>
              </a:lnSpc>
            </a:pPr>
            <a:r>
              <a:rPr lang="en-US" sz="3200" b="0" dirty="0">
                <a:solidFill>
                  <a:srgbClr val="FF0000"/>
                </a:solidFill>
                <a:latin typeface="Comic Sans MS" pitchFamily="66" charset="0"/>
              </a:rPr>
              <a:t>2 </a:t>
            </a:r>
            <a:r>
              <a:rPr lang="en-US" sz="3200" b="0" dirty="0" smtClean="0">
                <a:solidFill>
                  <a:srgbClr val="FF0000"/>
                </a:solidFill>
                <a:latin typeface="Comic Sans MS" pitchFamily="66" charset="0"/>
              </a:rPr>
              <a:t>–Accelerating </a:t>
            </a:r>
            <a:r>
              <a:rPr lang="en-US" sz="3200" b="0" dirty="0">
                <a:solidFill>
                  <a:srgbClr val="FF0000"/>
                </a:solidFill>
                <a:latin typeface="Comic Sans MS" pitchFamily="66" charset="0"/>
              </a:rPr>
              <a:t>Structures</a:t>
            </a:r>
          </a:p>
        </p:txBody>
      </p:sp>
      <p:pic>
        <p:nvPicPr>
          <p:cNvPr id="744450" name="Picture 2" descr="http://t0.gstatic.com/images?q=tbn:ANd9GcQ2L491fJLWnE2ETG3oMvLsXMc1QHqfR94XxbABNT_BVZeYtpFih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62600" y="3744920"/>
            <a:ext cx="2371725" cy="219868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3"/>
          <p:cNvSpPr>
            <a:spLocks noGrp="1"/>
          </p:cNvSpPr>
          <p:nvPr>
            <p:ph type="ftr" sz="quarter" idx="11"/>
          </p:nvPr>
        </p:nvSpPr>
        <p:spPr/>
        <p:txBody>
          <a:bodyPr/>
          <a:lstStyle/>
          <a:p>
            <a:fld id="{6F2F3952-81C3-4E2E-9764-28C9EFE4CC66}" type="slidenum">
              <a:rPr lang="en-GB"/>
              <a:pPr/>
              <a:t>21</a:t>
            </a:fld>
            <a:endParaRPr lang="en-GB"/>
          </a:p>
        </p:txBody>
      </p:sp>
      <p:sp>
        <p:nvSpPr>
          <p:cNvPr id="687108" name="Rectangle 4"/>
          <p:cNvSpPr>
            <a:spLocks noGrp="1" noChangeArrowheads="1"/>
          </p:cNvSpPr>
          <p:nvPr>
            <p:ph type="title"/>
          </p:nvPr>
        </p:nvSpPr>
        <p:spPr/>
        <p:txBody>
          <a:bodyPr/>
          <a:lstStyle/>
          <a:p>
            <a:r>
              <a:rPr lang="en-US"/>
              <a:t>Coupling accelerating cells</a:t>
            </a:r>
          </a:p>
        </p:txBody>
      </p:sp>
      <p:pic>
        <p:nvPicPr>
          <p:cNvPr id="68711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381000" y="3124200"/>
            <a:ext cx="269875" cy="1066800"/>
          </a:xfrm>
          <a:prstGeom prst="rect">
            <a:avLst/>
          </a:prstGeom>
          <a:noFill/>
          <a:ln w="12700">
            <a:noFill/>
            <a:miter lim="800000"/>
            <a:headEnd type="none" w="sm" len="sm"/>
            <a:tailEnd type="none" w="sm" len="sm"/>
          </a:ln>
          <a:effectLst/>
        </p:spPr>
      </p:pic>
      <p:pic>
        <p:nvPicPr>
          <p:cNvPr id="687112"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685800" y="3124200"/>
            <a:ext cx="269875" cy="1066800"/>
          </a:xfrm>
          <a:prstGeom prst="rect">
            <a:avLst/>
          </a:prstGeom>
          <a:noFill/>
          <a:ln w="12700">
            <a:noFill/>
            <a:miter lim="800000"/>
            <a:headEnd type="none" w="sm" len="sm"/>
            <a:tailEnd type="none" w="sm" len="sm"/>
          </a:ln>
          <a:effectLst/>
        </p:spPr>
      </p:pic>
      <p:pic>
        <p:nvPicPr>
          <p:cNvPr id="687113"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990600" y="3124200"/>
            <a:ext cx="269875" cy="1066800"/>
          </a:xfrm>
          <a:prstGeom prst="rect">
            <a:avLst/>
          </a:prstGeom>
          <a:noFill/>
          <a:ln w="12700">
            <a:noFill/>
            <a:miter lim="800000"/>
            <a:headEnd type="none" w="sm" len="sm"/>
            <a:tailEnd type="none" w="sm" len="sm"/>
          </a:ln>
          <a:effectLst/>
        </p:spPr>
      </p:pic>
      <p:pic>
        <p:nvPicPr>
          <p:cNvPr id="68711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1295400" y="3124200"/>
            <a:ext cx="269875" cy="1066800"/>
          </a:xfrm>
          <a:prstGeom prst="rect">
            <a:avLst/>
          </a:prstGeom>
          <a:noFill/>
          <a:ln w="12700">
            <a:noFill/>
            <a:miter lim="800000"/>
            <a:headEnd type="none" w="sm" len="sm"/>
            <a:tailEnd type="none" w="sm" len="sm"/>
          </a:ln>
          <a:effectLst/>
        </p:spPr>
      </p:pic>
      <p:pic>
        <p:nvPicPr>
          <p:cNvPr id="687115"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1600200" y="3124200"/>
            <a:ext cx="269875" cy="1066800"/>
          </a:xfrm>
          <a:prstGeom prst="rect">
            <a:avLst/>
          </a:prstGeom>
          <a:noFill/>
          <a:ln w="12700">
            <a:noFill/>
            <a:miter lim="800000"/>
            <a:headEnd type="none" w="sm" len="sm"/>
            <a:tailEnd type="none" w="sm" len="sm"/>
          </a:ln>
          <a:effectLst/>
        </p:spPr>
      </p:pic>
      <p:pic>
        <p:nvPicPr>
          <p:cNvPr id="687116" name="Picture 1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1905000" y="3124200"/>
            <a:ext cx="269875" cy="1066800"/>
          </a:xfrm>
          <a:prstGeom prst="rect">
            <a:avLst/>
          </a:prstGeom>
          <a:noFill/>
          <a:ln w="12700">
            <a:noFill/>
            <a:miter lim="800000"/>
            <a:headEnd type="none" w="sm" len="sm"/>
            <a:tailEnd type="none" w="sm" len="sm"/>
          </a:ln>
          <a:effectLst/>
        </p:spPr>
      </p:pic>
      <p:pic>
        <p:nvPicPr>
          <p:cNvPr id="687123" name="Picture 1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2514600"/>
            <a:ext cx="346075" cy="762000"/>
          </a:xfrm>
          <a:prstGeom prst="rect">
            <a:avLst/>
          </a:prstGeom>
          <a:noFill/>
          <a:ln w="12700">
            <a:noFill/>
            <a:miter lim="800000"/>
            <a:headEnd type="none" w="sm" len="sm"/>
            <a:tailEnd type="none" w="sm" len="sm"/>
          </a:ln>
          <a:effectLst/>
        </p:spPr>
      </p:pic>
      <p:sp>
        <p:nvSpPr>
          <p:cNvPr id="687131" name="AutoShape 27"/>
          <p:cNvSpPr>
            <a:spLocks noChangeArrowheads="1"/>
          </p:cNvSpPr>
          <p:nvPr/>
        </p:nvSpPr>
        <p:spPr bwMode="auto">
          <a:xfrm>
            <a:off x="2743200" y="3505200"/>
            <a:ext cx="609600" cy="333375"/>
          </a:xfrm>
          <a:prstGeom prst="rightArrow">
            <a:avLst>
              <a:gd name="adj1" fmla="val 50000"/>
              <a:gd name="adj2" fmla="val 45714"/>
            </a:avLst>
          </a:prstGeom>
          <a:solidFill>
            <a:srgbClr val="FFFFAB"/>
          </a:solidFill>
          <a:ln w="12700">
            <a:solidFill>
              <a:schemeClr val="tx1"/>
            </a:solidFill>
            <a:miter lim="800000"/>
            <a:headEnd type="none" w="sm" len="sm"/>
            <a:tailEnd type="none" w="sm" len="sm"/>
          </a:ln>
          <a:effectLst/>
        </p:spPr>
        <p:txBody>
          <a:bodyPr wrap="none" anchor="ctr"/>
          <a:lstStyle/>
          <a:p>
            <a:endParaRPr lang="en-US"/>
          </a:p>
        </p:txBody>
      </p:sp>
      <p:sp>
        <p:nvSpPr>
          <p:cNvPr id="687132" name="AutoShape 28"/>
          <p:cNvSpPr>
            <a:spLocks/>
          </p:cNvSpPr>
          <p:nvPr/>
        </p:nvSpPr>
        <p:spPr bwMode="auto">
          <a:xfrm>
            <a:off x="3505200" y="2819400"/>
            <a:ext cx="228600" cy="1752600"/>
          </a:xfrm>
          <a:prstGeom prst="leftBrace">
            <a:avLst>
              <a:gd name="adj1" fmla="val 63889"/>
              <a:gd name="adj2" fmla="val 50000"/>
            </a:avLst>
          </a:prstGeom>
          <a:noFill/>
          <a:ln w="12700">
            <a:solidFill>
              <a:schemeClr val="tx1"/>
            </a:solidFill>
            <a:round/>
            <a:headEnd type="none" w="sm" len="sm"/>
            <a:tailEnd type="none" w="sm" len="sm"/>
          </a:ln>
          <a:effectLst/>
        </p:spPr>
        <p:txBody>
          <a:bodyPr wrap="none" anchor="ctr"/>
          <a:lstStyle/>
          <a:p>
            <a:endParaRPr lang="en-US"/>
          </a:p>
        </p:txBody>
      </p:sp>
      <p:pic>
        <p:nvPicPr>
          <p:cNvPr id="687133" name="Picture 2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2209800" y="3124200"/>
            <a:ext cx="269875" cy="1066800"/>
          </a:xfrm>
          <a:prstGeom prst="rect">
            <a:avLst/>
          </a:prstGeom>
          <a:noFill/>
          <a:ln w="12700">
            <a:noFill/>
            <a:miter lim="800000"/>
            <a:headEnd type="none" w="sm" len="sm"/>
            <a:tailEnd type="none" w="sm" len="sm"/>
          </a:ln>
          <a:effectLst/>
        </p:spPr>
      </p:pic>
      <p:sp>
        <p:nvSpPr>
          <p:cNvPr id="687134" name="Text Box 30"/>
          <p:cNvSpPr txBox="1">
            <a:spLocks noChangeArrowheads="1"/>
          </p:cNvSpPr>
          <p:nvPr/>
        </p:nvSpPr>
        <p:spPr bwMode="auto">
          <a:xfrm>
            <a:off x="381000" y="4419600"/>
            <a:ext cx="2378075" cy="825500"/>
          </a:xfrm>
          <a:prstGeom prst="rect">
            <a:avLst/>
          </a:prstGeom>
          <a:noFill/>
          <a:ln w="12700">
            <a:noFill/>
            <a:miter lim="800000"/>
            <a:headEnd type="none" w="sm" len="sm"/>
            <a:tailEnd type="none" w="sm" len="sm"/>
          </a:ln>
          <a:effectLst/>
        </p:spPr>
        <p:txBody>
          <a:bodyPr>
            <a:spAutoFit/>
          </a:bodyPr>
          <a:lstStyle/>
          <a:p>
            <a:r>
              <a:rPr lang="en-US" sz="1600" b="0"/>
              <a:t>How can we couple together a chain of n accelerating cavities ?</a:t>
            </a:r>
          </a:p>
        </p:txBody>
      </p:sp>
      <p:pic>
        <p:nvPicPr>
          <p:cNvPr id="687141" name="Picture 3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1524000"/>
            <a:ext cx="346075" cy="762000"/>
          </a:xfrm>
          <a:prstGeom prst="rect">
            <a:avLst/>
          </a:prstGeom>
          <a:noFill/>
          <a:ln w="12700">
            <a:noFill/>
            <a:miter lim="800000"/>
            <a:headEnd type="none" w="sm" len="sm"/>
            <a:tailEnd type="none" w="sm" len="sm"/>
          </a:ln>
          <a:effectLst/>
        </p:spPr>
      </p:pic>
      <p:grpSp>
        <p:nvGrpSpPr>
          <p:cNvPr id="687169" name="Group 65"/>
          <p:cNvGrpSpPr>
            <a:grpSpLocks/>
          </p:cNvGrpSpPr>
          <p:nvPr/>
        </p:nvGrpSpPr>
        <p:grpSpPr bwMode="auto">
          <a:xfrm>
            <a:off x="3962400" y="2133600"/>
            <a:ext cx="2209800" cy="1219200"/>
            <a:chOff x="480" y="1200"/>
            <a:chExt cx="3852" cy="1938"/>
          </a:xfrm>
        </p:grpSpPr>
        <p:pic>
          <p:nvPicPr>
            <p:cNvPr id="687162" name="Picture 5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2" y="1200"/>
              <a:ext cx="935" cy="1938"/>
            </a:xfrm>
            <a:prstGeom prst="rect">
              <a:avLst/>
            </a:prstGeom>
            <a:noFill/>
            <a:ln w="12700">
              <a:noFill/>
              <a:miter lim="800000"/>
              <a:headEnd type="none" w="sm" len="sm"/>
              <a:tailEnd type="none" w="sm" len="sm"/>
            </a:ln>
            <a:effectLst/>
          </p:spPr>
        </p:pic>
        <p:pic>
          <p:nvPicPr>
            <p:cNvPr id="687163" name="Picture 5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8" y="1200"/>
              <a:ext cx="935" cy="1938"/>
            </a:xfrm>
            <a:prstGeom prst="rect">
              <a:avLst/>
            </a:prstGeom>
            <a:noFill/>
            <a:ln w="12700">
              <a:noFill/>
              <a:miter lim="800000"/>
              <a:headEnd type="none" w="sm" len="sm"/>
              <a:tailEnd type="none" w="sm" len="sm"/>
            </a:ln>
            <a:effectLst/>
          </p:spPr>
        </p:pic>
        <p:pic>
          <p:nvPicPr>
            <p:cNvPr id="687164" name="Picture 6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24" y="1200"/>
              <a:ext cx="935" cy="1938"/>
            </a:xfrm>
            <a:prstGeom prst="rect">
              <a:avLst/>
            </a:prstGeom>
            <a:noFill/>
            <a:ln w="12700">
              <a:noFill/>
              <a:miter lim="800000"/>
              <a:headEnd type="none" w="sm" len="sm"/>
              <a:tailEnd type="none" w="sm" len="sm"/>
            </a:ln>
            <a:effectLst/>
          </p:spPr>
        </p:pic>
        <p:pic>
          <p:nvPicPr>
            <p:cNvPr id="687165" name="Picture 6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00" y="1200"/>
              <a:ext cx="935" cy="1938"/>
            </a:xfrm>
            <a:prstGeom prst="rect">
              <a:avLst/>
            </a:prstGeom>
            <a:noFill/>
            <a:ln w="12700">
              <a:noFill/>
              <a:miter lim="800000"/>
              <a:headEnd type="none" w="sm" len="sm"/>
              <a:tailEnd type="none" w="sm" len="sm"/>
            </a:ln>
            <a:effectLst/>
          </p:spPr>
        </p:pic>
        <p:pic>
          <p:nvPicPr>
            <p:cNvPr id="687166" name="Picture 6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0" y="1200"/>
              <a:ext cx="580" cy="1938"/>
            </a:xfrm>
            <a:prstGeom prst="rect">
              <a:avLst/>
            </a:prstGeom>
            <a:noFill/>
            <a:ln w="12700">
              <a:noFill/>
              <a:miter lim="800000"/>
              <a:headEnd type="none" w="sm" len="sm"/>
              <a:tailEnd type="none" w="sm" len="sm"/>
            </a:ln>
            <a:effectLst/>
          </p:spPr>
        </p:pic>
        <p:pic>
          <p:nvPicPr>
            <p:cNvPr id="687167" name="Picture 6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04" y="1200"/>
              <a:ext cx="828" cy="1938"/>
            </a:xfrm>
            <a:prstGeom prst="rect">
              <a:avLst/>
            </a:prstGeom>
            <a:noFill/>
            <a:ln w="12700">
              <a:noFill/>
              <a:miter lim="800000"/>
              <a:headEnd type="none" w="sm" len="sm"/>
              <a:tailEnd type="none" w="sm" len="sm"/>
            </a:ln>
            <a:effectLst/>
          </p:spPr>
        </p:pic>
        <p:pic>
          <p:nvPicPr>
            <p:cNvPr id="687168" name="Picture 6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76" y="1200"/>
              <a:ext cx="935" cy="1938"/>
            </a:xfrm>
            <a:prstGeom prst="rect">
              <a:avLst/>
            </a:prstGeom>
            <a:noFill/>
            <a:ln w="12700">
              <a:noFill/>
              <a:miter lim="800000"/>
              <a:headEnd type="none" w="sm" len="sm"/>
              <a:tailEnd type="none" w="sm" len="sm"/>
            </a:ln>
            <a:effectLst/>
          </p:spPr>
        </p:pic>
      </p:grpSp>
      <p:sp>
        <p:nvSpPr>
          <p:cNvPr id="687170" name="Text Box 66"/>
          <p:cNvSpPr txBox="1">
            <a:spLocks noChangeArrowheads="1"/>
          </p:cNvSpPr>
          <p:nvPr/>
        </p:nvSpPr>
        <p:spPr bwMode="auto">
          <a:xfrm>
            <a:off x="6248400" y="1905000"/>
            <a:ext cx="2378075" cy="1466850"/>
          </a:xfrm>
          <a:prstGeom prst="rect">
            <a:avLst/>
          </a:prstGeom>
          <a:noFill/>
          <a:ln w="12700">
            <a:noFill/>
            <a:miter lim="800000"/>
            <a:headEnd type="none" w="sm" len="sm"/>
            <a:tailEnd type="none" w="sm" len="sm"/>
          </a:ln>
          <a:effectLst/>
        </p:spPr>
        <p:txBody>
          <a:bodyPr>
            <a:spAutoFit/>
          </a:bodyPr>
          <a:lstStyle/>
          <a:p>
            <a:r>
              <a:rPr lang="en-US" sz="1600" b="0"/>
              <a:t>1. </a:t>
            </a:r>
            <a:r>
              <a:rPr lang="en-US" sz="1600">
                <a:solidFill>
                  <a:schemeClr val="hlink"/>
                </a:solidFill>
              </a:rPr>
              <a:t>Magnetic coupling:</a:t>
            </a:r>
          </a:p>
          <a:p>
            <a:endParaRPr lang="en-US" sz="1000" b="0"/>
          </a:p>
          <a:p>
            <a:r>
              <a:rPr lang="en-US" sz="1600" b="0"/>
              <a:t>open “slots” in regions of high magnetic field </a:t>
            </a:r>
            <a:r>
              <a:rPr lang="en-US" sz="1600" b="0">
                <a:sym typeface="Symbol" pitchFamily="18" charset="2"/>
              </a:rPr>
              <a:t> B-field can couple from one cell to the next</a:t>
            </a:r>
          </a:p>
        </p:txBody>
      </p:sp>
      <p:sp>
        <p:nvSpPr>
          <p:cNvPr id="687171" name="Text Box 67"/>
          <p:cNvSpPr txBox="1">
            <a:spLocks noChangeArrowheads="1"/>
          </p:cNvSpPr>
          <p:nvPr/>
        </p:nvSpPr>
        <p:spPr bwMode="auto">
          <a:xfrm>
            <a:off x="6324600" y="4191000"/>
            <a:ext cx="2378075" cy="1527175"/>
          </a:xfrm>
          <a:prstGeom prst="rect">
            <a:avLst/>
          </a:prstGeom>
          <a:noFill/>
          <a:ln w="12700">
            <a:noFill/>
            <a:miter lim="800000"/>
            <a:headEnd type="none" w="sm" len="sm"/>
            <a:tailEnd type="none" w="sm" len="sm"/>
          </a:ln>
          <a:effectLst/>
        </p:spPr>
        <p:txBody>
          <a:bodyPr>
            <a:spAutoFit/>
          </a:bodyPr>
          <a:lstStyle/>
          <a:p>
            <a:r>
              <a:rPr lang="en-US" sz="1600" b="0"/>
              <a:t>2. </a:t>
            </a:r>
            <a:r>
              <a:rPr lang="en-US" sz="1600">
                <a:solidFill>
                  <a:schemeClr val="hlink"/>
                </a:solidFill>
              </a:rPr>
              <a:t>Electric coupling</a:t>
            </a:r>
            <a:r>
              <a:rPr lang="en-US" sz="1600" b="0"/>
              <a:t>:  </a:t>
            </a:r>
          </a:p>
          <a:p>
            <a:endParaRPr lang="en-US" sz="1000" b="0"/>
          </a:p>
          <a:p>
            <a:r>
              <a:rPr lang="en-US" sz="1600" b="0"/>
              <a:t>enlarge the beam aperture </a:t>
            </a:r>
            <a:r>
              <a:rPr lang="en-US" sz="1800" b="0">
                <a:sym typeface="Symbol" pitchFamily="18" charset="2"/>
              </a:rPr>
              <a:t></a:t>
            </a:r>
            <a:r>
              <a:rPr lang="en-US" b="0">
                <a:sym typeface="Symbol" pitchFamily="18" charset="2"/>
              </a:rPr>
              <a:t> </a:t>
            </a:r>
            <a:r>
              <a:rPr lang="en-US" sz="1600" b="0">
                <a:sym typeface="Symbol" pitchFamily="18" charset="2"/>
              </a:rPr>
              <a:t>E-field can couple from one cell to the next</a:t>
            </a:r>
            <a:endParaRPr lang="en-US" sz="1600" b="0"/>
          </a:p>
        </p:txBody>
      </p:sp>
      <p:grpSp>
        <p:nvGrpSpPr>
          <p:cNvPr id="687179" name="Group 75"/>
          <p:cNvGrpSpPr>
            <a:grpSpLocks/>
          </p:cNvGrpSpPr>
          <p:nvPr/>
        </p:nvGrpSpPr>
        <p:grpSpPr bwMode="auto">
          <a:xfrm>
            <a:off x="3962400" y="4038600"/>
            <a:ext cx="2286000" cy="1143000"/>
            <a:chOff x="624" y="1152"/>
            <a:chExt cx="4110" cy="1938"/>
          </a:xfrm>
        </p:grpSpPr>
        <p:pic>
          <p:nvPicPr>
            <p:cNvPr id="687172" name="Picture 6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4" y="1152"/>
              <a:ext cx="654" cy="1938"/>
            </a:xfrm>
            <a:prstGeom prst="rect">
              <a:avLst/>
            </a:prstGeom>
            <a:noFill/>
            <a:ln w="12700">
              <a:noFill/>
              <a:miter lim="800000"/>
              <a:headEnd type="none" w="sm" len="sm"/>
              <a:tailEnd type="none" w="sm" len="sm"/>
            </a:ln>
            <a:effectLst/>
          </p:spPr>
        </p:pic>
        <p:pic>
          <p:nvPicPr>
            <p:cNvPr id="687173" name="Picture 6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00" y="1152"/>
              <a:ext cx="654" cy="1938"/>
            </a:xfrm>
            <a:prstGeom prst="rect">
              <a:avLst/>
            </a:prstGeom>
            <a:noFill/>
            <a:ln w="12700">
              <a:noFill/>
              <a:miter lim="800000"/>
              <a:headEnd type="none" w="sm" len="sm"/>
              <a:tailEnd type="none" w="sm" len="sm"/>
            </a:ln>
            <a:effectLst/>
          </p:spPr>
        </p:pic>
        <p:pic>
          <p:nvPicPr>
            <p:cNvPr id="687174" name="Picture 7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76" y="1152"/>
              <a:ext cx="654" cy="1938"/>
            </a:xfrm>
            <a:prstGeom prst="rect">
              <a:avLst/>
            </a:prstGeom>
            <a:noFill/>
            <a:ln w="12700">
              <a:noFill/>
              <a:miter lim="800000"/>
              <a:headEnd type="none" w="sm" len="sm"/>
              <a:tailEnd type="none" w="sm" len="sm"/>
            </a:ln>
            <a:effectLst/>
          </p:spPr>
        </p:pic>
        <p:pic>
          <p:nvPicPr>
            <p:cNvPr id="687175" name="Picture 7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52" y="1152"/>
              <a:ext cx="654" cy="1938"/>
            </a:xfrm>
            <a:prstGeom prst="rect">
              <a:avLst/>
            </a:prstGeom>
            <a:noFill/>
            <a:ln w="12700">
              <a:noFill/>
              <a:miter lim="800000"/>
              <a:headEnd type="none" w="sm" len="sm"/>
              <a:tailEnd type="none" w="sm" len="sm"/>
            </a:ln>
            <a:effectLst/>
          </p:spPr>
        </p:pic>
        <p:pic>
          <p:nvPicPr>
            <p:cNvPr id="687176" name="Picture 7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28" y="1152"/>
              <a:ext cx="654" cy="1938"/>
            </a:xfrm>
            <a:prstGeom prst="rect">
              <a:avLst/>
            </a:prstGeom>
            <a:noFill/>
            <a:ln w="12700">
              <a:noFill/>
              <a:miter lim="800000"/>
              <a:headEnd type="none" w="sm" len="sm"/>
              <a:tailEnd type="none" w="sm" len="sm"/>
            </a:ln>
            <a:effectLst/>
          </p:spPr>
        </p:pic>
        <p:pic>
          <p:nvPicPr>
            <p:cNvPr id="687177" name="Picture 7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04" y="1152"/>
              <a:ext cx="654" cy="1938"/>
            </a:xfrm>
            <a:prstGeom prst="rect">
              <a:avLst/>
            </a:prstGeom>
            <a:noFill/>
            <a:ln w="12700">
              <a:noFill/>
              <a:miter lim="800000"/>
              <a:headEnd type="none" w="sm" len="sm"/>
              <a:tailEnd type="none" w="sm" len="sm"/>
            </a:ln>
            <a:effectLst/>
          </p:spPr>
        </p:pic>
        <p:pic>
          <p:nvPicPr>
            <p:cNvPr id="687178" name="Picture 7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80" y="1152"/>
              <a:ext cx="654" cy="1938"/>
            </a:xfrm>
            <a:prstGeom prst="rect">
              <a:avLst/>
            </a:prstGeom>
            <a:noFill/>
            <a:ln w="12700">
              <a:noFill/>
              <a:miter lim="800000"/>
              <a:headEnd type="none" w="sm" len="sm"/>
              <a:tailEnd type="none" w="sm" len="sm"/>
            </a:ln>
            <a:effectLst/>
          </p:spPr>
        </p:pic>
      </p:grpSp>
      <p:pic>
        <p:nvPicPr>
          <p:cNvPr id="687180" name="Picture 7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3505200"/>
            <a:ext cx="346075" cy="762000"/>
          </a:xfrm>
          <a:prstGeom prst="rect">
            <a:avLst/>
          </a:prstGeom>
          <a:noFill/>
          <a:ln w="12700">
            <a:noFill/>
            <a:miter lim="800000"/>
            <a:headEnd type="none" w="sm" len="sm"/>
            <a:tailEnd type="none" w="sm" len="sm"/>
          </a:ln>
          <a:effectLst/>
        </p:spPr>
      </p:pic>
      <p:sp>
        <p:nvSpPr>
          <p:cNvPr id="687181" name="Text Box 77"/>
          <p:cNvSpPr txBox="1">
            <a:spLocks noChangeArrowheads="1"/>
          </p:cNvSpPr>
          <p:nvPr/>
        </p:nvSpPr>
        <p:spPr bwMode="auto">
          <a:xfrm>
            <a:off x="533400" y="5943600"/>
            <a:ext cx="7162800" cy="581025"/>
          </a:xfrm>
          <a:prstGeom prst="rect">
            <a:avLst/>
          </a:prstGeom>
          <a:noFill/>
          <a:ln w="12700">
            <a:noFill/>
            <a:miter lim="800000"/>
            <a:headEnd type="none" w="sm" len="sm"/>
            <a:tailEnd type="none" w="sm" len="sm"/>
          </a:ln>
          <a:effectLst/>
        </p:spPr>
        <p:txBody>
          <a:bodyPr>
            <a:spAutoFit/>
          </a:bodyPr>
          <a:lstStyle/>
          <a:p>
            <a:r>
              <a:rPr lang="en-US" sz="1600" b="0"/>
              <a:t>The effect of the coupling is that the cells no longer resonate independently, but will have common resonances with well defined field patterns. </a:t>
            </a:r>
          </a:p>
        </p:txBody>
      </p:sp>
      <p:pic>
        <p:nvPicPr>
          <p:cNvPr id="687182" name="Picture 7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077200" y="3048000"/>
            <a:ext cx="911225" cy="990600"/>
          </a:xfrm>
          <a:prstGeom prst="rect">
            <a:avLst/>
          </a:prstGeom>
          <a:noFill/>
          <a:ln w="9525" algn="ctr">
            <a:noFill/>
            <a:miter lim="800000"/>
            <a:headEnd/>
            <a:tailEnd/>
          </a:ln>
          <a:effectLst/>
        </p:spPr>
      </p:pic>
      <p:pic>
        <p:nvPicPr>
          <p:cNvPr id="869378"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84986" y="1423987"/>
            <a:ext cx="834514"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fld id="{3DBDBF7B-313A-4AB1-97AE-6386E6F08F6B}" type="slidenum">
              <a:rPr lang="en-GB"/>
              <a:pPr/>
              <a:t>22</a:t>
            </a:fld>
            <a:endParaRPr lang="en-GB"/>
          </a:p>
        </p:txBody>
      </p:sp>
      <p:sp>
        <p:nvSpPr>
          <p:cNvPr id="694276" name="Rectangle 4"/>
          <p:cNvSpPr>
            <a:spLocks noGrp="1" noChangeArrowheads="1"/>
          </p:cNvSpPr>
          <p:nvPr>
            <p:ph type="title"/>
          </p:nvPr>
        </p:nvSpPr>
        <p:spPr/>
        <p:txBody>
          <a:bodyPr/>
          <a:lstStyle/>
          <a:p>
            <a:r>
              <a:rPr lang="en-US" sz="3200"/>
              <a:t>A 7-cell magnetically-coupled structure: the PIMS</a:t>
            </a:r>
          </a:p>
        </p:txBody>
      </p:sp>
      <p:pic>
        <p:nvPicPr>
          <p:cNvPr id="694277" name="Picture 5" descr="pim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4400" y="1828800"/>
            <a:ext cx="3657600" cy="2360613"/>
          </a:xfrm>
          <a:prstGeom prst="rect">
            <a:avLst/>
          </a:prstGeom>
          <a:noFill/>
        </p:spPr>
      </p:pic>
      <p:sp>
        <p:nvSpPr>
          <p:cNvPr id="694278" name="Line 6"/>
          <p:cNvSpPr>
            <a:spLocks noChangeShapeType="1"/>
          </p:cNvSpPr>
          <p:nvPr/>
        </p:nvSpPr>
        <p:spPr bwMode="auto">
          <a:xfrm flipH="1" flipV="1">
            <a:off x="2971800" y="3733800"/>
            <a:ext cx="457200" cy="457200"/>
          </a:xfrm>
          <a:prstGeom prst="line">
            <a:avLst/>
          </a:prstGeom>
          <a:noFill/>
          <a:ln w="12700">
            <a:solidFill>
              <a:schemeClr val="tx1"/>
            </a:solidFill>
            <a:round/>
            <a:headEnd type="none" w="sm" len="sm"/>
            <a:tailEnd type="triangle" w="sm" len="sm"/>
          </a:ln>
          <a:effectLst/>
        </p:spPr>
        <p:txBody>
          <a:bodyPr/>
          <a:lstStyle/>
          <a:p>
            <a:endParaRPr lang="en-US"/>
          </a:p>
        </p:txBody>
      </p:sp>
      <p:sp>
        <p:nvSpPr>
          <p:cNvPr id="694279" name="Text Box 7"/>
          <p:cNvSpPr txBox="1">
            <a:spLocks noChangeArrowheads="1"/>
          </p:cNvSpPr>
          <p:nvPr/>
        </p:nvSpPr>
        <p:spPr bwMode="auto">
          <a:xfrm>
            <a:off x="3505200" y="4038600"/>
            <a:ext cx="950913" cy="336550"/>
          </a:xfrm>
          <a:prstGeom prst="rect">
            <a:avLst/>
          </a:prstGeom>
          <a:noFill/>
          <a:ln w="12700">
            <a:noFill/>
            <a:miter lim="800000"/>
            <a:headEnd type="none" w="sm" len="sm"/>
            <a:tailEnd type="none" w="sm" len="sm"/>
          </a:ln>
          <a:effectLst/>
        </p:spPr>
        <p:txBody>
          <a:bodyPr wrap="none">
            <a:spAutoFit/>
          </a:bodyPr>
          <a:lstStyle/>
          <a:p>
            <a:r>
              <a:rPr lang="en-US" sz="1600" b="0"/>
              <a:t>RF input</a:t>
            </a:r>
          </a:p>
        </p:txBody>
      </p:sp>
      <p:pic>
        <p:nvPicPr>
          <p:cNvPr id="694280" name="Picture 1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6400" y="4191000"/>
            <a:ext cx="2514600" cy="2482850"/>
          </a:xfrm>
          <a:prstGeom prst="rect">
            <a:avLst/>
          </a:prstGeom>
          <a:noFill/>
          <a:ln w="9525" algn="ctr">
            <a:noFill/>
            <a:miter lim="800000"/>
            <a:headEnd/>
            <a:tailEnd/>
          </a:ln>
        </p:spPr>
      </p:pic>
      <p:sp>
        <p:nvSpPr>
          <p:cNvPr id="694282" name="Text Box 10"/>
          <p:cNvSpPr txBox="1">
            <a:spLocks noChangeArrowheads="1"/>
          </p:cNvSpPr>
          <p:nvPr/>
        </p:nvSpPr>
        <p:spPr bwMode="auto">
          <a:xfrm>
            <a:off x="228600" y="4953000"/>
            <a:ext cx="4679950" cy="1314450"/>
          </a:xfrm>
          <a:prstGeom prst="rect">
            <a:avLst/>
          </a:prstGeom>
          <a:noFill/>
          <a:ln w="12700">
            <a:noFill/>
            <a:miter lim="800000"/>
            <a:headEnd type="none" w="sm" len="sm"/>
            <a:tailEnd type="none" w="sm" len="sm"/>
          </a:ln>
          <a:effectLst/>
        </p:spPr>
        <p:txBody>
          <a:bodyPr wrap="none">
            <a:spAutoFit/>
          </a:bodyPr>
          <a:lstStyle/>
          <a:p>
            <a:r>
              <a:rPr lang="en-GB" sz="1600" b="0"/>
              <a:t>This structure is composed of 7 accelerating cells,</a:t>
            </a:r>
          </a:p>
          <a:p>
            <a:r>
              <a:rPr lang="en-GB" sz="1600" b="0"/>
              <a:t>magnetically coupled.</a:t>
            </a:r>
          </a:p>
          <a:p>
            <a:r>
              <a:rPr lang="en-GB" sz="1600" b="0"/>
              <a:t>The cells in a cavity have the same length, but</a:t>
            </a:r>
          </a:p>
          <a:p>
            <a:r>
              <a:rPr lang="en-GB" sz="1600" b="0"/>
              <a:t>they are longer from one cavity to the next, to </a:t>
            </a:r>
          </a:p>
          <a:p>
            <a:r>
              <a:rPr lang="en-GB" sz="1600" b="0"/>
              <a:t>follow the increase in beam velocity. </a:t>
            </a:r>
            <a:endParaRPr lang="en-US" sz="1600" b="0"/>
          </a:p>
        </p:txBody>
      </p:sp>
      <p:pic>
        <p:nvPicPr>
          <p:cNvPr id="694283"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3352800"/>
            <a:ext cx="911225" cy="990600"/>
          </a:xfrm>
          <a:prstGeom prst="rect">
            <a:avLst/>
          </a:prstGeom>
          <a:noFill/>
          <a:ln w="9525" algn="ctr">
            <a:noFill/>
            <a:miter lim="800000"/>
            <a:headEnd/>
            <a:tailEnd/>
          </a:ln>
          <a:effectLst/>
        </p:spPr>
      </p:pic>
      <p:pic>
        <p:nvPicPr>
          <p:cNvPr id="694284"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676400"/>
            <a:ext cx="3671888" cy="2501900"/>
          </a:xfrm>
          <a:prstGeom prst="rect">
            <a:avLst/>
          </a:prstGeom>
          <a:noFill/>
          <a:ln w="12700">
            <a:noFill/>
            <a:miter lim="800000"/>
            <a:headEnd type="none" w="sm" len="sm"/>
            <a:tailEnd type="none" w="sm" len="sm"/>
          </a:ln>
          <a:effectLst/>
        </p:spPr>
      </p:pic>
      <p:sp>
        <p:nvSpPr>
          <p:cNvPr id="694285" name="Text Box 13"/>
          <p:cNvSpPr txBox="1">
            <a:spLocks noChangeArrowheads="1"/>
          </p:cNvSpPr>
          <p:nvPr/>
        </p:nvSpPr>
        <p:spPr bwMode="auto">
          <a:xfrm>
            <a:off x="228600" y="1371600"/>
            <a:ext cx="8686800" cy="581025"/>
          </a:xfrm>
          <a:prstGeom prst="rect">
            <a:avLst/>
          </a:prstGeom>
          <a:noFill/>
          <a:ln w="12700">
            <a:noFill/>
            <a:miter lim="800000"/>
            <a:headEnd type="none" w="sm" len="sm"/>
            <a:tailEnd type="none" w="sm" len="sm"/>
          </a:ln>
          <a:effectLst/>
        </p:spPr>
        <p:txBody>
          <a:bodyPr>
            <a:spAutoFit/>
          </a:bodyPr>
          <a:lstStyle/>
          <a:p>
            <a:r>
              <a:rPr lang="en-GB" sz="1600" b="0"/>
              <a:t>PIMS = Pi-Mode Structure, will be used in Linac4 at CERN to accelerate protons from 100 to 160 MeV</a:t>
            </a:r>
            <a:endParaRPr lang="en-US" sz="1600" b="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6"/>
          <p:cNvSpPr>
            <a:spLocks noGrp="1"/>
          </p:cNvSpPr>
          <p:nvPr>
            <p:ph type="ftr" sz="quarter" idx="11"/>
          </p:nvPr>
        </p:nvSpPr>
        <p:spPr/>
        <p:txBody>
          <a:bodyPr/>
          <a:lstStyle/>
          <a:p>
            <a:fld id="{B4C9FAB9-DE78-474E-9B53-762E992F34D8}" type="slidenum">
              <a:rPr lang="en-GB"/>
              <a:pPr/>
              <a:t>23</a:t>
            </a:fld>
            <a:endParaRPr lang="en-GB"/>
          </a:p>
        </p:txBody>
      </p:sp>
      <p:sp>
        <p:nvSpPr>
          <p:cNvPr id="698372" name="Rectangle 4"/>
          <p:cNvSpPr>
            <a:spLocks noGrp="1" noChangeArrowheads="1"/>
          </p:cNvSpPr>
          <p:nvPr>
            <p:ph type="title"/>
          </p:nvPr>
        </p:nvSpPr>
        <p:spPr/>
        <p:txBody>
          <a:bodyPr/>
          <a:lstStyle/>
          <a:p>
            <a:r>
              <a:rPr lang="en-US" sz="3200"/>
              <a:t>Linac cavities as chains of coupled resonators</a:t>
            </a:r>
          </a:p>
        </p:txBody>
      </p:sp>
      <p:graphicFrame>
        <p:nvGraphicFramePr>
          <p:cNvPr id="698375" name="Object 7"/>
          <p:cNvGraphicFramePr>
            <a:graphicFrameLocks noGrp="1" noChangeAspect="1"/>
          </p:cNvGraphicFramePr>
          <p:nvPr>
            <p:ph sz="half" idx="1"/>
            <p:extLst>
              <p:ext uri="{D42A27DB-BD31-4B8C-83A1-F6EECF244321}">
                <p14:modId xmlns:p14="http://schemas.microsoft.com/office/powerpoint/2010/main" val="3180577100"/>
              </p:ext>
            </p:extLst>
          </p:nvPr>
        </p:nvGraphicFramePr>
        <p:xfrm>
          <a:off x="3854450" y="3819525"/>
          <a:ext cx="3635375" cy="638175"/>
        </p:xfrm>
        <a:graphic>
          <a:graphicData uri="http://schemas.openxmlformats.org/presentationml/2006/ole">
            <mc:AlternateContent xmlns:mc="http://schemas.openxmlformats.org/markup-compatibility/2006">
              <mc:Choice xmlns:v="urn:schemas-microsoft-com:vml" Requires="v">
                <p:oleObj spid="_x0000_s698567" name="Equation" r:id="rId3" imgW="2387520" imgH="419040" progId="Equation.3">
                  <p:embed/>
                </p:oleObj>
              </mc:Choice>
              <mc:Fallback>
                <p:oleObj name="Equation" r:id="rId3" imgW="2387520" imgH="41904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450" y="3819525"/>
                        <a:ext cx="3635375" cy="638175"/>
                      </a:xfrm>
                      <a:prstGeom prst="rect">
                        <a:avLst/>
                      </a:prstGeom>
                      <a:solidFill>
                        <a:srgbClr val="FFFFAB"/>
                      </a:solidFill>
                    </p:spPr>
                  </p:pic>
                </p:oleObj>
              </mc:Fallback>
            </mc:AlternateContent>
          </a:graphicData>
        </a:graphic>
      </p:graphicFrame>
      <p:graphicFrame>
        <p:nvGraphicFramePr>
          <p:cNvPr id="698380" name="Object 12"/>
          <p:cNvGraphicFramePr>
            <a:graphicFrameLocks noGrp="1" noChangeAspect="1"/>
          </p:cNvGraphicFramePr>
          <p:nvPr>
            <p:ph sz="quarter" idx="2"/>
          </p:nvPr>
        </p:nvGraphicFramePr>
        <p:xfrm>
          <a:off x="4267200" y="5029200"/>
          <a:ext cx="3040063" cy="655638"/>
        </p:xfrm>
        <a:graphic>
          <a:graphicData uri="http://schemas.openxmlformats.org/presentationml/2006/ole">
            <mc:AlternateContent xmlns:mc="http://schemas.openxmlformats.org/markup-compatibility/2006">
              <mc:Choice xmlns:v="urn:schemas-microsoft-com:vml" Requires="v">
                <p:oleObj spid="_x0000_s698568" name="Equation" r:id="rId5" imgW="1942920" imgH="419040" progId="Equation.3">
                  <p:embed/>
                </p:oleObj>
              </mc:Choice>
              <mc:Fallback>
                <p:oleObj name="Equation" r:id="rId5" imgW="1942920" imgH="419040" progId="Equation.3">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029200"/>
                        <a:ext cx="3040063" cy="655638"/>
                      </a:xfrm>
                      <a:prstGeom prst="rect">
                        <a:avLst/>
                      </a:prstGeom>
                      <a:solidFill>
                        <a:srgbClr val="FFFFAB"/>
                      </a:solidFill>
                    </p:spPr>
                  </p:pic>
                </p:oleObj>
              </mc:Fallback>
            </mc:AlternateContent>
          </a:graphicData>
        </a:graphic>
      </p:graphicFrame>
      <p:pic>
        <p:nvPicPr>
          <p:cNvPr id="698373"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1600200"/>
            <a:ext cx="2890838" cy="4191000"/>
          </a:xfrm>
          <a:prstGeom prst="rect">
            <a:avLst/>
          </a:prstGeom>
          <a:noFill/>
          <a:ln w="12700">
            <a:noFill/>
            <a:miter lim="800000"/>
            <a:headEnd type="none" w="sm" len="sm"/>
            <a:tailEnd type="none" w="sm" len="sm"/>
          </a:ln>
          <a:effectLst/>
        </p:spPr>
      </p:pic>
      <p:sp>
        <p:nvSpPr>
          <p:cNvPr id="698374" name="Text Box 6"/>
          <p:cNvSpPr txBox="1">
            <a:spLocks noChangeArrowheads="1"/>
          </p:cNvSpPr>
          <p:nvPr/>
        </p:nvSpPr>
        <p:spPr bwMode="auto">
          <a:xfrm>
            <a:off x="2819400" y="1600200"/>
            <a:ext cx="3657600" cy="2138363"/>
          </a:xfrm>
          <a:prstGeom prst="rect">
            <a:avLst/>
          </a:prstGeom>
          <a:noFill/>
          <a:ln w="12700">
            <a:noFill/>
            <a:miter lim="800000"/>
            <a:headEnd type="none" w="sm" len="sm"/>
            <a:tailEnd type="none" w="sm" len="sm"/>
          </a:ln>
          <a:effectLst/>
        </p:spPr>
        <p:txBody>
          <a:bodyPr>
            <a:spAutoFit/>
          </a:bodyPr>
          <a:lstStyle/>
          <a:p>
            <a:r>
              <a:rPr lang="en-GB" sz="1600" b="0" dirty="0"/>
              <a:t>A linear chain of accelerating cells can be represented as a chain of resonant circuits magnetically coupled.</a:t>
            </a:r>
          </a:p>
          <a:p>
            <a:endParaRPr lang="en-GB" sz="1000" b="0" dirty="0"/>
          </a:p>
          <a:p>
            <a:r>
              <a:rPr lang="en-GB" sz="1600" b="0" dirty="0"/>
              <a:t>Individual cavity resonating at </a:t>
            </a:r>
            <a:r>
              <a:rPr lang="en-GB" sz="1600" b="0" i="1" dirty="0">
                <a:latin typeface="Symbol" pitchFamily="18" charset="2"/>
              </a:rPr>
              <a:t>w</a:t>
            </a:r>
            <a:r>
              <a:rPr lang="en-GB" sz="1600" b="0" i="1" baseline="-25000" dirty="0">
                <a:latin typeface="Symbol" pitchFamily="18" charset="2"/>
              </a:rPr>
              <a:t>0</a:t>
            </a:r>
            <a:r>
              <a:rPr lang="en-GB" sz="1600" b="0" dirty="0"/>
              <a:t> </a:t>
            </a:r>
            <a:r>
              <a:rPr lang="en-GB" sz="1600" b="0" dirty="0">
                <a:sym typeface="Symbol" pitchFamily="18" charset="2"/>
              </a:rPr>
              <a:t> </a:t>
            </a:r>
            <a:r>
              <a:rPr lang="en-GB" sz="1600" b="0" dirty="0" err="1"/>
              <a:t>frequenci</a:t>
            </a:r>
            <a:r>
              <a:rPr lang="en-GB" sz="1600" b="0" dirty="0"/>
              <a:t>(</a:t>
            </a:r>
            <a:r>
              <a:rPr lang="en-GB" sz="1600" b="0" dirty="0" err="1"/>
              <a:t>es</a:t>
            </a:r>
            <a:r>
              <a:rPr lang="en-GB" sz="1600" b="0" dirty="0"/>
              <a:t>) of the coupled system ?</a:t>
            </a:r>
          </a:p>
          <a:p>
            <a:endParaRPr lang="en-GB" sz="1200" b="0" dirty="0"/>
          </a:p>
          <a:p>
            <a:r>
              <a:rPr lang="en-GB" sz="1600" b="0" dirty="0"/>
              <a:t>Resonant circuit equation for circuit </a:t>
            </a:r>
            <a:r>
              <a:rPr lang="en-GB" sz="1600" b="0" i="1" dirty="0" err="1"/>
              <a:t>i</a:t>
            </a:r>
            <a:r>
              <a:rPr lang="en-GB" sz="1600" b="0" dirty="0"/>
              <a:t> (R</a:t>
            </a:r>
            <a:r>
              <a:rPr lang="en-GB" sz="1600" b="0" dirty="0">
                <a:sym typeface="Symbol" pitchFamily="18" charset="2"/>
              </a:rPr>
              <a:t></a:t>
            </a:r>
            <a:r>
              <a:rPr lang="en-GB" sz="1600" b="0" dirty="0" smtClean="0">
                <a:sym typeface="Symbol" pitchFamily="18" charset="2"/>
              </a:rPr>
              <a:t>0, M=k</a:t>
            </a:r>
            <a:r>
              <a:rPr lang="en-GB" sz="1600" b="0" dirty="0" smtClean="0">
                <a:latin typeface="Book Antiqua"/>
                <a:sym typeface="Symbol" pitchFamily="18" charset="2"/>
              </a:rPr>
              <a:t>√L</a:t>
            </a:r>
            <a:r>
              <a:rPr lang="en-GB" sz="1600" b="0" baseline="30000" dirty="0" smtClean="0">
                <a:latin typeface="Book Antiqua"/>
                <a:sym typeface="Symbol" pitchFamily="18" charset="2"/>
              </a:rPr>
              <a:t>2</a:t>
            </a:r>
            <a:r>
              <a:rPr lang="en-GB" sz="1600" b="0" dirty="0" smtClean="0"/>
              <a:t>): </a:t>
            </a:r>
            <a:endParaRPr lang="en-GB" sz="1600" b="0" dirty="0"/>
          </a:p>
        </p:txBody>
      </p:sp>
      <p:sp>
        <p:nvSpPr>
          <p:cNvPr id="698377" name="Text Box 9"/>
          <p:cNvSpPr txBox="1">
            <a:spLocks noChangeArrowheads="1"/>
          </p:cNvSpPr>
          <p:nvPr/>
        </p:nvSpPr>
        <p:spPr bwMode="auto">
          <a:xfrm>
            <a:off x="3810000" y="4495800"/>
            <a:ext cx="2717800" cy="336550"/>
          </a:xfrm>
          <a:prstGeom prst="rect">
            <a:avLst/>
          </a:prstGeom>
          <a:noFill/>
          <a:ln w="12700">
            <a:noFill/>
            <a:miter lim="800000"/>
            <a:headEnd type="none" w="sm" len="sm"/>
            <a:tailEnd type="none" w="sm" len="sm"/>
          </a:ln>
          <a:effectLst/>
        </p:spPr>
        <p:txBody>
          <a:bodyPr wrap="none">
            <a:spAutoFit/>
          </a:bodyPr>
          <a:lstStyle/>
          <a:p>
            <a:r>
              <a:rPr lang="en-GB" sz="1600" b="0"/>
              <a:t>Dividing both terms by </a:t>
            </a:r>
            <a:r>
              <a:rPr lang="en-GB" sz="1600" b="0" i="1"/>
              <a:t>2j</a:t>
            </a:r>
            <a:r>
              <a:rPr lang="en-GB" sz="1600" b="0" i="1">
                <a:latin typeface="Symbol" pitchFamily="18" charset="2"/>
              </a:rPr>
              <a:t>w</a:t>
            </a:r>
            <a:r>
              <a:rPr lang="en-GB" sz="1600" b="0" i="1"/>
              <a:t>L:</a:t>
            </a:r>
            <a:endParaRPr lang="en-US" sz="1600" b="0" i="1"/>
          </a:p>
        </p:txBody>
      </p:sp>
      <p:sp>
        <p:nvSpPr>
          <p:cNvPr id="698382" name="AutoShape 14"/>
          <p:cNvSpPr>
            <a:spLocks/>
          </p:cNvSpPr>
          <p:nvPr/>
        </p:nvSpPr>
        <p:spPr bwMode="auto">
          <a:xfrm>
            <a:off x="1371600" y="5829300"/>
            <a:ext cx="2209800" cy="876300"/>
          </a:xfrm>
          <a:prstGeom prst="borderCallout1">
            <a:avLst>
              <a:gd name="adj1" fmla="val 13042"/>
              <a:gd name="adj2" fmla="val 103449"/>
              <a:gd name="adj3" fmla="val -31523"/>
              <a:gd name="adj4" fmla="val 133190"/>
            </a:avLst>
          </a:prstGeom>
          <a:solidFill>
            <a:schemeClr val="bg1"/>
          </a:solidFill>
          <a:ln w="12700">
            <a:solidFill>
              <a:schemeClr val="tx1"/>
            </a:solidFill>
            <a:miter lim="800000"/>
            <a:headEnd type="none" w="sm" len="sm"/>
            <a:tailEnd type="none" w="sm" len="sm"/>
          </a:ln>
          <a:effectLst/>
        </p:spPr>
        <p:txBody>
          <a:bodyPr/>
          <a:lstStyle/>
          <a:p>
            <a:pPr algn="ctr"/>
            <a:r>
              <a:rPr lang="en-GB" sz="1400" b="0" i="1"/>
              <a:t>General response term, </a:t>
            </a:r>
            <a:r>
              <a:rPr lang="en-GB" sz="1400" b="0" i="1">
                <a:sym typeface="Symbol" pitchFamily="18" charset="2"/>
              </a:rPr>
              <a:t> </a:t>
            </a:r>
            <a:r>
              <a:rPr lang="en-GB" sz="1400" b="0" i="1">
                <a:cs typeface="Arial" charset="0"/>
                <a:sym typeface="Symbol" pitchFamily="18" charset="2"/>
              </a:rPr>
              <a:t>(stored energy)</a:t>
            </a:r>
            <a:r>
              <a:rPr lang="en-GB" sz="1400" b="0" i="1" baseline="30000">
                <a:cs typeface="Arial" charset="0"/>
                <a:sym typeface="Symbol" pitchFamily="18" charset="2"/>
              </a:rPr>
              <a:t>1/2,</a:t>
            </a:r>
          </a:p>
          <a:p>
            <a:pPr algn="ctr"/>
            <a:r>
              <a:rPr lang="en-GB" sz="1400" b="0" i="1">
                <a:cs typeface="Arial" charset="0"/>
                <a:sym typeface="Symbol" pitchFamily="18" charset="2"/>
              </a:rPr>
              <a:t>can be voltage, E-field, B-field, etc.</a:t>
            </a:r>
          </a:p>
        </p:txBody>
      </p:sp>
      <p:sp>
        <p:nvSpPr>
          <p:cNvPr id="698383" name="AutoShape 15"/>
          <p:cNvSpPr>
            <a:spLocks/>
          </p:cNvSpPr>
          <p:nvPr/>
        </p:nvSpPr>
        <p:spPr bwMode="auto">
          <a:xfrm>
            <a:off x="5029200" y="6019800"/>
            <a:ext cx="1676400" cy="533400"/>
          </a:xfrm>
          <a:prstGeom prst="borderCallout1">
            <a:avLst>
              <a:gd name="adj1" fmla="val 21431"/>
              <a:gd name="adj2" fmla="val -4546"/>
              <a:gd name="adj3" fmla="val -83931"/>
              <a:gd name="adj4" fmla="val -11366"/>
            </a:avLst>
          </a:prstGeom>
          <a:solidFill>
            <a:schemeClr val="bg1"/>
          </a:solidFill>
          <a:ln w="12700">
            <a:solidFill>
              <a:schemeClr val="tx1"/>
            </a:solidFill>
            <a:miter lim="800000"/>
            <a:headEnd type="none" w="sm" len="sm"/>
            <a:tailEnd type="none" w="sm" len="sm"/>
          </a:ln>
          <a:effectLst/>
        </p:spPr>
        <p:txBody>
          <a:bodyPr/>
          <a:lstStyle/>
          <a:p>
            <a:pPr algn="ctr"/>
            <a:r>
              <a:rPr lang="en-GB" sz="1400" b="0" i="1"/>
              <a:t>General resonance term</a:t>
            </a:r>
            <a:endParaRPr lang="en-GB" sz="1400" b="0" i="1">
              <a:cs typeface="Arial" charset="0"/>
              <a:sym typeface="Symbol" pitchFamily="18" charset="2"/>
            </a:endParaRPr>
          </a:p>
        </p:txBody>
      </p:sp>
      <p:sp>
        <p:nvSpPr>
          <p:cNvPr id="698384" name="AutoShape 16"/>
          <p:cNvSpPr>
            <a:spLocks/>
          </p:cNvSpPr>
          <p:nvPr/>
        </p:nvSpPr>
        <p:spPr bwMode="auto">
          <a:xfrm>
            <a:off x="6858000" y="5867400"/>
            <a:ext cx="1752600" cy="533400"/>
          </a:xfrm>
          <a:prstGeom prst="borderCallout1">
            <a:avLst>
              <a:gd name="adj1" fmla="val 21431"/>
              <a:gd name="adj2" fmla="val -4347"/>
              <a:gd name="adj3" fmla="val -51787"/>
              <a:gd name="adj4" fmla="val -16847"/>
            </a:avLst>
          </a:prstGeom>
          <a:solidFill>
            <a:schemeClr val="bg1"/>
          </a:solidFill>
          <a:ln w="12700">
            <a:solidFill>
              <a:schemeClr val="tx1"/>
            </a:solidFill>
            <a:miter lim="800000"/>
            <a:headEnd type="none" w="sm" len="sm"/>
            <a:tailEnd type="none" w="sm" len="sm"/>
          </a:ln>
          <a:effectLst/>
        </p:spPr>
        <p:txBody>
          <a:bodyPr/>
          <a:lstStyle/>
          <a:p>
            <a:pPr algn="ctr"/>
            <a:r>
              <a:rPr lang="en-GB" sz="1400" b="0" i="1"/>
              <a:t>Contribution from adjacent oscillators</a:t>
            </a:r>
            <a:endParaRPr lang="en-GB" sz="1400" b="0" i="1">
              <a:cs typeface="Arial" charset="0"/>
              <a:sym typeface="Symbol" pitchFamily="18" charset="2"/>
            </a:endParaRPr>
          </a:p>
        </p:txBody>
      </p:sp>
      <p:sp>
        <p:nvSpPr>
          <p:cNvPr id="698385" name="Text Box 17"/>
          <p:cNvSpPr txBox="1">
            <a:spLocks noChangeArrowheads="1"/>
          </p:cNvSpPr>
          <p:nvPr/>
        </p:nvSpPr>
        <p:spPr bwMode="auto">
          <a:xfrm>
            <a:off x="76200" y="1295400"/>
            <a:ext cx="8991600" cy="369332"/>
          </a:xfrm>
          <a:prstGeom prst="rect">
            <a:avLst/>
          </a:prstGeom>
          <a:solidFill>
            <a:srgbClr val="FFFF00"/>
          </a:solidFill>
          <a:ln w="12700">
            <a:noFill/>
            <a:miter lim="800000"/>
            <a:headEnd type="none" w="sm" len="sm"/>
            <a:tailEnd type="none" w="sm" len="sm"/>
          </a:ln>
          <a:effectLst/>
        </p:spPr>
        <p:txBody>
          <a:bodyPr wrap="square">
            <a:spAutoFit/>
          </a:bodyPr>
          <a:lstStyle/>
          <a:p>
            <a:r>
              <a:rPr lang="en-GB" sz="1800" b="0" dirty="0">
                <a:solidFill>
                  <a:schemeClr val="hlink"/>
                </a:solidFill>
              </a:rPr>
              <a:t>What is the relative phase and amplitude between cells in a chain of coupled cavities? </a:t>
            </a:r>
            <a:endParaRPr lang="en-US" sz="1800" b="0" dirty="0">
              <a:solidFill>
                <a:schemeClr val="hlink"/>
              </a:solidFill>
            </a:endParaRPr>
          </a:p>
        </p:txBody>
      </p:sp>
      <p:pic>
        <p:nvPicPr>
          <p:cNvPr id="698388" name="Picture 2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553200" y="1828800"/>
            <a:ext cx="2252663" cy="1184275"/>
          </a:xfrm>
          <a:prstGeom prst="rect">
            <a:avLst/>
          </a:prstGeom>
          <a:noFill/>
          <a:ln w="12700">
            <a:noFill/>
            <a:miter lim="800000"/>
            <a:headEnd type="none" w="sm" len="sm"/>
            <a:tailEnd type="none" w="sm" len="sm"/>
          </a:ln>
          <a:effectLst/>
        </p:spPr>
      </p:pic>
      <p:sp>
        <p:nvSpPr>
          <p:cNvPr id="698390" name="Text Box 22"/>
          <p:cNvSpPr txBox="1">
            <a:spLocks noChangeArrowheads="1"/>
          </p:cNvSpPr>
          <p:nvPr/>
        </p:nvSpPr>
        <p:spPr bwMode="auto">
          <a:xfrm>
            <a:off x="7315200" y="2819400"/>
            <a:ext cx="3492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C</a:t>
            </a:r>
            <a:endParaRPr lang="en-US" sz="1800">
              <a:solidFill>
                <a:schemeClr val="hlink"/>
              </a:solidFill>
            </a:endParaRPr>
          </a:p>
        </p:txBody>
      </p:sp>
      <p:sp>
        <p:nvSpPr>
          <p:cNvPr id="698391" name="Text Box 23"/>
          <p:cNvSpPr txBox="1">
            <a:spLocks noChangeArrowheads="1"/>
          </p:cNvSpPr>
          <p:nvPr/>
        </p:nvSpPr>
        <p:spPr bwMode="auto">
          <a:xfrm>
            <a:off x="7086600" y="1981200"/>
            <a:ext cx="3238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L</a:t>
            </a:r>
            <a:endParaRPr lang="en-US" sz="1800">
              <a:solidFill>
                <a:schemeClr val="hlink"/>
              </a:solidFill>
            </a:endParaRPr>
          </a:p>
        </p:txBody>
      </p:sp>
      <p:sp>
        <p:nvSpPr>
          <p:cNvPr id="698392" name="Text Box 24"/>
          <p:cNvSpPr txBox="1">
            <a:spLocks noChangeArrowheads="1"/>
          </p:cNvSpPr>
          <p:nvPr/>
        </p:nvSpPr>
        <p:spPr bwMode="auto">
          <a:xfrm>
            <a:off x="7848600" y="1981200"/>
            <a:ext cx="3238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L</a:t>
            </a:r>
            <a:endParaRPr lang="en-US" sz="1800">
              <a:solidFill>
                <a:schemeClr val="hlink"/>
              </a:solidFill>
            </a:endParaRPr>
          </a:p>
        </p:txBody>
      </p:sp>
      <p:sp>
        <p:nvSpPr>
          <p:cNvPr id="698393" name="Text Box 25"/>
          <p:cNvSpPr txBox="1">
            <a:spLocks noChangeArrowheads="1"/>
          </p:cNvSpPr>
          <p:nvPr/>
        </p:nvSpPr>
        <p:spPr bwMode="auto">
          <a:xfrm>
            <a:off x="8458200" y="2209800"/>
            <a:ext cx="3238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L</a:t>
            </a:r>
            <a:endParaRPr lang="en-US" sz="1800">
              <a:solidFill>
                <a:schemeClr val="hlink"/>
              </a:solidFill>
            </a:endParaRPr>
          </a:p>
        </p:txBody>
      </p:sp>
      <p:sp>
        <p:nvSpPr>
          <p:cNvPr id="698394" name="Text Box 26"/>
          <p:cNvSpPr txBox="1">
            <a:spLocks noChangeArrowheads="1"/>
          </p:cNvSpPr>
          <p:nvPr/>
        </p:nvSpPr>
        <p:spPr bwMode="auto">
          <a:xfrm>
            <a:off x="6553200" y="2209800"/>
            <a:ext cx="3238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L</a:t>
            </a:r>
            <a:endParaRPr lang="en-US" sz="1800">
              <a:solidFill>
                <a:schemeClr val="hlink"/>
              </a:solidFill>
            </a:endParaRPr>
          </a:p>
        </p:txBody>
      </p:sp>
      <p:sp>
        <p:nvSpPr>
          <p:cNvPr id="698395" name="Text Box 27"/>
          <p:cNvSpPr txBox="1">
            <a:spLocks noChangeArrowheads="1"/>
          </p:cNvSpPr>
          <p:nvPr/>
        </p:nvSpPr>
        <p:spPr bwMode="auto">
          <a:xfrm>
            <a:off x="8153400" y="1600200"/>
            <a:ext cx="3746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M</a:t>
            </a:r>
            <a:endParaRPr lang="en-US" sz="1800">
              <a:solidFill>
                <a:schemeClr val="hlink"/>
              </a:solidFill>
            </a:endParaRPr>
          </a:p>
        </p:txBody>
      </p:sp>
      <p:sp>
        <p:nvSpPr>
          <p:cNvPr id="698396" name="Text Box 28"/>
          <p:cNvSpPr txBox="1">
            <a:spLocks noChangeArrowheads="1"/>
          </p:cNvSpPr>
          <p:nvPr/>
        </p:nvSpPr>
        <p:spPr bwMode="auto">
          <a:xfrm>
            <a:off x="6858000" y="1600200"/>
            <a:ext cx="3746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M</a:t>
            </a:r>
            <a:endParaRPr lang="en-US" sz="1800">
              <a:solidFill>
                <a:schemeClr val="hlink"/>
              </a:solidFill>
            </a:endParaRPr>
          </a:p>
        </p:txBody>
      </p:sp>
      <p:sp>
        <p:nvSpPr>
          <p:cNvPr id="698397" name="Text Box 29"/>
          <p:cNvSpPr txBox="1">
            <a:spLocks noChangeArrowheads="1"/>
          </p:cNvSpPr>
          <p:nvPr/>
        </p:nvSpPr>
        <p:spPr bwMode="auto">
          <a:xfrm>
            <a:off x="7467600" y="1524000"/>
            <a:ext cx="349250" cy="366713"/>
          </a:xfrm>
          <a:prstGeom prst="rect">
            <a:avLst/>
          </a:prstGeom>
          <a:noFill/>
          <a:ln w="12700">
            <a:noFill/>
            <a:miter lim="800000"/>
            <a:headEnd type="none" w="sm" len="sm"/>
            <a:tailEnd type="none" w="sm" len="sm"/>
          </a:ln>
          <a:effectLst/>
        </p:spPr>
        <p:txBody>
          <a:bodyPr wrap="none">
            <a:spAutoFit/>
          </a:bodyPr>
          <a:lstStyle/>
          <a:p>
            <a:r>
              <a:rPr lang="en-GB" sz="1800">
                <a:solidFill>
                  <a:schemeClr val="hlink"/>
                </a:solidFill>
              </a:rPr>
              <a:t>R</a:t>
            </a:r>
            <a:endParaRPr lang="en-US" sz="1800">
              <a:solidFill>
                <a:schemeClr val="hlink"/>
              </a:solidFill>
            </a:endParaRPr>
          </a:p>
        </p:txBody>
      </p:sp>
      <p:sp>
        <p:nvSpPr>
          <p:cNvPr id="698402" name="AutoShape 34"/>
          <p:cNvSpPr>
            <a:spLocks noChangeArrowheads="1"/>
          </p:cNvSpPr>
          <p:nvPr/>
        </p:nvSpPr>
        <p:spPr bwMode="auto">
          <a:xfrm rot="9232972">
            <a:off x="7315200" y="1981200"/>
            <a:ext cx="595313" cy="685800"/>
          </a:xfrm>
          <a:custGeom>
            <a:avLst/>
            <a:gdLst>
              <a:gd name="G0" fmla="+- -358355 0 0"/>
              <a:gd name="G1" fmla="+- -9105157 0 0"/>
              <a:gd name="G2" fmla="+- -358355 0 -9105157"/>
              <a:gd name="G3" fmla="+- 10800 0 0"/>
              <a:gd name="G4" fmla="+- 0 0 -358355"/>
              <a:gd name="T0" fmla="*/ 360 256 1"/>
              <a:gd name="T1" fmla="*/ 0 256 1"/>
              <a:gd name="G5" fmla="+- G2 T0 T1"/>
              <a:gd name="G6" fmla="?: G2 G2 G5"/>
              <a:gd name="G7" fmla="+- 0 0 G6"/>
              <a:gd name="G8" fmla="+- 9402 0 0"/>
              <a:gd name="G9" fmla="+- 0 0 -9105157"/>
              <a:gd name="G10" fmla="+- 9402 0 2700"/>
              <a:gd name="G11" fmla="cos G10 -358355"/>
              <a:gd name="G12" fmla="sin G10 -358355"/>
              <a:gd name="G13" fmla="cos 13500 -358355"/>
              <a:gd name="G14" fmla="sin 13500 -358355"/>
              <a:gd name="G15" fmla="+- G11 10800 0"/>
              <a:gd name="G16" fmla="+- G12 10800 0"/>
              <a:gd name="G17" fmla="+- G13 10800 0"/>
              <a:gd name="G18" fmla="+- G14 10800 0"/>
              <a:gd name="G19" fmla="*/ 9402 1 2"/>
              <a:gd name="G20" fmla="+- G19 5400 0"/>
              <a:gd name="G21" fmla="cos G20 -358355"/>
              <a:gd name="G22" fmla="sin G20 -358355"/>
              <a:gd name="G23" fmla="+- G21 10800 0"/>
              <a:gd name="G24" fmla="+- G12 G23 G22"/>
              <a:gd name="G25" fmla="+- G22 G23 G11"/>
              <a:gd name="G26" fmla="cos 10800 -358355"/>
              <a:gd name="G27" fmla="sin 10800 -358355"/>
              <a:gd name="G28" fmla="cos 9402 -358355"/>
              <a:gd name="G29" fmla="sin 9402 -358355"/>
              <a:gd name="G30" fmla="+- G26 10800 0"/>
              <a:gd name="G31" fmla="+- G27 10800 0"/>
              <a:gd name="G32" fmla="+- G28 10800 0"/>
              <a:gd name="G33" fmla="+- G29 10800 0"/>
              <a:gd name="G34" fmla="+- G19 5400 0"/>
              <a:gd name="G35" fmla="cos G34 -9105157"/>
              <a:gd name="G36" fmla="sin G34 -9105157"/>
              <a:gd name="G37" fmla="+/ -9105157 -358355 2"/>
              <a:gd name="T2" fmla="*/ 180 256 1"/>
              <a:gd name="T3" fmla="*/ 0 256 1"/>
              <a:gd name="G38" fmla="+- G37 T2 T3"/>
              <a:gd name="G39" fmla="?: G2 G37 G38"/>
              <a:gd name="G40" fmla="cos 10800 G39"/>
              <a:gd name="G41" fmla="sin 10800 G39"/>
              <a:gd name="G42" fmla="cos 9402 G39"/>
              <a:gd name="G43" fmla="sin 9402 G39"/>
              <a:gd name="G44" fmla="+- G40 10800 0"/>
              <a:gd name="G45" fmla="+- G41 10800 0"/>
              <a:gd name="G46" fmla="+- G42 10800 0"/>
              <a:gd name="G47" fmla="+- G43 10800 0"/>
              <a:gd name="G48" fmla="+- G35 10800 0"/>
              <a:gd name="G49" fmla="+- G36 10800 0"/>
              <a:gd name="T4" fmla="*/ 14101 w 21600"/>
              <a:gd name="T5" fmla="*/ 516 h 21600"/>
              <a:gd name="T6" fmla="*/ 3184 w 21600"/>
              <a:gd name="T7" fmla="*/ 4164 h 21600"/>
              <a:gd name="T8" fmla="*/ 13674 w 21600"/>
              <a:gd name="T9" fmla="*/ 1848 h 21600"/>
              <a:gd name="T10" fmla="*/ 24238 w 21600"/>
              <a:gd name="T11" fmla="*/ 9513 h 21600"/>
              <a:gd name="T12" fmla="*/ 21179 w 21600"/>
              <a:gd name="T13" fmla="*/ 13221 h 21600"/>
              <a:gd name="T14" fmla="*/ 17471 w 21600"/>
              <a:gd name="T15" fmla="*/ 101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159" y="9904"/>
                </a:moveTo>
                <a:cubicBezTo>
                  <a:pt x="19697" y="5080"/>
                  <a:pt x="15645" y="1398"/>
                  <a:pt x="10800" y="1398"/>
                </a:cubicBezTo>
                <a:cubicBezTo>
                  <a:pt x="8081" y="1397"/>
                  <a:pt x="5496" y="2574"/>
                  <a:pt x="3711" y="4623"/>
                </a:cubicBezTo>
                <a:lnTo>
                  <a:pt x="2657" y="3705"/>
                </a:lnTo>
                <a:cubicBezTo>
                  <a:pt x="4708" y="1351"/>
                  <a:pt x="7677" y="-1"/>
                  <a:pt x="10800" y="0"/>
                </a:cubicBezTo>
                <a:cubicBezTo>
                  <a:pt x="16366" y="0"/>
                  <a:pt x="21020" y="4230"/>
                  <a:pt x="21550" y="9770"/>
                </a:cubicBezTo>
                <a:lnTo>
                  <a:pt x="24238" y="9513"/>
                </a:lnTo>
                <a:lnTo>
                  <a:pt x="21179" y="13221"/>
                </a:lnTo>
                <a:lnTo>
                  <a:pt x="17471" y="10161"/>
                </a:lnTo>
                <a:lnTo>
                  <a:pt x="20159" y="9904"/>
                </a:lnTo>
                <a:close/>
              </a:path>
            </a:pathLst>
          </a:custGeom>
          <a:solidFill>
            <a:srgbClr val="00FF00"/>
          </a:solidFill>
          <a:ln w="12700">
            <a:solidFill>
              <a:schemeClr val="tx1"/>
            </a:solidFill>
            <a:miter lim="800000"/>
            <a:headEnd type="none" w="sm" len="sm"/>
            <a:tailEnd type="none" w="sm" len="sm"/>
          </a:ln>
          <a:effectLst/>
        </p:spPr>
        <p:txBody>
          <a:bodyPr wrap="none" anchor="ctr"/>
          <a:lstStyle/>
          <a:p>
            <a:endParaRPr lang="en-US"/>
          </a:p>
        </p:txBody>
      </p:sp>
      <p:sp>
        <p:nvSpPr>
          <p:cNvPr id="698403" name="Text Box 35"/>
          <p:cNvSpPr txBox="1">
            <a:spLocks noChangeArrowheads="1"/>
          </p:cNvSpPr>
          <p:nvPr/>
        </p:nvSpPr>
        <p:spPr bwMode="auto">
          <a:xfrm>
            <a:off x="7467600" y="2209800"/>
            <a:ext cx="290513" cy="366713"/>
          </a:xfrm>
          <a:prstGeom prst="rect">
            <a:avLst/>
          </a:prstGeom>
          <a:noFill/>
          <a:ln w="12700">
            <a:noFill/>
            <a:miter lim="800000"/>
            <a:headEnd type="none" w="sm" len="sm"/>
            <a:tailEnd type="none" w="sm" len="sm"/>
          </a:ln>
          <a:effectLst/>
        </p:spPr>
        <p:txBody>
          <a:bodyPr wrap="none">
            <a:spAutoFit/>
          </a:bodyPr>
          <a:lstStyle/>
          <a:p>
            <a:r>
              <a:rPr lang="en-GB" sz="1800">
                <a:solidFill>
                  <a:schemeClr val="accent2"/>
                </a:solidFill>
              </a:rPr>
              <a:t>I</a:t>
            </a:r>
            <a:r>
              <a:rPr lang="en-GB" sz="1800" baseline="-25000">
                <a:solidFill>
                  <a:schemeClr val="accent2"/>
                </a:solidFill>
              </a:rPr>
              <a:t>i</a:t>
            </a:r>
            <a:endParaRPr lang="en-US" sz="1800" baseline="-25000">
              <a:solidFill>
                <a:schemeClr val="accent2"/>
              </a:solidFill>
            </a:endParaRPr>
          </a:p>
        </p:txBody>
      </p:sp>
      <p:graphicFrame>
        <p:nvGraphicFramePr>
          <p:cNvPr id="698404" name="Object 36"/>
          <p:cNvGraphicFramePr>
            <a:graphicFrameLocks noGrp="1" noChangeAspect="1"/>
          </p:cNvGraphicFramePr>
          <p:nvPr>
            <p:ph sz="quarter" idx="3"/>
          </p:nvPr>
        </p:nvGraphicFramePr>
        <p:xfrm>
          <a:off x="7010400" y="3048000"/>
          <a:ext cx="1447800" cy="412750"/>
        </p:xfrm>
        <a:graphic>
          <a:graphicData uri="http://schemas.openxmlformats.org/presentationml/2006/ole">
            <mc:AlternateContent xmlns:mc="http://schemas.openxmlformats.org/markup-compatibility/2006">
              <mc:Choice xmlns:v="urn:schemas-microsoft-com:vml" Requires="v">
                <p:oleObj spid="_x0000_s698569" name="Equation" r:id="rId9" imgW="888840" imgH="253800" progId="Equation.3">
                  <p:embed/>
                </p:oleObj>
              </mc:Choice>
              <mc:Fallback>
                <p:oleObj name="Equation" r:id="rId9" imgW="888840" imgH="253800" progId="Equation.3">
                  <p:embed/>
                  <p:pic>
                    <p:nvPicPr>
                      <p:cNvPr id="0"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3048000"/>
                        <a:ext cx="1447800"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7"/>
          <p:cNvSpPr>
            <a:spLocks noGrp="1"/>
          </p:cNvSpPr>
          <p:nvPr>
            <p:ph type="ftr" sz="quarter" idx="11"/>
          </p:nvPr>
        </p:nvSpPr>
        <p:spPr/>
        <p:txBody>
          <a:bodyPr/>
          <a:lstStyle/>
          <a:p>
            <a:fld id="{A3ABBDB8-130C-4102-BE10-94E649C59DEC}" type="slidenum">
              <a:rPr lang="en-GB"/>
              <a:pPr/>
              <a:t>24</a:t>
            </a:fld>
            <a:endParaRPr lang="en-GB"/>
          </a:p>
        </p:txBody>
      </p:sp>
      <p:sp>
        <p:nvSpPr>
          <p:cNvPr id="700420" name="Rectangle 4"/>
          <p:cNvSpPr>
            <a:spLocks noGrp="1" noChangeArrowheads="1"/>
          </p:cNvSpPr>
          <p:nvPr>
            <p:ph type="title" sz="quarter"/>
          </p:nvPr>
        </p:nvSpPr>
        <p:spPr/>
        <p:txBody>
          <a:bodyPr/>
          <a:lstStyle/>
          <a:p>
            <a:r>
              <a:rPr lang="en-US" sz="3200"/>
              <a:t>The Coupled-system Matrix</a:t>
            </a:r>
          </a:p>
        </p:txBody>
      </p:sp>
      <p:graphicFrame>
        <p:nvGraphicFramePr>
          <p:cNvPr id="700422" name="Object 6"/>
          <p:cNvGraphicFramePr>
            <a:graphicFrameLocks noGrp="1" noChangeAspect="1"/>
          </p:cNvGraphicFramePr>
          <p:nvPr>
            <p:ph sz="quarter" idx="1"/>
          </p:nvPr>
        </p:nvGraphicFramePr>
        <p:xfrm>
          <a:off x="3657600" y="1828800"/>
          <a:ext cx="3243263" cy="1895475"/>
        </p:xfrm>
        <a:graphic>
          <a:graphicData uri="http://schemas.openxmlformats.org/presentationml/2006/ole">
            <mc:AlternateContent xmlns:mc="http://schemas.openxmlformats.org/markup-compatibility/2006">
              <mc:Choice xmlns:v="urn:schemas-microsoft-com:vml" Requires="v">
                <p:oleObj spid="_x0000_s700699" name="Equation" r:id="rId3" imgW="2260440" imgH="1320480" progId="Equation.3">
                  <p:embed/>
                </p:oleObj>
              </mc:Choice>
              <mc:Fallback>
                <p:oleObj name="Equation" r:id="rId3" imgW="2260440" imgH="132048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800"/>
                        <a:ext cx="3243263" cy="1895475"/>
                      </a:xfrm>
                      <a:prstGeom prst="rect">
                        <a:avLst/>
                      </a:prstGeom>
                      <a:solidFill>
                        <a:srgbClr val="FFFFAB"/>
                      </a:solidFill>
                    </p:spPr>
                  </p:pic>
                </p:oleObj>
              </mc:Fallback>
            </mc:AlternateContent>
          </a:graphicData>
        </a:graphic>
      </p:graphicFrame>
      <p:graphicFrame>
        <p:nvGraphicFramePr>
          <p:cNvPr id="700424" name="Object 8"/>
          <p:cNvGraphicFramePr>
            <a:graphicFrameLocks noGrp="1" noChangeAspect="1"/>
          </p:cNvGraphicFramePr>
          <p:nvPr>
            <p:ph sz="quarter" idx="2"/>
          </p:nvPr>
        </p:nvGraphicFramePr>
        <p:xfrm>
          <a:off x="7543800" y="2667000"/>
          <a:ext cx="1095375" cy="381000"/>
        </p:xfrm>
        <a:graphic>
          <a:graphicData uri="http://schemas.openxmlformats.org/presentationml/2006/ole">
            <mc:AlternateContent xmlns:mc="http://schemas.openxmlformats.org/markup-compatibility/2006">
              <mc:Choice xmlns:v="urn:schemas-microsoft-com:vml" Requires="v">
                <p:oleObj spid="_x0000_s700700" name="Equation" r:id="rId5" imgW="583920" imgH="203040" progId="Equation.3">
                  <p:embed/>
                </p:oleObj>
              </mc:Choice>
              <mc:Fallback>
                <p:oleObj name="Equation" r:id="rId5" imgW="583920" imgH="20304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667000"/>
                        <a:ext cx="1095375" cy="381000"/>
                      </a:xfrm>
                      <a:prstGeom prst="rect">
                        <a:avLst/>
                      </a:prstGeom>
                      <a:solidFill>
                        <a:srgbClr val="FFFFAB"/>
                      </a:solidFill>
                    </p:spPr>
                  </p:pic>
                </p:oleObj>
              </mc:Fallback>
            </mc:AlternateContent>
          </a:graphicData>
        </a:graphic>
      </p:graphicFrame>
      <p:pic>
        <p:nvPicPr>
          <p:cNvPr id="700421"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7200" y="3276600"/>
            <a:ext cx="2103438" cy="3048000"/>
          </a:xfrm>
          <a:prstGeom prst="rect">
            <a:avLst/>
          </a:prstGeom>
          <a:noFill/>
          <a:ln w="12700">
            <a:noFill/>
            <a:miter lim="800000"/>
            <a:headEnd type="none" w="sm" len="sm"/>
            <a:tailEnd type="none" w="sm" len="sm"/>
          </a:ln>
          <a:effectLst/>
        </p:spPr>
      </p:pic>
      <p:sp>
        <p:nvSpPr>
          <p:cNvPr id="700426" name="Text Box 10"/>
          <p:cNvSpPr txBox="1">
            <a:spLocks noChangeArrowheads="1"/>
          </p:cNvSpPr>
          <p:nvPr/>
        </p:nvSpPr>
        <p:spPr bwMode="auto">
          <a:xfrm>
            <a:off x="7086600" y="2667000"/>
            <a:ext cx="365125" cy="336550"/>
          </a:xfrm>
          <a:prstGeom prst="rect">
            <a:avLst/>
          </a:prstGeom>
          <a:noFill/>
          <a:ln w="12700">
            <a:noFill/>
            <a:miter lim="800000"/>
            <a:headEnd type="none" w="sm" len="sm"/>
            <a:tailEnd type="none" w="sm" len="sm"/>
          </a:ln>
          <a:effectLst/>
        </p:spPr>
        <p:txBody>
          <a:bodyPr wrap="none">
            <a:spAutoFit/>
          </a:bodyPr>
          <a:lstStyle/>
          <a:p>
            <a:r>
              <a:rPr lang="en-GB" sz="1600" b="0"/>
              <a:t>or</a:t>
            </a:r>
            <a:endParaRPr lang="en-US" sz="1600" b="0"/>
          </a:p>
        </p:txBody>
      </p:sp>
      <p:sp>
        <p:nvSpPr>
          <p:cNvPr id="700427" name="Text Box 11"/>
          <p:cNvSpPr txBox="1">
            <a:spLocks noChangeArrowheads="1"/>
          </p:cNvSpPr>
          <p:nvPr/>
        </p:nvSpPr>
        <p:spPr bwMode="auto">
          <a:xfrm>
            <a:off x="2895600" y="3886200"/>
            <a:ext cx="3898900" cy="336550"/>
          </a:xfrm>
          <a:prstGeom prst="rect">
            <a:avLst/>
          </a:prstGeom>
          <a:noFill/>
          <a:ln w="12700">
            <a:noFill/>
            <a:miter lim="800000"/>
            <a:headEnd type="none" w="sm" len="sm"/>
            <a:tailEnd type="none" w="sm" len="sm"/>
          </a:ln>
          <a:effectLst/>
        </p:spPr>
        <p:txBody>
          <a:bodyPr wrap="none">
            <a:spAutoFit/>
          </a:bodyPr>
          <a:lstStyle/>
          <a:p>
            <a:r>
              <a:rPr lang="en-GB" sz="1600" b="0"/>
              <a:t>This matrix equation has solutions only if </a:t>
            </a:r>
            <a:endParaRPr lang="en-US" sz="1600" b="0"/>
          </a:p>
        </p:txBody>
      </p:sp>
      <p:sp>
        <p:nvSpPr>
          <p:cNvPr id="700430" name="Text Box 14"/>
          <p:cNvSpPr txBox="1">
            <a:spLocks noChangeArrowheads="1"/>
          </p:cNvSpPr>
          <p:nvPr/>
        </p:nvSpPr>
        <p:spPr bwMode="auto">
          <a:xfrm>
            <a:off x="2514600" y="4267200"/>
            <a:ext cx="6629400" cy="1949450"/>
          </a:xfrm>
          <a:prstGeom prst="rect">
            <a:avLst/>
          </a:prstGeom>
          <a:noFill/>
          <a:ln w="12700">
            <a:noFill/>
            <a:miter lim="800000"/>
            <a:headEnd type="none" w="sm" len="sm"/>
            <a:tailEnd type="none" w="sm" len="sm"/>
          </a:ln>
          <a:effectLst/>
        </p:spPr>
        <p:txBody>
          <a:bodyPr>
            <a:spAutoFit/>
          </a:bodyPr>
          <a:lstStyle/>
          <a:p>
            <a:pPr marL="266700" indent="-266700">
              <a:spcBef>
                <a:spcPct val="30000"/>
              </a:spcBef>
            </a:pPr>
            <a:r>
              <a:rPr lang="en-GB" sz="1600" b="0"/>
              <a:t>Eigenvalue problem! </a:t>
            </a:r>
          </a:p>
          <a:p>
            <a:pPr marL="266700" indent="-266700">
              <a:spcBef>
                <a:spcPct val="30000"/>
              </a:spcBef>
              <a:buFontTx/>
              <a:buAutoNum type="arabicPeriod"/>
            </a:pPr>
            <a:r>
              <a:rPr lang="en-GB" sz="1600" b="0"/>
              <a:t>System of order (N+1) in </a:t>
            </a:r>
            <a:r>
              <a:rPr lang="en-GB" sz="1600" b="0" i="1">
                <a:latin typeface="Symbol" pitchFamily="18" charset="2"/>
              </a:rPr>
              <a:t>w</a:t>
            </a:r>
            <a:r>
              <a:rPr lang="en-GB" sz="1600" b="0"/>
              <a:t> </a:t>
            </a:r>
            <a:r>
              <a:rPr lang="en-GB" sz="1600" b="0">
                <a:sym typeface="Symbol" pitchFamily="18" charset="2"/>
              </a:rPr>
              <a:t> </a:t>
            </a:r>
            <a:r>
              <a:rPr lang="en-GB" sz="1600" b="0"/>
              <a:t>only N+1 frequencies will be solution of the problem (</a:t>
            </a:r>
            <a:r>
              <a:rPr lang="en-US" sz="1600" b="0"/>
              <a:t>“eigenvalues”, corresponding to the resonances) </a:t>
            </a:r>
            <a:r>
              <a:rPr lang="en-GB" sz="1600" b="0">
                <a:sym typeface="Symbol" pitchFamily="18" charset="2"/>
              </a:rPr>
              <a:t> a system of N coupled oscillators has N resonance frequencies  an </a:t>
            </a:r>
            <a:r>
              <a:rPr lang="en-GB" sz="1600" b="0" i="1">
                <a:solidFill>
                  <a:schemeClr val="hlink"/>
                </a:solidFill>
                <a:sym typeface="Symbol" pitchFamily="18" charset="2"/>
              </a:rPr>
              <a:t>individual resonance opens up into a band of frequencies</a:t>
            </a:r>
            <a:r>
              <a:rPr lang="en-GB" sz="1600" b="0">
                <a:sym typeface="Symbol" pitchFamily="18" charset="2"/>
              </a:rPr>
              <a:t>. </a:t>
            </a:r>
          </a:p>
          <a:p>
            <a:pPr marL="266700" indent="-266700">
              <a:spcBef>
                <a:spcPct val="30000"/>
              </a:spcBef>
              <a:buFontTx/>
              <a:buAutoNum type="arabicPeriod"/>
            </a:pPr>
            <a:r>
              <a:rPr lang="en-GB" sz="1600" b="0"/>
              <a:t>At each frequency </a:t>
            </a:r>
            <a:r>
              <a:rPr lang="en-GB" sz="1600" b="0" i="1">
                <a:latin typeface="Symbol" pitchFamily="18" charset="2"/>
              </a:rPr>
              <a:t>w</a:t>
            </a:r>
            <a:r>
              <a:rPr lang="en-GB" sz="1600" b="0" baseline="-25000"/>
              <a:t>i </a:t>
            </a:r>
            <a:r>
              <a:rPr lang="en-GB" sz="1600" b="0"/>
              <a:t> will correspond a set of relative amplitudes in the different cells (</a:t>
            </a:r>
            <a:r>
              <a:rPr lang="en-GB" sz="1600" b="0" i="1"/>
              <a:t>X</a:t>
            </a:r>
            <a:r>
              <a:rPr lang="en-GB" sz="1600" b="0" baseline="-25000"/>
              <a:t>0</a:t>
            </a:r>
            <a:r>
              <a:rPr lang="en-GB" sz="1600" b="0"/>
              <a:t>, </a:t>
            </a:r>
            <a:r>
              <a:rPr lang="en-GB" sz="1600" b="0" i="1"/>
              <a:t>X</a:t>
            </a:r>
            <a:r>
              <a:rPr lang="en-GB" sz="1600" b="0" baseline="-25000"/>
              <a:t>2</a:t>
            </a:r>
            <a:r>
              <a:rPr lang="en-GB" sz="1600" b="0"/>
              <a:t>, …, </a:t>
            </a:r>
            <a:r>
              <a:rPr lang="en-GB" sz="1600" b="0" i="1"/>
              <a:t>X</a:t>
            </a:r>
            <a:r>
              <a:rPr lang="en-GB" sz="1600" b="0" baseline="-25000"/>
              <a:t>N</a:t>
            </a:r>
            <a:r>
              <a:rPr lang="en-GB" sz="1600" b="0"/>
              <a:t>): the “eigenmodes” or “</a:t>
            </a:r>
            <a:r>
              <a:rPr lang="en-GB" sz="1600" b="0" u="sng">
                <a:solidFill>
                  <a:schemeClr val="hlink"/>
                </a:solidFill>
              </a:rPr>
              <a:t>modes</a:t>
            </a:r>
            <a:r>
              <a:rPr lang="en-GB" sz="1600" b="0"/>
              <a:t>”.</a:t>
            </a:r>
            <a:endParaRPr lang="en-US" sz="1600" b="0"/>
          </a:p>
        </p:txBody>
      </p:sp>
      <p:graphicFrame>
        <p:nvGraphicFramePr>
          <p:cNvPr id="700433" name="Object 17"/>
          <p:cNvGraphicFramePr>
            <a:graphicFrameLocks noGrp="1" noChangeAspect="1"/>
          </p:cNvGraphicFramePr>
          <p:nvPr>
            <p:ph sz="quarter" idx="4"/>
          </p:nvPr>
        </p:nvGraphicFramePr>
        <p:xfrm>
          <a:off x="6781800" y="3875088"/>
          <a:ext cx="1181100" cy="323850"/>
        </p:xfrm>
        <a:graphic>
          <a:graphicData uri="http://schemas.openxmlformats.org/presentationml/2006/ole">
            <mc:AlternateContent xmlns:mc="http://schemas.openxmlformats.org/markup-compatibility/2006">
              <mc:Choice xmlns:v="urn:schemas-microsoft-com:vml" Requires="v">
                <p:oleObj spid="_x0000_s700701" name="Equation" r:id="rId8" imgW="647640" imgH="177480" progId="Equation.3">
                  <p:embed/>
                </p:oleObj>
              </mc:Choice>
              <mc:Fallback>
                <p:oleObj name="Equation" r:id="rId8" imgW="647640" imgH="177480" progId="Equation.3">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3875088"/>
                        <a:ext cx="1181100" cy="323850"/>
                      </a:xfrm>
                      <a:prstGeom prst="rect">
                        <a:avLst/>
                      </a:prstGeom>
                      <a:solidFill>
                        <a:srgbClr val="FFFFAB"/>
                      </a:solidFill>
                    </p:spPr>
                  </p:pic>
                </p:oleObj>
              </mc:Fallback>
            </mc:AlternateContent>
          </a:graphicData>
        </a:graphic>
      </p:graphicFrame>
      <p:sp>
        <p:nvSpPr>
          <p:cNvPr id="700436" name="Text Box 20"/>
          <p:cNvSpPr txBox="1">
            <a:spLocks noChangeArrowheads="1"/>
          </p:cNvSpPr>
          <p:nvPr/>
        </p:nvSpPr>
        <p:spPr bwMode="auto">
          <a:xfrm>
            <a:off x="2895600" y="1371600"/>
            <a:ext cx="5976938" cy="336550"/>
          </a:xfrm>
          <a:prstGeom prst="rect">
            <a:avLst/>
          </a:prstGeom>
          <a:noFill/>
          <a:ln w="12700">
            <a:noFill/>
            <a:miter lim="800000"/>
            <a:headEnd type="none" w="sm" len="sm"/>
            <a:tailEnd type="none" w="sm" len="sm"/>
          </a:ln>
          <a:effectLst/>
        </p:spPr>
        <p:txBody>
          <a:bodyPr wrap="none">
            <a:spAutoFit/>
          </a:bodyPr>
          <a:lstStyle/>
          <a:p>
            <a:r>
              <a:rPr lang="en-GB" sz="1600" b="0"/>
              <a:t>A chain of N+1 resonators is described by a (N+1)x(N+1) matrix:</a:t>
            </a:r>
            <a:endParaRPr lang="en-US" sz="1600" b="0"/>
          </a:p>
        </p:txBody>
      </p:sp>
      <p:graphicFrame>
        <p:nvGraphicFramePr>
          <p:cNvPr id="700437" name="Object 21"/>
          <p:cNvGraphicFramePr>
            <a:graphicFrameLocks noChangeAspect="1"/>
          </p:cNvGraphicFramePr>
          <p:nvPr/>
        </p:nvGraphicFramePr>
        <p:xfrm>
          <a:off x="152400" y="1524000"/>
          <a:ext cx="2636838" cy="569913"/>
        </p:xfrm>
        <a:graphic>
          <a:graphicData uri="http://schemas.openxmlformats.org/presentationml/2006/ole">
            <mc:AlternateContent xmlns:mc="http://schemas.openxmlformats.org/markup-compatibility/2006">
              <mc:Choice xmlns:v="urn:schemas-microsoft-com:vml" Requires="v">
                <p:oleObj spid="_x0000_s700702" name="Equation" r:id="rId10" imgW="1942920" imgH="419040" progId="Equation.3">
                  <p:embed/>
                </p:oleObj>
              </mc:Choice>
              <mc:Fallback>
                <p:oleObj name="Equation" r:id="rId10" imgW="1942920" imgH="419040" progId="Equation.3">
                  <p:embed/>
                  <p:pic>
                    <p:nvPicPr>
                      <p:cNvPr id="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636838" cy="569913"/>
                      </a:xfrm>
                      <a:prstGeom prst="rect">
                        <a:avLst/>
                      </a:prstGeom>
                      <a:solidFill>
                        <a:srgbClr val="FFFFAB"/>
                      </a:solidFill>
                    </p:spPr>
                  </p:pic>
                </p:oleObj>
              </mc:Fallback>
            </mc:AlternateContent>
          </a:graphicData>
        </a:graphic>
      </p:graphicFrame>
      <p:graphicFrame>
        <p:nvGraphicFramePr>
          <p:cNvPr id="700438" name="Object 22"/>
          <p:cNvGraphicFramePr>
            <a:graphicFrameLocks noChangeAspect="1"/>
          </p:cNvGraphicFramePr>
          <p:nvPr/>
        </p:nvGraphicFramePr>
        <p:xfrm>
          <a:off x="1020763" y="2209800"/>
          <a:ext cx="928687" cy="288925"/>
        </p:xfrm>
        <a:graphic>
          <a:graphicData uri="http://schemas.openxmlformats.org/presentationml/2006/ole">
            <mc:AlternateContent xmlns:mc="http://schemas.openxmlformats.org/markup-compatibility/2006">
              <mc:Choice xmlns:v="urn:schemas-microsoft-com:vml" Requires="v">
                <p:oleObj spid="_x0000_s700703" name="Equation" r:id="rId12" imgW="609480" imgH="190440" progId="Equation.3">
                  <p:embed/>
                </p:oleObj>
              </mc:Choice>
              <mc:Fallback>
                <p:oleObj name="Equation" r:id="rId12" imgW="609480" imgH="190440" progId="Equation.3">
                  <p:embed/>
                  <p:pic>
                    <p:nvPicPr>
                      <p:cNvPr id="0"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763" y="2209800"/>
                        <a:ext cx="928687" cy="288925"/>
                      </a:xfrm>
                      <a:prstGeom prst="rect">
                        <a:avLst/>
                      </a:prstGeom>
                      <a:solidFill>
                        <a:srgbClr val="FFFFAB"/>
                      </a:solidFill>
                    </p:spPr>
                  </p:pic>
                </p:oleObj>
              </mc:Fallback>
            </mc:AlternateContent>
          </a:graphicData>
        </a:graphic>
      </p:graphicFrame>
      <p:sp>
        <p:nvSpPr>
          <p:cNvPr id="700439" name="AutoShape 23"/>
          <p:cNvSpPr>
            <a:spLocks noChangeArrowheads="1"/>
          </p:cNvSpPr>
          <p:nvPr/>
        </p:nvSpPr>
        <p:spPr bwMode="auto">
          <a:xfrm rot="5400000">
            <a:off x="1714500" y="2476500"/>
            <a:ext cx="457200" cy="838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FF00"/>
          </a:solidFill>
          <a:ln w="12700">
            <a:solidFill>
              <a:schemeClr val="tx1"/>
            </a:solid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6"/>
          <p:cNvSpPr>
            <a:spLocks noGrp="1"/>
          </p:cNvSpPr>
          <p:nvPr>
            <p:ph type="ftr" sz="quarter" idx="11"/>
          </p:nvPr>
        </p:nvSpPr>
        <p:spPr/>
        <p:txBody>
          <a:bodyPr/>
          <a:lstStyle/>
          <a:p>
            <a:fld id="{1047EE76-355D-482E-B974-E4603516BAFC}" type="slidenum">
              <a:rPr lang="en-GB"/>
              <a:pPr/>
              <a:t>25</a:t>
            </a:fld>
            <a:endParaRPr lang="en-GB"/>
          </a:p>
        </p:txBody>
      </p:sp>
      <p:sp>
        <p:nvSpPr>
          <p:cNvPr id="710662" name="Rectangle 6"/>
          <p:cNvSpPr>
            <a:spLocks noGrp="1" noChangeArrowheads="1"/>
          </p:cNvSpPr>
          <p:nvPr>
            <p:ph type="title"/>
          </p:nvPr>
        </p:nvSpPr>
        <p:spPr/>
        <p:txBody>
          <a:bodyPr/>
          <a:lstStyle/>
          <a:p>
            <a:r>
              <a:rPr lang="en-US" sz="3200"/>
              <a:t>Modes in a linear chain of oscillators</a:t>
            </a:r>
          </a:p>
        </p:txBody>
      </p:sp>
      <p:graphicFrame>
        <p:nvGraphicFramePr>
          <p:cNvPr id="710661" name="Object 5"/>
          <p:cNvGraphicFramePr>
            <a:graphicFrameLocks noGrp="1" noChangeAspect="1"/>
          </p:cNvGraphicFramePr>
          <p:nvPr>
            <p:ph sz="half" idx="1"/>
          </p:nvPr>
        </p:nvGraphicFramePr>
        <p:xfrm>
          <a:off x="2590800" y="1803400"/>
          <a:ext cx="2957513" cy="933450"/>
        </p:xfrm>
        <a:graphic>
          <a:graphicData uri="http://schemas.openxmlformats.org/presentationml/2006/ole">
            <mc:AlternateContent xmlns:mc="http://schemas.openxmlformats.org/markup-compatibility/2006">
              <mc:Choice xmlns:v="urn:schemas-microsoft-com:vml" Requires="v">
                <p:oleObj spid="_x0000_s710831" name="Equation" r:id="rId3" imgW="1930320" imgH="609480" progId="Equation.3">
                  <p:embed/>
                </p:oleObj>
              </mc:Choice>
              <mc:Fallback>
                <p:oleObj name="Equation" r:id="rId3" imgW="1930320" imgH="60948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803400"/>
                        <a:ext cx="2957513" cy="933450"/>
                      </a:xfrm>
                      <a:prstGeom prst="rect">
                        <a:avLst/>
                      </a:prstGeom>
                      <a:solidFill>
                        <a:srgbClr val="FFFFAB"/>
                      </a:solidFill>
                    </p:spPr>
                  </p:pic>
                </p:oleObj>
              </mc:Fallback>
            </mc:AlternateContent>
          </a:graphicData>
        </a:graphic>
      </p:graphicFrame>
      <p:graphicFrame>
        <p:nvGraphicFramePr>
          <p:cNvPr id="710670" name="Object 14"/>
          <p:cNvGraphicFramePr>
            <a:graphicFrameLocks noGrp="1" noChangeAspect="1"/>
          </p:cNvGraphicFramePr>
          <p:nvPr>
            <p:ph sz="quarter" idx="2"/>
          </p:nvPr>
        </p:nvGraphicFramePr>
        <p:xfrm>
          <a:off x="3308350" y="5181600"/>
          <a:ext cx="4203700" cy="668338"/>
        </p:xfrm>
        <a:graphic>
          <a:graphicData uri="http://schemas.openxmlformats.org/presentationml/2006/ole">
            <mc:AlternateContent xmlns:mc="http://schemas.openxmlformats.org/markup-compatibility/2006">
              <mc:Choice xmlns:v="urn:schemas-microsoft-com:vml" Requires="v">
                <p:oleObj spid="_x0000_s710832" name="Equation" r:id="rId5" imgW="2476440" imgH="393480" progId="Equation.3">
                  <p:embed/>
                </p:oleObj>
              </mc:Choice>
              <mc:Fallback>
                <p:oleObj name="Equation" r:id="rId5" imgW="2476440" imgH="393480" progId="Equation.3">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350" y="5181600"/>
                        <a:ext cx="4203700" cy="668338"/>
                      </a:xfrm>
                      <a:prstGeom prst="rect">
                        <a:avLst/>
                      </a:prstGeom>
                      <a:solidFill>
                        <a:srgbClr val="FFFFAB"/>
                      </a:solidFill>
                    </p:spPr>
                  </p:pic>
                </p:oleObj>
              </mc:Fallback>
            </mc:AlternateContent>
          </a:graphicData>
        </a:graphic>
      </p:graphicFrame>
      <p:sp>
        <p:nvSpPr>
          <p:cNvPr id="710664" name="Text Box 8"/>
          <p:cNvSpPr txBox="1">
            <a:spLocks noChangeArrowheads="1"/>
          </p:cNvSpPr>
          <p:nvPr/>
        </p:nvSpPr>
        <p:spPr bwMode="auto">
          <a:xfrm>
            <a:off x="304800" y="1371600"/>
            <a:ext cx="8677275" cy="336550"/>
          </a:xfrm>
          <a:prstGeom prst="rect">
            <a:avLst/>
          </a:prstGeom>
          <a:noFill/>
          <a:ln w="12700">
            <a:noFill/>
            <a:miter lim="800000"/>
            <a:headEnd type="none" w="sm" len="sm"/>
            <a:tailEnd type="none" w="sm" len="sm"/>
          </a:ln>
          <a:effectLst/>
        </p:spPr>
        <p:txBody>
          <a:bodyPr wrap="none">
            <a:spAutoFit/>
          </a:bodyPr>
          <a:lstStyle/>
          <a:p>
            <a:r>
              <a:rPr lang="en-GB" sz="1600" b="0"/>
              <a:t>We can find an analytical expression for eigenvalues (frequencies) and eigenvectors (modes): </a:t>
            </a:r>
            <a:endParaRPr lang="en-US" sz="1600" b="0"/>
          </a:p>
        </p:txBody>
      </p:sp>
      <p:sp>
        <p:nvSpPr>
          <p:cNvPr id="710665" name="Text Box 9"/>
          <p:cNvSpPr txBox="1">
            <a:spLocks noChangeArrowheads="1"/>
          </p:cNvSpPr>
          <p:nvPr/>
        </p:nvSpPr>
        <p:spPr bwMode="auto">
          <a:xfrm>
            <a:off x="533400" y="2057400"/>
            <a:ext cx="2301875" cy="581025"/>
          </a:xfrm>
          <a:prstGeom prst="rect">
            <a:avLst/>
          </a:prstGeom>
          <a:noFill/>
          <a:ln w="12700">
            <a:noFill/>
            <a:miter lim="800000"/>
            <a:headEnd type="none" w="sm" len="sm"/>
            <a:tailEnd type="none" w="sm" len="sm"/>
          </a:ln>
          <a:effectLst/>
        </p:spPr>
        <p:txBody>
          <a:bodyPr>
            <a:spAutoFit/>
          </a:bodyPr>
          <a:lstStyle/>
          <a:p>
            <a:r>
              <a:rPr lang="en-US" sz="1600" b="0"/>
              <a:t>Frequencies of the coupled system :</a:t>
            </a:r>
          </a:p>
        </p:txBody>
      </p:sp>
      <p:sp>
        <p:nvSpPr>
          <p:cNvPr id="710666" name="Text Box 10"/>
          <p:cNvSpPr txBox="1">
            <a:spLocks noChangeArrowheads="1"/>
          </p:cNvSpPr>
          <p:nvPr/>
        </p:nvSpPr>
        <p:spPr bwMode="auto">
          <a:xfrm>
            <a:off x="6019800" y="1828800"/>
            <a:ext cx="2590800" cy="825500"/>
          </a:xfrm>
          <a:prstGeom prst="rect">
            <a:avLst/>
          </a:prstGeom>
          <a:noFill/>
          <a:ln w="12700">
            <a:noFill/>
            <a:miter lim="800000"/>
            <a:headEnd type="none" w="sm" len="sm"/>
            <a:tailEnd type="none" w="sm" len="sm"/>
          </a:ln>
          <a:effectLst/>
        </p:spPr>
        <p:txBody>
          <a:bodyPr>
            <a:spAutoFit/>
          </a:bodyPr>
          <a:lstStyle/>
          <a:p>
            <a:r>
              <a:rPr lang="en-US" sz="1600" b="0"/>
              <a:t>the index q defines the number of the solution </a:t>
            </a:r>
            <a:r>
              <a:rPr lang="en-US" sz="1600" b="0">
                <a:sym typeface="Symbol" pitchFamily="18" charset="2"/>
              </a:rPr>
              <a:t> is the “mode index”</a:t>
            </a:r>
            <a:endParaRPr lang="en-US" sz="1600" b="0"/>
          </a:p>
        </p:txBody>
      </p:sp>
      <p:sp>
        <p:nvSpPr>
          <p:cNvPr id="710668" name="Text Box 12"/>
          <p:cNvSpPr txBox="1">
            <a:spLocks noChangeArrowheads="1"/>
          </p:cNvSpPr>
          <p:nvPr/>
        </p:nvSpPr>
        <p:spPr bwMode="auto">
          <a:xfrm>
            <a:off x="381000" y="3048000"/>
            <a:ext cx="3733800" cy="1803400"/>
          </a:xfrm>
          <a:prstGeom prst="rect">
            <a:avLst/>
          </a:prstGeom>
          <a:noFill/>
          <a:ln w="12700">
            <a:noFill/>
            <a:miter lim="800000"/>
            <a:headEnd type="none" w="sm" len="sm"/>
            <a:tailEnd type="none" w="sm" len="sm"/>
          </a:ln>
          <a:effectLst/>
        </p:spPr>
        <p:txBody>
          <a:bodyPr>
            <a:spAutoFit/>
          </a:bodyPr>
          <a:lstStyle/>
          <a:p>
            <a:pPr marL="180975" indent="-180975">
              <a:buFont typeface="Symbol" pitchFamily="18" charset="2"/>
              <a:buChar char="®"/>
            </a:pPr>
            <a:r>
              <a:rPr lang="en-US" sz="1600" b="0"/>
              <a:t> Each mode is characterized by a phase </a:t>
            </a:r>
            <a:r>
              <a:rPr lang="en-US" sz="1600">
                <a:solidFill>
                  <a:schemeClr val="hlink"/>
                </a:solidFill>
                <a:latin typeface="Symbol" pitchFamily="18" charset="2"/>
              </a:rPr>
              <a:t>p</a:t>
            </a:r>
            <a:r>
              <a:rPr lang="en-US" sz="1600">
                <a:solidFill>
                  <a:schemeClr val="hlink"/>
                </a:solidFill>
              </a:rPr>
              <a:t>q/N</a:t>
            </a:r>
            <a:r>
              <a:rPr lang="en-US" sz="1600" b="0"/>
              <a:t>. Frequency vs. phase of each mode can be plotted as a “dispersion curve” </a:t>
            </a:r>
            <a:r>
              <a:rPr lang="en-US" sz="1600" b="0" i="1">
                <a:latin typeface="Symbol" pitchFamily="18" charset="2"/>
              </a:rPr>
              <a:t>w</a:t>
            </a:r>
            <a:r>
              <a:rPr lang="en-US" sz="1600" b="0"/>
              <a:t>=f(</a:t>
            </a:r>
            <a:r>
              <a:rPr lang="en-US" sz="1600" b="0" i="1">
                <a:latin typeface="Symbol" pitchFamily="18" charset="2"/>
              </a:rPr>
              <a:t>f</a:t>
            </a:r>
            <a:r>
              <a:rPr lang="en-US" sz="1600" b="0"/>
              <a:t>): </a:t>
            </a:r>
          </a:p>
          <a:p>
            <a:pPr marL="180975" indent="-180975">
              <a:buFont typeface="Symbol" pitchFamily="18" charset="2"/>
              <a:buAutoNum type="arabicPeriod"/>
            </a:pPr>
            <a:r>
              <a:rPr lang="en-US" sz="1600" b="0"/>
              <a:t>each mode is a point on a sinusoidal curve. </a:t>
            </a:r>
          </a:p>
          <a:p>
            <a:pPr marL="180975" indent="-180975">
              <a:buFont typeface="Symbol" pitchFamily="18" charset="2"/>
              <a:buAutoNum type="arabicPeriod"/>
            </a:pPr>
            <a:r>
              <a:rPr lang="en-US" sz="1600" b="0"/>
              <a:t>modes are equally spaced in phase.</a:t>
            </a:r>
          </a:p>
        </p:txBody>
      </p:sp>
      <p:sp>
        <p:nvSpPr>
          <p:cNvPr id="710669" name="Text Box 13"/>
          <p:cNvSpPr txBox="1">
            <a:spLocks noChangeArrowheads="1"/>
          </p:cNvSpPr>
          <p:nvPr/>
        </p:nvSpPr>
        <p:spPr bwMode="auto">
          <a:xfrm>
            <a:off x="533400" y="5091113"/>
            <a:ext cx="2514600" cy="825500"/>
          </a:xfrm>
          <a:prstGeom prst="rect">
            <a:avLst/>
          </a:prstGeom>
          <a:noFill/>
          <a:ln w="12700">
            <a:noFill/>
            <a:miter lim="800000"/>
            <a:headEnd type="none" w="sm" len="sm"/>
            <a:tailEnd type="none" w="sm" len="sm"/>
          </a:ln>
          <a:effectLst/>
        </p:spPr>
        <p:txBody>
          <a:bodyPr>
            <a:spAutoFit/>
          </a:bodyPr>
          <a:lstStyle/>
          <a:p>
            <a:r>
              <a:rPr lang="en-US" sz="1600" b="0"/>
              <a:t>The “eigenvectors  = relative amplitude of the field in the cells are:</a:t>
            </a:r>
          </a:p>
        </p:txBody>
      </p:sp>
      <p:sp>
        <p:nvSpPr>
          <p:cNvPr id="710673" name="Text Box 17"/>
          <p:cNvSpPr txBox="1">
            <a:spLocks noChangeArrowheads="1"/>
          </p:cNvSpPr>
          <p:nvPr/>
        </p:nvSpPr>
        <p:spPr bwMode="auto">
          <a:xfrm>
            <a:off x="990600" y="5867400"/>
            <a:ext cx="7924800" cy="855663"/>
          </a:xfrm>
          <a:prstGeom prst="rect">
            <a:avLst/>
          </a:prstGeom>
          <a:noFill/>
          <a:ln w="12700">
            <a:noFill/>
            <a:miter lim="800000"/>
            <a:headEnd type="none" w="sm" len="sm"/>
            <a:tailEnd type="none" w="sm" len="sm"/>
          </a:ln>
          <a:effectLst/>
        </p:spPr>
        <p:txBody>
          <a:bodyPr>
            <a:spAutoFit/>
          </a:bodyPr>
          <a:lstStyle/>
          <a:p>
            <a:r>
              <a:rPr lang="en-US" sz="1800"/>
              <a:t>STANDING WAVE MODES, </a:t>
            </a:r>
            <a:r>
              <a:rPr lang="en-US" sz="1600" b="0"/>
              <a:t>defined by a phase </a:t>
            </a:r>
            <a:r>
              <a:rPr lang="en-US" sz="1600" b="0">
                <a:latin typeface="Symbol" pitchFamily="18" charset="2"/>
              </a:rPr>
              <a:t>p</a:t>
            </a:r>
            <a:r>
              <a:rPr lang="en-US" sz="1600" b="0"/>
              <a:t>q/N corresponding to the phase shift between an oscillator and the next one </a:t>
            </a:r>
            <a:r>
              <a:rPr lang="en-US" sz="1600" b="0">
                <a:sym typeface="Symbol" pitchFamily="18" charset="2"/>
              </a:rPr>
              <a:t> </a:t>
            </a:r>
            <a:r>
              <a:rPr lang="en-US" sz="1600" b="0">
                <a:latin typeface="Symbol" pitchFamily="18" charset="2"/>
                <a:sym typeface="Symbol" pitchFamily="18" charset="2"/>
              </a:rPr>
              <a:t>p</a:t>
            </a:r>
            <a:r>
              <a:rPr lang="en-US" sz="1600" b="0">
                <a:sym typeface="Symbol" pitchFamily="18" charset="2"/>
              </a:rPr>
              <a:t>q/N=</a:t>
            </a:r>
            <a:r>
              <a:rPr lang="en-US" sz="1600" b="0">
                <a:latin typeface="Symbol" pitchFamily="18" charset="2"/>
                <a:sym typeface="Symbol" pitchFamily="18" charset="2"/>
              </a:rPr>
              <a:t>F</a:t>
            </a:r>
            <a:r>
              <a:rPr lang="en-US" sz="1600" b="0">
                <a:sym typeface="Symbol" pitchFamily="18" charset="2"/>
              </a:rPr>
              <a:t> is the phase difference between adjacent cells that we have introduces in the 1</a:t>
            </a:r>
            <a:r>
              <a:rPr lang="en-US" sz="1600" b="0" baseline="30000">
                <a:sym typeface="Symbol" pitchFamily="18" charset="2"/>
              </a:rPr>
              <a:t>st</a:t>
            </a:r>
            <a:r>
              <a:rPr lang="en-US" sz="1600" b="0">
                <a:sym typeface="Symbol" pitchFamily="18" charset="2"/>
              </a:rPr>
              <a:t> part of the lecture.</a:t>
            </a:r>
          </a:p>
        </p:txBody>
      </p:sp>
      <p:graphicFrame>
        <p:nvGraphicFramePr>
          <p:cNvPr id="710674" name="Object 18"/>
          <p:cNvGraphicFramePr>
            <a:graphicFrameLocks noGrp="1" noChangeAspect="1"/>
          </p:cNvGraphicFramePr>
          <p:nvPr>
            <p:ph sz="quarter" idx="3"/>
          </p:nvPr>
        </p:nvGraphicFramePr>
        <p:xfrm>
          <a:off x="4572000" y="2819400"/>
          <a:ext cx="3429000" cy="2219325"/>
        </p:xfrm>
        <a:graphic>
          <a:graphicData uri="http://schemas.openxmlformats.org/presentationml/2006/ole">
            <mc:AlternateContent xmlns:mc="http://schemas.openxmlformats.org/markup-compatibility/2006">
              <mc:Choice xmlns:v="urn:schemas-microsoft-com:vml" Requires="v">
                <p:oleObj spid="_x0000_s710833" name="Chart" r:id="rId7" imgW="5120640" imgH="3314783" progId="Excel.Sheet.8">
                  <p:embed/>
                </p:oleObj>
              </mc:Choice>
              <mc:Fallback>
                <p:oleObj name="Chart" r:id="rId7" imgW="5120640" imgH="3314783" progId="Excel.Sheet.8">
                  <p:embed/>
                  <p:pic>
                    <p:nvPicPr>
                      <p:cNvPr id="0"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819400"/>
                        <a:ext cx="3429000" cy="2219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0676" name="Text Box 20"/>
          <p:cNvSpPr txBox="1">
            <a:spLocks noChangeArrowheads="1"/>
          </p:cNvSpPr>
          <p:nvPr/>
        </p:nvSpPr>
        <p:spPr bwMode="auto">
          <a:xfrm>
            <a:off x="5029200" y="4495800"/>
            <a:ext cx="296863" cy="336550"/>
          </a:xfrm>
          <a:prstGeom prst="rect">
            <a:avLst/>
          </a:prstGeom>
          <a:noFill/>
          <a:ln w="12700">
            <a:noFill/>
            <a:miter lim="800000"/>
            <a:headEnd type="none" w="sm" len="sm"/>
            <a:tailEnd type="none" w="sm" len="sm"/>
          </a:ln>
          <a:effectLst/>
        </p:spPr>
        <p:txBody>
          <a:bodyPr wrap="none">
            <a:spAutoFit/>
          </a:bodyPr>
          <a:lstStyle/>
          <a:p>
            <a:r>
              <a:rPr lang="en-US" sz="1600"/>
              <a:t>0</a:t>
            </a:r>
          </a:p>
        </p:txBody>
      </p:sp>
      <p:sp>
        <p:nvSpPr>
          <p:cNvPr id="710677" name="Text Box 21"/>
          <p:cNvSpPr txBox="1">
            <a:spLocks noChangeArrowheads="1"/>
          </p:cNvSpPr>
          <p:nvPr/>
        </p:nvSpPr>
        <p:spPr bwMode="auto">
          <a:xfrm>
            <a:off x="6172200" y="4495800"/>
            <a:ext cx="465138"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p</a:t>
            </a:r>
            <a:r>
              <a:rPr lang="en-US" sz="1600"/>
              <a:t>/2</a:t>
            </a:r>
          </a:p>
        </p:txBody>
      </p:sp>
      <p:sp>
        <p:nvSpPr>
          <p:cNvPr id="710678" name="Text Box 22"/>
          <p:cNvSpPr txBox="1">
            <a:spLocks noChangeArrowheads="1"/>
          </p:cNvSpPr>
          <p:nvPr/>
        </p:nvSpPr>
        <p:spPr bwMode="auto">
          <a:xfrm>
            <a:off x="7696200" y="4419600"/>
            <a:ext cx="295275"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p</a:t>
            </a:r>
            <a:endParaRPr lang="en-US" sz="1600"/>
          </a:p>
        </p:txBody>
      </p:sp>
      <p:sp>
        <p:nvSpPr>
          <p:cNvPr id="710679" name="Text Box 23"/>
          <p:cNvSpPr txBox="1">
            <a:spLocks noChangeArrowheads="1"/>
          </p:cNvSpPr>
          <p:nvPr/>
        </p:nvSpPr>
        <p:spPr bwMode="auto">
          <a:xfrm>
            <a:off x="4800600" y="3581400"/>
            <a:ext cx="393700"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w</a:t>
            </a:r>
            <a:r>
              <a:rPr lang="en-US" sz="1600" baseline="-25000">
                <a:latin typeface="Symbol" pitchFamily="18" charset="2"/>
              </a:rPr>
              <a:t>0</a:t>
            </a:r>
          </a:p>
        </p:txBody>
      </p:sp>
      <p:sp>
        <p:nvSpPr>
          <p:cNvPr id="710680" name="Text Box 24"/>
          <p:cNvSpPr txBox="1">
            <a:spLocks noChangeArrowheads="1"/>
          </p:cNvSpPr>
          <p:nvPr/>
        </p:nvSpPr>
        <p:spPr bwMode="auto">
          <a:xfrm>
            <a:off x="4343400" y="3048000"/>
            <a:ext cx="855663"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w</a:t>
            </a:r>
            <a:r>
              <a:rPr lang="en-US" sz="1600" baseline="-25000">
                <a:latin typeface="Symbol" pitchFamily="18" charset="2"/>
              </a:rPr>
              <a:t>0</a:t>
            </a:r>
            <a:r>
              <a:rPr lang="en-US" sz="1600">
                <a:latin typeface="Symbol" pitchFamily="18" charset="2"/>
              </a:rPr>
              <a:t>/</a:t>
            </a:r>
            <a:r>
              <a:rPr lang="en-US" sz="1600">
                <a:cs typeface="Arial" charset="0"/>
              </a:rPr>
              <a:t>√1-k</a:t>
            </a:r>
          </a:p>
        </p:txBody>
      </p:sp>
      <p:sp>
        <p:nvSpPr>
          <p:cNvPr id="710681" name="Text Box 25"/>
          <p:cNvSpPr txBox="1">
            <a:spLocks noChangeArrowheads="1"/>
          </p:cNvSpPr>
          <p:nvPr/>
        </p:nvSpPr>
        <p:spPr bwMode="auto">
          <a:xfrm>
            <a:off x="4267200" y="4114800"/>
            <a:ext cx="906463"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w</a:t>
            </a:r>
            <a:r>
              <a:rPr lang="en-US" sz="1600" baseline="-25000">
                <a:latin typeface="Symbol" pitchFamily="18" charset="2"/>
              </a:rPr>
              <a:t>0</a:t>
            </a:r>
            <a:r>
              <a:rPr lang="en-US" sz="1600">
                <a:latin typeface="Symbol" pitchFamily="18" charset="2"/>
              </a:rPr>
              <a:t>/</a:t>
            </a:r>
            <a:r>
              <a:rPr lang="en-US" sz="1600">
                <a:cs typeface="Arial" charset="0"/>
              </a:rPr>
              <a:t>√1+k</a:t>
            </a:r>
          </a:p>
        </p:txBody>
      </p:sp>
      <p:sp>
        <p:nvSpPr>
          <p:cNvPr id="710682" name="Oval 26"/>
          <p:cNvSpPr>
            <a:spLocks noChangeArrowheads="1"/>
          </p:cNvSpPr>
          <p:nvPr/>
        </p:nvSpPr>
        <p:spPr bwMode="auto">
          <a:xfrm>
            <a:off x="7772400" y="3200400"/>
            <a:ext cx="76200" cy="76200"/>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710683" name="Oval 27"/>
          <p:cNvSpPr>
            <a:spLocks noChangeArrowheads="1"/>
          </p:cNvSpPr>
          <p:nvPr/>
        </p:nvSpPr>
        <p:spPr bwMode="auto">
          <a:xfrm>
            <a:off x="5105400" y="4191000"/>
            <a:ext cx="76200" cy="76200"/>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710684" name="Oval 28"/>
          <p:cNvSpPr>
            <a:spLocks noChangeArrowheads="1"/>
          </p:cNvSpPr>
          <p:nvPr/>
        </p:nvSpPr>
        <p:spPr bwMode="auto">
          <a:xfrm>
            <a:off x="6324600" y="3733800"/>
            <a:ext cx="76200" cy="76200"/>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710685" name="Oval 29"/>
          <p:cNvSpPr>
            <a:spLocks noChangeArrowheads="1"/>
          </p:cNvSpPr>
          <p:nvPr/>
        </p:nvSpPr>
        <p:spPr bwMode="auto">
          <a:xfrm>
            <a:off x="5791200" y="4038600"/>
            <a:ext cx="76200" cy="76200"/>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710686" name="Oval 30"/>
          <p:cNvSpPr>
            <a:spLocks noChangeArrowheads="1"/>
          </p:cNvSpPr>
          <p:nvPr/>
        </p:nvSpPr>
        <p:spPr bwMode="auto">
          <a:xfrm>
            <a:off x="7086600" y="3276600"/>
            <a:ext cx="76200" cy="76200"/>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710687" name="AutoShape 31"/>
          <p:cNvSpPr>
            <a:spLocks noChangeArrowheads="1"/>
          </p:cNvSpPr>
          <p:nvPr/>
        </p:nvSpPr>
        <p:spPr bwMode="auto">
          <a:xfrm>
            <a:off x="533400" y="6172200"/>
            <a:ext cx="381000" cy="228600"/>
          </a:xfrm>
          <a:prstGeom prst="notchedRightArrow">
            <a:avLst>
              <a:gd name="adj1" fmla="val 50000"/>
              <a:gd name="adj2" fmla="val 41667"/>
            </a:avLst>
          </a:prstGeom>
          <a:solidFill>
            <a:srgbClr val="00FF00"/>
          </a:solidFill>
          <a:ln w="12700">
            <a:solidFill>
              <a:schemeClr val="tx1"/>
            </a:solid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ooter Placeholder 7"/>
          <p:cNvSpPr>
            <a:spLocks noGrp="1"/>
          </p:cNvSpPr>
          <p:nvPr>
            <p:ph type="ftr" sz="quarter" idx="11"/>
          </p:nvPr>
        </p:nvSpPr>
        <p:spPr/>
        <p:txBody>
          <a:bodyPr/>
          <a:lstStyle/>
          <a:p>
            <a:fld id="{166AF927-596D-43B1-A6F4-9BA76B54CD4E}" type="slidenum">
              <a:rPr lang="en-GB"/>
              <a:pPr/>
              <a:t>26</a:t>
            </a:fld>
            <a:endParaRPr lang="en-GB"/>
          </a:p>
        </p:txBody>
      </p:sp>
      <p:sp>
        <p:nvSpPr>
          <p:cNvPr id="719876" name="Rectangle 4"/>
          <p:cNvSpPr>
            <a:spLocks noGrp="1" noChangeArrowheads="1"/>
          </p:cNvSpPr>
          <p:nvPr>
            <p:ph type="title" sz="quarter"/>
          </p:nvPr>
        </p:nvSpPr>
        <p:spPr/>
        <p:txBody>
          <a:bodyPr/>
          <a:lstStyle/>
          <a:p>
            <a:r>
              <a:rPr lang="en-US" sz="2400"/>
              <a:t>Example: Acceleration on the normal modes of a 7-cell structure</a:t>
            </a:r>
          </a:p>
        </p:txBody>
      </p:sp>
      <p:graphicFrame>
        <p:nvGraphicFramePr>
          <p:cNvPr id="719886" name="Object 14"/>
          <p:cNvGraphicFramePr>
            <a:graphicFrameLocks noGrp="1" noChangeAspect="1"/>
          </p:cNvGraphicFramePr>
          <p:nvPr>
            <p:ph sz="quarter" idx="1"/>
          </p:nvPr>
        </p:nvGraphicFramePr>
        <p:xfrm>
          <a:off x="3152775" y="1447800"/>
          <a:ext cx="3905250" cy="620713"/>
        </p:xfrm>
        <a:graphic>
          <a:graphicData uri="http://schemas.openxmlformats.org/presentationml/2006/ole">
            <mc:AlternateContent xmlns:mc="http://schemas.openxmlformats.org/markup-compatibility/2006">
              <mc:Choice xmlns:v="urn:schemas-microsoft-com:vml" Requires="v">
                <p:oleObj spid="_x0000_s720155" name="Equation" r:id="rId3" imgW="2476440" imgH="393480" progId="Equation.3">
                  <p:embed/>
                </p:oleObj>
              </mc:Choice>
              <mc:Fallback>
                <p:oleObj name="Equation" r:id="rId3" imgW="2476440" imgH="393480" progId="Equation.3">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775" y="1447800"/>
                        <a:ext cx="3905250" cy="620713"/>
                      </a:xfrm>
                      <a:prstGeom prst="rect">
                        <a:avLst/>
                      </a:prstGeom>
                      <a:solidFill>
                        <a:srgbClr val="FFFFAB"/>
                      </a:solidFill>
                    </p:spPr>
                  </p:pic>
                </p:oleObj>
              </mc:Fallback>
            </mc:AlternateContent>
          </a:graphicData>
        </a:graphic>
      </p:graphicFrame>
      <p:graphicFrame>
        <p:nvGraphicFramePr>
          <p:cNvPr id="719888" name="Object 16"/>
          <p:cNvGraphicFramePr>
            <a:graphicFrameLocks noGrp="1" noChangeAspect="1"/>
          </p:cNvGraphicFramePr>
          <p:nvPr>
            <p:ph sz="quarter" idx="2"/>
          </p:nvPr>
        </p:nvGraphicFramePr>
        <p:xfrm>
          <a:off x="7467600" y="1447800"/>
          <a:ext cx="1219200" cy="609600"/>
        </p:xfrm>
        <a:graphic>
          <a:graphicData uri="http://schemas.openxmlformats.org/presentationml/2006/ole">
            <mc:AlternateContent xmlns:mc="http://schemas.openxmlformats.org/markup-compatibility/2006">
              <mc:Choice xmlns:v="urn:schemas-microsoft-com:vml" Requires="v">
                <p:oleObj spid="_x0000_s720156" name="Equation" r:id="rId5" imgW="838080" imgH="419040" progId="Equation.3">
                  <p:embed/>
                </p:oleObj>
              </mc:Choice>
              <mc:Fallback>
                <p:oleObj name="Equation" r:id="rId5" imgW="838080" imgH="419040" progId="Equation.3">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447800"/>
                        <a:ext cx="12192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9890" name="Object 18"/>
          <p:cNvGraphicFramePr>
            <a:graphicFrameLocks noGrp="1" noChangeAspect="1"/>
          </p:cNvGraphicFramePr>
          <p:nvPr>
            <p:ph sz="quarter" idx="3"/>
          </p:nvPr>
        </p:nvGraphicFramePr>
        <p:xfrm>
          <a:off x="3087688" y="2179638"/>
          <a:ext cx="2586037" cy="533400"/>
        </p:xfrm>
        <a:graphic>
          <a:graphicData uri="http://schemas.openxmlformats.org/presentationml/2006/ole">
            <mc:AlternateContent xmlns:mc="http://schemas.openxmlformats.org/markup-compatibility/2006">
              <mc:Choice xmlns:v="urn:schemas-microsoft-com:vml" Requires="v">
                <p:oleObj spid="_x0000_s720157" name="Equation" r:id="rId7" imgW="2031840" imgH="419040" progId="Equation.3">
                  <p:embed/>
                </p:oleObj>
              </mc:Choice>
              <mc:Fallback>
                <p:oleObj name="Equation" r:id="rId7" imgW="2031840" imgH="419040" progId="Equation.3">
                  <p:embed/>
                  <p:pic>
                    <p:nvPicPr>
                      <p:cNvPr id="0"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7688" y="2179638"/>
                        <a:ext cx="25860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FF"/>
                            </a:solidFill>
                            <a:miter lim="800000"/>
                            <a:headEnd/>
                            <a:tailEnd/>
                          </a14:hiddenLine>
                        </a:ext>
                      </a:extLst>
                    </p:spPr>
                  </p:pic>
                </p:oleObj>
              </mc:Fallback>
            </mc:AlternateContent>
          </a:graphicData>
        </a:graphic>
      </p:graphicFrame>
      <p:grpSp>
        <p:nvGrpSpPr>
          <p:cNvPr id="719878" name="Group 6"/>
          <p:cNvGrpSpPr>
            <a:grpSpLocks/>
          </p:cNvGrpSpPr>
          <p:nvPr/>
        </p:nvGrpSpPr>
        <p:grpSpPr bwMode="auto">
          <a:xfrm>
            <a:off x="533400" y="1371600"/>
            <a:ext cx="2209800" cy="762000"/>
            <a:chOff x="480" y="1200"/>
            <a:chExt cx="3852" cy="1938"/>
          </a:xfrm>
        </p:grpSpPr>
        <p:pic>
          <p:nvPicPr>
            <p:cNvPr id="719879" name="Picture 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2" y="1200"/>
              <a:ext cx="935" cy="1938"/>
            </a:xfrm>
            <a:prstGeom prst="rect">
              <a:avLst/>
            </a:prstGeom>
            <a:noFill/>
            <a:ln w="12700">
              <a:noFill/>
              <a:miter lim="800000"/>
              <a:headEnd type="none" w="sm" len="sm"/>
              <a:tailEnd type="none" w="sm" len="sm"/>
            </a:ln>
            <a:effectLst/>
          </p:spPr>
        </p:pic>
        <p:pic>
          <p:nvPicPr>
            <p:cNvPr id="719880" name="Picture 8"/>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8" y="1200"/>
              <a:ext cx="935" cy="1938"/>
            </a:xfrm>
            <a:prstGeom prst="rect">
              <a:avLst/>
            </a:prstGeom>
            <a:noFill/>
            <a:ln w="12700">
              <a:noFill/>
              <a:miter lim="800000"/>
              <a:headEnd type="none" w="sm" len="sm"/>
              <a:tailEnd type="none" w="sm" len="sm"/>
            </a:ln>
            <a:effectLst/>
          </p:spPr>
        </p:pic>
        <p:pic>
          <p:nvPicPr>
            <p:cNvPr id="719881"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24" y="1200"/>
              <a:ext cx="935" cy="1938"/>
            </a:xfrm>
            <a:prstGeom prst="rect">
              <a:avLst/>
            </a:prstGeom>
            <a:noFill/>
            <a:ln w="12700">
              <a:noFill/>
              <a:miter lim="800000"/>
              <a:headEnd type="none" w="sm" len="sm"/>
              <a:tailEnd type="none" w="sm" len="sm"/>
            </a:ln>
            <a:effectLst/>
          </p:spPr>
        </p:pic>
        <p:pic>
          <p:nvPicPr>
            <p:cNvPr id="719882" name="Picture 10"/>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00" y="1200"/>
              <a:ext cx="935" cy="1938"/>
            </a:xfrm>
            <a:prstGeom prst="rect">
              <a:avLst/>
            </a:prstGeom>
            <a:noFill/>
            <a:ln w="12700">
              <a:noFill/>
              <a:miter lim="800000"/>
              <a:headEnd type="none" w="sm" len="sm"/>
              <a:tailEnd type="none" w="sm" len="sm"/>
            </a:ln>
            <a:effectLst/>
          </p:spPr>
        </p:pic>
        <p:pic>
          <p:nvPicPr>
            <p:cNvPr id="719883" name="Picture 1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80" y="1200"/>
              <a:ext cx="580" cy="1938"/>
            </a:xfrm>
            <a:prstGeom prst="rect">
              <a:avLst/>
            </a:prstGeom>
            <a:noFill/>
            <a:ln w="12700">
              <a:noFill/>
              <a:miter lim="800000"/>
              <a:headEnd type="none" w="sm" len="sm"/>
              <a:tailEnd type="none" w="sm" len="sm"/>
            </a:ln>
            <a:effectLst/>
          </p:spPr>
        </p:pic>
        <p:pic>
          <p:nvPicPr>
            <p:cNvPr id="719884" name="Picture 1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04" y="1200"/>
              <a:ext cx="828" cy="1938"/>
            </a:xfrm>
            <a:prstGeom prst="rect">
              <a:avLst/>
            </a:prstGeom>
            <a:noFill/>
            <a:ln w="12700">
              <a:noFill/>
              <a:miter lim="800000"/>
              <a:headEnd type="none" w="sm" len="sm"/>
              <a:tailEnd type="none" w="sm" len="sm"/>
            </a:ln>
            <a:effectLst/>
          </p:spPr>
        </p:pic>
        <p:pic>
          <p:nvPicPr>
            <p:cNvPr id="719885"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76" y="1200"/>
              <a:ext cx="935" cy="1938"/>
            </a:xfrm>
            <a:prstGeom prst="rect">
              <a:avLst/>
            </a:prstGeom>
            <a:noFill/>
            <a:ln w="12700">
              <a:noFill/>
              <a:miter lim="800000"/>
              <a:headEnd type="none" w="sm" len="sm"/>
              <a:tailEnd type="none" w="sm" len="sm"/>
            </a:ln>
            <a:effectLst/>
          </p:spPr>
        </p:pic>
      </p:grpSp>
      <p:graphicFrame>
        <p:nvGraphicFramePr>
          <p:cNvPr id="719892" name="Object 20"/>
          <p:cNvGraphicFramePr>
            <a:graphicFrameLocks noGrp="1" noChangeAspect="1"/>
          </p:cNvGraphicFramePr>
          <p:nvPr>
            <p:ph sz="quarter" idx="4"/>
          </p:nvPr>
        </p:nvGraphicFramePr>
        <p:xfrm>
          <a:off x="2932113" y="5791200"/>
          <a:ext cx="2287587" cy="503238"/>
        </p:xfrm>
        <a:graphic>
          <a:graphicData uri="http://schemas.openxmlformats.org/presentationml/2006/ole">
            <mc:AlternateContent xmlns:mc="http://schemas.openxmlformats.org/markup-compatibility/2006">
              <mc:Choice xmlns:v="urn:schemas-microsoft-com:vml" Requires="v">
                <p:oleObj spid="_x0000_s720158" name="Equation" r:id="rId12" imgW="1904760" imgH="419040" progId="Equation.3">
                  <p:embed/>
                </p:oleObj>
              </mc:Choice>
              <mc:Fallback>
                <p:oleObj name="Equation" r:id="rId12" imgW="1904760" imgH="419040" progId="Equation.3">
                  <p:embed/>
                  <p:pic>
                    <p:nvPicPr>
                      <p:cNvPr id="0"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2113" y="5791200"/>
                        <a:ext cx="22875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FF"/>
                            </a:solidFill>
                            <a:miter lim="800000"/>
                            <a:headEnd/>
                            <a:tailEnd/>
                          </a14:hiddenLine>
                        </a:ext>
                      </a:extLst>
                    </p:spPr>
                  </p:pic>
                </p:oleObj>
              </mc:Fallback>
            </mc:AlternateContent>
          </a:graphicData>
        </a:graphic>
      </p:graphicFrame>
      <p:graphicFrame>
        <p:nvGraphicFramePr>
          <p:cNvPr id="719894" name="Object 22"/>
          <p:cNvGraphicFramePr>
            <a:graphicFrameLocks noChangeAspect="1"/>
          </p:cNvGraphicFramePr>
          <p:nvPr/>
        </p:nvGraphicFramePr>
        <p:xfrm>
          <a:off x="3008313" y="4648200"/>
          <a:ext cx="2289175" cy="484188"/>
        </p:xfrm>
        <a:graphic>
          <a:graphicData uri="http://schemas.openxmlformats.org/presentationml/2006/ole">
            <mc:AlternateContent xmlns:mc="http://schemas.openxmlformats.org/markup-compatibility/2006">
              <mc:Choice xmlns:v="urn:schemas-microsoft-com:vml" Requires="v">
                <p:oleObj spid="_x0000_s720159" name="Equation" r:id="rId14" imgW="1981080" imgH="419040" progId="Equation.3">
                  <p:embed/>
                </p:oleObj>
              </mc:Choice>
              <mc:Fallback>
                <p:oleObj name="Equation" r:id="rId14" imgW="1981080" imgH="419040" progId="Equation.3">
                  <p:embed/>
                  <p:pic>
                    <p:nvPicPr>
                      <p:cNvPr id="0" name="Picture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8313" y="4648200"/>
                        <a:ext cx="22891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FF"/>
                            </a:solidFill>
                            <a:miter lim="800000"/>
                            <a:headEnd/>
                            <a:tailEnd/>
                          </a14:hiddenLine>
                        </a:ext>
                      </a:extLst>
                    </p:spPr>
                  </p:pic>
                </p:oleObj>
              </mc:Fallback>
            </mc:AlternateContent>
          </a:graphicData>
        </a:graphic>
      </p:graphicFrame>
      <p:sp>
        <p:nvSpPr>
          <p:cNvPr id="719895" name="Text Box 23"/>
          <p:cNvSpPr txBox="1">
            <a:spLocks noChangeArrowheads="1"/>
          </p:cNvSpPr>
          <p:nvPr/>
        </p:nvSpPr>
        <p:spPr bwMode="auto">
          <a:xfrm>
            <a:off x="3276600" y="6553200"/>
            <a:ext cx="4267200" cy="304800"/>
          </a:xfrm>
          <a:prstGeom prst="rect">
            <a:avLst/>
          </a:prstGeom>
          <a:noFill/>
          <a:ln w="12700">
            <a:noFill/>
            <a:miter lim="800000"/>
            <a:headEnd type="none" w="sm" len="sm"/>
            <a:tailEnd type="none" w="sm" len="sm"/>
          </a:ln>
          <a:effectLst/>
        </p:spPr>
        <p:txBody>
          <a:bodyPr>
            <a:spAutoFit/>
          </a:bodyPr>
          <a:lstStyle/>
          <a:p>
            <a:r>
              <a:rPr lang="en-US" sz="1400" b="0"/>
              <a:t>Note: Field always maximum in first and last cell!</a:t>
            </a:r>
          </a:p>
        </p:txBody>
      </p:sp>
      <p:pic>
        <p:nvPicPr>
          <p:cNvPr id="719896" name="Picture 24"/>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04800" y="2133600"/>
            <a:ext cx="2590800" cy="914400"/>
          </a:xfrm>
          <a:prstGeom prst="rect">
            <a:avLst/>
          </a:prstGeom>
          <a:noFill/>
          <a:ln w="12700">
            <a:noFill/>
            <a:miter lim="800000"/>
            <a:headEnd type="none" w="sm" len="sm"/>
            <a:tailEnd type="none" w="sm" len="sm"/>
          </a:ln>
          <a:effectLst/>
        </p:spPr>
      </p:pic>
      <p:pic>
        <p:nvPicPr>
          <p:cNvPr id="719898" name="Picture 26"/>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04800" y="3048000"/>
            <a:ext cx="2590800" cy="838200"/>
          </a:xfrm>
          <a:prstGeom prst="rect">
            <a:avLst/>
          </a:prstGeom>
          <a:noFill/>
          <a:ln w="12700">
            <a:noFill/>
            <a:miter lim="800000"/>
            <a:headEnd type="none" w="sm" len="sm"/>
            <a:tailEnd type="none" w="sm" len="sm"/>
          </a:ln>
          <a:effectLst/>
        </p:spPr>
      </p:pic>
      <p:pic>
        <p:nvPicPr>
          <p:cNvPr id="719899" name="Picture 27"/>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04800" y="3886200"/>
            <a:ext cx="2590800" cy="838200"/>
          </a:xfrm>
          <a:prstGeom prst="rect">
            <a:avLst/>
          </a:prstGeom>
          <a:noFill/>
          <a:ln w="12700">
            <a:noFill/>
            <a:miter lim="800000"/>
            <a:headEnd type="none" w="sm" len="sm"/>
            <a:tailEnd type="none" w="sm" len="sm"/>
          </a:ln>
          <a:effectLst/>
        </p:spPr>
      </p:pic>
      <p:pic>
        <p:nvPicPr>
          <p:cNvPr id="719900" name="Picture 28"/>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04800" y="4724400"/>
            <a:ext cx="2590800" cy="838200"/>
          </a:xfrm>
          <a:prstGeom prst="rect">
            <a:avLst/>
          </a:prstGeom>
          <a:noFill/>
          <a:ln w="12700">
            <a:noFill/>
            <a:miter lim="800000"/>
            <a:headEnd type="none" w="sm" len="sm"/>
            <a:tailEnd type="none" w="sm" len="sm"/>
          </a:ln>
          <a:effectLst/>
        </p:spPr>
      </p:pic>
      <p:sp>
        <p:nvSpPr>
          <p:cNvPr id="719901" name="Text Box 29"/>
          <p:cNvSpPr txBox="1">
            <a:spLocks noChangeArrowheads="1"/>
          </p:cNvSpPr>
          <p:nvPr/>
        </p:nvSpPr>
        <p:spPr bwMode="auto">
          <a:xfrm>
            <a:off x="381000" y="5486400"/>
            <a:ext cx="438150" cy="396875"/>
          </a:xfrm>
          <a:prstGeom prst="rect">
            <a:avLst/>
          </a:prstGeom>
          <a:noFill/>
          <a:ln w="12700">
            <a:noFill/>
            <a:miter lim="800000"/>
            <a:headEnd type="none" w="sm" len="sm"/>
            <a:tailEnd type="none" w="sm" len="sm"/>
          </a:ln>
          <a:effectLst/>
        </p:spPr>
        <p:txBody>
          <a:bodyPr wrap="none">
            <a:spAutoFit/>
          </a:bodyPr>
          <a:lstStyle/>
          <a:p>
            <a:r>
              <a:rPr lang="en-US"/>
              <a:t>…</a:t>
            </a:r>
          </a:p>
        </p:txBody>
      </p:sp>
      <p:pic>
        <p:nvPicPr>
          <p:cNvPr id="719902" name="Picture 30"/>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04800" y="5867400"/>
            <a:ext cx="2590800" cy="838200"/>
          </a:xfrm>
          <a:prstGeom prst="rect">
            <a:avLst/>
          </a:prstGeom>
          <a:noFill/>
          <a:ln w="12700">
            <a:noFill/>
            <a:miter lim="800000"/>
            <a:headEnd type="none" w="sm" len="sm"/>
            <a:tailEnd type="none" w="sm" len="sm"/>
          </a:ln>
          <a:effectLst/>
        </p:spPr>
      </p:pic>
      <p:sp>
        <p:nvSpPr>
          <p:cNvPr id="719903" name="Text Box 31"/>
          <p:cNvSpPr txBox="1">
            <a:spLocks noChangeArrowheads="1"/>
          </p:cNvSpPr>
          <p:nvPr/>
        </p:nvSpPr>
        <p:spPr bwMode="auto">
          <a:xfrm>
            <a:off x="2895600" y="2667000"/>
            <a:ext cx="3978275" cy="304800"/>
          </a:xfrm>
          <a:prstGeom prst="rect">
            <a:avLst/>
          </a:prstGeom>
          <a:noFill/>
          <a:ln w="12700">
            <a:noFill/>
            <a:miter lim="800000"/>
            <a:headEnd type="none" w="sm" len="sm"/>
            <a:tailEnd type="none" w="sm" len="sm"/>
          </a:ln>
          <a:effectLst/>
        </p:spPr>
        <p:txBody>
          <a:bodyPr>
            <a:spAutoFit/>
          </a:bodyPr>
          <a:lstStyle/>
          <a:p>
            <a:r>
              <a:rPr lang="en-US" sz="1400" b="0">
                <a:sym typeface="Symbol" pitchFamily="18" charset="2"/>
              </a:rPr>
              <a:t>0 (or 2</a:t>
            </a:r>
            <a:r>
              <a:rPr lang="en-US" sz="1400" b="0">
                <a:latin typeface="Symbol" pitchFamily="18" charset="2"/>
                <a:sym typeface="Symbol" pitchFamily="18" charset="2"/>
              </a:rPr>
              <a:t>p</a:t>
            </a:r>
            <a:r>
              <a:rPr lang="en-US" sz="1400" b="0">
                <a:sym typeface="Symbol" pitchFamily="18" charset="2"/>
              </a:rPr>
              <a:t>) mode, acceleration if   </a:t>
            </a:r>
            <a:r>
              <a:rPr lang="en-US" sz="1400">
                <a:solidFill>
                  <a:schemeClr val="hlink"/>
                </a:solidFill>
                <a:sym typeface="Symbol" pitchFamily="18" charset="2"/>
              </a:rPr>
              <a:t>d = </a:t>
            </a:r>
            <a:r>
              <a:rPr lang="en-US" sz="1400" i="1">
                <a:solidFill>
                  <a:schemeClr val="hlink"/>
                </a:solidFill>
                <a:latin typeface="Symbol" pitchFamily="18" charset="2"/>
                <a:sym typeface="Symbol" pitchFamily="18" charset="2"/>
              </a:rPr>
              <a:t>bl</a:t>
            </a:r>
            <a:endParaRPr lang="en-US" sz="1800" i="1">
              <a:solidFill>
                <a:schemeClr val="hlink"/>
              </a:solidFill>
              <a:latin typeface="Symbol" pitchFamily="18" charset="2"/>
              <a:sym typeface="Symbol" pitchFamily="18" charset="2"/>
            </a:endParaRPr>
          </a:p>
        </p:txBody>
      </p:sp>
      <p:sp>
        <p:nvSpPr>
          <p:cNvPr id="719906" name="AutoShape 34"/>
          <p:cNvSpPr>
            <a:spLocks/>
          </p:cNvSpPr>
          <p:nvPr/>
        </p:nvSpPr>
        <p:spPr bwMode="auto">
          <a:xfrm>
            <a:off x="3048000" y="3200400"/>
            <a:ext cx="152400" cy="1371600"/>
          </a:xfrm>
          <a:prstGeom prst="rightBrace">
            <a:avLst>
              <a:gd name="adj1" fmla="val 75000"/>
              <a:gd name="adj2" fmla="val 50000"/>
            </a:avLst>
          </a:prstGeom>
          <a:noFill/>
          <a:ln w="12700">
            <a:solidFill>
              <a:schemeClr val="tx1"/>
            </a:solidFill>
            <a:round/>
            <a:headEnd type="none" w="sm" len="sm"/>
            <a:tailEnd type="none" w="sm" len="sm"/>
          </a:ln>
          <a:effectLst/>
        </p:spPr>
        <p:txBody>
          <a:bodyPr wrap="none" anchor="ctr"/>
          <a:lstStyle/>
          <a:p>
            <a:endParaRPr lang="en-US"/>
          </a:p>
        </p:txBody>
      </p:sp>
      <p:sp>
        <p:nvSpPr>
          <p:cNvPr id="719907" name="Text Box 35"/>
          <p:cNvSpPr txBox="1">
            <a:spLocks noChangeArrowheads="1"/>
          </p:cNvSpPr>
          <p:nvPr/>
        </p:nvSpPr>
        <p:spPr bwMode="auto">
          <a:xfrm>
            <a:off x="3276600" y="3657600"/>
            <a:ext cx="1981200" cy="336550"/>
          </a:xfrm>
          <a:prstGeom prst="rect">
            <a:avLst/>
          </a:prstGeom>
          <a:noFill/>
          <a:ln w="12700">
            <a:noFill/>
            <a:miter lim="800000"/>
            <a:headEnd type="none" w="sm" len="sm"/>
            <a:tailEnd type="none" w="sm" len="sm"/>
          </a:ln>
          <a:effectLst/>
        </p:spPr>
        <p:txBody>
          <a:bodyPr>
            <a:spAutoFit/>
          </a:bodyPr>
          <a:lstStyle/>
          <a:p>
            <a:r>
              <a:rPr lang="en-US" sz="1600" b="0">
                <a:sym typeface="Symbol" pitchFamily="18" charset="2"/>
              </a:rPr>
              <a:t>Intermediate modes</a:t>
            </a:r>
            <a:endParaRPr lang="en-US" i="1">
              <a:latin typeface="Symbol" pitchFamily="18" charset="2"/>
              <a:sym typeface="Symbol" pitchFamily="18" charset="2"/>
            </a:endParaRPr>
          </a:p>
        </p:txBody>
      </p:sp>
      <p:sp>
        <p:nvSpPr>
          <p:cNvPr id="719908" name="Text Box 36"/>
          <p:cNvSpPr txBox="1">
            <a:spLocks noChangeArrowheads="1"/>
          </p:cNvSpPr>
          <p:nvPr/>
        </p:nvSpPr>
        <p:spPr bwMode="auto">
          <a:xfrm>
            <a:off x="2895600" y="5181600"/>
            <a:ext cx="3978275" cy="304800"/>
          </a:xfrm>
          <a:prstGeom prst="rect">
            <a:avLst/>
          </a:prstGeom>
          <a:noFill/>
          <a:ln w="12700">
            <a:noFill/>
            <a:miter lim="800000"/>
            <a:headEnd type="none" w="sm" len="sm"/>
            <a:tailEnd type="none" w="sm" len="sm"/>
          </a:ln>
          <a:effectLst/>
        </p:spPr>
        <p:txBody>
          <a:bodyPr>
            <a:spAutoFit/>
          </a:bodyPr>
          <a:lstStyle/>
          <a:p>
            <a:r>
              <a:rPr lang="en-US" sz="1400" b="0">
                <a:latin typeface="Symbol" pitchFamily="18" charset="2"/>
                <a:sym typeface="Symbol" pitchFamily="18" charset="2"/>
              </a:rPr>
              <a:t>p/2</a:t>
            </a:r>
            <a:r>
              <a:rPr lang="en-US" sz="1400" b="0">
                <a:sym typeface="Symbol" pitchFamily="18" charset="2"/>
              </a:rPr>
              <a:t> mode, acceleration if   </a:t>
            </a:r>
            <a:r>
              <a:rPr lang="en-US" sz="1400">
                <a:solidFill>
                  <a:schemeClr val="hlink"/>
                </a:solidFill>
                <a:sym typeface="Symbol" pitchFamily="18" charset="2"/>
              </a:rPr>
              <a:t>d = </a:t>
            </a:r>
            <a:r>
              <a:rPr lang="en-US" sz="1400" i="1">
                <a:solidFill>
                  <a:schemeClr val="hlink"/>
                </a:solidFill>
                <a:latin typeface="Symbol" pitchFamily="18" charset="2"/>
                <a:sym typeface="Symbol" pitchFamily="18" charset="2"/>
              </a:rPr>
              <a:t>bl/4</a:t>
            </a:r>
            <a:endParaRPr lang="en-US" sz="1800" i="1">
              <a:solidFill>
                <a:schemeClr val="hlink"/>
              </a:solidFill>
              <a:latin typeface="Symbol" pitchFamily="18" charset="2"/>
              <a:sym typeface="Symbol" pitchFamily="18" charset="2"/>
            </a:endParaRPr>
          </a:p>
        </p:txBody>
      </p:sp>
      <p:sp>
        <p:nvSpPr>
          <p:cNvPr id="719909" name="Text Box 37"/>
          <p:cNvSpPr txBox="1">
            <a:spLocks noChangeArrowheads="1"/>
          </p:cNvSpPr>
          <p:nvPr/>
        </p:nvSpPr>
        <p:spPr bwMode="auto">
          <a:xfrm>
            <a:off x="2895600" y="6324600"/>
            <a:ext cx="3124200" cy="304800"/>
          </a:xfrm>
          <a:prstGeom prst="rect">
            <a:avLst/>
          </a:prstGeom>
          <a:noFill/>
          <a:ln w="12700">
            <a:noFill/>
            <a:miter lim="800000"/>
            <a:headEnd type="none" w="sm" len="sm"/>
            <a:tailEnd type="none" w="sm" len="sm"/>
          </a:ln>
          <a:effectLst/>
        </p:spPr>
        <p:txBody>
          <a:bodyPr>
            <a:spAutoFit/>
          </a:bodyPr>
          <a:lstStyle/>
          <a:p>
            <a:r>
              <a:rPr lang="en-US" sz="1400" b="0">
                <a:latin typeface="Symbol" pitchFamily="18" charset="2"/>
                <a:sym typeface="Symbol" pitchFamily="18" charset="2"/>
              </a:rPr>
              <a:t>p</a:t>
            </a:r>
            <a:r>
              <a:rPr lang="en-US" sz="1400" b="0">
                <a:sym typeface="Symbol" pitchFamily="18" charset="2"/>
              </a:rPr>
              <a:t> mode, acceleration if   </a:t>
            </a:r>
            <a:r>
              <a:rPr lang="en-US" sz="1400">
                <a:solidFill>
                  <a:schemeClr val="hlink"/>
                </a:solidFill>
                <a:sym typeface="Symbol" pitchFamily="18" charset="2"/>
              </a:rPr>
              <a:t>d = </a:t>
            </a:r>
            <a:r>
              <a:rPr lang="en-US" sz="1400" i="1">
                <a:solidFill>
                  <a:schemeClr val="hlink"/>
                </a:solidFill>
                <a:latin typeface="Symbol" pitchFamily="18" charset="2"/>
                <a:sym typeface="Symbol" pitchFamily="18" charset="2"/>
              </a:rPr>
              <a:t>bl/2,</a:t>
            </a:r>
            <a:endParaRPr lang="en-US" sz="1800" i="1">
              <a:solidFill>
                <a:schemeClr val="hlink"/>
              </a:solidFill>
              <a:latin typeface="Symbol" pitchFamily="18" charset="2"/>
              <a:sym typeface="Symbol" pitchFamily="18" charset="2"/>
            </a:endParaRPr>
          </a:p>
        </p:txBody>
      </p:sp>
      <p:grpSp>
        <p:nvGrpSpPr>
          <p:cNvPr id="719910" name="Group 38"/>
          <p:cNvGrpSpPr>
            <a:grpSpLocks/>
          </p:cNvGrpSpPr>
          <p:nvPr/>
        </p:nvGrpSpPr>
        <p:grpSpPr bwMode="auto">
          <a:xfrm>
            <a:off x="6553200" y="2286000"/>
            <a:ext cx="2209800" cy="762000"/>
            <a:chOff x="480" y="1200"/>
            <a:chExt cx="3852" cy="1938"/>
          </a:xfrm>
        </p:grpSpPr>
        <p:pic>
          <p:nvPicPr>
            <p:cNvPr id="719911" name="Picture 3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2" y="1200"/>
              <a:ext cx="935" cy="1938"/>
            </a:xfrm>
            <a:prstGeom prst="rect">
              <a:avLst/>
            </a:prstGeom>
            <a:noFill/>
            <a:ln w="12700">
              <a:noFill/>
              <a:miter lim="800000"/>
              <a:headEnd type="none" w="sm" len="sm"/>
              <a:tailEnd type="none" w="sm" len="sm"/>
            </a:ln>
            <a:effectLst/>
          </p:spPr>
        </p:pic>
        <p:pic>
          <p:nvPicPr>
            <p:cNvPr id="719912" name="Picture 40"/>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8" y="1200"/>
              <a:ext cx="935" cy="1938"/>
            </a:xfrm>
            <a:prstGeom prst="rect">
              <a:avLst/>
            </a:prstGeom>
            <a:noFill/>
            <a:ln w="12700">
              <a:noFill/>
              <a:miter lim="800000"/>
              <a:headEnd type="none" w="sm" len="sm"/>
              <a:tailEnd type="none" w="sm" len="sm"/>
            </a:ln>
            <a:effectLst/>
          </p:spPr>
        </p:pic>
        <p:pic>
          <p:nvPicPr>
            <p:cNvPr id="719913" name="Picture 4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24" y="1200"/>
              <a:ext cx="935" cy="1938"/>
            </a:xfrm>
            <a:prstGeom prst="rect">
              <a:avLst/>
            </a:prstGeom>
            <a:noFill/>
            <a:ln w="12700">
              <a:noFill/>
              <a:miter lim="800000"/>
              <a:headEnd type="none" w="sm" len="sm"/>
              <a:tailEnd type="none" w="sm" len="sm"/>
            </a:ln>
            <a:effectLst/>
          </p:spPr>
        </p:pic>
        <p:pic>
          <p:nvPicPr>
            <p:cNvPr id="719914" name="Picture 4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00" y="1200"/>
              <a:ext cx="935" cy="1938"/>
            </a:xfrm>
            <a:prstGeom prst="rect">
              <a:avLst/>
            </a:prstGeom>
            <a:noFill/>
            <a:ln w="12700">
              <a:noFill/>
              <a:miter lim="800000"/>
              <a:headEnd type="none" w="sm" len="sm"/>
              <a:tailEnd type="none" w="sm" len="sm"/>
            </a:ln>
            <a:effectLst/>
          </p:spPr>
        </p:pic>
        <p:pic>
          <p:nvPicPr>
            <p:cNvPr id="719915" name="Picture 4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80" y="1200"/>
              <a:ext cx="580" cy="1938"/>
            </a:xfrm>
            <a:prstGeom prst="rect">
              <a:avLst/>
            </a:prstGeom>
            <a:noFill/>
            <a:ln w="12700">
              <a:noFill/>
              <a:miter lim="800000"/>
              <a:headEnd type="none" w="sm" len="sm"/>
              <a:tailEnd type="none" w="sm" len="sm"/>
            </a:ln>
            <a:effectLst/>
          </p:spPr>
        </p:pic>
        <p:pic>
          <p:nvPicPr>
            <p:cNvPr id="719916" name="Picture 4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04" y="1200"/>
              <a:ext cx="828" cy="1938"/>
            </a:xfrm>
            <a:prstGeom prst="rect">
              <a:avLst/>
            </a:prstGeom>
            <a:noFill/>
            <a:ln w="12700">
              <a:noFill/>
              <a:miter lim="800000"/>
              <a:headEnd type="none" w="sm" len="sm"/>
              <a:tailEnd type="none" w="sm" len="sm"/>
            </a:ln>
            <a:effectLst/>
          </p:spPr>
        </p:pic>
        <p:pic>
          <p:nvPicPr>
            <p:cNvPr id="719917" name="Picture 4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76" y="1200"/>
              <a:ext cx="935" cy="1938"/>
            </a:xfrm>
            <a:prstGeom prst="rect">
              <a:avLst/>
            </a:prstGeom>
            <a:noFill/>
            <a:ln w="12700">
              <a:noFill/>
              <a:miter lim="800000"/>
              <a:headEnd type="none" w="sm" len="sm"/>
              <a:tailEnd type="none" w="sm" len="sm"/>
            </a:ln>
            <a:effectLst/>
          </p:spPr>
        </p:pic>
      </p:grpSp>
      <p:grpSp>
        <p:nvGrpSpPr>
          <p:cNvPr id="719918" name="Group 46"/>
          <p:cNvGrpSpPr>
            <a:grpSpLocks/>
          </p:cNvGrpSpPr>
          <p:nvPr/>
        </p:nvGrpSpPr>
        <p:grpSpPr bwMode="auto">
          <a:xfrm>
            <a:off x="6553200" y="4724400"/>
            <a:ext cx="2209800" cy="762000"/>
            <a:chOff x="480" y="1200"/>
            <a:chExt cx="3852" cy="1938"/>
          </a:xfrm>
        </p:grpSpPr>
        <p:pic>
          <p:nvPicPr>
            <p:cNvPr id="719919" name="Picture 4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2" y="1200"/>
              <a:ext cx="935" cy="1938"/>
            </a:xfrm>
            <a:prstGeom prst="rect">
              <a:avLst/>
            </a:prstGeom>
            <a:noFill/>
            <a:ln w="12700">
              <a:noFill/>
              <a:miter lim="800000"/>
              <a:headEnd type="none" w="sm" len="sm"/>
              <a:tailEnd type="none" w="sm" len="sm"/>
            </a:ln>
            <a:effectLst/>
          </p:spPr>
        </p:pic>
        <p:pic>
          <p:nvPicPr>
            <p:cNvPr id="719920" name="Picture 48"/>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8" y="1200"/>
              <a:ext cx="935" cy="1938"/>
            </a:xfrm>
            <a:prstGeom prst="rect">
              <a:avLst/>
            </a:prstGeom>
            <a:noFill/>
            <a:ln w="12700">
              <a:noFill/>
              <a:miter lim="800000"/>
              <a:headEnd type="none" w="sm" len="sm"/>
              <a:tailEnd type="none" w="sm" len="sm"/>
            </a:ln>
            <a:effectLst/>
          </p:spPr>
        </p:pic>
        <p:pic>
          <p:nvPicPr>
            <p:cNvPr id="719921" name="Picture 4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24" y="1200"/>
              <a:ext cx="935" cy="1938"/>
            </a:xfrm>
            <a:prstGeom prst="rect">
              <a:avLst/>
            </a:prstGeom>
            <a:noFill/>
            <a:ln w="12700">
              <a:noFill/>
              <a:miter lim="800000"/>
              <a:headEnd type="none" w="sm" len="sm"/>
              <a:tailEnd type="none" w="sm" len="sm"/>
            </a:ln>
            <a:effectLst/>
          </p:spPr>
        </p:pic>
        <p:pic>
          <p:nvPicPr>
            <p:cNvPr id="719922" name="Picture 50"/>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00" y="1200"/>
              <a:ext cx="935" cy="1938"/>
            </a:xfrm>
            <a:prstGeom prst="rect">
              <a:avLst/>
            </a:prstGeom>
            <a:noFill/>
            <a:ln w="12700">
              <a:noFill/>
              <a:miter lim="800000"/>
              <a:headEnd type="none" w="sm" len="sm"/>
              <a:tailEnd type="none" w="sm" len="sm"/>
            </a:ln>
            <a:effectLst/>
          </p:spPr>
        </p:pic>
        <p:pic>
          <p:nvPicPr>
            <p:cNvPr id="719923" name="Picture 51"/>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80" y="1200"/>
              <a:ext cx="580" cy="1938"/>
            </a:xfrm>
            <a:prstGeom prst="rect">
              <a:avLst/>
            </a:prstGeom>
            <a:noFill/>
            <a:ln w="12700">
              <a:noFill/>
              <a:miter lim="800000"/>
              <a:headEnd type="none" w="sm" len="sm"/>
              <a:tailEnd type="none" w="sm" len="sm"/>
            </a:ln>
            <a:effectLst/>
          </p:spPr>
        </p:pic>
        <p:pic>
          <p:nvPicPr>
            <p:cNvPr id="719924" name="Picture 5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04" y="1200"/>
              <a:ext cx="828" cy="1938"/>
            </a:xfrm>
            <a:prstGeom prst="rect">
              <a:avLst/>
            </a:prstGeom>
            <a:noFill/>
            <a:ln w="12700">
              <a:noFill/>
              <a:miter lim="800000"/>
              <a:headEnd type="none" w="sm" len="sm"/>
              <a:tailEnd type="none" w="sm" len="sm"/>
            </a:ln>
            <a:effectLst/>
          </p:spPr>
        </p:pic>
        <p:pic>
          <p:nvPicPr>
            <p:cNvPr id="719925" name="Picture 5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76" y="1200"/>
              <a:ext cx="935" cy="1938"/>
            </a:xfrm>
            <a:prstGeom prst="rect">
              <a:avLst/>
            </a:prstGeom>
            <a:noFill/>
            <a:ln w="12700">
              <a:noFill/>
              <a:miter lim="800000"/>
              <a:headEnd type="none" w="sm" len="sm"/>
              <a:tailEnd type="none" w="sm" len="sm"/>
            </a:ln>
            <a:effectLst/>
          </p:spPr>
        </p:pic>
      </p:grpSp>
      <p:grpSp>
        <p:nvGrpSpPr>
          <p:cNvPr id="719926" name="Group 54"/>
          <p:cNvGrpSpPr>
            <a:grpSpLocks/>
          </p:cNvGrpSpPr>
          <p:nvPr/>
        </p:nvGrpSpPr>
        <p:grpSpPr bwMode="auto">
          <a:xfrm>
            <a:off x="6553200" y="5791200"/>
            <a:ext cx="2209800" cy="762000"/>
            <a:chOff x="480" y="1200"/>
            <a:chExt cx="3852" cy="1938"/>
          </a:xfrm>
        </p:grpSpPr>
        <p:pic>
          <p:nvPicPr>
            <p:cNvPr id="719927" name="Picture 5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2" y="1200"/>
              <a:ext cx="935" cy="1938"/>
            </a:xfrm>
            <a:prstGeom prst="rect">
              <a:avLst/>
            </a:prstGeom>
            <a:noFill/>
            <a:ln w="12700">
              <a:noFill/>
              <a:miter lim="800000"/>
              <a:headEnd type="none" w="sm" len="sm"/>
              <a:tailEnd type="none" w="sm" len="sm"/>
            </a:ln>
            <a:effectLst/>
          </p:spPr>
        </p:pic>
        <p:pic>
          <p:nvPicPr>
            <p:cNvPr id="719928" name="Picture 56"/>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8" y="1200"/>
              <a:ext cx="935" cy="1938"/>
            </a:xfrm>
            <a:prstGeom prst="rect">
              <a:avLst/>
            </a:prstGeom>
            <a:noFill/>
            <a:ln w="12700">
              <a:noFill/>
              <a:miter lim="800000"/>
              <a:headEnd type="none" w="sm" len="sm"/>
              <a:tailEnd type="none" w="sm" len="sm"/>
            </a:ln>
            <a:effectLst/>
          </p:spPr>
        </p:pic>
        <p:pic>
          <p:nvPicPr>
            <p:cNvPr id="719929" name="Picture 5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24" y="1200"/>
              <a:ext cx="935" cy="1938"/>
            </a:xfrm>
            <a:prstGeom prst="rect">
              <a:avLst/>
            </a:prstGeom>
            <a:noFill/>
            <a:ln w="12700">
              <a:noFill/>
              <a:miter lim="800000"/>
              <a:headEnd type="none" w="sm" len="sm"/>
              <a:tailEnd type="none" w="sm" len="sm"/>
            </a:ln>
            <a:effectLst/>
          </p:spPr>
        </p:pic>
        <p:pic>
          <p:nvPicPr>
            <p:cNvPr id="719930" name="Picture 58"/>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00" y="1200"/>
              <a:ext cx="935" cy="1938"/>
            </a:xfrm>
            <a:prstGeom prst="rect">
              <a:avLst/>
            </a:prstGeom>
            <a:noFill/>
            <a:ln w="12700">
              <a:noFill/>
              <a:miter lim="800000"/>
              <a:headEnd type="none" w="sm" len="sm"/>
              <a:tailEnd type="none" w="sm" len="sm"/>
            </a:ln>
            <a:effectLst/>
          </p:spPr>
        </p:pic>
        <p:pic>
          <p:nvPicPr>
            <p:cNvPr id="719931" name="Picture 59"/>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80" y="1200"/>
              <a:ext cx="580" cy="1938"/>
            </a:xfrm>
            <a:prstGeom prst="rect">
              <a:avLst/>
            </a:prstGeom>
            <a:noFill/>
            <a:ln w="12700">
              <a:noFill/>
              <a:miter lim="800000"/>
              <a:headEnd type="none" w="sm" len="sm"/>
              <a:tailEnd type="none" w="sm" len="sm"/>
            </a:ln>
            <a:effectLst/>
          </p:spPr>
        </p:pic>
        <p:pic>
          <p:nvPicPr>
            <p:cNvPr id="719932" name="Picture 60"/>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04" y="1200"/>
              <a:ext cx="828" cy="1938"/>
            </a:xfrm>
            <a:prstGeom prst="rect">
              <a:avLst/>
            </a:prstGeom>
            <a:noFill/>
            <a:ln w="12700">
              <a:noFill/>
              <a:miter lim="800000"/>
              <a:headEnd type="none" w="sm" len="sm"/>
              <a:tailEnd type="none" w="sm" len="sm"/>
            </a:ln>
            <a:effectLst/>
          </p:spPr>
        </p:pic>
        <p:pic>
          <p:nvPicPr>
            <p:cNvPr id="719933" name="Picture 6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76" y="1200"/>
              <a:ext cx="935" cy="1938"/>
            </a:xfrm>
            <a:prstGeom prst="rect">
              <a:avLst/>
            </a:prstGeom>
            <a:noFill/>
            <a:ln w="12700">
              <a:noFill/>
              <a:miter lim="800000"/>
              <a:headEnd type="none" w="sm" len="sm"/>
              <a:tailEnd type="none" w="sm" len="sm"/>
            </a:ln>
            <a:effectLst/>
          </p:spPr>
        </p:pic>
      </p:grpSp>
      <p:sp>
        <p:nvSpPr>
          <p:cNvPr id="719934" name="Line 62"/>
          <p:cNvSpPr>
            <a:spLocks noChangeShapeType="1"/>
          </p:cNvSpPr>
          <p:nvPr/>
        </p:nvSpPr>
        <p:spPr bwMode="auto">
          <a:xfrm>
            <a:off x="66294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35" name="Line 63"/>
          <p:cNvSpPr>
            <a:spLocks noChangeShapeType="1"/>
          </p:cNvSpPr>
          <p:nvPr/>
        </p:nvSpPr>
        <p:spPr bwMode="auto">
          <a:xfrm>
            <a:off x="69342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36" name="Line 64"/>
          <p:cNvSpPr>
            <a:spLocks noChangeShapeType="1"/>
          </p:cNvSpPr>
          <p:nvPr/>
        </p:nvSpPr>
        <p:spPr bwMode="auto">
          <a:xfrm>
            <a:off x="72390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37" name="Line 65"/>
          <p:cNvSpPr>
            <a:spLocks noChangeShapeType="1"/>
          </p:cNvSpPr>
          <p:nvPr/>
        </p:nvSpPr>
        <p:spPr bwMode="auto">
          <a:xfrm>
            <a:off x="75438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38" name="Line 66"/>
          <p:cNvSpPr>
            <a:spLocks noChangeShapeType="1"/>
          </p:cNvSpPr>
          <p:nvPr/>
        </p:nvSpPr>
        <p:spPr bwMode="auto">
          <a:xfrm>
            <a:off x="78486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39" name="Line 67"/>
          <p:cNvSpPr>
            <a:spLocks noChangeShapeType="1"/>
          </p:cNvSpPr>
          <p:nvPr/>
        </p:nvSpPr>
        <p:spPr bwMode="auto">
          <a:xfrm>
            <a:off x="82296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40" name="Line 68"/>
          <p:cNvSpPr>
            <a:spLocks noChangeShapeType="1"/>
          </p:cNvSpPr>
          <p:nvPr/>
        </p:nvSpPr>
        <p:spPr bwMode="auto">
          <a:xfrm>
            <a:off x="8534400" y="26670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41" name="Line 69"/>
          <p:cNvSpPr>
            <a:spLocks noChangeShapeType="1"/>
          </p:cNvSpPr>
          <p:nvPr/>
        </p:nvSpPr>
        <p:spPr bwMode="auto">
          <a:xfrm>
            <a:off x="6629400" y="51054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42" name="Line 70"/>
          <p:cNvSpPr>
            <a:spLocks noChangeShapeType="1"/>
          </p:cNvSpPr>
          <p:nvPr/>
        </p:nvSpPr>
        <p:spPr bwMode="auto">
          <a:xfrm>
            <a:off x="7848600" y="51054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43" name="Line 71"/>
          <p:cNvSpPr>
            <a:spLocks noChangeShapeType="1"/>
          </p:cNvSpPr>
          <p:nvPr/>
        </p:nvSpPr>
        <p:spPr bwMode="auto">
          <a:xfrm>
            <a:off x="7239000" y="5105400"/>
            <a:ext cx="228600" cy="0"/>
          </a:xfrm>
          <a:prstGeom prst="line">
            <a:avLst/>
          </a:prstGeom>
          <a:noFill/>
          <a:ln w="19050">
            <a:solidFill>
              <a:srgbClr val="0000CC"/>
            </a:solidFill>
            <a:round/>
            <a:headEnd type="triangle" w="med" len="med"/>
            <a:tailEnd/>
          </a:ln>
          <a:effectLst/>
        </p:spPr>
        <p:txBody>
          <a:bodyPr/>
          <a:lstStyle/>
          <a:p>
            <a:endParaRPr lang="en-US"/>
          </a:p>
        </p:txBody>
      </p:sp>
      <p:sp>
        <p:nvSpPr>
          <p:cNvPr id="719944" name="Line 72"/>
          <p:cNvSpPr>
            <a:spLocks noChangeShapeType="1"/>
          </p:cNvSpPr>
          <p:nvPr/>
        </p:nvSpPr>
        <p:spPr bwMode="auto">
          <a:xfrm>
            <a:off x="8458200" y="5105400"/>
            <a:ext cx="228600" cy="0"/>
          </a:xfrm>
          <a:prstGeom prst="line">
            <a:avLst/>
          </a:prstGeom>
          <a:noFill/>
          <a:ln w="19050">
            <a:solidFill>
              <a:srgbClr val="0000CC"/>
            </a:solidFill>
            <a:round/>
            <a:headEnd type="triangle" w="med" len="med"/>
            <a:tailEnd/>
          </a:ln>
          <a:effectLst/>
        </p:spPr>
        <p:txBody>
          <a:bodyPr/>
          <a:lstStyle/>
          <a:p>
            <a:endParaRPr lang="en-US"/>
          </a:p>
        </p:txBody>
      </p:sp>
      <p:sp>
        <p:nvSpPr>
          <p:cNvPr id="719945" name="Line 73"/>
          <p:cNvSpPr>
            <a:spLocks noChangeShapeType="1"/>
          </p:cNvSpPr>
          <p:nvPr/>
        </p:nvSpPr>
        <p:spPr bwMode="auto">
          <a:xfrm>
            <a:off x="6934200" y="6172200"/>
            <a:ext cx="228600" cy="0"/>
          </a:xfrm>
          <a:prstGeom prst="line">
            <a:avLst/>
          </a:prstGeom>
          <a:noFill/>
          <a:ln w="19050">
            <a:solidFill>
              <a:srgbClr val="0000CC"/>
            </a:solidFill>
            <a:round/>
            <a:headEnd type="triangle" w="med" len="med"/>
            <a:tailEnd/>
          </a:ln>
          <a:effectLst/>
        </p:spPr>
        <p:txBody>
          <a:bodyPr/>
          <a:lstStyle/>
          <a:p>
            <a:endParaRPr lang="en-US"/>
          </a:p>
        </p:txBody>
      </p:sp>
      <p:sp>
        <p:nvSpPr>
          <p:cNvPr id="719946" name="Line 74"/>
          <p:cNvSpPr>
            <a:spLocks noChangeShapeType="1"/>
          </p:cNvSpPr>
          <p:nvPr/>
        </p:nvSpPr>
        <p:spPr bwMode="auto">
          <a:xfrm>
            <a:off x="7543800" y="6172200"/>
            <a:ext cx="228600" cy="0"/>
          </a:xfrm>
          <a:prstGeom prst="line">
            <a:avLst/>
          </a:prstGeom>
          <a:noFill/>
          <a:ln w="19050">
            <a:solidFill>
              <a:srgbClr val="0000CC"/>
            </a:solidFill>
            <a:round/>
            <a:headEnd type="triangle" w="med" len="med"/>
            <a:tailEnd/>
          </a:ln>
          <a:effectLst/>
        </p:spPr>
        <p:txBody>
          <a:bodyPr/>
          <a:lstStyle/>
          <a:p>
            <a:endParaRPr lang="en-US"/>
          </a:p>
        </p:txBody>
      </p:sp>
      <p:sp>
        <p:nvSpPr>
          <p:cNvPr id="719947" name="Line 75"/>
          <p:cNvSpPr>
            <a:spLocks noChangeShapeType="1"/>
          </p:cNvSpPr>
          <p:nvPr/>
        </p:nvSpPr>
        <p:spPr bwMode="auto">
          <a:xfrm>
            <a:off x="8153400" y="6172200"/>
            <a:ext cx="228600" cy="0"/>
          </a:xfrm>
          <a:prstGeom prst="line">
            <a:avLst/>
          </a:prstGeom>
          <a:noFill/>
          <a:ln w="19050">
            <a:solidFill>
              <a:srgbClr val="0000CC"/>
            </a:solidFill>
            <a:round/>
            <a:headEnd type="triangle" w="med" len="med"/>
            <a:tailEnd/>
          </a:ln>
          <a:effectLst/>
        </p:spPr>
        <p:txBody>
          <a:bodyPr/>
          <a:lstStyle/>
          <a:p>
            <a:endParaRPr lang="en-US"/>
          </a:p>
        </p:txBody>
      </p:sp>
      <p:sp>
        <p:nvSpPr>
          <p:cNvPr id="719948" name="Line 76"/>
          <p:cNvSpPr>
            <a:spLocks noChangeShapeType="1"/>
          </p:cNvSpPr>
          <p:nvPr/>
        </p:nvSpPr>
        <p:spPr bwMode="auto">
          <a:xfrm>
            <a:off x="6629400" y="61722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49" name="Line 77"/>
          <p:cNvSpPr>
            <a:spLocks noChangeShapeType="1"/>
          </p:cNvSpPr>
          <p:nvPr/>
        </p:nvSpPr>
        <p:spPr bwMode="auto">
          <a:xfrm>
            <a:off x="7239000" y="61722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50" name="Line 78"/>
          <p:cNvSpPr>
            <a:spLocks noChangeShapeType="1"/>
          </p:cNvSpPr>
          <p:nvPr/>
        </p:nvSpPr>
        <p:spPr bwMode="auto">
          <a:xfrm>
            <a:off x="7848600" y="61722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51" name="Line 79"/>
          <p:cNvSpPr>
            <a:spLocks noChangeShapeType="1"/>
          </p:cNvSpPr>
          <p:nvPr/>
        </p:nvSpPr>
        <p:spPr bwMode="auto">
          <a:xfrm>
            <a:off x="8458200" y="6172200"/>
            <a:ext cx="228600" cy="0"/>
          </a:xfrm>
          <a:prstGeom prst="line">
            <a:avLst/>
          </a:prstGeom>
          <a:noFill/>
          <a:ln w="19050">
            <a:solidFill>
              <a:srgbClr val="0000CC"/>
            </a:solidFill>
            <a:round/>
            <a:headEnd type="none" w="sm" len="sm"/>
            <a:tailEnd type="triangle" w="med" len="med"/>
          </a:ln>
          <a:effectLst/>
        </p:spPr>
        <p:txBody>
          <a:bodyPr/>
          <a:lstStyle/>
          <a:p>
            <a:endParaRPr lang="en-US"/>
          </a:p>
        </p:txBody>
      </p:sp>
      <p:sp>
        <p:nvSpPr>
          <p:cNvPr id="719952" name="Text Box 80"/>
          <p:cNvSpPr txBox="1">
            <a:spLocks noChangeArrowheads="1"/>
          </p:cNvSpPr>
          <p:nvPr/>
        </p:nvSpPr>
        <p:spPr bwMode="auto">
          <a:xfrm>
            <a:off x="5334000" y="6019800"/>
            <a:ext cx="1196975" cy="336550"/>
          </a:xfrm>
          <a:prstGeom prst="rect">
            <a:avLst/>
          </a:prstGeom>
          <a:noFill/>
          <a:ln w="12700">
            <a:noFill/>
            <a:miter lim="800000"/>
            <a:headEnd type="none" w="sm" len="sm"/>
            <a:tailEnd type="none" w="sm" len="sm"/>
          </a:ln>
          <a:effectLst/>
        </p:spPr>
        <p:txBody>
          <a:bodyPr wrap="none">
            <a:spAutoFit/>
          </a:bodyPr>
          <a:lstStyle/>
          <a:p>
            <a:r>
              <a:rPr lang="en-US" sz="1600" b="0">
                <a:latin typeface="Symbol" pitchFamily="18" charset="2"/>
              </a:rPr>
              <a:t>w = w</a:t>
            </a:r>
            <a:r>
              <a:rPr lang="en-US" sz="1600" b="0" baseline="-25000">
                <a:latin typeface="Symbol" pitchFamily="18" charset="2"/>
              </a:rPr>
              <a:t>0</a:t>
            </a:r>
            <a:r>
              <a:rPr lang="en-US" sz="1600" b="0">
                <a:latin typeface="Symbol" pitchFamily="18" charset="2"/>
              </a:rPr>
              <a:t>/</a:t>
            </a:r>
            <a:r>
              <a:rPr lang="en-US" sz="1600" b="0">
                <a:cs typeface="Arial" charset="0"/>
              </a:rPr>
              <a:t>√1-k</a:t>
            </a:r>
          </a:p>
        </p:txBody>
      </p:sp>
      <p:sp>
        <p:nvSpPr>
          <p:cNvPr id="719953" name="Text Box 81"/>
          <p:cNvSpPr txBox="1">
            <a:spLocks noChangeArrowheads="1"/>
          </p:cNvSpPr>
          <p:nvPr/>
        </p:nvSpPr>
        <p:spPr bwMode="auto">
          <a:xfrm>
            <a:off x="5638800" y="4876800"/>
            <a:ext cx="746125" cy="336550"/>
          </a:xfrm>
          <a:prstGeom prst="rect">
            <a:avLst/>
          </a:prstGeom>
          <a:noFill/>
          <a:ln w="12700">
            <a:noFill/>
            <a:miter lim="800000"/>
            <a:headEnd type="none" w="sm" len="sm"/>
            <a:tailEnd type="none" w="sm" len="sm"/>
          </a:ln>
          <a:effectLst/>
        </p:spPr>
        <p:txBody>
          <a:bodyPr wrap="none">
            <a:spAutoFit/>
          </a:bodyPr>
          <a:lstStyle/>
          <a:p>
            <a:r>
              <a:rPr lang="en-US" sz="1600" b="0">
                <a:latin typeface="Symbol" pitchFamily="18" charset="2"/>
              </a:rPr>
              <a:t>w = w</a:t>
            </a:r>
            <a:r>
              <a:rPr lang="en-US" sz="1600" b="0" baseline="-25000">
                <a:latin typeface="Symbol" pitchFamily="18" charset="2"/>
              </a:rPr>
              <a:t>0</a:t>
            </a:r>
            <a:endParaRPr lang="en-US" sz="1600" b="0">
              <a:cs typeface="Arial" charset="0"/>
            </a:endParaRPr>
          </a:p>
        </p:txBody>
      </p:sp>
      <p:sp>
        <p:nvSpPr>
          <p:cNvPr id="719954" name="Text Box 82"/>
          <p:cNvSpPr txBox="1">
            <a:spLocks noChangeArrowheads="1"/>
          </p:cNvSpPr>
          <p:nvPr/>
        </p:nvSpPr>
        <p:spPr bwMode="auto">
          <a:xfrm>
            <a:off x="5257800" y="2438400"/>
            <a:ext cx="1247775" cy="336550"/>
          </a:xfrm>
          <a:prstGeom prst="rect">
            <a:avLst/>
          </a:prstGeom>
          <a:noFill/>
          <a:ln w="12700">
            <a:noFill/>
            <a:miter lim="800000"/>
            <a:headEnd type="none" w="sm" len="sm"/>
            <a:tailEnd type="none" w="sm" len="sm"/>
          </a:ln>
          <a:effectLst/>
        </p:spPr>
        <p:txBody>
          <a:bodyPr wrap="none">
            <a:spAutoFit/>
          </a:bodyPr>
          <a:lstStyle/>
          <a:p>
            <a:r>
              <a:rPr lang="en-US" sz="1600" b="0">
                <a:latin typeface="Symbol" pitchFamily="18" charset="2"/>
              </a:rPr>
              <a:t>w = w</a:t>
            </a:r>
            <a:r>
              <a:rPr lang="en-US" sz="1600" b="0" baseline="-25000">
                <a:latin typeface="Symbol" pitchFamily="18" charset="2"/>
              </a:rPr>
              <a:t>0</a:t>
            </a:r>
            <a:r>
              <a:rPr lang="en-US" sz="1600" b="0">
                <a:latin typeface="Symbol" pitchFamily="18" charset="2"/>
              </a:rPr>
              <a:t>/</a:t>
            </a:r>
            <a:r>
              <a:rPr lang="en-US" sz="1600" b="0">
                <a:cs typeface="Arial" charset="0"/>
              </a:rPr>
              <a:t>√1+k</a:t>
            </a:r>
          </a:p>
        </p:txBody>
      </p:sp>
      <p:sp>
        <p:nvSpPr>
          <p:cNvPr id="719955" name="Text Box 83"/>
          <p:cNvSpPr txBox="1">
            <a:spLocks noChangeArrowheads="1"/>
          </p:cNvSpPr>
          <p:nvPr/>
        </p:nvSpPr>
        <p:spPr bwMode="auto">
          <a:xfrm>
            <a:off x="60325" y="2373313"/>
            <a:ext cx="325438" cy="396875"/>
          </a:xfrm>
          <a:prstGeom prst="rect">
            <a:avLst/>
          </a:prstGeom>
          <a:noFill/>
          <a:ln w="12700">
            <a:noFill/>
            <a:miter lim="800000"/>
            <a:headEnd type="none" w="sm" len="sm"/>
            <a:tailEnd type="none" w="sm" len="sm"/>
          </a:ln>
          <a:effectLst/>
        </p:spPr>
        <p:txBody>
          <a:bodyPr wrap="none">
            <a:spAutoFit/>
          </a:bodyPr>
          <a:lstStyle/>
          <a:p>
            <a:r>
              <a:rPr lang="en-US"/>
              <a:t>0</a:t>
            </a:r>
          </a:p>
        </p:txBody>
      </p:sp>
      <p:sp>
        <p:nvSpPr>
          <p:cNvPr id="719956" name="Text Box 84"/>
          <p:cNvSpPr txBox="1">
            <a:spLocks noChangeArrowheads="1"/>
          </p:cNvSpPr>
          <p:nvPr/>
        </p:nvSpPr>
        <p:spPr bwMode="auto">
          <a:xfrm>
            <a:off x="0" y="4873625"/>
            <a:ext cx="534988" cy="396875"/>
          </a:xfrm>
          <a:prstGeom prst="rect">
            <a:avLst/>
          </a:prstGeom>
          <a:noFill/>
          <a:ln w="12700">
            <a:noFill/>
            <a:miter lim="800000"/>
            <a:headEnd type="none" w="sm" len="sm"/>
            <a:tailEnd type="none" w="sm" len="sm"/>
          </a:ln>
          <a:effectLst/>
        </p:spPr>
        <p:txBody>
          <a:bodyPr wrap="none">
            <a:spAutoFit/>
          </a:bodyPr>
          <a:lstStyle/>
          <a:p>
            <a:r>
              <a:rPr lang="en-US">
                <a:latin typeface="Symbol" pitchFamily="18" charset="2"/>
              </a:rPr>
              <a:t>p</a:t>
            </a:r>
            <a:r>
              <a:rPr lang="en-US"/>
              <a:t>/2</a:t>
            </a:r>
          </a:p>
        </p:txBody>
      </p:sp>
      <p:sp>
        <p:nvSpPr>
          <p:cNvPr id="719957" name="Text Box 85"/>
          <p:cNvSpPr txBox="1">
            <a:spLocks noChangeArrowheads="1"/>
          </p:cNvSpPr>
          <p:nvPr/>
        </p:nvSpPr>
        <p:spPr bwMode="auto">
          <a:xfrm>
            <a:off x="0" y="6096000"/>
            <a:ext cx="323850" cy="396875"/>
          </a:xfrm>
          <a:prstGeom prst="rect">
            <a:avLst/>
          </a:prstGeom>
          <a:noFill/>
          <a:ln w="12700">
            <a:noFill/>
            <a:miter lim="800000"/>
            <a:headEnd type="none" w="sm" len="sm"/>
            <a:tailEnd type="none" w="sm" len="sm"/>
          </a:ln>
          <a:effectLst/>
        </p:spPr>
        <p:txBody>
          <a:bodyPr wrap="none">
            <a:spAutoFit/>
          </a:bodyPr>
          <a:lstStyle/>
          <a:p>
            <a:r>
              <a:rPr lang="en-US">
                <a:latin typeface="Symbol" pitchFamily="18" charset="2"/>
              </a:rPr>
              <a:t>p</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fld id="{40482BF5-A55B-42D0-91CA-88CC9589CB64}" type="slidenum">
              <a:rPr lang="en-GB"/>
              <a:pPr/>
              <a:t>27</a:t>
            </a:fld>
            <a:endParaRPr lang="en-GB"/>
          </a:p>
        </p:txBody>
      </p:sp>
      <p:sp>
        <p:nvSpPr>
          <p:cNvPr id="726020" name="Rectangle 4"/>
          <p:cNvSpPr>
            <a:spLocks noGrp="1" noChangeArrowheads="1"/>
          </p:cNvSpPr>
          <p:nvPr>
            <p:ph type="title"/>
          </p:nvPr>
        </p:nvSpPr>
        <p:spPr/>
        <p:txBody>
          <a:bodyPr/>
          <a:lstStyle/>
          <a:p>
            <a:r>
              <a:rPr lang="en-US" sz="3200"/>
              <a:t>Practical linac accelerating structures</a:t>
            </a:r>
          </a:p>
        </p:txBody>
      </p:sp>
      <p:graphicFrame>
        <p:nvGraphicFramePr>
          <p:cNvPr id="726022" name="Object 6"/>
          <p:cNvGraphicFramePr>
            <a:graphicFrameLocks noGrp="1" noChangeAspect="1"/>
          </p:cNvGraphicFramePr>
          <p:nvPr>
            <p:ph sz="half" idx="1"/>
          </p:nvPr>
        </p:nvGraphicFramePr>
        <p:xfrm>
          <a:off x="838200" y="1905000"/>
          <a:ext cx="2590800" cy="801688"/>
        </p:xfrm>
        <a:graphic>
          <a:graphicData uri="http://schemas.openxmlformats.org/presentationml/2006/ole">
            <mc:AlternateContent xmlns:mc="http://schemas.openxmlformats.org/markup-compatibility/2006">
              <mc:Choice xmlns:v="urn:schemas-microsoft-com:vml" Requires="v">
                <p:oleObj spid="_x0000_s726133" name="Equation" r:id="rId3" imgW="1968480" imgH="609480" progId="Equation.3">
                  <p:embed/>
                </p:oleObj>
              </mc:Choice>
              <mc:Fallback>
                <p:oleObj name="Equation" r:id="rId3" imgW="1968480" imgH="60948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05000"/>
                        <a:ext cx="2590800" cy="801688"/>
                      </a:xfrm>
                      <a:prstGeom prst="rect">
                        <a:avLst/>
                      </a:prstGeom>
                      <a:solidFill>
                        <a:srgbClr val="FFFFAB"/>
                      </a:solidFill>
                    </p:spPr>
                  </p:pic>
                </p:oleObj>
              </mc:Fallback>
            </mc:AlternateContent>
          </a:graphicData>
        </a:graphic>
      </p:graphicFrame>
      <p:sp>
        <p:nvSpPr>
          <p:cNvPr id="726021" name="Text Box 5"/>
          <p:cNvSpPr txBox="1">
            <a:spLocks noChangeArrowheads="1"/>
          </p:cNvSpPr>
          <p:nvPr/>
        </p:nvSpPr>
        <p:spPr bwMode="auto">
          <a:xfrm>
            <a:off x="685800" y="1447800"/>
            <a:ext cx="7869462" cy="338554"/>
          </a:xfrm>
          <a:prstGeom prst="rect">
            <a:avLst/>
          </a:prstGeom>
          <a:solidFill>
            <a:schemeClr val="accent2">
              <a:lumMod val="60000"/>
              <a:lumOff val="40000"/>
            </a:schemeClr>
          </a:solidFill>
          <a:ln w="12700">
            <a:noFill/>
            <a:miter lim="800000"/>
            <a:headEnd type="none" w="sm" len="sm"/>
            <a:tailEnd type="none" w="sm" len="sm"/>
          </a:ln>
          <a:effectLst/>
        </p:spPr>
        <p:txBody>
          <a:bodyPr wrap="none">
            <a:spAutoFit/>
          </a:bodyPr>
          <a:lstStyle/>
          <a:p>
            <a:r>
              <a:rPr lang="en-US" sz="1600" b="0" i="1" dirty="0"/>
              <a:t>Note: our </a:t>
            </a:r>
            <a:r>
              <a:rPr lang="en-US" sz="1600" b="0" i="1" dirty="0" smtClean="0"/>
              <a:t>equations </a:t>
            </a:r>
            <a:r>
              <a:rPr lang="en-US" sz="1600" b="0" i="1" dirty="0"/>
              <a:t>depend only on the cell frequency </a:t>
            </a:r>
            <a:r>
              <a:rPr lang="en-US" sz="1600" b="0" i="1" dirty="0">
                <a:latin typeface="Symbol" pitchFamily="18" charset="2"/>
              </a:rPr>
              <a:t>w</a:t>
            </a:r>
            <a:r>
              <a:rPr lang="en-US" sz="1600" b="0" i="1" dirty="0"/>
              <a:t>, not on the cell length d !!! </a:t>
            </a:r>
          </a:p>
        </p:txBody>
      </p:sp>
      <p:graphicFrame>
        <p:nvGraphicFramePr>
          <p:cNvPr id="726024" name="Object 8"/>
          <p:cNvGraphicFramePr>
            <a:graphicFrameLocks noGrp="1" noChangeAspect="1"/>
          </p:cNvGraphicFramePr>
          <p:nvPr>
            <p:ph sz="half" idx="2"/>
          </p:nvPr>
        </p:nvGraphicFramePr>
        <p:xfrm>
          <a:off x="4114800" y="1981200"/>
          <a:ext cx="3886200" cy="608013"/>
        </p:xfrm>
        <a:graphic>
          <a:graphicData uri="http://schemas.openxmlformats.org/presentationml/2006/ole">
            <mc:AlternateContent xmlns:mc="http://schemas.openxmlformats.org/markup-compatibility/2006">
              <mc:Choice xmlns:v="urn:schemas-microsoft-com:vml" Requires="v">
                <p:oleObj spid="_x0000_s726134" name="Equation" r:id="rId5" imgW="2514600" imgH="393480" progId="Equation.3">
                  <p:embed/>
                </p:oleObj>
              </mc:Choice>
              <mc:Fallback>
                <p:oleObj name="Equation" r:id="rId5" imgW="2514600" imgH="39348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1981200"/>
                        <a:ext cx="3886200" cy="608013"/>
                      </a:xfrm>
                      <a:prstGeom prst="rect">
                        <a:avLst/>
                      </a:prstGeom>
                      <a:solidFill>
                        <a:srgbClr val="FFFFAB"/>
                      </a:solidFill>
                    </p:spPr>
                  </p:pic>
                </p:oleObj>
              </mc:Fallback>
            </mc:AlternateContent>
          </a:graphicData>
        </a:graphic>
      </p:graphicFrame>
      <p:sp>
        <p:nvSpPr>
          <p:cNvPr id="726026" name="Text Box 10"/>
          <p:cNvSpPr txBox="1">
            <a:spLocks noChangeArrowheads="1"/>
          </p:cNvSpPr>
          <p:nvPr/>
        </p:nvSpPr>
        <p:spPr bwMode="auto">
          <a:xfrm>
            <a:off x="609600" y="2743200"/>
            <a:ext cx="7788275" cy="641350"/>
          </a:xfrm>
          <a:prstGeom prst="rect">
            <a:avLst/>
          </a:prstGeom>
          <a:noFill/>
          <a:ln w="12700">
            <a:noFill/>
            <a:miter lim="800000"/>
            <a:headEnd type="none" w="sm" len="sm"/>
            <a:tailEnd type="none" w="sm" len="sm"/>
          </a:ln>
          <a:effectLst/>
        </p:spPr>
        <p:txBody>
          <a:bodyPr>
            <a:spAutoFit/>
          </a:bodyPr>
          <a:lstStyle/>
          <a:p>
            <a:r>
              <a:rPr lang="en-US">
                <a:sym typeface="Symbol" pitchFamily="18" charset="2"/>
              </a:rPr>
              <a:t> </a:t>
            </a:r>
            <a:r>
              <a:rPr lang="en-US" sz="1600" b="0">
                <a:sym typeface="Symbol" pitchFamily="18" charset="2"/>
              </a:rPr>
              <a:t>As soon as we keep the frequency of each cell constant, we can change the cell length following any acceleration (</a:t>
            </a:r>
            <a:r>
              <a:rPr lang="en-US" sz="1600" b="0" i="1">
                <a:latin typeface="Symbol" pitchFamily="18" charset="2"/>
                <a:sym typeface="Symbol" pitchFamily="18" charset="2"/>
              </a:rPr>
              <a:t>b</a:t>
            </a:r>
            <a:r>
              <a:rPr lang="en-US" sz="1600" b="0">
                <a:sym typeface="Symbol" pitchFamily="18" charset="2"/>
              </a:rPr>
              <a:t>) profile! </a:t>
            </a:r>
            <a:endParaRPr lang="en-US">
              <a:sym typeface="Symbol" pitchFamily="18" charset="2"/>
            </a:endParaRPr>
          </a:p>
        </p:txBody>
      </p:sp>
      <p:pic>
        <p:nvPicPr>
          <p:cNvPr id="726027" name="Picture 1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4800" y="3657600"/>
            <a:ext cx="5635625" cy="2124075"/>
          </a:xfrm>
          <a:prstGeom prst="rect">
            <a:avLst/>
          </a:prstGeom>
          <a:noFill/>
          <a:ln w="12700">
            <a:noFill/>
            <a:miter lim="800000"/>
            <a:headEnd type="none" w="sm" len="sm"/>
            <a:tailEnd type="none" w="sm" len="sm"/>
          </a:ln>
          <a:effectLst/>
        </p:spPr>
      </p:pic>
      <p:sp>
        <p:nvSpPr>
          <p:cNvPr id="726028" name="Text Box 12"/>
          <p:cNvSpPr txBox="1">
            <a:spLocks noChangeArrowheads="1"/>
          </p:cNvSpPr>
          <p:nvPr/>
        </p:nvSpPr>
        <p:spPr bwMode="auto">
          <a:xfrm>
            <a:off x="6019800" y="3352800"/>
            <a:ext cx="2987675" cy="3209925"/>
          </a:xfrm>
          <a:prstGeom prst="rect">
            <a:avLst/>
          </a:prstGeom>
          <a:noFill/>
          <a:ln w="12700">
            <a:noFill/>
            <a:miter lim="800000"/>
            <a:headEnd type="none" w="sm" len="sm"/>
            <a:tailEnd type="none" w="sm" len="sm"/>
          </a:ln>
          <a:effectLst/>
        </p:spPr>
        <p:txBody>
          <a:bodyPr>
            <a:spAutoFit/>
          </a:bodyPr>
          <a:lstStyle/>
          <a:p>
            <a:r>
              <a:rPr lang="en-US" sz="1600" b="0"/>
              <a:t>Example:</a:t>
            </a:r>
          </a:p>
          <a:p>
            <a:r>
              <a:rPr lang="en-US" sz="1600" b="0"/>
              <a:t>The Drift Tube Linac (DTL)</a:t>
            </a:r>
          </a:p>
          <a:p>
            <a:endParaRPr lang="en-US" sz="600" b="0"/>
          </a:p>
          <a:p>
            <a:r>
              <a:rPr lang="en-US" sz="1600" b="0"/>
              <a:t>Chain of many (up to 100!) accelerating cells operating in the 0 mode. The ultimate coupling slot: no wall between the cells!</a:t>
            </a:r>
          </a:p>
          <a:p>
            <a:endParaRPr lang="en-US" sz="600" b="0"/>
          </a:p>
          <a:p>
            <a:r>
              <a:rPr lang="en-US" sz="1600" b="0"/>
              <a:t>Each cell has a different length, but the cell frequency remains constant </a:t>
            </a:r>
            <a:r>
              <a:rPr lang="en-US" sz="1600" b="0">
                <a:sym typeface="Symbol" pitchFamily="18" charset="2"/>
              </a:rPr>
              <a:t> </a:t>
            </a:r>
            <a:r>
              <a:rPr lang="en-US" sz="1600" b="0" i="1">
                <a:sym typeface="Symbol" pitchFamily="18" charset="2"/>
              </a:rPr>
              <a:t>“the EM fields don’t see that the cell length is changing!”</a:t>
            </a:r>
          </a:p>
        </p:txBody>
      </p:sp>
      <p:sp>
        <p:nvSpPr>
          <p:cNvPr id="726029" name="Text Box 13"/>
          <p:cNvSpPr txBox="1">
            <a:spLocks noChangeArrowheads="1"/>
          </p:cNvSpPr>
          <p:nvPr/>
        </p:nvSpPr>
        <p:spPr bwMode="auto">
          <a:xfrm>
            <a:off x="457200" y="6096000"/>
            <a:ext cx="4649788" cy="366713"/>
          </a:xfrm>
          <a:prstGeom prst="rect">
            <a:avLst/>
          </a:prstGeom>
          <a:noFill/>
          <a:ln w="12700">
            <a:noFill/>
            <a:miter lim="800000"/>
            <a:headEnd type="none" w="sm" len="sm"/>
            <a:tailEnd type="none" w="sm" len="sm"/>
          </a:ln>
          <a:effectLst/>
        </p:spPr>
        <p:txBody>
          <a:bodyPr wrap="none">
            <a:spAutoFit/>
          </a:bodyPr>
          <a:lstStyle/>
          <a:p>
            <a:r>
              <a:rPr lang="en-US" sz="1800" b="0"/>
              <a:t>d</a:t>
            </a:r>
            <a:r>
              <a:rPr lang="en-US" sz="1800" b="0">
                <a:sym typeface="ZapfDingbats" pitchFamily="82" charset="2"/>
              </a:rPr>
              <a:t> </a:t>
            </a:r>
            <a:r>
              <a:rPr lang="en-US" sz="1800" b="0">
                <a:sym typeface="Symbol" pitchFamily="18" charset="2"/>
              </a:rPr>
              <a:t> (L </a:t>
            </a:r>
            <a:r>
              <a:rPr lang="en-US" sz="1800" b="0">
                <a:sym typeface="ZapfDingbats" pitchFamily="82" charset="2"/>
              </a:rPr>
              <a:t> , C</a:t>
            </a:r>
            <a:r>
              <a:rPr lang="en-US" sz="1800" b="0">
                <a:cs typeface="Arial" charset="0"/>
                <a:sym typeface="ZapfDingbats" pitchFamily="82" charset="2"/>
              </a:rPr>
              <a:t>↓) </a:t>
            </a:r>
            <a:r>
              <a:rPr lang="en-US" sz="1800" b="0">
                <a:sym typeface="Symbol" pitchFamily="18" charset="2"/>
              </a:rPr>
              <a:t> LC </a:t>
            </a:r>
            <a:r>
              <a:rPr lang="en-US" sz="1800" b="0">
                <a:cs typeface="Arial" charset="0"/>
                <a:sym typeface="Symbol" pitchFamily="18" charset="2"/>
              </a:rPr>
              <a:t>~ const </a:t>
            </a:r>
            <a:r>
              <a:rPr lang="en-US" sz="1800" b="0">
                <a:sym typeface="Symbol" pitchFamily="18" charset="2"/>
              </a:rPr>
              <a:t> </a:t>
            </a:r>
            <a:r>
              <a:rPr lang="en-US" sz="1800" b="0">
                <a:latin typeface="Symbol" pitchFamily="18" charset="2"/>
                <a:sym typeface="Symbol" pitchFamily="18" charset="2"/>
              </a:rPr>
              <a:t>w</a:t>
            </a:r>
            <a:r>
              <a:rPr lang="en-US" sz="1800" b="0">
                <a:sym typeface="Symbol" pitchFamily="18" charset="2"/>
              </a:rPr>
              <a:t> ~ const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p:txBody>
          <a:bodyPr/>
          <a:lstStyle/>
          <a:p>
            <a:fld id="{65AE88BE-5ACE-4703-8D56-95BDE533E3D9}" type="slidenum">
              <a:rPr lang="en-GB"/>
              <a:pPr/>
              <a:t>28</a:t>
            </a:fld>
            <a:endParaRPr lang="en-GB"/>
          </a:p>
        </p:txBody>
      </p:sp>
      <p:sp>
        <p:nvSpPr>
          <p:cNvPr id="530436" name="Rectangle 4"/>
          <p:cNvSpPr>
            <a:spLocks noGrp="1" noChangeArrowheads="1"/>
          </p:cNvSpPr>
          <p:nvPr>
            <p:ph type="title"/>
          </p:nvPr>
        </p:nvSpPr>
        <p:spPr/>
        <p:txBody>
          <a:bodyPr/>
          <a:lstStyle/>
          <a:p>
            <a:r>
              <a:rPr lang="en-US"/>
              <a:t>The DTL</a:t>
            </a:r>
          </a:p>
        </p:txBody>
      </p:sp>
      <p:pic>
        <p:nvPicPr>
          <p:cNvPr id="530461" name="Picture 2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1447800"/>
            <a:ext cx="5053013" cy="3594100"/>
          </a:xfrm>
          <a:prstGeom prst="rect">
            <a:avLst/>
          </a:prstGeom>
          <a:noFill/>
          <a:ln w="9525">
            <a:noFill/>
            <a:miter lim="800000"/>
            <a:headEnd/>
            <a:tailEnd/>
          </a:ln>
          <a:effectLst/>
        </p:spPr>
      </p:pic>
      <p:sp>
        <p:nvSpPr>
          <p:cNvPr id="530462" name="Rectangle 30"/>
          <p:cNvSpPr>
            <a:spLocks noChangeArrowheads="1"/>
          </p:cNvSpPr>
          <p:nvPr/>
        </p:nvSpPr>
        <p:spPr bwMode="auto">
          <a:xfrm>
            <a:off x="5181600" y="1524000"/>
            <a:ext cx="3962400" cy="32766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US" sz="1600" b="0">
                <a:latin typeface="Comic Sans MS" pitchFamily="66" charset="0"/>
                <a:sym typeface="Symbol" pitchFamily="18" charset="2"/>
              </a:rPr>
              <a:t>Standing wave linac structure for protons and ions, </a:t>
            </a:r>
            <a:r>
              <a:rPr lang="en-US" sz="1600" b="0">
                <a:latin typeface="Symbol" pitchFamily="18" charset="2"/>
                <a:sym typeface="Symbol" pitchFamily="18" charset="2"/>
              </a:rPr>
              <a:t>b</a:t>
            </a:r>
            <a:r>
              <a:rPr lang="en-US" sz="1600" b="0">
                <a:latin typeface="Comic Sans MS" pitchFamily="66" charset="0"/>
                <a:sym typeface="Symbol" pitchFamily="18" charset="2"/>
              </a:rPr>
              <a:t>=0.1-0.5, f=20-400 MHz </a:t>
            </a:r>
          </a:p>
          <a:p>
            <a:pPr marL="457200" indent="-457200">
              <a:buClr>
                <a:schemeClr val="hlink"/>
              </a:buClr>
              <a:buSzPct val="70000"/>
              <a:buFont typeface="Symbol" pitchFamily="18" charset="2"/>
              <a:buNone/>
            </a:pPr>
            <a:endParaRPr lang="en-US" sz="1600" b="0">
              <a:latin typeface="Comic Sans MS" pitchFamily="66" charset="0"/>
              <a:sym typeface="Symbol" pitchFamily="18" charset="2"/>
            </a:endParaRPr>
          </a:p>
          <a:p>
            <a:pPr marL="457200" indent="-457200">
              <a:buClr>
                <a:schemeClr val="hlink"/>
              </a:buClr>
              <a:buSzPct val="70000"/>
              <a:buFont typeface="Symbol" pitchFamily="18" charset="2"/>
              <a:buNone/>
            </a:pPr>
            <a:r>
              <a:rPr lang="en-US" sz="1600" b="0">
                <a:latin typeface="Comic Sans MS" pitchFamily="66" charset="0"/>
                <a:sym typeface="Symbol" pitchFamily="18" charset="2"/>
              </a:rPr>
              <a:t>Drift tubes are suspended by stems (no net RF current on stem)</a:t>
            </a:r>
          </a:p>
          <a:p>
            <a:pPr marL="457200" indent="-457200">
              <a:buClr>
                <a:schemeClr val="hlink"/>
              </a:buClr>
              <a:buSzPct val="70000"/>
              <a:buFont typeface="Symbol" pitchFamily="18" charset="2"/>
              <a:buNone/>
            </a:pPr>
            <a:endParaRPr lang="en-US" sz="1600" b="0">
              <a:latin typeface="Comic Sans MS" pitchFamily="66" charset="0"/>
              <a:sym typeface="Symbol" pitchFamily="18" charset="2"/>
            </a:endParaRPr>
          </a:p>
          <a:p>
            <a:pPr marL="457200" indent="-457200">
              <a:buClr>
                <a:schemeClr val="hlink"/>
              </a:buClr>
              <a:buSzPct val="70000"/>
              <a:buFont typeface="Symbol" pitchFamily="18" charset="2"/>
              <a:buNone/>
            </a:pPr>
            <a:r>
              <a:rPr lang="en-GB" sz="1600" b="0">
                <a:latin typeface="Comic Sans MS" pitchFamily="66" charset="0"/>
                <a:sym typeface="Symbol" pitchFamily="18" charset="2"/>
              </a:rPr>
              <a:t>Coupling between cells is maximum (no slot, fully open !)</a:t>
            </a:r>
            <a:endParaRPr lang="en-US" sz="1600" b="0">
              <a:latin typeface="Comic Sans MS" pitchFamily="66" charset="0"/>
              <a:sym typeface="Symbol" pitchFamily="18" charset="2"/>
            </a:endParaRPr>
          </a:p>
          <a:p>
            <a:pPr marL="457200" indent="-457200">
              <a:buClr>
                <a:schemeClr val="hlink"/>
              </a:buClr>
              <a:buSzPct val="70000"/>
              <a:buFont typeface="Symbol" pitchFamily="18" charset="2"/>
              <a:buNone/>
            </a:pPr>
            <a:endParaRPr lang="en-US" sz="1600" b="0">
              <a:latin typeface="Comic Sans MS" pitchFamily="66" charset="0"/>
              <a:sym typeface="Symbol" pitchFamily="18" charset="2"/>
            </a:endParaRPr>
          </a:p>
          <a:p>
            <a:pPr marL="457200" indent="-457200">
              <a:buClr>
                <a:schemeClr val="hlink"/>
              </a:buClr>
              <a:buSzPct val="70000"/>
              <a:buFont typeface="Symbol" pitchFamily="18" charset="2"/>
              <a:buNone/>
            </a:pPr>
            <a:r>
              <a:rPr lang="en-US" sz="1600" b="0">
                <a:latin typeface="Comic Sans MS" pitchFamily="66" charset="0"/>
                <a:sym typeface="Symbol" pitchFamily="18" charset="2"/>
              </a:rPr>
              <a:t>The 0-mode allows a long enough cell (d=</a:t>
            </a:r>
            <a:r>
              <a:rPr lang="en-US" sz="1600" b="0">
                <a:latin typeface="Symbol" pitchFamily="18" charset="2"/>
                <a:sym typeface="Symbol" pitchFamily="18" charset="2"/>
              </a:rPr>
              <a:t>bl</a:t>
            </a:r>
            <a:r>
              <a:rPr lang="en-US" sz="1600" b="0">
                <a:latin typeface="Comic Sans MS" pitchFamily="66" charset="0"/>
                <a:sym typeface="Symbol" pitchFamily="18" charset="2"/>
              </a:rPr>
              <a:t>) to house </a:t>
            </a:r>
            <a:r>
              <a:rPr lang="en-US" sz="1600" b="0" u="sng">
                <a:solidFill>
                  <a:schemeClr val="hlink"/>
                </a:solidFill>
                <a:latin typeface="Comic Sans MS" pitchFamily="66" charset="0"/>
                <a:sym typeface="Symbol" pitchFamily="18" charset="2"/>
              </a:rPr>
              <a:t>focusing quadrupoles inside the drift tubes</a:t>
            </a:r>
            <a:r>
              <a:rPr lang="en-US" sz="1600" b="0">
                <a:latin typeface="Comic Sans MS" pitchFamily="66" charset="0"/>
                <a:sym typeface="Symbol" pitchFamily="18" charset="2"/>
              </a:rPr>
              <a:t>!</a:t>
            </a:r>
          </a:p>
          <a:p>
            <a:pPr marL="457200" indent="-457200">
              <a:buClr>
                <a:schemeClr val="hlink"/>
              </a:buClr>
              <a:buSzPct val="70000"/>
              <a:buFont typeface="Symbol" pitchFamily="18" charset="2"/>
              <a:buNone/>
            </a:pPr>
            <a:endParaRPr lang="en-US" sz="1600" b="0" i="1">
              <a:latin typeface="Comic Sans MS" pitchFamily="66" charset="0"/>
              <a:sym typeface="Symbol" pitchFamily="18" charset="2"/>
            </a:endParaRPr>
          </a:p>
        </p:txBody>
      </p:sp>
      <p:pic>
        <p:nvPicPr>
          <p:cNvPr id="530464" name="Picture 32"/>
          <p:cNvPicPr>
            <a:picLocks noChangeAspect="1" noChangeArrowheads="1"/>
          </p:cNvPicPr>
          <p:nvPr/>
        </p:nvPicPr>
        <p:blipFill>
          <a:blip r:embed="rId3" cstate="print">
            <a:extLst>
              <a:ext uri="{28A0092B-C50C-407E-A947-70E740481C1C}">
                <a14:useLocalDpi xmlns:a14="http://schemas.microsoft.com/office/drawing/2010/main"/>
              </a:ext>
            </a:extLst>
          </a:blip>
          <a:srcRect l="34151" t="47664"/>
          <a:stretch>
            <a:fillRect/>
          </a:stretch>
        </p:blipFill>
        <p:spPr bwMode="auto">
          <a:xfrm>
            <a:off x="5105400" y="4876800"/>
            <a:ext cx="2644775" cy="1422400"/>
          </a:xfrm>
          <a:prstGeom prst="rect">
            <a:avLst/>
          </a:prstGeom>
          <a:noFill/>
          <a:ln w="9525">
            <a:noFill/>
            <a:miter lim="800000"/>
            <a:headEnd/>
            <a:tailEnd/>
          </a:ln>
          <a:effectLst/>
        </p:spPr>
      </p:pic>
      <p:pic>
        <p:nvPicPr>
          <p:cNvPr id="530465" name="Picture 33"/>
          <p:cNvPicPr>
            <a:picLocks noChangeAspect="1" noChangeArrowheads="1"/>
          </p:cNvPicPr>
          <p:nvPr/>
        </p:nvPicPr>
        <p:blipFill>
          <a:blip r:embed="rId3" cstate="print">
            <a:extLst>
              <a:ext uri="{28A0092B-C50C-407E-A947-70E740481C1C}">
                <a14:useLocalDpi xmlns:a14="http://schemas.microsoft.com/office/drawing/2010/main"/>
              </a:ext>
            </a:extLst>
          </a:blip>
          <a:srcRect r="35493" b="46729"/>
          <a:stretch>
            <a:fillRect/>
          </a:stretch>
        </p:blipFill>
        <p:spPr bwMode="auto">
          <a:xfrm>
            <a:off x="2362200" y="4876800"/>
            <a:ext cx="2590800" cy="1447800"/>
          </a:xfrm>
          <a:prstGeom prst="rect">
            <a:avLst/>
          </a:prstGeom>
          <a:noFill/>
          <a:ln w="9525">
            <a:noFill/>
            <a:miter lim="800000"/>
            <a:headEnd/>
            <a:tailEnd/>
          </a:ln>
          <a:effectLst/>
        </p:spPr>
      </p:pic>
      <p:sp>
        <p:nvSpPr>
          <p:cNvPr id="530467" name="Text Box 35"/>
          <p:cNvSpPr txBox="1">
            <a:spLocks noChangeArrowheads="1"/>
          </p:cNvSpPr>
          <p:nvPr/>
        </p:nvSpPr>
        <p:spPr bwMode="auto">
          <a:xfrm>
            <a:off x="7391400" y="6096000"/>
            <a:ext cx="762000" cy="304800"/>
          </a:xfrm>
          <a:prstGeom prst="rect">
            <a:avLst/>
          </a:prstGeom>
          <a:noFill/>
          <a:ln w="12700">
            <a:noFill/>
            <a:miter lim="800000"/>
            <a:headEnd type="none" w="sm" len="sm"/>
            <a:tailEnd type="none" w="sm" len="sm"/>
          </a:ln>
          <a:effectLst/>
        </p:spPr>
        <p:txBody>
          <a:bodyPr>
            <a:spAutoFit/>
          </a:bodyPr>
          <a:lstStyle/>
          <a:p>
            <a:r>
              <a:rPr lang="en-US" sz="1400" b="0"/>
              <a:t>B-field</a:t>
            </a:r>
            <a:endParaRPr lang="en-US" sz="1400" b="0" baseline="30000"/>
          </a:p>
        </p:txBody>
      </p:sp>
      <p:sp>
        <p:nvSpPr>
          <p:cNvPr id="530468" name="Text Box 36"/>
          <p:cNvSpPr txBox="1">
            <a:spLocks noChangeArrowheads="1"/>
          </p:cNvSpPr>
          <p:nvPr/>
        </p:nvSpPr>
        <p:spPr bwMode="auto">
          <a:xfrm>
            <a:off x="4267200" y="6096000"/>
            <a:ext cx="762000" cy="304800"/>
          </a:xfrm>
          <a:prstGeom prst="rect">
            <a:avLst/>
          </a:prstGeom>
          <a:noFill/>
          <a:ln w="12700">
            <a:noFill/>
            <a:miter lim="800000"/>
            <a:headEnd type="none" w="sm" len="sm"/>
            <a:tailEnd type="none" w="sm" len="sm"/>
          </a:ln>
          <a:effectLst/>
        </p:spPr>
        <p:txBody>
          <a:bodyPr>
            <a:spAutoFit/>
          </a:bodyPr>
          <a:lstStyle/>
          <a:p>
            <a:r>
              <a:rPr lang="en-US" sz="1400" b="0"/>
              <a:t>E-field</a:t>
            </a:r>
            <a:endParaRPr lang="en-US" sz="1400" b="0" baseline="30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fld id="{73416D89-56A8-41D8-BFD0-57C0F06EF414}" type="slidenum">
              <a:rPr lang="en-GB"/>
              <a:pPr/>
              <a:t>29</a:t>
            </a:fld>
            <a:endParaRPr lang="en-GB"/>
          </a:p>
        </p:txBody>
      </p:sp>
      <p:sp>
        <p:nvSpPr>
          <p:cNvPr id="623618" name="Rectangle 2"/>
          <p:cNvSpPr>
            <a:spLocks noGrp="1" noChangeArrowheads="1"/>
          </p:cNvSpPr>
          <p:nvPr>
            <p:ph type="title"/>
          </p:nvPr>
        </p:nvSpPr>
        <p:spPr>
          <a:xfrm>
            <a:off x="1676400" y="381000"/>
            <a:ext cx="6019800" cy="762000"/>
          </a:xfrm>
        </p:spPr>
        <p:txBody>
          <a:bodyPr/>
          <a:lstStyle/>
          <a:p>
            <a:r>
              <a:rPr lang="en-US" sz="3200"/>
              <a:t>Examples of DTL</a:t>
            </a:r>
          </a:p>
        </p:txBody>
      </p:sp>
      <p:pic>
        <p:nvPicPr>
          <p:cNvPr id="623619" name="Picture 3" descr="790252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95800" y="1600199"/>
            <a:ext cx="4038600" cy="3209925"/>
          </a:xfrm>
          <a:prstGeom prst="rect">
            <a:avLst/>
          </a:prstGeom>
          <a:noFill/>
        </p:spPr>
      </p:pic>
      <p:sp>
        <p:nvSpPr>
          <p:cNvPr id="623621" name="Text Box 5"/>
          <p:cNvSpPr txBox="1">
            <a:spLocks noChangeArrowheads="1"/>
          </p:cNvSpPr>
          <p:nvPr/>
        </p:nvSpPr>
        <p:spPr bwMode="auto">
          <a:xfrm>
            <a:off x="4381500" y="5057954"/>
            <a:ext cx="4267200" cy="1015663"/>
          </a:xfrm>
          <a:prstGeom prst="rect">
            <a:avLst/>
          </a:prstGeom>
          <a:noFill/>
          <a:ln w="9525">
            <a:noFill/>
            <a:miter lim="800000"/>
            <a:headEnd/>
            <a:tailEnd/>
          </a:ln>
          <a:effectLst/>
        </p:spPr>
        <p:txBody>
          <a:bodyPr wrap="square">
            <a:spAutoFit/>
          </a:bodyPr>
          <a:lstStyle/>
          <a:p>
            <a:r>
              <a:rPr lang="en-US" sz="1200" dirty="0"/>
              <a:t>Top; CERN Linac2 Drift Tube </a:t>
            </a:r>
            <a:r>
              <a:rPr lang="en-US" sz="1200" dirty="0" smtClean="0"/>
              <a:t>Linac: 1978, 202.5 MHz, 3 tanks, final energy 50 MeV, tank diameter 1 meter.</a:t>
            </a:r>
          </a:p>
          <a:p>
            <a:endParaRPr lang="en-US" sz="1200" dirty="0"/>
          </a:p>
          <a:p>
            <a:r>
              <a:rPr lang="en-US" sz="1200" dirty="0"/>
              <a:t>Left: </a:t>
            </a:r>
            <a:r>
              <a:rPr lang="en-US" sz="1200" dirty="0" smtClean="0"/>
              <a:t>The Drift Tube Linac of the SNS at Oak Ridge (USA):  402.5 MHz, 6 tanks, final energy 87 MeV. </a:t>
            </a:r>
            <a:endParaRPr lang="en-US" sz="12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66849"/>
            <a:ext cx="34671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7162800" cy="1524000"/>
          </a:xfrm>
        </p:spPr>
        <p:txBody>
          <a:bodyPr/>
          <a:lstStyle/>
          <a:p>
            <a:pPr algn="l"/>
            <a:r>
              <a:rPr lang="en-US" dirty="0" smtClean="0"/>
              <a:t>1. Introduction:</a:t>
            </a:r>
            <a:br>
              <a:rPr lang="en-US" dirty="0" smtClean="0"/>
            </a:br>
            <a:r>
              <a:rPr lang="en-US" dirty="0" smtClean="0"/>
              <a:t>main concepts, building blocks, synchronicity</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3</a:t>
            </a:fld>
            <a:endParaRPr lang="en-GB"/>
          </a:p>
        </p:txBody>
      </p:sp>
      <p:pic>
        <p:nvPicPr>
          <p:cNvPr id="760838" name="Picture 6" descr="http://t1.gstatic.com/images?q=tbn:ANd9GcSRTYfquvStVzEiYz2Wy0RgtaUGpOV5-fYYObjd29gjMbsfFFS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5000" y="3962400"/>
            <a:ext cx="2637692" cy="228600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fld id="{A98A18F1-25F4-46B1-9CDF-83178A83EF65}" type="slidenum">
              <a:rPr lang="en-GB"/>
              <a:pPr/>
              <a:t>30</a:t>
            </a:fld>
            <a:endParaRPr lang="en-GB"/>
          </a:p>
        </p:txBody>
      </p:sp>
      <p:sp>
        <p:nvSpPr>
          <p:cNvPr id="633860" name="Rectangle 4"/>
          <p:cNvSpPr>
            <a:spLocks noGrp="1" noChangeArrowheads="1"/>
          </p:cNvSpPr>
          <p:nvPr>
            <p:ph type="title"/>
          </p:nvPr>
        </p:nvSpPr>
        <p:spPr/>
        <p:txBody>
          <a:bodyPr/>
          <a:lstStyle/>
          <a:p>
            <a:r>
              <a:rPr lang="en-GB"/>
              <a:t>The Linac4 DTL</a:t>
            </a:r>
            <a:endParaRPr lang="en-US"/>
          </a:p>
        </p:txBody>
      </p:sp>
      <p:pic>
        <p:nvPicPr>
          <p:cNvPr id="633861" name="Picture 5" descr="DTL_v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1869390"/>
            <a:ext cx="8077200" cy="4111625"/>
          </a:xfrm>
          <a:prstGeom prst="rect">
            <a:avLst/>
          </a:prstGeom>
          <a:noFill/>
        </p:spPr>
      </p:pic>
      <p:sp>
        <p:nvSpPr>
          <p:cNvPr id="633862" name="Line 6"/>
          <p:cNvSpPr>
            <a:spLocks noChangeShapeType="1"/>
          </p:cNvSpPr>
          <p:nvPr/>
        </p:nvSpPr>
        <p:spPr bwMode="auto">
          <a:xfrm flipV="1">
            <a:off x="457200" y="5187265"/>
            <a:ext cx="304800" cy="152400"/>
          </a:xfrm>
          <a:prstGeom prst="line">
            <a:avLst/>
          </a:prstGeom>
          <a:noFill/>
          <a:ln w="38100">
            <a:solidFill>
              <a:schemeClr val="hlink"/>
            </a:solidFill>
            <a:round/>
            <a:headEnd type="none" w="sm" len="sm"/>
            <a:tailEnd type="triangle" w="sm" len="sm"/>
          </a:ln>
          <a:effectLst/>
        </p:spPr>
        <p:txBody>
          <a:bodyPr/>
          <a:lstStyle/>
          <a:p>
            <a:endParaRPr lang="en-US"/>
          </a:p>
        </p:txBody>
      </p:sp>
      <p:sp>
        <p:nvSpPr>
          <p:cNvPr id="633863" name="Text Box 7"/>
          <p:cNvSpPr txBox="1">
            <a:spLocks noChangeArrowheads="1"/>
          </p:cNvSpPr>
          <p:nvPr/>
        </p:nvSpPr>
        <p:spPr bwMode="auto">
          <a:xfrm>
            <a:off x="152400" y="5492065"/>
            <a:ext cx="647700" cy="304800"/>
          </a:xfrm>
          <a:prstGeom prst="rect">
            <a:avLst/>
          </a:prstGeom>
          <a:noFill/>
          <a:ln w="12700">
            <a:noFill/>
            <a:miter lim="800000"/>
            <a:headEnd type="none" w="sm" len="sm"/>
            <a:tailEnd type="none" w="sm" len="sm"/>
          </a:ln>
          <a:effectLst/>
        </p:spPr>
        <p:txBody>
          <a:bodyPr wrap="none">
            <a:spAutoFit/>
          </a:bodyPr>
          <a:lstStyle/>
          <a:p>
            <a:r>
              <a:rPr lang="en-GB" sz="1400"/>
              <a:t>beam</a:t>
            </a:r>
            <a:endParaRPr lang="en-US" sz="1400"/>
          </a:p>
        </p:txBody>
      </p:sp>
      <p:sp>
        <p:nvSpPr>
          <p:cNvPr id="633864" name="Text Box 8"/>
          <p:cNvSpPr txBox="1">
            <a:spLocks noChangeArrowheads="1"/>
          </p:cNvSpPr>
          <p:nvPr/>
        </p:nvSpPr>
        <p:spPr bwMode="auto">
          <a:xfrm>
            <a:off x="3505200" y="4133165"/>
            <a:ext cx="5029200" cy="2108200"/>
          </a:xfrm>
          <a:prstGeom prst="rect">
            <a:avLst/>
          </a:prstGeom>
          <a:noFill/>
          <a:ln w="9525">
            <a:noFill/>
            <a:miter lim="800000"/>
            <a:headEnd/>
            <a:tailEnd/>
          </a:ln>
          <a:effectLst/>
        </p:spPr>
        <p:txBody>
          <a:bodyPr>
            <a:spAutoFit/>
          </a:bodyPr>
          <a:lstStyle/>
          <a:p>
            <a:pPr algn="r"/>
            <a:r>
              <a:rPr lang="en-US" sz="1600" b="0" dirty="0"/>
              <a:t>352 MHz frequency</a:t>
            </a:r>
          </a:p>
          <a:p>
            <a:pPr algn="r"/>
            <a:r>
              <a:rPr lang="en-US" sz="1600" b="0" dirty="0"/>
              <a:t>Tank diameter 500mm</a:t>
            </a:r>
          </a:p>
          <a:p>
            <a:pPr algn="r"/>
            <a:r>
              <a:rPr lang="en-US" sz="1600" b="0" dirty="0"/>
              <a:t>3 resonators (tanks)</a:t>
            </a:r>
          </a:p>
          <a:p>
            <a:pPr algn="r"/>
            <a:r>
              <a:rPr lang="en-US" sz="1600" b="0" dirty="0"/>
              <a:t>Length 19 m</a:t>
            </a:r>
          </a:p>
          <a:p>
            <a:pPr algn="r"/>
            <a:r>
              <a:rPr lang="en-US" sz="1600" b="0" dirty="0"/>
              <a:t>120 Drift Tubes</a:t>
            </a:r>
          </a:p>
          <a:p>
            <a:pPr algn="r"/>
            <a:r>
              <a:rPr lang="en-US" sz="1600" b="0" dirty="0"/>
              <a:t>Energy 3 MeV to 50 MeV</a:t>
            </a:r>
          </a:p>
          <a:p>
            <a:pPr algn="r"/>
            <a:r>
              <a:rPr lang="en-US" sz="1600" b="0" dirty="0"/>
              <a:t>Beta </a:t>
            </a:r>
            <a:r>
              <a:rPr lang="en-US" sz="1600" b="0" dirty="0">
                <a:solidFill>
                  <a:schemeClr val="hlink"/>
                </a:solidFill>
              </a:rPr>
              <a:t>0.08 to 0.31</a:t>
            </a:r>
            <a:r>
              <a:rPr lang="en-US" sz="1600" b="0" dirty="0"/>
              <a:t> </a:t>
            </a:r>
            <a:r>
              <a:rPr lang="en-US" sz="1600" b="0" dirty="0">
                <a:sym typeface="Symbol" pitchFamily="18" charset="2"/>
              </a:rPr>
              <a:t> cell length (</a:t>
            </a:r>
            <a:r>
              <a:rPr lang="en-US" sz="1600" b="0" dirty="0" err="1">
                <a:latin typeface="Symbol" pitchFamily="18" charset="2"/>
                <a:sym typeface="Symbol" pitchFamily="18" charset="2"/>
              </a:rPr>
              <a:t>bl</a:t>
            </a:r>
            <a:r>
              <a:rPr lang="en-US" sz="1600" b="0" dirty="0">
                <a:sym typeface="Symbol" pitchFamily="18" charset="2"/>
              </a:rPr>
              <a:t>) </a:t>
            </a:r>
            <a:r>
              <a:rPr lang="en-US" sz="1600" b="0" dirty="0">
                <a:solidFill>
                  <a:schemeClr val="hlink"/>
                </a:solidFill>
                <a:sym typeface="Symbol" pitchFamily="18" charset="2"/>
              </a:rPr>
              <a:t>68mm to 264mm</a:t>
            </a:r>
          </a:p>
          <a:p>
            <a:pPr algn="r"/>
            <a:r>
              <a:rPr lang="en-US" sz="1600" b="0" dirty="0">
                <a:sym typeface="Symbol" pitchFamily="18" charset="2"/>
              </a:rPr>
              <a:t></a:t>
            </a:r>
            <a:r>
              <a:rPr lang="en-US" dirty="0">
                <a:sym typeface="Symbol" pitchFamily="18" charset="2"/>
              </a:rPr>
              <a:t> </a:t>
            </a:r>
            <a:r>
              <a:rPr lang="en-US" sz="1600" b="0" dirty="0">
                <a:sym typeface="Symbol" pitchFamily="18" charset="2"/>
              </a:rPr>
              <a:t>factor </a:t>
            </a:r>
            <a:r>
              <a:rPr lang="en-US" sz="1600" b="0" dirty="0">
                <a:solidFill>
                  <a:schemeClr val="hlink"/>
                </a:solidFill>
                <a:sym typeface="Symbol" pitchFamily="18" charset="2"/>
              </a:rPr>
              <a:t>3.9 </a:t>
            </a:r>
            <a:r>
              <a:rPr lang="en-US" sz="1600" b="0" dirty="0">
                <a:sym typeface="Symbol" pitchFamily="18" charset="2"/>
              </a:rPr>
              <a:t>increase in cell length</a:t>
            </a:r>
            <a:r>
              <a:rPr lang="en-US" sz="1600" b="0" dirty="0"/>
              <a:t> </a:t>
            </a:r>
          </a:p>
        </p:txBody>
      </p:sp>
      <p:sp>
        <p:nvSpPr>
          <p:cNvPr id="2" name="Rectangle 1"/>
          <p:cNvSpPr/>
          <p:nvPr/>
        </p:nvSpPr>
        <p:spPr>
          <a:xfrm>
            <a:off x="2971800" y="1447800"/>
            <a:ext cx="3886200" cy="523220"/>
          </a:xfrm>
          <a:prstGeom prst="rect">
            <a:avLst/>
          </a:prstGeom>
        </p:spPr>
        <p:txBody>
          <a:bodyPr wrap="square">
            <a:spAutoFit/>
          </a:bodyPr>
          <a:lstStyle/>
          <a:p>
            <a:r>
              <a:rPr lang="en-US" sz="1400" b="0" dirty="0" smtClean="0"/>
              <a:t>DTL tank 1 fully equipped: focusing by small permanent </a:t>
            </a:r>
            <a:r>
              <a:rPr lang="en-US" sz="1400" b="0" dirty="0"/>
              <a:t>quadrupoles inside drift </a:t>
            </a:r>
            <a:r>
              <a:rPr lang="en-US" sz="1400" b="0" dirty="0" smtClean="0"/>
              <a:t>tubes.</a:t>
            </a:r>
            <a:endParaRPr lang="en-US" sz="1400" b="0" dirty="0"/>
          </a:p>
        </p:txBody>
      </p:sp>
      <p:pic>
        <p:nvPicPr>
          <p:cNvPr id="11" name="Picture 10" descr="DTL_T1S1_PCs_horiz.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800" y="1371599"/>
            <a:ext cx="2472635" cy="255360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fld id="{1EF68021-AC96-4BFA-9305-BC9BAA3A8829}" type="slidenum">
              <a:rPr lang="en-GB"/>
              <a:pPr/>
              <a:t>31</a:t>
            </a:fld>
            <a:endParaRPr lang="en-GB"/>
          </a:p>
        </p:txBody>
      </p:sp>
      <p:sp>
        <p:nvSpPr>
          <p:cNvPr id="612356" name="Rectangle 4"/>
          <p:cNvSpPr>
            <a:spLocks noGrp="1" noChangeArrowheads="1"/>
          </p:cNvSpPr>
          <p:nvPr>
            <p:ph type="title"/>
          </p:nvPr>
        </p:nvSpPr>
        <p:spPr/>
        <p:txBody>
          <a:bodyPr/>
          <a:lstStyle/>
          <a:p>
            <a:r>
              <a:rPr lang="en-US" sz="3200"/>
              <a:t>Stabilization of long chains: the </a:t>
            </a:r>
            <a:r>
              <a:rPr lang="en-US" sz="3200">
                <a:latin typeface="Symbol" pitchFamily="18" charset="2"/>
              </a:rPr>
              <a:t>p</a:t>
            </a:r>
            <a:r>
              <a:rPr lang="en-US" sz="3200"/>
              <a:t>/2 mode</a:t>
            </a:r>
          </a:p>
        </p:txBody>
      </p:sp>
      <p:pic>
        <p:nvPicPr>
          <p:cNvPr id="612359"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t="24467" r="43549" b="51065"/>
          <a:stretch>
            <a:fillRect/>
          </a:stretch>
        </p:blipFill>
        <p:spPr bwMode="auto">
          <a:xfrm>
            <a:off x="6248400" y="2676525"/>
            <a:ext cx="2667000" cy="838200"/>
          </a:xfrm>
          <a:prstGeom prst="rect">
            <a:avLst/>
          </a:prstGeom>
          <a:noFill/>
          <a:ln w="9525">
            <a:noFill/>
            <a:miter lim="800000"/>
            <a:headEnd/>
            <a:tailEnd/>
          </a:ln>
        </p:spPr>
      </p:pic>
      <p:sp>
        <p:nvSpPr>
          <p:cNvPr id="612360" name="Rectangle 8"/>
          <p:cNvSpPr>
            <a:spLocks noChangeArrowheads="1"/>
          </p:cNvSpPr>
          <p:nvPr/>
        </p:nvSpPr>
        <p:spPr bwMode="auto">
          <a:xfrm>
            <a:off x="228600" y="1447800"/>
            <a:ext cx="8915400" cy="12192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GB" sz="1800" b="0" dirty="0" smtClean="0">
                <a:latin typeface="Comic Sans MS" pitchFamily="66" charset="0"/>
                <a:sym typeface="ZapfDingbats" pitchFamily="82" charset="2"/>
              </a:rPr>
              <a:t>Long </a:t>
            </a:r>
            <a:r>
              <a:rPr lang="en-GB" sz="1800" b="0" dirty="0">
                <a:latin typeface="Comic Sans MS" pitchFamily="66" charset="0"/>
                <a:sym typeface="ZapfDingbats" pitchFamily="82" charset="2"/>
              </a:rPr>
              <a:t>chains of linac cells </a:t>
            </a:r>
            <a:r>
              <a:rPr lang="en-GB" sz="1800" b="0" dirty="0" smtClean="0">
                <a:latin typeface="Comic Sans MS" pitchFamily="66" charset="0"/>
                <a:sym typeface="ZapfDingbats" pitchFamily="82" charset="2"/>
              </a:rPr>
              <a:t>can be </a:t>
            </a:r>
            <a:r>
              <a:rPr lang="en-GB" sz="1800" b="0" dirty="0">
                <a:latin typeface="Comic Sans MS" pitchFamily="66" charset="0"/>
                <a:sym typeface="ZapfDingbats" pitchFamily="82" charset="2"/>
              </a:rPr>
              <a:t>operated in the </a:t>
            </a:r>
            <a:r>
              <a:rPr lang="en-GB" sz="1800" b="0" dirty="0">
                <a:latin typeface="Symbol" pitchFamily="18" charset="2"/>
                <a:sym typeface="ZapfDingbats" pitchFamily="82" charset="2"/>
              </a:rPr>
              <a:t>p</a:t>
            </a:r>
            <a:r>
              <a:rPr lang="en-GB" sz="1800" b="0" dirty="0">
                <a:latin typeface="Comic Sans MS" pitchFamily="66" charset="0"/>
                <a:sym typeface="ZapfDingbats" pitchFamily="82" charset="2"/>
              </a:rPr>
              <a:t>/2 mode, which is </a:t>
            </a:r>
            <a:r>
              <a:rPr lang="en-GB" sz="1800" b="0" dirty="0">
                <a:solidFill>
                  <a:srgbClr val="FF3300"/>
                </a:solidFill>
                <a:latin typeface="Comic Sans MS" pitchFamily="66" charset="0"/>
                <a:sym typeface="ZapfDingbats" pitchFamily="82" charset="2"/>
              </a:rPr>
              <a:t>intrinsically insensitive</a:t>
            </a:r>
            <a:r>
              <a:rPr lang="en-GB" sz="1800" b="0" dirty="0">
                <a:latin typeface="Comic Sans MS" pitchFamily="66" charset="0"/>
                <a:sym typeface="ZapfDingbats" pitchFamily="82" charset="2"/>
              </a:rPr>
              <a:t> to </a:t>
            </a:r>
            <a:r>
              <a:rPr lang="en-GB" sz="1800" b="0" dirty="0" smtClean="0">
                <a:latin typeface="Comic Sans MS" pitchFamily="66" charset="0"/>
                <a:sym typeface="ZapfDingbats" pitchFamily="82" charset="2"/>
              </a:rPr>
              <a:t>mechanical errors </a:t>
            </a:r>
            <a:r>
              <a:rPr lang="fr-CH" sz="1800" b="0" dirty="0" smtClean="0">
                <a:latin typeface="Comic Sans MS" pitchFamily="66" charset="0"/>
                <a:sym typeface="ZapfDingbats" pitchFamily="82" charset="2"/>
              </a:rPr>
              <a:t>= </a:t>
            </a:r>
            <a:r>
              <a:rPr lang="en-GB" sz="1800" b="0" dirty="0" smtClean="0">
                <a:latin typeface="Comic Sans MS" pitchFamily="66" charset="0"/>
                <a:sym typeface="ZapfDingbats" pitchFamily="82" charset="2"/>
              </a:rPr>
              <a:t>differences </a:t>
            </a:r>
            <a:r>
              <a:rPr lang="en-GB" sz="1800" b="0" dirty="0">
                <a:latin typeface="Comic Sans MS" pitchFamily="66" charset="0"/>
                <a:sym typeface="ZapfDingbats" pitchFamily="82" charset="2"/>
              </a:rPr>
              <a:t>in the cell frequencies</a:t>
            </a:r>
            <a:r>
              <a:rPr lang="en-GB" sz="1800" b="0" dirty="0" smtClean="0">
                <a:latin typeface="Comic Sans MS" pitchFamily="66" charset="0"/>
                <a:sym typeface="ZapfDingbats" pitchFamily="82" charset="2"/>
              </a:rPr>
              <a:t>.</a:t>
            </a:r>
          </a:p>
          <a:p>
            <a:pPr marL="457200" indent="-457200">
              <a:buClr>
                <a:schemeClr val="hlink"/>
              </a:buClr>
              <a:buSzPct val="70000"/>
              <a:buFont typeface="Symbol" pitchFamily="18" charset="2"/>
              <a:buNone/>
            </a:pPr>
            <a:r>
              <a:rPr lang="en-GB" sz="1800" b="0" dirty="0" smtClean="0">
                <a:latin typeface="Comic Sans MS" pitchFamily="66" charset="0"/>
                <a:sym typeface="ZapfDingbats" pitchFamily="82" charset="2"/>
              </a:rPr>
              <a:t>In presence of errors, the E-field will have components from the adjacent modes, with amplitude proportional to the error and to the mode separation. </a:t>
            </a:r>
          </a:p>
          <a:p>
            <a:pPr marL="457200" indent="-457200">
              <a:buClr>
                <a:schemeClr val="hlink"/>
              </a:buClr>
              <a:buSzPct val="70000"/>
              <a:buFont typeface="Symbol" pitchFamily="18" charset="2"/>
              <a:buNone/>
            </a:pPr>
            <a:r>
              <a:rPr lang="en-GB" sz="1800" b="0" dirty="0" smtClean="0">
                <a:latin typeface="Comic Sans MS" pitchFamily="66" charset="0"/>
                <a:sym typeface="ZapfDingbats" pitchFamily="82" charset="2"/>
              </a:rPr>
              <a:t> </a:t>
            </a:r>
            <a:endParaRPr lang="en-GB" sz="1800" b="0" dirty="0">
              <a:latin typeface="Comic Sans MS" pitchFamily="66" charset="0"/>
              <a:sym typeface="ZapfDingbats" pitchFamily="82" charset="2"/>
            </a:endParaRPr>
          </a:p>
        </p:txBody>
      </p:sp>
      <p:pic>
        <p:nvPicPr>
          <p:cNvPr id="612361"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00350" y="2705100"/>
            <a:ext cx="2514600" cy="2073275"/>
          </a:xfrm>
          <a:prstGeom prst="rect">
            <a:avLst/>
          </a:prstGeom>
          <a:noFill/>
          <a:ln w="9525">
            <a:noFill/>
            <a:miter lim="800000"/>
            <a:headEnd/>
            <a:tailEnd/>
          </a:ln>
        </p:spPr>
      </p:pic>
      <p:sp>
        <p:nvSpPr>
          <p:cNvPr id="612363" name="AutoShape 11"/>
          <p:cNvSpPr>
            <a:spLocks/>
          </p:cNvSpPr>
          <p:nvPr/>
        </p:nvSpPr>
        <p:spPr bwMode="auto">
          <a:xfrm>
            <a:off x="5314950" y="3733800"/>
            <a:ext cx="914400" cy="495300"/>
          </a:xfrm>
          <a:prstGeom prst="borderCallout1">
            <a:avLst>
              <a:gd name="adj1" fmla="val 23079"/>
              <a:gd name="adj2" fmla="val -8333"/>
              <a:gd name="adj3" fmla="val -53847"/>
              <a:gd name="adj4" fmla="val -108333"/>
            </a:avLst>
          </a:prstGeom>
          <a:solidFill>
            <a:schemeClr val="bg1"/>
          </a:solidFill>
          <a:ln w="12700">
            <a:solidFill>
              <a:schemeClr val="tx1"/>
            </a:solidFill>
            <a:miter lim="800000"/>
            <a:headEnd type="none" w="sm" len="sm"/>
            <a:tailEnd type="none" w="sm" len="sm"/>
          </a:ln>
          <a:effectLst/>
        </p:spPr>
        <p:txBody>
          <a:bodyPr/>
          <a:lstStyle/>
          <a:p>
            <a:pPr algn="ctr"/>
            <a:r>
              <a:rPr lang="en-US" sz="1200" b="0"/>
              <a:t>Perturbing mode</a:t>
            </a:r>
          </a:p>
        </p:txBody>
      </p:sp>
      <p:sp>
        <p:nvSpPr>
          <p:cNvPr id="612364" name="AutoShape 12"/>
          <p:cNvSpPr>
            <a:spLocks/>
          </p:cNvSpPr>
          <p:nvPr/>
        </p:nvSpPr>
        <p:spPr bwMode="auto">
          <a:xfrm>
            <a:off x="2038350" y="3238500"/>
            <a:ext cx="914400" cy="495300"/>
          </a:xfrm>
          <a:prstGeom prst="borderCallout1">
            <a:avLst>
              <a:gd name="adj1" fmla="val 23079"/>
              <a:gd name="adj2" fmla="val 108333"/>
              <a:gd name="adj3" fmla="val 111537"/>
              <a:gd name="adj4" fmla="val 189583"/>
            </a:avLst>
          </a:prstGeom>
          <a:solidFill>
            <a:schemeClr val="bg1"/>
          </a:solidFill>
          <a:ln w="12700">
            <a:solidFill>
              <a:schemeClr val="tx1"/>
            </a:solidFill>
            <a:miter lim="800000"/>
            <a:headEnd type="none" w="sm" len="sm"/>
            <a:tailEnd type="none" w="sm" len="sm"/>
          </a:ln>
          <a:effectLst/>
        </p:spPr>
        <p:txBody>
          <a:bodyPr/>
          <a:lstStyle/>
          <a:p>
            <a:pPr algn="ctr"/>
            <a:r>
              <a:rPr lang="en-US" sz="1200" b="0"/>
              <a:t>Perturbing mode</a:t>
            </a:r>
          </a:p>
        </p:txBody>
      </p:sp>
      <p:sp>
        <p:nvSpPr>
          <p:cNvPr id="612365" name="AutoShape 13"/>
          <p:cNvSpPr>
            <a:spLocks/>
          </p:cNvSpPr>
          <p:nvPr/>
        </p:nvSpPr>
        <p:spPr bwMode="auto">
          <a:xfrm>
            <a:off x="4705350" y="4762500"/>
            <a:ext cx="990600" cy="495300"/>
          </a:xfrm>
          <a:prstGeom prst="borderCallout1">
            <a:avLst>
              <a:gd name="adj1" fmla="val 23079"/>
              <a:gd name="adj2" fmla="val -7694"/>
              <a:gd name="adj3" fmla="val -236537"/>
              <a:gd name="adj4" fmla="val -65384"/>
            </a:avLst>
          </a:prstGeom>
          <a:solidFill>
            <a:schemeClr val="bg1"/>
          </a:solidFill>
          <a:ln w="12700">
            <a:solidFill>
              <a:schemeClr val="tx1"/>
            </a:solidFill>
            <a:miter lim="800000"/>
            <a:headEnd type="none" w="sm" len="sm"/>
            <a:tailEnd type="none" w="sm" len="sm"/>
          </a:ln>
          <a:effectLst/>
        </p:spPr>
        <p:txBody>
          <a:bodyPr/>
          <a:lstStyle/>
          <a:p>
            <a:pPr algn="ctr"/>
            <a:r>
              <a:rPr lang="en-US" sz="1200">
                <a:solidFill>
                  <a:srgbClr val="FF3300"/>
                </a:solidFill>
              </a:rPr>
              <a:t>Operating mode</a:t>
            </a:r>
          </a:p>
        </p:txBody>
      </p:sp>
      <p:sp>
        <p:nvSpPr>
          <p:cNvPr id="612366" name="Rectangle 14"/>
          <p:cNvSpPr>
            <a:spLocks noChangeArrowheads="1"/>
          </p:cNvSpPr>
          <p:nvPr/>
        </p:nvSpPr>
        <p:spPr bwMode="auto">
          <a:xfrm>
            <a:off x="228600" y="5257800"/>
            <a:ext cx="8915400" cy="13716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GB" sz="1800" b="0" dirty="0" smtClean="0">
                <a:latin typeface="Book Antiqua"/>
                <a:sym typeface="ZapfDingbats" pitchFamily="82" charset="2"/>
              </a:rPr>
              <a:t>→  </a:t>
            </a:r>
            <a:r>
              <a:rPr lang="en-GB" sz="1800" b="0" dirty="0" smtClean="0">
                <a:latin typeface="Comic Sans MS" pitchFamily="66" charset="0"/>
                <a:sym typeface="ZapfDingbats" pitchFamily="82" charset="2"/>
              </a:rPr>
              <a:t>Contribution </a:t>
            </a:r>
            <a:r>
              <a:rPr lang="en-GB" sz="1800" b="0" dirty="0">
                <a:latin typeface="Comic Sans MS" pitchFamily="66" charset="0"/>
                <a:sym typeface="ZapfDingbats" pitchFamily="82" charset="2"/>
              </a:rPr>
              <a:t>from adjacent modes proportional to               </a:t>
            </a:r>
            <a:r>
              <a:rPr lang="en-GB" sz="1800" b="0" dirty="0">
                <a:solidFill>
                  <a:srgbClr val="FF3300"/>
                </a:solidFill>
                <a:latin typeface="Comic Sans MS" pitchFamily="66" charset="0"/>
                <a:sym typeface="ZapfDingbats" pitchFamily="82" charset="2"/>
              </a:rPr>
              <a:t>with the sign</a:t>
            </a:r>
            <a:r>
              <a:rPr lang="en-GB" sz="1800" b="0" dirty="0">
                <a:latin typeface="Comic Sans MS" pitchFamily="66" charset="0"/>
                <a:sym typeface="ZapfDingbats" pitchFamily="82" charset="2"/>
              </a:rPr>
              <a:t> !!!</a:t>
            </a:r>
          </a:p>
          <a:p>
            <a:pPr marL="457200" indent="-457200">
              <a:buClr>
                <a:schemeClr val="hlink"/>
              </a:buClr>
              <a:buSzPct val="70000"/>
              <a:buFont typeface="Symbol" pitchFamily="18" charset="2"/>
              <a:buNone/>
            </a:pPr>
            <a:endParaRPr lang="en-GB" sz="1050" b="0" dirty="0">
              <a:latin typeface="Comic Sans MS" pitchFamily="66" charset="0"/>
              <a:sym typeface="ZapfDingbats" pitchFamily="82" charset="2"/>
            </a:endParaRPr>
          </a:p>
          <a:p>
            <a:pPr indent="-457200">
              <a:buClr>
                <a:schemeClr val="hlink"/>
              </a:buClr>
              <a:buSzPct val="70000"/>
              <a:buFont typeface="Symbol" pitchFamily="18" charset="2"/>
              <a:buNone/>
            </a:pPr>
            <a:r>
              <a:rPr lang="en-GB" sz="1800" b="0" dirty="0" smtClean="0">
                <a:latin typeface="Comic Sans MS" pitchFamily="66" charset="0"/>
                <a:sym typeface="ZapfDingbats" pitchFamily="82" charset="2"/>
              </a:rPr>
              <a:t>The perturbation will add a component </a:t>
            </a:r>
            <a:r>
              <a:rPr lang="en-GB" sz="1800" b="0" dirty="0" smtClean="0">
                <a:latin typeface="Symbol" pitchFamily="18" charset="2"/>
                <a:sym typeface="ZapfDingbats" pitchFamily="82" charset="2"/>
              </a:rPr>
              <a:t>D</a:t>
            </a:r>
            <a:r>
              <a:rPr lang="en-GB" sz="1800" b="0" dirty="0" smtClean="0">
                <a:latin typeface="Comic Sans MS" pitchFamily="66" charset="0"/>
                <a:sym typeface="ZapfDingbats" pitchFamily="82" charset="2"/>
              </a:rPr>
              <a:t>E/(f</a:t>
            </a:r>
            <a:r>
              <a:rPr lang="en-GB" sz="1800" b="0" baseline="30000" dirty="0" smtClean="0">
                <a:latin typeface="Comic Sans MS" pitchFamily="66" charset="0"/>
                <a:sym typeface="ZapfDingbats" pitchFamily="82" charset="2"/>
              </a:rPr>
              <a:t>2</a:t>
            </a:r>
            <a:r>
              <a:rPr lang="en-GB" sz="1800" b="0" dirty="0" smtClean="0">
                <a:latin typeface="Comic Sans MS" pitchFamily="66" charset="0"/>
                <a:sym typeface="ZapfDingbats" pitchFamily="82" charset="2"/>
              </a:rPr>
              <a:t>-f</a:t>
            </a:r>
            <a:r>
              <a:rPr lang="en-GB" sz="1800" b="0" baseline="-25000" dirty="0" smtClean="0">
                <a:latin typeface="Comic Sans MS" pitchFamily="66" charset="0"/>
                <a:sym typeface="ZapfDingbats" pitchFamily="82" charset="2"/>
              </a:rPr>
              <a:t>o</a:t>
            </a:r>
            <a:r>
              <a:rPr lang="en-GB" sz="1800" b="0" baseline="30000" dirty="0" smtClean="0">
                <a:latin typeface="Comic Sans MS" pitchFamily="66" charset="0"/>
                <a:sym typeface="ZapfDingbats" pitchFamily="82" charset="2"/>
              </a:rPr>
              <a:t>2</a:t>
            </a:r>
            <a:r>
              <a:rPr lang="en-GB" sz="1800" b="0" dirty="0" smtClean="0">
                <a:latin typeface="Comic Sans MS" pitchFamily="66" charset="0"/>
                <a:sym typeface="ZapfDingbats" pitchFamily="82" charset="2"/>
              </a:rPr>
              <a:t>) for each of the nearest modes.</a:t>
            </a:r>
          </a:p>
          <a:p>
            <a:pPr indent="-457200">
              <a:buClr>
                <a:schemeClr val="hlink"/>
              </a:buClr>
              <a:buSzPct val="70000"/>
              <a:buFont typeface="Symbol" pitchFamily="18" charset="2"/>
              <a:buNone/>
            </a:pPr>
            <a:endParaRPr lang="en-GB" sz="1050" b="0" dirty="0" smtClean="0">
              <a:solidFill>
                <a:srgbClr val="C00000"/>
              </a:solidFill>
              <a:latin typeface="Comic Sans MS" pitchFamily="66" charset="0"/>
              <a:sym typeface="ZapfDingbats" pitchFamily="82" charset="2"/>
            </a:endParaRPr>
          </a:p>
          <a:p>
            <a:pPr indent="-457200">
              <a:buClr>
                <a:schemeClr val="hlink"/>
              </a:buClr>
              <a:buSzPct val="70000"/>
              <a:buFont typeface="Symbol" pitchFamily="18" charset="2"/>
              <a:buNone/>
            </a:pPr>
            <a:r>
              <a:rPr lang="en-GB" sz="1800" b="0" dirty="0" smtClean="0">
                <a:solidFill>
                  <a:srgbClr val="C00000"/>
                </a:solidFill>
                <a:latin typeface="Comic Sans MS" pitchFamily="66" charset="0"/>
                <a:sym typeface="ZapfDingbats" pitchFamily="82" charset="2"/>
              </a:rPr>
              <a:t>Contributions </a:t>
            </a:r>
            <a:r>
              <a:rPr lang="en-GB" sz="1800" b="0" dirty="0">
                <a:solidFill>
                  <a:srgbClr val="C00000"/>
                </a:solidFill>
                <a:latin typeface="Comic Sans MS" pitchFamily="66" charset="0"/>
                <a:sym typeface="ZapfDingbats" pitchFamily="82" charset="2"/>
              </a:rPr>
              <a:t>from equally spaced modes in the dispersion curve will cancel each </a:t>
            </a:r>
            <a:r>
              <a:rPr lang="en-GB" sz="1800" b="0" dirty="0" smtClean="0">
                <a:solidFill>
                  <a:srgbClr val="C00000"/>
                </a:solidFill>
                <a:latin typeface="Comic Sans MS" pitchFamily="66" charset="0"/>
                <a:sym typeface="ZapfDingbats" pitchFamily="82" charset="2"/>
              </a:rPr>
              <a:t>other</a:t>
            </a:r>
            <a:r>
              <a:rPr lang="en-GB" sz="1800" b="0" dirty="0">
                <a:solidFill>
                  <a:srgbClr val="C00000"/>
                </a:solidFill>
                <a:latin typeface="Comic Sans MS" pitchFamily="66" charset="0"/>
                <a:sym typeface="ZapfDingbats" pitchFamily="82" charset="2"/>
              </a:rPr>
              <a:t> </a:t>
            </a:r>
            <a:r>
              <a:rPr lang="en-GB" sz="1800" b="0" dirty="0" smtClean="0">
                <a:solidFill>
                  <a:srgbClr val="C00000"/>
                </a:solidFill>
                <a:latin typeface="Comic Sans MS" pitchFamily="66" charset="0"/>
                <a:sym typeface="ZapfDingbats" pitchFamily="82" charset="2"/>
              </a:rPr>
              <a:t>!!</a:t>
            </a:r>
            <a:endParaRPr lang="en-GB" sz="1800" b="0" dirty="0">
              <a:solidFill>
                <a:srgbClr val="C00000"/>
              </a:solidFill>
              <a:latin typeface="Comic Sans MS" pitchFamily="66" charset="0"/>
              <a:sym typeface="ZapfDingbats" pitchFamily="82" charset="2"/>
            </a:endParaRPr>
          </a:p>
        </p:txBody>
      </p:sp>
      <p:graphicFrame>
        <p:nvGraphicFramePr>
          <p:cNvPr id="612367" name="Object 15"/>
          <p:cNvGraphicFramePr>
            <a:graphicFrameLocks noGrp="1" noChangeAspect="1"/>
          </p:cNvGraphicFramePr>
          <p:nvPr>
            <p:ph idx="1"/>
            <p:extLst>
              <p:ext uri="{D42A27DB-BD31-4B8C-83A1-F6EECF244321}">
                <p14:modId xmlns:p14="http://schemas.microsoft.com/office/powerpoint/2010/main" val="1192281917"/>
              </p:ext>
            </p:extLst>
          </p:nvPr>
        </p:nvGraphicFramePr>
        <p:xfrm>
          <a:off x="6019800" y="5105400"/>
          <a:ext cx="838200" cy="647360"/>
        </p:xfrm>
        <a:graphic>
          <a:graphicData uri="http://schemas.openxmlformats.org/presentationml/2006/ole">
            <mc:AlternateContent xmlns:mc="http://schemas.openxmlformats.org/markup-compatibility/2006">
              <mc:Choice xmlns:v="urn:schemas-microsoft-com:vml" Requires="v">
                <p:oleObj spid="_x0000_s874548" name="Equation" r:id="rId5" imgW="558720" imgH="431640" progId="Equation.3">
                  <p:embed/>
                </p:oleObj>
              </mc:Choice>
              <mc:Fallback>
                <p:oleObj name="Equation" r:id="rId5" imgW="55872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105400"/>
                        <a:ext cx="838200" cy="647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1723" t="26969" r="24395" b="59129"/>
          <a:stretch/>
        </p:blipFill>
        <p:spPr bwMode="auto">
          <a:xfrm>
            <a:off x="533400" y="3238500"/>
            <a:ext cx="1362074" cy="476250"/>
          </a:xfrm>
          <a:prstGeom prst="rect">
            <a:avLst/>
          </a:prstGeom>
          <a:noFill/>
          <a:ln>
            <a:noFill/>
          </a:ln>
        </p:spPr>
      </p:pic>
      <p:pic>
        <p:nvPicPr>
          <p:cNvPr id="15" name="Picture 1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1723" t="26969" r="24395" b="59129"/>
          <a:stretch/>
        </p:blipFill>
        <p:spPr bwMode="auto">
          <a:xfrm flipH="1">
            <a:off x="6477000" y="3743325"/>
            <a:ext cx="1362074" cy="476250"/>
          </a:xfrm>
          <a:prstGeom prst="rect">
            <a:avLst/>
          </a:prstGeom>
          <a:noFill/>
          <a:ln>
            <a:noFill/>
          </a:ln>
        </p:spPr>
      </p:pic>
    </p:spTree>
    <p:extLst>
      <p:ext uri="{BB962C8B-B14F-4D97-AF65-F5344CB8AC3E}">
        <p14:creationId xmlns:p14="http://schemas.microsoft.com/office/powerpoint/2010/main" val="310769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fld id="{89CD84F7-A33D-489C-BAD2-AF2E5D282819}" type="slidenum">
              <a:rPr lang="en-GB"/>
              <a:pPr/>
              <a:t>32</a:t>
            </a:fld>
            <a:endParaRPr lang="en-GB"/>
          </a:p>
        </p:txBody>
      </p:sp>
      <p:sp>
        <p:nvSpPr>
          <p:cNvPr id="622594" name="Rectangle 2"/>
          <p:cNvSpPr>
            <a:spLocks noGrp="1" noChangeArrowheads="1"/>
          </p:cNvSpPr>
          <p:nvPr>
            <p:ph type="title"/>
          </p:nvPr>
        </p:nvSpPr>
        <p:spPr>
          <a:xfrm>
            <a:off x="457200" y="1295400"/>
            <a:ext cx="3810000" cy="382588"/>
          </a:xfrm>
          <a:noFill/>
          <a:ln/>
        </p:spPr>
        <p:txBody>
          <a:bodyPr/>
          <a:lstStyle/>
          <a:p>
            <a:r>
              <a:rPr lang="el-GR" sz="1600">
                <a:solidFill>
                  <a:srgbClr val="0000FF"/>
                </a:solidFill>
              </a:rPr>
              <a:t>π</a:t>
            </a:r>
            <a:r>
              <a:rPr lang="en-US" sz="1600">
                <a:solidFill>
                  <a:srgbClr val="0000FF"/>
                </a:solidFill>
              </a:rPr>
              <a:t>/2-mode in a coupled-cell structure</a:t>
            </a:r>
            <a:endParaRPr lang="el-GR" sz="1600">
              <a:solidFill>
                <a:srgbClr val="0000FF"/>
              </a:solidFill>
            </a:endParaRPr>
          </a:p>
        </p:txBody>
      </p:sp>
      <p:sp>
        <p:nvSpPr>
          <p:cNvPr id="622595" name="Rectangle 3"/>
          <p:cNvSpPr>
            <a:spLocks noChangeArrowheads="1"/>
          </p:cNvSpPr>
          <p:nvPr/>
        </p:nvSpPr>
        <p:spPr bwMode="auto">
          <a:xfrm>
            <a:off x="228600" y="3886200"/>
            <a:ext cx="4457700" cy="419100"/>
          </a:xfrm>
          <a:prstGeom prst="rect">
            <a:avLst/>
          </a:prstGeom>
          <a:noFill/>
          <a:ln w="9525">
            <a:noFill/>
            <a:miter lim="800000"/>
            <a:headEnd/>
            <a:tailEnd/>
          </a:ln>
          <a:effectLst/>
        </p:spPr>
        <p:txBody>
          <a:bodyPr anchor="ctr"/>
          <a:lstStyle/>
          <a:p>
            <a:pPr algn="ctr">
              <a:lnSpc>
                <a:spcPct val="90000"/>
              </a:lnSpc>
            </a:pPr>
            <a:r>
              <a:rPr lang="en-GB" sz="1600" b="0">
                <a:solidFill>
                  <a:srgbClr val="0000FF"/>
                </a:solidFill>
                <a:latin typeface="Comic Sans MS" pitchFamily="66" charset="0"/>
              </a:rPr>
              <a:t>Annular ring Coupled Structure (ACS)</a:t>
            </a:r>
            <a:endParaRPr lang="el-GR" sz="1600" b="0">
              <a:solidFill>
                <a:srgbClr val="0000FF"/>
              </a:solidFill>
              <a:latin typeface="Comic Sans MS" pitchFamily="66" charset="0"/>
            </a:endParaRPr>
          </a:p>
        </p:txBody>
      </p:sp>
      <p:sp>
        <p:nvSpPr>
          <p:cNvPr id="622596" name="Rectangle 4"/>
          <p:cNvSpPr>
            <a:spLocks noChangeArrowheads="1"/>
          </p:cNvSpPr>
          <p:nvPr/>
        </p:nvSpPr>
        <p:spPr bwMode="auto">
          <a:xfrm>
            <a:off x="4800600" y="3810000"/>
            <a:ext cx="3924300" cy="442913"/>
          </a:xfrm>
          <a:prstGeom prst="rect">
            <a:avLst/>
          </a:prstGeom>
          <a:noFill/>
          <a:ln w="9525">
            <a:noFill/>
            <a:miter lim="800000"/>
            <a:headEnd/>
            <a:tailEnd/>
          </a:ln>
          <a:effectLst/>
        </p:spPr>
        <p:txBody>
          <a:bodyPr anchor="ctr"/>
          <a:lstStyle/>
          <a:p>
            <a:pPr algn="ctr">
              <a:lnSpc>
                <a:spcPct val="90000"/>
              </a:lnSpc>
            </a:pPr>
            <a:r>
              <a:rPr lang="en-GB" sz="1600" b="0">
                <a:solidFill>
                  <a:srgbClr val="0000FF"/>
                </a:solidFill>
                <a:latin typeface="Comic Sans MS" pitchFamily="66" charset="0"/>
              </a:rPr>
              <a:t>Side Coupled Structure (SCS)</a:t>
            </a:r>
            <a:r>
              <a:rPr lang="en-GB" sz="1600" b="0">
                <a:solidFill>
                  <a:srgbClr val="FF0000"/>
                </a:solidFill>
                <a:latin typeface="Comic Sans MS" pitchFamily="66" charset="0"/>
              </a:rPr>
              <a:t> </a:t>
            </a:r>
            <a:endParaRPr lang="el-GR" sz="1600" b="0">
              <a:solidFill>
                <a:srgbClr val="FF0000"/>
              </a:solidFill>
              <a:latin typeface="Comic Sans MS" pitchFamily="66" charset="0"/>
            </a:endParaRPr>
          </a:p>
        </p:txBody>
      </p:sp>
      <p:sp>
        <p:nvSpPr>
          <p:cNvPr id="622597" name="Text Box 5"/>
          <p:cNvSpPr txBox="1">
            <a:spLocks noChangeArrowheads="1"/>
          </p:cNvSpPr>
          <p:nvPr/>
        </p:nvSpPr>
        <p:spPr bwMode="auto">
          <a:xfrm>
            <a:off x="4495800" y="1371600"/>
            <a:ext cx="4032250" cy="366713"/>
          </a:xfrm>
          <a:prstGeom prst="rect">
            <a:avLst/>
          </a:prstGeom>
          <a:noFill/>
          <a:ln w="9525">
            <a:noFill/>
            <a:miter lim="800000"/>
            <a:headEnd/>
            <a:tailEnd/>
          </a:ln>
          <a:effectLst/>
        </p:spPr>
        <p:txBody>
          <a:bodyPr>
            <a:spAutoFit/>
          </a:bodyPr>
          <a:lstStyle/>
          <a:p>
            <a:pPr algn="ctr" eaLnBrk="1" hangingPunct="1">
              <a:spcBef>
                <a:spcPct val="50000"/>
              </a:spcBef>
            </a:pPr>
            <a:r>
              <a:rPr lang="en-US" sz="1800" b="0">
                <a:solidFill>
                  <a:srgbClr val="0000FF"/>
                </a:solidFill>
              </a:rPr>
              <a:t>On axis Coupled Structure (OCS)</a:t>
            </a:r>
            <a:endParaRPr lang="en-GB" sz="1800" b="0">
              <a:solidFill>
                <a:srgbClr val="0000FF"/>
              </a:solidFill>
            </a:endParaRPr>
          </a:p>
        </p:txBody>
      </p:sp>
      <p:pic>
        <p:nvPicPr>
          <p:cNvPr id="622598"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24400" y="1828800"/>
            <a:ext cx="3995738" cy="1955800"/>
          </a:xfrm>
          <a:prstGeom prst="rect">
            <a:avLst/>
          </a:prstGeom>
          <a:noFill/>
          <a:ln w="9525">
            <a:noFill/>
            <a:miter lim="800000"/>
            <a:headEnd/>
            <a:tailEnd/>
          </a:ln>
          <a:effectLst/>
        </p:spPr>
      </p:pic>
      <p:pic>
        <p:nvPicPr>
          <p:cNvPr id="622599"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4419600"/>
            <a:ext cx="3960813" cy="2090738"/>
          </a:xfrm>
          <a:prstGeom prst="rect">
            <a:avLst/>
          </a:prstGeom>
          <a:noFill/>
          <a:ln w="9525">
            <a:noFill/>
            <a:miter lim="800000"/>
            <a:headEnd/>
            <a:tailEnd/>
          </a:ln>
          <a:effectLst/>
        </p:spPr>
      </p:pic>
      <p:pic>
        <p:nvPicPr>
          <p:cNvPr id="622600"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0" y="4267200"/>
            <a:ext cx="2382838" cy="2447925"/>
          </a:xfrm>
          <a:prstGeom prst="rect">
            <a:avLst/>
          </a:prstGeom>
          <a:noFill/>
          <a:ln w="9525">
            <a:noFill/>
            <a:miter lim="800000"/>
            <a:headEnd/>
            <a:tailEnd/>
          </a:ln>
          <a:effectLst/>
        </p:spPr>
      </p:pic>
      <p:pic>
        <p:nvPicPr>
          <p:cNvPr id="622601"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 y="1752600"/>
            <a:ext cx="2819400" cy="2036763"/>
          </a:xfrm>
          <a:prstGeom prst="rect">
            <a:avLst/>
          </a:prstGeom>
          <a:noFill/>
          <a:ln w="9525">
            <a:noFill/>
            <a:miter lim="800000"/>
            <a:headEnd/>
            <a:tailEnd/>
          </a:ln>
          <a:effectLst/>
        </p:spPr>
      </p:pic>
      <p:sp>
        <p:nvSpPr>
          <p:cNvPr id="622602" name="Rectangle 10"/>
          <p:cNvSpPr>
            <a:spLocks noChangeArrowheads="1"/>
          </p:cNvSpPr>
          <p:nvPr/>
        </p:nvSpPr>
        <p:spPr bwMode="auto">
          <a:xfrm>
            <a:off x="1828800" y="381000"/>
            <a:ext cx="5867400" cy="762000"/>
          </a:xfrm>
          <a:prstGeom prst="rect">
            <a:avLst/>
          </a:prstGeom>
          <a:noFill/>
          <a:ln w="9525">
            <a:noFill/>
            <a:miter lim="800000"/>
            <a:headEnd/>
            <a:tailEnd/>
          </a:ln>
          <a:effectLst/>
        </p:spPr>
        <p:txBody>
          <a:bodyPr lIns="92075" tIns="46038" rIns="92075" bIns="46038" anchor="ctr"/>
          <a:lstStyle/>
          <a:p>
            <a:pPr algn="ctr">
              <a:lnSpc>
                <a:spcPct val="90000"/>
              </a:lnSpc>
            </a:pPr>
            <a:r>
              <a:rPr lang="en-US" sz="3200" b="0">
                <a:solidFill>
                  <a:srgbClr val="FF0000"/>
                </a:solidFill>
                <a:latin typeface="Comic Sans MS" pitchFamily="66" charset="0"/>
              </a:rPr>
              <a:t>Examples of </a:t>
            </a:r>
            <a:r>
              <a:rPr lang="en-US" sz="3200" b="0">
                <a:solidFill>
                  <a:srgbClr val="FF0000"/>
                </a:solidFill>
                <a:latin typeface="Symbol" pitchFamily="18" charset="2"/>
              </a:rPr>
              <a:t>p</a:t>
            </a:r>
            <a:r>
              <a:rPr lang="en-US" sz="3200" b="0">
                <a:solidFill>
                  <a:srgbClr val="FF0000"/>
                </a:solidFill>
                <a:latin typeface="Comic Sans MS" pitchFamily="66" charset="0"/>
              </a:rPr>
              <a:t>/2 structures</a:t>
            </a:r>
          </a:p>
        </p:txBody>
      </p:sp>
    </p:spTree>
    <p:extLst>
      <p:ext uri="{BB962C8B-B14F-4D97-AF65-F5344CB8AC3E}">
        <p14:creationId xmlns:p14="http://schemas.microsoft.com/office/powerpoint/2010/main" val="3442577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normal conducting zoo</a:t>
            </a:r>
            <a:endParaRPr lang="en-US" dirty="0"/>
          </a:p>
        </p:txBody>
      </p:sp>
      <p:sp>
        <p:nvSpPr>
          <p:cNvPr id="3" name="Footer Placeholder 2"/>
          <p:cNvSpPr>
            <a:spLocks noGrp="1"/>
          </p:cNvSpPr>
          <p:nvPr>
            <p:ph type="ftr" sz="quarter" idx="11"/>
          </p:nvPr>
        </p:nvSpPr>
        <p:spPr>
          <a:xfrm>
            <a:off x="8229600" y="6324600"/>
            <a:ext cx="457200" cy="381000"/>
          </a:xfrm>
        </p:spPr>
        <p:txBody>
          <a:bodyPr/>
          <a:lstStyle/>
          <a:p>
            <a:fld id="{EB996D84-0222-4F55-83D2-C4FDBB2E5B02}" type="slidenum">
              <a:rPr lang="en-GB" smtClean="0"/>
              <a:pPr/>
              <a:t>33</a:t>
            </a:fld>
            <a:endParaRPr lang="en-GB"/>
          </a:p>
        </p:txBody>
      </p:sp>
      <p:sp>
        <p:nvSpPr>
          <p:cNvPr id="5" name="TextBox 4"/>
          <p:cNvSpPr txBox="1"/>
          <p:nvPr/>
        </p:nvSpPr>
        <p:spPr>
          <a:xfrm>
            <a:off x="609600" y="1371600"/>
            <a:ext cx="8229600" cy="2031325"/>
          </a:xfrm>
          <a:prstGeom prst="rect">
            <a:avLst/>
          </a:prstGeom>
          <a:noFill/>
        </p:spPr>
        <p:txBody>
          <a:bodyPr wrap="square" rtlCol="0">
            <a:spAutoFit/>
          </a:bodyPr>
          <a:lstStyle/>
          <a:p>
            <a:r>
              <a:rPr lang="en-US" sz="1800" b="0" dirty="0" smtClean="0"/>
              <a:t>For normal-conducting, the goal is designing high-efficiency structures with a large number of cells (higher power RF sources are less expensive).</a:t>
            </a:r>
          </a:p>
          <a:p>
            <a:r>
              <a:rPr lang="en-US" sz="1800" b="0" dirty="0" smtClean="0"/>
              <a:t>Two important trends:</a:t>
            </a:r>
          </a:p>
          <a:p>
            <a:pPr marL="342900" indent="-342900">
              <a:buAutoNum type="arabicPeriod"/>
            </a:pPr>
            <a:r>
              <a:rPr lang="en-US" sz="1800" b="0" dirty="0" smtClean="0"/>
              <a:t>Use </a:t>
            </a:r>
            <a:r>
              <a:rPr lang="en-US" sz="1800" b="0" dirty="0" smtClean="0">
                <a:latin typeface="Symbol" pitchFamily="18" charset="2"/>
              </a:rPr>
              <a:t>p</a:t>
            </a:r>
            <a:r>
              <a:rPr lang="en-US" sz="1800" b="0" dirty="0" smtClean="0"/>
              <a:t>/2 modes for stability of long chains of resonators </a:t>
            </a:r>
            <a:r>
              <a:rPr lang="en-US" sz="1800" b="0" dirty="0" smtClean="0">
                <a:latin typeface="Arial"/>
                <a:cs typeface="Arial"/>
              </a:rPr>
              <a:t>→ CCDTL (Cell-Coupled Drift Tube Linac), SCL (Side Coupled Linac), ACS (Annular Coupled Structure),...</a:t>
            </a:r>
            <a:r>
              <a:rPr lang="en-US" sz="1800" b="0" dirty="0" smtClean="0"/>
              <a:t>.</a:t>
            </a:r>
          </a:p>
          <a:p>
            <a:pPr marL="342900" indent="-342900">
              <a:buAutoNum type="arabicPeriod"/>
            </a:pPr>
            <a:r>
              <a:rPr lang="en-US" sz="1800" b="0" dirty="0" smtClean="0"/>
              <a:t>Use alternative modes: H-mode structures (TE band) </a:t>
            </a:r>
            <a:r>
              <a:rPr lang="en-US" sz="1800" b="0" dirty="0" smtClean="0">
                <a:latin typeface="Arial"/>
                <a:cs typeface="Arial"/>
              </a:rPr>
              <a:t>→ Interdigital IH, CH</a:t>
            </a:r>
            <a:r>
              <a:rPr lang="en-US" sz="1800" b="0" dirty="0" smtClean="0"/>
              <a:t>  </a:t>
            </a:r>
            <a:endParaRPr lang="en-US" sz="1800" b="0" dirty="0"/>
          </a:p>
        </p:txBody>
      </p:sp>
      <p:sp>
        <p:nvSpPr>
          <p:cNvPr id="6" name="Footer Placeholder 3"/>
          <p:cNvSpPr txBox="1">
            <a:spLocks/>
          </p:cNvSpPr>
          <p:nvPr/>
        </p:nvSpPr>
        <p:spPr bwMode="auto">
          <a:xfrm>
            <a:off x="8382000" y="6172200"/>
            <a:ext cx="4572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5E649111-3535-447C-B92C-40C8761D48D1}" type="slidenum">
              <a:rPr kumimoji="0" lang="en-GB" sz="1400" b="0" i="0" u="none" strike="noStrike" kern="1200" cap="none" spc="0" normalizeH="0" baseline="0" noProof="0" smtClean="0">
                <a:ln>
                  <a:noFill/>
                </a:ln>
                <a:solidFill>
                  <a:schemeClr val="tx1"/>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33</a:t>
            </a:fld>
            <a:endParaRPr kumimoji="0" lang="en-GB" sz="14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pic>
        <p:nvPicPr>
          <p:cNvPr id="7" name="Picture 6" descr="pim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81400" y="5029200"/>
            <a:ext cx="2286000" cy="1475383"/>
          </a:xfrm>
          <a:prstGeom prst="rect">
            <a:avLst/>
          </a:prstGeom>
          <a:noFill/>
        </p:spPr>
      </p:pic>
      <p:pic>
        <p:nvPicPr>
          <p:cNvPr id="8" name="Picture 2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62600" y="3733800"/>
            <a:ext cx="2098613" cy="1492699"/>
          </a:xfrm>
          <a:prstGeom prst="rect">
            <a:avLst/>
          </a:prstGeom>
          <a:noFill/>
          <a:ln w="9525">
            <a:noFill/>
            <a:miter lim="800000"/>
            <a:headEnd/>
            <a:tailEnd/>
          </a:ln>
          <a:effectLst/>
        </p:spPr>
      </p:pic>
      <p:pic>
        <p:nvPicPr>
          <p:cNvPr id="9" name="Picture 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00800" y="4953000"/>
            <a:ext cx="2438400" cy="1545336"/>
          </a:xfrm>
          <a:prstGeom prst="rect">
            <a:avLst/>
          </a:prstGeom>
          <a:noFill/>
          <a:ln w="9525">
            <a:noFill/>
            <a:miter lim="800000"/>
            <a:headEnd/>
            <a:tailEnd/>
          </a:ln>
        </p:spPr>
      </p:pic>
      <p:pic>
        <p:nvPicPr>
          <p:cNvPr id="10"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00" y="3962400"/>
            <a:ext cx="3733800" cy="1344801"/>
          </a:xfrm>
          <a:prstGeom prst="rect">
            <a:avLst/>
          </a:prstGeom>
          <a:noFill/>
          <a:ln w="9525">
            <a:noFill/>
            <a:miter lim="800000"/>
            <a:headEnd/>
            <a:tailEnd/>
          </a:ln>
          <a:effectLst/>
        </p:spPr>
      </p:pic>
      <p:pic>
        <p:nvPicPr>
          <p:cNvPr id="11"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2000" y="5410200"/>
            <a:ext cx="2209800" cy="1027623"/>
          </a:xfrm>
          <a:prstGeom prst="rect">
            <a:avLst/>
          </a:prstGeom>
          <a:noFill/>
          <a:ln w="9525">
            <a:noFill/>
            <a:miter lim="800000"/>
            <a:headEnd/>
            <a:tailEnd/>
          </a:ln>
        </p:spPr>
      </p:pic>
      <p:sp>
        <p:nvSpPr>
          <p:cNvPr id="12" name="TextBox 11"/>
          <p:cNvSpPr txBox="1"/>
          <p:nvPr/>
        </p:nvSpPr>
        <p:spPr>
          <a:xfrm>
            <a:off x="2819400" y="5105400"/>
            <a:ext cx="646331" cy="369332"/>
          </a:xfrm>
          <a:prstGeom prst="rect">
            <a:avLst/>
          </a:prstGeom>
          <a:solidFill>
            <a:srgbClr val="FFFFAB"/>
          </a:solidFill>
        </p:spPr>
        <p:txBody>
          <a:bodyPr wrap="none" rtlCol="0">
            <a:spAutoFit/>
          </a:bodyPr>
          <a:lstStyle/>
          <a:p>
            <a:r>
              <a:rPr lang="en-US" sz="1800" dirty="0" smtClean="0"/>
              <a:t>SCL</a:t>
            </a:r>
            <a:endParaRPr lang="en-US" sz="1800" dirty="0"/>
          </a:p>
        </p:txBody>
      </p:sp>
      <p:sp>
        <p:nvSpPr>
          <p:cNvPr id="13" name="TextBox 12"/>
          <p:cNvSpPr txBox="1"/>
          <p:nvPr/>
        </p:nvSpPr>
        <p:spPr>
          <a:xfrm>
            <a:off x="2438400" y="6324600"/>
            <a:ext cx="966931" cy="369332"/>
          </a:xfrm>
          <a:prstGeom prst="rect">
            <a:avLst/>
          </a:prstGeom>
          <a:solidFill>
            <a:srgbClr val="FFFFAB"/>
          </a:solidFill>
        </p:spPr>
        <p:txBody>
          <a:bodyPr wrap="none" rtlCol="0">
            <a:spAutoFit/>
          </a:bodyPr>
          <a:lstStyle/>
          <a:p>
            <a:r>
              <a:rPr lang="en-US" sz="1800" dirty="0" smtClean="0"/>
              <a:t>CCDTL</a:t>
            </a:r>
            <a:endParaRPr lang="en-US" sz="1800" dirty="0"/>
          </a:p>
        </p:txBody>
      </p:sp>
      <p:sp>
        <p:nvSpPr>
          <p:cNvPr id="14" name="TextBox 13"/>
          <p:cNvSpPr txBox="1"/>
          <p:nvPr/>
        </p:nvSpPr>
        <p:spPr>
          <a:xfrm>
            <a:off x="4953000" y="6248400"/>
            <a:ext cx="748923" cy="369332"/>
          </a:xfrm>
          <a:prstGeom prst="rect">
            <a:avLst/>
          </a:prstGeom>
          <a:solidFill>
            <a:srgbClr val="FFFFAB"/>
          </a:solidFill>
        </p:spPr>
        <p:txBody>
          <a:bodyPr wrap="none" rtlCol="0">
            <a:spAutoFit/>
          </a:bodyPr>
          <a:lstStyle/>
          <a:p>
            <a:r>
              <a:rPr lang="en-US" sz="1800" dirty="0" smtClean="0"/>
              <a:t>PIMS</a:t>
            </a:r>
            <a:endParaRPr lang="en-US" sz="1800" dirty="0"/>
          </a:p>
        </p:txBody>
      </p:sp>
      <p:sp>
        <p:nvSpPr>
          <p:cNvPr id="15" name="TextBox 14"/>
          <p:cNvSpPr txBox="1"/>
          <p:nvPr/>
        </p:nvSpPr>
        <p:spPr>
          <a:xfrm>
            <a:off x="8077200" y="6096000"/>
            <a:ext cx="518091" cy="369332"/>
          </a:xfrm>
          <a:prstGeom prst="rect">
            <a:avLst/>
          </a:prstGeom>
          <a:solidFill>
            <a:srgbClr val="FFFFAB"/>
          </a:solidFill>
        </p:spPr>
        <p:txBody>
          <a:bodyPr wrap="none" rtlCol="0">
            <a:spAutoFit/>
          </a:bodyPr>
          <a:lstStyle/>
          <a:p>
            <a:r>
              <a:rPr lang="en-US" sz="1800" dirty="0" smtClean="0"/>
              <a:t>CH</a:t>
            </a:r>
            <a:endParaRPr lang="en-US" sz="1800" dirty="0"/>
          </a:p>
        </p:txBody>
      </p:sp>
      <p:sp>
        <p:nvSpPr>
          <p:cNvPr id="16" name="TextBox 15"/>
          <p:cNvSpPr txBox="1"/>
          <p:nvPr/>
        </p:nvSpPr>
        <p:spPr>
          <a:xfrm>
            <a:off x="7620000" y="4495800"/>
            <a:ext cx="633507" cy="369332"/>
          </a:xfrm>
          <a:prstGeom prst="rect">
            <a:avLst/>
          </a:prstGeom>
          <a:solidFill>
            <a:srgbClr val="FFFFAB"/>
          </a:solidFill>
        </p:spPr>
        <p:txBody>
          <a:bodyPr wrap="none" rtlCol="0">
            <a:spAutoFit/>
          </a:bodyPr>
          <a:lstStyle/>
          <a:p>
            <a:r>
              <a:rPr lang="en-US" sz="1800" dirty="0" smtClean="0"/>
              <a:t>DTL</a:t>
            </a:r>
            <a:endParaRPr lang="en-US" sz="1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fld id="{A66CD548-3BA8-439E-BD1B-C6BA3DB05795}" type="slidenum">
              <a:rPr lang="en-GB"/>
              <a:pPr/>
              <a:t>34</a:t>
            </a:fld>
            <a:endParaRPr lang="en-GB"/>
          </a:p>
        </p:txBody>
      </p:sp>
      <p:sp>
        <p:nvSpPr>
          <p:cNvPr id="587778" name="Rectangle 2"/>
          <p:cNvSpPr>
            <a:spLocks noGrp="1" noChangeArrowheads="1"/>
          </p:cNvSpPr>
          <p:nvPr>
            <p:ph type="title"/>
          </p:nvPr>
        </p:nvSpPr>
        <p:spPr/>
        <p:txBody>
          <a:bodyPr/>
          <a:lstStyle/>
          <a:p>
            <a:r>
              <a:rPr lang="en-GB" sz="3200" dirty="0" smtClean="0"/>
              <a:t>Shunt </a:t>
            </a:r>
            <a:r>
              <a:rPr lang="en-GB" sz="3200" dirty="0"/>
              <a:t>impedance</a:t>
            </a:r>
            <a:endParaRPr lang="en-US" sz="3200" dirty="0"/>
          </a:p>
        </p:txBody>
      </p:sp>
      <p:sp>
        <p:nvSpPr>
          <p:cNvPr id="587785" name="Rectangle 9"/>
          <p:cNvSpPr>
            <a:spLocks noChangeArrowheads="1"/>
          </p:cNvSpPr>
          <p:nvPr/>
        </p:nvSpPr>
        <p:spPr bwMode="auto">
          <a:xfrm>
            <a:off x="0" y="1371600"/>
            <a:ext cx="6324600" cy="1600200"/>
          </a:xfrm>
          <a:prstGeom prst="rect">
            <a:avLst/>
          </a:prstGeom>
          <a:noFill/>
          <a:ln w="9525">
            <a:noFill/>
            <a:miter lim="800000"/>
            <a:headEnd/>
            <a:tailEnd/>
          </a:ln>
          <a:effectLst/>
        </p:spPr>
        <p:txBody>
          <a:bodyPr lIns="92075" tIns="46038" rIns="92075" bIns="46038"/>
          <a:lstStyle/>
          <a:p>
            <a:pPr>
              <a:buClr>
                <a:schemeClr val="hlink"/>
              </a:buClr>
              <a:buSzPct val="70000"/>
              <a:buFont typeface="Symbol" pitchFamily="18" charset="2"/>
              <a:buNone/>
            </a:pPr>
            <a:r>
              <a:rPr lang="en-US" sz="1600" dirty="0" smtClean="0">
                <a:latin typeface="Comic Sans MS" pitchFamily="66" charset="0"/>
                <a:sym typeface="Symbol" pitchFamily="18" charset="2"/>
              </a:rPr>
              <a:t>How to choose the best linac structure?</a:t>
            </a:r>
          </a:p>
          <a:p>
            <a:pPr>
              <a:buClr>
                <a:schemeClr val="hlink"/>
              </a:buClr>
              <a:buSzPct val="70000"/>
              <a:buFont typeface="Symbol" pitchFamily="18" charset="2"/>
              <a:buNone/>
            </a:pPr>
            <a:r>
              <a:rPr lang="en-US" sz="1600" b="0" dirty="0" smtClean="0">
                <a:solidFill>
                  <a:schemeClr val="hlink"/>
                </a:solidFill>
                <a:latin typeface="Comic Sans MS" pitchFamily="66" charset="0"/>
                <a:sym typeface="Symbol" pitchFamily="18" charset="2"/>
              </a:rPr>
              <a:t>Main figure of merit is the power efficiency = </a:t>
            </a:r>
            <a:r>
              <a:rPr lang="en-US" sz="1600" dirty="0" smtClean="0">
                <a:solidFill>
                  <a:schemeClr val="hlink"/>
                </a:solidFill>
                <a:latin typeface="Comic Sans MS" pitchFamily="66" charset="0"/>
                <a:sym typeface="Symbol" pitchFamily="18" charset="2"/>
              </a:rPr>
              <a:t>shunt impedance</a:t>
            </a:r>
            <a:endParaRPr lang="en-US" sz="1600" dirty="0">
              <a:solidFill>
                <a:schemeClr val="hlink"/>
              </a:solidFill>
              <a:latin typeface="Comic Sans MS" pitchFamily="66" charset="0"/>
              <a:sym typeface="Symbol" pitchFamily="18" charset="2"/>
            </a:endParaRPr>
          </a:p>
          <a:p>
            <a:pPr>
              <a:buClr>
                <a:schemeClr val="hlink"/>
              </a:buClr>
              <a:buSzPct val="70000"/>
              <a:buFont typeface="Symbol" pitchFamily="18" charset="2"/>
              <a:buNone/>
            </a:pPr>
            <a:r>
              <a:rPr lang="en-US" sz="1600" b="0" dirty="0" smtClean="0">
                <a:latin typeface="Comic Sans MS" pitchFamily="66" charset="0"/>
                <a:sym typeface="Symbol" pitchFamily="18" charset="2"/>
              </a:rPr>
              <a:t>Ratio between energy gain (square) and power dissipation, is a measure of the energy efficiency of a structure.</a:t>
            </a:r>
          </a:p>
          <a:p>
            <a:pPr>
              <a:buClr>
                <a:schemeClr val="hlink"/>
              </a:buClr>
              <a:buSzPct val="70000"/>
              <a:buFont typeface="Symbol" pitchFamily="18" charset="2"/>
              <a:buNone/>
            </a:pPr>
            <a:r>
              <a:rPr lang="en-US" sz="1600" b="0" dirty="0" smtClean="0">
                <a:latin typeface="Comic Sans MS" pitchFamily="66" charset="0"/>
                <a:sym typeface="Symbol" pitchFamily="18" charset="2"/>
              </a:rPr>
              <a:t>Depends on the beta, on the energy and on the mode of operation.</a:t>
            </a:r>
            <a:endParaRPr lang="en-US" sz="1600" b="0" dirty="0">
              <a:latin typeface="Comic Sans MS" pitchFamily="66" charset="0"/>
              <a:sym typeface="Symbol" pitchFamily="18" charset="2"/>
            </a:endParaRPr>
          </a:p>
        </p:txBody>
      </p:sp>
      <p:sp>
        <p:nvSpPr>
          <p:cNvPr id="587786" name="Rectangle 10"/>
          <p:cNvSpPr>
            <a:spLocks noChangeArrowheads="1"/>
          </p:cNvSpPr>
          <p:nvPr/>
        </p:nvSpPr>
        <p:spPr bwMode="auto">
          <a:xfrm>
            <a:off x="6334125" y="1495425"/>
            <a:ext cx="2581275" cy="1905000"/>
          </a:xfrm>
          <a:prstGeom prst="rect">
            <a:avLst/>
          </a:prstGeom>
          <a:noFill/>
          <a:ln w="9525">
            <a:noFill/>
            <a:miter lim="800000"/>
            <a:headEnd/>
            <a:tailEnd/>
          </a:ln>
          <a:effectLst/>
        </p:spPr>
        <p:txBody>
          <a:bodyPr lIns="92075" tIns="46038" rIns="92075" bIns="46038"/>
          <a:lstStyle/>
          <a:p>
            <a:pPr>
              <a:buClr>
                <a:schemeClr val="hlink"/>
              </a:buClr>
              <a:buSzPct val="70000"/>
              <a:buFont typeface="Symbol" pitchFamily="18" charset="2"/>
              <a:buNone/>
            </a:pPr>
            <a:r>
              <a:rPr lang="en-US" sz="1600" b="0" dirty="0" smtClean="0">
                <a:latin typeface="Comic Sans MS" pitchFamily="66" charset="0"/>
                <a:sym typeface="Symbol" pitchFamily="18" charset="2"/>
              </a:rPr>
              <a:t>But the </a:t>
            </a:r>
            <a:r>
              <a:rPr lang="en-US" sz="1600" b="0" dirty="0">
                <a:latin typeface="Comic Sans MS" pitchFamily="66" charset="0"/>
                <a:sym typeface="Symbol" pitchFamily="18" charset="2"/>
              </a:rPr>
              <a:t>choice of the best accelerating structure for a certain energy range depends </a:t>
            </a:r>
            <a:r>
              <a:rPr lang="en-US" sz="1600" b="0" dirty="0" smtClean="0">
                <a:latin typeface="Comic Sans MS" pitchFamily="66" charset="0"/>
                <a:sym typeface="Symbol" pitchFamily="18" charset="2"/>
              </a:rPr>
              <a:t>as well on </a:t>
            </a:r>
            <a:r>
              <a:rPr lang="en-US" sz="1600" dirty="0" smtClean="0">
                <a:solidFill>
                  <a:schemeClr val="hlink"/>
                </a:solidFill>
                <a:latin typeface="Comic Sans MS" pitchFamily="66" charset="0"/>
                <a:sym typeface="Symbol" pitchFamily="18" charset="2"/>
              </a:rPr>
              <a:t>beam </a:t>
            </a:r>
            <a:r>
              <a:rPr lang="en-US" sz="1600" dirty="0">
                <a:solidFill>
                  <a:schemeClr val="hlink"/>
                </a:solidFill>
                <a:latin typeface="Comic Sans MS" pitchFamily="66" charset="0"/>
                <a:sym typeface="Symbol" pitchFamily="18" charset="2"/>
              </a:rPr>
              <a:t>dynamics</a:t>
            </a:r>
            <a:r>
              <a:rPr lang="en-US" sz="1600" b="0" dirty="0">
                <a:latin typeface="Comic Sans MS" pitchFamily="66" charset="0"/>
                <a:sym typeface="Symbol" pitchFamily="18" charset="2"/>
              </a:rPr>
              <a:t> and </a:t>
            </a:r>
            <a:r>
              <a:rPr lang="en-US" sz="1600" b="0" dirty="0" smtClean="0">
                <a:latin typeface="Comic Sans MS" pitchFamily="66" charset="0"/>
                <a:sym typeface="Symbol" pitchFamily="18" charset="2"/>
              </a:rPr>
              <a:t>on construction </a:t>
            </a:r>
            <a:r>
              <a:rPr lang="en-US" sz="1600" dirty="0">
                <a:solidFill>
                  <a:schemeClr val="hlink"/>
                </a:solidFill>
                <a:latin typeface="Comic Sans MS" pitchFamily="66" charset="0"/>
                <a:sym typeface="Symbol" pitchFamily="18" charset="2"/>
              </a:rPr>
              <a:t>cost</a:t>
            </a:r>
            <a:r>
              <a:rPr lang="en-US" sz="1600" b="0" dirty="0">
                <a:latin typeface="Comic Sans MS" pitchFamily="66" charset="0"/>
                <a:sym typeface="Symbol" pitchFamily="18" charset="2"/>
              </a:rPr>
              <a:t>.</a:t>
            </a:r>
          </a:p>
        </p:txBody>
      </p:sp>
      <p:pic>
        <p:nvPicPr>
          <p:cNvPr id="9" name="Chart 1"/>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3048000"/>
            <a:ext cx="5105400" cy="3429000"/>
          </a:xfrm>
          <a:prstGeom prst="rect">
            <a:avLst/>
          </a:prstGeom>
          <a:noFill/>
          <a:ln w="9525">
            <a:noFill/>
            <a:miter lim="800000"/>
            <a:headEnd/>
            <a:tailEnd/>
          </a:ln>
        </p:spPr>
      </p:pic>
      <p:sp>
        <p:nvSpPr>
          <p:cNvPr id="10" name="TextBox 9"/>
          <p:cNvSpPr txBox="1"/>
          <p:nvPr/>
        </p:nvSpPr>
        <p:spPr>
          <a:xfrm>
            <a:off x="5943600" y="3733800"/>
            <a:ext cx="2590800" cy="2893100"/>
          </a:xfrm>
          <a:prstGeom prst="rect">
            <a:avLst/>
          </a:prstGeom>
          <a:noFill/>
        </p:spPr>
        <p:txBody>
          <a:bodyPr wrap="square" rtlCol="0">
            <a:spAutoFit/>
          </a:bodyPr>
          <a:lstStyle/>
          <a:p>
            <a:r>
              <a:rPr lang="en-US" sz="1400" b="0" i="1" dirty="0" smtClean="0"/>
              <a:t>Comparison of shunt-impedances for different low-beta structures done in 2005-08 by the “HIPPI” EU-funded Activity.</a:t>
            </a:r>
          </a:p>
          <a:p>
            <a:endParaRPr lang="en-US" sz="1400" b="0" i="1" dirty="0" smtClean="0"/>
          </a:p>
          <a:p>
            <a:r>
              <a:rPr lang="en-US" sz="1400" b="0" i="1" dirty="0" smtClean="0"/>
              <a:t>In general terms, a DTL-like structure is preferred at low-energy, and </a:t>
            </a:r>
            <a:r>
              <a:rPr lang="en-US" sz="1400" b="0" i="1" dirty="0" smtClean="0">
                <a:latin typeface="Symbol" pitchFamily="18" charset="2"/>
              </a:rPr>
              <a:t>p</a:t>
            </a:r>
            <a:r>
              <a:rPr lang="en-US" sz="1400" b="0" i="1" dirty="0" smtClean="0"/>
              <a:t>-mode structures at high-energy.</a:t>
            </a:r>
          </a:p>
          <a:p>
            <a:r>
              <a:rPr lang="en-US" sz="1400" b="0" i="1" dirty="0" smtClean="0"/>
              <a:t>CH is excellent at very low energies (ions).</a:t>
            </a:r>
          </a:p>
          <a:p>
            <a:endParaRPr lang="en-US" sz="1400" b="0" dirty="0"/>
          </a:p>
        </p:txBody>
      </p:sp>
    </p:spTree>
    <p:extLst>
      <p:ext uri="{BB962C8B-B14F-4D97-AF65-F5344CB8AC3E}">
        <p14:creationId xmlns:p14="http://schemas.microsoft.com/office/powerpoint/2010/main" val="389821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fld id="{952C3CA7-0356-4C76-A2DC-0FB761F32550}" type="slidenum">
              <a:rPr lang="en-GB"/>
              <a:pPr/>
              <a:t>35</a:t>
            </a:fld>
            <a:endParaRPr lang="en-GB"/>
          </a:p>
        </p:txBody>
      </p:sp>
      <p:sp>
        <p:nvSpPr>
          <p:cNvPr id="547844" name="Rectangle 4"/>
          <p:cNvSpPr>
            <a:spLocks noGrp="1" noChangeArrowheads="1"/>
          </p:cNvSpPr>
          <p:nvPr>
            <p:ph type="title"/>
          </p:nvPr>
        </p:nvSpPr>
        <p:spPr/>
        <p:txBody>
          <a:bodyPr/>
          <a:lstStyle/>
          <a:p>
            <a:r>
              <a:rPr lang="en-GB" sz="3200"/>
              <a:t>Multi-gap Superconducting linac structures (elliptical) </a:t>
            </a:r>
            <a:endParaRPr lang="en-US" sz="3200"/>
          </a:p>
        </p:txBody>
      </p:sp>
      <p:sp>
        <p:nvSpPr>
          <p:cNvPr id="547845" name="Rectangle 5"/>
          <p:cNvSpPr>
            <a:spLocks noChangeArrowheads="1"/>
          </p:cNvSpPr>
          <p:nvPr/>
        </p:nvSpPr>
        <p:spPr bwMode="auto">
          <a:xfrm>
            <a:off x="4800600" y="1371600"/>
            <a:ext cx="3657600" cy="30480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US" sz="1600" b="0">
                <a:latin typeface="Comic Sans MS" pitchFamily="66" charset="0"/>
                <a:sym typeface="Symbol" pitchFamily="18" charset="2"/>
              </a:rPr>
              <a:t>Standing wave structures for particles at </a:t>
            </a:r>
            <a:r>
              <a:rPr lang="en-US" sz="1600" b="0">
                <a:latin typeface="Symbol" pitchFamily="18" charset="2"/>
                <a:sym typeface="Symbol" pitchFamily="18" charset="2"/>
              </a:rPr>
              <a:t>b</a:t>
            </a:r>
            <a:r>
              <a:rPr lang="en-US" sz="1600" b="0">
                <a:latin typeface="Comic Sans MS" pitchFamily="66" charset="0"/>
                <a:sym typeface="Symbol" pitchFamily="18" charset="2"/>
              </a:rPr>
              <a:t>&gt;0.5-0.7, widely used for protons (SNS, etc.) and electrons (ILC, etc.) f=350-700 MHz (protons), f=350 MHz – 3 GHz (electrons)  </a:t>
            </a:r>
          </a:p>
          <a:p>
            <a:pPr marL="457200" indent="-457200">
              <a:buClr>
                <a:schemeClr val="hlink"/>
              </a:buClr>
              <a:buSzPct val="70000"/>
              <a:buFont typeface="Symbol" pitchFamily="18" charset="2"/>
              <a:buNone/>
            </a:pPr>
            <a:r>
              <a:rPr lang="en-US" sz="1600" b="0">
                <a:latin typeface="Comic Sans MS" pitchFamily="66" charset="0"/>
                <a:sym typeface="Symbol" pitchFamily="18" charset="2"/>
              </a:rPr>
              <a:t>Chain of cells electrically coupled, large apertures (ZT</a:t>
            </a:r>
            <a:r>
              <a:rPr lang="en-US" sz="1600" b="0" baseline="30000">
                <a:latin typeface="Comic Sans MS" pitchFamily="66" charset="0"/>
                <a:sym typeface="Symbol" pitchFamily="18" charset="2"/>
              </a:rPr>
              <a:t>2</a:t>
            </a:r>
            <a:r>
              <a:rPr lang="en-US" sz="1600" b="0">
                <a:latin typeface="Comic Sans MS" pitchFamily="66" charset="0"/>
                <a:sym typeface="Symbol" pitchFamily="18" charset="2"/>
              </a:rPr>
              <a:t> not a concern).</a:t>
            </a:r>
          </a:p>
          <a:p>
            <a:pPr marL="457200" indent="-457200">
              <a:buClr>
                <a:schemeClr val="hlink"/>
              </a:buClr>
              <a:buSzPct val="70000"/>
              <a:buFont typeface="Symbol" pitchFamily="18" charset="2"/>
              <a:buNone/>
            </a:pPr>
            <a:r>
              <a:rPr lang="en-US" sz="1600" b="0">
                <a:latin typeface="Comic Sans MS" pitchFamily="66" charset="0"/>
                <a:sym typeface="Symbol" pitchFamily="18" charset="2"/>
              </a:rPr>
              <a:t>Operating in </a:t>
            </a:r>
            <a:r>
              <a:rPr lang="en-US" sz="1600" b="0">
                <a:latin typeface="Symbol" pitchFamily="18" charset="2"/>
                <a:sym typeface="Symbol" pitchFamily="18" charset="2"/>
              </a:rPr>
              <a:t>p</a:t>
            </a:r>
            <a:r>
              <a:rPr lang="en-US" sz="1600" b="0">
                <a:latin typeface="Comic Sans MS" pitchFamily="66" charset="0"/>
                <a:sym typeface="Symbol" pitchFamily="18" charset="2"/>
              </a:rPr>
              <a:t>-mode, cell length </a:t>
            </a:r>
            <a:r>
              <a:rPr lang="en-US" sz="1600" b="0">
                <a:latin typeface="Symbol" pitchFamily="18" charset="2"/>
                <a:sym typeface="Symbol" pitchFamily="18" charset="2"/>
              </a:rPr>
              <a:t>bl/2</a:t>
            </a:r>
          </a:p>
          <a:p>
            <a:pPr marL="457200" indent="-457200">
              <a:buClr>
                <a:schemeClr val="hlink"/>
              </a:buClr>
              <a:buSzPct val="70000"/>
              <a:buFont typeface="Symbol" pitchFamily="18" charset="2"/>
              <a:buNone/>
            </a:pPr>
            <a:r>
              <a:rPr lang="en-US" sz="1600" b="0">
                <a:latin typeface="Comic Sans MS" pitchFamily="66" charset="0"/>
                <a:sym typeface="Symbol" pitchFamily="18" charset="2"/>
              </a:rPr>
              <a:t>Input coupler placed at one end.</a:t>
            </a:r>
            <a:endParaRPr lang="en-US" sz="1600" b="0" i="1">
              <a:latin typeface="Comic Sans MS" pitchFamily="66" charset="0"/>
              <a:sym typeface="Symbol" pitchFamily="18" charset="2"/>
            </a:endParaRPr>
          </a:p>
        </p:txBody>
      </p:sp>
      <p:pic>
        <p:nvPicPr>
          <p:cNvPr id="547849" name="Picture 9" descr="ccl_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1371600"/>
            <a:ext cx="3048000" cy="2570163"/>
          </a:xfrm>
          <a:prstGeom prst="rect">
            <a:avLst/>
          </a:prstGeom>
          <a:noFill/>
        </p:spPr>
      </p:pic>
      <p:pic>
        <p:nvPicPr>
          <p:cNvPr id="547850" name="Picture 10" descr="9107011-A4-at-144-dp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4038600"/>
            <a:ext cx="4038600" cy="2497138"/>
          </a:xfrm>
          <a:prstGeom prst="rect">
            <a:avLst/>
          </a:prstGeom>
          <a:noFill/>
        </p:spPr>
      </p:pic>
      <p:pic>
        <p:nvPicPr>
          <p:cNvPr id="547851" name="Picture 11" descr="9706010_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76800" y="4343400"/>
            <a:ext cx="3124200" cy="20955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11"/>
          </p:nvPr>
        </p:nvSpPr>
        <p:spPr/>
        <p:txBody>
          <a:bodyPr/>
          <a:lstStyle/>
          <a:p>
            <a:fld id="{4E779FD7-FE04-4D11-8161-5C3273DC5EFE}" type="slidenum">
              <a:rPr lang="en-GB"/>
              <a:pPr/>
              <a:t>36</a:t>
            </a:fld>
            <a:endParaRPr lang="en-GB"/>
          </a:p>
        </p:txBody>
      </p:sp>
      <p:sp>
        <p:nvSpPr>
          <p:cNvPr id="563202" name="Rectangle 2"/>
          <p:cNvSpPr>
            <a:spLocks noGrp="1" noChangeArrowheads="1"/>
          </p:cNvSpPr>
          <p:nvPr>
            <p:ph type="title"/>
          </p:nvPr>
        </p:nvSpPr>
        <p:spPr/>
        <p:txBody>
          <a:bodyPr/>
          <a:lstStyle/>
          <a:p>
            <a:r>
              <a:rPr lang="en-US" sz="3200" dirty="0" smtClean="0"/>
              <a:t>The superconducting zoo</a:t>
            </a:r>
            <a:endParaRPr lang="en-US" sz="3200" dirty="0"/>
          </a:p>
        </p:txBody>
      </p:sp>
      <p:pic>
        <p:nvPicPr>
          <p:cNvPr id="563203"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95600" y="3200400"/>
            <a:ext cx="484188" cy="1992313"/>
          </a:xfrm>
          <a:prstGeom prst="rect">
            <a:avLst/>
          </a:prstGeom>
          <a:noFill/>
          <a:ln w="9525">
            <a:noFill/>
            <a:miter lim="800000"/>
            <a:headEnd/>
            <a:tailEnd/>
          </a:ln>
          <a:effectLst/>
        </p:spPr>
      </p:pic>
      <p:pic>
        <p:nvPicPr>
          <p:cNvPr id="56320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19600" y="3505200"/>
            <a:ext cx="1517650" cy="1657350"/>
          </a:xfrm>
          <a:prstGeom prst="rect">
            <a:avLst/>
          </a:prstGeom>
          <a:noFill/>
          <a:ln w="9525">
            <a:noFill/>
            <a:miter lim="800000"/>
            <a:headEnd/>
            <a:tailEnd/>
          </a:ln>
          <a:effectLst/>
        </p:spPr>
      </p:pic>
      <p:pic>
        <p:nvPicPr>
          <p:cNvPr id="563205" name="Picture 5" descr="3spoke-beam-axi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1905000"/>
            <a:ext cx="2306638" cy="1349375"/>
          </a:xfrm>
          <a:prstGeom prst="rect">
            <a:avLst/>
          </a:prstGeom>
          <a:noFill/>
          <a:ln w="9525">
            <a:noFill/>
            <a:miter lim="800000"/>
            <a:headEnd/>
            <a:tailEnd/>
          </a:ln>
        </p:spPr>
      </p:pic>
      <p:sp>
        <p:nvSpPr>
          <p:cNvPr id="563207" name="Text Box 7"/>
          <p:cNvSpPr txBox="1">
            <a:spLocks noChangeArrowheads="1"/>
          </p:cNvSpPr>
          <p:nvPr/>
        </p:nvSpPr>
        <p:spPr bwMode="auto">
          <a:xfrm>
            <a:off x="760413" y="1447800"/>
            <a:ext cx="1590675" cy="517525"/>
          </a:xfrm>
          <a:prstGeom prst="rect">
            <a:avLst/>
          </a:prstGeom>
          <a:noFill/>
          <a:ln w="9525">
            <a:noFill/>
            <a:miter lim="800000"/>
            <a:headEnd/>
            <a:tailEnd/>
          </a:ln>
          <a:effectLst/>
        </p:spPr>
        <p:txBody>
          <a:bodyPr wrap="none">
            <a:spAutoFit/>
          </a:bodyPr>
          <a:lstStyle/>
          <a:p>
            <a:pPr algn="ctr"/>
            <a:r>
              <a:rPr lang="en-US" sz="1400" dirty="0"/>
              <a:t>Spoke (low beta)</a:t>
            </a:r>
          </a:p>
          <a:p>
            <a:pPr algn="ctr"/>
            <a:r>
              <a:rPr lang="en-US" sz="1400" dirty="0"/>
              <a:t>[FZJ, </a:t>
            </a:r>
            <a:r>
              <a:rPr lang="en-US" sz="1400" dirty="0" err="1"/>
              <a:t>Orsay</a:t>
            </a:r>
            <a:r>
              <a:rPr lang="en-US" sz="1400" dirty="0"/>
              <a:t>]</a:t>
            </a:r>
          </a:p>
        </p:txBody>
      </p:sp>
      <p:pic>
        <p:nvPicPr>
          <p:cNvPr id="563209" name="Picture 9" descr="SC-CH"/>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52800" y="1752600"/>
            <a:ext cx="2395538" cy="1365250"/>
          </a:xfrm>
          <a:prstGeom prst="rect">
            <a:avLst/>
          </a:prstGeom>
          <a:noFill/>
        </p:spPr>
      </p:pic>
      <p:sp>
        <p:nvSpPr>
          <p:cNvPr id="563210" name="Text Box 10"/>
          <p:cNvSpPr txBox="1">
            <a:spLocks noChangeArrowheads="1"/>
          </p:cNvSpPr>
          <p:nvPr/>
        </p:nvSpPr>
        <p:spPr bwMode="auto">
          <a:xfrm>
            <a:off x="3514725" y="1524000"/>
            <a:ext cx="2046288" cy="517525"/>
          </a:xfrm>
          <a:prstGeom prst="rect">
            <a:avLst/>
          </a:prstGeom>
          <a:noFill/>
          <a:ln w="9525">
            <a:noFill/>
            <a:miter lim="800000"/>
            <a:headEnd/>
            <a:tailEnd/>
          </a:ln>
          <a:effectLst/>
        </p:spPr>
        <p:txBody>
          <a:bodyPr wrap="none">
            <a:spAutoFit/>
          </a:bodyPr>
          <a:lstStyle/>
          <a:p>
            <a:pPr algn="ctr"/>
            <a:r>
              <a:rPr lang="en-US" sz="1400"/>
              <a:t>CH (low/medium beta)</a:t>
            </a:r>
          </a:p>
          <a:p>
            <a:pPr algn="ctr"/>
            <a:r>
              <a:rPr lang="en-US" sz="1400"/>
              <a:t>[IAP-FU]</a:t>
            </a:r>
          </a:p>
        </p:txBody>
      </p:sp>
      <p:sp>
        <p:nvSpPr>
          <p:cNvPr id="563211" name="Text Box 11"/>
          <p:cNvSpPr txBox="1">
            <a:spLocks noChangeArrowheads="1"/>
          </p:cNvSpPr>
          <p:nvPr/>
        </p:nvSpPr>
        <p:spPr bwMode="auto">
          <a:xfrm>
            <a:off x="892175" y="3657600"/>
            <a:ext cx="1660525" cy="517525"/>
          </a:xfrm>
          <a:prstGeom prst="rect">
            <a:avLst/>
          </a:prstGeom>
          <a:noFill/>
          <a:ln w="9525">
            <a:noFill/>
            <a:miter lim="800000"/>
            <a:headEnd/>
            <a:tailEnd/>
          </a:ln>
          <a:effectLst/>
        </p:spPr>
        <p:txBody>
          <a:bodyPr wrap="none">
            <a:spAutoFit/>
          </a:bodyPr>
          <a:lstStyle/>
          <a:p>
            <a:pPr algn="ctr"/>
            <a:r>
              <a:rPr lang="en-US" sz="1400"/>
              <a:t>HWR (low beta)</a:t>
            </a:r>
          </a:p>
          <a:p>
            <a:pPr algn="ctr"/>
            <a:r>
              <a:rPr lang="en-US" sz="1400"/>
              <a:t>[FZJ, LNL, Orsay]</a:t>
            </a:r>
          </a:p>
        </p:txBody>
      </p:sp>
      <p:sp>
        <p:nvSpPr>
          <p:cNvPr id="563212" name="Text Box 12"/>
          <p:cNvSpPr txBox="1">
            <a:spLocks noChangeArrowheads="1"/>
          </p:cNvSpPr>
          <p:nvPr/>
        </p:nvSpPr>
        <p:spPr bwMode="auto">
          <a:xfrm>
            <a:off x="3810000" y="3124200"/>
            <a:ext cx="819150" cy="730250"/>
          </a:xfrm>
          <a:prstGeom prst="rect">
            <a:avLst/>
          </a:prstGeom>
          <a:noFill/>
          <a:ln w="9525">
            <a:noFill/>
            <a:miter lim="800000"/>
            <a:headEnd/>
            <a:tailEnd/>
          </a:ln>
          <a:effectLst/>
        </p:spPr>
        <p:txBody>
          <a:bodyPr>
            <a:spAutoFit/>
          </a:bodyPr>
          <a:lstStyle/>
          <a:p>
            <a:pPr algn="ctr"/>
            <a:r>
              <a:rPr lang="en-US" sz="1400"/>
              <a:t>Re-entrant</a:t>
            </a:r>
          </a:p>
          <a:p>
            <a:pPr algn="ctr"/>
            <a:r>
              <a:rPr lang="en-US" sz="1400"/>
              <a:t>[LNL]</a:t>
            </a:r>
          </a:p>
        </p:txBody>
      </p:sp>
      <p:sp>
        <p:nvSpPr>
          <p:cNvPr id="563213" name="Text Box 13"/>
          <p:cNvSpPr txBox="1">
            <a:spLocks noChangeArrowheads="1"/>
          </p:cNvSpPr>
          <p:nvPr/>
        </p:nvSpPr>
        <p:spPr bwMode="auto">
          <a:xfrm>
            <a:off x="6248400" y="1447800"/>
            <a:ext cx="1493838" cy="517525"/>
          </a:xfrm>
          <a:prstGeom prst="rect">
            <a:avLst/>
          </a:prstGeom>
          <a:noFill/>
          <a:ln w="9525">
            <a:noFill/>
            <a:miter lim="800000"/>
            <a:headEnd/>
            <a:tailEnd/>
          </a:ln>
          <a:effectLst/>
        </p:spPr>
        <p:txBody>
          <a:bodyPr wrap="none">
            <a:spAutoFit/>
          </a:bodyPr>
          <a:lstStyle/>
          <a:p>
            <a:pPr algn="ctr"/>
            <a:r>
              <a:rPr lang="en-US" sz="1400"/>
              <a:t>QWR (low beta)</a:t>
            </a:r>
          </a:p>
          <a:p>
            <a:pPr algn="ctr"/>
            <a:r>
              <a:rPr lang="en-US" sz="1400"/>
              <a:t>[LNL, etc.]</a:t>
            </a:r>
          </a:p>
        </p:txBody>
      </p:sp>
      <p:pic>
        <p:nvPicPr>
          <p:cNvPr id="563214" name="Picture 1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69100" y="1905000"/>
            <a:ext cx="1517650" cy="1524000"/>
          </a:xfrm>
          <a:prstGeom prst="rect">
            <a:avLst/>
          </a:prstGeom>
          <a:noFill/>
          <a:ln w="9525">
            <a:noFill/>
            <a:miter lim="800000"/>
            <a:headEnd/>
            <a:tailEnd/>
          </a:ln>
          <a:effectLst/>
        </p:spPr>
      </p:pic>
      <p:sp>
        <p:nvSpPr>
          <p:cNvPr id="563215" name="Text Box 15"/>
          <p:cNvSpPr txBox="1">
            <a:spLocks noChangeArrowheads="1"/>
          </p:cNvSpPr>
          <p:nvPr/>
        </p:nvSpPr>
        <p:spPr bwMode="auto">
          <a:xfrm>
            <a:off x="152400" y="5334000"/>
            <a:ext cx="6096000" cy="1354217"/>
          </a:xfrm>
          <a:prstGeom prst="rect">
            <a:avLst/>
          </a:prstGeom>
          <a:noFill/>
          <a:ln w="12700">
            <a:noFill/>
            <a:miter lim="800000"/>
            <a:headEnd type="none" w="sm" len="sm"/>
            <a:tailEnd type="none" w="sm" len="sm"/>
          </a:ln>
          <a:effectLst/>
        </p:spPr>
        <p:txBody>
          <a:bodyPr wrap="square">
            <a:spAutoFit/>
          </a:bodyPr>
          <a:lstStyle/>
          <a:p>
            <a:r>
              <a:rPr lang="en-US" sz="1800" b="0" dirty="0">
                <a:latin typeface="Comic Sans MS" pitchFamily="66" charset="0"/>
              </a:rPr>
              <a:t>Superconducting </a:t>
            </a:r>
            <a:r>
              <a:rPr lang="en-US" sz="1800" b="0" dirty="0" smtClean="0">
                <a:latin typeface="Comic Sans MS" pitchFamily="66" charset="0"/>
              </a:rPr>
              <a:t>structure for linacs can have a small number of gaps </a:t>
            </a:r>
            <a:r>
              <a:rPr lang="en-US" sz="1800" b="0" dirty="0" smtClean="0">
                <a:latin typeface="Arial"/>
                <a:cs typeface="Arial"/>
              </a:rPr>
              <a:t>→ </a:t>
            </a:r>
            <a:r>
              <a:rPr lang="en-US" sz="1800" b="0" dirty="0" smtClean="0">
                <a:latin typeface="Comic Sans MS" pitchFamily="66" charset="0"/>
              </a:rPr>
              <a:t>used for </a:t>
            </a:r>
            <a:r>
              <a:rPr lang="en-US" sz="1800" b="0" dirty="0">
                <a:latin typeface="Comic Sans MS" pitchFamily="66" charset="0"/>
              </a:rPr>
              <a:t>low and medium </a:t>
            </a:r>
            <a:r>
              <a:rPr lang="en-US" sz="1800" b="0" dirty="0" smtClean="0">
                <a:latin typeface="Comic Sans MS" pitchFamily="66" charset="0"/>
              </a:rPr>
              <a:t>beta.</a:t>
            </a:r>
          </a:p>
          <a:p>
            <a:endParaRPr lang="en-US" sz="1000" b="0" dirty="0" smtClean="0">
              <a:latin typeface="Comic Sans MS" pitchFamily="66" charset="0"/>
            </a:endParaRPr>
          </a:p>
          <a:p>
            <a:r>
              <a:rPr lang="en-US" sz="1800" b="0" dirty="0" smtClean="0">
                <a:latin typeface="Comic Sans MS" pitchFamily="66" charset="0"/>
              </a:rPr>
              <a:t>Elliptical structures with more gaps (4 to 7) are used for medium and high beta. </a:t>
            </a:r>
            <a:endParaRPr lang="en-US" sz="1800" b="0" dirty="0">
              <a:latin typeface="Comic Sans MS" pitchFamily="66" charset="0"/>
              <a:sym typeface="Symbol" pitchFamily="18" charset="2"/>
            </a:endParaRPr>
          </a:p>
        </p:txBody>
      </p:sp>
      <p:sp>
        <p:nvSpPr>
          <p:cNvPr id="16" name="TextBox 15"/>
          <p:cNvSpPr txBox="1"/>
          <p:nvPr/>
        </p:nvSpPr>
        <p:spPr>
          <a:xfrm>
            <a:off x="381000" y="3200400"/>
            <a:ext cx="721672" cy="307777"/>
          </a:xfrm>
          <a:prstGeom prst="rect">
            <a:avLst/>
          </a:prstGeom>
          <a:solidFill>
            <a:srgbClr val="FFFFAB"/>
          </a:solidFill>
        </p:spPr>
        <p:txBody>
          <a:bodyPr wrap="none" rtlCol="0">
            <a:spAutoFit/>
          </a:bodyPr>
          <a:lstStyle/>
          <a:p>
            <a:r>
              <a:rPr lang="en-US" sz="1400" b="0" i="1" dirty="0" smtClean="0"/>
              <a:t>4 gaps</a:t>
            </a:r>
            <a:endParaRPr lang="en-US" sz="1400" b="0" i="1" dirty="0"/>
          </a:p>
        </p:txBody>
      </p:sp>
      <p:sp>
        <p:nvSpPr>
          <p:cNvPr id="17" name="TextBox 16"/>
          <p:cNvSpPr txBox="1"/>
          <p:nvPr/>
        </p:nvSpPr>
        <p:spPr>
          <a:xfrm>
            <a:off x="3810000" y="4800600"/>
            <a:ext cx="631904" cy="307777"/>
          </a:xfrm>
          <a:prstGeom prst="rect">
            <a:avLst/>
          </a:prstGeom>
          <a:solidFill>
            <a:srgbClr val="FFFFAB"/>
          </a:solidFill>
        </p:spPr>
        <p:txBody>
          <a:bodyPr wrap="none" rtlCol="0">
            <a:spAutoFit/>
          </a:bodyPr>
          <a:lstStyle/>
          <a:p>
            <a:r>
              <a:rPr lang="en-US" sz="1400" b="0" i="1" dirty="0"/>
              <a:t>1</a:t>
            </a:r>
            <a:r>
              <a:rPr lang="en-US" sz="1400" b="0" i="1" dirty="0" smtClean="0"/>
              <a:t> gap</a:t>
            </a:r>
            <a:endParaRPr lang="en-US" sz="1400" b="0" i="1" dirty="0"/>
          </a:p>
        </p:txBody>
      </p:sp>
      <p:sp>
        <p:nvSpPr>
          <p:cNvPr id="18" name="TextBox 17"/>
          <p:cNvSpPr txBox="1"/>
          <p:nvPr/>
        </p:nvSpPr>
        <p:spPr>
          <a:xfrm>
            <a:off x="2133600" y="4572000"/>
            <a:ext cx="721672" cy="307777"/>
          </a:xfrm>
          <a:prstGeom prst="rect">
            <a:avLst/>
          </a:prstGeom>
          <a:solidFill>
            <a:srgbClr val="FFFFAB"/>
          </a:solidFill>
        </p:spPr>
        <p:txBody>
          <a:bodyPr wrap="none" rtlCol="0">
            <a:spAutoFit/>
          </a:bodyPr>
          <a:lstStyle/>
          <a:p>
            <a:r>
              <a:rPr lang="en-US" sz="1400" b="0" i="1" dirty="0"/>
              <a:t>2</a:t>
            </a:r>
            <a:r>
              <a:rPr lang="en-US" sz="1400" b="0" i="1" dirty="0" smtClean="0"/>
              <a:t> gaps</a:t>
            </a:r>
            <a:endParaRPr lang="en-US" sz="1400" b="0" i="1" dirty="0"/>
          </a:p>
        </p:txBody>
      </p:sp>
      <p:sp>
        <p:nvSpPr>
          <p:cNvPr id="19" name="TextBox 18"/>
          <p:cNvSpPr txBox="1"/>
          <p:nvPr/>
        </p:nvSpPr>
        <p:spPr>
          <a:xfrm>
            <a:off x="6172200" y="2971800"/>
            <a:ext cx="721672" cy="307777"/>
          </a:xfrm>
          <a:prstGeom prst="rect">
            <a:avLst/>
          </a:prstGeom>
          <a:solidFill>
            <a:srgbClr val="FFFFAB"/>
          </a:solidFill>
        </p:spPr>
        <p:txBody>
          <a:bodyPr wrap="none" rtlCol="0">
            <a:spAutoFit/>
          </a:bodyPr>
          <a:lstStyle/>
          <a:p>
            <a:r>
              <a:rPr lang="en-US" sz="1400" b="0" i="1" dirty="0"/>
              <a:t>2</a:t>
            </a:r>
            <a:r>
              <a:rPr lang="en-US" sz="1400" b="0" i="1" dirty="0" smtClean="0"/>
              <a:t> gaps</a:t>
            </a:r>
            <a:endParaRPr lang="en-US" sz="1400" b="0" i="1" dirty="0"/>
          </a:p>
        </p:txBody>
      </p:sp>
      <p:sp>
        <p:nvSpPr>
          <p:cNvPr id="20" name="TextBox 19"/>
          <p:cNvSpPr txBox="1"/>
          <p:nvPr/>
        </p:nvSpPr>
        <p:spPr>
          <a:xfrm>
            <a:off x="3048000" y="2743200"/>
            <a:ext cx="821059" cy="307777"/>
          </a:xfrm>
          <a:prstGeom prst="rect">
            <a:avLst/>
          </a:prstGeom>
          <a:solidFill>
            <a:srgbClr val="FFFFAB"/>
          </a:solidFill>
        </p:spPr>
        <p:txBody>
          <a:bodyPr wrap="none" rtlCol="0">
            <a:spAutoFit/>
          </a:bodyPr>
          <a:lstStyle/>
          <a:p>
            <a:r>
              <a:rPr lang="en-US" sz="1400" b="0" i="1" dirty="0" smtClean="0"/>
              <a:t>10 gaps</a:t>
            </a:r>
            <a:endParaRPr lang="en-US" sz="1400" b="0" i="1" dirty="0"/>
          </a:p>
        </p:txBody>
      </p:sp>
      <p:pic>
        <p:nvPicPr>
          <p:cNvPr id="21" name="Picture 9" descr="ccl_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00800" y="3962400"/>
            <a:ext cx="2234698" cy="1884363"/>
          </a:xfrm>
          <a:prstGeom prst="rect">
            <a:avLst/>
          </a:prstGeom>
          <a:noFill/>
        </p:spPr>
      </p:pic>
      <p:sp>
        <p:nvSpPr>
          <p:cNvPr id="22" name="Text Box 7"/>
          <p:cNvSpPr txBox="1">
            <a:spLocks noChangeArrowheads="1"/>
          </p:cNvSpPr>
          <p:nvPr/>
        </p:nvSpPr>
        <p:spPr bwMode="auto">
          <a:xfrm>
            <a:off x="6553200" y="5791200"/>
            <a:ext cx="2163898" cy="523220"/>
          </a:xfrm>
          <a:prstGeom prst="rect">
            <a:avLst/>
          </a:prstGeom>
          <a:noFill/>
          <a:ln w="9525">
            <a:noFill/>
            <a:miter lim="800000"/>
            <a:headEnd/>
            <a:tailEnd/>
          </a:ln>
          <a:effectLst/>
        </p:spPr>
        <p:txBody>
          <a:bodyPr wrap="square">
            <a:spAutoFit/>
          </a:bodyPr>
          <a:lstStyle/>
          <a:p>
            <a:pPr algn="ctr"/>
            <a:r>
              <a:rPr lang="en-US" sz="1400" dirty="0" smtClean="0"/>
              <a:t>Elliptical cavities [CEA, INFN-MI, CERN, …]</a:t>
            </a:r>
            <a:endParaRPr lang="en-US" sz="1400" dirty="0"/>
          </a:p>
        </p:txBody>
      </p:sp>
      <p:sp>
        <p:nvSpPr>
          <p:cNvPr id="23" name="TextBox 22"/>
          <p:cNvSpPr txBox="1"/>
          <p:nvPr/>
        </p:nvSpPr>
        <p:spPr>
          <a:xfrm>
            <a:off x="7696200" y="3962400"/>
            <a:ext cx="1069524" cy="307777"/>
          </a:xfrm>
          <a:prstGeom prst="rect">
            <a:avLst/>
          </a:prstGeom>
          <a:solidFill>
            <a:srgbClr val="FFFFAB"/>
          </a:solidFill>
        </p:spPr>
        <p:txBody>
          <a:bodyPr wrap="none" rtlCol="0">
            <a:spAutoFit/>
          </a:bodyPr>
          <a:lstStyle/>
          <a:p>
            <a:r>
              <a:rPr lang="en-US" sz="1400" b="0" i="1" dirty="0" smtClean="0"/>
              <a:t>4 to 7 gaps</a:t>
            </a:r>
            <a:endParaRPr lang="en-US" sz="1400" b="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7"/>
          <p:cNvSpPr>
            <a:spLocks noGrp="1"/>
          </p:cNvSpPr>
          <p:nvPr>
            <p:ph type="ftr" sz="quarter" idx="11"/>
          </p:nvPr>
        </p:nvSpPr>
        <p:spPr/>
        <p:txBody>
          <a:bodyPr/>
          <a:lstStyle/>
          <a:p>
            <a:fld id="{5BE33EDB-C8DC-4FFC-BB3E-B6CFF7EF7CEE}" type="slidenum">
              <a:rPr lang="en-GB"/>
              <a:pPr/>
              <a:t>37</a:t>
            </a:fld>
            <a:endParaRPr lang="en-GB"/>
          </a:p>
        </p:txBody>
      </p:sp>
      <p:sp>
        <p:nvSpPr>
          <p:cNvPr id="702468" name="Rectangle 4"/>
          <p:cNvSpPr>
            <a:spLocks noGrp="1" noChangeArrowheads="1"/>
          </p:cNvSpPr>
          <p:nvPr>
            <p:ph type="title" sz="quarter"/>
          </p:nvPr>
        </p:nvSpPr>
        <p:spPr/>
        <p:txBody>
          <a:bodyPr/>
          <a:lstStyle/>
          <a:p>
            <a:r>
              <a:rPr lang="en-US" sz="3200"/>
              <a:t>Traveling wave accelerating structures (electrons)</a:t>
            </a:r>
          </a:p>
        </p:txBody>
      </p:sp>
      <p:graphicFrame>
        <p:nvGraphicFramePr>
          <p:cNvPr id="702469" name="Object 5"/>
          <p:cNvGraphicFramePr>
            <a:graphicFrameLocks noGrp="1" noChangeAspect="1"/>
          </p:cNvGraphicFramePr>
          <p:nvPr>
            <p:ph sz="quarter" idx="1"/>
          </p:nvPr>
        </p:nvGraphicFramePr>
        <p:xfrm>
          <a:off x="1143000" y="1816100"/>
          <a:ext cx="2438400" cy="754063"/>
        </p:xfrm>
        <a:graphic>
          <a:graphicData uri="http://schemas.openxmlformats.org/presentationml/2006/ole">
            <mc:AlternateContent xmlns:mc="http://schemas.openxmlformats.org/markup-compatibility/2006">
              <mc:Choice xmlns:v="urn:schemas-microsoft-com:vml" Requires="v">
                <p:oleObj spid="_x0000_s851221" name="Equation" r:id="rId3" imgW="1968480" imgH="609480" progId="Equation.3">
                  <p:embed/>
                </p:oleObj>
              </mc:Choice>
              <mc:Fallback>
                <p:oleObj name="Equation" r:id="rId3" imgW="1968480" imgH="609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16100"/>
                        <a:ext cx="2438400" cy="754063"/>
                      </a:xfrm>
                      <a:prstGeom prst="rect">
                        <a:avLst/>
                      </a:prstGeom>
                      <a:solidFill>
                        <a:srgbClr val="FFFFAB"/>
                      </a:solidFill>
                    </p:spPr>
                  </p:pic>
                </p:oleObj>
              </mc:Fallback>
            </mc:AlternateContent>
          </a:graphicData>
        </a:graphic>
      </p:graphicFrame>
      <p:graphicFrame>
        <p:nvGraphicFramePr>
          <p:cNvPr id="702472" name="Object 8"/>
          <p:cNvGraphicFramePr>
            <a:graphicFrameLocks noGrp="1" noChangeAspect="1"/>
          </p:cNvGraphicFramePr>
          <p:nvPr>
            <p:ph sz="quarter" idx="2"/>
          </p:nvPr>
        </p:nvGraphicFramePr>
        <p:xfrm>
          <a:off x="5638800" y="1828800"/>
          <a:ext cx="1600200" cy="708025"/>
        </p:xfrm>
        <a:graphic>
          <a:graphicData uri="http://schemas.openxmlformats.org/presentationml/2006/ole">
            <mc:AlternateContent xmlns:mc="http://schemas.openxmlformats.org/markup-compatibility/2006">
              <mc:Choice xmlns:v="urn:schemas-microsoft-com:vml" Requires="v">
                <p:oleObj spid="_x0000_s851222" name="Equation" r:id="rId5" imgW="1002960" imgH="444240" progId="Equation.3">
                  <p:embed/>
                </p:oleObj>
              </mc:Choice>
              <mc:Fallback>
                <p:oleObj name="Equation" r:id="rId5" imgW="1002960" imgH="4442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828800"/>
                        <a:ext cx="1600200" cy="708025"/>
                      </a:xfrm>
                      <a:prstGeom prst="rect">
                        <a:avLst/>
                      </a:prstGeom>
                      <a:solidFill>
                        <a:srgbClr val="FFFFAB"/>
                      </a:solidFill>
                    </p:spPr>
                  </p:pic>
                </p:oleObj>
              </mc:Fallback>
            </mc:AlternateContent>
          </a:graphicData>
        </a:graphic>
      </p:graphicFrame>
      <p:graphicFrame>
        <p:nvGraphicFramePr>
          <p:cNvPr id="702484" name="Object 20"/>
          <p:cNvGraphicFramePr>
            <a:graphicFrameLocks noGrp="1" noChangeAspect="1"/>
          </p:cNvGraphicFramePr>
          <p:nvPr>
            <p:ph sz="quarter" idx="3"/>
          </p:nvPr>
        </p:nvGraphicFramePr>
        <p:xfrm>
          <a:off x="6400800" y="2667000"/>
          <a:ext cx="1768475" cy="427038"/>
        </p:xfrm>
        <a:graphic>
          <a:graphicData uri="http://schemas.openxmlformats.org/presentationml/2006/ole">
            <mc:AlternateContent xmlns:mc="http://schemas.openxmlformats.org/markup-compatibility/2006">
              <mc:Choice xmlns:v="urn:schemas-microsoft-com:vml" Requires="v">
                <p:oleObj spid="_x0000_s851223" name="Equation" r:id="rId7" imgW="1054080" imgH="253800" progId="Equation.3">
                  <p:embed/>
                </p:oleObj>
              </mc:Choice>
              <mc:Fallback>
                <p:oleObj name="Equation" r:id="rId7" imgW="1054080" imgH="2538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2667000"/>
                        <a:ext cx="1768475" cy="427038"/>
                      </a:xfrm>
                      <a:prstGeom prst="rect">
                        <a:avLst/>
                      </a:prstGeom>
                      <a:solidFill>
                        <a:srgbClr val="FFFFAB"/>
                      </a:solidFill>
                    </p:spPr>
                  </p:pic>
                </p:oleObj>
              </mc:Fallback>
            </mc:AlternateContent>
          </a:graphicData>
        </a:graphic>
      </p:graphicFrame>
      <p:sp>
        <p:nvSpPr>
          <p:cNvPr id="702471" name="Text Box 7"/>
          <p:cNvSpPr txBox="1">
            <a:spLocks noChangeArrowheads="1"/>
          </p:cNvSpPr>
          <p:nvPr/>
        </p:nvSpPr>
        <p:spPr bwMode="auto">
          <a:xfrm>
            <a:off x="593725" y="1431925"/>
            <a:ext cx="5230813" cy="336550"/>
          </a:xfrm>
          <a:prstGeom prst="rect">
            <a:avLst/>
          </a:prstGeom>
          <a:noFill/>
          <a:ln w="12700">
            <a:noFill/>
            <a:miter lim="800000"/>
            <a:headEnd type="none" w="sm" len="sm"/>
            <a:tailEnd type="none" w="sm" len="sm"/>
          </a:ln>
          <a:effectLst/>
        </p:spPr>
        <p:txBody>
          <a:bodyPr wrap="none">
            <a:spAutoFit/>
          </a:bodyPr>
          <a:lstStyle/>
          <a:p>
            <a:r>
              <a:rPr lang="en-US" sz="1600" b="0"/>
              <a:t>What happens if we have an infinite chain of oscillators?</a:t>
            </a:r>
          </a:p>
        </p:txBody>
      </p:sp>
      <p:sp>
        <p:nvSpPr>
          <p:cNvPr id="702474" name="Text Box 10"/>
          <p:cNvSpPr txBox="1">
            <a:spLocks noChangeArrowheads="1"/>
          </p:cNvSpPr>
          <p:nvPr/>
        </p:nvSpPr>
        <p:spPr bwMode="auto">
          <a:xfrm>
            <a:off x="3810000" y="3352800"/>
            <a:ext cx="5181600" cy="1558925"/>
          </a:xfrm>
          <a:prstGeom prst="rect">
            <a:avLst/>
          </a:prstGeom>
          <a:noFill/>
          <a:ln w="12700">
            <a:noFill/>
            <a:miter lim="800000"/>
            <a:headEnd type="none" w="sm" len="sm"/>
            <a:tailEnd type="none" w="sm" len="sm"/>
          </a:ln>
          <a:effectLst/>
        </p:spPr>
        <p:txBody>
          <a:bodyPr>
            <a:spAutoFit/>
          </a:bodyPr>
          <a:lstStyle/>
          <a:p>
            <a:r>
              <a:rPr lang="en-US" sz="1600" b="0" dirty="0"/>
              <a:t>All modes in the dispersion curve are allowed, the original frequency degenerates into a continuous band.</a:t>
            </a:r>
          </a:p>
          <a:p>
            <a:r>
              <a:rPr lang="en-US" sz="1600" b="0" dirty="0"/>
              <a:t>The field is the same in each cell, there are no more standing wave modes </a:t>
            </a:r>
            <a:r>
              <a:rPr lang="en-US" sz="1600" b="0" dirty="0">
                <a:sym typeface="Symbol" pitchFamily="18" charset="2"/>
              </a:rPr>
              <a:t> only “traveling wave modes”, if we excite the EM field at one end of the structure it will propagate towards the other end.</a:t>
            </a:r>
          </a:p>
        </p:txBody>
      </p:sp>
      <p:graphicFrame>
        <p:nvGraphicFramePr>
          <p:cNvPr id="702475" name="Object 11"/>
          <p:cNvGraphicFramePr>
            <a:graphicFrameLocks noChangeAspect="1"/>
          </p:cNvGraphicFramePr>
          <p:nvPr/>
        </p:nvGraphicFramePr>
        <p:xfrm>
          <a:off x="381000" y="3352800"/>
          <a:ext cx="3429000" cy="2219325"/>
        </p:xfrm>
        <a:graphic>
          <a:graphicData uri="http://schemas.openxmlformats.org/presentationml/2006/ole">
            <mc:AlternateContent xmlns:mc="http://schemas.openxmlformats.org/markup-compatibility/2006">
              <mc:Choice xmlns:v="urn:schemas-microsoft-com:vml" Requires="v">
                <p:oleObj spid="_x0000_s851224" name="Chart" r:id="rId9" imgW="5120640" imgH="3314783" progId="Excel.Sheet.8">
                  <p:embed/>
                </p:oleObj>
              </mc:Choice>
              <mc:Fallback>
                <p:oleObj name="Chart" r:id="rId9" imgW="5120640" imgH="3314783" progId="Excel.Sheet.8">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352800"/>
                        <a:ext cx="3429000" cy="2219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2476" name="Text Box 12"/>
          <p:cNvSpPr txBox="1">
            <a:spLocks noChangeArrowheads="1"/>
          </p:cNvSpPr>
          <p:nvPr/>
        </p:nvSpPr>
        <p:spPr bwMode="auto">
          <a:xfrm>
            <a:off x="1066800" y="4953000"/>
            <a:ext cx="296863" cy="336550"/>
          </a:xfrm>
          <a:prstGeom prst="rect">
            <a:avLst/>
          </a:prstGeom>
          <a:noFill/>
          <a:ln w="12700">
            <a:noFill/>
            <a:miter lim="800000"/>
            <a:headEnd type="none" w="sm" len="sm"/>
            <a:tailEnd type="none" w="sm" len="sm"/>
          </a:ln>
          <a:effectLst/>
        </p:spPr>
        <p:txBody>
          <a:bodyPr wrap="none">
            <a:spAutoFit/>
          </a:bodyPr>
          <a:lstStyle/>
          <a:p>
            <a:r>
              <a:rPr lang="en-US" sz="1600"/>
              <a:t>0</a:t>
            </a:r>
          </a:p>
        </p:txBody>
      </p:sp>
      <p:sp>
        <p:nvSpPr>
          <p:cNvPr id="702477" name="Text Box 13"/>
          <p:cNvSpPr txBox="1">
            <a:spLocks noChangeArrowheads="1"/>
          </p:cNvSpPr>
          <p:nvPr/>
        </p:nvSpPr>
        <p:spPr bwMode="auto">
          <a:xfrm>
            <a:off x="2133600" y="4953000"/>
            <a:ext cx="465138"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p</a:t>
            </a:r>
            <a:r>
              <a:rPr lang="en-US" sz="1600"/>
              <a:t>/2</a:t>
            </a:r>
          </a:p>
        </p:txBody>
      </p:sp>
      <p:sp>
        <p:nvSpPr>
          <p:cNvPr id="702478" name="Text Box 14"/>
          <p:cNvSpPr txBox="1">
            <a:spLocks noChangeArrowheads="1"/>
          </p:cNvSpPr>
          <p:nvPr/>
        </p:nvSpPr>
        <p:spPr bwMode="auto">
          <a:xfrm>
            <a:off x="3505200" y="4953000"/>
            <a:ext cx="295275"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p</a:t>
            </a:r>
            <a:endParaRPr lang="en-US" sz="1600"/>
          </a:p>
        </p:txBody>
      </p:sp>
      <p:sp>
        <p:nvSpPr>
          <p:cNvPr id="702479" name="Text Box 15"/>
          <p:cNvSpPr txBox="1">
            <a:spLocks noChangeArrowheads="1"/>
          </p:cNvSpPr>
          <p:nvPr/>
        </p:nvSpPr>
        <p:spPr bwMode="auto">
          <a:xfrm>
            <a:off x="838200" y="4038600"/>
            <a:ext cx="393700"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w</a:t>
            </a:r>
            <a:r>
              <a:rPr lang="en-US" sz="1600" baseline="-25000">
                <a:latin typeface="Symbol" pitchFamily="18" charset="2"/>
              </a:rPr>
              <a:t>0</a:t>
            </a:r>
          </a:p>
        </p:txBody>
      </p:sp>
      <p:sp>
        <p:nvSpPr>
          <p:cNvPr id="702480" name="Text Box 16"/>
          <p:cNvSpPr txBox="1">
            <a:spLocks noChangeArrowheads="1"/>
          </p:cNvSpPr>
          <p:nvPr/>
        </p:nvSpPr>
        <p:spPr bwMode="auto">
          <a:xfrm>
            <a:off x="76200" y="3429000"/>
            <a:ext cx="855663"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w</a:t>
            </a:r>
            <a:r>
              <a:rPr lang="en-US" sz="1600" baseline="-25000">
                <a:latin typeface="Symbol" pitchFamily="18" charset="2"/>
              </a:rPr>
              <a:t>0</a:t>
            </a:r>
            <a:r>
              <a:rPr lang="en-US" sz="1600">
                <a:latin typeface="Symbol" pitchFamily="18" charset="2"/>
              </a:rPr>
              <a:t>/</a:t>
            </a:r>
            <a:r>
              <a:rPr lang="en-US" sz="1600">
                <a:cs typeface="Arial" charset="0"/>
              </a:rPr>
              <a:t>√1-k</a:t>
            </a:r>
          </a:p>
        </p:txBody>
      </p:sp>
      <p:sp>
        <p:nvSpPr>
          <p:cNvPr id="702481" name="Text Box 17"/>
          <p:cNvSpPr txBox="1">
            <a:spLocks noChangeArrowheads="1"/>
          </p:cNvSpPr>
          <p:nvPr/>
        </p:nvSpPr>
        <p:spPr bwMode="auto">
          <a:xfrm>
            <a:off x="0" y="4876800"/>
            <a:ext cx="906463" cy="336550"/>
          </a:xfrm>
          <a:prstGeom prst="rect">
            <a:avLst/>
          </a:prstGeom>
          <a:noFill/>
          <a:ln w="12700">
            <a:noFill/>
            <a:miter lim="800000"/>
            <a:headEnd type="none" w="sm" len="sm"/>
            <a:tailEnd type="none" w="sm" len="sm"/>
          </a:ln>
          <a:effectLst/>
        </p:spPr>
        <p:txBody>
          <a:bodyPr wrap="none">
            <a:spAutoFit/>
          </a:bodyPr>
          <a:lstStyle/>
          <a:p>
            <a:r>
              <a:rPr lang="en-US" sz="1600">
                <a:latin typeface="Symbol" pitchFamily="18" charset="2"/>
              </a:rPr>
              <a:t>w</a:t>
            </a:r>
            <a:r>
              <a:rPr lang="en-US" sz="1600" baseline="-25000">
                <a:latin typeface="Symbol" pitchFamily="18" charset="2"/>
              </a:rPr>
              <a:t>0</a:t>
            </a:r>
            <a:r>
              <a:rPr lang="en-US" sz="1600">
                <a:latin typeface="Symbol" pitchFamily="18" charset="2"/>
              </a:rPr>
              <a:t>/</a:t>
            </a:r>
            <a:r>
              <a:rPr lang="en-US" sz="1600">
                <a:cs typeface="Arial" charset="0"/>
              </a:rPr>
              <a:t>√1+k</a:t>
            </a:r>
          </a:p>
        </p:txBody>
      </p:sp>
      <p:sp>
        <p:nvSpPr>
          <p:cNvPr id="702482" name="Text Box 18"/>
          <p:cNvSpPr txBox="1">
            <a:spLocks noChangeArrowheads="1"/>
          </p:cNvSpPr>
          <p:nvPr/>
        </p:nvSpPr>
        <p:spPr bwMode="auto">
          <a:xfrm>
            <a:off x="3810000" y="2019300"/>
            <a:ext cx="1688283" cy="338554"/>
          </a:xfrm>
          <a:prstGeom prst="rect">
            <a:avLst/>
          </a:prstGeom>
          <a:noFill/>
          <a:ln w="12700">
            <a:noFill/>
            <a:miter lim="800000"/>
            <a:headEnd type="none" w="sm" len="sm"/>
            <a:tailEnd type="none" w="sm" len="sm"/>
          </a:ln>
          <a:effectLst/>
        </p:spPr>
        <p:txBody>
          <a:bodyPr wrap="none">
            <a:spAutoFit/>
          </a:bodyPr>
          <a:lstStyle/>
          <a:p>
            <a:r>
              <a:rPr lang="en-US" sz="1600" b="0" dirty="0"/>
              <a:t>becomes (N</a:t>
            </a:r>
            <a:r>
              <a:rPr lang="en-US" sz="1600" b="0" dirty="0" smtClean="0">
                <a:sym typeface="Symbol" pitchFamily="18" charset="2"/>
              </a:rPr>
              <a:t></a:t>
            </a:r>
            <a:r>
              <a:rPr lang="en-US" sz="1600" b="0" dirty="0" smtClean="0">
                <a:latin typeface="Book Antiqua"/>
                <a:sym typeface="Symbol" pitchFamily="18" charset="2"/>
              </a:rPr>
              <a:t>∞</a:t>
            </a:r>
            <a:r>
              <a:rPr lang="en-US" sz="1600" b="0" dirty="0" smtClean="0">
                <a:latin typeface="Symath" pitchFamily="2" charset="0"/>
                <a:sym typeface="Symbol" pitchFamily="18" charset="2"/>
              </a:rPr>
              <a:t>)</a:t>
            </a:r>
            <a:endParaRPr lang="en-US" sz="1600" b="0" dirty="0">
              <a:latin typeface="Symath" pitchFamily="2" charset="0"/>
              <a:sym typeface="Symbol" pitchFamily="18" charset="2"/>
            </a:endParaRPr>
          </a:p>
        </p:txBody>
      </p:sp>
      <p:sp>
        <p:nvSpPr>
          <p:cNvPr id="702483" name="Text Box 19"/>
          <p:cNvSpPr txBox="1">
            <a:spLocks noChangeArrowheads="1"/>
          </p:cNvSpPr>
          <p:nvPr/>
        </p:nvSpPr>
        <p:spPr bwMode="auto">
          <a:xfrm>
            <a:off x="3810000" y="4953000"/>
            <a:ext cx="5334000" cy="581025"/>
          </a:xfrm>
          <a:prstGeom prst="rect">
            <a:avLst/>
          </a:prstGeom>
          <a:noFill/>
          <a:ln w="12700">
            <a:noFill/>
            <a:miter lim="800000"/>
            <a:headEnd type="none" w="sm" len="sm"/>
            <a:tailEnd type="none" w="sm" len="sm"/>
          </a:ln>
          <a:effectLst/>
        </p:spPr>
        <p:txBody>
          <a:bodyPr>
            <a:spAutoFit/>
          </a:bodyPr>
          <a:lstStyle/>
          <a:p>
            <a:r>
              <a:rPr lang="en-GB" sz="1600" b="0" dirty="0"/>
              <a:t>But: our dispersion curve remains valid, and defines the velocity of propagation of the travelling wave, </a:t>
            </a:r>
            <a:r>
              <a:rPr lang="en-GB" sz="1600" b="0" dirty="0" err="1"/>
              <a:t>v</a:t>
            </a:r>
            <a:r>
              <a:rPr lang="en-GB" sz="1600" b="0" baseline="-25000" dirty="0" err="1">
                <a:latin typeface="Symbol" pitchFamily="18" charset="2"/>
              </a:rPr>
              <a:t>f</a:t>
            </a:r>
            <a:r>
              <a:rPr lang="en-GB" sz="1600" b="0" dirty="0"/>
              <a:t> = </a:t>
            </a:r>
            <a:r>
              <a:rPr lang="en-GB" sz="1600" b="0" dirty="0" err="1">
                <a:latin typeface="Symbol" pitchFamily="18" charset="2"/>
              </a:rPr>
              <a:t>w</a:t>
            </a:r>
            <a:r>
              <a:rPr lang="en-GB" sz="1600" b="0" dirty="0" err="1"/>
              <a:t>d</a:t>
            </a:r>
            <a:r>
              <a:rPr lang="en-GB" sz="1600" b="0" dirty="0"/>
              <a:t>/</a:t>
            </a:r>
            <a:r>
              <a:rPr lang="en-GB" sz="1600" b="0" dirty="0">
                <a:latin typeface="Symbol" pitchFamily="18" charset="2"/>
              </a:rPr>
              <a:t>F</a:t>
            </a:r>
            <a:r>
              <a:rPr lang="en-GB" sz="1600" b="0" dirty="0"/>
              <a:t> </a:t>
            </a:r>
            <a:r>
              <a:rPr lang="en-US" sz="1600" b="0" dirty="0"/>
              <a:t> </a:t>
            </a:r>
          </a:p>
        </p:txBody>
      </p:sp>
      <p:graphicFrame>
        <p:nvGraphicFramePr>
          <p:cNvPr id="702487" name="Object 23"/>
          <p:cNvGraphicFramePr>
            <a:graphicFrameLocks noGrp="1" noChangeAspect="1"/>
          </p:cNvGraphicFramePr>
          <p:nvPr>
            <p:ph sz="quarter" idx="4"/>
          </p:nvPr>
        </p:nvGraphicFramePr>
        <p:xfrm>
          <a:off x="685800" y="2667000"/>
          <a:ext cx="3657600" cy="573088"/>
        </p:xfrm>
        <a:graphic>
          <a:graphicData uri="http://schemas.openxmlformats.org/presentationml/2006/ole">
            <mc:AlternateContent xmlns:mc="http://schemas.openxmlformats.org/markup-compatibility/2006">
              <mc:Choice xmlns:v="urn:schemas-microsoft-com:vml" Requires="v">
                <p:oleObj spid="_x0000_s851225" name="Equation" r:id="rId11" imgW="2514600" imgH="393480" progId="Equation.3">
                  <p:embed/>
                </p:oleObj>
              </mc:Choice>
              <mc:Fallback>
                <p:oleObj name="Equation" r:id="rId11" imgW="2514600" imgH="39348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2667000"/>
                        <a:ext cx="3657600" cy="573088"/>
                      </a:xfrm>
                      <a:prstGeom prst="rect">
                        <a:avLst/>
                      </a:prstGeom>
                      <a:solidFill>
                        <a:srgbClr val="FFFFAB"/>
                      </a:solidFill>
                    </p:spPr>
                  </p:pic>
                </p:oleObj>
              </mc:Fallback>
            </mc:AlternateContent>
          </a:graphicData>
        </a:graphic>
      </p:graphicFrame>
      <p:sp>
        <p:nvSpPr>
          <p:cNvPr id="702489" name="Text Box 25"/>
          <p:cNvSpPr txBox="1">
            <a:spLocks noChangeArrowheads="1"/>
          </p:cNvSpPr>
          <p:nvPr/>
        </p:nvSpPr>
        <p:spPr bwMode="auto">
          <a:xfrm>
            <a:off x="4572000" y="2743200"/>
            <a:ext cx="1688283" cy="338554"/>
          </a:xfrm>
          <a:prstGeom prst="rect">
            <a:avLst/>
          </a:prstGeom>
          <a:noFill/>
          <a:ln w="12700">
            <a:noFill/>
            <a:miter lim="800000"/>
            <a:headEnd type="none" w="sm" len="sm"/>
            <a:tailEnd type="none" w="sm" len="sm"/>
          </a:ln>
          <a:effectLst/>
        </p:spPr>
        <p:txBody>
          <a:bodyPr wrap="none">
            <a:spAutoFit/>
          </a:bodyPr>
          <a:lstStyle/>
          <a:p>
            <a:r>
              <a:rPr lang="en-US" sz="1600" b="0" dirty="0"/>
              <a:t>becomes (N</a:t>
            </a:r>
            <a:r>
              <a:rPr lang="en-US" sz="1600" b="0" dirty="0" smtClean="0">
                <a:sym typeface="Symbol" pitchFamily="18" charset="2"/>
              </a:rPr>
              <a:t></a:t>
            </a:r>
            <a:r>
              <a:rPr lang="en-US" sz="1600" b="0" dirty="0" smtClean="0">
                <a:latin typeface="Book Antiqua"/>
                <a:sym typeface="Symbol" pitchFamily="18" charset="2"/>
              </a:rPr>
              <a:t>∞</a:t>
            </a:r>
            <a:r>
              <a:rPr lang="en-US" sz="1600" b="0" dirty="0" smtClean="0">
                <a:latin typeface="Symath" pitchFamily="2" charset="0"/>
                <a:sym typeface="Symbol" pitchFamily="18" charset="2"/>
              </a:rPr>
              <a:t>)</a:t>
            </a:r>
            <a:endParaRPr lang="en-US" sz="1600" b="0" dirty="0">
              <a:latin typeface="Symath" pitchFamily="2" charset="0"/>
              <a:sym typeface="Symbol" pitchFamily="18" charset="2"/>
            </a:endParaRPr>
          </a:p>
        </p:txBody>
      </p:sp>
      <p:sp>
        <p:nvSpPr>
          <p:cNvPr id="702490" name="Rectangle 26"/>
          <p:cNvSpPr>
            <a:spLocks noChangeArrowheads="1"/>
          </p:cNvSpPr>
          <p:nvPr/>
        </p:nvSpPr>
        <p:spPr bwMode="auto">
          <a:xfrm>
            <a:off x="1295400" y="5257800"/>
            <a:ext cx="1981200" cy="2286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702491" name="Text Box 27"/>
          <p:cNvSpPr txBox="1">
            <a:spLocks noChangeArrowheads="1"/>
          </p:cNvSpPr>
          <p:nvPr/>
        </p:nvSpPr>
        <p:spPr bwMode="auto">
          <a:xfrm>
            <a:off x="381000" y="5565775"/>
            <a:ext cx="7848600" cy="825500"/>
          </a:xfrm>
          <a:prstGeom prst="rect">
            <a:avLst/>
          </a:prstGeom>
          <a:noFill/>
          <a:ln w="12700">
            <a:noFill/>
            <a:miter lim="800000"/>
            <a:headEnd type="none" w="sm" len="sm"/>
            <a:tailEnd type="none" w="sm" len="sm"/>
          </a:ln>
          <a:effectLst/>
        </p:spPr>
        <p:txBody>
          <a:bodyPr wrap="none">
            <a:spAutoFit/>
          </a:bodyPr>
          <a:lstStyle/>
          <a:p>
            <a:r>
              <a:rPr lang="en-US" sz="1600" b="0"/>
              <a:t>For acceleration, the wave must propagate at </a:t>
            </a:r>
            <a:r>
              <a:rPr lang="en-GB" sz="1600" b="0"/>
              <a:t>v</a:t>
            </a:r>
            <a:r>
              <a:rPr lang="en-GB" sz="1600" b="0" baseline="-25000">
                <a:latin typeface="Symbol" pitchFamily="18" charset="2"/>
              </a:rPr>
              <a:t>f</a:t>
            </a:r>
            <a:r>
              <a:rPr lang="en-GB" sz="1600" b="0"/>
              <a:t> </a:t>
            </a:r>
            <a:r>
              <a:rPr lang="en-US" sz="1600" b="0"/>
              <a:t>= c  </a:t>
            </a:r>
          </a:p>
          <a:p>
            <a:r>
              <a:rPr lang="en-US" sz="1600" b="0"/>
              <a:t>	</a:t>
            </a:r>
            <a:r>
              <a:rPr lang="en-US" sz="1600" b="0">
                <a:sym typeface="Symbol" pitchFamily="18" charset="2"/>
              </a:rPr>
              <a:t> for each frequency </a:t>
            </a:r>
            <a:r>
              <a:rPr lang="en-US" sz="1600" b="0">
                <a:latin typeface="Symbol" pitchFamily="18" charset="2"/>
                <a:sym typeface="Symbol" pitchFamily="18" charset="2"/>
              </a:rPr>
              <a:t>w</a:t>
            </a:r>
            <a:r>
              <a:rPr lang="en-US" sz="1600" b="0">
                <a:sym typeface="Symbol" pitchFamily="18" charset="2"/>
              </a:rPr>
              <a:t> and cell length d we can find a phase </a:t>
            </a:r>
            <a:r>
              <a:rPr lang="en-US" sz="1600" b="0">
                <a:latin typeface="Symbol" pitchFamily="18" charset="2"/>
                <a:sym typeface="Symbol" pitchFamily="18" charset="2"/>
              </a:rPr>
              <a:t>F </a:t>
            </a:r>
            <a:r>
              <a:rPr lang="en-US" sz="1600" b="0">
                <a:sym typeface="Symbol" pitchFamily="18" charset="2"/>
              </a:rPr>
              <a:t>where the </a:t>
            </a:r>
          </a:p>
          <a:p>
            <a:r>
              <a:rPr lang="en-US" sz="1600" b="0">
                <a:sym typeface="Symbol" pitchFamily="18" charset="2"/>
              </a:rPr>
              <a:t>	apparent velocity of the wave </a:t>
            </a:r>
            <a:r>
              <a:rPr lang="en-GB" sz="1600" b="0"/>
              <a:t>v</a:t>
            </a:r>
            <a:r>
              <a:rPr lang="en-GB" sz="1600" b="0" baseline="-25000">
                <a:latin typeface="Symbol" pitchFamily="18" charset="2"/>
              </a:rPr>
              <a:t>f</a:t>
            </a:r>
            <a:r>
              <a:rPr lang="en-US" sz="1600" b="0">
                <a:sym typeface="Symbol" pitchFamily="18" charset="2"/>
              </a:rPr>
              <a:t> is equal to c</a:t>
            </a:r>
            <a:r>
              <a:rPr lang="en-GB" sz="1600" b="0">
                <a:latin typeface="Symbol" pitchFamily="18" charset="2"/>
              </a:rPr>
              <a:t> </a:t>
            </a:r>
            <a:r>
              <a:rPr lang="en-US" sz="1600" b="0">
                <a:sym typeface="Symbol" pitchFamily="18" charset="2"/>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fld id="{C8B6D15E-C041-4552-9067-14AC90CC61A8}" type="slidenum">
              <a:rPr lang="en-GB"/>
              <a:pPr/>
              <a:t>38</a:t>
            </a:fld>
            <a:endParaRPr lang="en-GB"/>
          </a:p>
        </p:txBody>
      </p:sp>
      <p:sp>
        <p:nvSpPr>
          <p:cNvPr id="483332" name="Rectangle 4"/>
          <p:cNvSpPr>
            <a:spLocks noGrp="1" noChangeArrowheads="1"/>
          </p:cNvSpPr>
          <p:nvPr>
            <p:ph type="title"/>
          </p:nvPr>
        </p:nvSpPr>
        <p:spPr/>
        <p:txBody>
          <a:bodyPr/>
          <a:lstStyle/>
          <a:p>
            <a:r>
              <a:rPr lang="en-US" sz="3200"/>
              <a:t>Traveling wave accelerating structures</a:t>
            </a:r>
          </a:p>
        </p:txBody>
      </p:sp>
      <p:sp>
        <p:nvSpPr>
          <p:cNvPr id="483333" name="Rectangle 5"/>
          <p:cNvSpPr>
            <a:spLocks noChangeArrowheads="1"/>
          </p:cNvSpPr>
          <p:nvPr/>
        </p:nvSpPr>
        <p:spPr bwMode="auto">
          <a:xfrm>
            <a:off x="304800" y="4114800"/>
            <a:ext cx="8991600" cy="24384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None/>
            </a:pPr>
            <a:r>
              <a:rPr lang="en-US" sz="1600" b="0">
                <a:latin typeface="Comic Sans MS" pitchFamily="66" charset="0"/>
                <a:sym typeface="Symbol" pitchFamily="18" charset="2"/>
              </a:rPr>
              <a:t>“Disc-loaded waveguide” or chain of electrically coupled cells characterized by a continuous band of frequencies.  In the chain is excited a “traveling wave mode” that has a propagation velocity v</a:t>
            </a:r>
            <a:r>
              <a:rPr lang="en-US" sz="1600" b="0" baseline="-25000">
                <a:latin typeface="Comic Sans MS" pitchFamily="66" charset="0"/>
                <a:sym typeface="Symbol" pitchFamily="18" charset="2"/>
              </a:rPr>
              <a:t>ph </a:t>
            </a:r>
            <a:r>
              <a:rPr lang="en-US" sz="1600" b="0">
                <a:latin typeface="Comic Sans MS" pitchFamily="66" charset="0"/>
                <a:sym typeface="Symbol" pitchFamily="18" charset="2"/>
              </a:rPr>
              <a:t>= </a:t>
            </a:r>
            <a:r>
              <a:rPr lang="en-US" sz="1600" b="0">
                <a:latin typeface="Symbol" pitchFamily="18" charset="2"/>
                <a:sym typeface="Symbol" pitchFamily="18" charset="2"/>
              </a:rPr>
              <a:t>w</a:t>
            </a:r>
            <a:r>
              <a:rPr lang="en-US" sz="1600" b="0">
                <a:latin typeface="Comic Sans MS" pitchFamily="66" charset="0"/>
                <a:sym typeface="Symbol" pitchFamily="18" charset="2"/>
              </a:rPr>
              <a:t>/k given by the dispersion relation.</a:t>
            </a:r>
          </a:p>
          <a:p>
            <a:pPr marL="457200" indent="-457200">
              <a:lnSpc>
                <a:spcPct val="110000"/>
              </a:lnSpc>
              <a:spcBef>
                <a:spcPct val="50000"/>
              </a:spcBef>
              <a:buClr>
                <a:schemeClr val="hlink"/>
              </a:buClr>
              <a:buSzPct val="70000"/>
              <a:buFont typeface="Symbol" pitchFamily="18" charset="2"/>
              <a:buNone/>
            </a:pPr>
            <a:r>
              <a:rPr lang="en-US" sz="1600" b="0">
                <a:latin typeface="Comic Sans MS" pitchFamily="66" charset="0"/>
                <a:sym typeface="Symbol" pitchFamily="18" charset="2"/>
              </a:rPr>
              <a:t>For a given frequency </a:t>
            </a:r>
            <a:r>
              <a:rPr lang="en-US" sz="1600" b="0">
                <a:latin typeface="Symbol" pitchFamily="18" charset="2"/>
                <a:sym typeface="Symbol" pitchFamily="18" charset="2"/>
              </a:rPr>
              <a:t>w,</a:t>
            </a:r>
            <a:r>
              <a:rPr lang="en-US" sz="1600" b="0">
                <a:latin typeface="Comic Sans MS" pitchFamily="66" charset="0"/>
                <a:sym typeface="Symbol" pitchFamily="18" charset="2"/>
              </a:rPr>
              <a:t> v</a:t>
            </a:r>
            <a:r>
              <a:rPr lang="en-US" sz="1600" b="0" baseline="-25000">
                <a:latin typeface="Comic Sans MS" pitchFamily="66" charset="0"/>
                <a:sym typeface="Symbol" pitchFamily="18" charset="2"/>
              </a:rPr>
              <a:t>ph </a:t>
            </a:r>
            <a:r>
              <a:rPr lang="en-US" sz="1600" b="0">
                <a:latin typeface="Comic Sans MS" pitchFamily="66" charset="0"/>
                <a:sym typeface="Symbol" pitchFamily="18" charset="2"/>
              </a:rPr>
              <a:t>= c and the structure can be used for particles traveling at </a:t>
            </a:r>
            <a:r>
              <a:rPr lang="en-US" sz="1600" b="0">
                <a:latin typeface="Symbol" pitchFamily="18" charset="2"/>
                <a:sym typeface="Symbol" pitchFamily="18" charset="2"/>
              </a:rPr>
              <a:t>b</a:t>
            </a:r>
            <a:r>
              <a:rPr lang="en-US" sz="1600" b="0">
                <a:latin typeface="Comic Sans MS" pitchFamily="66" charset="0"/>
                <a:sym typeface="Symbol" pitchFamily="18" charset="2"/>
              </a:rPr>
              <a:t>=1  The “</a:t>
            </a:r>
            <a:r>
              <a:rPr lang="en-US" sz="1600" b="0">
                <a:solidFill>
                  <a:schemeClr val="hlink"/>
                </a:solidFill>
                <a:latin typeface="Comic Sans MS" pitchFamily="66" charset="0"/>
                <a:sym typeface="Symbol" pitchFamily="18" charset="2"/>
              </a:rPr>
              <a:t>traveling wave</a:t>
            </a:r>
            <a:r>
              <a:rPr lang="en-US" sz="1600" b="0">
                <a:latin typeface="Comic Sans MS" pitchFamily="66" charset="0"/>
                <a:sym typeface="Symbol" pitchFamily="18" charset="2"/>
              </a:rPr>
              <a:t>” structure is the standard linac for </a:t>
            </a:r>
            <a:r>
              <a:rPr lang="en-US" sz="1600" b="0">
                <a:solidFill>
                  <a:schemeClr val="hlink"/>
                </a:solidFill>
                <a:latin typeface="Comic Sans MS" pitchFamily="66" charset="0"/>
                <a:sym typeface="Symbol" pitchFamily="18" charset="2"/>
              </a:rPr>
              <a:t>electrons from </a:t>
            </a:r>
            <a:r>
              <a:rPr lang="en-US" sz="1600" b="0">
                <a:solidFill>
                  <a:schemeClr val="hlink"/>
                </a:solidFill>
                <a:latin typeface="Symbol" pitchFamily="18" charset="2"/>
                <a:sym typeface="Symbol" pitchFamily="18" charset="2"/>
              </a:rPr>
              <a:t>b</a:t>
            </a:r>
            <a:r>
              <a:rPr lang="en-US" sz="1600" b="0">
                <a:solidFill>
                  <a:schemeClr val="hlink"/>
                </a:solidFill>
                <a:latin typeface="Comic Sans MS" pitchFamily="66" charset="0"/>
                <a:sym typeface="Symbol" pitchFamily="18" charset="2"/>
              </a:rPr>
              <a:t>~1</a:t>
            </a:r>
            <a:r>
              <a:rPr lang="en-US" sz="1600" b="0">
                <a:latin typeface="Comic Sans MS" pitchFamily="66" charset="0"/>
                <a:sym typeface="Symbol" pitchFamily="18" charset="2"/>
              </a:rPr>
              <a:t>. </a:t>
            </a:r>
          </a:p>
          <a:p>
            <a:pPr marL="457200" indent="-457200">
              <a:lnSpc>
                <a:spcPct val="110000"/>
              </a:lnSpc>
              <a:buClr>
                <a:schemeClr val="hlink"/>
              </a:buClr>
              <a:buSzPct val="70000"/>
              <a:buFont typeface="Symbol" pitchFamily="18" charset="2"/>
              <a:buChar char="®"/>
            </a:pPr>
            <a:r>
              <a:rPr lang="en-US" sz="1600" b="0">
                <a:latin typeface="Comic Sans MS" pitchFamily="66" charset="0"/>
                <a:sym typeface="Symbol" pitchFamily="18" charset="2"/>
              </a:rPr>
              <a:t>Can </a:t>
            </a:r>
            <a:r>
              <a:rPr lang="en-US" sz="1600" b="0" u="sng">
                <a:solidFill>
                  <a:schemeClr val="hlink"/>
                </a:solidFill>
                <a:latin typeface="Comic Sans MS" pitchFamily="66" charset="0"/>
                <a:sym typeface="Symbol" pitchFamily="18" charset="2"/>
              </a:rPr>
              <a:t>not</a:t>
            </a:r>
            <a:r>
              <a:rPr lang="en-US" sz="1600" b="0">
                <a:latin typeface="Comic Sans MS" pitchFamily="66" charset="0"/>
                <a:sym typeface="Symbol" pitchFamily="18" charset="2"/>
              </a:rPr>
              <a:t> be used for protons at v&lt;c: </a:t>
            </a:r>
          </a:p>
          <a:p>
            <a:pPr marL="457200" indent="-457200">
              <a:lnSpc>
                <a:spcPct val="110000"/>
              </a:lnSpc>
              <a:buClr>
                <a:schemeClr val="hlink"/>
              </a:buClr>
              <a:buSzPct val="70000"/>
              <a:buFont typeface="Symbol" pitchFamily="18" charset="2"/>
              <a:buNone/>
            </a:pPr>
            <a:r>
              <a:rPr lang="en-US" sz="1600" b="0">
                <a:latin typeface="Comic Sans MS" pitchFamily="66" charset="0"/>
                <a:sym typeface="Symbol" pitchFamily="18" charset="2"/>
              </a:rPr>
              <a:t>		1. constant cell length does not allow synchronism 				2. structures are long, without space for transverse focusing</a:t>
            </a:r>
          </a:p>
        </p:txBody>
      </p:sp>
      <p:pic>
        <p:nvPicPr>
          <p:cNvPr id="483334"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2200" y="2209800"/>
            <a:ext cx="4502150" cy="1816100"/>
          </a:xfrm>
          <a:prstGeom prst="rect">
            <a:avLst/>
          </a:prstGeom>
          <a:noFill/>
          <a:ln w="9525">
            <a:noFill/>
            <a:miter lim="800000"/>
            <a:headEnd/>
            <a:tailEnd/>
          </a:ln>
          <a:effectLst/>
        </p:spPr>
      </p:pic>
      <p:sp>
        <p:nvSpPr>
          <p:cNvPr id="483335" name="Text Box 7"/>
          <p:cNvSpPr txBox="1">
            <a:spLocks noChangeArrowheads="1"/>
          </p:cNvSpPr>
          <p:nvPr/>
        </p:nvSpPr>
        <p:spPr bwMode="auto">
          <a:xfrm>
            <a:off x="1371600" y="3352800"/>
            <a:ext cx="838200" cy="336550"/>
          </a:xfrm>
          <a:prstGeom prst="rect">
            <a:avLst/>
          </a:prstGeom>
          <a:noFill/>
          <a:ln w="12700">
            <a:noFill/>
            <a:miter lim="800000"/>
            <a:headEnd type="none" w="sm" len="sm"/>
            <a:tailEnd type="none" w="sm" len="sm"/>
          </a:ln>
          <a:effectLst/>
        </p:spPr>
        <p:txBody>
          <a:bodyPr>
            <a:spAutoFit/>
          </a:bodyPr>
          <a:lstStyle/>
          <a:p>
            <a:r>
              <a:rPr lang="en-US" sz="1600" b="0">
                <a:solidFill>
                  <a:schemeClr val="accent1"/>
                </a:solidFill>
                <a:latin typeface="Comic Sans MS" pitchFamily="66" charset="0"/>
              </a:rPr>
              <a:t>beam</a:t>
            </a:r>
          </a:p>
        </p:txBody>
      </p:sp>
      <p:sp>
        <p:nvSpPr>
          <p:cNvPr id="483336" name="Line 8"/>
          <p:cNvSpPr>
            <a:spLocks noChangeShapeType="1"/>
          </p:cNvSpPr>
          <p:nvPr/>
        </p:nvSpPr>
        <p:spPr bwMode="auto">
          <a:xfrm>
            <a:off x="2057400" y="3505200"/>
            <a:ext cx="228600" cy="0"/>
          </a:xfrm>
          <a:prstGeom prst="line">
            <a:avLst/>
          </a:prstGeom>
          <a:noFill/>
          <a:ln w="19050">
            <a:solidFill>
              <a:schemeClr val="accent1"/>
            </a:solidFill>
            <a:round/>
            <a:headEnd type="none" w="sm" len="sm"/>
            <a:tailEnd type="triangle" w="sm" len="sm"/>
          </a:ln>
          <a:effectLst/>
        </p:spPr>
        <p:txBody>
          <a:bodyPr/>
          <a:lstStyle/>
          <a:p>
            <a:endParaRPr lang="en-US"/>
          </a:p>
        </p:txBody>
      </p:sp>
      <p:sp>
        <p:nvSpPr>
          <p:cNvPr id="483337" name="Rectangle 9"/>
          <p:cNvSpPr>
            <a:spLocks noChangeArrowheads="1"/>
          </p:cNvSpPr>
          <p:nvPr/>
        </p:nvSpPr>
        <p:spPr bwMode="auto">
          <a:xfrm>
            <a:off x="228600" y="1447800"/>
            <a:ext cx="8915400" cy="685800"/>
          </a:xfrm>
          <a:prstGeom prst="rect">
            <a:avLst/>
          </a:prstGeom>
          <a:noFill/>
          <a:ln w="9525">
            <a:noFill/>
            <a:miter lim="800000"/>
            <a:headEnd/>
            <a:tailEnd/>
          </a:ln>
          <a:effectLst/>
        </p:spPr>
        <p:txBody>
          <a:bodyPr lIns="92075" tIns="46038" rIns="92075" bIns="46038"/>
          <a:lstStyle/>
          <a:p>
            <a:pPr>
              <a:lnSpc>
                <a:spcPct val="110000"/>
              </a:lnSpc>
              <a:spcBef>
                <a:spcPct val="50000"/>
              </a:spcBef>
              <a:buClr>
                <a:schemeClr val="hlink"/>
              </a:buClr>
              <a:buSzPct val="70000"/>
              <a:buFont typeface="Symbol" pitchFamily="18" charset="2"/>
              <a:buNone/>
            </a:pPr>
            <a:r>
              <a:rPr lang="en-US" sz="1600" b="0">
                <a:latin typeface="Comic Sans MS" pitchFamily="66" charset="0"/>
                <a:sym typeface="Symbol" pitchFamily="18" charset="2"/>
              </a:rPr>
              <a:t>How to “simulate” an infinite chain of resonators? Instead of a singe input, exciting a standing wave mode, use an input + an output for the RF wave at both ends of the structure.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fld id="{D0402B35-517B-4282-A69F-87ECD5E47C00}" type="slidenum">
              <a:rPr lang="en-GB"/>
              <a:pPr/>
              <a:t>39</a:t>
            </a:fld>
            <a:endParaRPr lang="en-GB"/>
          </a:p>
        </p:txBody>
      </p:sp>
      <p:sp>
        <p:nvSpPr>
          <p:cNvPr id="625666" name="Rectangle 2"/>
          <p:cNvSpPr>
            <a:spLocks noGrp="1" noChangeArrowheads="1"/>
          </p:cNvSpPr>
          <p:nvPr>
            <p:ph type="title"/>
          </p:nvPr>
        </p:nvSpPr>
        <p:spPr/>
        <p:txBody>
          <a:bodyPr/>
          <a:lstStyle/>
          <a:p>
            <a:r>
              <a:rPr lang="en-US" sz="3200" dirty="0" smtClean="0"/>
              <a:t>Example: the 3 GHz electron linac</a:t>
            </a:r>
            <a:endParaRPr lang="en-US" sz="3200" dirty="0"/>
          </a:p>
        </p:txBody>
      </p:sp>
      <p:pic>
        <p:nvPicPr>
          <p:cNvPr id="625667" name="Picture 3" descr="0210005_0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47800" y="1676400"/>
            <a:ext cx="5891213" cy="3587750"/>
          </a:xfrm>
          <a:prstGeom prst="rect">
            <a:avLst/>
          </a:prstGeom>
          <a:noFill/>
        </p:spPr>
      </p:pic>
      <p:sp>
        <p:nvSpPr>
          <p:cNvPr id="625668" name="Text Box 4"/>
          <p:cNvSpPr txBox="1">
            <a:spLocks noChangeArrowheads="1"/>
          </p:cNvSpPr>
          <p:nvPr/>
        </p:nvSpPr>
        <p:spPr bwMode="auto">
          <a:xfrm>
            <a:off x="1295400" y="5486400"/>
            <a:ext cx="6248400" cy="457200"/>
          </a:xfrm>
          <a:prstGeom prst="rect">
            <a:avLst/>
          </a:prstGeom>
          <a:noFill/>
          <a:ln w="12700">
            <a:noFill/>
            <a:miter lim="800000"/>
            <a:headEnd type="none" w="sm" len="sm"/>
            <a:tailEnd type="none" w="sm" len="sm"/>
          </a:ln>
          <a:effectLst/>
        </p:spPr>
        <p:txBody>
          <a:bodyPr>
            <a:spAutoFit/>
          </a:bodyPr>
          <a:lstStyle/>
          <a:p>
            <a:r>
              <a:rPr lang="en-US" sz="1200"/>
              <a:t>A 3 GHz LIL accelerating structure used for CTF3. It is 4.5 meters long and provides an energy gain of 45 MeV. One can see 3 quadrupoles around the RF structure.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linacs</a:t>
            </a:r>
            <a:endParaRPr lang="en-US" dirty="0"/>
          </a:p>
        </p:txBody>
      </p:sp>
      <p:sp>
        <p:nvSpPr>
          <p:cNvPr id="3" name="Content Placeholder 2"/>
          <p:cNvSpPr>
            <a:spLocks noGrp="1"/>
          </p:cNvSpPr>
          <p:nvPr>
            <p:ph idx="1"/>
          </p:nvPr>
        </p:nvSpPr>
        <p:spPr>
          <a:xfrm>
            <a:off x="0" y="1371600"/>
            <a:ext cx="3352800" cy="5486400"/>
          </a:xfrm>
        </p:spPr>
        <p:txBody>
          <a:bodyPr/>
          <a:lstStyle/>
          <a:p>
            <a:r>
              <a:rPr lang="en-US" sz="1800" dirty="0" smtClean="0"/>
              <a:t>The first and the smallest: Rolf </a:t>
            </a:r>
            <a:r>
              <a:rPr lang="en-US" sz="1800" dirty="0" err="1" smtClean="0"/>
              <a:t>Wider</a:t>
            </a:r>
            <a:r>
              <a:rPr lang="en-US" sz="1800" dirty="0" err="1" smtClean="0">
                <a:latin typeface="Arial" pitchFamily="34" charset="0"/>
                <a:cs typeface="Arial" pitchFamily="34" charset="0"/>
              </a:rPr>
              <a:t>ø</a:t>
            </a:r>
            <a:r>
              <a:rPr lang="en-US" sz="1800" dirty="0" err="1" smtClean="0"/>
              <a:t>e</a:t>
            </a:r>
            <a:r>
              <a:rPr lang="en-US" sz="1800" dirty="0" smtClean="0"/>
              <a:t> thesis (1923)</a:t>
            </a:r>
          </a:p>
          <a:p>
            <a:pPr>
              <a:buNone/>
            </a:pPr>
            <a:endParaRPr lang="en-US" sz="1800" dirty="0" smtClean="0"/>
          </a:p>
          <a:p>
            <a:pPr algn="ctr"/>
            <a:r>
              <a:rPr lang="en-US" sz="1800" dirty="0" smtClean="0"/>
              <a:t>The largest: Stanford Linear Collider (2 miles = 3.2 km) (but CLIC design goes to 48.3 km !)</a:t>
            </a:r>
          </a:p>
          <a:p>
            <a:pPr>
              <a:buNone/>
            </a:pPr>
            <a:endParaRPr lang="en-US" sz="1800" dirty="0" smtClean="0"/>
          </a:p>
          <a:p>
            <a:r>
              <a:rPr lang="en-US" sz="1800" dirty="0" smtClean="0"/>
              <a:t>One of the less linear: ALPI at LNL (Italy)</a:t>
            </a:r>
          </a:p>
          <a:p>
            <a:pPr>
              <a:buNone/>
            </a:pPr>
            <a:endParaRPr lang="en-US" sz="1800" dirty="0" smtClean="0"/>
          </a:p>
          <a:p>
            <a:r>
              <a:rPr lang="en-US" sz="1800" dirty="0" smtClean="0"/>
              <a:t>A limit case, multi-pass linacs: CEBAF at JLAB</a:t>
            </a:r>
          </a:p>
          <a:p>
            <a:pPr>
              <a:buNone/>
            </a:pPr>
            <a:endParaRPr lang="en-US" sz="1800" dirty="0" smtClean="0"/>
          </a:p>
          <a:p>
            <a:r>
              <a:rPr lang="en-US" sz="1800" dirty="0" smtClean="0"/>
              <a:t>The most common: medical electron linac (more than 7’000 in operation around the world!) </a:t>
            </a:r>
          </a:p>
          <a:p>
            <a:pPr>
              <a:buNone/>
            </a:pPr>
            <a:endParaRPr lang="en-US" sz="1800" dirty="0" smtClean="0"/>
          </a:p>
        </p:txBody>
      </p:sp>
      <p:sp>
        <p:nvSpPr>
          <p:cNvPr id="4" name="Footer Placeholder 3"/>
          <p:cNvSpPr>
            <a:spLocks noGrp="1"/>
          </p:cNvSpPr>
          <p:nvPr>
            <p:ph type="ftr" sz="quarter" idx="11"/>
          </p:nvPr>
        </p:nvSpPr>
        <p:spPr/>
        <p:txBody>
          <a:bodyPr/>
          <a:lstStyle/>
          <a:p>
            <a:fld id="{7E52BD5F-3CB0-4B80-962F-4D0A86435C7C}" type="slidenum">
              <a:rPr lang="en-GB" smtClean="0"/>
              <a:pPr/>
              <a:t>4</a:t>
            </a:fld>
            <a:endParaRPr lang="en-GB"/>
          </a:p>
        </p:txBody>
      </p:sp>
      <p:pic>
        <p:nvPicPr>
          <p:cNvPr id="5" name="Picture 10" descr="wideroe"/>
          <p:cNvPicPr>
            <a:picLocks noChangeAspect="1" noChangeArrowheads="1"/>
          </p:cNvPicPr>
          <p:nvPr/>
        </p:nvPicPr>
        <p:blipFill>
          <a:blip r:embed="rId3" cstate="print">
            <a:extLst>
              <a:ext uri="{28A0092B-C50C-407E-A947-70E740481C1C}">
                <a14:useLocalDpi xmlns:a14="http://schemas.microsoft.com/office/drawing/2010/main"/>
              </a:ext>
            </a:extLst>
          </a:blip>
          <a:srcRect b="-3362"/>
          <a:stretch>
            <a:fillRect/>
          </a:stretch>
        </p:blipFill>
        <p:spPr bwMode="auto">
          <a:xfrm>
            <a:off x="3276600" y="1143000"/>
            <a:ext cx="2514600" cy="1809115"/>
          </a:xfrm>
          <a:prstGeom prst="rect">
            <a:avLst/>
          </a:prstGeom>
          <a:noFill/>
        </p:spPr>
      </p:pic>
      <p:pic>
        <p:nvPicPr>
          <p:cNvPr id="386050" name="Picture 2" descr="http://www-sldnt.slac.stanford.edu/alr/images/slc.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00" y="1219200"/>
            <a:ext cx="3295403" cy="2571750"/>
          </a:xfrm>
          <a:prstGeom prst="rect">
            <a:avLst/>
          </a:prstGeom>
          <a:noFill/>
        </p:spPr>
      </p:pic>
      <p:pic>
        <p:nvPicPr>
          <p:cNvPr id="38605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52800" y="2971800"/>
            <a:ext cx="3552824" cy="1967467"/>
          </a:xfrm>
          <a:prstGeom prst="rect">
            <a:avLst/>
          </a:prstGeom>
          <a:noFill/>
          <a:ln w="9525">
            <a:noFill/>
            <a:miter lim="800000"/>
            <a:headEnd/>
            <a:tailEnd/>
          </a:ln>
        </p:spPr>
      </p:pic>
      <p:pic>
        <p:nvPicPr>
          <p:cNvPr id="386055" name="Picture 7" descr="A Schematic of the 12 GeV Upgrad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38800" y="3733800"/>
            <a:ext cx="3381375" cy="2252061"/>
          </a:xfrm>
          <a:prstGeom prst="rect">
            <a:avLst/>
          </a:prstGeom>
          <a:noFill/>
        </p:spPr>
      </p:pic>
      <p:pic>
        <p:nvPicPr>
          <p:cNvPr id="386057" name="Picture 9" descr="http://www.myradiotherapy.com/general/treatment/Treatment_Machines/files/Linac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962400" y="4495800"/>
            <a:ext cx="1612360" cy="2152650"/>
          </a:xfrm>
          <a:prstGeom prst="rect">
            <a:avLst/>
          </a:prstGeom>
          <a:noFill/>
        </p:spPr>
      </p:pic>
    </p:spTree>
    <p:extLst>
      <p:ext uri="{BB962C8B-B14F-4D97-AF65-F5344CB8AC3E}">
        <p14:creationId xmlns:p14="http://schemas.microsoft.com/office/powerpoint/2010/main" val="34844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6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60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60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6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fld id="{767BCB69-571A-45A7-BB32-0E2974A271EA}" type="slidenum">
              <a:rPr lang="en-GB"/>
              <a:pPr/>
              <a:t>40</a:t>
            </a:fld>
            <a:endParaRPr lang="en-GB"/>
          </a:p>
        </p:txBody>
      </p:sp>
      <p:sp>
        <p:nvSpPr>
          <p:cNvPr id="732162" name="Rectangle 2"/>
          <p:cNvSpPr>
            <a:spLocks noGrp="1" noChangeArrowheads="1"/>
          </p:cNvSpPr>
          <p:nvPr>
            <p:ph type="title"/>
          </p:nvPr>
        </p:nvSpPr>
        <p:spPr/>
        <p:txBody>
          <a:bodyPr/>
          <a:lstStyle/>
          <a:p>
            <a:r>
              <a:rPr lang="en-GB"/>
              <a:t>Conclusions – part 2</a:t>
            </a:r>
            <a:endParaRPr lang="en-US"/>
          </a:p>
        </p:txBody>
      </p:sp>
      <p:sp>
        <p:nvSpPr>
          <p:cNvPr id="732163" name="Text Box 3"/>
          <p:cNvSpPr txBox="1">
            <a:spLocks noChangeArrowheads="1"/>
          </p:cNvSpPr>
          <p:nvPr/>
        </p:nvSpPr>
        <p:spPr bwMode="auto">
          <a:xfrm>
            <a:off x="762000" y="1524000"/>
            <a:ext cx="7696200" cy="4524315"/>
          </a:xfrm>
          <a:prstGeom prst="rect">
            <a:avLst/>
          </a:prstGeom>
          <a:noFill/>
          <a:ln w="12700">
            <a:noFill/>
            <a:miter lim="800000"/>
            <a:headEnd type="none" w="sm" len="sm"/>
            <a:tailEnd type="none" w="sm" len="sm"/>
          </a:ln>
          <a:effectLst/>
        </p:spPr>
        <p:txBody>
          <a:bodyPr wrap="square">
            <a:spAutoFit/>
          </a:bodyPr>
          <a:lstStyle/>
          <a:p>
            <a:pPr marL="457200" indent="-457200"/>
            <a:r>
              <a:rPr lang="en-US" sz="1600" b="0" dirty="0"/>
              <a:t>What did we learn?</a:t>
            </a:r>
          </a:p>
          <a:p>
            <a:pPr marL="457200" indent="-457200">
              <a:spcAft>
                <a:spcPct val="40000"/>
              </a:spcAft>
              <a:buFontTx/>
              <a:buAutoNum type="arabicPeriod"/>
            </a:pPr>
            <a:endParaRPr lang="en-US" sz="1600" b="0" dirty="0"/>
          </a:p>
          <a:p>
            <a:pPr marL="457200" indent="-457200">
              <a:spcAft>
                <a:spcPct val="40000"/>
              </a:spcAft>
              <a:buFontTx/>
              <a:buAutoNum type="arabicPeriod"/>
            </a:pPr>
            <a:r>
              <a:rPr lang="en-US" sz="1600" b="0" dirty="0"/>
              <a:t>Coupling together accelerating cells (via the magnetic or electric field) is a way to fix their phase relation. </a:t>
            </a:r>
          </a:p>
          <a:p>
            <a:pPr marL="457200" indent="-457200">
              <a:spcAft>
                <a:spcPct val="40000"/>
              </a:spcAft>
              <a:buFontTx/>
              <a:buAutoNum type="arabicPeriod"/>
            </a:pPr>
            <a:r>
              <a:rPr lang="en-US" sz="1600" b="0" dirty="0"/>
              <a:t>A chain of N coupled resonators will always have N modes of oscillation. Each mode will have a resonance frequency and a field pattern with a corresponding phase shift from cell to cell. </a:t>
            </a:r>
          </a:p>
          <a:p>
            <a:pPr marL="457200" indent="-457200">
              <a:spcAft>
                <a:spcPct val="40000"/>
              </a:spcAft>
              <a:buFontTx/>
              <a:buAutoNum type="arabicPeriod"/>
            </a:pPr>
            <a:r>
              <a:rPr lang="en-US" sz="1600" b="0" dirty="0"/>
              <a:t>Choosing the excitation frequency, we can decide in which mode to operate the structure, and we can select a mode with a phase advance between cells suitable for acceleration. If we change the length of a cell without changing its frequency, we can follow the increase the particle velocity.</a:t>
            </a:r>
          </a:p>
          <a:p>
            <a:pPr marL="457200" indent="-457200">
              <a:spcAft>
                <a:spcPct val="40000"/>
              </a:spcAft>
              <a:buFontTx/>
              <a:buAutoNum type="arabicPeriod"/>
            </a:pPr>
            <a:r>
              <a:rPr lang="en-US" sz="1600" b="0" dirty="0"/>
              <a:t>Practical linac structures operate either on mode 0 (DTL), less efficient but leaving space for internal focusing elements, or on mode </a:t>
            </a:r>
            <a:r>
              <a:rPr lang="en-US" sz="1600" b="0" dirty="0">
                <a:latin typeface="Symbol" pitchFamily="18" charset="2"/>
              </a:rPr>
              <a:t>p</a:t>
            </a:r>
            <a:r>
              <a:rPr lang="en-US" sz="1600" b="0" dirty="0"/>
              <a:t>, standard for multi-cell cavities. </a:t>
            </a:r>
            <a:r>
              <a:rPr lang="en-US" sz="1600" b="0" dirty="0" smtClean="0"/>
              <a:t>More exotic modes (</a:t>
            </a:r>
            <a:r>
              <a:rPr lang="en-US" sz="1600" b="0" dirty="0" smtClean="0">
                <a:latin typeface="Symbol" pitchFamily="18" charset="2"/>
              </a:rPr>
              <a:t>p</a:t>
            </a:r>
            <a:r>
              <a:rPr lang="en-US" sz="1600" b="0" dirty="0" smtClean="0"/>
              <a:t>/2, TE) are used in special cases.</a:t>
            </a:r>
          </a:p>
          <a:p>
            <a:pPr marL="457200" indent="-457200">
              <a:spcAft>
                <a:spcPct val="40000"/>
              </a:spcAft>
              <a:buFontTx/>
              <a:buAutoNum type="arabicPeriod"/>
            </a:pPr>
            <a:r>
              <a:rPr lang="en-US" sz="1600" b="0" dirty="0" smtClean="0"/>
              <a:t>Electron linacs operate with long chains of identical cells excited by a traveling wave, propagating at the (constant) velocity of the beam.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0"/>
            <a:ext cx="7162800" cy="1752600"/>
          </a:xfrm>
        </p:spPr>
        <p:txBody>
          <a:bodyPr/>
          <a:lstStyle/>
          <a:p>
            <a:pPr algn="l"/>
            <a:r>
              <a:rPr lang="en-US" dirty="0"/>
              <a:t>3</a:t>
            </a:r>
            <a:r>
              <a:rPr lang="en-US" dirty="0" smtClean="0"/>
              <a:t>. Applications of </a:t>
            </a:r>
            <a:r>
              <a:rPr lang="en-US" dirty="0" err="1" smtClean="0"/>
              <a:t>linacs</a:t>
            </a:r>
            <a:r>
              <a:rPr lang="en-US" dirty="0" smtClean="0"/>
              <a:t> </a:t>
            </a:r>
            <a:br>
              <a:rPr lang="en-US" dirty="0" smtClean="0"/>
            </a:br>
            <a:r>
              <a:rPr lang="en-US" dirty="0"/>
              <a:t/>
            </a:r>
            <a:br>
              <a:rPr lang="en-US" dirty="0"/>
            </a:br>
            <a:r>
              <a:rPr lang="en-US" sz="2400" dirty="0" smtClean="0"/>
              <a:t>beyond nuclear and particle physics: materials and life science, energy, medicine, industry</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41</a:t>
            </a:fld>
            <a:endParaRPr lang="en-GB"/>
          </a:p>
        </p:txBody>
      </p:sp>
      <p:pic>
        <p:nvPicPr>
          <p:cNvPr id="8775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800" y="4114800"/>
            <a:ext cx="3350957"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2196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Linacs</a:t>
            </a:r>
            <a:r>
              <a:rPr lang="en-US" sz="3200" dirty="0" smtClean="0"/>
              <a:t> as powerful sources of secondary particle beams</a:t>
            </a:r>
            <a:endParaRPr lang="en-US" sz="3200" dirty="0"/>
          </a:p>
        </p:txBody>
      </p:sp>
      <p:sp>
        <p:nvSpPr>
          <p:cNvPr id="3" name="Footer Placeholder 2"/>
          <p:cNvSpPr>
            <a:spLocks noGrp="1"/>
          </p:cNvSpPr>
          <p:nvPr>
            <p:ph type="ftr" sz="quarter" idx="11"/>
          </p:nvPr>
        </p:nvSpPr>
        <p:spPr/>
        <p:txBody>
          <a:bodyPr/>
          <a:lstStyle/>
          <a:p>
            <a:fld id="{A30787F0-7746-430D-A219-2ACB3829ADC5}" type="slidenum">
              <a:rPr lang="en-GB" smtClean="0"/>
              <a:pPr/>
              <a:t>42</a:t>
            </a:fld>
            <a:endParaRPr lang="en-GB"/>
          </a:p>
        </p:txBody>
      </p:sp>
      <p:pic>
        <p:nvPicPr>
          <p:cNvPr id="750594" name="Picture 2" descr="http://www.jaea.go.jp/04/qubs/english/section_e/J-PARC-1-10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 y="2251758"/>
            <a:ext cx="7569286" cy="4035516"/>
          </a:xfrm>
          <a:prstGeom prst="rect">
            <a:avLst/>
          </a:prstGeom>
          <a:noFill/>
        </p:spPr>
      </p:pic>
      <p:sp>
        <p:nvSpPr>
          <p:cNvPr id="5" name="TextBox 4"/>
          <p:cNvSpPr txBox="1"/>
          <p:nvPr/>
        </p:nvSpPr>
        <p:spPr>
          <a:xfrm>
            <a:off x="314325" y="6408926"/>
            <a:ext cx="2154564" cy="276999"/>
          </a:xfrm>
          <a:prstGeom prst="rect">
            <a:avLst/>
          </a:prstGeom>
          <a:solidFill>
            <a:srgbClr val="FFFF00"/>
          </a:solidFill>
        </p:spPr>
        <p:txBody>
          <a:bodyPr wrap="none" rtlCol="0">
            <a:spAutoFit/>
          </a:bodyPr>
          <a:lstStyle/>
          <a:p>
            <a:r>
              <a:rPr lang="en-US" sz="1200" b="0" i="1" dirty="0" smtClean="0"/>
              <a:t>(scheme courtesy of JPARC)</a:t>
            </a:r>
            <a:endParaRPr lang="en-US" sz="1200" b="0" i="1" dirty="0"/>
          </a:p>
        </p:txBody>
      </p:sp>
      <p:sp>
        <p:nvSpPr>
          <p:cNvPr id="6" name="TextBox 5"/>
          <p:cNvSpPr txBox="1"/>
          <p:nvPr/>
        </p:nvSpPr>
        <p:spPr>
          <a:xfrm>
            <a:off x="3886200" y="6024206"/>
            <a:ext cx="4876656" cy="523220"/>
          </a:xfrm>
          <a:prstGeom prst="rect">
            <a:avLst/>
          </a:prstGeom>
          <a:noFill/>
        </p:spPr>
        <p:txBody>
          <a:bodyPr wrap="none" rtlCol="0">
            <a:spAutoFit/>
          </a:bodyPr>
          <a:lstStyle/>
          <a:p>
            <a:r>
              <a:rPr lang="en-US" sz="1400" b="0" dirty="0" smtClean="0"/>
              <a:t>. Energy production (Accelerator Driven Systems), &gt; 2 GeV</a:t>
            </a:r>
          </a:p>
          <a:p>
            <a:r>
              <a:rPr lang="en-US" sz="1400" b="0" dirty="0" smtClean="0"/>
              <a:t>. </a:t>
            </a:r>
            <a:r>
              <a:rPr lang="en-US" sz="1400" b="0" dirty="0" err="1" smtClean="0"/>
              <a:t>Radiactive</a:t>
            </a:r>
            <a:r>
              <a:rPr lang="en-US" sz="1400" b="0" dirty="0" smtClean="0"/>
              <a:t> Ion Beams (ISOL), &gt; 1 GeV</a:t>
            </a:r>
            <a:endParaRPr lang="en-US" sz="1400" b="0" dirty="0"/>
          </a:p>
        </p:txBody>
      </p:sp>
      <p:sp>
        <p:nvSpPr>
          <p:cNvPr id="7" name="Text Box 10"/>
          <p:cNvSpPr txBox="1">
            <a:spLocks noChangeArrowheads="1"/>
          </p:cNvSpPr>
          <p:nvPr/>
        </p:nvSpPr>
        <p:spPr bwMode="auto">
          <a:xfrm>
            <a:off x="228600" y="1383447"/>
            <a:ext cx="8763000" cy="830997"/>
          </a:xfrm>
          <a:prstGeom prst="rect">
            <a:avLst/>
          </a:prstGeom>
          <a:noFill/>
          <a:ln w="12700">
            <a:noFill/>
            <a:miter lim="800000"/>
            <a:headEnd type="none" w="sm" len="sm"/>
            <a:tailEnd type="none" w="sm" len="sm"/>
          </a:ln>
          <a:effectLst/>
        </p:spPr>
        <p:txBody>
          <a:bodyPr wrap="square">
            <a:spAutoFit/>
          </a:bodyPr>
          <a:lstStyle/>
          <a:p>
            <a:r>
              <a:rPr lang="en-US" sz="1600" b="0" dirty="0" smtClean="0"/>
              <a:t>Proton </a:t>
            </a:r>
            <a:r>
              <a:rPr lang="en-US" sz="1600" b="0" dirty="0" err="1" smtClean="0"/>
              <a:t>linacs</a:t>
            </a:r>
            <a:r>
              <a:rPr lang="en-US" sz="1600" b="0" dirty="0" smtClean="0"/>
              <a:t> can operate at high repetition frequencies with long pulses and currents up to 100 mA </a:t>
            </a:r>
            <a:r>
              <a:rPr lang="en-US" sz="1600" b="0" dirty="0" smtClean="0">
                <a:latin typeface="Book Antiqua"/>
              </a:rPr>
              <a:t>→ </a:t>
            </a:r>
            <a:r>
              <a:rPr lang="en-US" sz="1600" b="0" dirty="0" smtClean="0"/>
              <a:t>can accelerate large average currents to energies above spallation threshold (about 1 GeV) and produce intense beams of secondary particles on a target (neutrons, </a:t>
            </a:r>
            <a:r>
              <a:rPr lang="en-US" sz="1600" b="0" dirty="0" err="1" smtClean="0"/>
              <a:t>pions</a:t>
            </a:r>
            <a:r>
              <a:rPr lang="en-US" sz="1600" b="0" dirty="0" smtClean="0"/>
              <a:t>, etc.)</a:t>
            </a:r>
            <a:endParaRPr lang="en-US" sz="1600" b="0" dirty="0">
              <a:sym typeface="Symbol" pitchFamily="18" charset="2"/>
            </a:endParaRPr>
          </a:p>
        </p:txBody>
      </p:sp>
      <p:sp>
        <p:nvSpPr>
          <p:cNvPr id="4" name="TextBox 3"/>
          <p:cNvSpPr txBox="1"/>
          <p:nvPr/>
        </p:nvSpPr>
        <p:spPr>
          <a:xfrm>
            <a:off x="7086600" y="2438398"/>
            <a:ext cx="1981200" cy="1169551"/>
          </a:xfrm>
          <a:prstGeom prst="rect">
            <a:avLst/>
          </a:prstGeom>
          <a:noFill/>
        </p:spPr>
        <p:txBody>
          <a:bodyPr wrap="square" rtlCol="0">
            <a:spAutoFit/>
          </a:bodyPr>
          <a:lstStyle/>
          <a:p>
            <a:r>
              <a:rPr lang="fr-CH" sz="1400" b="0" i="1" dirty="0" err="1" smtClean="0">
                <a:solidFill>
                  <a:srgbClr val="C00000"/>
                </a:solidFill>
              </a:rPr>
              <a:t>Above</a:t>
            </a:r>
            <a:r>
              <a:rPr lang="fr-CH" sz="1400" b="0" i="1" dirty="0" smtClean="0">
                <a:solidFill>
                  <a:srgbClr val="C00000"/>
                </a:solidFill>
              </a:rPr>
              <a:t> a </a:t>
            </a:r>
            <a:r>
              <a:rPr lang="fr-CH" sz="1400" b="0" i="1" dirty="0" err="1" smtClean="0">
                <a:solidFill>
                  <a:srgbClr val="C00000"/>
                </a:solidFill>
              </a:rPr>
              <a:t>threshold</a:t>
            </a:r>
            <a:r>
              <a:rPr lang="fr-CH" sz="1400" b="0" i="1" dirty="0" smtClean="0">
                <a:solidFill>
                  <a:srgbClr val="C00000"/>
                </a:solidFill>
              </a:rPr>
              <a:t>, the </a:t>
            </a:r>
            <a:r>
              <a:rPr lang="fr-CH" sz="1400" b="0" i="1" dirty="0" err="1" smtClean="0">
                <a:solidFill>
                  <a:srgbClr val="C00000"/>
                </a:solidFill>
              </a:rPr>
              <a:t>amount</a:t>
            </a:r>
            <a:r>
              <a:rPr lang="fr-CH" sz="1400" b="0" i="1" dirty="0" smtClean="0">
                <a:solidFill>
                  <a:srgbClr val="C00000"/>
                </a:solidFill>
              </a:rPr>
              <a:t> of </a:t>
            </a:r>
            <a:r>
              <a:rPr lang="fr-CH" sz="1400" b="0" i="1" dirty="0" err="1" smtClean="0">
                <a:solidFill>
                  <a:srgbClr val="C00000"/>
                </a:solidFill>
              </a:rPr>
              <a:t>secondary</a:t>
            </a:r>
            <a:r>
              <a:rPr lang="fr-CH" sz="1400" b="0" i="1" dirty="0" smtClean="0">
                <a:solidFill>
                  <a:srgbClr val="C00000"/>
                </a:solidFill>
              </a:rPr>
              <a:t> </a:t>
            </a:r>
            <a:r>
              <a:rPr lang="fr-CH" sz="1400" b="0" i="1" dirty="0" err="1" smtClean="0">
                <a:solidFill>
                  <a:srgbClr val="C00000"/>
                </a:solidFill>
              </a:rPr>
              <a:t>particles</a:t>
            </a:r>
            <a:r>
              <a:rPr lang="fr-CH" sz="1400" b="0" i="1" dirty="0" smtClean="0">
                <a:solidFill>
                  <a:srgbClr val="C00000"/>
                </a:solidFill>
              </a:rPr>
              <a:t> </a:t>
            </a:r>
            <a:r>
              <a:rPr lang="fr-CH" sz="1400" b="0" i="1" dirty="0" err="1" smtClean="0">
                <a:solidFill>
                  <a:srgbClr val="C00000"/>
                </a:solidFill>
              </a:rPr>
              <a:t>is</a:t>
            </a:r>
            <a:r>
              <a:rPr lang="fr-CH" sz="1400" b="0" i="1" dirty="0" smtClean="0">
                <a:solidFill>
                  <a:srgbClr val="C00000"/>
                </a:solidFill>
              </a:rPr>
              <a:t> </a:t>
            </a:r>
            <a:r>
              <a:rPr lang="fr-CH" sz="1400" b="0" i="1" dirty="0" err="1" smtClean="0">
                <a:solidFill>
                  <a:srgbClr val="C00000"/>
                </a:solidFill>
              </a:rPr>
              <a:t>proportional</a:t>
            </a:r>
            <a:r>
              <a:rPr lang="fr-CH" sz="1400" b="0" i="1" dirty="0" smtClean="0">
                <a:solidFill>
                  <a:srgbClr val="C00000"/>
                </a:solidFill>
              </a:rPr>
              <a:t> to </a:t>
            </a:r>
            <a:r>
              <a:rPr lang="fr-CH" sz="1400" b="0" i="1" dirty="0" err="1" smtClean="0">
                <a:solidFill>
                  <a:srgbClr val="C00000"/>
                </a:solidFill>
              </a:rPr>
              <a:t>beam</a:t>
            </a:r>
            <a:r>
              <a:rPr lang="fr-CH" sz="1400" b="0" i="1" dirty="0" smtClean="0">
                <a:solidFill>
                  <a:srgbClr val="C00000"/>
                </a:solidFill>
              </a:rPr>
              <a:t> power (P=W x I) </a:t>
            </a:r>
            <a:endParaRPr lang="en-GB" sz="1400" b="0" i="1" dirty="0">
              <a:solidFill>
                <a:srgbClr val="C00000"/>
              </a:solidFill>
            </a:endParaRPr>
          </a:p>
        </p:txBody>
      </p:sp>
    </p:spTree>
    <p:extLst>
      <p:ext uri="{BB962C8B-B14F-4D97-AF65-F5344CB8AC3E}">
        <p14:creationId xmlns:p14="http://schemas.microsoft.com/office/powerpoint/2010/main" val="31494132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5562600" cy="762000"/>
          </a:xfrm>
        </p:spPr>
        <p:txBody>
          <a:bodyPr/>
          <a:lstStyle/>
          <a:p>
            <a:r>
              <a:rPr lang="en-US" sz="3200" dirty="0" smtClean="0"/>
              <a:t>Neutron scattering:</a:t>
            </a:r>
            <a:br>
              <a:rPr lang="en-US" sz="3200" dirty="0" smtClean="0"/>
            </a:br>
            <a:r>
              <a:rPr lang="en-US" sz="3200" dirty="0" smtClean="0"/>
              <a:t>Spallation Neutron Sources</a:t>
            </a:r>
            <a:endParaRPr lang="en-US" sz="3200" dirty="0"/>
          </a:p>
        </p:txBody>
      </p:sp>
      <p:sp>
        <p:nvSpPr>
          <p:cNvPr id="4" name="Footer Placeholder 3"/>
          <p:cNvSpPr>
            <a:spLocks noGrp="1"/>
          </p:cNvSpPr>
          <p:nvPr>
            <p:ph type="ftr" sz="quarter" idx="11"/>
          </p:nvPr>
        </p:nvSpPr>
        <p:spPr/>
        <p:txBody>
          <a:bodyPr/>
          <a:lstStyle/>
          <a:p>
            <a:fld id="{7E52BD5F-3CB0-4B80-962F-4D0A86435C7C}" type="slidenum">
              <a:rPr lang="en-GB" smtClean="0"/>
              <a:pPr/>
              <a:t>43</a:t>
            </a:fld>
            <a:endParaRPr lang="en-GB"/>
          </a:p>
        </p:txBody>
      </p:sp>
      <p:sp>
        <p:nvSpPr>
          <p:cNvPr id="5" name="TextBox 4"/>
          <p:cNvSpPr txBox="1"/>
          <p:nvPr/>
        </p:nvSpPr>
        <p:spPr>
          <a:xfrm>
            <a:off x="2667000" y="3120003"/>
            <a:ext cx="6400800" cy="2554545"/>
          </a:xfrm>
          <a:prstGeom prst="rect">
            <a:avLst/>
          </a:prstGeom>
          <a:noFill/>
        </p:spPr>
        <p:txBody>
          <a:bodyPr wrap="square" rtlCol="0">
            <a:spAutoFit/>
          </a:bodyPr>
          <a:lstStyle/>
          <a:p>
            <a:r>
              <a:rPr lang="en-US" b="0" dirty="0" smtClean="0">
                <a:latin typeface="+mj-lt"/>
              </a:rPr>
              <a:t>Traditionally, neutrons were produced by  </a:t>
            </a:r>
            <a:r>
              <a:rPr lang="en-US" b="0" dirty="0" smtClean="0">
                <a:solidFill>
                  <a:srgbClr val="C00000"/>
                </a:solidFill>
                <a:latin typeface="+mj-lt"/>
              </a:rPr>
              <a:t>nuclear reactors;  </a:t>
            </a:r>
            <a:r>
              <a:rPr lang="en-US" b="0" dirty="0" smtClean="0">
                <a:latin typeface="+mj-lt"/>
              </a:rPr>
              <a:t>nowadays, are used </a:t>
            </a:r>
            <a:r>
              <a:rPr lang="en-US" b="0" dirty="0" smtClean="0">
                <a:solidFill>
                  <a:srgbClr val="C00000"/>
                </a:solidFill>
                <a:latin typeface="+mj-lt"/>
              </a:rPr>
              <a:t>linear accelerators </a:t>
            </a:r>
            <a:r>
              <a:rPr lang="en-US" b="0" dirty="0" smtClean="0">
                <a:latin typeface="+mj-lt"/>
              </a:rPr>
              <a:t>at energy </a:t>
            </a:r>
            <a:r>
              <a:rPr lang="en-US" b="0" dirty="0" smtClean="0">
                <a:latin typeface="Book Antiqua"/>
              </a:rPr>
              <a:t>≥ </a:t>
            </a:r>
            <a:r>
              <a:rPr lang="en-US" b="0" dirty="0" smtClean="0">
                <a:latin typeface="+mj-lt"/>
              </a:rPr>
              <a:t>1 GeV  </a:t>
            </a:r>
          </a:p>
          <a:p>
            <a:endParaRPr lang="en-US" b="0" dirty="0">
              <a:latin typeface="+mj-lt"/>
            </a:endParaRPr>
          </a:p>
          <a:p>
            <a:r>
              <a:rPr lang="en-US" b="0" dirty="0" smtClean="0">
                <a:latin typeface="+mj-lt"/>
              </a:rPr>
              <a:t>2 linac-based facilities operational (SNS at Oak Ridge – USA and J-PARC at Tokai – Japan) and a third starting construction (</a:t>
            </a:r>
            <a:r>
              <a:rPr lang="en-US" b="0" dirty="0" smtClean="0">
                <a:solidFill>
                  <a:srgbClr val="C00000"/>
                </a:solidFill>
                <a:latin typeface="+mj-lt"/>
              </a:rPr>
              <a:t>European Spallation Source at Lund – Sweden</a:t>
            </a:r>
            <a:r>
              <a:rPr lang="en-US" b="0" dirty="0" smtClean="0">
                <a:latin typeface="+mj-lt"/>
              </a:rPr>
              <a:t>). </a:t>
            </a:r>
            <a:endParaRPr lang="fr-CH" b="0" dirty="0" smtClean="0">
              <a:latin typeface="+mj-lt"/>
            </a:endParaRPr>
          </a:p>
        </p:txBody>
      </p:sp>
      <p:pic>
        <p:nvPicPr>
          <p:cNvPr id="36866" name="Picture 2" descr="http://www.lbl.gov/Science-Articles/Archive/images2/neutron-spallate.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2819400"/>
            <a:ext cx="2190750" cy="2847976"/>
          </a:xfrm>
          <a:prstGeom prst="rect">
            <a:avLst/>
          </a:prstGeom>
          <a:noFill/>
        </p:spPr>
      </p:pic>
      <p:sp>
        <p:nvSpPr>
          <p:cNvPr id="6" name="Rectangle 5"/>
          <p:cNvSpPr/>
          <p:nvPr/>
        </p:nvSpPr>
        <p:spPr>
          <a:xfrm>
            <a:off x="457200" y="1388239"/>
            <a:ext cx="8305800" cy="1477328"/>
          </a:xfrm>
          <a:prstGeom prst="rect">
            <a:avLst/>
          </a:prstGeom>
        </p:spPr>
        <p:txBody>
          <a:bodyPr wrap="square">
            <a:spAutoFit/>
          </a:bodyPr>
          <a:lstStyle/>
          <a:p>
            <a:r>
              <a:rPr lang="en-US" sz="1800" b="0" dirty="0" smtClean="0"/>
              <a:t>Neutrons are ideal probes to map the molecular and magnetic structure and behavior of materials (high-temperature superconductors, polymers, metals), and biological samples </a:t>
            </a:r>
            <a:r>
              <a:rPr lang="en-US" sz="1800" b="0" dirty="0" smtClean="0">
                <a:latin typeface="Book Antiqua"/>
              </a:rPr>
              <a:t>→ </a:t>
            </a:r>
            <a:r>
              <a:rPr lang="en-US" sz="1800" b="0" dirty="0" smtClean="0"/>
              <a:t>Application to </a:t>
            </a:r>
            <a:r>
              <a:rPr lang="en-US" sz="1800" b="0" dirty="0" smtClean="0">
                <a:solidFill>
                  <a:schemeClr val="accent1"/>
                </a:solidFill>
              </a:rPr>
              <a:t>fundamental physics</a:t>
            </a:r>
            <a:r>
              <a:rPr lang="en-US" sz="1800" b="0" dirty="0" smtClean="0"/>
              <a:t>, </a:t>
            </a:r>
            <a:r>
              <a:rPr lang="en-US" sz="1800" b="0" dirty="0" smtClean="0">
                <a:solidFill>
                  <a:schemeClr val="accent1"/>
                </a:solidFill>
              </a:rPr>
              <a:t>structural biology</a:t>
            </a:r>
            <a:r>
              <a:rPr lang="en-US" sz="1800" b="0" dirty="0" smtClean="0"/>
              <a:t> and </a:t>
            </a:r>
            <a:r>
              <a:rPr lang="en-US" sz="1800" b="0" dirty="0" smtClean="0">
                <a:solidFill>
                  <a:schemeClr val="accent1"/>
                </a:solidFill>
              </a:rPr>
              <a:t>biotechnology</a:t>
            </a:r>
            <a:r>
              <a:rPr lang="en-US" sz="1800" b="0" dirty="0" smtClean="0"/>
              <a:t>, </a:t>
            </a:r>
            <a:r>
              <a:rPr lang="en-US" sz="1800" b="0" dirty="0" smtClean="0">
                <a:solidFill>
                  <a:schemeClr val="accent1"/>
                </a:solidFill>
              </a:rPr>
              <a:t>magnetism and superconductivity</a:t>
            </a:r>
            <a:r>
              <a:rPr lang="en-US" sz="1800" b="0" dirty="0" smtClean="0"/>
              <a:t>, </a:t>
            </a:r>
            <a:r>
              <a:rPr lang="en-US" sz="1800" b="0" dirty="0" smtClean="0">
                <a:solidFill>
                  <a:schemeClr val="accent1"/>
                </a:solidFill>
              </a:rPr>
              <a:t>chemical and engineering materials</a:t>
            </a:r>
            <a:r>
              <a:rPr lang="en-US" sz="1800" b="0" dirty="0" smtClean="0"/>
              <a:t>, </a:t>
            </a:r>
            <a:r>
              <a:rPr lang="en-US" sz="1800" b="0" dirty="0" smtClean="0">
                <a:solidFill>
                  <a:schemeClr val="accent1"/>
                </a:solidFill>
              </a:rPr>
              <a:t>nanotechnology</a:t>
            </a:r>
            <a:r>
              <a:rPr lang="en-US" sz="1800" b="0" dirty="0" smtClean="0"/>
              <a:t>, </a:t>
            </a:r>
            <a:r>
              <a:rPr lang="en-US" sz="1800" b="0" dirty="0" smtClean="0">
                <a:solidFill>
                  <a:schemeClr val="accent1"/>
                </a:solidFill>
              </a:rPr>
              <a:t>complex fluids</a:t>
            </a:r>
            <a:r>
              <a:rPr lang="en-US" sz="1800" b="0" dirty="0" smtClean="0"/>
              <a:t>, ...</a:t>
            </a:r>
            <a:endParaRPr lang="en-US" sz="1800" b="0" dirty="0"/>
          </a:p>
        </p:txBody>
      </p:sp>
      <p:pic>
        <p:nvPicPr>
          <p:cNvPr id="1116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5867400"/>
            <a:ext cx="8382000" cy="838200"/>
          </a:xfrm>
          <a:prstGeom prst="rect">
            <a:avLst/>
          </a:prstGeom>
          <a:noFill/>
          <a:ln w="9525">
            <a:noFill/>
            <a:miter lim="800000"/>
            <a:headEnd/>
            <a:tailEnd/>
          </a:ln>
        </p:spPr>
      </p:pic>
      <p:sp>
        <p:nvSpPr>
          <p:cNvPr id="8" name="Oval 7"/>
          <p:cNvSpPr/>
          <p:nvPr/>
        </p:nvSpPr>
        <p:spPr bwMode="auto">
          <a:xfrm>
            <a:off x="3467100" y="6096000"/>
            <a:ext cx="5562600" cy="533400"/>
          </a:xfrm>
          <a:prstGeom prst="ellipse">
            <a:avLst/>
          </a:prstGeom>
          <a:noFill/>
          <a:ln w="190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81731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4000" dirty="0" smtClean="0"/>
              <a:t>The ESS linac</a:t>
            </a:r>
            <a:endParaRPr lang="en-US" sz="4000" dirty="0"/>
          </a:p>
        </p:txBody>
      </p:sp>
      <p:sp>
        <p:nvSpPr>
          <p:cNvPr id="4" name="Footer Placeholder 3"/>
          <p:cNvSpPr>
            <a:spLocks noGrp="1"/>
          </p:cNvSpPr>
          <p:nvPr>
            <p:ph type="ftr" sz="quarter" idx="11"/>
          </p:nvPr>
        </p:nvSpPr>
        <p:spPr/>
        <p:txBody>
          <a:bodyPr/>
          <a:lstStyle/>
          <a:p>
            <a:fld id="{7E52BD5F-3CB0-4B80-962F-4D0A86435C7C}" type="slidenum">
              <a:rPr lang="en-GB" smtClean="0"/>
              <a:pPr/>
              <a:t>44</a:t>
            </a:fld>
            <a:endParaRPr lang="en-GB"/>
          </a:p>
        </p:txBody>
      </p:sp>
      <p:pic>
        <p:nvPicPr>
          <p:cNvPr id="73732" name="Picture 4" descr="Bann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1219200"/>
            <a:ext cx="8839200" cy="1803918"/>
          </a:xfrm>
          <a:prstGeom prst="rect">
            <a:avLst/>
          </a:prstGeom>
          <a:noFill/>
        </p:spPr>
      </p:pic>
      <p:pic>
        <p:nvPicPr>
          <p:cNvPr id="7373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414" y="3307021"/>
            <a:ext cx="4402111" cy="2823093"/>
          </a:xfrm>
          <a:prstGeom prst="rect">
            <a:avLst/>
          </a:prstGeom>
          <a:noFill/>
          <a:ln w="9525">
            <a:noFill/>
            <a:miter lim="800000"/>
            <a:headEnd/>
            <a:tailEnd/>
          </a:ln>
        </p:spPr>
      </p:pic>
      <p:pic>
        <p:nvPicPr>
          <p:cNvPr id="6" name="Picture 2" descr="visualisation from east">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62952" y="3124201"/>
            <a:ext cx="4247673" cy="3005914"/>
          </a:xfrm>
          <a:prstGeom prst="rect">
            <a:avLst/>
          </a:prstGeom>
          <a:noFill/>
        </p:spPr>
      </p:pic>
    </p:spTree>
    <p:extLst>
      <p:ext uri="{BB962C8B-B14F-4D97-AF65-F5344CB8AC3E}">
        <p14:creationId xmlns:p14="http://schemas.microsoft.com/office/powerpoint/2010/main" val="1325919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Material testing under intense neutron flux: IFMIF</a:t>
            </a:r>
            <a:endParaRPr lang="en-US" sz="3200" dirty="0"/>
          </a:p>
        </p:txBody>
      </p:sp>
      <p:sp>
        <p:nvSpPr>
          <p:cNvPr id="3" name="Footer Placeholder 2"/>
          <p:cNvSpPr>
            <a:spLocks noGrp="1"/>
          </p:cNvSpPr>
          <p:nvPr>
            <p:ph type="ftr" sz="quarter" idx="11"/>
          </p:nvPr>
        </p:nvSpPr>
        <p:spPr/>
        <p:txBody>
          <a:bodyPr/>
          <a:lstStyle/>
          <a:p>
            <a:fld id="{A30787F0-7746-430D-A219-2ACB3829ADC5}" type="slidenum">
              <a:rPr lang="en-GB" smtClean="0"/>
              <a:pPr/>
              <a:t>45</a:t>
            </a:fld>
            <a:endParaRPr lang="en-GB"/>
          </a:p>
        </p:txBody>
      </p:sp>
      <p:pic>
        <p:nvPicPr>
          <p:cNvPr id="837636"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447800"/>
            <a:ext cx="7174262" cy="4953000"/>
          </a:xfrm>
          <a:prstGeom prst="rect">
            <a:avLst/>
          </a:prstGeom>
          <a:noFill/>
          <a:ln w="9525">
            <a:noFill/>
            <a:miter lim="800000"/>
            <a:headEnd/>
            <a:tailEnd/>
          </a:ln>
        </p:spPr>
      </p:pic>
      <p:sp>
        <p:nvSpPr>
          <p:cNvPr id="7" name="TextBox 6"/>
          <p:cNvSpPr txBox="1"/>
          <p:nvPr/>
        </p:nvSpPr>
        <p:spPr>
          <a:xfrm>
            <a:off x="7620000" y="1981200"/>
            <a:ext cx="1371600" cy="2031325"/>
          </a:xfrm>
          <a:prstGeom prst="rect">
            <a:avLst/>
          </a:prstGeom>
          <a:noFill/>
        </p:spPr>
        <p:txBody>
          <a:bodyPr wrap="square" rtlCol="0">
            <a:spAutoFit/>
          </a:bodyPr>
          <a:lstStyle/>
          <a:p>
            <a:r>
              <a:rPr lang="en-US" sz="1800" b="0" i="1" dirty="0" smtClean="0">
                <a:solidFill>
                  <a:srgbClr val="C00000"/>
                </a:solidFill>
              </a:rPr>
              <a:t>Test under strong neutron fluxes of materials to be used in ITER  </a:t>
            </a:r>
            <a:endParaRPr lang="en-US" sz="1800" b="0" i="1" dirty="0">
              <a:solidFill>
                <a:srgbClr val="C00000"/>
              </a:solidFill>
            </a:endParaRPr>
          </a:p>
        </p:txBody>
      </p:sp>
    </p:spTree>
    <p:extLst>
      <p:ext uri="{BB962C8B-B14F-4D97-AF65-F5344CB8AC3E}">
        <p14:creationId xmlns:p14="http://schemas.microsoft.com/office/powerpoint/2010/main" val="1470087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IFMIF principles</a:t>
            </a:r>
            <a:endParaRPr lang="en-US" dirty="0"/>
          </a:p>
        </p:txBody>
      </p:sp>
      <p:sp>
        <p:nvSpPr>
          <p:cNvPr id="3" name="Footer Placeholder 2"/>
          <p:cNvSpPr>
            <a:spLocks noGrp="1"/>
          </p:cNvSpPr>
          <p:nvPr>
            <p:ph type="ftr" sz="quarter" idx="11"/>
          </p:nvPr>
        </p:nvSpPr>
        <p:spPr/>
        <p:txBody>
          <a:bodyPr/>
          <a:lstStyle/>
          <a:p>
            <a:fld id="{A30787F0-7746-430D-A219-2ACB3829ADC5}" type="slidenum">
              <a:rPr lang="en-GB" smtClean="0"/>
              <a:pPr/>
              <a:t>46</a:t>
            </a:fld>
            <a:endParaRPr lang="en-GB"/>
          </a:p>
        </p:txBody>
      </p:sp>
      <p:pic>
        <p:nvPicPr>
          <p:cNvPr id="83968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71574" y="1295400"/>
            <a:ext cx="6907681" cy="4050378"/>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3400" y="5410199"/>
            <a:ext cx="5511240" cy="1283559"/>
          </a:xfrm>
          <a:prstGeom prst="rect">
            <a:avLst/>
          </a:prstGeom>
          <a:noFill/>
          <a:ln w="9525">
            <a:noFill/>
            <a:miter lim="800000"/>
            <a:headEnd/>
            <a:tailEnd/>
          </a:ln>
        </p:spPr>
      </p:pic>
      <p:sp>
        <p:nvSpPr>
          <p:cNvPr id="4" name="TextBox 3"/>
          <p:cNvSpPr txBox="1"/>
          <p:nvPr/>
        </p:nvSpPr>
        <p:spPr>
          <a:xfrm>
            <a:off x="6096000" y="5496899"/>
            <a:ext cx="2819400" cy="954107"/>
          </a:xfrm>
          <a:prstGeom prst="rect">
            <a:avLst/>
          </a:prstGeom>
          <a:noFill/>
        </p:spPr>
        <p:txBody>
          <a:bodyPr wrap="square" rtlCol="0">
            <a:spAutoFit/>
          </a:bodyPr>
          <a:lstStyle/>
          <a:p>
            <a:r>
              <a:rPr lang="fr-CH" sz="1400" dirty="0" smtClean="0"/>
              <a:t>IFMIF-EVEDA in construction </a:t>
            </a:r>
            <a:r>
              <a:rPr lang="fr-CH" sz="1400" b="0" dirty="0" smtClean="0"/>
              <a:t>(CEA, INFN, CIEMAT, JAEA):</a:t>
            </a:r>
          </a:p>
          <a:p>
            <a:r>
              <a:rPr lang="fr-CH" sz="1400" b="0" dirty="0" smtClean="0"/>
              <a:t>9 MeV 125 mA CW </a:t>
            </a:r>
            <a:r>
              <a:rPr lang="fr-CH" sz="1400" b="0" dirty="0" err="1" smtClean="0"/>
              <a:t>deuteron</a:t>
            </a:r>
            <a:r>
              <a:rPr lang="fr-CH" sz="1400" b="0" dirty="0" smtClean="0"/>
              <a:t> linac (9-m RFQ + SC </a:t>
            </a:r>
            <a:r>
              <a:rPr lang="fr-CH" sz="1400" b="0" dirty="0" err="1" smtClean="0"/>
              <a:t>cavities</a:t>
            </a:r>
            <a:r>
              <a:rPr lang="fr-CH" sz="1400" b="0" dirty="0" smtClean="0"/>
              <a:t>)</a:t>
            </a:r>
            <a:endParaRPr lang="en-GB" sz="1400" b="0" dirty="0"/>
          </a:p>
        </p:txBody>
      </p:sp>
    </p:spTree>
    <p:extLst>
      <p:ext uri="{BB962C8B-B14F-4D97-AF65-F5344CB8AC3E}">
        <p14:creationId xmlns:p14="http://schemas.microsoft.com/office/powerpoint/2010/main" val="1758542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3200" dirty="0" smtClean="0"/>
              <a:t>Accelerator </a:t>
            </a:r>
            <a:r>
              <a:rPr lang="fr-CH" sz="3200" dirty="0" err="1" smtClean="0"/>
              <a:t>Driven</a:t>
            </a:r>
            <a:r>
              <a:rPr lang="fr-CH" sz="3200" dirty="0" smtClean="0"/>
              <a:t> </a:t>
            </a:r>
            <a:r>
              <a:rPr lang="fr-CH" sz="3200" dirty="0" err="1" smtClean="0"/>
              <a:t>Systems</a:t>
            </a:r>
            <a:endParaRPr lang="en-GB" sz="3200" dirty="0"/>
          </a:p>
        </p:txBody>
      </p:sp>
      <p:sp>
        <p:nvSpPr>
          <p:cNvPr id="3" name="Footer Placeholder 2"/>
          <p:cNvSpPr>
            <a:spLocks noGrp="1"/>
          </p:cNvSpPr>
          <p:nvPr>
            <p:ph type="ftr" sz="quarter" idx="11"/>
          </p:nvPr>
        </p:nvSpPr>
        <p:spPr/>
        <p:txBody>
          <a:bodyPr/>
          <a:lstStyle/>
          <a:p>
            <a:fld id="{EB996D84-0222-4F55-83D2-C4FDBB2E5B02}" type="slidenum">
              <a:rPr lang="en-GB" smtClean="0"/>
              <a:pPr/>
              <a:t>47</a:t>
            </a:fld>
            <a:endParaRPr lang="en-GB"/>
          </a:p>
        </p:txBody>
      </p:sp>
      <p:pic>
        <p:nvPicPr>
          <p:cNvPr id="4" name="Picture 3" descr="accelerator driven system AD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524000"/>
            <a:ext cx="5336681" cy="3582988"/>
          </a:xfrm>
          <a:prstGeom prst="rect">
            <a:avLst/>
          </a:prstGeom>
          <a:noFill/>
        </p:spPr>
      </p:pic>
      <p:sp>
        <p:nvSpPr>
          <p:cNvPr id="5" name="Text Box 9"/>
          <p:cNvSpPr txBox="1">
            <a:spLocks noChangeArrowheads="1"/>
          </p:cNvSpPr>
          <p:nvPr/>
        </p:nvSpPr>
        <p:spPr bwMode="auto">
          <a:xfrm>
            <a:off x="6019800" y="1295400"/>
            <a:ext cx="2971800" cy="3785652"/>
          </a:xfrm>
          <a:prstGeom prst="rect">
            <a:avLst/>
          </a:prstGeom>
          <a:noFill/>
          <a:ln w="12700">
            <a:noFill/>
            <a:miter lim="800000"/>
            <a:headEnd type="none" w="sm" len="sm"/>
            <a:tailEnd type="none" w="sm" len="sm"/>
          </a:ln>
          <a:effectLst/>
        </p:spPr>
        <p:txBody>
          <a:bodyPr wrap="square">
            <a:spAutoFit/>
          </a:bodyPr>
          <a:lstStyle/>
          <a:p>
            <a:pPr>
              <a:spcBef>
                <a:spcPct val="50000"/>
              </a:spcBef>
              <a:buFont typeface="Wingdings" pitchFamily="2" charset="2"/>
              <a:buNone/>
            </a:pPr>
            <a:r>
              <a:rPr lang="en-US" sz="1600" b="0" dirty="0" smtClean="0">
                <a:latin typeface="Comic Sans MS" pitchFamily="66" charset="0"/>
              </a:rPr>
              <a:t>A linac coupled to a spallation source provides the missing neutrons to maintain the reaction in a </a:t>
            </a:r>
            <a:r>
              <a:rPr lang="en-US" sz="1600" dirty="0" smtClean="0">
                <a:solidFill>
                  <a:srgbClr val="C00000"/>
                </a:solidFill>
                <a:latin typeface="Comic Sans MS" pitchFamily="66" charset="0"/>
              </a:rPr>
              <a:t>subcritical reactor</a:t>
            </a:r>
            <a:r>
              <a:rPr lang="en-US" sz="1600" b="0" dirty="0" smtClean="0">
                <a:latin typeface="Comic Sans MS" pitchFamily="66" charset="0"/>
              </a:rPr>
              <a:t>. </a:t>
            </a:r>
          </a:p>
          <a:p>
            <a:pPr>
              <a:spcBef>
                <a:spcPct val="50000"/>
              </a:spcBef>
              <a:buFont typeface="Wingdings" pitchFamily="2" charset="2"/>
              <a:buNone/>
            </a:pPr>
            <a:r>
              <a:rPr lang="en-US" sz="1600" b="0" dirty="0" smtClean="0">
                <a:latin typeface="Comic Sans MS" pitchFamily="66" charset="0"/>
              </a:rPr>
              <a:t>Use of </a:t>
            </a:r>
            <a:r>
              <a:rPr lang="en-US" sz="1600" dirty="0" smtClean="0">
                <a:solidFill>
                  <a:srgbClr val="C00000"/>
                </a:solidFill>
                <a:latin typeface="Comic Sans MS" pitchFamily="66" charset="0"/>
              </a:rPr>
              <a:t>alternative fuel cycles</a:t>
            </a:r>
            <a:r>
              <a:rPr lang="en-US" sz="1600" b="0" dirty="0" smtClean="0">
                <a:latin typeface="Comic Sans MS" pitchFamily="66" charset="0"/>
              </a:rPr>
              <a:t> (thorium), no safety concerns (subcritical). </a:t>
            </a:r>
          </a:p>
          <a:p>
            <a:pPr>
              <a:spcBef>
                <a:spcPct val="50000"/>
              </a:spcBef>
              <a:buFont typeface="Wingdings" pitchFamily="2" charset="2"/>
              <a:buNone/>
            </a:pPr>
            <a:r>
              <a:rPr lang="en-US" sz="1600" b="0" dirty="0" smtClean="0">
                <a:latin typeface="Comic Sans MS" pitchFamily="66" charset="0"/>
              </a:rPr>
              <a:t>Can be coupled with a </a:t>
            </a:r>
            <a:r>
              <a:rPr lang="en-US" sz="1600" dirty="0" smtClean="0">
                <a:solidFill>
                  <a:srgbClr val="C00000"/>
                </a:solidFill>
                <a:latin typeface="Comic Sans MS" pitchFamily="66" charset="0"/>
              </a:rPr>
              <a:t>transmutation facility</a:t>
            </a:r>
            <a:r>
              <a:rPr lang="en-US" sz="1600" b="0" dirty="0" smtClean="0">
                <a:latin typeface="Comic Sans MS" pitchFamily="66" charset="0"/>
              </a:rPr>
              <a:t>, the accelerator can process long-life nuclear waste and transform it into shorter lifetime waste. </a:t>
            </a:r>
          </a:p>
        </p:txBody>
      </p:sp>
      <p:sp>
        <p:nvSpPr>
          <p:cNvPr id="8" name="Text Box 28"/>
          <p:cNvSpPr txBox="1">
            <a:spLocks noChangeArrowheads="1"/>
          </p:cNvSpPr>
          <p:nvPr/>
        </p:nvSpPr>
        <p:spPr bwMode="auto">
          <a:xfrm>
            <a:off x="152400" y="5181600"/>
            <a:ext cx="8915400" cy="1200329"/>
          </a:xfrm>
          <a:prstGeom prst="rect">
            <a:avLst/>
          </a:prstGeom>
          <a:noFill/>
          <a:ln w="28575">
            <a:noFill/>
            <a:miter lim="800000"/>
            <a:headEnd/>
            <a:tailEnd/>
          </a:ln>
          <a:effectLst/>
        </p:spPr>
        <p:txBody>
          <a:bodyPr wrap="square">
            <a:spAutoFit/>
          </a:bodyPr>
          <a:lstStyle/>
          <a:p>
            <a:pPr marL="457200" indent="-457200" eaLnBrk="1" hangingPunct="1">
              <a:spcBef>
                <a:spcPct val="50000"/>
              </a:spcBef>
            </a:pPr>
            <a:r>
              <a:rPr lang="en-GB" sz="1600" b="0" u="none" dirty="0" smtClean="0">
                <a:solidFill>
                  <a:srgbClr val="FF6600"/>
                </a:solidFill>
                <a:effectLst>
                  <a:outerShdw blurRad="38100" dist="38100" dir="2700000" algn="tl">
                    <a:srgbClr val="C0C0C0"/>
                  </a:outerShdw>
                </a:effectLst>
              </a:rPr>
              <a:t>The MYRRHA </a:t>
            </a:r>
            <a:r>
              <a:rPr lang="en-GB" sz="1600" b="0" u="none" dirty="0">
                <a:solidFill>
                  <a:srgbClr val="FF6600"/>
                </a:solidFill>
                <a:effectLst>
                  <a:outerShdw blurRad="38100" dist="38100" dir="2700000" algn="tl">
                    <a:srgbClr val="C0C0C0"/>
                  </a:outerShdw>
                </a:effectLst>
              </a:rPr>
              <a:t>Project</a:t>
            </a:r>
            <a:r>
              <a:rPr lang="en-GB" sz="1600" b="0" u="none" dirty="0">
                <a:effectLst>
                  <a:outerShdw blurRad="38100" dist="38100" dir="2700000" algn="tl">
                    <a:srgbClr val="C0C0C0"/>
                  </a:outerShdw>
                </a:effectLst>
              </a:rPr>
              <a:t> </a:t>
            </a:r>
            <a:r>
              <a:rPr lang="en-GB" sz="1600" b="0" u="none" dirty="0" smtClean="0">
                <a:effectLst>
                  <a:outerShdw blurRad="38100" dist="38100" dir="2700000" algn="tl">
                    <a:srgbClr val="C0C0C0"/>
                  </a:outerShdw>
                </a:effectLst>
              </a:rPr>
              <a:t>(</a:t>
            </a:r>
            <a:r>
              <a:rPr lang="it-IT" sz="1600" b="0" u="none" dirty="0" smtClean="0">
                <a:solidFill>
                  <a:srgbClr val="FF6600"/>
                </a:solidFill>
                <a:effectLst>
                  <a:outerShdw blurRad="38100" dist="38100" dir="2700000" algn="tl">
                    <a:srgbClr val="C0C0C0"/>
                  </a:outerShdw>
                </a:effectLst>
                <a:sym typeface="Symbol" pitchFamily="18" charset="2"/>
              </a:rPr>
              <a:t>M</a:t>
            </a:r>
            <a:r>
              <a:rPr lang="it-IT" sz="1600" b="0" u="none" dirty="0" smtClean="0">
                <a:effectLst>
                  <a:outerShdw blurRad="38100" dist="38100" dir="2700000" algn="tl">
                    <a:srgbClr val="C0C0C0"/>
                  </a:outerShdw>
                </a:effectLst>
                <a:sym typeface="Symbol" pitchFamily="18" charset="2"/>
              </a:rPr>
              <a:t>ulti-</a:t>
            </a:r>
            <a:r>
              <a:rPr lang="it-IT" sz="1600" b="0" u="none" dirty="0" err="1" smtClean="0">
                <a:effectLst>
                  <a:outerShdw blurRad="38100" dist="38100" dir="2700000" algn="tl">
                    <a:srgbClr val="C0C0C0"/>
                  </a:outerShdw>
                </a:effectLst>
                <a:sym typeface="Symbol" pitchFamily="18" charset="2"/>
              </a:rPr>
              <a:t>purpose</a:t>
            </a:r>
            <a:r>
              <a:rPr lang="it-IT" sz="1600" b="0" u="none" dirty="0" smtClean="0">
                <a:effectLst>
                  <a:outerShdw blurRad="38100" dist="38100" dir="2700000" algn="tl">
                    <a:srgbClr val="C0C0C0"/>
                  </a:outerShdw>
                </a:effectLst>
                <a:sym typeface="Symbol" pitchFamily="18" charset="2"/>
              </a:rPr>
              <a:t> </a:t>
            </a:r>
            <a:r>
              <a:rPr lang="it-IT" sz="1600" b="0" u="none" dirty="0" err="1">
                <a:effectLst>
                  <a:outerShdw blurRad="38100" dist="38100" dir="2700000" algn="tl">
                    <a:srgbClr val="C0C0C0"/>
                  </a:outerShdw>
                </a:effectLst>
                <a:sym typeface="Symbol" pitchFamily="18" charset="2"/>
              </a:rPr>
              <a:t>h</a:t>
            </a:r>
            <a:r>
              <a:rPr lang="it-IT" sz="1600" b="0" u="none" dirty="0" err="1">
                <a:solidFill>
                  <a:srgbClr val="FF6600"/>
                </a:solidFill>
                <a:effectLst>
                  <a:outerShdw blurRad="38100" dist="38100" dir="2700000" algn="tl">
                    <a:srgbClr val="C0C0C0"/>
                  </a:outerShdw>
                </a:effectLst>
                <a:sym typeface="Symbol" pitchFamily="18" charset="2"/>
              </a:rPr>
              <a:t>Y</a:t>
            </a:r>
            <a:r>
              <a:rPr lang="it-IT" sz="1600" b="0" u="none" dirty="0" err="1">
                <a:effectLst>
                  <a:outerShdw blurRad="38100" dist="38100" dir="2700000" algn="tl">
                    <a:srgbClr val="C0C0C0"/>
                  </a:outerShdw>
                </a:effectLst>
                <a:sym typeface="Symbol" pitchFamily="18" charset="2"/>
              </a:rPr>
              <a:t>brid</a:t>
            </a:r>
            <a:r>
              <a:rPr lang="it-IT" sz="1600" b="0" u="none" dirty="0">
                <a:effectLst>
                  <a:outerShdw blurRad="38100" dist="38100" dir="2700000" algn="tl">
                    <a:srgbClr val="C0C0C0"/>
                  </a:outerShdw>
                </a:effectLst>
                <a:sym typeface="Symbol" pitchFamily="18" charset="2"/>
              </a:rPr>
              <a:t> </a:t>
            </a:r>
            <a:r>
              <a:rPr lang="it-IT" sz="1600" b="0" u="none" dirty="0" err="1">
                <a:solidFill>
                  <a:srgbClr val="FF6600"/>
                </a:solidFill>
                <a:effectLst>
                  <a:outerShdw blurRad="38100" dist="38100" dir="2700000" algn="tl">
                    <a:srgbClr val="C0C0C0"/>
                  </a:outerShdw>
                </a:effectLst>
                <a:sym typeface="Symbol" pitchFamily="18" charset="2"/>
              </a:rPr>
              <a:t>R</a:t>
            </a:r>
            <a:r>
              <a:rPr lang="it-IT" sz="1600" b="0" u="none" dirty="0" err="1">
                <a:effectLst>
                  <a:outerShdw blurRad="38100" dist="38100" dir="2700000" algn="tl">
                    <a:srgbClr val="C0C0C0"/>
                  </a:outerShdw>
                </a:effectLst>
                <a:sym typeface="Symbol" pitchFamily="18" charset="2"/>
              </a:rPr>
              <a:t>esearch</a:t>
            </a:r>
            <a:r>
              <a:rPr lang="it-IT" sz="1600" b="0" u="none" dirty="0">
                <a:effectLst>
                  <a:outerShdw blurRad="38100" dist="38100" dir="2700000" algn="tl">
                    <a:srgbClr val="C0C0C0"/>
                  </a:outerShdw>
                </a:effectLst>
                <a:sym typeface="Symbol" pitchFamily="18" charset="2"/>
              </a:rPr>
              <a:t> </a:t>
            </a:r>
            <a:r>
              <a:rPr lang="it-IT" sz="1600" b="0" u="none" dirty="0" err="1">
                <a:solidFill>
                  <a:srgbClr val="FF6600"/>
                </a:solidFill>
                <a:effectLst>
                  <a:outerShdw blurRad="38100" dist="38100" dir="2700000" algn="tl">
                    <a:srgbClr val="C0C0C0"/>
                  </a:outerShdw>
                </a:effectLst>
                <a:sym typeface="Symbol" pitchFamily="18" charset="2"/>
              </a:rPr>
              <a:t>R</a:t>
            </a:r>
            <a:r>
              <a:rPr lang="it-IT" sz="1600" b="0" u="none" dirty="0" err="1">
                <a:effectLst>
                  <a:outerShdw blurRad="38100" dist="38100" dir="2700000" algn="tl">
                    <a:srgbClr val="C0C0C0"/>
                  </a:outerShdw>
                </a:effectLst>
                <a:sym typeface="Symbol" pitchFamily="18" charset="2"/>
              </a:rPr>
              <a:t>eactor</a:t>
            </a:r>
            <a:r>
              <a:rPr lang="it-IT" sz="1600" b="0" u="none" dirty="0">
                <a:effectLst>
                  <a:outerShdw blurRad="38100" dist="38100" dir="2700000" algn="tl">
                    <a:srgbClr val="C0C0C0"/>
                  </a:outerShdw>
                </a:effectLst>
                <a:sym typeface="Symbol" pitchFamily="18" charset="2"/>
              </a:rPr>
              <a:t> for </a:t>
            </a:r>
            <a:r>
              <a:rPr lang="it-IT" sz="1600" b="0" u="none" dirty="0">
                <a:solidFill>
                  <a:srgbClr val="FF6600"/>
                </a:solidFill>
                <a:effectLst>
                  <a:outerShdw blurRad="38100" dist="38100" dir="2700000" algn="tl">
                    <a:srgbClr val="C0C0C0"/>
                  </a:outerShdw>
                </a:effectLst>
                <a:sym typeface="Symbol" pitchFamily="18" charset="2"/>
              </a:rPr>
              <a:t>H</a:t>
            </a:r>
            <a:r>
              <a:rPr lang="it-IT" sz="1600" b="0" u="none" dirty="0">
                <a:effectLst>
                  <a:outerShdw blurRad="38100" dist="38100" dir="2700000" algn="tl">
                    <a:srgbClr val="C0C0C0"/>
                  </a:outerShdw>
                </a:effectLst>
                <a:sym typeface="Symbol" pitchFamily="18" charset="2"/>
              </a:rPr>
              <a:t>igh-tech </a:t>
            </a:r>
            <a:r>
              <a:rPr lang="it-IT" sz="1600" b="0" u="none" dirty="0" smtClean="0">
                <a:solidFill>
                  <a:srgbClr val="FF6600"/>
                </a:solidFill>
                <a:effectLst>
                  <a:outerShdw blurRad="38100" dist="38100" dir="2700000" algn="tl">
                    <a:srgbClr val="C0C0C0"/>
                  </a:outerShdw>
                </a:effectLst>
                <a:sym typeface="Symbol" pitchFamily="18" charset="2"/>
              </a:rPr>
              <a:t>A</a:t>
            </a:r>
            <a:r>
              <a:rPr lang="it-IT" sz="1600" b="0" u="none" dirty="0" smtClean="0">
                <a:effectLst>
                  <a:outerShdw blurRad="38100" dist="38100" dir="2700000" algn="tl">
                    <a:srgbClr val="C0C0C0"/>
                  </a:outerShdw>
                </a:effectLst>
                <a:sym typeface="Symbol" pitchFamily="18" charset="2"/>
              </a:rPr>
              <a:t>pplications) </a:t>
            </a:r>
            <a:r>
              <a:rPr lang="it-IT" sz="1600" b="0" u="none" dirty="0" err="1" smtClean="0">
                <a:effectLst>
                  <a:outerShdw blurRad="38100" dist="38100" dir="2700000" algn="tl">
                    <a:srgbClr val="C0C0C0"/>
                  </a:outerShdw>
                </a:effectLst>
                <a:sym typeface="Symbol" pitchFamily="18" charset="2"/>
              </a:rPr>
              <a:t>based</a:t>
            </a:r>
            <a:r>
              <a:rPr lang="it-IT" sz="1600" b="0" u="none" dirty="0" smtClean="0">
                <a:effectLst>
                  <a:outerShdw blurRad="38100" dist="38100" dir="2700000" algn="tl">
                    <a:srgbClr val="C0C0C0"/>
                  </a:outerShdw>
                </a:effectLst>
                <a:sym typeface="Symbol" pitchFamily="18" charset="2"/>
              </a:rPr>
              <a:t> </a:t>
            </a:r>
            <a:r>
              <a:rPr lang="it-IT" sz="1600" b="0" u="none" dirty="0" err="1" smtClean="0">
                <a:effectLst>
                  <a:outerShdw blurRad="38100" dist="38100" dir="2700000" algn="tl">
                    <a:srgbClr val="C0C0C0"/>
                  </a:outerShdw>
                </a:effectLst>
                <a:sym typeface="Symbol" pitchFamily="18" charset="2"/>
              </a:rPr>
              <a:t>at</a:t>
            </a:r>
            <a:r>
              <a:rPr lang="it-IT" sz="1600" b="0" u="none" dirty="0" smtClean="0">
                <a:effectLst>
                  <a:outerShdw blurRad="38100" dist="38100" dir="2700000" algn="tl">
                    <a:srgbClr val="C0C0C0"/>
                  </a:outerShdw>
                </a:effectLst>
                <a:sym typeface="Symbol" pitchFamily="18" charset="2"/>
              </a:rPr>
              <a:t> </a:t>
            </a:r>
            <a:r>
              <a:rPr lang="it-IT" sz="1600" b="0" u="none" dirty="0" err="1">
                <a:effectLst>
                  <a:outerShdw blurRad="38100" dist="38100" dir="2700000" algn="tl">
                    <a:srgbClr val="C0C0C0"/>
                  </a:outerShdw>
                </a:effectLst>
                <a:sym typeface="Symbol" pitchFamily="18" charset="2"/>
              </a:rPr>
              <a:t>Mol</a:t>
            </a:r>
            <a:r>
              <a:rPr lang="it-IT" sz="1600" b="0" u="none" dirty="0">
                <a:effectLst>
                  <a:outerShdw blurRad="38100" dist="38100" dir="2700000" algn="tl">
                    <a:srgbClr val="C0C0C0"/>
                  </a:outerShdw>
                </a:effectLst>
                <a:sym typeface="Symbol" pitchFamily="18" charset="2"/>
              </a:rPr>
              <a:t> (</a:t>
            </a:r>
            <a:r>
              <a:rPr lang="it-IT" sz="1600" b="0" u="none" dirty="0" smtClean="0">
                <a:effectLst>
                  <a:outerShdw blurRad="38100" dist="38100" dir="2700000" algn="tl">
                    <a:srgbClr val="C0C0C0"/>
                  </a:outerShdw>
                </a:effectLst>
                <a:sym typeface="Symbol" pitchFamily="18" charset="2"/>
              </a:rPr>
              <a:t>BE)</a:t>
            </a:r>
            <a:r>
              <a:rPr lang="it-IT" sz="1600" b="0" dirty="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is</a:t>
            </a:r>
            <a:r>
              <a:rPr lang="it-IT" sz="1600" b="0" dirty="0" smtClean="0">
                <a:effectLst>
                  <a:outerShdw blurRad="38100" dist="38100" dir="2700000" algn="tl">
                    <a:srgbClr val="C0C0C0"/>
                  </a:outerShdw>
                </a:effectLst>
                <a:sym typeface="Symbol" pitchFamily="18" charset="2"/>
              </a:rPr>
              <a:t> the </a:t>
            </a:r>
            <a:r>
              <a:rPr lang="it-IT" sz="1600" b="0" dirty="0" err="1" smtClean="0">
                <a:effectLst>
                  <a:outerShdw blurRad="38100" dist="38100" dir="2700000" algn="tl">
                    <a:srgbClr val="C0C0C0"/>
                  </a:outerShdw>
                </a:effectLst>
                <a:sym typeface="Symbol" pitchFamily="18" charset="2"/>
              </a:rPr>
              <a:t>European</a:t>
            </a:r>
            <a:r>
              <a:rPr lang="it-IT" sz="1600" b="0" dirty="0" smtClean="0">
                <a:effectLst>
                  <a:outerShdw blurRad="38100" dist="38100" dir="2700000" algn="tl">
                    <a:srgbClr val="C0C0C0"/>
                  </a:outerShdw>
                </a:effectLst>
                <a:sym typeface="Symbol" pitchFamily="18" charset="2"/>
              </a:rPr>
              <a:t> way to an ADS </a:t>
            </a:r>
            <a:r>
              <a:rPr lang="it-IT" sz="1600" b="0" dirty="0" err="1" smtClean="0">
                <a:effectLst>
                  <a:outerShdw blurRad="38100" dist="38100" dir="2700000" algn="tl">
                    <a:srgbClr val="C0C0C0"/>
                  </a:outerShdw>
                </a:effectLst>
                <a:sym typeface="Symbol" pitchFamily="18" charset="2"/>
              </a:rPr>
              <a:t>demonstrator</a:t>
            </a:r>
            <a:r>
              <a:rPr lang="it-IT" sz="1600" b="0" dirty="0" smtClean="0">
                <a:effectLst>
                  <a:outerShdw blurRad="38100" dist="38100" dir="2700000" algn="tl">
                    <a:srgbClr val="C0C0C0"/>
                  </a:outerShdw>
                </a:effectLst>
                <a:sym typeface="Symbol" pitchFamily="18" charset="2"/>
              </a:rPr>
              <a:t>: in the ESFRI list, </a:t>
            </a:r>
            <a:r>
              <a:rPr lang="it-IT" sz="1600" b="0" dirty="0" err="1" smtClean="0">
                <a:effectLst>
                  <a:outerShdw blurRad="38100" dist="38100" dir="2700000" algn="tl">
                    <a:srgbClr val="C0C0C0"/>
                  </a:outerShdw>
                </a:effectLst>
                <a:sym typeface="Symbol" pitchFamily="18" charset="2"/>
              </a:rPr>
              <a:t>partly</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supported</a:t>
            </a:r>
            <a:r>
              <a:rPr lang="it-IT" sz="1600" b="0" dirty="0" smtClean="0">
                <a:effectLst>
                  <a:outerShdw blurRad="38100" dist="38100" dir="2700000" algn="tl">
                    <a:srgbClr val="C0C0C0"/>
                  </a:outerShdw>
                </a:effectLst>
                <a:sym typeface="Symbol" pitchFamily="18" charset="2"/>
              </a:rPr>
              <a:t> by EU and by the </a:t>
            </a:r>
            <a:r>
              <a:rPr lang="it-IT" sz="1600" b="0" dirty="0" err="1" smtClean="0">
                <a:effectLst>
                  <a:outerShdw blurRad="38100" dist="38100" dir="2700000" algn="tl">
                    <a:srgbClr val="C0C0C0"/>
                  </a:outerShdw>
                </a:effectLst>
                <a:sym typeface="Symbol" pitchFamily="18" charset="2"/>
              </a:rPr>
              <a:t>Belgian</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government</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looking</a:t>
            </a:r>
            <a:r>
              <a:rPr lang="it-IT" sz="1600" b="0" dirty="0" smtClean="0">
                <a:effectLst>
                  <a:outerShdw blurRad="38100" dist="38100" dir="2700000" algn="tl">
                    <a:srgbClr val="C0C0C0"/>
                  </a:outerShdw>
                </a:effectLst>
                <a:sym typeface="Symbol" pitchFamily="18" charset="2"/>
              </a:rPr>
              <a:t> for </a:t>
            </a:r>
            <a:r>
              <a:rPr lang="it-IT" sz="1600" b="0" dirty="0" err="1" smtClean="0">
                <a:effectLst>
                  <a:outerShdw blurRad="38100" dist="38100" dir="2700000" algn="tl">
                    <a:srgbClr val="C0C0C0"/>
                  </a:outerShdw>
                </a:effectLst>
                <a:sym typeface="Symbol" pitchFamily="18" charset="2"/>
              </a:rPr>
              <a:t>other</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international</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partners</a:t>
            </a:r>
            <a:r>
              <a:rPr lang="it-IT" sz="1600" b="0" dirty="0" smtClean="0">
                <a:effectLst>
                  <a:outerShdw blurRad="38100" dist="38100" dir="2700000" algn="tl">
                    <a:srgbClr val="C0C0C0"/>
                  </a:outerShdw>
                </a:effectLst>
                <a:sym typeface="Symbol" pitchFamily="18" charset="2"/>
              </a:rPr>
              <a:t>.</a:t>
            </a:r>
          </a:p>
          <a:p>
            <a:pPr marL="457200" indent="-457200" eaLnBrk="1" hangingPunct="1">
              <a:spcBef>
                <a:spcPct val="50000"/>
              </a:spcBef>
            </a:pPr>
            <a:r>
              <a:rPr lang="it-IT" sz="1600" b="0" dirty="0" smtClean="0">
                <a:effectLst>
                  <a:outerShdw blurRad="38100" dist="38100" dir="2700000" algn="tl">
                    <a:srgbClr val="C0C0C0"/>
                  </a:outerShdw>
                </a:effectLst>
                <a:sym typeface="Symbol" pitchFamily="18" charset="2"/>
              </a:rPr>
              <a:t>ADS </a:t>
            </a:r>
            <a:r>
              <a:rPr lang="it-IT" sz="1600" b="0" dirty="0" err="1" smtClean="0">
                <a:effectLst>
                  <a:outerShdw blurRad="38100" dist="38100" dir="2700000" algn="tl">
                    <a:srgbClr val="C0C0C0"/>
                  </a:outerShdw>
                </a:effectLst>
                <a:sym typeface="Symbol" pitchFamily="18" charset="2"/>
              </a:rPr>
              <a:t>demonstrator</a:t>
            </a:r>
            <a:r>
              <a:rPr lang="it-IT" sz="1600" b="0" dirty="0" smtClean="0">
                <a:effectLst>
                  <a:outerShdw blurRad="38100" dist="38100" dir="2700000" algn="tl">
                    <a:srgbClr val="C0C0C0"/>
                  </a:outerShdw>
                </a:effectLst>
                <a:sym typeface="Symbol" pitchFamily="18" charset="2"/>
              </a:rPr>
              <a:t> + fast </a:t>
            </a:r>
            <a:r>
              <a:rPr lang="it-IT" sz="1600" b="0" dirty="0" err="1" smtClean="0">
                <a:effectLst>
                  <a:outerShdw blurRad="38100" dist="38100" dir="2700000" algn="tl">
                    <a:srgbClr val="C0C0C0"/>
                  </a:outerShdw>
                </a:effectLst>
                <a:sym typeface="Symbol" pitchFamily="18" charset="2"/>
              </a:rPr>
              <a:t>neutron</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irradiation</a:t>
            </a:r>
            <a:r>
              <a:rPr lang="it-IT" sz="1600" b="0" dirty="0" smtClean="0">
                <a:effectLst>
                  <a:outerShdw blurRad="38100" dist="38100" dir="2700000" algn="tl">
                    <a:srgbClr val="C0C0C0"/>
                  </a:outerShdw>
                </a:effectLst>
                <a:sym typeface="Symbol" pitchFamily="18" charset="2"/>
              </a:rPr>
              <a:t> </a:t>
            </a:r>
            <a:r>
              <a:rPr lang="it-IT" sz="1600" b="0" dirty="0" err="1" smtClean="0">
                <a:effectLst>
                  <a:outerShdw blurRad="38100" dist="38100" dir="2700000" algn="tl">
                    <a:srgbClr val="C0C0C0"/>
                  </a:outerShdw>
                </a:effectLst>
                <a:sym typeface="Symbol" pitchFamily="18" charset="2"/>
              </a:rPr>
              <a:t>facility</a:t>
            </a:r>
            <a:endParaRPr lang="it-IT" sz="1600" b="0" u="none" dirty="0" smtClean="0">
              <a:effectLst>
                <a:outerShdw blurRad="38100" dist="38100" dir="2700000" algn="tl">
                  <a:srgbClr val="C0C0C0"/>
                </a:outerShdw>
              </a:effectLst>
              <a:sym typeface="Symbol" pitchFamily="18" charset="2"/>
            </a:endParaRPr>
          </a:p>
        </p:txBody>
      </p:sp>
    </p:spTree>
    <p:extLst>
      <p:ext uri="{BB962C8B-B14F-4D97-AF65-F5344CB8AC3E}">
        <p14:creationId xmlns:p14="http://schemas.microsoft.com/office/powerpoint/2010/main" val="3386781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ADS</a:t>
            </a:r>
            <a:endParaRPr lang="en-US" dirty="0"/>
          </a:p>
        </p:txBody>
      </p:sp>
      <p:sp>
        <p:nvSpPr>
          <p:cNvPr id="4" name="Footer Placeholder 3"/>
          <p:cNvSpPr>
            <a:spLocks noGrp="1"/>
          </p:cNvSpPr>
          <p:nvPr>
            <p:ph type="ftr" sz="quarter" idx="11"/>
          </p:nvPr>
        </p:nvSpPr>
        <p:spPr/>
        <p:txBody>
          <a:bodyPr/>
          <a:lstStyle/>
          <a:p>
            <a:fld id="{7E52BD5F-3CB0-4B80-962F-4D0A86435C7C}" type="slidenum">
              <a:rPr lang="en-GB" smtClean="0"/>
              <a:pPr/>
              <a:t>48</a:t>
            </a:fld>
            <a:endParaRPr lang="en-GB"/>
          </a:p>
        </p:txBody>
      </p:sp>
      <p:graphicFrame>
        <p:nvGraphicFramePr>
          <p:cNvPr id="11" name="Table 10"/>
          <p:cNvGraphicFramePr>
            <a:graphicFrameLocks noGrp="1"/>
          </p:cNvGraphicFramePr>
          <p:nvPr/>
        </p:nvGraphicFramePr>
        <p:xfrm>
          <a:off x="685800" y="2286000"/>
          <a:ext cx="7772400" cy="3108960"/>
        </p:xfrm>
        <a:graphic>
          <a:graphicData uri="http://schemas.openxmlformats.org/drawingml/2006/table">
            <a:tbl>
              <a:tblPr firstRow="1" bandRow="1">
                <a:tableStyleId>{5C22544A-7EE6-4342-B048-85BDC9FD1C3A}</a:tableStyleId>
              </a:tblPr>
              <a:tblGrid>
                <a:gridCol w="3733800"/>
                <a:gridCol w="4038600"/>
              </a:tblGrid>
              <a:tr h="370840">
                <a:tc>
                  <a:txBody>
                    <a:bodyPr/>
                    <a:lstStyle/>
                    <a:p>
                      <a:r>
                        <a:rPr lang="en-US" sz="2000" dirty="0" smtClean="0"/>
                        <a:t>Pros</a:t>
                      </a:r>
                      <a:endParaRPr lang="en-US" sz="2000" dirty="0"/>
                    </a:p>
                  </a:txBody>
                  <a:tcPr/>
                </a:tc>
                <a:tc>
                  <a:txBody>
                    <a:bodyPr/>
                    <a:lstStyle/>
                    <a:p>
                      <a:r>
                        <a:rPr lang="en-US" sz="2000" dirty="0" smtClean="0"/>
                        <a:t>Cons</a:t>
                      </a:r>
                      <a:endParaRPr lang="en-US" sz="2000" dirty="0"/>
                    </a:p>
                  </a:txBody>
                  <a:tcPr/>
                </a:tc>
              </a:tr>
              <a:tr h="370840">
                <a:tc>
                  <a:txBody>
                    <a:bodyPr/>
                    <a:lstStyle/>
                    <a:p>
                      <a:r>
                        <a:rPr lang="en-US" sz="2000" dirty="0" smtClean="0"/>
                        <a:t>Safety: subcritical</a:t>
                      </a:r>
                      <a:r>
                        <a:rPr lang="en-US" sz="2000" baseline="0" dirty="0" smtClean="0"/>
                        <a:t> reaction, allows for immediate switch-off </a:t>
                      </a:r>
                      <a:endParaRPr lang="en-US" sz="2000" dirty="0"/>
                    </a:p>
                  </a:txBody>
                  <a:tcPr/>
                </a:tc>
                <a:tc>
                  <a:txBody>
                    <a:bodyPr/>
                    <a:lstStyle/>
                    <a:p>
                      <a:r>
                        <a:rPr lang="en-US" sz="2000" dirty="0" smtClean="0"/>
                        <a:t>High reliability (</a:t>
                      </a:r>
                      <a:r>
                        <a:rPr lang="en-US" sz="2000" dirty="0" smtClean="0">
                          <a:latin typeface="Arial"/>
                          <a:cs typeface="Arial"/>
                        </a:rPr>
                        <a:t>→cost) required for the accelerator, to protect</a:t>
                      </a:r>
                      <a:r>
                        <a:rPr lang="en-US" sz="2000" baseline="0" dirty="0" smtClean="0">
                          <a:latin typeface="Arial"/>
                          <a:cs typeface="Arial"/>
                        </a:rPr>
                        <a:t> structures from thermal shocks</a:t>
                      </a:r>
                      <a:endParaRPr lang="en-US" sz="2000" dirty="0"/>
                    </a:p>
                  </a:txBody>
                  <a:tcPr/>
                </a:tc>
              </a:tr>
              <a:tr h="370840">
                <a:tc>
                  <a:txBody>
                    <a:bodyPr/>
                    <a:lstStyle/>
                    <a:p>
                      <a:r>
                        <a:rPr lang="en-US" sz="2000" dirty="0" smtClean="0"/>
                        <a:t>Possibility to operate below</a:t>
                      </a:r>
                      <a:r>
                        <a:rPr lang="en-US" sz="2000" baseline="0" dirty="0" smtClean="0"/>
                        <a:t> criticality opens the way to new reactor concepts</a:t>
                      </a:r>
                      <a:endParaRPr lang="en-US" sz="2000" dirty="0"/>
                    </a:p>
                  </a:txBody>
                  <a:tcPr/>
                </a:tc>
                <a:tc>
                  <a:txBody>
                    <a:bodyPr/>
                    <a:lstStyle/>
                    <a:p>
                      <a:r>
                        <a:rPr lang="en-US" sz="2000" dirty="0" smtClean="0"/>
                        <a:t>Reduction in net plant power efficiency due to power consumption of accelerator</a:t>
                      </a:r>
                      <a:endParaRPr lang="en-US" sz="2000" dirty="0"/>
                    </a:p>
                  </a:txBody>
                  <a:tcPr/>
                </a:tc>
              </a:tr>
              <a:tr h="370840">
                <a:tc>
                  <a:txBody>
                    <a:bodyPr/>
                    <a:lstStyle/>
                    <a:p>
                      <a:r>
                        <a:rPr lang="en-US" sz="2000" dirty="0" smtClean="0"/>
                        <a:t>Simple</a:t>
                      </a:r>
                      <a:r>
                        <a:rPr lang="en-US" sz="2000" baseline="0" dirty="0" smtClean="0"/>
                        <a:t> reactor control by modulating accelerator current</a:t>
                      </a:r>
                      <a:endParaRPr lang="en-US" sz="2000" dirty="0"/>
                    </a:p>
                  </a:txBody>
                  <a:tcPr/>
                </a:tc>
                <a:tc>
                  <a:txBody>
                    <a:bodyPr/>
                    <a:lstStyle/>
                    <a:p>
                      <a:r>
                        <a:rPr lang="en-US" sz="2000" dirty="0" smtClean="0"/>
                        <a:t>Increased complexity (and cost)</a:t>
                      </a:r>
                      <a:endParaRPr lang="en-US" sz="2000" dirty="0"/>
                    </a:p>
                  </a:txBody>
                  <a:tcPr/>
                </a:tc>
              </a:tr>
            </a:tbl>
          </a:graphicData>
        </a:graphic>
      </p:graphicFrame>
      <p:sp>
        <p:nvSpPr>
          <p:cNvPr id="12" name="TextBox 11"/>
          <p:cNvSpPr txBox="1"/>
          <p:nvPr/>
        </p:nvSpPr>
        <p:spPr>
          <a:xfrm>
            <a:off x="1143000" y="1371600"/>
            <a:ext cx="6172200" cy="707886"/>
          </a:xfrm>
          <a:prstGeom prst="rect">
            <a:avLst/>
          </a:prstGeom>
          <a:noFill/>
        </p:spPr>
        <p:txBody>
          <a:bodyPr wrap="square" rtlCol="0">
            <a:spAutoFit/>
          </a:bodyPr>
          <a:lstStyle/>
          <a:p>
            <a:r>
              <a:rPr lang="en-US" dirty="0" smtClean="0"/>
              <a:t>Advantages/disadvantages of accelerator driven systems as compared to conventional reactors:</a:t>
            </a:r>
            <a:endParaRPr lang="en-US" dirty="0"/>
          </a:p>
        </p:txBody>
      </p:sp>
    </p:spTree>
    <p:extLst>
      <p:ext uri="{BB962C8B-B14F-4D97-AF65-F5344CB8AC3E}">
        <p14:creationId xmlns:p14="http://schemas.microsoft.com/office/powerpoint/2010/main" val="1303243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5486400" cy="762000"/>
          </a:xfrm>
        </p:spPr>
        <p:txBody>
          <a:bodyPr/>
          <a:lstStyle/>
          <a:p>
            <a:r>
              <a:rPr lang="en-US" dirty="0" smtClean="0"/>
              <a:t>Industrial applications of </a:t>
            </a:r>
            <a:r>
              <a:rPr lang="en-US" dirty="0" err="1" smtClean="0"/>
              <a:t>linacs</a:t>
            </a:r>
            <a:endParaRPr lang="en-US" dirty="0"/>
          </a:p>
        </p:txBody>
      </p:sp>
      <p:sp>
        <p:nvSpPr>
          <p:cNvPr id="3" name="Footer Placeholder 2"/>
          <p:cNvSpPr>
            <a:spLocks noGrp="1"/>
          </p:cNvSpPr>
          <p:nvPr>
            <p:ph type="ftr" sz="quarter" idx="11"/>
          </p:nvPr>
        </p:nvSpPr>
        <p:spPr/>
        <p:txBody>
          <a:bodyPr/>
          <a:lstStyle/>
          <a:p>
            <a:fld id="{A30787F0-7746-430D-A219-2ACB3829ADC5}" type="slidenum">
              <a:rPr lang="en-GB" smtClean="0"/>
              <a:pPr/>
              <a:t>49</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3004286627"/>
              </p:ext>
            </p:extLst>
          </p:nvPr>
        </p:nvGraphicFramePr>
        <p:xfrm>
          <a:off x="304800" y="1447800"/>
          <a:ext cx="8686800" cy="4394200"/>
        </p:xfrm>
        <a:graphic>
          <a:graphicData uri="http://schemas.openxmlformats.org/drawingml/2006/table">
            <a:tbl>
              <a:tblPr firstRow="1" bandRow="1">
                <a:tableStyleId>{5C22544A-7EE6-4342-B048-85BDC9FD1C3A}</a:tableStyleId>
              </a:tblPr>
              <a:tblGrid>
                <a:gridCol w="1219200"/>
                <a:gridCol w="2819400"/>
                <a:gridCol w="2819400"/>
                <a:gridCol w="1828800"/>
              </a:tblGrid>
              <a:tr h="370840">
                <a:tc>
                  <a:txBody>
                    <a:bodyPr/>
                    <a:lstStyle/>
                    <a:p>
                      <a:endParaRPr lang="en-US" sz="1200" dirty="0"/>
                    </a:p>
                  </a:txBody>
                  <a:tcPr/>
                </a:tc>
                <a:tc>
                  <a:txBody>
                    <a:bodyPr/>
                    <a:lstStyle/>
                    <a:p>
                      <a:r>
                        <a:rPr lang="fr-CH" sz="1200" dirty="0" smtClean="0"/>
                        <a:t>Goal</a:t>
                      </a:r>
                      <a:endParaRPr lang="en-US" sz="1200" dirty="0"/>
                    </a:p>
                  </a:txBody>
                  <a:tcPr/>
                </a:tc>
                <a:tc>
                  <a:txBody>
                    <a:bodyPr/>
                    <a:lstStyle/>
                    <a:p>
                      <a:r>
                        <a:rPr lang="fr-CH" sz="1200" dirty="0" err="1" smtClean="0"/>
                        <a:t>Examples</a:t>
                      </a:r>
                      <a:endParaRPr lang="en-US" sz="1200" dirty="0"/>
                    </a:p>
                  </a:txBody>
                  <a:tcPr/>
                </a:tc>
                <a:tc>
                  <a:txBody>
                    <a:bodyPr/>
                    <a:lstStyle/>
                    <a:p>
                      <a:r>
                        <a:rPr lang="fr-CH" sz="1200" dirty="0" smtClean="0"/>
                        <a:t>Accelerator</a:t>
                      </a:r>
                      <a:endParaRPr lang="en-US" sz="1200" dirty="0"/>
                    </a:p>
                  </a:txBody>
                  <a:tcPr/>
                </a:tc>
              </a:tr>
              <a:tr h="370840">
                <a:tc>
                  <a:txBody>
                    <a:bodyPr/>
                    <a:lstStyle/>
                    <a:p>
                      <a:r>
                        <a:rPr lang="fr-CH" sz="1200" dirty="0" err="1" smtClean="0"/>
                        <a:t>Material</a:t>
                      </a:r>
                      <a:r>
                        <a:rPr lang="fr-CH" sz="1200" dirty="0" smtClean="0"/>
                        <a:t> </a:t>
                      </a:r>
                      <a:r>
                        <a:rPr lang="fr-CH" sz="1200" dirty="0" err="1" smtClean="0"/>
                        <a:t>processing</a:t>
                      </a:r>
                      <a:endParaRPr lang="fr-CH" sz="1200" dirty="0" smtClean="0"/>
                    </a:p>
                    <a:p>
                      <a:r>
                        <a:rPr lang="fr-CH" sz="1200" dirty="0" smtClean="0"/>
                        <a:t>(</a:t>
                      </a:r>
                      <a:r>
                        <a:rPr lang="fr-CH" sz="1200" dirty="0" err="1" smtClean="0"/>
                        <a:t>electrons</a:t>
                      </a:r>
                      <a:r>
                        <a:rPr lang="fr-CH" sz="1200" dirty="0" smtClean="0"/>
                        <a:t>)</a:t>
                      </a:r>
                      <a:endParaRPr lang="en-US" sz="1200" dirty="0"/>
                    </a:p>
                  </a:txBody>
                  <a:tcPr/>
                </a:tc>
                <a:tc>
                  <a:txBody>
                    <a:bodyPr/>
                    <a:lstStyle/>
                    <a:p>
                      <a:r>
                        <a:rPr lang="fr-CH" sz="1200" dirty="0" err="1" smtClean="0"/>
                        <a:t>Improve</a:t>
                      </a:r>
                      <a:r>
                        <a:rPr lang="fr-CH" sz="1200" dirty="0" smtClean="0"/>
                        <a:t> </a:t>
                      </a:r>
                      <a:r>
                        <a:rPr lang="fr-CH" sz="1200" dirty="0" err="1" smtClean="0"/>
                        <a:t>polymer</a:t>
                      </a:r>
                      <a:r>
                        <a:rPr lang="fr-CH" sz="1200" dirty="0" smtClean="0"/>
                        <a:t> </a:t>
                      </a:r>
                      <a:r>
                        <a:rPr lang="fr-CH" sz="1200" dirty="0" err="1" smtClean="0"/>
                        <a:t>resins</a:t>
                      </a:r>
                      <a:r>
                        <a:rPr lang="fr-CH" sz="1200" baseline="0" dirty="0" smtClean="0"/>
                        <a:t> </a:t>
                      </a:r>
                      <a:r>
                        <a:rPr lang="fr-CH" sz="1200" baseline="0" dirty="0" err="1" smtClean="0"/>
                        <a:t>inducing</a:t>
                      </a:r>
                      <a:r>
                        <a:rPr lang="fr-CH" sz="1200" baseline="0" dirty="0" smtClean="0"/>
                        <a:t> cross-</a:t>
                      </a:r>
                      <a:r>
                        <a:rPr lang="fr-CH" sz="1200" baseline="0" dirty="0" err="1" smtClean="0"/>
                        <a:t>linking</a:t>
                      </a:r>
                      <a:r>
                        <a:rPr lang="fr-CH" sz="1200" baseline="0" dirty="0" smtClean="0"/>
                        <a:t> of </a:t>
                      </a:r>
                      <a:r>
                        <a:rPr lang="fr-CH" sz="1200" baseline="0" dirty="0" err="1" smtClean="0"/>
                        <a:t>polymer</a:t>
                      </a:r>
                      <a:r>
                        <a:rPr lang="fr-CH" sz="1200" baseline="0" dirty="0" smtClean="0"/>
                        <a:t> </a:t>
                      </a:r>
                      <a:r>
                        <a:rPr lang="fr-CH" sz="1200" baseline="0" dirty="0" err="1" smtClean="0"/>
                        <a:t>chains</a:t>
                      </a:r>
                      <a:r>
                        <a:rPr lang="fr-CH" sz="1200" baseline="0" dirty="0" smtClean="0"/>
                        <a:t> </a:t>
                      </a:r>
                      <a:r>
                        <a:rPr lang="fr-CH" sz="1200" baseline="0" dirty="0" smtClean="0">
                          <a:latin typeface="Arial"/>
                          <a:cs typeface="Arial"/>
                        </a:rPr>
                        <a:t>→ </a:t>
                      </a:r>
                      <a:r>
                        <a:rPr lang="fr-CH" sz="1200" baseline="0" dirty="0" err="1" smtClean="0">
                          <a:latin typeface="Arial"/>
                          <a:cs typeface="Arial"/>
                        </a:rPr>
                        <a:t>higher</a:t>
                      </a:r>
                      <a:r>
                        <a:rPr lang="fr-CH" sz="1200" baseline="0" dirty="0" smtClean="0">
                          <a:latin typeface="Arial"/>
                          <a:cs typeface="Arial"/>
                        </a:rPr>
                        <a:t>  stress </a:t>
                      </a:r>
                      <a:r>
                        <a:rPr lang="fr-CH" sz="1200" baseline="0" dirty="0" err="1" smtClean="0">
                          <a:latin typeface="Arial"/>
                          <a:cs typeface="Arial"/>
                        </a:rPr>
                        <a:t>resistance</a:t>
                      </a:r>
                      <a:endParaRPr lang="en-US" sz="1200" dirty="0"/>
                    </a:p>
                  </a:txBody>
                  <a:tcPr/>
                </a:tc>
                <a:tc>
                  <a:txBody>
                    <a:bodyPr/>
                    <a:lstStyle/>
                    <a:p>
                      <a:r>
                        <a:rPr lang="fr-CH" sz="1200" dirty="0" err="1" smtClean="0"/>
                        <a:t>Heat</a:t>
                      </a:r>
                      <a:r>
                        <a:rPr lang="fr-CH" sz="1200" dirty="0" smtClean="0"/>
                        <a:t>-</a:t>
                      </a:r>
                      <a:r>
                        <a:rPr lang="fr-CH" sz="1200" dirty="0" err="1" smtClean="0"/>
                        <a:t>shrinkable</a:t>
                      </a:r>
                      <a:r>
                        <a:rPr lang="fr-CH" sz="1200" dirty="0" smtClean="0"/>
                        <a:t> films for </a:t>
                      </a:r>
                      <a:r>
                        <a:rPr lang="fr-CH" sz="1200" dirty="0" err="1" smtClean="0"/>
                        <a:t>food</a:t>
                      </a:r>
                      <a:r>
                        <a:rPr lang="fr-CH" sz="1200" dirty="0" smtClean="0"/>
                        <a:t>  packaging, tires and </a:t>
                      </a:r>
                      <a:r>
                        <a:rPr lang="fr-CH" sz="1200" dirty="0" err="1" smtClean="0"/>
                        <a:t>cable</a:t>
                      </a:r>
                      <a:r>
                        <a:rPr lang="fr-CH" sz="1200" dirty="0" smtClean="0"/>
                        <a:t> </a:t>
                      </a:r>
                      <a:r>
                        <a:rPr lang="fr-CH" sz="1200" dirty="0" err="1" smtClean="0"/>
                        <a:t>insul</a:t>
                      </a:r>
                      <a:r>
                        <a:rPr lang="fr-CH" sz="1200" dirty="0" smtClean="0"/>
                        <a:t>.</a:t>
                      </a:r>
                    </a:p>
                    <a:p>
                      <a:r>
                        <a:rPr lang="fr-CH" sz="1200" dirty="0" err="1" smtClean="0"/>
                        <a:t>Gemstone</a:t>
                      </a:r>
                      <a:r>
                        <a:rPr lang="fr-CH" sz="1200" dirty="0" smtClean="0"/>
                        <a:t> irradiation</a:t>
                      </a:r>
                      <a:endParaRPr lang="en-US" sz="1200" dirty="0"/>
                    </a:p>
                  </a:txBody>
                  <a:tcPr/>
                </a:tc>
                <a:tc>
                  <a:txBody>
                    <a:bodyPr/>
                    <a:lstStyle/>
                    <a:p>
                      <a:r>
                        <a:rPr lang="fr-CH" sz="1200" dirty="0" smtClean="0"/>
                        <a:t>Electrons,</a:t>
                      </a:r>
                      <a:r>
                        <a:rPr lang="fr-CH" sz="1200" baseline="0" dirty="0" smtClean="0"/>
                        <a:t> </a:t>
                      </a:r>
                      <a:r>
                        <a:rPr lang="fr-CH" sz="1200" baseline="0" dirty="0" smtClean="0"/>
                        <a:t>100 keV-10 MeV</a:t>
                      </a:r>
                      <a:endParaRPr lang="en-US" sz="1200" dirty="0"/>
                    </a:p>
                  </a:txBody>
                  <a:tcPr/>
                </a:tc>
              </a:tr>
              <a:tr h="370840">
                <a:tc>
                  <a:txBody>
                    <a:bodyPr/>
                    <a:lstStyle/>
                    <a:p>
                      <a:r>
                        <a:rPr lang="fr-CH" sz="1200" dirty="0" err="1" smtClean="0"/>
                        <a:t>Sterilization</a:t>
                      </a:r>
                      <a:endParaRPr lang="fr-CH" sz="1200" dirty="0" smtClean="0"/>
                    </a:p>
                  </a:txBody>
                  <a:tcPr/>
                </a:tc>
                <a:tc>
                  <a:txBody>
                    <a:bodyPr/>
                    <a:lstStyle/>
                    <a:p>
                      <a:r>
                        <a:rPr lang="fr-CH" sz="1200" dirty="0" err="1" smtClean="0"/>
                        <a:t>Kill</a:t>
                      </a:r>
                      <a:r>
                        <a:rPr lang="fr-CH" sz="1200" dirty="0" smtClean="0"/>
                        <a:t> </a:t>
                      </a:r>
                      <a:r>
                        <a:rPr lang="fr-CH" sz="1200" dirty="0" err="1" smtClean="0"/>
                        <a:t>microroganisms</a:t>
                      </a:r>
                      <a:endParaRPr lang="en-US" sz="1200" dirty="0"/>
                    </a:p>
                  </a:txBody>
                  <a:tcPr/>
                </a:tc>
                <a:tc>
                  <a:txBody>
                    <a:bodyPr/>
                    <a:lstStyle/>
                    <a:p>
                      <a:r>
                        <a:rPr lang="fr-CH" sz="1200" dirty="0" err="1" smtClean="0"/>
                        <a:t>Sterilization</a:t>
                      </a:r>
                      <a:r>
                        <a:rPr lang="fr-CH" sz="1200" dirty="0" smtClean="0"/>
                        <a:t> of </a:t>
                      </a:r>
                      <a:r>
                        <a:rPr lang="fr-CH" sz="1200" dirty="0" err="1" smtClean="0"/>
                        <a:t>medical</a:t>
                      </a:r>
                      <a:r>
                        <a:rPr lang="fr-CH" sz="1200" dirty="0" smtClean="0"/>
                        <a:t> </a:t>
                      </a:r>
                      <a:r>
                        <a:rPr lang="fr-CH" sz="1200" dirty="0" err="1" smtClean="0"/>
                        <a:t>products</a:t>
                      </a:r>
                      <a:endParaRPr lang="fr-CH" sz="1200" dirty="0" smtClean="0"/>
                    </a:p>
                    <a:p>
                      <a:r>
                        <a:rPr lang="fr-CH" sz="1200" dirty="0" smtClean="0"/>
                        <a:t>Food</a:t>
                      </a:r>
                      <a:r>
                        <a:rPr lang="fr-CH" sz="1200" baseline="0" dirty="0" smtClean="0"/>
                        <a:t> </a:t>
                      </a:r>
                      <a:r>
                        <a:rPr lang="fr-CH" sz="1200" baseline="0" dirty="0" err="1" smtClean="0"/>
                        <a:t>processing</a:t>
                      </a:r>
                      <a:r>
                        <a:rPr lang="fr-CH" sz="1200" baseline="0" dirty="0" smtClean="0"/>
                        <a:t> </a:t>
                      </a:r>
                      <a:r>
                        <a:rPr lang="fr-CH" sz="1050" baseline="0" dirty="0" smtClean="0"/>
                        <a:t>(public </a:t>
                      </a:r>
                      <a:r>
                        <a:rPr lang="fr-CH" sz="1050" baseline="0" dirty="0" err="1" smtClean="0"/>
                        <a:t>acceptance</a:t>
                      </a:r>
                      <a:r>
                        <a:rPr lang="fr-CH" sz="1050" baseline="0" dirty="0" smtClean="0"/>
                        <a:t>!)</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dirty="0" smtClean="0"/>
                        <a:t>Electrons,</a:t>
                      </a:r>
                      <a:r>
                        <a:rPr lang="fr-CH" sz="1200" baseline="0" dirty="0" smtClean="0"/>
                        <a:t> </a:t>
                      </a:r>
                      <a:r>
                        <a:rPr lang="fr-CH" sz="1200" baseline="0" dirty="0" smtClean="0">
                          <a:latin typeface="Comic Sans MS"/>
                        </a:rPr>
                        <a:t>~</a:t>
                      </a:r>
                      <a:r>
                        <a:rPr lang="fr-CH" sz="1200" baseline="0" dirty="0" smtClean="0"/>
                        <a:t>10 MeV</a:t>
                      </a:r>
                      <a:endParaRPr lang="en-US" sz="1200" dirty="0" smtClean="0"/>
                    </a:p>
                  </a:txBody>
                  <a:tcPr/>
                </a:tc>
              </a:tr>
              <a:tr h="370840">
                <a:tc>
                  <a:txBody>
                    <a:bodyPr/>
                    <a:lstStyle/>
                    <a:p>
                      <a:r>
                        <a:rPr lang="fr-CH" sz="1200" dirty="0" err="1" smtClean="0"/>
                        <a:t>Wastewater</a:t>
                      </a:r>
                      <a:r>
                        <a:rPr lang="fr-CH" sz="1200" baseline="0" dirty="0" smtClean="0"/>
                        <a:t> </a:t>
                      </a:r>
                      <a:r>
                        <a:rPr lang="fr-CH" sz="1200" baseline="0" dirty="0" err="1" smtClean="0"/>
                        <a:t>treatment</a:t>
                      </a:r>
                      <a:endParaRPr lang="en-US" sz="1200" dirty="0"/>
                    </a:p>
                  </a:txBody>
                  <a:tcPr/>
                </a:tc>
                <a:tc>
                  <a:txBody>
                    <a:bodyPr/>
                    <a:lstStyle/>
                    <a:p>
                      <a:r>
                        <a:rPr lang="fr-CH" sz="1200" dirty="0" err="1" smtClean="0"/>
                        <a:t>Distruction</a:t>
                      </a:r>
                      <a:r>
                        <a:rPr lang="fr-CH" sz="1200" dirty="0" smtClean="0"/>
                        <a:t> of </a:t>
                      </a:r>
                      <a:r>
                        <a:rPr lang="fr-CH" sz="1200" dirty="0" err="1" smtClean="0"/>
                        <a:t>organic</a:t>
                      </a:r>
                      <a:r>
                        <a:rPr lang="fr-CH" sz="1200" dirty="0" smtClean="0"/>
                        <a:t> compounds</a:t>
                      </a:r>
                      <a:endParaRPr lang="en-US" sz="1200" dirty="0"/>
                    </a:p>
                  </a:txBody>
                  <a:tcPr/>
                </a:tc>
                <a:tc>
                  <a:txBody>
                    <a:bodyPr/>
                    <a:lstStyle/>
                    <a:p>
                      <a:r>
                        <a:rPr lang="fr-CH" sz="1200" dirty="0" err="1" smtClean="0"/>
                        <a:t>Russia</a:t>
                      </a:r>
                      <a:r>
                        <a:rPr lang="fr-CH" sz="1200" dirty="0" smtClean="0"/>
                        <a:t>, </a:t>
                      </a:r>
                      <a:r>
                        <a:rPr lang="fr-CH" sz="1200" dirty="0" err="1" smtClean="0"/>
                        <a:t>Korea</a:t>
                      </a:r>
                      <a:r>
                        <a:rPr lang="fr-CH" sz="1200" dirty="0" smtClean="0"/>
                        <a:t>, USA, </a:t>
                      </a:r>
                      <a:r>
                        <a:rPr lang="fr-CH" sz="1200" dirty="0" err="1" smtClean="0"/>
                        <a:t>Brazil</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dirty="0" smtClean="0"/>
                        <a:t>Electrons,</a:t>
                      </a:r>
                      <a:r>
                        <a:rPr lang="fr-CH" sz="1200" baseline="0" dirty="0" smtClean="0"/>
                        <a:t> </a:t>
                      </a:r>
                      <a:r>
                        <a:rPr lang="fr-CH" sz="1200" baseline="0" dirty="0" smtClean="0">
                          <a:latin typeface="Comic Sans MS"/>
                        </a:rPr>
                        <a:t>~</a:t>
                      </a:r>
                      <a:r>
                        <a:rPr lang="fr-CH" sz="1200" baseline="0" dirty="0" smtClean="0"/>
                        <a:t>10 MeV</a:t>
                      </a:r>
                      <a:endParaRPr lang="en-US" sz="1200" dirty="0" smtClean="0"/>
                    </a:p>
                  </a:txBody>
                  <a:tcPr/>
                </a:tc>
              </a:tr>
              <a:tr h="370840">
                <a:tc>
                  <a:txBody>
                    <a:bodyPr/>
                    <a:lstStyle/>
                    <a:p>
                      <a:r>
                        <a:rPr lang="fr-CH" sz="1200" dirty="0" smtClean="0"/>
                        <a:t>Non-destructive </a:t>
                      </a:r>
                      <a:r>
                        <a:rPr lang="fr-CH" sz="1200" dirty="0" err="1" smtClean="0"/>
                        <a:t>testing</a:t>
                      </a:r>
                      <a:endParaRPr lang="en-US" sz="1200" dirty="0"/>
                    </a:p>
                  </a:txBody>
                  <a:tcPr/>
                </a:tc>
                <a:tc>
                  <a:txBody>
                    <a:bodyPr/>
                    <a:lstStyle/>
                    <a:p>
                      <a:r>
                        <a:rPr lang="fr-CH" sz="1200" dirty="0" err="1" smtClean="0"/>
                        <a:t>Detect</a:t>
                      </a:r>
                      <a:r>
                        <a:rPr lang="fr-CH" sz="1200" dirty="0" smtClean="0"/>
                        <a:t> </a:t>
                      </a:r>
                      <a:r>
                        <a:rPr lang="fr-CH" sz="1200" dirty="0" err="1" smtClean="0"/>
                        <a:t>discontinuities</a:t>
                      </a:r>
                      <a:r>
                        <a:rPr lang="fr-CH" sz="1200" dirty="0" smtClean="0"/>
                        <a:t> in a </a:t>
                      </a:r>
                      <a:r>
                        <a:rPr lang="fr-CH" sz="1200" dirty="0" err="1" smtClean="0"/>
                        <a:t>material</a:t>
                      </a:r>
                      <a:r>
                        <a:rPr lang="fr-CH" sz="1200" baseline="0" dirty="0" smtClean="0"/>
                        <a:t> (cracks, etc.)</a:t>
                      </a:r>
                      <a:endParaRPr lang="en-US" sz="1200" dirty="0"/>
                    </a:p>
                  </a:txBody>
                  <a:tcPr/>
                </a:tc>
                <a:tc>
                  <a:txBody>
                    <a:bodyPr/>
                    <a:lstStyle/>
                    <a:p>
                      <a:r>
                        <a:rPr lang="fr-CH" sz="1200" dirty="0" smtClean="0"/>
                        <a:t>Inspection of pipelines,</a:t>
                      </a:r>
                      <a:r>
                        <a:rPr lang="fr-CH" sz="1200" baseline="0" dirty="0" smtClean="0"/>
                        <a:t> </a:t>
                      </a:r>
                      <a:r>
                        <a:rPr lang="fr-CH" sz="1200" baseline="0" dirty="0" err="1" smtClean="0"/>
                        <a:t>ships</a:t>
                      </a:r>
                      <a:r>
                        <a:rPr lang="fr-CH" sz="1200" baseline="0" dirty="0" smtClean="0"/>
                        <a:t>, bridges, etc. (</a:t>
                      </a:r>
                      <a:r>
                        <a:rPr lang="fr-CH" sz="1200" baseline="0" dirty="0" err="1" smtClean="0"/>
                        <a:t>depth</a:t>
                      </a:r>
                      <a:r>
                        <a:rPr lang="fr-CH" sz="1200" baseline="0" dirty="0" smtClean="0"/>
                        <a:t> + variable </a:t>
                      </a:r>
                      <a:r>
                        <a:rPr lang="fr-CH" sz="1200" baseline="0" dirty="0" err="1" smtClean="0"/>
                        <a:t>energy</a:t>
                      </a:r>
                      <a:r>
                        <a:rPr lang="fr-CH" sz="1200" baseline="0" dirty="0" smtClean="0"/>
                        <a:t>)</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dirty="0" smtClean="0"/>
                        <a:t>Electrons</a:t>
                      </a:r>
                      <a:r>
                        <a:rPr lang="fr-CH" sz="1200" baseline="0" dirty="0" smtClean="0"/>
                        <a:t> </a:t>
                      </a:r>
                      <a:r>
                        <a:rPr lang="fr-CH" sz="1200" baseline="0" dirty="0" smtClean="0"/>
                        <a:t>for X-rays, 1-15 MeV,  portable (9 GHz)</a:t>
                      </a:r>
                      <a:endParaRPr lang="en-US" sz="1200" dirty="0"/>
                    </a:p>
                  </a:txBody>
                  <a:tcPr/>
                </a:tc>
              </a:tr>
              <a:tr h="370840">
                <a:tc>
                  <a:txBody>
                    <a:bodyPr/>
                    <a:lstStyle/>
                    <a:p>
                      <a:r>
                        <a:rPr lang="fr-CH" sz="1200" dirty="0" smtClean="0"/>
                        <a:t>Cargo inspection</a:t>
                      </a:r>
                      <a:endParaRPr lang="en-US" sz="1200" dirty="0"/>
                    </a:p>
                  </a:txBody>
                  <a:tcPr/>
                </a:tc>
                <a:tc>
                  <a:txBody>
                    <a:bodyPr/>
                    <a:lstStyle/>
                    <a:p>
                      <a:r>
                        <a:rPr lang="fr-CH" sz="1200" dirty="0" smtClean="0"/>
                        <a:t>Screening of trucks or containers for </a:t>
                      </a:r>
                      <a:r>
                        <a:rPr lang="fr-CH" sz="1200" dirty="0" err="1" smtClean="0"/>
                        <a:t>illegal</a:t>
                      </a:r>
                      <a:r>
                        <a:rPr lang="fr-CH" sz="1200" baseline="0" dirty="0" smtClean="0"/>
                        <a:t> </a:t>
                      </a:r>
                      <a:r>
                        <a:rPr lang="fr-CH" sz="1200" baseline="0" dirty="0" err="1" smtClean="0"/>
                        <a:t>objects</a:t>
                      </a:r>
                      <a:endParaRPr lang="en-US" sz="1200" dirty="0"/>
                    </a:p>
                  </a:txBody>
                  <a:tcPr/>
                </a:tc>
                <a:tc>
                  <a:txBody>
                    <a:bodyPr/>
                    <a:lstStyle/>
                    <a:p>
                      <a:r>
                        <a:rPr lang="fr-CH" sz="1200" dirty="0" err="1" smtClean="0"/>
                        <a:t>Many</a:t>
                      </a:r>
                      <a:r>
                        <a:rPr lang="fr-CH" sz="1200" dirty="0" smtClean="0"/>
                        <a:t> ports, customs, etc.</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dirty="0" smtClean="0"/>
                        <a:t>Electrons</a:t>
                      </a:r>
                      <a:r>
                        <a:rPr lang="fr-CH" sz="1200" baseline="0" dirty="0" smtClean="0"/>
                        <a:t> </a:t>
                      </a:r>
                      <a:r>
                        <a:rPr lang="fr-CH" sz="1200" baseline="0" dirty="0" smtClean="0"/>
                        <a:t>for X-rays, 3-6 MeV</a:t>
                      </a:r>
                      <a:endParaRPr lang="en-US" sz="1200" dirty="0" smtClean="0"/>
                    </a:p>
                  </a:txBody>
                  <a:tcPr/>
                </a:tc>
              </a:tr>
              <a:tr h="370840">
                <a:tc>
                  <a:txBody>
                    <a:bodyPr/>
                    <a:lstStyle/>
                    <a:p>
                      <a:r>
                        <a:rPr lang="fr-CH" sz="1200" dirty="0" smtClean="0"/>
                        <a:t>Ion implantation</a:t>
                      </a:r>
                      <a:endParaRPr lang="en-US" sz="1200" dirty="0"/>
                    </a:p>
                  </a:txBody>
                  <a:tcPr/>
                </a:tc>
                <a:tc>
                  <a:txBody>
                    <a:bodyPr/>
                    <a:lstStyle/>
                    <a:p>
                      <a:r>
                        <a:rPr lang="fr-CH" sz="1200" dirty="0" smtClean="0"/>
                        <a:t>Alter </a:t>
                      </a:r>
                      <a:r>
                        <a:rPr lang="fr-CH" sz="1200" dirty="0" err="1" smtClean="0"/>
                        <a:t>near</a:t>
                      </a:r>
                      <a:r>
                        <a:rPr lang="fr-CH" sz="1200" dirty="0" smtClean="0"/>
                        <a:t>-surface </a:t>
                      </a:r>
                      <a:r>
                        <a:rPr lang="fr-CH" sz="1200" dirty="0" err="1" smtClean="0"/>
                        <a:t>properties</a:t>
                      </a:r>
                      <a:r>
                        <a:rPr lang="fr-CH" sz="1200" baseline="0" dirty="0" smtClean="0"/>
                        <a:t> of </a:t>
                      </a:r>
                      <a:r>
                        <a:rPr lang="fr-CH" sz="1200" baseline="0" dirty="0" err="1" smtClean="0"/>
                        <a:t>semiconductors</a:t>
                      </a:r>
                      <a:r>
                        <a:rPr lang="fr-CH" sz="1200" baseline="0" dirty="0" smtClean="0"/>
                        <a:t> (doping)</a:t>
                      </a:r>
                      <a:endParaRPr lang="en-US" sz="1200" dirty="0"/>
                    </a:p>
                  </a:txBody>
                  <a:tcPr/>
                </a:tc>
                <a:tc>
                  <a:txBody>
                    <a:bodyPr/>
                    <a:lstStyle/>
                    <a:p>
                      <a:r>
                        <a:rPr lang="fr-CH" sz="1200" dirty="0" err="1" smtClean="0"/>
                        <a:t>Semiconductor</a:t>
                      </a:r>
                      <a:r>
                        <a:rPr lang="fr-CH" sz="1200" baseline="0" dirty="0" smtClean="0"/>
                        <a:t> </a:t>
                      </a:r>
                      <a:r>
                        <a:rPr lang="fr-CH" sz="1200" baseline="0" dirty="0" err="1" smtClean="0"/>
                        <a:t>industry</a:t>
                      </a:r>
                      <a:r>
                        <a:rPr lang="fr-CH" sz="1200" baseline="0" dirty="0" smtClean="0"/>
                        <a:t> (arsenic, </a:t>
                      </a:r>
                      <a:r>
                        <a:rPr lang="fr-CH" sz="1200" baseline="0" dirty="0" err="1" smtClean="0"/>
                        <a:t>boron</a:t>
                      </a:r>
                      <a:r>
                        <a:rPr lang="fr-CH" sz="1200" baseline="0" dirty="0" smtClean="0"/>
                        <a:t>, indium, </a:t>
                      </a:r>
                      <a:r>
                        <a:rPr lang="fr-CH" sz="1200" baseline="0" dirty="0" err="1" smtClean="0"/>
                        <a:t>phosphorus</a:t>
                      </a:r>
                      <a:r>
                        <a:rPr lang="fr-CH" sz="1200" baseline="0" dirty="0" smtClean="0"/>
                        <a:t>,…)</a:t>
                      </a:r>
                      <a:endParaRPr lang="en-US" sz="1200" dirty="0"/>
                    </a:p>
                  </a:txBody>
                  <a:tcPr/>
                </a:tc>
                <a:tc>
                  <a:txBody>
                    <a:bodyPr/>
                    <a:lstStyle/>
                    <a:p>
                      <a:r>
                        <a:rPr lang="fr-CH" sz="1200" dirty="0" smtClean="0"/>
                        <a:t>Ions, </a:t>
                      </a:r>
                      <a:r>
                        <a:rPr lang="fr-CH" sz="1200" dirty="0" err="1" smtClean="0"/>
                        <a:t>from</a:t>
                      </a:r>
                      <a:r>
                        <a:rPr lang="fr-CH" sz="1200" dirty="0" smtClean="0"/>
                        <a:t> </a:t>
                      </a:r>
                      <a:r>
                        <a:rPr lang="fr-CH" sz="1200" dirty="0" err="1" smtClean="0"/>
                        <a:t>low</a:t>
                      </a:r>
                      <a:r>
                        <a:rPr lang="fr-CH" sz="1200" dirty="0" smtClean="0"/>
                        <a:t> to </a:t>
                      </a:r>
                      <a:r>
                        <a:rPr lang="fr-CH" sz="1200" baseline="0" dirty="0" smtClean="0"/>
                        <a:t>high </a:t>
                      </a:r>
                      <a:r>
                        <a:rPr lang="fr-CH" sz="1200" baseline="0" dirty="0" err="1" smtClean="0"/>
                        <a:t>energy</a:t>
                      </a:r>
                      <a:r>
                        <a:rPr lang="fr-CH" sz="1200" baseline="0" dirty="0" smtClean="0"/>
                        <a:t> </a:t>
                      </a:r>
                      <a:r>
                        <a:rPr lang="fr-CH" sz="1200" baseline="0" dirty="0" smtClean="0"/>
                        <a:t>(5 MeV)</a:t>
                      </a:r>
                      <a:endParaRPr lang="en-US" sz="1200" dirty="0"/>
                    </a:p>
                  </a:txBody>
                  <a:tcPr/>
                </a:tc>
              </a:tr>
              <a:tr h="370840">
                <a:tc>
                  <a:txBody>
                    <a:bodyPr/>
                    <a:lstStyle/>
                    <a:p>
                      <a:r>
                        <a:rPr lang="en-US" sz="1200" dirty="0" smtClean="0"/>
                        <a:t>PET isotope production</a:t>
                      </a:r>
                      <a:endParaRPr lang="en-US" sz="1200" dirty="0"/>
                    </a:p>
                  </a:txBody>
                  <a:tcPr/>
                </a:tc>
                <a:tc>
                  <a:txBody>
                    <a:bodyPr/>
                    <a:lstStyle/>
                    <a:p>
                      <a:r>
                        <a:rPr lang="en-US" sz="1200" dirty="0" smtClean="0"/>
                        <a:t>Production of radiotracers</a:t>
                      </a:r>
                      <a:r>
                        <a:rPr lang="en-US" sz="1200" baseline="0" dirty="0" smtClean="0"/>
                        <a:t> for </a:t>
                      </a:r>
                      <a:r>
                        <a:rPr lang="en-US" sz="1200" dirty="0" smtClean="0"/>
                        <a:t>Positron Emission Tomography</a:t>
                      </a:r>
                      <a:endParaRPr lang="en-US" sz="1200" dirty="0"/>
                    </a:p>
                  </a:txBody>
                  <a:tcPr/>
                </a:tc>
                <a:tc>
                  <a:txBody>
                    <a:bodyPr/>
                    <a:lstStyle/>
                    <a:p>
                      <a:r>
                        <a:rPr lang="en-US" sz="1200" dirty="0" err="1" smtClean="0"/>
                        <a:t>Linacs</a:t>
                      </a:r>
                      <a:r>
                        <a:rPr lang="en-US" sz="1200" dirty="0" smtClean="0"/>
                        <a:t> are smaller and have less res. </a:t>
                      </a:r>
                      <a:r>
                        <a:rPr lang="en-US" sz="1200" baseline="0" dirty="0" smtClean="0"/>
                        <a:t>activation than cyclotrons</a:t>
                      </a:r>
                      <a:endParaRPr lang="en-US" sz="1200" dirty="0"/>
                    </a:p>
                  </a:txBody>
                  <a:tcPr/>
                </a:tc>
                <a:tc>
                  <a:txBody>
                    <a:bodyPr/>
                    <a:lstStyle/>
                    <a:p>
                      <a:r>
                        <a:rPr lang="en-US" sz="1200" dirty="0" smtClean="0"/>
                        <a:t>Protons, 7 MeV</a:t>
                      </a:r>
                      <a:endParaRPr lang="en-US" sz="1200" dirty="0"/>
                    </a:p>
                  </a:txBody>
                  <a:tcPr/>
                </a:tc>
              </a:tr>
              <a:tr h="370840">
                <a:tc>
                  <a:txBody>
                    <a:bodyPr/>
                    <a:lstStyle/>
                    <a:p>
                      <a:r>
                        <a:rPr lang="en-US" sz="1200" dirty="0" smtClean="0"/>
                        <a:t>Neutron testing</a:t>
                      </a:r>
                      <a:endParaRPr lang="en-US" sz="1200" dirty="0"/>
                    </a:p>
                  </a:txBody>
                  <a:tcPr/>
                </a:tc>
                <a:tc>
                  <a:txBody>
                    <a:bodyPr/>
                    <a:lstStyle/>
                    <a:p>
                      <a:r>
                        <a:rPr lang="en-US" sz="1200" dirty="0" smtClean="0"/>
                        <a:t>Neutron generation for non-destructive</a:t>
                      </a:r>
                      <a:r>
                        <a:rPr lang="en-US" sz="1200" baseline="0" dirty="0" smtClean="0"/>
                        <a:t> inspection</a:t>
                      </a:r>
                      <a:endParaRPr lang="en-US" sz="1200" dirty="0"/>
                    </a:p>
                  </a:txBody>
                  <a:tcPr/>
                </a:tc>
                <a:tc>
                  <a:txBody>
                    <a:bodyPr/>
                    <a:lstStyle/>
                    <a:p>
                      <a:r>
                        <a:rPr lang="en-US" sz="1200" dirty="0" smtClean="0"/>
                        <a:t>Inspection</a:t>
                      </a:r>
                      <a:r>
                        <a:rPr lang="en-US" sz="1200" baseline="0" dirty="0" smtClean="0"/>
                        <a:t> of materials, cargo, etc.</a:t>
                      </a:r>
                      <a:endParaRPr lang="en-US" sz="1200" dirty="0"/>
                    </a:p>
                  </a:txBody>
                  <a:tcPr/>
                </a:tc>
                <a:tc>
                  <a:txBody>
                    <a:bodyPr/>
                    <a:lstStyle/>
                    <a:p>
                      <a:r>
                        <a:rPr lang="en-US" sz="1200" dirty="0" smtClean="0"/>
                        <a:t>Protons, 1-10 MeV</a:t>
                      </a:r>
                      <a:endParaRPr lang="en-US" sz="1200" dirty="0"/>
                    </a:p>
                  </a:txBody>
                  <a:tcPr/>
                </a:tc>
              </a:tr>
            </a:tbl>
          </a:graphicData>
        </a:graphic>
      </p:graphicFrame>
      <p:sp>
        <p:nvSpPr>
          <p:cNvPr id="5" name="TextBox 4"/>
          <p:cNvSpPr txBox="1"/>
          <p:nvPr/>
        </p:nvSpPr>
        <p:spPr>
          <a:xfrm>
            <a:off x="216725" y="5867400"/>
            <a:ext cx="8763000" cy="738664"/>
          </a:xfrm>
          <a:prstGeom prst="rect">
            <a:avLst/>
          </a:prstGeom>
          <a:noFill/>
        </p:spPr>
        <p:txBody>
          <a:bodyPr wrap="square" rtlCol="0">
            <a:spAutoFit/>
          </a:bodyPr>
          <a:lstStyle/>
          <a:p>
            <a:r>
              <a:rPr lang="fr-CH" sz="1600" b="0" dirty="0" smtClean="0"/>
              <a:t>More </a:t>
            </a:r>
            <a:r>
              <a:rPr lang="fr-CH" sz="1600" b="0" dirty="0" err="1" smtClean="0"/>
              <a:t>than</a:t>
            </a:r>
            <a:r>
              <a:rPr lang="fr-CH" sz="1600" b="0" dirty="0" smtClean="0"/>
              <a:t> 20’000 </a:t>
            </a:r>
            <a:r>
              <a:rPr lang="fr-CH" sz="1600" b="0" dirty="0" err="1" smtClean="0"/>
              <a:t>industrial</a:t>
            </a:r>
            <a:r>
              <a:rPr lang="fr-CH" sz="1600" b="0" dirty="0" smtClean="0"/>
              <a:t> </a:t>
            </a:r>
            <a:r>
              <a:rPr lang="fr-CH" sz="1600" b="0" dirty="0" err="1" smtClean="0"/>
              <a:t>linacs</a:t>
            </a:r>
            <a:r>
              <a:rPr lang="fr-CH" sz="1600" b="0" dirty="0" smtClean="0"/>
              <a:t> in </a:t>
            </a:r>
            <a:r>
              <a:rPr lang="fr-CH" sz="1600" b="0" dirty="0" err="1" smtClean="0"/>
              <a:t>operation</a:t>
            </a:r>
            <a:r>
              <a:rPr lang="fr-CH" sz="1600" b="0" dirty="0" smtClean="0"/>
              <a:t> in the world.</a:t>
            </a:r>
          </a:p>
          <a:p>
            <a:endParaRPr lang="fr-CH" sz="1000" b="0" dirty="0" smtClean="0"/>
          </a:p>
          <a:p>
            <a:r>
              <a:rPr lang="fr-CH" sz="1600" b="0" dirty="0"/>
              <a:t>A</a:t>
            </a:r>
            <a:r>
              <a:rPr lang="fr-CH" sz="1600" b="0" dirty="0" smtClean="0"/>
              <a:t> large fraction </a:t>
            </a:r>
            <a:r>
              <a:rPr lang="fr-CH" sz="1600" b="0" dirty="0" err="1" smtClean="0"/>
              <a:t>is</a:t>
            </a:r>
            <a:r>
              <a:rPr lang="fr-CH" sz="1600" b="0" dirty="0" smtClean="0"/>
              <a:t> made of </a:t>
            </a:r>
            <a:r>
              <a:rPr lang="fr-CH" sz="1600" b="0" dirty="0" err="1" smtClean="0"/>
              <a:t>small</a:t>
            </a:r>
            <a:r>
              <a:rPr lang="fr-CH" sz="1600" b="0" dirty="0" smtClean="0"/>
              <a:t> </a:t>
            </a:r>
            <a:r>
              <a:rPr lang="fr-CH" sz="1600" b="0" dirty="0" err="1" smtClean="0"/>
              <a:t>electrostatic</a:t>
            </a:r>
            <a:r>
              <a:rPr lang="fr-CH" sz="1600" b="0" dirty="0" smtClean="0"/>
              <a:t> machines for ion implantation (10’000 </a:t>
            </a:r>
            <a:r>
              <a:rPr lang="fr-CH" sz="1600" b="0" dirty="0" err="1" smtClean="0"/>
              <a:t>units</a:t>
            </a:r>
            <a:r>
              <a:rPr lang="fr-CH" sz="1600" b="0" dirty="0" smtClean="0"/>
              <a:t>).</a:t>
            </a:r>
            <a:endParaRPr lang="en-GB" sz="1600" b="0" dirty="0"/>
          </a:p>
        </p:txBody>
      </p:sp>
    </p:spTree>
    <p:extLst>
      <p:ext uri="{BB962C8B-B14F-4D97-AF65-F5344CB8AC3E}">
        <p14:creationId xmlns:p14="http://schemas.microsoft.com/office/powerpoint/2010/main" val="792731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Linear Accelerators</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5</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1308532086"/>
              </p:ext>
            </p:extLst>
          </p:nvPr>
        </p:nvGraphicFramePr>
        <p:xfrm>
          <a:off x="609600" y="1600200"/>
          <a:ext cx="8229600" cy="4267200"/>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1143000"/>
                <a:gridCol w="3276600"/>
                <a:gridCol w="3810000"/>
              </a:tblGrid>
              <a:tr h="370840">
                <a:tc>
                  <a:txBody>
                    <a:bodyPr/>
                    <a:lstStyle/>
                    <a:p>
                      <a:endParaRPr lang="en-US" dirty="0"/>
                    </a:p>
                  </a:txBody>
                  <a:tcPr/>
                </a:tc>
                <a:tc gridSpan="2">
                  <a:txBody>
                    <a:bodyPr/>
                    <a:lstStyle/>
                    <a:p>
                      <a:pPr algn="ctr"/>
                      <a:r>
                        <a:rPr lang="en-US" dirty="0" smtClean="0"/>
                        <a:t>LINACS</a:t>
                      </a:r>
                      <a:endParaRPr lang="en-US" dirty="0"/>
                    </a:p>
                  </a:txBody>
                  <a:tcPr>
                    <a:lnR w="12700" cap="flat" cmpd="sng" algn="ctr">
                      <a:solidFill>
                        <a:schemeClr val="tx1"/>
                      </a:solidFill>
                      <a:prstDash val="solid"/>
                      <a:round/>
                      <a:headEnd type="none" w="med" len="med"/>
                      <a:tailEnd type="none" w="med" len="med"/>
                    </a:lnR>
                  </a:tcPr>
                </a:tc>
                <a:tc hMerge="1">
                  <a:txBody>
                    <a:bodyPr/>
                    <a:lstStyle/>
                    <a:p>
                      <a:endParaRPr lang="en-US" dirty="0"/>
                    </a:p>
                  </a:txBody>
                  <a:tcPr/>
                </a:tc>
              </a:tr>
              <a:tr h="619760">
                <a:tc>
                  <a:txBody>
                    <a:bodyPr/>
                    <a:lstStyle/>
                    <a:p>
                      <a:endParaRPr lang="en-US" dirty="0"/>
                    </a:p>
                  </a:txBody>
                  <a:tcPr anchor="ctr"/>
                </a:tc>
                <a:tc>
                  <a:txBody>
                    <a:bodyPr/>
                    <a:lstStyle/>
                    <a:p>
                      <a:pPr algn="ctr"/>
                      <a:r>
                        <a:rPr lang="en-US" sz="1800" b="1" dirty="0" smtClean="0">
                          <a:effectLst>
                            <a:outerShdw blurRad="50800" dist="38100" dir="2700000" algn="tl" rotWithShape="0">
                              <a:prstClr val="black">
                                <a:alpha val="40000"/>
                              </a:prstClr>
                            </a:outerShdw>
                          </a:effectLst>
                        </a:rPr>
                        <a:t>Low Energy</a:t>
                      </a:r>
                      <a:endParaRPr lang="en-US" sz="1800" b="1" dirty="0">
                        <a:effectLst>
                          <a:outerShdw blurRad="50800" dist="38100" dir="2700000" algn="tl" rotWithShape="0">
                            <a:prstClr val="black">
                              <a:alpha val="40000"/>
                            </a:prstClr>
                          </a:outerShdw>
                        </a:effectLst>
                      </a:endParaRPr>
                    </a:p>
                  </a:txBody>
                  <a:tcPr anchor="ctr"/>
                </a:tc>
                <a:tc>
                  <a:txBody>
                    <a:bodyPr/>
                    <a:lstStyle/>
                    <a:p>
                      <a:pPr algn="ctr"/>
                      <a:r>
                        <a:rPr lang="en-US" sz="1800" b="1" dirty="0" smtClean="0">
                          <a:effectLst>
                            <a:outerShdw blurRad="50800" dist="38100" dir="2700000" algn="tl" rotWithShape="0">
                              <a:prstClr val="black">
                                <a:alpha val="40000"/>
                              </a:prstClr>
                            </a:outerShdw>
                          </a:effectLst>
                        </a:rPr>
                        <a:t>High Energy</a:t>
                      </a:r>
                      <a:endParaRPr lang="en-US" sz="1800" b="1" dirty="0">
                        <a:effectLst>
                          <a:outerShdw blurRad="50800" dist="38100" dir="2700000" algn="tl" rotWithShape="0">
                            <a:prstClr val="black">
                              <a:alpha val="40000"/>
                            </a:prstClr>
                          </a:outerShdw>
                        </a:effectLst>
                      </a:endParaRPr>
                    </a:p>
                  </a:txBody>
                  <a:tcPr anchor="ctr">
                    <a:lnR w="12700" cap="flat" cmpd="sng" algn="ctr">
                      <a:solidFill>
                        <a:schemeClr val="tx1"/>
                      </a:solidFill>
                      <a:prstDash val="solid"/>
                      <a:round/>
                      <a:headEnd type="none" w="med" len="med"/>
                      <a:tailEnd type="none" w="med" len="med"/>
                    </a:lnR>
                  </a:tcPr>
                </a:tc>
              </a:tr>
              <a:tr h="2153920">
                <a:tc>
                  <a:txBody>
                    <a:bodyPr/>
                    <a:lstStyle/>
                    <a:p>
                      <a:r>
                        <a:rPr lang="en-US" dirty="0" smtClean="0"/>
                        <a:t>Protons, Ions</a:t>
                      </a:r>
                      <a:endParaRPr lang="en-US" dirty="0"/>
                    </a:p>
                  </a:txBody>
                  <a:tcPr anchor="ctr"/>
                </a:tc>
                <a:tc>
                  <a:txBody>
                    <a:bodyPr/>
                    <a:lstStyle/>
                    <a:p>
                      <a:r>
                        <a:rPr lang="en-US" sz="1600" kern="1200" dirty="0" smtClean="0">
                          <a:solidFill>
                            <a:schemeClr val="dk1"/>
                          </a:solidFill>
                          <a:latin typeface="+mn-lt"/>
                          <a:ea typeface="+mn-ea"/>
                          <a:cs typeface="+mn-cs"/>
                        </a:rPr>
                        <a:t>Injectors to synchrotrons, stand alone applications </a:t>
                      </a:r>
                    </a:p>
                    <a:p>
                      <a:endParaRPr lang="en-US" sz="1600" kern="1200" dirty="0" smtClean="0">
                        <a:solidFill>
                          <a:schemeClr val="dk1"/>
                        </a:solidFill>
                        <a:latin typeface="+mn-lt"/>
                        <a:ea typeface="+mn-ea"/>
                        <a:cs typeface="+mn-cs"/>
                      </a:endParaRPr>
                    </a:p>
                    <a:p>
                      <a:r>
                        <a:rPr lang="en-GB" sz="1400" i="1" kern="1200" dirty="0" smtClean="0">
                          <a:solidFill>
                            <a:srgbClr val="00B050"/>
                          </a:solidFill>
                          <a:latin typeface="+mn-lt"/>
                          <a:ea typeface="+mn-ea"/>
                          <a:cs typeface="+mn-cs"/>
                        </a:rPr>
                        <a:t>synchronous with the RF fields in the range where velocity increases with energy. </a:t>
                      </a:r>
                    </a:p>
                    <a:p>
                      <a:endParaRPr lang="en-GB" sz="1100" i="1" kern="1200" dirty="0" smtClean="0">
                        <a:solidFill>
                          <a:schemeClr val="dk1"/>
                        </a:solidFill>
                        <a:latin typeface="+mn-lt"/>
                        <a:ea typeface="+mn-ea"/>
                        <a:cs typeface="+mn-cs"/>
                      </a:endParaRPr>
                    </a:p>
                    <a:p>
                      <a:r>
                        <a:rPr lang="en-GB" sz="1200" i="1" kern="1200" dirty="0" smtClean="0">
                          <a:solidFill>
                            <a:schemeClr val="dk1"/>
                          </a:solidFill>
                          <a:latin typeface="+mn-lt"/>
                          <a:ea typeface="+mn-ea"/>
                          <a:cs typeface="+mn-cs"/>
                        </a:rPr>
                        <a:t>Protons : </a:t>
                      </a:r>
                      <a:r>
                        <a:rPr lang="en-GB" sz="1200" i="1" kern="1200" dirty="0" smtClean="0">
                          <a:solidFill>
                            <a:schemeClr val="dk1"/>
                          </a:solidFill>
                          <a:latin typeface="Symbol" pitchFamily="18" charset="2"/>
                          <a:ea typeface="+mn-ea"/>
                          <a:cs typeface="+mn-cs"/>
                        </a:rPr>
                        <a:t>b</a:t>
                      </a:r>
                      <a:r>
                        <a:rPr lang="en-GB" sz="1200" i="1" kern="1200" dirty="0" smtClean="0">
                          <a:solidFill>
                            <a:schemeClr val="dk1"/>
                          </a:solidFill>
                          <a:latin typeface="+mn-lt"/>
                          <a:ea typeface="+mn-ea"/>
                          <a:cs typeface="+mn-cs"/>
                        </a:rPr>
                        <a:t> = v/c =0.51 at 150 MeV, 0.95 at 2 GeV.</a:t>
                      </a:r>
                      <a:endParaRPr lang="en-US" sz="1600" dirty="0"/>
                    </a:p>
                  </a:txBody>
                  <a:tcPr anchor="ctr"/>
                </a:tc>
                <a:tc>
                  <a:txBody>
                    <a:bodyPr/>
                    <a:lstStyle/>
                    <a:p>
                      <a:r>
                        <a:rPr lang="en-US" sz="1600" i="0" dirty="0" smtClean="0">
                          <a:solidFill>
                            <a:schemeClr val="tx1"/>
                          </a:solidFill>
                        </a:rPr>
                        <a:t>Higher beam</a:t>
                      </a:r>
                      <a:r>
                        <a:rPr lang="en-US" sz="1600" i="0" baseline="0" dirty="0" smtClean="0">
                          <a:solidFill>
                            <a:schemeClr val="tx1"/>
                          </a:solidFill>
                        </a:rPr>
                        <a:t> intensity (increased luminosity or p</a:t>
                      </a:r>
                      <a:r>
                        <a:rPr lang="en-US" sz="1600" i="0" dirty="0" smtClean="0">
                          <a:solidFill>
                            <a:schemeClr val="tx1"/>
                          </a:solidFill>
                        </a:rPr>
                        <a:t>roduction</a:t>
                      </a:r>
                      <a:r>
                        <a:rPr lang="en-US" sz="1600" i="0" baseline="0" dirty="0" smtClean="0">
                          <a:solidFill>
                            <a:schemeClr val="tx1"/>
                          </a:solidFill>
                        </a:rPr>
                        <a:t> of secondary beams)</a:t>
                      </a:r>
                    </a:p>
                    <a:p>
                      <a:r>
                        <a:rPr lang="en-US" sz="1400" i="1" dirty="0" smtClean="0">
                          <a:solidFill>
                            <a:srgbClr val="FF0000"/>
                          </a:solidFill>
                        </a:rPr>
                        <a:t>higher cost/MeV than synchrotron   </a:t>
                      </a:r>
                      <a:r>
                        <a:rPr lang="en-US" sz="1400" i="1" dirty="0" smtClean="0">
                          <a:solidFill>
                            <a:schemeClr val="tx1"/>
                          </a:solidFill>
                        </a:rPr>
                        <a:t>but:</a:t>
                      </a:r>
                      <a:endParaRPr lang="en-US" i="1" dirty="0" smtClean="0">
                        <a:solidFill>
                          <a:schemeClr val="tx1"/>
                        </a:solidFill>
                      </a:endParaRPr>
                    </a:p>
                    <a:p>
                      <a:r>
                        <a:rPr lang="en-GB" sz="1400" i="1" kern="1200" dirty="0" smtClean="0">
                          <a:solidFill>
                            <a:srgbClr val="00B050"/>
                          </a:solidFill>
                          <a:latin typeface="+mn-lt"/>
                          <a:ea typeface="+mn-ea"/>
                          <a:cs typeface="+mn-cs"/>
                        </a:rPr>
                        <a:t>- high average beam current  </a:t>
                      </a:r>
                      <a:r>
                        <a:rPr lang="en-GB" sz="1200" i="1" kern="1200" dirty="0" smtClean="0">
                          <a:solidFill>
                            <a:schemeClr val="tx1"/>
                          </a:solidFill>
                          <a:latin typeface="+mn-lt"/>
                          <a:ea typeface="+mn-ea"/>
                          <a:cs typeface="+mn-cs"/>
                        </a:rPr>
                        <a:t>(high repetition rate, less resonances, easier beam loss)</a:t>
                      </a:r>
                      <a:endParaRPr lang="en-GB" sz="1400" i="1" kern="1200" dirty="0" smtClean="0">
                        <a:solidFill>
                          <a:schemeClr val="dk1"/>
                        </a:solidFill>
                        <a:latin typeface="+mn-lt"/>
                        <a:ea typeface="+mn-ea"/>
                        <a:cs typeface="+mn-cs"/>
                      </a:endParaRPr>
                    </a:p>
                    <a:p>
                      <a:r>
                        <a:rPr lang="en-GB" sz="1400" i="1" kern="1200" dirty="0" smtClean="0">
                          <a:solidFill>
                            <a:srgbClr val="00B050"/>
                          </a:solidFill>
                          <a:latin typeface="+mn-lt"/>
                          <a:ea typeface="+mn-ea"/>
                          <a:cs typeface="+mn-cs"/>
                        </a:rPr>
                        <a:t>- higher </a:t>
                      </a:r>
                      <a:r>
                        <a:rPr lang="en-GB" sz="1400" i="1" kern="1200" baseline="0" dirty="0" smtClean="0">
                          <a:solidFill>
                            <a:srgbClr val="00B050"/>
                          </a:solidFill>
                          <a:latin typeface="+mn-lt"/>
                          <a:ea typeface="+mn-ea"/>
                          <a:cs typeface="+mn-cs"/>
                        </a:rPr>
                        <a:t> accumulated intensity </a:t>
                      </a:r>
                      <a:r>
                        <a:rPr lang="en-GB" sz="1200" i="1" kern="1200" dirty="0" smtClean="0">
                          <a:solidFill>
                            <a:schemeClr val="tx1"/>
                          </a:solidFill>
                          <a:latin typeface="+mn-lt"/>
                          <a:ea typeface="+mn-ea"/>
                          <a:cs typeface="+mn-cs"/>
                        </a:rPr>
                        <a:t>in the synchrotron</a:t>
                      </a:r>
                      <a:r>
                        <a:rPr lang="en-GB" sz="1200" i="1" kern="1200" baseline="0" dirty="0" smtClean="0">
                          <a:solidFill>
                            <a:schemeClr val="tx1"/>
                          </a:solidFill>
                          <a:latin typeface="+mn-lt"/>
                          <a:ea typeface="+mn-ea"/>
                          <a:cs typeface="+mn-cs"/>
                        </a:rPr>
                        <a:t> for a higher energy linac.</a:t>
                      </a:r>
                      <a:endParaRPr lang="en-US" sz="1400" dirty="0">
                        <a:solidFill>
                          <a:schemeClr val="tx1"/>
                        </a:solidFill>
                      </a:endParaRPr>
                    </a:p>
                  </a:txBody>
                  <a:tcPr anchor="ctr">
                    <a:lnR w="12700" cap="flat" cmpd="sng" algn="ctr">
                      <a:solidFill>
                        <a:schemeClr val="tx1"/>
                      </a:solidFill>
                      <a:prstDash val="solid"/>
                      <a:round/>
                      <a:headEnd type="none" w="med" len="med"/>
                      <a:tailEnd type="none" w="med" len="med"/>
                    </a:lnR>
                  </a:tcPr>
                </a:tc>
              </a:tr>
              <a:tr h="1122680">
                <a:tc>
                  <a:txBody>
                    <a:bodyPr/>
                    <a:lstStyle/>
                    <a:p>
                      <a:r>
                        <a:rPr lang="en-US" dirty="0" smtClean="0"/>
                        <a:t>Electrons</a:t>
                      </a:r>
                      <a:endParaRPr lang="en-US" dirty="0"/>
                    </a:p>
                  </a:txBody>
                  <a:tcPr anchor="ctr"/>
                </a:tc>
                <a:tc>
                  <a:txBody>
                    <a:bodyPr/>
                    <a:lstStyle/>
                    <a:p>
                      <a:r>
                        <a:rPr lang="en-US" sz="1600" dirty="0" smtClean="0"/>
                        <a:t>Conventional e- linac</a:t>
                      </a:r>
                      <a:r>
                        <a:rPr lang="en-US" sz="1600" baseline="0" dirty="0" smtClean="0"/>
                        <a:t> </a:t>
                      </a:r>
                    </a:p>
                    <a:p>
                      <a:endParaRPr lang="en-US" sz="1400" i="1" baseline="0" dirty="0" smtClean="0">
                        <a:solidFill>
                          <a:srgbClr val="00B050"/>
                        </a:solidFill>
                      </a:endParaRPr>
                    </a:p>
                    <a:p>
                      <a:r>
                        <a:rPr lang="en-US" sz="1400" i="1" baseline="0" dirty="0" smtClean="0">
                          <a:solidFill>
                            <a:srgbClr val="00B050"/>
                          </a:solidFill>
                        </a:rPr>
                        <a:t>simple and compact </a:t>
                      </a:r>
                    </a:p>
                  </a:txBody>
                  <a:tcPr anchor="ctr"/>
                </a:tc>
                <a:tc>
                  <a:txBody>
                    <a:bodyPr/>
                    <a:lstStyle/>
                    <a:p>
                      <a:r>
                        <a:rPr lang="en-US" sz="1600" dirty="0" smtClean="0"/>
                        <a:t>Linear</a:t>
                      </a:r>
                      <a:r>
                        <a:rPr lang="en-US" sz="1600" baseline="0" dirty="0" smtClean="0"/>
                        <a:t> colliders</a:t>
                      </a:r>
                    </a:p>
                    <a:p>
                      <a:endParaRPr lang="en-US" sz="1400" i="1" dirty="0" smtClean="0">
                        <a:solidFill>
                          <a:srgbClr val="00B050"/>
                        </a:solidFill>
                      </a:endParaRPr>
                    </a:p>
                    <a:p>
                      <a:r>
                        <a:rPr lang="en-US" sz="1400" i="1" dirty="0" smtClean="0">
                          <a:solidFill>
                            <a:srgbClr val="00B050"/>
                          </a:solidFill>
                        </a:rPr>
                        <a:t>do not lose energy because</a:t>
                      </a:r>
                      <a:r>
                        <a:rPr lang="en-US" sz="1400" i="1" baseline="0" dirty="0" smtClean="0">
                          <a:solidFill>
                            <a:srgbClr val="00B050"/>
                          </a:solidFill>
                        </a:rPr>
                        <a:t> of synchrotron radiation – only option for high energy!</a:t>
                      </a:r>
                      <a:r>
                        <a:rPr lang="en-US" sz="1400" i="1" dirty="0" smtClean="0">
                          <a:solidFill>
                            <a:srgbClr val="00B050"/>
                          </a:solidFill>
                        </a:rPr>
                        <a:t>  </a:t>
                      </a:r>
                      <a:endParaRPr lang="en-US" sz="1400" i="1" dirty="0">
                        <a:solidFill>
                          <a:srgbClr val="00B050"/>
                        </a:solidFill>
                      </a:endParaRPr>
                    </a:p>
                  </a:txBody>
                  <a:tcPr anchor="ctr">
                    <a:lnR w="12700" cap="flat" cmpd="sng" algn="ctr">
                      <a:solidFill>
                        <a:schemeClr val="tx1"/>
                      </a:solidFill>
                      <a:prstDash val="solid"/>
                      <a:round/>
                      <a:headEnd type="none" w="med" len="med"/>
                      <a:tailEnd type="none" w="med" len="med"/>
                    </a:lnR>
                  </a:tcPr>
                </a:tc>
              </a:tr>
            </a:tbl>
          </a:graphicData>
        </a:graphic>
      </p:graphicFrame>
      <p:sp>
        <p:nvSpPr>
          <p:cNvPr id="5" name="Oval 4"/>
          <p:cNvSpPr/>
          <p:nvPr/>
        </p:nvSpPr>
        <p:spPr bwMode="auto">
          <a:xfrm>
            <a:off x="2362200" y="6006935"/>
            <a:ext cx="2438400" cy="838200"/>
          </a:xfrm>
          <a:prstGeom prst="ellipse">
            <a:avLst/>
          </a:prstGeom>
          <a:solidFill>
            <a:srgbClr val="99FF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CH" sz="1800" b="1" i="0" u="none" strike="noStrike" cap="none" normalizeH="0" baseline="0" dirty="0" smtClean="0">
                <a:ln>
                  <a:noFill/>
                </a:ln>
                <a:solidFill>
                  <a:schemeClr val="tx1"/>
                </a:solidFill>
                <a:effectLst/>
                <a:latin typeface="Arial" charset="0"/>
              </a:rPr>
              <a:t>« </a:t>
            </a:r>
            <a:r>
              <a:rPr lang="fr-CH" sz="1800" dirty="0" err="1" smtClean="0"/>
              <a:t>t</a:t>
            </a:r>
            <a:r>
              <a:rPr kumimoji="0" lang="fr-CH" sz="1800" b="1" i="0" u="none" strike="noStrike" cap="none" normalizeH="0" baseline="0" dirty="0" err="1" smtClean="0">
                <a:ln>
                  <a:noFill/>
                </a:ln>
                <a:solidFill>
                  <a:schemeClr val="tx1"/>
                </a:solidFill>
                <a:effectLst/>
                <a:latin typeface="Arial" charset="0"/>
              </a:rPr>
              <a:t>raditional</a:t>
            </a:r>
            <a:r>
              <a:rPr lang="fr-CH" sz="1800" dirty="0" smtClean="0"/>
              <a:t> » linac range</a:t>
            </a:r>
            <a:endParaRPr kumimoji="0" lang="en-US" sz="1800" b="1" i="0" u="none" strike="noStrike" cap="none" normalizeH="0" baseline="0" dirty="0" smtClean="0">
              <a:ln>
                <a:noFill/>
              </a:ln>
              <a:solidFill>
                <a:schemeClr val="tx1"/>
              </a:solidFill>
              <a:effectLst/>
              <a:latin typeface="Arial" charset="0"/>
            </a:endParaRPr>
          </a:p>
        </p:txBody>
      </p:sp>
      <p:sp>
        <p:nvSpPr>
          <p:cNvPr id="6" name="Oval 5"/>
          <p:cNvSpPr/>
          <p:nvPr/>
        </p:nvSpPr>
        <p:spPr bwMode="auto">
          <a:xfrm>
            <a:off x="5181600" y="6006935"/>
            <a:ext cx="2286000" cy="838200"/>
          </a:xfrm>
          <a:prstGeom prst="ellipse">
            <a:avLst/>
          </a:prstGeom>
          <a:solidFill>
            <a:srgbClr val="99FF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CH" sz="1800" b="1" i="0" u="none" strike="noStrike" cap="none" normalizeH="0" baseline="0" dirty="0" smtClean="0">
                <a:ln>
                  <a:noFill/>
                </a:ln>
                <a:solidFill>
                  <a:schemeClr val="tx1"/>
                </a:solidFill>
                <a:effectLst/>
                <a:latin typeface="Arial" charset="0"/>
              </a:rPr>
              <a:t>« </a:t>
            </a:r>
            <a:r>
              <a:rPr lang="fr-CH" sz="1800" dirty="0" smtClean="0"/>
              <a:t>new » linac range</a:t>
            </a:r>
            <a:endParaRPr kumimoji="0" lang="en-US" sz="1800" b="1" i="0" u="none" strike="noStrike" cap="none" normalizeH="0" baseline="0" dirty="0" smtClean="0">
              <a:ln>
                <a:noFill/>
              </a:ln>
              <a:solidFill>
                <a:schemeClr val="tx1"/>
              </a:solidFill>
              <a:effectLst/>
              <a:latin typeface="Arial" charset="0"/>
            </a:endParaRPr>
          </a:p>
        </p:txBody>
      </p:sp>
      <p:sp>
        <p:nvSpPr>
          <p:cNvPr id="7" name="Right Arrow 6"/>
          <p:cNvSpPr/>
          <p:nvPr/>
        </p:nvSpPr>
        <p:spPr bwMode="auto">
          <a:xfrm>
            <a:off x="4876800" y="6235535"/>
            <a:ext cx="228600" cy="304800"/>
          </a:xfrm>
          <a:prstGeom prst="rightArrow">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TextBox 7"/>
          <p:cNvSpPr txBox="1"/>
          <p:nvPr/>
        </p:nvSpPr>
        <p:spPr>
          <a:xfrm rot="20867237">
            <a:off x="242133" y="1374103"/>
            <a:ext cx="1563739" cy="1015663"/>
          </a:xfrm>
          <a:prstGeom prst="rect">
            <a:avLst/>
          </a:prstGeom>
          <a:solidFill>
            <a:srgbClr val="FFFFAB"/>
          </a:solidFill>
        </p:spPr>
        <p:txBody>
          <a:bodyPr wrap="square" rtlCol="0">
            <a:spAutoFit/>
          </a:bodyPr>
          <a:lstStyle/>
          <a:p>
            <a:r>
              <a:rPr lang="en-US" sz="1200" dirty="0" err="1" smtClean="0">
                <a:latin typeface="+mj-lt"/>
              </a:rPr>
              <a:t>Linacs</a:t>
            </a:r>
            <a:r>
              <a:rPr lang="en-US" sz="1200" dirty="0" smtClean="0">
                <a:latin typeface="+mj-lt"/>
              </a:rPr>
              <a:t>:</a:t>
            </a:r>
          </a:p>
          <a:p>
            <a:r>
              <a:rPr lang="en-US" sz="1200" dirty="0" smtClean="0">
                <a:latin typeface="+mj-lt"/>
              </a:rPr>
              <a:t>Particles go only once through </a:t>
            </a:r>
            <a:r>
              <a:rPr lang="en-US" sz="1200" dirty="0" smtClean="0">
                <a:latin typeface="+mj-lt"/>
              </a:rPr>
              <a:t>the </a:t>
            </a:r>
            <a:r>
              <a:rPr lang="en-US" sz="1200" dirty="0" smtClean="0">
                <a:latin typeface="+mj-lt"/>
              </a:rPr>
              <a:t>accelerating structure</a:t>
            </a:r>
            <a:endParaRPr lang="en-GB" sz="1200" dirty="0">
              <a:latin typeface="+mj-lt"/>
            </a:endParaRPr>
          </a:p>
        </p:txBody>
      </p:sp>
    </p:spTree>
    <p:extLst>
      <p:ext uri="{BB962C8B-B14F-4D97-AF65-F5344CB8AC3E}">
        <p14:creationId xmlns:p14="http://schemas.microsoft.com/office/powerpoint/2010/main" val="29648509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4294967295"/>
          </p:nvPr>
        </p:nvSpPr>
        <p:spPr>
          <a:xfrm>
            <a:off x="6629400" y="6477001"/>
            <a:ext cx="2438400" cy="244475"/>
          </a:xfrm>
          <a:prstGeom prst="rect">
            <a:avLst/>
          </a:prstGeom>
          <a:noFill/>
        </p:spPr>
        <p:txBody>
          <a:bodyPr/>
          <a:lstStyle/>
          <a:p>
            <a:fld id="{B88FCE84-4527-4A7B-84A8-88D795E93D26}" type="slidenum">
              <a:rPr lang="en-GB" smtClean="0"/>
              <a:pPr/>
              <a:t>50</a:t>
            </a:fld>
            <a:endParaRPr lang="en-GB" smtClean="0"/>
          </a:p>
        </p:txBody>
      </p:sp>
      <p:sp>
        <p:nvSpPr>
          <p:cNvPr id="9219" name="Slide Number Placeholder 5"/>
          <p:cNvSpPr txBox="1">
            <a:spLocks noGrp="1"/>
          </p:cNvSpPr>
          <p:nvPr/>
        </p:nvSpPr>
        <p:spPr bwMode="auto">
          <a:xfrm>
            <a:off x="6629400" y="6475807"/>
            <a:ext cx="2438400" cy="246863"/>
          </a:xfrm>
          <a:prstGeom prst="rect">
            <a:avLst/>
          </a:prstGeom>
          <a:noFill/>
          <a:ln w="9525">
            <a:noFill/>
            <a:miter lim="800000"/>
            <a:headEnd/>
            <a:tailEnd/>
          </a:ln>
        </p:spPr>
        <p:txBody>
          <a:bodyPr lIns="92075" tIns="46038" rIns="92075" bIns="46038" anchor="ctr">
            <a:spAutoFit/>
          </a:bodyPr>
          <a:lstStyle/>
          <a:p>
            <a:pPr algn="r">
              <a:spcBef>
                <a:spcPct val="0"/>
              </a:spcBef>
            </a:pPr>
            <a:fld id="{C6839A20-BF2F-48EA-8129-AAFD26275FED}" type="slidenum">
              <a:rPr lang="en-GB" sz="1000" b="0">
                <a:solidFill>
                  <a:schemeClr val="tx1"/>
                </a:solidFill>
                <a:latin typeface="Arial Unicode MS" pitchFamily="34" charset="-128"/>
              </a:rPr>
              <a:pPr algn="r">
                <a:spcBef>
                  <a:spcPct val="0"/>
                </a:spcBef>
              </a:pPr>
              <a:t>50</a:t>
            </a:fld>
            <a:endParaRPr lang="en-GB" sz="1000" b="0">
              <a:solidFill>
                <a:schemeClr val="tx1"/>
              </a:solidFill>
              <a:latin typeface="Arial Unicode MS" pitchFamily="34" charset="-128"/>
            </a:endParaRPr>
          </a:p>
        </p:txBody>
      </p:sp>
      <p:sp>
        <p:nvSpPr>
          <p:cNvPr id="2553858" name="Rectangle 2"/>
          <p:cNvSpPr>
            <a:spLocks noGrp="1" noChangeArrowheads="1"/>
          </p:cNvSpPr>
          <p:nvPr>
            <p:ph type="title" idx="4294967295"/>
          </p:nvPr>
        </p:nvSpPr>
        <p:spPr>
          <a:xfrm>
            <a:off x="2209800" y="227012"/>
            <a:ext cx="5334000" cy="839788"/>
          </a:xfrm>
        </p:spPr>
        <p:txBody>
          <a:bodyPr/>
          <a:lstStyle/>
          <a:p>
            <a:pPr eaLnBrk="1" hangingPunct="1">
              <a:defRPr/>
            </a:pPr>
            <a:r>
              <a:rPr lang="en-US" dirty="0" smtClean="0"/>
              <a:t>Radiotherapy with linear accelerators</a:t>
            </a:r>
            <a:endParaRPr lang="en-US" b="0" dirty="0" smtClean="0"/>
          </a:p>
        </p:txBody>
      </p:sp>
      <p:sp>
        <p:nvSpPr>
          <p:cNvPr id="2553860" name="Text Box 4"/>
          <p:cNvSpPr txBox="1">
            <a:spLocks noChangeArrowheads="1"/>
          </p:cNvSpPr>
          <p:nvPr/>
        </p:nvSpPr>
        <p:spPr bwMode="auto">
          <a:xfrm>
            <a:off x="4495800" y="5791200"/>
            <a:ext cx="3886200" cy="707886"/>
          </a:xfrm>
          <a:prstGeom prst="rect">
            <a:avLst/>
          </a:prstGeom>
          <a:noFill/>
          <a:ln w="28575">
            <a:noFill/>
            <a:miter lim="800000"/>
            <a:headEnd/>
            <a:tailEnd/>
          </a:ln>
          <a:effectLst/>
        </p:spPr>
        <p:txBody>
          <a:bodyPr wrap="square">
            <a:spAutoFit/>
          </a:bodyPr>
          <a:lstStyle/>
          <a:p>
            <a:pPr>
              <a:defRPr/>
            </a:pPr>
            <a:r>
              <a:rPr lang="en-US" dirty="0">
                <a:solidFill>
                  <a:schemeClr val="tx1"/>
                </a:solidFill>
                <a:latin typeface="Arial" pitchFamily="34" charset="0"/>
              </a:rPr>
              <a:t>20 000 patients per year every 10 million inhabitants</a:t>
            </a:r>
          </a:p>
        </p:txBody>
      </p:sp>
      <p:grpSp>
        <p:nvGrpSpPr>
          <p:cNvPr id="3" name="Group 148"/>
          <p:cNvGrpSpPr>
            <a:grpSpLocks/>
          </p:cNvGrpSpPr>
          <p:nvPr/>
        </p:nvGrpSpPr>
        <p:grpSpPr bwMode="auto">
          <a:xfrm>
            <a:off x="0" y="1447800"/>
            <a:ext cx="9047285" cy="5294531"/>
            <a:chOff x="60258" y="681057"/>
            <a:chExt cx="9801563" cy="5294391"/>
          </a:xfrm>
        </p:grpSpPr>
        <p:grpSp>
          <p:nvGrpSpPr>
            <p:cNvPr id="4" name="Group 147"/>
            <p:cNvGrpSpPr>
              <a:grpSpLocks/>
            </p:cNvGrpSpPr>
            <p:nvPr/>
          </p:nvGrpSpPr>
          <p:grpSpPr bwMode="auto">
            <a:xfrm>
              <a:off x="60258" y="681057"/>
              <a:ext cx="9801563" cy="5294391"/>
              <a:chOff x="60258" y="681057"/>
              <a:chExt cx="9801563" cy="5294391"/>
            </a:xfrm>
          </p:grpSpPr>
          <p:grpSp>
            <p:nvGrpSpPr>
              <p:cNvPr id="5" name="Group 146"/>
              <p:cNvGrpSpPr>
                <a:grpSpLocks/>
              </p:cNvGrpSpPr>
              <p:nvPr/>
            </p:nvGrpSpPr>
            <p:grpSpPr bwMode="auto">
              <a:xfrm>
                <a:off x="60258" y="681057"/>
                <a:ext cx="9801563" cy="4500441"/>
                <a:chOff x="352657" y="717570"/>
                <a:chExt cx="9801563" cy="4500441"/>
              </a:xfrm>
            </p:grpSpPr>
            <p:sp>
              <p:nvSpPr>
                <p:cNvPr id="9231" name="Rectangle 5"/>
                <p:cNvSpPr>
                  <a:spLocks noChangeArrowheads="1"/>
                </p:cNvSpPr>
                <p:nvPr/>
              </p:nvSpPr>
              <p:spPr bwMode="auto">
                <a:xfrm>
                  <a:off x="8759673" y="2312988"/>
                  <a:ext cx="1394547" cy="290513"/>
                </a:xfrm>
                <a:prstGeom prst="rect">
                  <a:avLst/>
                </a:prstGeom>
                <a:noFill/>
                <a:ln w="25400">
                  <a:noFill/>
                  <a:miter lim="800000"/>
                  <a:headEnd/>
                  <a:tailEnd/>
                </a:ln>
              </p:spPr>
              <p:txBody>
                <a:bodyPr lIns="12700" tIns="12700" rIns="12700" bIns="12700"/>
                <a:lstStyle/>
                <a:p>
                  <a:pPr algn="l" eaLnBrk="0" hangingPunct="0">
                    <a:spcBef>
                      <a:spcPct val="0"/>
                    </a:spcBef>
                  </a:pPr>
                  <a:endParaRPr lang="en-US" sz="1600" b="0">
                    <a:solidFill>
                      <a:schemeClr val="bg2"/>
                    </a:solidFill>
                    <a:latin typeface="Times New Roman" pitchFamily="18" charset="0"/>
                  </a:endParaRPr>
                </a:p>
              </p:txBody>
            </p:sp>
            <p:sp>
              <p:nvSpPr>
                <p:cNvPr id="9232" name="Rectangle 80"/>
                <p:cNvSpPr>
                  <a:spLocks noChangeArrowheads="1"/>
                </p:cNvSpPr>
                <p:nvPr/>
              </p:nvSpPr>
              <p:spPr bwMode="auto">
                <a:xfrm>
                  <a:off x="352657" y="741936"/>
                  <a:ext cx="4381560" cy="4476074"/>
                </a:xfrm>
                <a:prstGeom prst="rect">
                  <a:avLst/>
                </a:prstGeom>
                <a:solidFill>
                  <a:schemeClr val="tx1"/>
                </a:solidFill>
                <a:ln w="9525" algn="ctr">
                  <a:solidFill>
                    <a:schemeClr val="tx1"/>
                  </a:solidFill>
                  <a:round/>
                  <a:headEnd/>
                  <a:tailEnd/>
                </a:ln>
              </p:spPr>
              <p:txBody>
                <a:bodyPr wrap="none"/>
                <a:lstStyle/>
                <a:p>
                  <a:endParaRPr lang="fr-FR"/>
                </a:p>
              </p:txBody>
            </p:sp>
            <p:pic>
              <p:nvPicPr>
                <p:cNvPr id="9233" name="Picture 5" descr="figura1b"/>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22906" y="717570"/>
                  <a:ext cx="5068888" cy="4208463"/>
                </a:xfrm>
                <a:prstGeom prst="rect">
                  <a:avLst/>
                </a:prstGeom>
                <a:noFill/>
                <a:ln w="9525">
                  <a:solidFill>
                    <a:srgbClr val="0033CC"/>
                  </a:solidFill>
                  <a:miter lim="800000"/>
                  <a:headEnd/>
                  <a:tailEnd/>
                </a:ln>
              </p:spPr>
            </p:pic>
            <p:sp>
              <p:nvSpPr>
                <p:cNvPr id="9234" name="Rectangle 7"/>
                <p:cNvSpPr>
                  <a:spLocks noChangeArrowheads="1"/>
                </p:cNvSpPr>
                <p:nvPr/>
              </p:nvSpPr>
              <p:spPr bwMode="auto">
                <a:xfrm>
                  <a:off x="353771" y="735033"/>
                  <a:ext cx="3225800" cy="4482978"/>
                </a:xfrm>
                <a:prstGeom prst="rect">
                  <a:avLst/>
                </a:prstGeom>
                <a:solidFill>
                  <a:schemeClr val="tx1"/>
                </a:solidFill>
                <a:ln w="9525" algn="ctr">
                  <a:noFill/>
                  <a:miter lim="800000"/>
                  <a:headEnd/>
                  <a:tailEnd/>
                </a:ln>
              </p:spPr>
              <p:txBody>
                <a:bodyPr wrap="none" anchor="ctr"/>
                <a:lstStyle/>
                <a:p>
                  <a:endParaRPr lang="en-US" sz="1600"/>
                </a:p>
              </p:txBody>
            </p:sp>
            <p:grpSp>
              <p:nvGrpSpPr>
                <p:cNvPr id="6" name="Group 101"/>
                <p:cNvGrpSpPr>
                  <a:grpSpLocks/>
                </p:cNvGrpSpPr>
                <p:nvPr/>
              </p:nvGrpSpPr>
              <p:grpSpPr bwMode="auto">
                <a:xfrm>
                  <a:off x="464278" y="4950442"/>
                  <a:ext cx="2920966" cy="110695"/>
                  <a:chOff x="542813" y="4603220"/>
                  <a:chExt cx="2920966" cy="110695"/>
                </a:xfrm>
              </p:grpSpPr>
              <p:sp>
                <p:nvSpPr>
                  <p:cNvPr id="9284" name="Line 46"/>
                  <p:cNvSpPr>
                    <a:spLocks noChangeShapeType="1"/>
                  </p:cNvSpPr>
                  <p:nvPr/>
                </p:nvSpPr>
                <p:spPr bwMode="auto">
                  <a:xfrm>
                    <a:off x="623951" y="4624507"/>
                    <a:ext cx="486828" cy="0"/>
                  </a:xfrm>
                  <a:prstGeom prst="line">
                    <a:avLst/>
                  </a:prstGeom>
                  <a:noFill/>
                  <a:ln w="28575">
                    <a:solidFill>
                      <a:srgbClr val="000000"/>
                    </a:solidFill>
                    <a:round/>
                    <a:headEnd type="triangle" w="med" len="med"/>
                    <a:tailEnd type="triangle" w="med" len="med"/>
                  </a:ln>
                </p:spPr>
                <p:txBody>
                  <a:bodyPr/>
                  <a:lstStyle/>
                  <a:p>
                    <a:endParaRPr lang="en-US"/>
                  </a:p>
                </p:txBody>
              </p:sp>
              <p:sp>
                <p:nvSpPr>
                  <p:cNvPr id="9285" name="Line 47"/>
                  <p:cNvSpPr>
                    <a:spLocks noChangeShapeType="1"/>
                  </p:cNvSpPr>
                  <p:nvPr/>
                </p:nvSpPr>
                <p:spPr bwMode="auto">
                  <a:xfrm>
                    <a:off x="542813" y="4713915"/>
                    <a:ext cx="486828" cy="0"/>
                  </a:xfrm>
                  <a:prstGeom prst="line">
                    <a:avLst/>
                  </a:prstGeom>
                  <a:noFill/>
                  <a:ln w="28575">
                    <a:solidFill>
                      <a:srgbClr val="000000"/>
                    </a:solidFill>
                    <a:round/>
                    <a:headEnd type="triangle" w="med" len="med"/>
                    <a:tailEnd type="triangle" w="med" len="med"/>
                  </a:ln>
                </p:spPr>
                <p:txBody>
                  <a:bodyPr/>
                  <a:lstStyle/>
                  <a:p>
                    <a:endParaRPr lang="en-US"/>
                  </a:p>
                </p:txBody>
              </p:sp>
              <p:sp>
                <p:nvSpPr>
                  <p:cNvPr id="9286" name="Line 48"/>
                  <p:cNvSpPr>
                    <a:spLocks noChangeShapeType="1"/>
                  </p:cNvSpPr>
                  <p:nvPr/>
                </p:nvSpPr>
                <p:spPr bwMode="auto">
                  <a:xfrm>
                    <a:off x="2814675" y="4603220"/>
                    <a:ext cx="486828" cy="0"/>
                  </a:xfrm>
                  <a:prstGeom prst="line">
                    <a:avLst/>
                  </a:prstGeom>
                  <a:noFill/>
                  <a:ln w="28575">
                    <a:solidFill>
                      <a:srgbClr val="000000"/>
                    </a:solidFill>
                    <a:round/>
                    <a:headEnd type="triangle" w="med" len="med"/>
                    <a:tailEnd type="triangle" w="med" len="med"/>
                  </a:ln>
                </p:spPr>
                <p:txBody>
                  <a:bodyPr/>
                  <a:lstStyle/>
                  <a:p>
                    <a:endParaRPr lang="en-US"/>
                  </a:p>
                </p:txBody>
              </p:sp>
              <p:sp>
                <p:nvSpPr>
                  <p:cNvPr id="9287" name="Line 49"/>
                  <p:cNvSpPr>
                    <a:spLocks noChangeShapeType="1"/>
                  </p:cNvSpPr>
                  <p:nvPr/>
                </p:nvSpPr>
                <p:spPr bwMode="auto">
                  <a:xfrm>
                    <a:off x="2976951" y="4692627"/>
                    <a:ext cx="486828" cy="0"/>
                  </a:xfrm>
                  <a:prstGeom prst="line">
                    <a:avLst/>
                  </a:prstGeom>
                  <a:noFill/>
                  <a:ln w="28575">
                    <a:solidFill>
                      <a:srgbClr val="000000"/>
                    </a:solidFill>
                    <a:round/>
                    <a:headEnd type="triangle" w="med" len="med"/>
                    <a:tailEnd type="triangle" w="med" len="med"/>
                  </a:ln>
                </p:spPr>
                <p:txBody>
                  <a:bodyPr/>
                  <a:lstStyle/>
                  <a:p>
                    <a:endParaRPr lang="en-US"/>
                  </a:p>
                </p:txBody>
              </p:sp>
            </p:grpSp>
            <p:pic>
              <p:nvPicPr>
                <p:cNvPr id="9236" name="Picture 8" descr="figura1a"/>
                <p:cNvPicPr>
                  <a:picLocks noChangeAspect="1" noChangeArrowheads="1"/>
                </p:cNvPicPr>
                <p:nvPr/>
              </p:nvPicPr>
              <p:blipFill>
                <a:blip r:embed="rId3" cstate="print">
                  <a:lum contrast="6000"/>
                  <a:extLst>
                    <a:ext uri="{28A0092B-C50C-407E-A947-70E740481C1C}">
                      <a14:useLocalDpi xmlns:a14="http://schemas.microsoft.com/office/drawing/2010/main"/>
                    </a:ext>
                  </a:extLst>
                </a:blip>
                <a:srcRect/>
                <a:stretch>
                  <a:fillRect/>
                </a:stretch>
              </p:blipFill>
              <p:spPr bwMode="auto">
                <a:xfrm>
                  <a:off x="464896" y="1116033"/>
                  <a:ext cx="3073400" cy="2281238"/>
                </a:xfrm>
                <a:prstGeom prst="rect">
                  <a:avLst/>
                </a:prstGeom>
                <a:solidFill>
                  <a:srgbClr val="FDFFE5"/>
                </a:solidFill>
                <a:ln w="38100" cmpd="dbl">
                  <a:noFill/>
                  <a:miter lim="800000"/>
                  <a:headEnd/>
                  <a:tailEnd/>
                </a:ln>
              </p:spPr>
            </p:pic>
            <p:sp>
              <p:nvSpPr>
                <p:cNvPr id="88" name="Text Box 15"/>
                <p:cNvSpPr txBox="1">
                  <a:spLocks noChangeArrowheads="1"/>
                </p:cNvSpPr>
                <p:nvPr/>
              </p:nvSpPr>
              <p:spPr bwMode="auto">
                <a:xfrm>
                  <a:off x="391606" y="1008074"/>
                  <a:ext cx="1299359" cy="369322"/>
                </a:xfrm>
                <a:prstGeom prst="rect">
                  <a:avLst/>
                </a:prstGeom>
                <a:solidFill>
                  <a:schemeClr val="tx1"/>
                </a:solidFill>
                <a:ln w="9525" algn="ctr">
                  <a:noFill/>
                  <a:miter lim="800000"/>
                  <a:headEnd/>
                  <a:tailEnd/>
                </a:ln>
                <a:effectLst/>
              </p:spPr>
              <p:txBody>
                <a:bodyPr wrap="none">
                  <a:spAutoFit/>
                </a:bodyPr>
                <a:lstStyle/>
                <a:p>
                  <a:pPr algn="r">
                    <a:defRPr/>
                  </a:pPr>
                  <a:r>
                    <a:rPr lang="fr-CH" sz="1800" dirty="0" err="1">
                      <a:solidFill>
                        <a:srgbClr val="FF0000"/>
                      </a:solidFill>
                      <a:latin typeface="+mj-lt"/>
                    </a:rPr>
                    <a:t>electrons</a:t>
                  </a:r>
                  <a:endParaRPr lang="fr-CH" sz="1800" dirty="0">
                    <a:solidFill>
                      <a:srgbClr val="FF0000"/>
                    </a:solidFill>
                    <a:latin typeface="+mj-lt"/>
                  </a:endParaRPr>
                </a:p>
              </p:txBody>
            </p:sp>
            <p:sp>
              <p:nvSpPr>
                <p:cNvPr id="9238" name="Line 16"/>
                <p:cNvSpPr>
                  <a:spLocks noChangeShapeType="1"/>
                </p:cNvSpPr>
                <p:nvPr/>
              </p:nvSpPr>
              <p:spPr bwMode="auto">
                <a:xfrm>
                  <a:off x="1226896" y="1420833"/>
                  <a:ext cx="0" cy="268288"/>
                </a:xfrm>
                <a:prstGeom prst="line">
                  <a:avLst/>
                </a:prstGeom>
                <a:noFill/>
                <a:ln w="28575">
                  <a:solidFill>
                    <a:srgbClr val="FF0000"/>
                  </a:solidFill>
                  <a:round/>
                  <a:headEnd/>
                  <a:tailEnd type="triangle" w="med" len="med"/>
                </a:ln>
              </p:spPr>
              <p:txBody>
                <a:bodyPr/>
                <a:lstStyle/>
                <a:p>
                  <a:endParaRPr lang="en-US"/>
                </a:p>
              </p:txBody>
            </p:sp>
            <p:grpSp>
              <p:nvGrpSpPr>
                <p:cNvPr id="7" name="Group 26"/>
                <p:cNvGrpSpPr>
                  <a:grpSpLocks/>
                </p:cNvGrpSpPr>
                <p:nvPr/>
              </p:nvGrpSpPr>
              <p:grpSpPr bwMode="auto">
                <a:xfrm>
                  <a:off x="723664" y="3162338"/>
                  <a:ext cx="998540" cy="1535120"/>
                  <a:chOff x="811" y="2489"/>
                  <a:chExt cx="629" cy="967"/>
                </a:xfrm>
              </p:grpSpPr>
              <p:sp>
                <p:nvSpPr>
                  <p:cNvPr id="9241" name="Rectangle 10"/>
                  <p:cNvSpPr>
                    <a:spLocks noChangeArrowheads="1"/>
                  </p:cNvSpPr>
                  <p:nvPr/>
                </p:nvSpPr>
                <p:spPr bwMode="auto">
                  <a:xfrm>
                    <a:off x="883" y="2524"/>
                    <a:ext cx="193" cy="73"/>
                  </a:xfrm>
                  <a:prstGeom prst="rect">
                    <a:avLst/>
                  </a:prstGeom>
                  <a:solidFill>
                    <a:srgbClr val="FDFFE5"/>
                  </a:solidFill>
                  <a:ln w="9525" algn="ctr">
                    <a:solidFill>
                      <a:schemeClr val="tx1"/>
                    </a:solidFill>
                    <a:miter lim="800000"/>
                    <a:headEnd/>
                    <a:tailEnd/>
                  </a:ln>
                </p:spPr>
                <p:txBody>
                  <a:bodyPr wrap="none" anchor="ctr"/>
                  <a:lstStyle/>
                  <a:p>
                    <a:endParaRPr lang="fr-FR"/>
                  </a:p>
                </p:txBody>
              </p:sp>
              <p:sp>
                <p:nvSpPr>
                  <p:cNvPr id="9242" name="Rectangle 11"/>
                  <p:cNvSpPr>
                    <a:spLocks noChangeArrowheads="1"/>
                  </p:cNvSpPr>
                  <p:nvPr/>
                </p:nvSpPr>
                <p:spPr bwMode="auto">
                  <a:xfrm>
                    <a:off x="1174" y="2524"/>
                    <a:ext cx="193" cy="73"/>
                  </a:xfrm>
                  <a:prstGeom prst="rect">
                    <a:avLst/>
                  </a:prstGeom>
                  <a:solidFill>
                    <a:srgbClr val="FDFFE5"/>
                  </a:solidFill>
                  <a:ln w="9525" algn="ctr">
                    <a:solidFill>
                      <a:schemeClr val="tx1"/>
                    </a:solidFill>
                    <a:miter lim="800000"/>
                    <a:headEnd/>
                    <a:tailEnd/>
                  </a:ln>
                </p:spPr>
                <p:txBody>
                  <a:bodyPr wrap="none" anchor="ctr"/>
                  <a:lstStyle/>
                  <a:p>
                    <a:endParaRPr lang="fr-FR"/>
                  </a:p>
                </p:txBody>
              </p:sp>
              <p:sp>
                <p:nvSpPr>
                  <p:cNvPr id="9243" name="AutoShape 12"/>
                  <p:cNvSpPr>
                    <a:spLocks noChangeArrowheads="1"/>
                  </p:cNvSpPr>
                  <p:nvPr/>
                </p:nvSpPr>
                <p:spPr bwMode="auto">
                  <a:xfrm rot="10800000">
                    <a:off x="1041" y="2525"/>
                    <a:ext cx="169" cy="4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3 w 21600"/>
                      <a:gd name="T13" fmla="*/ 4508 h 21600"/>
                      <a:gd name="T14" fmla="*/ 17127 w 21600"/>
                      <a:gd name="T15" fmla="*/ 170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DFFE5"/>
                  </a:solidFill>
                  <a:ln w="9525" algn="ctr">
                    <a:noFill/>
                    <a:miter lim="800000"/>
                    <a:headEnd/>
                    <a:tailEnd/>
                  </a:ln>
                </p:spPr>
                <p:txBody>
                  <a:bodyPr wrap="none" anchor="ctr"/>
                  <a:lstStyle/>
                  <a:p>
                    <a:endParaRPr lang="fr-FR"/>
                  </a:p>
                </p:txBody>
              </p:sp>
              <p:sp>
                <p:nvSpPr>
                  <p:cNvPr id="9244" name="Text Box 13"/>
                  <p:cNvSpPr txBox="1">
                    <a:spLocks noChangeArrowheads="1"/>
                  </p:cNvSpPr>
                  <p:nvPr/>
                </p:nvSpPr>
                <p:spPr bwMode="auto">
                  <a:xfrm>
                    <a:off x="1020" y="2670"/>
                    <a:ext cx="208" cy="212"/>
                  </a:xfrm>
                  <a:prstGeom prst="rect">
                    <a:avLst/>
                  </a:prstGeom>
                  <a:solidFill>
                    <a:srgbClr val="FDFFE5"/>
                  </a:solidFill>
                  <a:ln w="9525" algn="ctr">
                    <a:noFill/>
                    <a:miter lim="800000"/>
                    <a:headEnd/>
                    <a:tailEnd/>
                  </a:ln>
                </p:spPr>
                <p:txBody>
                  <a:bodyPr>
                    <a:spAutoFit/>
                  </a:bodyPr>
                  <a:lstStyle/>
                  <a:p>
                    <a:pPr algn="r"/>
                    <a:r>
                      <a:rPr lang="en-US" sz="1600">
                        <a:solidFill>
                          <a:srgbClr val="FF0000"/>
                        </a:solidFill>
                        <a:latin typeface="Times New Roman" pitchFamily="18" charset="0"/>
                      </a:rPr>
                      <a:t>X</a:t>
                    </a:r>
                    <a:endParaRPr lang="en-GB" sz="1600">
                      <a:solidFill>
                        <a:srgbClr val="FF0000"/>
                      </a:solidFill>
                      <a:latin typeface="Times New Roman" pitchFamily="18" charset="0"/>
                    </a:endParaRPr>
                  </a:p>
                </p:txBody>
              </p:sp>
              <p:sp>
                <p:nvSpPr>
                  <p:cNvPr id="9245" name="AutoShape 20"/>
                  <p:cNvSpPr>
                    <a:spLocks noChangeArrowheads="1"/>
                  </p:cNvSpPr>
                  <p:nvPr/>
                </p:nvSpPr>
                <p:spPr bwMode="auto">
                  <a:xfrm rot="10800000">
                    <a:off x="998" y="2490"/>
                    <a:ext cx="260" cy="42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6 w 21600"/>
                      <a:gd name="T13" fmla="*/ 4504 h 21600"/>
                      <a:gd name="T14" fmla="*/ 17114 w 21600"/>
                      <a:gd name="T15" fmla="*/ 170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8E556"/>
                  </a:solidFill>
                  <a:ln w="9525" algn="ctr">
                    <a:noFill/>
                    <a:miter lim="800000"/>
                    <a:headEnd/>
                    <a:tailEnd/>
                  </a:ln>
                </p:spPr>
                <p:txBody>
                  <a:bodyPr wrap="none" anchor="ctr"/>
                  <a:lstStyle/>
                  <a:p>
                    <a:endParaRPr lang="fr-FR"/>
                  </a:p>
                </p:txBody>
              </p:sp>
              <p:sp>
                <p:nvSpPr>
                  <p:cNvPr id="9246" name="Rectangle 21"/>
                  <p:cNvSpPr>
                    <a:spLocks noChangeArrowheads="1"/>
                  </p:cNvSpPr>
                  <p:nvPr/>
                </p:nvSpPr>
                <p:spPr bwMode="auto">
                  <a:xfrm>
                    <a:off x="1200" y="2490"/>
                    <a:ext cx="172" cy="107"/>
                  </a:xfrm>
                  <a:prstGeom prst="rect">
                    <a:avLst/>
                  </a:prstGeom>
                  <a:solidFill>
                    <a:schemeClr val="bg2"/>
                  </a:solidFill>
                  <a:ln w="9525" algn="ctr">
                    <a:solidFill>
                      <a:schemeClr val="bg2"/>
                    </a:solidFill>
                    <a:miter lim="800000"/>
                    <a:headEnd/>
                    <a:tailEnd/>
                  </a:ln>
                </p:spPr>
                <p:txBody>
                  <a:bodyPr wrap="none" anchor="ctr"/>
                  <a:lstStyle/>
                  <a:p>
                    <a:endParaRPr lang="fr-FR"/>
                  </a:p>
                </p:txBody>
              </p:sp>
              <p:sp>
                <p:nvSpPr>
                  <p:cNvPr id="9247" name="Rectangle 22"/>
                  <p:cNvSpPr>
                    <a:spLocks noChangeArrowheads="1"/>
                  </p:cNvSpPr>
                  <p:nvPr/>
                </p:nvSpPr>
                <p:spPr bwMode="auto">
                  <a:xfrm>
                    <a:off x="880" y="2489"/>
                    <a:ext cx="172" cy="107"/>
                  </a:xfrm>
                  <a:prstGeom prst="rect">
                    <a:avLst/>
                  </a:prstGeom>
                  <a:solidFill>
                    <a:schemeClr val="bg2"/>
                  </a:solidFill>
                  <a:ln w="9525" algn="ctr">
                    <a:solidFill>
                      <a:schemeClr val="bg2"/>
                    </a:solidFill>
                    <a:miter lim="800000"/>
                    <a:headEnd/>
                    <a:tailEnd/>
                  </a:ln>
                </p:spPr>
                <p:txBody>
                  <a:bodyPr wrap="none" anchor="ctr"/>
                  <a:lstStyle/>
                  <a:p>
                    <a:endParaRPr lang="fr-FR"/>
                  </a:p>
                </p:txBody>
              </p:sp>
              <p:sp>
                <p:nvSpPr>
                  <p:cNvPr id="9248" name="AutoShape 24"/>
                  <p:cNvSpPr>
                    <a:spLocks noChangeArrowheads="1"/>
                  </p:cNvSpPr>
                  <p:nvPr/>
                </p:nvSpPr>
                <p:spPr bwMode="auto">
                  <a:xfrm rot="5400000">
                    <a:off x="815" y="3069"/>
                    <a:ext cx="618" cy="156"/>
                  </a:xfrm>
                  <a:prstGeom prst="rightArrow">
                    <a:avLst>
                      <a:gd name="adj1" fmla="val 50000"/>
                      <a:gd name="adj2" fmla="val 99038"/>
                    </a:avLst>
                  </a:prstGeom>
                  <a:solidFill>
                    <a:srgbClr val="F8E556"/>
                  </a:solidFill>
                  <a:ln w="9525" algn="ctr">
                    <a:noFill/>
                    <a:miter lim="800000"/>
                    <a:headEnd/>
                    <a:tailEnd/>
                  </a:ln>
                </p:spPr>
                <p:txBody>
                  <a:bodyPr wrap="none" anchor="ctr"/>
                  <a:lstStyle/>
                  <a:p>
                    <a:endParaRPr lang="fr-FR"/>
                  </a:p>
                </p:txBody>
              </p:sp>
              <p:sp>
                <p:nvSpPr>
                  <p:cNvPr id="9249" name="Rectangle 18"/>
                  <p:cNvSpPr>
                    <a:spLocks noChangeArrowheads="1"/>
                  </p:cNvSpPr>
                  <p:nvPr/>
                </p:nvSpPr>
                <p:spPr bwMode="auto">
                  <a:xfrm>
                    <a:off x="811" y="2912"/>
                    <a:ext cx="266" cy="72"/>
                  </a:xfrm>
                  <a:prstGeom prst="rect">
                    <a:avLst/>
                  </a:prstGeom>
                  <a:solidFill>
                    <a:schemeClr val="bg2"/>
                  </a:solidFill>
                  <a:ln w="19050" algn="ctr">
                    <a:solidFill>
                      <a:schemeClr val="tx1"/>
                    </a:solidFill>
                    <a:miter lim="800000"/>
                    <a:headEnd/>
                    <a:tailEnd/>
                  </a:ln>
                </p:spPr>
                <p:txBody>
                  <a:bodyPr wrap="none" anchor="ctr"/>
                  <a:lstStyle/>
                  <a:p>
                    <a:endParaRPr lang="fr-FR"/>
                  </a:p>
                </p:txBody>
              </p:sp>
              <p:sp>
                <p:nvSpPr>
                  <p:cNvPr id="9250" name="Rectangle 19"/>
                  <p:cNvSpPr>
                    <a:spLocks noChangeArrowheads="1"/>
                  </p:cNvSpPr>
                  <p:nvPr/>
                </p:nvSpPr>
                <p:spPr bwMode="auto">
                  <a:xfrm>
                    <a:off x="1174" y="2912"/>
                    <a:ext cx="266" cy="72"/>
                  </a:xfrm>
                  <a:prstGeom prst="rect">
                    <a:avLst/>
                  </a:prstGeom>
                  <a:solidFill>
                    <a:schemeClr val="bg2"/>
                  </a:solidFill>
                  <a:ln w="19050" algn="ctr">
                    <a:solidFill>
                      <a:schemeClr val="tx1"/>
                    </a:solidFill>
                    <a:miter lim="800000"/>
                    <a:headEnd/>
                    <a:tailEnd/>
                  </a:ln>
                </p:spPr>
                <p:txBody>
                  <a:bodyPr wrap="none" anchor="ctr"/>
                  <a:lstStyle/>
                  <a:p>
                    <a:endParaRPr lang="fr-FR"/>
                  </a:p>
                </p:txBody>
              </p:sp>
            </p:grpSp>
            <p:sp>
              <p:nvSpPr>
                <p:cNvPr id="9240" name="Text Box 23"/>
                <p:cNvSpPr txBox="1">
                  <a:spLocks noChangeArrowheads="1"/>
                </p:cNvSpPr>
                <p:nvPr/>
              </p:nvSpPr>
              <p:spPr bwMode="auto">
                <a:xfrm>
                  <a:off x="1239596" y="4002108"/>
                  <a:ext cx="401512" cy="400099"/>
                </a:xfrm>
                <a:prstGeom prst="rect">
                  <a:avLst/>
                </a:prstGeom>
                <a:noFill/>
                <a:ln w="9525" algn="ctr">
                  <a:noFill/>
                  <a:miter lim="800000"/>
                  <a:headEnd/>
                  <a:tailEnd/>
                </a:ln>
              </p:spPr>
              <p:txBody>
                <a:bodyPr wrap="none">
                  <a:spAutoFit/>
                </a:bodyPr>
                <a:lstStyle/>
                <a:p>
                  <a:r>
                    <a:rPr lang="fr-CH">
                      <a:solidFill>
                        <a:srgbClr val="0033CC"/>
                      </a:solidFill>
                      <a:latin typeface="Times New Roman" pitchFamily="18" charset="0"/>
                    </a:rPr>
                    <a:t>X</a:t>
                  </a:r>
                </a:p>
              </p:txBody>
            </p:sp>
          </p:grpSp>
          <p:sp>
            <p:nvSpPr>
              <p:cNvPr id="9230" name="Text Box 51"/>
              <p:cNvSpPr txBox="1">
                <a:spLocks noChangeArrowheads="1"/>
              </p:cNvSpPr>
              <p:nvPr/>
            </p:nvSpPr>
            <p:spPr bwMode="auto">
              <a:xfrm>
                <a:off x="720681" y="5329134"/>
                <a:ext cx="4045089" cy="646314"/>
              </a:xfrm>
              <a:prstGeom prst="rect">
                <a:avLst/>
              </a:prstGeom>
              <a:noFill/>
              <a:ln w="9525" algn="ctr">
                <a:noFill/>
                <a:miter lim="800000"/>
                <a:headEnd/>
                <a:tailEnd/>
              </a:ln>
            </p:spPr>
            <p:txBody>
              <a:bodyPr wrap="square">
                <a:spAutoFit/>
              </a:bodyPr>
              <a:lstStyle/>
              <a:p>
                <a:pPr lvl="1" algn="l"/>
                <a:r>
                  <a:rPr lang="en-US" sz="1800" dirty="0" smtClean="0">
                    <a:solidFill>
                      <a:srgbClr val="FF0000"/>
                    </a:solidFill>
                  </a:rPr>
                  <a:t>&gt;7000 electron linacs in the world for radiotherapy</a:t>
                </a:r>
                <a:endParaRPr lang="en-GB" sz="1800" dirty="0">
                  <a:solidFill>
                    <a:srgbClr val="FF0000"/>
                  </a:solidFill>
                </a:endParaRPr>
              </a:p>
            </p:txBody>
          </p:sp>
        </p:grpSp>
        <p:sp>
          <p:nvSpPr>
            <p:cNvPr id="9228" name="Text Box 11"/>
            <p:cNvSpPr txBox="1">
              <a:spLocks noChangeArrowheads="1"/>
            </p:cNvSpPr>
            <p:nvPr/>
          </p:nvSpPr>
          <p:spPr bwMode="auto">
            <a:xfrm>
              <a:off x="1713500" y="3297275"/>
              <a:ext cx="2540186" cy="1706060"/>
            </a:xfrm>
            <a:prstGeom prst="rect">
              <a:avLst/>
            </a:prstGeom>
            <a:noFill/>
            <a:ln w="9525">
              <a:noFill/>
              <a:miter lim="800000"/>
              <a:headEnd/>
              <a:tailEnd/>
            </a:ln>
          </p:spPr>
          <p:txBody>
            <a:bodyPr/>
            <a:lstStyle/>
            <a:p>
              <a:pPr eaLnBrk="0" hangingPunct="0">
                <a:spcBef>
                  <a:spcPct val="0"/>
                </a:spcBef>
              </a:pPr>
              <a:endParaRPr lang="en-US" sz="1600" dirty="0">
                <a:solidFill>
                  <a:schemeClr val="hlink"/>
                </a:solidFill>
              </a:endParaRPr>
            </a:p>
            <a:p>
              <a:pPr eaLnBrk="0" hangingPunct="0">
                <a:spcBef>
                  <a:spcPct val="0"/>
                </a:spcBef>
              </a:pPr>
              <a:r>
                <a:rPr lang="en-US" sz="1800" dirty="0">
                  <a:solidFill>
                    <a:schemeClr val="hlink"/>
                  </a:solidFill>
                </a:rPr>
                <a:t>Linac for electrons</a:t>
              </a:r>
            </a:p>
            <a:p>
              <a:pPr eaLnBrk="0" hangingPunct="0">
                <a:spcBef>
                  <a:spcPct val="0"/>
                </a:spcBef>
              </a:pPr>
              <a:r>
                <a:rPr lang="en-US" sz="1800" dirty="0">
                  <a:solidFill>
                    <a:schemeClr val="hlink"/>
                  </a:solidFill>
                </a:rPr>
                <a:t> @3 GHz</a:t>
              </a:r>
            </a:p>
            <a:p>
              <a:pPr eaLnBrk="0" hangingPunct="0">
                <a:spcBef>
                  <a:spcPct val="0"/>
                </a:spcBef>
              </a:pPr>
              <a:r>
                <a:rPr lang="en-US" sz="1800" dirty="0">
                  <a:solidFill>
                    <a:schemeClr val="hlink"/>
                  </a:solidFill>
                </a:rPr>
                <a:t>5-20 </a:t>
              </a:r>
              <a:r>
                <a:rPr lang="en-US" sz="1800" dirty="0" smtClean="0">
                  <a:solidFill>
                    <a:schemeClr val="hlink"/>
                  </a:solidFill>
                </a:rPr>
                <a:t>MeV</a:t>
              </a:r>
            </a:p>
            <a:p>
              <a:pPr eaLnBrk="0" hangingPunct="0">
                <a:spcBef>
                  <a:spcPct val="0"/>
                </a:spcBef>
              </a:pPr>
              <a:r>
                <a:rPr lang="en-US" sz="1600" b="0" dirty="0" smtClean="0">
                  <a:solidFill>
                    <a:schemeClr val="hlink"/>
                  </a:solidFill>
                </a:rPr>
                <a:t>(usually short side-coupled structures)</a:t>
              </a:r>
              <a:endParaRPr lang="en-US" sz="1600" b="0" dirty="0">
                <a:solidFill>
                  <a:schemeClr val="hlink"/>
                </a:solidFill>
              </a:endParaRPr>
            </a:p>
          </p:txBody>
        </p:sp>
      </p:grpSp>
      <p:sp>
        <p:nvSpPr>
          <p:cNvPr id="9223" name="TextBox 70"/>
          <p:cNvSpPr txBox="1">
            <a:spLocks noChangeArrowheads="1"/>
          </p:cNvSpPr>
          <p:nvPr/>
        </p:nvSpPr>
        <p:spPr bwMode="auto">
          <a:xfrm>
            <a:off x="6858000" y="1447800"/>
            <a:ext cx="1986441" cy="338554"/>
          </a:xfrm>
          <a:prstGeom prst="rect">
            <a:avLst/>
          </a:prstGeom>
          <a:noFill/>
          <a:ln w="9525">
            <a:noFill/>
            <a:miter lim="800000"/>
            <a:headEnd/>
            <a:tailEnd/>
          </a:ln>
        </p:spPr>
        <p:txBody>
          <a:bodyPr wrap="none">
            <a:spAutoFit/>
          </a:bodyPr>
          <a:lstStyle/>
          <a:p>
            <a:r>
              <a:rPr lang="en-GB" sz="1600" dirty="0">
                <a:solidFill>
                  <a:schemeClr val="tx1"/>
                </a:solidFill>
              </a:rPr>
              <a:t>Courtesy of </a:t>
            </a:r>
            <a:r>
              <a:rPr lang="en-GB" sz="1600" dirty="0" err="1">
                <a:solidFill>
                  <a:schemeClr val="tx1"/>
                </a:solidFill>
              </a:rPr>
              <a:t>Elekta</a:t>
            </a:r>
            <a:endParaRPr lang="en-GB" sz="1600" dirty="0">
              <a:solidFill>
                <a:schemeClr val="tx1"/>
              </a:solidFill>
            </a:endParaRPr>
          </a:p>
        </p:txBody>
      </p:sp>
    </p:spTree>
    <p:extLst>
      <p:ext uri="{BB962C8B-B14F-4D97-AF65-F5344CB8AC3E}">
        <p14:creationId xmlns:p14="http://schemas.microsoft.com/office/powerpoint/2010/main" val="26948941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fld id="{9407F9E6-EB99-4F4C-ADBB-E45AA53012A5}" type="slidenum">
              <a:rPr lang="en-GB" smtClean="0"/>
              <a:pPr/>
              <a:t>51</a:t>
            </a:fld>
            <a:endParaRPr lang="en-GB"/>
          </a:p>
        </p:txBody>
      </p:sp>
      <p:sp>
        <p:nvSpPr>
          <p:cNvPr id="6861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Title 1"/>
          <p:cNvSpPr txBox="1">
            <a:spLocks/>
          </p:cNvSpPr>
          <p:nvPr/>
        </p:nvSpPr>
        <p:spPr>
          <a:xfrm>
            <a:off x="2133600" y="381000"/>
            <a:ext cx="5562600" cy="762000"/>
          </a:xfrm>
          <a:prstGeom prst="rect">
            <a:avLst/>
          </a:prstGeom>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3600" b="0" i="0" u="none" strike="noStrike" kern="0" cap="none" spc="0" normalizeH="0" baseline="0" noProof="0" dirty="0">
              <a:ln>
                <a:noFill/>
              </a:ln>
              <a:solidFill>
                <a:srgbClr val="FF0000"/>
              </a:solidFill>
              <a:effectLst/>
              <a:uLnTx/>
              <a:uFillTx/>
              <a:latin typeface="+mj-lt"/>
              <a:ea typeface="+mj-ea"/>
              <a:cs typeface="+mj-cs"/>
            </a:endParaRPr>
          </a:p>
        </p:txBody>
      </p:sp>
      <p:sp>
        <p:nvSpPr>
          <p:cNvPr id="10" name="Title 1"/>
          <p:cNvSpPr txBox="1">
            <a:spLocks/>
          </p:cNvSpPr>
          <p:nvPr/>
        </p:nvSpPr>
        <p:spPr>
          <a:xfrm>
            <a:off x="2057400" y="228600"/>
            <a:ext cx="5562600" cy="1066800"/>
          </a:xfrm>
          <a:prstGeom prst="rect">
            <a:avLst/>
          </a:prstGeom>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fr-CH" sz="3600" b="0" kern="0" dirty="0" smtClean="0">
                <a:solidFill>
                  <a:srgbClr val="FF0000"/>
                </a:solidFill>
                <a:latin typeface="+mj-lt"/>
                <a:ea typeface="+mj-ea"/>
                <a:cs typeface="+mj-cs"/>
              </a:rPr>
              <a:t>Compact proton </a:t>
            </a:r>
            <a:r>
              <a:rPr lang="fr-CH" sz="3600" b="0" kern="0" dirty="0" err="1" smtClean="0">
                <a:solidFill>
                  <a:srgbClr val="FF0000"/>
                </a:solidFill>
                <a:latin typeface="+mj-lt"/>
                <a:ea typeface="+mj-ea"/>
                <a:cs typeface="+mj-cs"/>
              </a:rPr>
              <a:t>linacs</a:t>
            </a:r>
            <a:r>
              <a:rPr lang="fr-CH" sz="3600" b="0" kern="0" dirty="0" smtClean="0">
                <a:solidFill>
                  <a:srgbClr val="FF0000"/>
                </a:solidFill>
                <a:latin typeface="+mj-lt"/>
                <a:ea typeface="+mj-ea"/>
                <a:cs typeface="+mj-cs"/>
              </a:rPr>
              <a:t> for </a:t>
            </a:r>
            <a:r>
              <a:rPr lang="fr-CH" sz="3600" b="0" kern="0" dirty="0" err="1" smtClean="0">
                <a:solidFill>
                  <a:srgbClr val="FF0000"/>
                </a:solidFill>
                <a:latin typeface="+mj-lt"/>
                <a:ea typeface="+mj-ea"/>
                <a:cs typeface="+mj-cs"/>
              </a:rPr>
              <a:t>hadrontherapy</a:t>
            </a:r>
            <a:endParaRPr kumimoji="0" lang="en-US" sz="3600" b="0" i="0" u="none" strike="noStrike" kern="0" cap="none" spc="0" normalizeH="0" baseline="0" noProof="0" dirty="0">
              <a:ln>
                <a:noFill/>
              </a:ln>
              <a:solidFill>
                <a:srgbClr val="FF0000"/>
              </a:solidFill>
              <a:effectLst/>
              <a:uLnTx/>
              <a:uFillTx/>
              <a:latin typeface="+mj-lt"/>
              <a:ea typeface="+mj-ea"/>
              <a:cs typeface="+mj-cs"/>
            </a:endParaRPr>
          </a:p>
        </p:txBody>
      </p:sp>
      <p:pic>
        <p:nvPicPr>
          <p:cNvPr id="11" name="Picture 2" descr="http://cdsweb.cern.ch/record/1312611/files/icon-TableLIGHT(1)_image.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41491" y="3200400"/>
            <a:ext cx="4102509" cy="1695705"/>
          </a:xfrm>
          <a:prstGeom prst="rect">
            <a:avLst/>
          </a:prstGeom>
          <a:noFill/>
        </p:spPr>
      </p:pic>
      <p:pic>
        <p:nvPicPr>
          <p:cNvPr id="12" name="Picture 10" descr="Click to open big size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5" y="3810000"/>
            <a:ext cx="4869181" cy="2743200"/>
          </a:xfrm>
          <a:prstGeom prst="rect">
            <a:avLst/>
          </a:prstGeom>
          <a:noFill/>
        </p:spPr>
      </p:pic>
      <p:pic>
        <p:nvPicPr>
          <p:cNvPr id="14" name="Picture 8" descr="img35.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76675" y="5000624"/>
            <a:ext cx="5267325" cy="1857376"/>
          </a:xfrm>
          <a:prstGeom prst="rect">
            <a:avLst/>
          </a:prstGeom>
          <a:noFill/>
        </p:spPr>
      </p:pic>
      <p:pic>
        <p:nvPicPr>
          <p:cNvPr id="68618" name="Picture 10" descr="http://cdsweb.cern.ch/stats/customevent_register?event_id=media_download&amp;arg=CERN-EX-1011305%2011,photo,Medium,WEBSTAT_IP&amp;url=https%3A//mediastream.cern.ch/MediaArchive/Photo/Public/2010/1011305/1011305_11/1011305_11-A5-at-72-dpi.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67400" y="1447800"/>
            <a:ext cx="3124200" cy="1759799"/>
          </a:xfrm>
          <a:prstGeom prst="rect">
            <a:avLst/>
          </a:prstGeom>
          <a:noFill/>
        </p:spPr>
      </p:pic>
      <p:sp>
        <p:nvSpPr>
          <p:cNvPr id="13" name="TextBox 12"/>
          <p:cNvSpPr txBox="1">
            <a:spLocks noChangeArrowheads="1"/>
          </p:cNvSpPr>
          <p:nvPr/>
        </p:nvSpPr>
        <p:spPr bwMode="auto">
          <a:xfrm>
            <a:off x="152400" y="1405084"/>
            <a:ext cx="5638800" cy="2639184"/>
          </a:xfrm>
          <a:prstGeom prst="rect">
            <a:avLst/>
          </a:prstGeom>
          <a:noFill/>
          <a:ln w="9525">
            <a:noFill/>
            <a:miter lim="800000"/>
            <a:headEnd/>
            <a:tailEnd/>
          </a:ln>
        </p:spPr>
        <p:txBody>
          <a:bodyPr wrap="square">
            <a:spAutoFit/>
          </a:bodyPr>
          <a:lstStyle/>
          <a:p>
            <a:r>
              <a:rPr lang="en-GB" sz="1800" b="0" dirty="0" smtClean="0">
                <a:latin typeface="+mj-lt"/>
              </a:rPr>
              <a:t>LIGHT (Linac for Image Guided Hadron Therapy) project developed by the ADAM </a:t>
            </a:r>
            <a:r>
              <a:rPr lang="en-GB" sz="1800" b="0" dirty="0" smtClean="0">
                <a:latin typeface="+mj-lt"/>
              </a:rPr>
              <a:t>company. Collaboration </a:t>
            </a:r>
            <a:r>
              <a:rPr lang="en-GB" sz="1800" b="0" dirty="0" smtClean="0">
                <a:latin typeface="+mj-lt"/>
              </a:rPr>
              <a:t>with CERN (related to TERA).</a:t>
            </a:r>
          </a:p>
          <a:p>
            <a:endParaRPr lang="fr-CH" sz="1050" b="0" dirty="0">
              <a:latin typeface="+mj-lt"/>
            </a:endParaRPr>
          </a:p>
          <a:p>
            <a:r>
              <a:rPr lang="fr-CH" sz="1800" b="0" dirty="0" smtClean="0">
                <a:latin typeface="+mj-lt"/>
              </a:rPr>
              <a:t>230 MeV </a:t>
            </a:r>
            <a:r>
              <a:rPr lang="fr-CH" sz="1800" b="0" dirty="0" err="1" smtClean="0">
                <a:latin typeface="+mj-lt"/>
              </a:rPr>
              <a:t>energy</a:t>
            </a:r>
            <a:r>
              <a:rPr lang="fr-CH" sz="1800" b="0" dirty="0" smtClean="0">
                <a:latin typeface="+mj-lt"/>
              </a:rPr>
              <a:t> in 20 m</a:t>
            </a:r>
            <a:endParaRPr lang="en-GB" sz="1800" b="0" dirty="0" smtClean="0">
              <a:latin typeface="+mj-lt"/>
            </a:endParaRPr>
          </a:p>
          <a:p>
            <a:endParaRPr lang="en-GB" sz="1000" b="0" dirty="0" smtClean="0">
              <a:latin typeface="+mj-lt"/>
            </a:endParaRPr>
          </a:p>
          <a:p>
            <a:r>
              <a:rPr lang="en-GB" sz="1800" b="0" dirty="0" smtClean="0">
                <a:latin typeface="+mj-lt"/>
              </a:rPr>
              <a:t>Recently built and successfully tested a prototype unit (2 modules).</a:t>
            </a:r>
          </a:p>
          <a:p>
            <a:r>
              <a:rPr lang="en-GB" sz="1800" b="0" dirty="0" smtClean="0">
                <a:latin typeface="+mj-lt"/>
              </a:rPr>
              <a:t>Modular, compact, variable energy.</a:t>
            </a:r>
          </a:p>
          <a:p>
            <a:r>
              <a:rPr lang="en-GB" sz="1800" b="0" dirty="0" smtClean="0">
                <a:latin typeface="+mj-lt"/>
              </a:rPr>
              <a:t>Conventional proton linac as injector.</a:t>
            </a:r>
          </a:p>
        </p:txBody>
      </p:sp>
    </p:spTree>
    <p:extLst>
      <p:ext uri="{BB962C8B-B14F-4D97-AF65-F5344CB8AC3E}">
        <p14:creationId xmlns:p14="http://schemas.microsoft.com/office/powerpoint/2010/main" val="17259208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0" y="1295399"/>
            <a:ext cx="9144000" cy="563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txBox="1">
            <a:spLocks noChangeArrowheads="1"/>
          </p:cNvSpPr>
          <p:nvPr/>
        </p:nvSpPr>
        <p:spPr bwMode="auto">
          <a:xfrm>
            <a:off x="533400" y="5029200"/>
            <a:ext cx="6705600" cy="137160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lvl="0" indent="-457200">
              <a:lnSpc>
                <a:spcPct val="90000"/>
              </a:lnSpc>
              <a:buFont typeface="+mj-lt"/>
              <a:buAutoNum type="arabicPeriod"/>
              <a:defRPr/>
            </a:pPr>
            <a:r>
              <a:rPr lang="en-US" sz="2400" kern="0" spc="50" dirty="0" smtClean="0">
                <a:ln w="11430"/>
                <a:solidFill>
                  <a:srgbClr val="FF0000"/>
                </a:solidFill>
                <a:effectLst>
                  <a:outerShdw blurRad="76200" dist="50800" dir="5400000" algn="tl" rotWithShape="0">
                    <a:srgbClr val="000000">
                      <a:alpha val="65000"/>
                    </a:srgbClr>
                  </a:outerShdw>
                </a:effectLst>
                <a:latin typeface="+mj-lt"/>
                <a:ea typeface="+mj-ea"/>
                <a:cs typeface="+mj-cs"/>
              </a:rPr>
              <a:t>Beam </a:t>
            </a:r>
            <a:r>
              <a:rPr lang="en-US" sz="2400" kern="0" spc="50" dirty="0">
                <a:ln w="11430"/>
                <a:solidFill>
                  <a:srgbClr val="FF0000"/>
                </a:solidFill>
                <a:effectLst>
                  <a:outerShdw blurRad="76200" dist="50800" dir="5400000" algn="tl" rotWithShape="0">
                    <a:srgbClr val="000000">
                      <a:alpha val="65000"/>
                    </a:srgbClr>
                  </a:outerShdw>
                </a:effectLst>
                <a:latin typeface="+mj-lt"/>
                <a:ea typeface="+mj-ea"/>
                <a:cs typeface="+mj-cs"/>
              </a:rPr>
              <a:t>dynamics fundamentals</a:t>
            </a:r>
          </a:p>
          <a:p>
            <a:pPr marL="457200" lvl="0" indent="-457200">
              <a:lnSpc>
                <a:spcPct val="90000"/>
              </a:lnSpc>
              <a:buFont typeface="+mj-lt"/>
              <a:buAutoNum type="arabicPeriod"/>
              <a:defRPr/>
            </a:pPr>
            <a:r>
              <a:rPr lang="en-US" sz="2400" kern="0" spc="50" dirty="0">
                <a:ln w="11430"/>
                <a:solidFill>
                  <a:srgbClr val="FF0000"/>
                </a:solidFill>
                <a:effectLst>
                  <a:outerShdw blurRad="76200" dist="50800" dir="5400000" algn="tl" rotWithShape="0">
                    <a:srgbClr val="000000">
                      <a:alpha val="65000"/>
                    </a:srgbClr>
                  </a:outerShdw>
                </a:effectLst>
                <a:latin typeface="+mj-lt"/>
                <a:ea typeface="+mj-ea"/>
                <a:cs typeface="+mj-cs"/>
              </a:rPr>
              <a:t>Linac architecture</a:t>
            </a:r>
          </a:p>
          <a:p>
            <a:pPr marL="457200" lvl="0" indent="-457200">
              <a:lnSpc>
                <a:spcPct val="90000"/>
              </a:lnSpc>
              <a:buFont typeface="+mj-lt"/>
              <a:buAutoNum type="arabicPeriod"/>
              <a:defRPr/>
            </a:pPr>
            <a:r>
              <a:rPr lang="en-US" sz="2400" kern="0" spc="50" dirty="0">
                <a:ln w="11430"/>
                <a:solidFill>
                  <a:srgbClr val="FF0000"/>
                </a:solidFill>
                <a:effectLst>
                  <a:outerShdw blurRad="76200" dist="50800" dir="5400000" algn="tl" rotWithShape="0">
                    <a:srgbClr val="000000">
                      <a:alpha val="65000"/>
                    </a:srgbClr>
                  </a:outerShdw>
                </a:effectLst>
                <a:latin typeface="+mj-lt"/>
                <a:ea typeface="+mj-ea"/>
                <a:cs typeface="+mj-cs"/>
              </a:rPr>
              <a:t>The Radio Frequency </a:t>
            </a:r>
            <a:r>
              <a:rPr lang="en-US" sz="2400" kern="0" spc="50" dirty="0" smtClean="0">
                <a:ln w="11430"/>
                <a:solidFill>
                  <a:srgbClr val="FF0000"/>
                </a:solidFill>
                <a:effectLst>
                  <a:outerShdw blurRad="76200" dist="50800" dir="5400000" algn="tl" rotWithShape="0">
                    <a:srgbClr val="000000">
                      <a:alpha val="65000"/>
                    </a:srgbClr>
                  </a:outerShdw>
                </a:effectLst>
                <a:latin typeface="+mj-lt"/>
                <a:ea typeface="+mj-ea"/>
                <a:cs typeface="+mj-cs"/>
              </a:rPr>
              <a:t>Quadrupole</a:t>
            </a:r>
            <a:endParaRPr kumimoji="0" lang="en-US" sz="2400" b="1" i="0" u="none" strike="noStrike" kern="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j-lt"/>
              <a:ea typeface="+mj-ea"/>
              <a:cs typeface="+mj-cs"/>
            </a:endParaRPr>
          </a:p>
        </p:txBody>
      </p:sp>
      <p:sp>
        <p:nvSpPr>
          <p:cNvPr id="7" name="Rectangle 4"/>
          <p:cNvSpPr txBox="1">
            <a:spLocks noChangeArrowheads="1"/>
          </p:cNvSpPr>
          <p:nvPr/>
        </p:nvSpPr>
        <p:spPr bwMode="auto">
          <a:xfrm>
            <a:off x="0" y="0"/>
            <a:ext cx="9144000" cy="1285874"/>
          </a:xfrm>
          <a:prstGeom prst="rect">
            <a:avLst/>
          </a:prstGeom>
          <a:solidFill>
            <a:schemeClr val="bg1"/>
          </a:solidFill>
          <a:ln w="9525">
            <a:noFill/>
            <a:miter lim="800000"/>
            <a:headEnd/>
            <a:tailEnd/>
          </a:ln>
          <a:effectLst/>
        </p:spPr>
        <p:txBody>
          <a:bodyPr vert="horz" wrap="square" lIns="92075" tIns="46038" rIns="92075" bIns="46038"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800" b="1" i="0" u="none" strike="noStrike" kern="0" cap="none" spc="50" normalizeH="0" baseline="0" noProof="0" dirty="0" smtClean="0">
                <a:ln w="11430"/>
                <a:solidFill>
                  <a:srgbClr val="C00000"/>
                </a:solidFill>
                <a:effectLst>
                  <a:outerShdw blurRad="76200" dist="50800" dir="5400000" algn="tl" rotWithShape="0">
                    <a:srgbClr val="000000">
                      <a:alpha val="65000"/>
                    </a:srgbClr>
                  </a:outerShdw>
                </a:effectLst>
                <a:uLnTx/>
                <a:uFillTx/>
                <a:latin typeface="+mj-lt"/>
                <a:ea typeface="+mj-ea"/>
                <a:cs typeface="+mj-cs"/>
              </a:rPr>
              <a:t>Linear Accelerators – part</a:t>
            </a:r>
            <a:r>
              <a:rPr kumimoji="0" lang="en-US" sz="4800" b="1" i="0" u="none" strike="noStrike" kern="0" cap="none" spc="50" normalizeH="0" noProof="0" dirty="0" smtClean="0">
                <a:ln w="11430"/>
                <a:solidFill>
                  <a:srgbClr val="C00000"/>
                </a:solidFill>
                <a:effectLst>
                  <a:outerShdw blurRad="76200" dist="50800" dir="5400000" algn="tl" rotWithShape="0">
                    <a:srgbClr val="000000">
                      <a:alpha val="65000"/>
                    </a:srgbClr>
                  </a:outerShdw>
                </a:effectLst>
                <a:uLnTx/>
                <a:uFillTx/>
                <a:latin typeface="+mj-lt"/>
                <a:ea typeface="+mj-ea"/>
                <a:cs typeface="+mj-cs"/>
              </a:rPr>
              <a:t> 2</a:t>
            </a:r>
            <a:endParaRPr kumimoji="0" lang="en-US" sz="4000" b="1" i="0" u="none" strike="noStrike" kern="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mj-lt"/>
              <a:ea typeface="+mj-ea"/>
              <a:cs typeface="+mj-cs"/>
            </a:endParaRPr>
          </a:p>
        </p:txBody>
      </p:sp>
    </p:spTree>
    <p:extLst>
      <p:ext uri="{BB962C8B-B14F-4D97-AF65-F5344CB8AC3E}">
        <p14:creationId xmlns:p14="http://schemas.microsoft.com/office/powerpoint/2010/main" val="7648402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fld id="{B41E3BBB-196E-45C7-9F19-DC6EDCFFAA3B}" type="slidenum">
              <a:rPr lang="en-GB"/>
              <a:pPr/>
              <a:t>53</a:t>
            </a:fld>
            <a:endParaRPr lang="en-GB"/>
          </a:p>
        </p:txBody>
      </p:sp>
      <p:sp>
        <p:nvSpPr>
          <p:cNvPr id="501764" name="Rectangle 4"/>
          <p:cNvSpPr>
            <a:spLocks noChangeArrowheads="1"/>
          </p:cNvSpPr>
          <p:nvPr/>
        </p:nvSpPr>
        <p:spPr bwMode="auto">
          <a:xfrm>
            <a:off x="990600" y="2286000"/>
            <a:ext cx="6553200" cy="990600"/>
          </a:xfrm>
          <a:prstGeom prst="rect">
            <a:avLst/>
          </a:prstGeom>
          <a:noFill/>
          <a:ln w="9525">
            <a:noFill/>
            <a:miter lim="800000"/>
            <a:headEnd/>
            <a:tailEnd/>
          </a:ln>
          <a:effectLst/>
        </p:spPr>
        <p:txBody>
          <a:bodyPr lIns="92075" tIns="46038" rIns="92075" bIns="46038" anchor="ctr"/>
          <a:lstStyle/>
          <a:p>
            <a:pPr algn="ctr">
              <a:lnSpc>
                <a:spcPct val="90000"/>
              </a:lnSpc>
            </a:pPr>
            <a:r>
              <a:rPr lang="en-US" sz="3200" b="0" dirty="0">
                <a:solidFill>
                  <a:srgbClr val="FF0000"/>
                </a:solidFill>
                <a:latin typeface="Comic Sans MS" pitchFamily="66" charset="0"/>
              </a:rPr>
              <a:t>4</a:t>
            </a:r>
            <a:r>
              <a:rPr lang="en-US" sz="3200" b="0" dirty="0" smtClean="0">
                <a:solidFill>
                  <a:srgbClr val="FF0000"/>
                </a:solidFill>
                <a:latin typeface="Comic Sans MS" pitchFamily="66" charset="0"/>
              </a:rPr>
              <a:t> </a:t>
            </a:r>
            <a:r>
              <a:rPr lang="en-US" sz="3200" b="0" dirty="0">
                <a:solidFill>
                  <a:srgbClr val="FF0000"/>
                </a:solidFill>
                <a:latin typeface="Comic Sans MS" pitchFamily="66" charset="0"/>
              </a:rPr>
              <a:t>– </a:t>
            </a:r>
            <a:r>
              <a:rPr lang="en-US" sz="3200" b="0" dirty="0" smtClean="0">
                <a:solidFill>
                  <a:srgbClr val="FF0000"/>
                </a:solidFill>
                <a:latin typeface="Comic Sans MS" pitchFamily="66" charset="0"/>
              </a:rPr>
              <a:t>Fundamentals of linac beam dynamics</a:t>
            </a:r>
            <a:endParaRPr lang="en-US" sz="3200" b="0" dirty="0">
              <a:solidFill>
                <a:srgbClr val="FF0000"/>
              </a:solidFill>
              <a:latin typeface="Comic Sans MS" pitchFamily="66" charset="0"/>
            </a:endParaRPr>
          </a:p>
        </p:txBody>
      </p:sp>
      <p:pic>
        <p:nvPicPr>
          <p:cNvPr id="747522" name="Picture 2" descr="http://t1.gstatic.com/images?q=tbn:ANd9GcRuF4QP3EBuzjUWOnv8bti7EZhYNKEv6_skZuVGqpkz630kkgGCDQ"/>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8800" y="3733800"/>
            <a:ext cx="1828800" cy="24384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Introduction</a:t>
            </a:r>
            <a:endParaRPr lang="en-US" dirty="0"/>
          </a:p>
        </p:txBody>
      </p:sp>
      <p:sp>
        <p:nvSpPr>
          <p:cNvPr id="4" name="Footer Placeholder 3"/>
          <p:cNvSpPr>
            <a:spLocks noGrp="1"/>
          </p:cNvSpPr>
          <p:nvPr>
            <p:ph type="ftr" sz="quarter" idx="11"/>
          </p:nvPr>
        </p:nvSpPr>
        <p:spPr/>
        <p:txBody>
          <a:bodyPr/>
          <a:lstStyle/>
          <a:p>
            <a:fld id="{106FA32B-435A-4D97-9164-A8DA6170CA2B}" type="slidenum">
              <a:rPr lang="en-GB" smtClean="0"/>
              <a:pPr/>
              <a:t>54</a:t>
            </a:fld>
            <a:endParaRPr lang="en-GB"/>
          </a:p>
        </p:txBody>
      </p:sp>
      <p:sp>
        <p:nvSpPr>
          <p:cNvPr id="5" name="Rectangle 5"/>
          <p:cNvSpPr>
            <a:spLocks noChangeArrowheads="1"/>
          </p:cNvSpPr>
          <p:nvPr/>
        </p:nvSpPr>
        <p:spPr bwMode="auto">
          <a:xfrm>
            <a:off x="609600" y="1600200"/>
            <a:ext cx="8229600" cy="39624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pPr>
            <a:r>
              <a:rPr lang="en-US" sz="1600" b="0" dirty="0" smtClean="0">
                <a:latin typeface="Comic Sans MS" pitchFamily="66" charset="0"/>
                <a:sym typeface="Symbol" pitchFamily="18" charset="2"/>
              </a:rPr>
              <a:t>A linear accelerator requires an accurate beam optics design, in order to:</a:t>
            </a:r>
          </a:p>
          <a:p>
            <a:pPr marL="457200" indent="-457200">
              <a:lnSpc>
                <a:spcPct val="110000"/>
              </a:lnSpc>
              <a:spcBef>
                <a:spcPct val="50000"/>
              </a:spcBef>
              <a:buClr>
                <a:schemeClr val="hlink"/>
              </a:buClr>
              <a:buSzPct val="100000"/>
              <a:buFont typeface="Wingdings" pitchFamily="2" charset="2"/>
              <a:buChar char="q"/>
            </a:pPr>
            <a:r>
              <a:rPr lang="en-US" sz="1600" b="0" dirty="0" smtClean="0">
                <a:latin typeface="Comic Sans MS" pitchFamily="66" charset="0"/>
                <a:sym typeface="Symbol" pitchFamily="18" charset="2"/>
              </a:rPr>
              <a:t>Minimize emittance growth (remember </a:t>
            </a:r>
            <a:r>
              <a:rPr lang="en-US" sz="1600" b="0" dirty="0" err="1" smtClean="0">
                <a:latin typeface="Comic Sans MS" pitchFamily="66" charset="0"/>
                <a:sym typeface="Symbol" pitchFamily="18" charset="2"/>
              </a:rPr>
              <a:t>Liouville</a:t>
            </a:r>
            <a:r>
              <a:rPr lang="en-US" sz="1600" b="0" dirty="0" smtClean="0">
                <a:latin typeface="Comic Sans MS" pitchFamily="66" charset="0"/>
                <a:sym typeface="Symbol" pitchFamily="18" charset="2"/>
              </a:rPr>
              <a:t>: emittance can only increase!);</a:t>
            </a:r>
          </a:p>
          <a:p>
            <a:pPr marL="457200" indent="-457200">
              <a:lnSpc>
                <a:spcPct val="110000"/>
              </a:lnSpc>
              <a:spcBef>
                <a:spcPct val="50000"/>
              </a:spcBef>
              <a:buClr>
                <a:schemeClr val="hlink"/>
              </a:buClr>
              <a:buSzPct val="100000"/>
              <a:buFont typeface="Wingdings" pitchFamily="2" charset="2"/>
              <a:buChar char="q"/>
            </a:pPr>
            <a:r>
              <a:rPr lang="en-US" sz="1600" b="0" dirty="0" smtClean="0">
                <a:latin typeface="Comic Sans MS" pitchFamily="66" charset="0"/>
                <a:sym typeface="Symbol" pitchFamily="18" charset="2"/>
              </a:rPr>
              <a:t>Minimize beam loss, </a:t>
            </a:r>
            <a:r>
              <a:rPr lang="en-US" sz="1600" b="0" dirty="0" smtClean="0">
                <a:latin typeface="Comic Sans MS" pitchFamily="66" charset="0"/>
                <a:sym typeface="Symbol" pitchFamily="18" charset="2"/>
              </a:rPr>
              <a:t>to: a) avoid </a:t>
            </a:r>
            <a:r>
              <a:rPr lang="en-US" sz="1600" b="0" dirty="0" smtClean="0">
                <a:latin typeface="Comic Sans MS" pitchFamily="66" charset="0"/>
                <a:sym typeface="Symbol" pitchFamily="18" charset="2"/>
              </a:rPr>
              <a:t>activation of the accelerator (of the linac and of the following </a:t>
            </a:r>
            <a:r>
              <a:rPr lang="en-US" sz="1600" b="0" dirty="0" smtClean="0">
                <a:latin typeface="Comic Sans MS" pitchFamily="66" charset="0"/>
                <a:sym typeface="Symbol" pitchFamily="18" charset="2"/>
              </a:rPr>
              <a:t>machine!) </a:t>
            </a:r>
            <a:r>
              <a:rPr lang="en-US" sz="1600" b="0" dirty="0" smtClean="0">
                <a:latin typeface="Comic Sans MS" pitchFamily="66" charset="0"/>
                <a:sym typeface="Symbol" pitchFamily="18" charset="2"/>
              </a:rPr>
              <a:t>and </a:t>
            </a:r>
            <a:r>
              <a:rPr lang="en-US" sz="1600" b="0" dirty="0" smtClean="0">
                <a:latin typeface="Comic Sans MS" pitchFamily="66" charset="0"/>
                <a:sym typeface="Symbol" pitchFamily="18" charset="2"/>
              </a:rPr>
              <a:t>b) reduce </a:t>
            </a:r>
            <a:r>
              <a:rPr lang="en-US" sz="1600" b="0" dirty="0" smtClean="0">
                <a:latin typeface="Comic Sans MS" pitchFamily="66" charset="0"/>
                <a:sym typeface="Symbol" pitchFamily="18" charset="2"/>
              </a:rPr>
              <a:t>the requirements on the ion source.</a:t>
            </a:r>
          </a:p>
          <a:p>
            <a:pPr marL="457200" indent="-457200">
              <a:lnSpc>
                <a:spcPct val="110000"/>
              </a:lnSpc>
              <a:spcBef>
                <a:spcPct val="50000"/>
              </a:spcBef>
              <a:buClr>
                <a:schemeClr val="hlink"/>
              </a:buClr>
              <a:buSzPct val="100000"/>
            </a:pPr>
            <a:endParaRPr lang="fr-CH" sz="1600" b="0" dirty="0" smtClean="0">
              <a:latin typeface="Comic Sans MS" pitchFamily="66" charset="0"/>
              <a:sym typeface="Symbol" pitchFamily="18" charset="2"/>
            </a:endParaRPr>
          </a:p>
          <a:p>
            <a:pPr marL="457200" indent="-457200">
              <a:lnSpc>
                <a:spcPct val="110000"/>
              </a:lnSpc>
              <a:spcBef>
                <a:spcPct val="50000"/>
              </a:spcBef>
              <a:buClr>
                <a:schemeClr val="hlink"/>
              </a:buClr>
              <a:buSzPct val="100000"/>
            </a:pPr>
            <a:r>
              <a:rPr lang="fr-CH" sz="1600" b="0" dirty="0" smtClean="0">
                <a:latin typeface="Comic Sans MS" pitchFamily="66" charset="0"/>
                <a:sym typeface="Symbol" pitchFamily="18" charset="2"/>
              </a:rPr>
              <a:t>Note </a:t>
            </a:r>
            <a:r>
              <a:rPr lang="fr-CH" sz="1600" b="0" dirty="0" err="1" smtClean="0">
                <a:latin typeface="Comic Sans MS" pitchFamily="66" charset="0"/>
                <a:sym typeface="Symbol" pitchFamily="18" charset="2"/>
              </a:rPr>
              <a:t>that</a:t>
            </a:r>
            <a:r>
              <a:rPr lang="fr-CH" sz="1600" b="0" dirty="0" smtClean="0">
                <a:latin typeface="Comic Sans MS" pitchFamily="66" charset="0"/>
                <a:sym typeface="Symbol" pitchFamily="18" charset="2"/>
              </a:rPr>
              <a:t> the operating </a:t>
            </a:r>
            <a:r>
              <a:rPr lang="fr-CH" sz="1600" b="0" dirty="0" err="1" smtClean="0">
                <a:latin typeface="Comic Sans MS" pitchFamily="66" charset="0"/>
                <a:sym typeface="Symbol" pitchFamily="18" charset="2"/>
              </a:rPr>
              <a:t>regimes</a:t>
            </a:r>
            <a:r>
              <a:rPr lang="fr-CH" sz="1600" b="0" dirty="0" smtClean="0">
                <a:latin typeface="Comic Sans MS" pitchFamily="66" charset="0"/>
                <a:sym typeface="Symbol" pitchFamily="18" charset="2"/>
              </a:rPr>
              <a:t> in linacs </a:t>
            </a:r>
            <a:r>
              <a:rPr lang="fr-CH" sz="1600" b="0" dirty="0" err="1" smtClean="0">
                <a:latin typeface="Comic Sans MS" pitchFamily="66" charset="0"/>
                <a:sym typeface="Symbol" pitchFamily="18" charset="2"/>
              </a:rPr>
              <a:t>can</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be</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very</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different</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between</a:t>
            </a:r>
            <a:endParaRPr lang="fr-CH" sz="1600" b="0" dirty="0" smtClean="0">
              <a:latin typeface="Comic Sans MS" pitchFamily="66" charset="0"/>
              <a:sym typeface="Symbol" pitchFamily="18" charset="2"/>
            </a:endParaRPr>
          </a:p>
          <a:p>
            <a:pPr marL="457200" indent="-457200">
              <a:lnSpc>
                <a:spcPct val="110000"/>
              </a:lnSpc>
              <a:spcBef>
                <a:spcPct val="50000"/>
              </a:spcBef>
              <a:buClr>
                <a:schemeClr val="hlink"/>
              </a:buClr>
              <a:buSzPct val="100000"/>
              <a:buFontTx/>
              <a:buChar char="-"/>
            </a:pPr>
            <a:r>
              <a:rPr lang="fr-CH" sz="1600" b="0" dirty="0" smtClean="0">
                <a:latin typeface="Symbol" pitchFamily="18" charset="2"/>
                <a:sym typeface="Symbol" pitchFamily="18" charset="2"/>
              </a:rPr>
              <a:t>m</a:t>
            </a:r>
            <a:r>
              <a:rPr lang="fr-CH" sz="1600" b="0" dirty="0" smtClean="0">
                <a:latin typeface="Comic Sans MS" pitchFamily="66" charset="0"/>
                <a:sym typeface="Symbol" pitchFamily="18" charset="2"/>
              </a:rPr>
              <a:t>a </a:t>
            </a:r>
            <a:r>
              <a:rPr lang="fr-CH" sz="1600" b="0" dirty="0" err="1" smtClean="0">
                <a:latin typeface="Comic Sans MS" pitchFamily="66" charset="0"/>
                <a:sym typeface="Symbol" pitchFamily="18" charset="2"/>
              </a:rPr>
              <a:t>peak</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currents</a:t>
            </a:r>
            <a:r>
              <a:rPr lang="fr-CH" sz="1600" b="0" dirty="0" smtClean="0">
                <a:latin typeface="Comic Sans MS" pitchFamily="66" charset="0"/>
                <a:sym typeface="Symbol" pitchFamily="18" charset="2"/>
              </a:rPr>
              <a:t> for </a:t>
            </a:r>
            <a:r>
              <a:rPr lang="fr-CH" sz="1600" b="0" dirty="0" err="1" smtClean="0">
                <a:latin typeface="Comic Sans MS" pitchFamily="66" charset="0"/>
                <a:sym typeface="Symbol" pitchFamily="18" charset="2"/>
              </a:rPr>
              <a:t>heavy</a:t>
            </a:r>
            <a:r>
              <a:rPr lang="fr-CH" sz="1600" b="0" dirty="0" smtClean="0">
                <a:latin typeface="Comic Sans MS" pitchFamily="66" charset="0"/>
                <a:sym typeface="Symbol" pitchFamily="18" charset="2"/>
              </a:rPr>
              <a:t> ion linacs (</a:t>
            </a:r>
            <a:r>
              <a:rPr lang="fr-CH" sz="1600" b="0" dirty="0" smtClean="0">
                <a:latin typeface="Comic Sans MS"/>
                <a:sym typeface="Symbol" pitchFamily="18" charset="2"/>
              </a:rPr>
              <a:t>~ 10</a:t>
            </a:r>
            <a:r>
              <a:rPr lang="fr-CH" sz="1600" b="0" baseline="30000" dirty="0" smtClean="0">
                <a:latin typeface="Comic Sans MS"/>
                <a:sym typeface="Symbol" pitchFamily="18" charset="2"/>
              </a:rPr>
              <a:t>5</a:t>
            </a:r>
            <a:r>
              <a:rPr lang="fr-CH" sz="1600" b="0" dirty="0" smtClean="0">
                <a:latin typeface="Comic Sans MS"/>
                <a:sym typeface="Symbol" pitchFamily="18" charset="2"/>
              </a:rPr>
              <a:t> </a:t>
            </a:r>
            <a:r>
              <a:rPr lang="fr-CH" sz="1600" b="0" dirty="0" err="1" smtClean="0">
                <a:latin typeface="Comic Sans MS"/>
                <a:sym typeface="Symbol" pitchFamily="18" charset="2"/>
              </a:rPr>
              <a:t>particles</a:t>
            </a:r>
            <a:r>
              <a:rPr lang="fr-CH" sz="1600" b="0" dirty="0" smtClean="0">
                <a:latin typeface="Comic Sans MS"/>
                <a:sym typeface="Symbol" pitchFamily="18" charset="2"/>
              </a:rPr>
              <a:t> / </a:t>
            </a:r>
            <a:r>
              <a:rPr lang="fr-CH" sz="1600" b="0" dirty="0" err="1" smtClean="0">
                <a:latin typeface="Comic Sans MS"/>
                <a:sym typeface="Symbol" pitchFamily="18" charset="2"/>
              </a:rPr>
              <a:t>bunch</a:t>
            </a:r>
            <a:r>
              <a:rPr lang="fr-CH" sz="1600" b="0" dirty="0" smtClean="0">
                <a:latin typeface="Comic Sans MS"/>
                <a:sym typeface="Symbol" pitchFamily="18" charset="2"/>
              </a:rPr>
              <a:t>)</a:t>
            </a:r>
            <a:endParaRPr lang="fr-CH" sz="1600" b="0" dirty="0" smtClean="0">
              <a:latin typeface="Comic Sans MS" pitchFamily="66" charset="0"/>
              <a:sym typeface="Symbol" pitchFamily="18" charset="2"/>
            </a:endParaRPr>
          </a:p>
          <a:p>
            <a:pPr marL="457200" indent="-457200">
              <a:lnSpc>
                <a:spcPct val="110000"/>
              </a:lnSpc>
              <a:spcBef>
                <a:spcPct val="50000"/>
              </a:spcBef>
              <a:buClr>
                <a:schemeClr val="hlink"/>
              </a:buClr>
              <a:buSzPct val="100000"/>
              <a:buFontTx/>
              <a:buChar char="-"/>
            </a:pPr>
            <a:r>
              <a:rPr lang="fr-CH" sz="1600" b="0" dirty="0" smtClean="0">
                <a:latin typeface="Comic Sans MS" pitchFamily="66" charset="0"/>
                <a:sym typeface="Symbol" pitchFamily="18" charset="2"/>
              </a:rPr>
              <a:t>mA </a:t>
            </a:r>
            <a:r>
              <a:rPr lang="fr-CH" sz="1600" b="0" dirty="0" err="1" smtClean="0">
                <a:latin typeface="Comic Sans MS" pitchFamily="66" charset="0"/>
                <a:sym typeface="Symbol" pitchFamily="18" charset="2"/>
              </a:rPr>
              <a:t>peak</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currents</a:t>
            </a:r>
            <a:r>
              <a:rPr lang="fr-CH" sz="1600" b="0" dirty="0" smtClean="0">
                <a:latin typeface="Comic Sans MS" pitchFamily="66" charset="0"/>
                <a:sym typeface="Symbol" pitchFamily="18" charset="2"/>
              </a:rPr>
              <a:t> for proton linacs (</a:t>
            </a:r>
            <a:r>
              <a:rPr lang="fr-CH" sz="1600" b="0" dirty="0" smtClean="0">
                <a:latin typeface="Comic Sans MS"/>
                <a:sym typeface="Symbol" pitchFamily="18" charset="2"/>
              </a:rPr>
              <a:t>~ 10</a:t>
            </a:r>
            <a:r>
              <a:rPr lang="fr-CH" sz="1600" b="0" baseline="30000" dirty="0" smtClean="0">
                <a:latin typeface="Comic Sans MS"/>
                <a:sym typeface="Symbol" pitchFamily="18" charset="2"/>
              </a:rPr>
              <a:t>8</a:t>
            </a:r>
            <a:r>
              <a:rPr lang="fr-CH" sz="1600" b="0" dirty="0" smtClean="0">
                <a:latin typeface="Comic Sans MS"/>
                <a:sym typeface="Symbol" pitchFamily="18" charset="2"/>
              </a:rPr>
              <a:t> </a:t>
            </a:r>
            <a:r>
              <a:rPr lang="fr-CH" sz="1600" b="0" dirty="0" err="1" smtClean="0">
                <a:latin typeface="Comic Sans MS"/>
                <a:sym typeface="Symbol" pitchFamily="18" charset="2"/>
              </a:rPr>
              <a:t>particles</a:t>
            </a:r>
            <a:r>
              <a:rPr lang="fr-CH" sz="1600" b="0" dirty="0" smtClean="0">
                <a:latin typeface="Comic Sans MS"/>
                <a:sym typeface="Symbol" pitchFamily="18" charset="2"/>
              </a:rPr>
              <a:t> / </a:t>
            </a:r>
            <a:r>
              <a:rPr lang="fr-CH" sz="1600" b="0" dirty="0" err="1" smtClean="0">
                <a:latin typeface="Comic Sans MS"/>
                <a:sym typeface="Symbol" pitchFamily="18" charset="2"/>
              </a:rPr>
              <a:t>bunch</a:t>
            </a:r>
            <a:r>
              <a:rPr lang="fr-CH" sz="1600" b="0" dirty="0" smtClean="0">
                <a:latin typeface="Comic Sans MS"/>
                <a:sym typeface="Symbol" pitchFamily="18" charset="2"/>
              </a:rPr>
              <a:t>)</a:t>
            </a:r>
            <a:endParaRPr lang="fr-CH" sz="1600" b="0" dirty="0" smtClean="0">
              <a:latin typeface="Comic Sans MS" pitchFamily="66" charset="0"/>
              <a:sym typeface="Symbol" pitchFamily="18" charset="2"/>
            </a:endParaRPr>
          </a:p>
          <a:p>
            <a:pPr marL="457200" indent="-457200">
              <a:lnSpc>
                <a:spcPct val="110000"/>
              </a:lnSpc>
              <a:spcBef>
                <a:spcPct val="50000"/>
              </a:spcBef>
              <a:buClr>
                <a:schemeClr val="hlink"/>
              </a:buClr>
              <a:buSzPct val="100000"/>
              <a:buFontTx/>
              <a:buChar char="-"/>
            </a:pPr>
            <a:r>
              <a:rPr lang="fr-CH" sz="1600" b="0" dirty="0" smtClean="0">
                <a:latin typeface="Comic Sans MS" pitchFamily="66" charset="0"/>
                <a:sym typeface="Symbol" pitchFamily="18" charset="2"/>
              </a:rPr>
              <a:t>100’s mA </a:t>
            </a:r>
            <a:r>
              <a:rPr lang="fr-CH" sz="1600" b="0" dirty="0" err="1" smtClean="0">
                <a:latin typeface="Comic Sans MS" pitchFamily="66" charset="0"/>
                <a:sym typeface="Symbol" pitchFamily="18" charset="2"/>
              </a:rPr>
              <a:t>peak</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currents</a:t>
            </a:r>
            <a:r>
              <a:rPr lang="fr-CH" sz="1600" b="0" dirty="0" smtClean="0">
                <a:latin typeface="Comic Sans MS" pitchFamily="66" charset="0"/>
                <a:sym typeface="Symbol" pitchFamily="18" charset="2"/>
              </a:rPr>
              <a:t> for </a:t>
            </a:r>
            <a:r>
              <a:rPr lang="fr-CH" sz="1600" b="0" dirty="0" err="1" smtClean="0">
                <a:latin typeface="Comic Sans MS" pitchFamily="66" charset="0"/>
                <a:sym typeface="Symbol" pitchFamily="18" charset="2"/>
              </a:rPr>
              <a:t>high</a:t>
            </a:r>
            <a:r>
              <a:rPr lang="fr-CH" sz="1600" b="0" dirty="0" smtClean="0">
                <a:latin typeface="Comic Sans MS" pitchFamily="66" charset="0"/>
                <a:sym typeface="Symbol" pitchFamily="18" charset="2"/>
              </a:rPr>
              <a:t>-power proton linacs (</a:t>
            </a:r>
            <a:r>
              <a:rPr lang="fr-CH" sz="1600" b="0" dirty="0" smtClean="0">
                <a:latin typeface="Comic Sans MS"/>
                <a:sym typeface="Symbol" pitchFamily="18" charset="2"/>
              </a:rPr>
              <a:t>~ 10</a:t>
            </a:r>
            <a:r>
              <a:rPr lang="fr-CH" sz="1600" b="0" baseline="30000" dirty="0" smtClean="0">
                <a:latin typeface="Comic Sans MS"/>
                <a:sym typeface="Symbol" pitchFamily="18" charset="2"/>
              </a:rPr>
              <a:t>11</a:t>
            </a:r>
            <a:r>
              <a:rPr lang="fr-CH" sz="1600" b="0" dirty="0" smtClean="0">
                <a:latin typeface="Comic Sans MS"/>
                <a:sym typeface="Symbol" pitchFamily="18" charset="2"/>
              </a:rPr>
              <a:t> </a:t>
            </a:r>
            <a:r>
              <a:rPr lang="fr-CH" sz="1600" b="0" dirty="0" err="1" smtClean="0">
                <a:latin typeface="Comic Sans MS"/>
                <a:sym typeface="Symbol" pitchFamily="18" charset="2"/>
              </a:rPr>
              <a:t>particles</a:t>
            </a:r>
            <a:r>
              <a:rPr lang="fr-CH" sz="1600" b="0" dirty="0" smtClean="0">
                <a:latin typeface="Comic Sans MS"/>
                <a:sym typeface="Symbol" pitchFamily="18" charset="2"/>
              </a:rPr>
              <a:t> / </a:t>
            </a:r>
            <a:r>
              <a:rPr lang="fr-CH" sz="1600" b="0" dirty="0" err="1" smtClean="0">
                <a:latin typeface="Comic Sans MS"/>
                <a:sym typeface="Symbol" pitchFamily="18" charset="2"/>
              </a:rPr>
              <a:t>bunch</a:t>
            </a:r>
            <a:r>
              <a:rPr lang="fr-CH" sz="1600" b="0" dirty="0" smtClean="0">
                <a:latin typeface="Comic Sans MS"/>
                <a:sym typeface="Symbol" pitchFamily="18" charset="2"/>
              </a:rPr>
              <a:t>)</a:t>
            </a:r>
            <a:endParaRPr lang="fr-CH" sz="1600" b="0" dirty="0" smtClean="0">
              <a:latin typeface="Comic Sans MS" pitchFamily="66" charset="0"/>
              <a:sym typeface="Symbol" pitchFamily="18" charset="2"/>
            </a:endParaRPr>
          </a:p>
          <a:p>
            <a:pPr marL="457200" indent="-457200">
              <a:lnSpc>
                <a:spcPct val="110000"/>
              </a:lnSpc>
              <a:spcBef>
                <a:spcPct val="50000"/>
              </a:spcBef>
              <a:buClr>
                <a:schemeClr val="hlink"/>
              </a:buClr>
              <a:buSzPct val="100000"/>
              <a:buFontTx/>
              <a:buChar char="-"/>
            </a:pPr>
            <a:r>
              <a:rPr lang="fr-CH" sz="1600" b="0" dirty="0" err="1" smtClean="0">
                <a:latin typeface="Comic Sans MS" pitchFamily="66" charset="0"/>
                <a:sym typeface="Symbol" pitchFamily="18" charset="2"/>
              </a:rPr>
              <a:t>A’s</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peak</a:t>
            </a:r>
            <a:r>
              <a:rPr lang="fr-CH" sz="1600" b="0" dirty="0" smtClean="0">
                <a:latin typeface="Comic Sans MS" pitchFamily="66" charset="0"/>
                <a:sym typeface="Symbol" pitchFamily="18" charset="2"/>
              </a:rPr>
              <a:t> </a:t>
            </a:r>
            <a:r>
              <a:rPr lang="fr-CH" sz="1600" b="0" dirty="0" err="1" smtClean="0">
                <a:latin typeface="Comic Sans MS" pitchFamily="66" charset="0"/>
                <a:sym typeface="Symbol" pitchFamily="18" charset="2"/>
              </a:rPr>
              <a:t>currents</a:t>
            </a:r>
            <a:r>
              <a:rPr lang="fr-CH" sz="1600" b="0" dirty="0" smtClean="0">
                <a:latin typeface="Comic Sans MS" pitchFamily="66" charset="0"/>
                <a:sym typeface="Symbol" pitchFamily="18" charset="2"/>
              </a:rPr>
              <a:t> for </a:t>
            </a:r>
            <a:r>
              <a:rPr lang="fr-CH" sz="1600" b="0" dirty="0" err="1" smtClean="0">
                <a:latin typeface="Comic Sans MS" pitchFamily="66" charset="0"/>
                <a:sym typeface="Symbol" pitchFamily="18" charset="2"/>
              </a:rPr>
              <a:t>electron</a:t>
            </a:r>
            <a:r>
              <a:rPr lang="fr-CH" sz="1600" b="0" dirty="0" smtClean="0">
                <a:latin typeface="Comic Sans MS" pitchFamily="66" charset="0"/>
                <a:sym typeface="Symbol" pitchFamily="18" charset="2"/>
              </a:rPr>
              <a:t> linacs </a:t>
            </a:r>
            <a:endParaRPr lang="en-US" sz="1600" b="0" dirty="0" smtClean="0">
              <a:latin typeface="Comic Sans MS" pitchFamily="66" charset="0"/>
              <a:sym typeface="Symbol" pitchFamily="18" charset="2"/>
            </a:endParaRPr>
          </a:p>
        </p:txBody>
      </p:sp>
    </p:spTree>
    <p:extLst>
      <p:ext uri="{BB962C8B-B14F-4D97-AF65-F5344CB8AC3E}">
        <p14:creationId xmlns:p14="http://schemas.microsoft.com/office/powerpoint/2010/main" val="11269351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6"/>
          <p:cNvSpPr>
            <a:spLocks noGrp="1"/>
          </p:cNvSpPr>
          <p:nvPr>
            <p:ph type="ftr" sz="quarter" idx="11"/>
          </p:nvPr>
        </p:nvSpPr>
        <p:spPr/>
        <p:txBody>
          <a:bodyPr/>
          <a:lstStyle/>
          <a:p>
            <a:fld id="{624CD538-7E7C-4FDE-8A2F-840BFD58CF26}" type="slidenum">
              <a:rPr lang="en-GB"/>
              <a:pPr/>
              <a:t>55</a:t>
            </a:fld>
            <a:endParaRPr lang="en-GB"/>
          </a:p>
        </p:txBody>
      </p:sp>
      <p:sp>
        <p:nvSpPr>
          <p:cNvPr id="433156" name="Rectangle 4"/>
          <p:cNvSpPr>
            <a:spLocks noGrp="1" noChangeArrowheads="1"/>
          </p:cNvSpPr>
          <p:nvPr>
            <p:ph type="title"/>
          </p:nvPr>
        </p:nvSpPr>
        <p:spPr/>
        <p:txBody>
          <a:bodyPr/>
          <a:lstStyle/>
          <a:p>
            <a:r>
              <a:rPr lang="en-US"/>
              <a:t>Longitudinal dynamics</a:t>
            </a:r>
          </a:p>
        </p:txBody>
      </p:sp>
      <p:graphicFrame>
        <p:nvGraphicFramePr>
          <p:cNvPr id="433165" name="Object 13"/>
          <p:cNvGraphicFramePr>
            <a:graphicFrameLocks noGrp="1" noChangeAspect="1"/>
          </p:cNvGraphicFramePr>
          <p:nvPr>
            <p:ph sz="half" idx="1"/>
          </p:nvPr>
        </p:nvGraphicFramePr>
        <p:xfrm>
          <a:off x="6477000" y="4953000"/>
          <a:ext cx="2133600" cy="358775"/>
        </p:xfrm>
        <a:graphic>
          <a:graphicData uri="http://schemas.openxmlformats.org/presentationml/2006/ole">
            <mc:AlternateContent xmlns:mc="http://schemas.openxmlformats.org/markup-compatibility/2006">
              <mc:Choice xmlns:v="urn:schemas-microsoft-com:vml" Requires="v">
                <p:oleObj spid="_x0000_s433324" name="Equation" r:id="rId4" imgW="1358640" imgH="228600" progId="Equation.3">
                  <p:embed/>
                </p:oleObj>
              </mc:Choice>
              <mc:Fallback>
                <p:oleObj name="Equation" r:id="rId4" imgW="1358640" imgH="228600" progId="Equation.3">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953000"/>
                        <a:ext cx="21336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62" name="Object 10"/>
          <p:cNvGraphicFramePr>
            <a:graphicFrameLocks noGrp="1" noChangeAspect="1"/>
          </p:cNvGraphicFramePr>
          <p:nvPr>
            <p:ph sz="quarter" idx="2"/>
          </p:nvPr>
        </p:nvGraphicFramePr>
        <p:xfrm>
          <a:off x="5562600" y="3278188"/>
          <a:ext cx="2362200" cy="658812"/>
        </p:xfrm>
        <a:graphic>
          <a:graphicData uri="http://schemas.openxmlformats.org/presentationml/2006/ole">
            <mc:AlternateContent xmlns:mc="http://schemas.openxmlformats.org/markup-compatibility/2006">
              <mc:Choice xmlns:v="urn:schemas-microsoft-com:vml" Requires="v">
                <p:oleObj spid="_x0000_s433325" name="Equation" r:id="rId6" imgW="1549080" imgH="431640" progId="Equation.3">
                  <p:embed/>
                </p:oleObj>
              </mc:Choice>
              <mc:Fallback>
                <p:oleObj name="Equation" r:id="rId6" imgW="1549080" imgH="431640" progId="Equation.3">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278188"/>
                        <a:ext cx="2362200" cy="658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3157" name="Rectangle 5"/>
          <p:cNvSpPr>
            <a:spLocks noChangeArrowheads="1"/>
          </p:cNvSpPr>
          <p:nvPr/>
        </p:nvSpPr>
        <p:spPr bwMode="auto">
          <a:xfrm>
            <a:off x="4114800" y="1295400"/>
            <a:ext cx="4800600" cy="19812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600" b="0">
                <a:latin typeface="Comic Sans MS" pitchFamily="66" charset="0"/>
                <a:sym typeface="Symbol" pitchFamily="18" charset="2"/>
              </a:rPr>
              <a:t>Ions are accelerated around a (negative = linac definition) synchronous phase.</a:t>
            </a:r>
          </a:p>
          <a:p>
            <a:pPr marL="457200" indent="-457200">
              <a:lnSpc>
                <a:spcPct val="110000"/>
              </a:lnSpc>
              <a:spcBef>
                <a:spcPct val="50000"/>
              </a:spcBef>
              <a:buClr>
                <a:schemeClr val="hlink"/>
              </a:buClr>
              <a:buSzPct val="70000"/>
              <a:buFont typeface="Symbol" pitchFamily="18" charset="2"/>
              <a:buChar char="®"/>
            </a:pPr>
            <a:r>
              <a:rPr lang="en-US" sz="1600" b="0">
                <a:latin typeface="Comic Sans MS" pitchFamily="66" charset="0"/>
                <a:sym typeface="Symbol" pitchFamily="18" charset="2"/>
              </a:rPr>
              <a:t>Particles around the synchronous one perform oscillations in the longitudinal phase space.</a:t>
            </a:r>
          </a:p>
          <a:p>
            <a:pPr marL="457200" indent="-457200">
              <a:lnSpc>
                <a:spcPct val="110000"/>
              </a:lnSpc>
              <a:spcBef>
                <a:spcPct val="50000"/>
              </a:spcBef>
              <a:buClr>
                <a:schemeClr val="hlink"/>
              </a:buClr>
              <a:buSzPct val="70000"/>
              <a:buFont typeface="Symbol" pitchFamily="18" charset="2"/>
              <a:buChar char="®"/>
            </a:pPr>
            <a:r>
              <a:rPr lang="en-US" sz="1600" b="0">
                <a:latin typeface="Comic Sans MS" pitchFamily="66" charset="0"/>
                <a:sym typeface="Symbol" pitchFamily="18" charset="2"/>
              </a:rPr>
              <a:t>Frequency of small oscillations:</a:t>
            </a:r>
          </a:p>
        </p:txBody>
      </p:sp>
      <p:pic>
        <p:nvPicPr>
          <p:cNvPr id="433158"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l="11378"/>
          <a:stretch>
            <a:fillRect/>
          </a:stretch>
        </p:blipFill>
        <p:spPr bwMode="auto">
          <a:xfrm>
            <a:off x="152400" y="1143000"/>
            <a:ext cx="3886200" cy="5059363"/>
          </a:xfrm>
          <a:prstGeom prst="rect">
            <a:avLst/>
          </a:prstGeom>
          <a:noFill/>
          <a:ln w="9525">
            <a:noFill/>
            <a:miter lim="800000"/>
            <a:headEnd/>
            <a:tailEnd/>
          </a:ln>
          <a:effectLst/>
        </p:spPr>
      </p:pic>
      <p:sp>
        <p:nvSpPr>
          <p:cNvPr id="433161" name="Rectangle 9"/>
          <p:cNvSpPr>
            <a:spLocks noChangeArrowheads="1"/>
          </p:cNvSpPr>
          <p:nvPr/>
        </p:nvSpPr>
        <p:spPr bwMode="auto">
          <a:xfrm>
            <a:off x="3962400" y="4038600"/>
            <a:ext cx="5029200" cy="8382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600" b="0">
                <a:latin typeface="Comic Sans MS" pitchFamily="66" charset="0"/>
                <a:sym typeface="Symbol" pitchFamily="18" charset="2"/>
              </a:rPr>
              <a:t>Tends to zero for relativistic particles </a:t>
            </a:r>
            <a:r>
              <a:rPr lang="en-US" sz="1600" b="0">
                <a:latin typeface="Symbol" pitchFamily="18" charset="2"/>
                <a:sym typeface="Symbol" pitchFamily="18" charset="2"/>
              </a:rPr>
              <a:t>g</a:t>
            </a:r>
            <a:r>
              <a:rPr lang="en-US" sz="1600" b="0">
                <a:latin typeface="Comic Sans MS" pitchFamily="66" charset="0"/>
                <a:sym typeface="Symbol" pitchFamily="18" charset="2"/>
              </a:rPr>
              <a:t>&gt;&gt;1.</a:t>
            </a:r>
          </a:p>
          <a:p>
            <a:pPr marL="457200" indent="-457200">
              <a:lnSpc>
                <a:spcPct val="110000"/>
              </a:lnSpc>
              <a:spcBef>
                <a:spcPct val="50000"/>
              </a:spcBef>
              <a:buClr>
                <a:schemeClr val="hlink"/>
              </a:buClr>
              <a:buSzPct val="70000"/>
              <a:buFont typeface="Symbol" pitchFamily="18" charset="2"/>
              <a:buChar char="®"/>
            </a:pPr>
            <a:r>
              <a:rPr lang="en-US" sz="1600" b="0">
                <a:latin typeface="Comic Sans MS" pitchFamily="66" charset="0"/>
                <a:sym typeface="Symbol" pitchFamily="18" charset="2"/>
              </a:rPr>
              <a:t>Note phase damping of oscillations:</a:t>
            </a:r>
          </a:p>
        </p:txBody>
      </p:sp>
      <p:graphicFrame>
        <p:nvGraphicFramePr>
          <p:cNvPr id="433167" name="Object 15"/>
          <p:cNvGraphicFramePr>
            <a:graphicFrameLocks noGrp="1" noChangeAspect="1"/>
          </p:cNvGraphicFramePr>
          <p:nvPr>
            <p:ph sz="quarter" idx="3"/>
          </p:nvPr>
        </p:nvGraphicFramePr>
        <p:xfrm>
          <a:off x="4648200" y="4800600"/>
          <a:ext cx="1435100" cy="687388"/>
        </p:xfrm>
        <a:graphic>
          <a:graphicData uri="http://schemas.openxmlformats.org/presentationml/2006/ole">
            <mc:AlternateContent xmlns:mc="http://schemas.openxmlformats.org/markup-compatibility/2006">
              <mc:Choice xmlns:v="urn:schemas-microsoft-com:vml" Requires="v">
                <p:oleObj spid="_x0000_s433326" name="Equation" r:id="rId9" imgW="901440" imgH="431640" progId="Equation.3">
                  <p:embed/>
                </p:oleObj>
              </mc:Choice>
              <mc:Fallback>
                <p:oleObj name="Equation" r:id="rId9" imgW="901440" imgH="431640" progId="Equation.3">
                  <p:embed/>
                  <p:pic>
                    <p:nvPicPr>
                      <p:cNvPr id="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800600"/>
                        <a:ext cx="1435100" cy="687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3169" name="Text Box 17"/>
          <p:cNvSpPr txBox="1">
            <a:spLocks noChangeArrowheads="1"/>
          </p:cNvSpPr>
          <p:nvPr/>
        </p:nvSpPr>
        <p:spPr bwMode="auto">
          <a:xfrm>
            <a:off x="2667000" y="5638800"/>
            <a:ext cx="5638800" cy="838200"/>
          </a:xfrm>
          <a:prstGeom prst="rect">
            <a:avLst/>
          </a:prstGeom>
          <a:noFill/>
          <a:ln w="12700">
            <a:solidFill>
              <a:schemeClr val="tx1"/>
            </a:solidFill>
            <a:miter lim="800000"/>
            <a:headEnd type="none" w="sm" len="sm"/>
            <a:tailEnd type="none" w="sm" len="sm"/>
          </a:ln>
          <a:effectLst/>
        </p:spPr>
        <p:txBody>
          <a:bodyPr>
            <a:spAutoFit/>
          </a:bodyPr>
          <a:lstStyle/>
          <a:p>
            <a:r>
              <a:rPr lang="en-US" sz="1600" b="0">
                <a:solidFill>
                  <a:schemeClr val="accent1"/>
                </a:solidFill>
                <a:latin typeface="Comic Sans MS" pitchFamily="66" charset="0"/>
              </a:rPr>
              <a:t>At relativistic velocities phase oscillations stop, and the beam is compressed in phase around the initial phase.   The crest of the wave can be used for acceleration.</a:t>
            </a:r>
            <a:endParaRPr lang="en-US" sz="1800" b="0">
              <a:solidFill>
                <a:schemeClr val="accent1"/>
              </a:solidFill>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6"/>
          <p:cNvSpPr>
            <a:spLocks noGrp="1"/>
          </p:cNvSpPr>
          <p:nvPr>
            <p:ph type="ftr" sz="quarter" idx="11"/>
          </p:nvPr>
        </p:nvSpPr>
        <p:spPr/>
        <p:txBody>
          <a:bodyPr/>
          <a:lstStyle/>
          <a:p>
            <a:fld id="{9A2C1C7C-6163-424F-8E69-644CA7E12611}" type="slidenum">
              <a:rPr lang="en-GB"/>
              <a:pPr/>
              <a:t>56</a:t>
            </a:fld>
            <a:endParaRPr lang="en-GB"/>
          </a:p>
        </p:txBody>
      </p:sp>
      <p:sp>
        <p:nvSpPr>
          <p:cNvPr id="468999" name="Rectangle 7"/>
          <p:cNvSpPr>
            <a:spLocks noGrp="1" noChangeArrowheads="1"/>
          </p:cNvSpPr>
          <p:nvPr>
            <p:ph type="title"/>
          </p:nvPr>
        </p:nvSpPr>
        <p:spPr/>
        <p:txBody>
          <a:bodyPr/>
          <a:lstStyle/>
          <a:p>
            <a:r>
              <a:rPr lang="en-US" sz="3200"/>
              <a:t>Longitudinal dynamics - electrons</a:t>
            </a:r>
          </a:p>
        </p:txBody>
      </p:sp>
      <p:graphicFrame>
        <p:nvGraphicFramePr>
          <p:cNvPr id="468998" name="Object 6"/>
          <p:cNvGraphicFramePr>
            <a:graphicFrameLocks noGrp="1" noChangeAspect="1"/>
          </p:cNvGraphicFramePr>
          <p:nvPr>
            <p:ph sz="half" idx="1"/>
          </p:nvPr>
        </p:nvGraphicFramePr>
        <p:xfrm>
          <a:off x="5410200" y="2209800"/>
          <a:ext cx="3136900" cy="3276600"/>
        </p:xfrm>
        <a:graphic>
          <a:graphicData uri="http://schemas.openxmlformats.org/presentationml/2006/ole">
            <mc:AlternateContent xmlns:mc="http://schemas.openxmlformats.org/markup-compatibility/2006">
              <mc:Choice xmlns:v="urn:schemas-microsoft-com:vml" Requires="v">
                <p:oleObj spid="_x0000_s867492" name="Designer Drawing" r:id="rId4" imgW="2847240" imgH="2975400" progId="">
                  <p:embed/>
                </p:oleObj>
              </mc:Choice>
              <mc:Fallback>
                <p:oleObj name="Designer Drawing" r:id="rId4" imgW="2847240" imgH="29754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209800"/>
                        <a:ext cx="3136900" cy="3276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9002" name="Object 10"/>
          <p:cNvGraphicFramePr>
            <a:graphicFrameLocks noGrp="1" noChangeAspect="1"/>
          </p:cNvGraphicFramePr>
          <p:nvPr>
            <p:ph sz="quarter" idx="2"/>
          </p:nvPr>
        </p:nvGraphicFramePr>
        <p:xfrm>
          <a:off x="5029200" y="1447800"/>
          <a:ext cx="3886200" cy="762000"/>
        </p:xfrm>
        <a:graphic>
          <a:graphicData uri="http://schemas.openxmlformats.org/presentationml/2006/ole">
            <mc:AlternateContent xmlns:mc="http://schemas.openxmlformats.org/markup-compatibility/2006">
              <mc:Choice xmlns:v="urn:schemas-microsoft-com:vml" Requires="v">
                <p:oleObj spid="_x0000_s867493" name="Equation" r:id="rId6" imgW="2717640" imgH="533160" progId="Equation.3">
                  <p:embed/>
                </p:oleObj>
              </mc:Choice>
              <mc:Fallback>
                <p:oleObj name="Equation" r:id="rId6" imgW="2717640" imgH="5331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447800"/>
                        <a:ext cx="38862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01" name="Rectangle 9"/>
          <p:cNvSpPr>
            <a:spLocks noChangeArrowheads="1"/>
          </p:cNvSpPr>
          <p:nvPr/>
        </p:nvSpPr>
        <p:spPr bwMode="auto">
          <a:xfrm>
            <a:off x="304800" y="1371600"/>
            <a:ext cx="4953000" cy="32766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Electrons at v=c remain at the injection phase.</a:t>
            </a:r>
          </a:p>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Electrons at v&lt;c injected into a TW structure designed for v=c will move from injection phase </a:t>
            </a:r>
            <a:r>
              <a:rPr lang="en-US" sz="1600" b="0" i="1" dirty="0">
                <a:latin typeface="Symbol" pitchFamily="18" charset="2"/>
                <a:sym typeface="Symbol" pitchFamily="18" charset="2"/>
              </a:rPr>
              <a:t>j</a:t>
            </a:r>
            <a:r>
              <a:rPr lang="en-US" sz="1600" b="0" i="1" baseline="-25000" dirty="0">
                <a:latin typeface="Comic Sans MS" pitchFamily="66" charset="0"/>
                <a:sym typeface="Symbol" pitchFamily="18" charset="2"/>
              </a:rPr>
              <a:t>0</a:t>
            </a:r>
            <a:r>
              <a:rPr lang="en-US" sz="1600" b="0" dirty="0">
                <a:latin typeface="Comic Sans MS" pitchFamily="66" charset="0"/>
                <a:sym typeface="Symbol" pitchFamily="18" charset="2"/>
              </a:rPr>
              <a:t> to an asymptotic phase </a:t>
            </a:r>
            <a:r>
              <a:rPr lang="en-US" sz="1600" b="0" i="1" dirty="0">
                <a:latin typeface="Symbol" pitchFamily="18" charset="2"/>
                <a:sym typeface="Symbol" pitchFamily="18" charset="2"/>
              </a:rPr>
              <a:t>j</a:t>
            </a:r>
            <a:r>
              <a:rPr lang="en-US" sz="1600" b="0" dirty="0">
                <a:latin typeface="Comic Sans MS" pitchFamily="66" charset="0"/>
                <a:sym typeface="Symbol" pitchFamily="18" charset="2"/>
              </a:rPr>
              <a:t>, which depends only on gradient and </a:t>
            </a:r>
            <a:r>
              <a:rPr lang="en-US" sz="1600" b="0" i="1" dirty="0">
                <a:latin typeface="Symbol" pitchFamily="18" charset="2"/>
                <a:sym typeface="Symbol" pitchFamily="18" charset="2"/>
              </a:rPr>
              <a:t>b</a:t>
            </a:r>
            <a:r>
              <a:rPr lang="en-US" sz="1600" b="0" i="1" baseline="-25000" dirty="0">
                <a:latin typeface="Comic Sans MS" pitchFamily="66" charset="0"/>
                <a:sym typeface="Symbol" pitchFamily="18" charset="2"/>
              </a:rPr>
              <a:t>0 </a:t>
            </a:r>
            <a:r>
              <a:rPr lang="en-US" sz="1600" b="0" dirty="0">
                <a:latin typeface="Comic Sans MS" pitchFamily="66" charset="0"/>
                <a:sym typeface="Symbol" pitchFamily="18" charset="2"/>
              </a:rPr>
              <a:t>at injection. </a:t>
            </a:r>
          </a:p>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The beam can be injected with an offset in phase, to reach the crest of the wave at </a:t>
            </a:r>
            <a:r>
              <a:rPr lang="en-US" sz="1600" b="0" i="1" dirty="0">
                <a:latin typeface="Symbol" pitchFamily="18" charset="2"/>
                <a:sym typeface="Symbol" pitchFamily="18" charset="2"/>
              </a:rPr>
              <a:t>b</a:t>
            </a:r>
            <a:r>
              <a:rPr lang="en-US" sz="1600" b="0" dirty="0">
                <a:latin typeface="Comic Sans MS" pitchFamily="66" charset="0"/>
                <a:sym typeface="Symbol" pitchFamily="18" charset="2"/>
              </a:rPr>
              <a:t>=1 </a:t>
            </a:r>
          </a:p>
          <a:p>
            <a:pPr marL="457200" indent="-457200">
              <a:lnSpc>
                <a:spcPct val="110000"/>
              </a:lnSpc>
              <a:spcBef>
                <a:spcPct val="50000"/>
              </a:spcBef>
              <a:buClr>
                <a:schemeClr val="hlink"/>
              </a:buClr>
              <a:buSzPct val="70000"/>
              <a:buFont typeface="Symbol" pitchFamily="18" charset="2"/>
              <a:buChar char="®"/>
            </a:pPr>
            <a:r>
              <a:rPr lang="en-US" sz="1600" dirty="0">
                <a:solidFill>
                  <a:srgbClr val="FF0000"/>
                </a:solidFill>
                <a:latin typeface="Comic Sans MS" pitchFamily="66" charset="0"/>
                <a:sym typeface="Symbol" pitchFamily="18" charset="2"/>
              </a:rPr>
              <a:t>Capture condition</a:t>
            </a:r>
            <a:r>
              <a:rPr lang="en-US" sz="1600" b="0" dirty="0">
                <a:latin typeface="Comic Sans MS" pitchFamily="66" charset="0"/>
                <a:sym typeface="Symbol" pitchFamily="18" charset="2"/>
              </a:rPr>
              <a:t>, relating </a:t>
            </a:r>
            <a:r>
              <a:rPr lang="en-US" sz="1600" b="0" i="1" dirty="0">
                <a:latin typeface="Comic Sans MS" pitchFamily="66" charset="0"/>
                <a:sym typeface="Symbol" pitchFamily="18" charset="2"/>
              </a:rPr>
              <a:t>E</a:t>
            </a:r>
            <a:r>
              <a:rPr lang="en-US" sz="1600" b="0" i="1" baseline="-25000" dirty="0">
                <a:latin typeface="Comic Sans MS" pitchFamily="66" charset="0"/>
                <a:sym typeface="Symbol" pitchFamily="18" charset="2"/>
              </a:rPr>
              <a:t>0</a:t>
            </a:r>
            <a:r>
              <a:rPr lang="en-US" sz="1600" b="0" dirty="0">
                <a:latin typeface="Comic Sans MS" pitchFamily="66" charset="0"/>
                <a:sym typeface="Symbol" pitchFamily="18" charset="2"/>
              </a:rPr>
              <a:t> and </a:t>
            </a:r>
            <a:r>
              <a:rPr lang="en-US" sz="1600" b="0" i="1" dirty="0">
                <a:latin typeface="Symbol" pitchFamily="18" charset="2"/>
                <a:sym typeface="Symbol" pitchFamily="18" charset="2"/>
              </a:rPr>
              <a:t>b</a:t>
            </a:r>
            <a:r>
              <a:rPr lang="en-US" sz="1600" b="0" i="1" baseline="-25000" dirty="0">
                <a:latin typeface="Comic Sans MS" pitchFamily="66" charset="0"/>
                <a:sym typeface="Symbol" pitchFamily="18" charset="2"/>
              </a:rPr>
              <a:t>0 </a:t>
            </a:r>
            <a:r>
              <a:rPr lang="en-US" sz="1600" b="0" dirty="0">
                <a:latin typeface="Comic Sans MS" pitchFamily="66" charset="0"/>
                <a:sym typeface="Symbol" pitchFamily="18" charset="2"/>
              </a:rPr>
              <a:t>:</a:t>
            </a:r>
          </a:p>
        </p:txBody>
      </p:sp>
      <p:graphicFrame>
        <p:nvGraphicFramePr>
          <p:cNvPr id="469004" name="Object 12"/>
          <p:cNvGraphicFramePr>
            <a:graphicFrameLocks noGrp="1" noChangeAspect="1"/>
          </p:cNvGraphicFramePr>
          <p:nvPr>
            <p:ph sz="quarter" idx="3"/>
          </p:nvPr>
        </p:nvGraphicFramePr>
        <p:xfrm>
          <a:off x="1752600" y="4495800"/>
          <a:ext cx="1981200" cy="735013"/>
        </p:xfrm>
        <a:graphic>
          <a:graphicData uri="http://schemas.openxmlformats.org/presentationml/2006/ole">
            <mc:AlternateContent xmlns:mc="http://schemas.openxmlformats.org/markup-compatibility/2006">
              <mc:Choice xmlns:v="urn:schemas-microsoft-com:vml" Requires="v">
                <p:oleObj spid="_x0000_s867494" name="Equation" r:id="rId8" imgW="1371600" imgH="507960" progId="Equation.3">
                  <p:embed/>
                </p:oleObj>
              </mc:Choice>
              <mc:Fallback>
                <p:oleObj name="Equation" r:id="rId8" imgW="1371600" imgH="50796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495800"/>
                        <a:ext cx="1981200" cy="73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06" name="Text Box 14"/>
          <p:cNvSpPr txBox="1">
            <a:spLocks noChangeArrowheads="1"/>
          </p:cNvSpPr>
          <p:nvPr/>
        </p:nvSpPr>
        <p:spPr bwMode="auto">
          <a:xfrm>
            <a:off x="533400" y="5334000"/>
            <a:ext cx="4876800" cy="338554"/>
          </a:xfrm>
          <a:prstGeom prst="rect">
            <a:avLst/>
          </a:prstGeom>
          <a:noFill/>
          <a:ln w="12700">
            <a:solidFill>
              <a:schemeClr val="tx1"/>
            </a:solidFill>
            <a:miter lim="800000"/>
            <a:headEnd type="none" w="sm" len="sm"/>
            <a:tailEnd type="none" w="sm" len="sm"/>
          </a:ln>
          <a:effectLst/>
        </p:spPr>
        <p:txBody>
          <a:bodyPr>
            <a:spAutoFit/>
          </a:bodyPr>
          <a:lstStyle/>
          <a:p>
            <a:r>
              <a:rPr lang="en-US" sz="1600" b="0" dirty="0">
                <a:solidFill>
                  <a:schemeClr val="accent1"/>
                </a:solidFill>
                <a:latin typeface="Comic Sans MS" pitchFamily="66" charset="0"/>
              </a:rPr>
              <a:t>Example: </a:t>
            </a:r>
            <a:r>
              <a:rPr lang="en-US" sz="1600" b="0" dirty="0" smtClean="0">
                <a:solidFill>
                  <a:schemeClr val="accent1"/>
                </a:solidFill>
                <a:latin typeface="Symbol" pitchFamily="18" charset="2"/>
              </a:rPr>
              <a:t>l</a:t>
            </a:r>
            <a:r>
              <a:rPr lang="en-US" sz="1600" b="0" dirty="0" smtClean="0">
                <a:solidFill>
                  <a:schemeClr val="accent1"/>
                </a:solidFill>
                <a:latin typeface="Comic Sans MS" pitchFamily="66" charset="0"/>
              </a:rPr>
              <a:t>=10cm </a:t>
            </a:r>
            <a:r>
              <a:rPr lang="en-US" sz="1600" b="0" dirty="0" smtClean="0">
                <a:solidFill>
                  <a:schemeClr val="accent1"/>
                </a:solidFill>
                <a:latin typeface="Book Antiqua"/>
              </a:rPr>
              <a:t>→</a:t>
            </a:r>
            <a:r>
              <a:rPr lang="en-US" sz="1600" b="0" dirty="0" smtClean="0">
                <a:solidFill>
                  <a:schemeClr val="accent1"/>
                </a:solidFill>
                <a:latin typeface="Comic Sans MS" pitchFamily="66" charset="0"/>
              </a:rPr>
              <a:t> </a:t>
            </a:r>
            <a:r>
              <a:rPr lang="en-US" sz="1600" b="0" dirty="0">
                <a:solidFill>
                  <a:schemeClr val="accent1"/>
                </a:solidFill>
                <a:latin typeface="Comic Sans MS" pitchFamily="66" charset="0"/>
              </a:rPr>
              <a:t>W</a:t>
            </a:r>
            <a:r>
              <a:rPr lang="en-US" sz="1600" b="0" baseline="-25000" dirty="0">
                <a:solidFill>
                  <a:schemeClr val="accent1"/>
                </a:solidFill>
                <a:latin typeface="Comic Sans MS" pitchFamily="66" charset="0"/>
              </a:rPr>
              <a:t>in</a:t>
            </a:r>
            <a:r>
              <a:rPr lang="en-US" sz="1600" b="0" dirty="0">
                <a:solidFill>
                  <a:schemeClr val="accent1"/>
                </a:solidFill>
                <a:latin typeface="Comic Sans MS" pitchFamily="66" charset="0"/>
              </a:rPr>
              <a:t>=150 </a:t>
            </a:r>
            <a:r>
              <a:rPr lang="en-US" sz="1600" b="0" dirty="0" err="1">
                <a:solidFill>
                  <a:schemeClr val="accent1"/>
                </a:solidFill>
                <a:latin typeface="Comic Sans MS" pitchFamily="66" charset="0"/>
              </a:rPr>
              <a:t>keV</a:t>
            </a:r>
            <a:r>
              <a:rPr lang="en-US" sz="1600" b="0" dirty="0">
                <a:solidFill>
                  <a:schemeClr val="accent1"/>
                </a:solidFill>
                <a:latin typeface="Comic Sans MS" pitchFamily="66" charset="0"/>
              </a:rPr>
              <a:t> </a:t>
            </a:r>
            <a:r>
              <a:rPr lang="en-US" sz="1600" b="0" dirty="0" smtClean="0">
                <a:solidFill>
                  <a:schemeClr val="accent1"/>
                </a:solidFill>
                <a:latin typeface="Comic Sans MS" pitchFamily="66" charset="0"/>
              </a:rPr>
              <a:t>for </a:t>
            </a:r>
            <a:r>
              <a:rPr lang="en-US" sz="1600" b="0" dirty="0">
                <a:solidFill>
                  <a:schemeClr val="accent1"/>
                </a:solidFill>
                <a:latin typeface="Comic Sans MS" pitchFamily="66" charset="0"/>
              </a:rPr>
              <a:t>E</a:t>
            </a:r>
            <a:r>
              <a:rPr lang="en-US" sz="1600" b="0" baseline="-25000" dirty="0">
                <a:solidFill>
                  <a:schemeClr val="accent1"/>
                </a:solidFill>
                <a:latin typeface="Comic Sans MS" pitchFamily="66" charset="0"/>
              </a:rPr>
              <a:t>0</a:t>
            </a:r>
            <a:r>
              <a:rPr lang="en-US" sz="1600" b="0" dirty="0">
                <a:solidFill>
                  <a:schemeClr val="accent1"/>
                </a:solidFill>
                <a:latin typeface="Comic Sans MS" pitchFamily="66" charset="0"/>
              </a:rPr>
              <a:t>=8 MV/m. </a:t>
            </a:r>
          </a:p>
        </p:txBody>
      </p:sp>
      <p:sp>
        <p:nvSpPr>
          <p:cNvPr id="469007" name="Text Box 15"/>
          <p:cNvSpPr txBox="1">
            <a:spLocks noChangeArrowheads="1"/>
          </p:cNvSpPr>
          <p:nvPr/>
        </p:nvSpPr>
        <p:spPr bwMode="auto">
          <a:xfrm>
            <a:off x="304800" y="5791200"/>
            <a:ext cx="7924800" cy="593725"/>
          </a:xfrm>
          <a:prstGeom prst="rect">
            <a:avLst/>
          </a:prstGeom>
          <a:noFill/>
          <a:ln w="12700">
            <a:solidFill>
              <a:schemeClr val="tx1"/>
            </a:solidFill>
            <a:miter lim="800000"/>
            <a:headEnd type="none" w="sm" len="sm"/>
            <a:tailEnd type="none" w="sm" len="sm"/>
          </a:ln>
          <a:effectLst/>
        </p:spPr>
        <p:txBody>
          <a:bodyPr>
            <a:spAutoFit/>
          </a:bodyPr>
          <a:lstStyle/>
          <a:p>
            <a:r>
              <a:rPr lang="en-US" sz="1600" b="0">
                <a:latin typeface="Comic Sans MS" pitchFamily="66" charset="0"/>
              </a:rPr>
              <a:t>In high current linacs, a bunching and pre-acceleration sections up to 4-10 MeV prepares the injection in the TW structure (that occurs already on the crest)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6"/>
          <p:cNvSpPr>
            <a:spLocks noGrp="1"/>
          </p:cNvSpPr>
          <p:nvPr>
            <p:ph type="ftr" sz="quarter" idx="11"/>
          </p:nvPr>
        </p:nvSpPr>
        <p:spPr/>
        <p:txBody>
          <a:bodyPr/>
          <a:lstStyle/>
          <a:p>
            <a:fld id="{F61F31D9-AC0E-4FAF-B057-CF722CE65D93}" type="slidenum">
              <a:rPr lang="en-GB"/>
              <a:pPr/>
              <a:t>57</a:t>
            </a:fld>
            <a:endParaRPr lang="en-GB"/>
          </a:p>
        </p:txBody>
      </p:sp>
      <p:sp>
        <p:nvSpPr>
          <p:cNvPr id="386052" name="Rectangle 4"/>
          <p:cNvSpPr>
            <a:spLocks noGrp="1" noChangeArrowheads="1"/>
          </p:cNvSpPr>
          <p:nvPr>
            <p:ph type="title"/>
          </p:nvPr>
        </p:nvSpPr>
        <p:spPr/>
        <p:txBody>
          <a:bodyPr/>
          <a:lstStyle/>
          <a:p>
            <a:r>
              <a:rPr lang="en-US" sz="3200"/>
              <a:t>Transverse dynamics - Space charge</a:t>
            </a:r>
          </a:p>
        </p:txBody>
      </p:sp>
      <p:graphicFrame>
        <p:nvGraphicFramePr>
          <p:cNvPr id="386057" name="Object 9"/>
          <p:cNvGraphicFramePr>
            <a:graphicFrameLocks noGrp="1" noChangeAspect="1"/>
          </p:cNvGraphicFramePr>
          <p:nvPr>
            <p:ph sz="half" idx="1"/>
          </p:nvPr>
        </p:nvGraphicFramePr>
        <p:xfrm>
          <a:off x="3733800" y="4224338"/>
          <a:ext cx="2133600" cy="677862"/>
        </p:xfrm>
        <a:graphic>
          <a:graphicData uri="http://schemas.openxmlformats.org/presentationml/2006/ole">
            <mc:AlternateContent xmlns:mc="http://schemas.openxmlformats.org/markup-compatibility/2006">
              <mc:Choice xmlns:v="urn:schemas-microsoft-com:vml" Requires="v">
                <p:oleObj spid="_x0000_s386221" name="Equation" r:id="rId4" imgW="1358640" imgH="431640" progId="Equation.3">
                  <p:embed/>
                </p:oleObj>
              </mc:Choice>
              <mc:Fallback>
                <p:oleObj name="Equation" r:id="rId4" imgW="1358640" imgH="43164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224338"/>
                        <a:ext cx="2133600" cy="677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059" name="Object 11"/>
          <p:cNvGraphicFramePr>
            <a:graphicFrameLocks noGrp="1" noChangeAspect="1"/>
          </p:cNvGraphicFramePr>
          <p:nvPr>
            <p:ph sz="quarter" idx="2"/>
          </p:nvPr>
        </p:nvGraphicFramePr>
        <p:xfrm>
          <a:off x="6172200" y="4235450"/>
          <a:ext cx="2133600" cy="590550"/>
        </p:xfrm>
        <a:graphic>
          <a:graphicData uri="http://schemas.openxmlformats.org/presentationml/2006/ole">
            <mc:AlternateContent xmlns:mc="http://schemas.openxmlformats.org/markup-compatibility/2006">
              <mc:Choice xmlns:v="urn:schemas-microsoft-com:vml" Requires="v">
                <p:oleObj spid="_x0000_s386222" name="Equation" r:id="rId6" imgW="1422360" imgH="393480" progId="Equation.3">
                  <p:embed/>
                </p:oleObj>
              </mc:Choice>
              <mc:Fallback>
                <p:oleObj name="Equation" r:id="rId6" imgW="1422360" imgH="393480" progId="Equation.3">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235450"/>
                        <a:ext cx="2133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6053" name="Rectangle 5"/>
          <p:cNvSpPr>
            <a:spLocks noChangeArrowheads="1"/>
          </p:cNvSpPr>
          <p:nvPr/>
        </p:nvSpPr>
        <p:spPr bwMode="auto">
          <a:xfrm>
            <a:off x="533400" y="1447800"/>
            <a:ext cx="8077200" cy="15240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Large numbers of particles per bunch ( ~10</a:t>
            </a:r>
            <a:r>
              <a:rPr lang="en-US" sz="1600" b="0" baseline="30000" dirty="0">
                <a:latin typeface="Comic Sans MS" pitchFamily="66" charset="0"/>
                <a:sym typeface="Symbol" pitchFamily="18" charset="2"/>
              </a:rPr>
              <a:t>10</a:t>
            </a:r>
            <a:r>
              <a:rPr lang="en-US" sz="1600" b="0" dirty="0">
                <a:latin typeface="Comic Sans MS" pitchFamily="66" charset="0"/>
                <a:sym typeface="Symbol" pitchFamily="18" charset="2"/>
              </a:rPr>
              <a:t> ). </a:t>
            </a:r>
          </a:p>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Coulomb repulsion between particles (space charge) plays an important </a:t>
            </a:r>
            <a:r>
              <a:rPr lang="en-US" sz="1600" b="0" dirty="0" smtClean="0">
                <a:latin typeface="Comic Sans MS" pitchFamily="66" charset="0"/>
                <a:sym typeface="Symbol" pitchFamily="18" charset="2"/>
              </a:rPr>
              <a:t>role and is the main limitation to the maximum current in a linac.</a:t>
            </a:r>
            <a:endParaRPr lang="en-US" sz="1600" b="0" dirty="0">
              <a:latin typeface="Comic Sans MS" pitchFamily="66" charset="0"/>
              <a:sym typeface="Symbol" pitchFamily="18" charset="2"/>
            </a:endParaRPr>
          </a:p>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But</a:t>
            </a:r>
            <a:r>
              <a:rPr lang="en-US" sz="1600" b="0" dirty="0">
                <a:solidFill>
                  <a:schemeClr val="hlink"/>
                </a:solidFill>
                <a:latin typeface="Comic Sans MS" pitchFamily="66" charset="0"/>
                <a:sym typeface="Symbol" pitchFamily="18" charset="2"/>
              </a:rPr>
              <a:t> space charge forces ~ 1/</a:t>
            </a:r>
            <a:r>
              <a:rPr lang="en-US" sz="1600" b="0" dirty="0">
                <a:solidFill>
                  <a:schemeClr val="hlink"/>
                </a:solidFill>
                <a:latin typeface="Symbol" pitchFamily="18" charset="2"/>
                <a:sym typeface="Symbol" pitchFamily="18" charset="2"/>
              </a:rPr>
              <a:t>g</a:t>
            </a:r>
            <a:r>
              <a:rPr lang="en-US" sz="1600" b="0" baseline="30000" dirty="0">
                <a:solidFill>
                  <a:schemeClr val="hlink"/>
                </a:solidFill>
                <a:latin typeface="Comic Sans MS" pitchFamily="66" charset="0"/>
                <a:sym typeface="Symbol" pitchFamily="18" charset="2"/>
              </a:rPr>
              <a:t>2</a:t>
            </a:r>
            <a:r>
              <a:rPr lang="en-US" sz="1600" b="0" dirty="0">
                <a:solidFill>
                  <a:schemeClr val="hlink"/>
                </a:solidFill>
                <a:latin typeface="Comic Sans MS" pitchFamily="66" charset="0"/>
                <a:sym typeface="Symbol" pitchFamily="18" charset="2"/>
              </a:rPr>
              <a:t> disappear at relativistic velocity</a:t>
            </a:r>
          </a:p>
          <a:p>
            <a:pPr marL="457200" indent="-457200">
              <a:lnSpc>
                <a:spcPct val="110000"/>
              </a:lnSpc>
              <a:spcBef>
                <a:spcPct val="50000"/>
              </a:spcBef>
              <a:buClr>
                <a:schemeClr val="hlink"/>
              </a:buClr>
              <a:buSzPct val="70000"/>
              <a:buFont typeface="Symbol" pitchFamily="18" charset="2"/>
              <a:buChar char="®"/>
            </a:pPr>
            <a:endParaRPr lang="en-US" sz="1600" b="0" dirty="0">
              <a:latin typeface="Comic Sans MS" pitchFamily="66" charset="0"/>
              <a:sym typeface="Symbol" pitchFamily="18" charset="2"/>
            </a:endParaRPr>
          </a:p>
        </p:txBody>
      </p:sp>
      <p:sp>
        <p:nvSpPr>
          <p:cNvPr id="386056" name="Text Box 8"/>
          <p:cNvSpPr txBox="1">
            <a:spLocks noChangeArrowheads="1"/>
          </p:cNvSpPr>
          <p:nvPr/>
        </p:nvSpPr>
        <p:spPr bwMode="auto">
          <a:xfrm>
            <a:off x="4038600" y="3276600"/>
            <a:ext cx="3962400" cy="593725"/>
          </a:xfrm>
          <a:prstGeom prst="rect">
            <a:avLst/>
          </a:prstGeom>
          <a:noFill/>
          <a:ln w="12700">
            <a:solidFill>
              <a:schemeClr val="tx1"/>
            </a:solidFill>
            <a:miter lim="800000"/>
            <a:headEnd type="none" w="sm" len="sm"/>
            <a:tailEnd type="none" w="sm" len="sm"/>
          </a:ln>
          <a:effectLst/>
        </p:spPr>
        <p:txBody>
          <a:bodyPr>
            <a:spAutoFit/>
          </a:bodyPr>
          <a:lstStyle/>
          <a:p>
            <a:r>
              <a:rPr lang="en-US" sz="1600" b="0">
                <a:solidFill>
                  <a:schemeClr val="accent1"/>
                </a:solidFill>
                <a:latin typeface="Comic Sans MS" pitchFamily="66" charset="0"/>
              </a:rPr>
              <a:t>Force on a particle inside a long bunch with density n(r) traveling at velocity v:</a:t>
            </a:r>
            <a:endParaRPr lang="en-US" sz="1800" b="0">
              <a:solidFill>
                <a:schemeClr val="accent1"/>
              </a:solidFill>
              <a:latin typeface="Comic Sans MS" pitchFamily="66" charset="0"/>
            </a:endParaRPr>
          </a:p>
        </p:txBody>
      </p:sp>
      <p:graphicFrame>
        <p:nvGraphicFramePr>
          <p:cNvPr id="386061" name="Object 13"/>
          <p:cNvGraphicFramePr>
            <a:graphicFrameLocks noGrp="1" noChangeAspect="1"/>
          </p:cNvGraphicFramePr>
          <p:nvPr>
            <p:ph sz="quarter" idx="3"/>
          </p:nvPr>
        </p:nvGraphicFramePr>
        <p:xfrm>
          <a:off x="1981200" y="5105400"/>
          <a:ext cx="4572000" cy="655638"/>
        </p:xfrm>
        <a:graphic>
          <a:graphicData uri="http://schemas.openxmlformats.org/presentationml/2006/ole">
            <mc:AlternateContent xmlns:mc="http://schemas.openxmlformats.org/markup-compatibility/2006">
              <mc:Choice xmlns:v="urn:schemas-microsoft-com:vml" Requires="v">
                <p:oleObj spid="_x0000_s386223" name="Equation" r:id="rId8" imgW="3098520" imgH="444240" progId="Equation.3">
                  <p:embed/>
                </p:oleObj>
              </mc:Choice>
              <mc:Fallback>
                <p:oleObj name="Equation" r:id="rId8" imgW="3098520" imgH="444240" progId="Equation.3">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5105400"/>
                        <a:ext cx="4572000" cy="655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6071" name="Picture 2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62000" y="3581400"/>
            <a:ext cx="2809875" cy="1320800"/>
          </a:xfrm>
          <a:prstGeom prst="rect">
            <a:avLst/>
          </a:prstGeom>
          <a:noFill/>
          <a:ln w="12700">
            <a:noFill/>
            <a:miter lim="800000"/>
            <a:headEnd type="none" w="sm" len="sm"/>
            <a:tailEnd type="none" w="sm" len="sm"/>
          </a:ln>
          <a:effectLst/>
        </p:spPr>
      </p:pic>
      <p:sp>
        <p:nvSpPr>
          <p:cNvPr id="386072" name="Line 24"/>
          <p:cNvSpPr>
            <a:spLocks noChangeShapeType="1"/>
          </p:cNvSpPr>
          <p:nvPr/>
        </p:nvSpPr>
        <p:spPr bwMode="auto">
          <a:xfrm flipH="1">
            <a:off x="2057400" y="3886200"/>
            <a:ext cx="228600" cy="228600"/>
          </a:xfrm>
          <a:prstGeom prst="line">
            <a:avLst/>
          </a:prstGeom>
          <a:noFill/>
          <a:ln w="12700">
            <a:solidFill>
              <a:schemeClr val="hlink"/>
            </a:solidFill>
            <a:round/>
            <a:headEnd type="none" w="sm" len="sm"/>
            <a:tailEnd type="triangle" w="med" len="med"/>
          </a:ln>
          <a:effectLst/>
        </p:spPr>
        <p:txBody>
          <a:bodyPr/>
          <a:lstStyle/>
          <a:p>
            <a:endParaRPr lang="en-US"/>
          </a:p>
        </p:txBody>
      </p:sp>
      <p:sp>
        <p:nvSpPr>
          <p:cNvPr id="386073" name="Line 25"/>
          <p:cNvSpPr>
            <a:spLocks noChangeShapeType="1"/>
          </p:cNvSpPr>
          <p:nvPr/>
        </p:nvSpPr>
        <p:spPr bwMode="auto">
          <a:xfrm rot="13500000" flipH="1">
            <a:off x="2362200" y="3810000"/>
            <a:ext cx="228600" cy="228600"/>
          </a:xfrm>
          <a:prstGeom prst="line">
            <a:avLst/>
          </a:prstGeom>
          <a:noFill/>
          <a:ln w="12700">
            <a:solidFill>
              <a:srgbClr val="0000CC"/>
            </a:solidFill>
            <a:round/>
            <a:headEnd type="none" w="sm" len="sm"/>
            <a:tailEnd type="triangle" w="med" len="med"/>
          </a:ln>
          <a:effectLst/>
        </p:spPr>
        <p:txBody>
          <a:bodyPr/>
          <a:lstStyle/>
          <a:p>
            <a:endParaRPr lang="en-US"/>
          </a:p>
        </p:txBody>
      </p:sp>
      <p:sp>
        <p:nvSpPr>
          <p:cNvPr id="386074" name="Text Box 26"/>
          <p:cNvSpPr txBox="1">
            <a:spLocks noChangeArrowheads="1"/>
          </p:cNvSpPr>
          <p:nvPr/>
        </p:nvSpPr>
        <p:spPr bwMode="auto">
          <a:xfrm>
            <a:off x="2057400" y="3962400"/>
            <a:ext cx="244475" cy="274638"/>
          </a:xfrm>
          <a:prstGeom prst="rect">
            <a:avLst/>
          </a:prstGeom>
          <a:noFill/>
          <a:ln w="12700">
            <a:noFill/>
            <a:miter lim="800000"/>
            <a:headEnd type="none" w="sm" len="sm"/>
            <a:tailEnd type="none" w="sm" len="sm"/>
          </a:ln>
          <a:effectLst/>
        </p:spPr>
        <p:txBody>
          <a:bodyPr>
            <a:spAutoFit/>
          </a:bodyPr>
          <a:lstStyle/>
          <a:p>
            <a:r>
              <a:rPr lang="en-US" sz="1200"/>
              <a:t>E</a:t>
            </a:r>
          </a:p>
        </p:txBody>
      </p:sp>
      <p:sp>
        <p:nvSpPr>
          <p:cNvPr id="386075" name="Text Box 27"/>
          <p:cNvSpPr txBox="1">
            <a:spLocks noChangeArrowheads="1"/>
          </p:cNvSpPr>
          <p:nvPr/>
        </p:nvSpPr>
        <p:spPr bwMode="auto">
          <a:xfrm>
            <a:off x="2514600" y="3657600"/>
            <a:ext cx="304800" cy="274638"/>
          </a:xfrm>
          <a:prstGeom prst="rect">
            <a:avLst/>
          </a:prstGeom>
          <a:noFill/>
          <a:ln w="12700">
            <a:noFill/>
            <a:miter lim="800000"/>
            <a:headEnd type="none" w="sm" len="sm"/>
            <a:tailEnd type="none" w="sm" len="sm"/>
          </a:ln>
          <a:effectLst/>
        </p:spPr>
        <p:txBody>
          <a:bodyPr>
            <a:spAutoFit/>
          </a:bodyPr>
          <a:lstStyle/>
          <a:p>
            <a:r>
              <a:rPr lang="en-US" sz="1200"/>
              <a:t>B</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oter Placeholder 4"/>
          <p:cNvSpPr>
            <a:spLocks noGrp="1"/>
          </p:cNvSpPr>
          <p:nvPr>
            <p:ph type="ftr" sz="quarter" idx="11"/>
          </p:nvPr>
        </p:nvSpPr>
        <p:spPr/>
        <p:txBody>
          <a:bodyPr/>
          <a:lstStyle/>
          <a:p>
            <a:fld id="{7762FE98-BF4D-4D52-8801-08BC87E17E3F}" type="slidenum">
              <a:rPr lang="en-GB"/>
              <a:pPr/>
              <a:t>58</a:t>
            </a:fld>
            <a:endParaRPr lang="en-GB"/>
          </a:p>
        </p:txBody>
      </p:sp>
      <p:sp>
        <p:nvSpPr>
          <p:cNvPr id="437252" name="Rectangle 4"/>
          <p:cNvSpPr>
            <a:spLocks noGrp="1" noChangeArrowheads="1"/>
          </p:cNvSpPr>
          <p:nvPr>
            <p:ph type="title"/>
          </p:nvPr>
        </p:nvSpPr>
        <p:spPr/>
        <p:txBody>
          <a:bodyPr/>
          <a:lstStyle/>
          <a:p>
            <a:r>
              <a:rPr lang="en-US" sz="3200"/>
              <a:t>Transverse dynamics - RF defocusing</a:t>
            </a:r>
          </a:p>
        </p:txBody>
      </p:sp>
      <p:sp>
        <p:nvSpPr>
          <p:cNvPr id="437253" name="Rectangle 5"/>
          <p:cNvSpPr>
            <a:spLocks noChangeArrowheads="1"/>
          </p:cNvSpPr>
          <p:nvPr/>
        </p:nvSpPr>
        <p:spPr bwMode="auto">
          <a:xfrm>
            <a:off x="2819400" y="1524000"/>
            <a:ext cx="5867400" cy="24384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RF defocusing experienced by particles crossing a gap on a longitudinally stable phase</a:t>
            </a:r>
            <a:r>
              <a:rPr lang="en-US" sz="1600" b="0" dirty="0" smtClean="0">
                <a:latin typeface="Comic Sans MS" pitchFamily="66" charset="0"/>
                <a:sym typeface="Symbol" pitchFamily="18" charset="2"/>
              </a:rPr>
              <a:t>. Increasing field means that the defocusing effect going out of the gap is stronger than the focusing effect going in.</a:t>
            </a:r>
            <a:endParaRPr lang="en-US" sz="1600" b="0" dirty="0">
              <a:latin typeface="Comic Sans MS" pitchFamily="66" charset="0"/>
              <a:sym typeface="Symbol" pitchFamily="18" charset="2"/>
            </a:endParaRPr>
          </a:p>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In the rest frame of the particle, only electrostatic forces  no stable points (maximum or minimum)  radial defocusing. </a:t>
            </a:r>
          </a:p>
          <a:p>
            <a:pPr marL="457200" indent="-457200">
              <a:lnSpc>
                <a:spcPct val="110000"/>
              </a:lnSpc>
              <a:spcBef>
                <a:spcPct val="50000"/>
              </a:spcBef>
              <a:buClr>
                <a:schemeClr val="hlink"/>
              </a:buClr>
              <a:buSzPct val="70000"/>
              <a:buFont typeface="Symbol" pitchFamily="18" charset="2"/>
              <a:buChar char="®"/>
            </a:pPr>
            <a:r>
              <a:rPr lang="en-US" sz="1600" b="0" dirty="0">
                <a:latin typeface="Comic Sans MS" pitchFamily="66" charset="0"/>
                <a:sym typeface="Symbol" pitchFamily="18" charset="2"/>
              </a:rPr>
              <a:t>Lorentz transformation and calculation of radial momentum impulse per period (from electric and magnetic field contribution in the laboratory frame): </a:t>
            </a:r>
          </a:p>
        </p:txBody>
      </p:sp>
      <p:sp>
        <p:nvSpPr>
          <p:cNvPr id="437256" name="Rectangle 8"/>
          <p:cNvSpPr>
            <a:spLocks noChangeArrowheads="1"/>
          </p:cNvSpPr>
          <p:nvPr/>
        </p:nvSpPr>
        <p:spPr bwMode="auto">
          <a:xfrm>
            <a:off x="304800" y="4953000"/>
            <a:ext cx="8077200" cy="12192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None/>
            </a:pPr>
            <a:endParaRPr lang="en-US" sz="1600" b="0">
              <a:latin typeface="Comic Sans MS" pitchFamily="66" charset="0"/>
              <a:sym typeface="Symbol" pitchFamily="18" charset="2"/>
            </a:endParaRPr>
          </a:p>
        </p:txBody>
      </p:sp>
      <p:graphicFrame>
        <p:nvGraphicFramePr>
          <p:cNvPr id="437258" name="Object 10"/>
          <p:cNvGraphicFramePr>
            <a:graphicFrameLocks noGrp="1" noChangeAspect="1"/>
          </p:cNvGraphicFramePr>
          <p:nvPr>
            <p:ph idx="1"/>
            <p:extLst>
              <p:ext uri="{D42A27DB-BD31-4B8C-83A1-F6EECF244321}">
                <p14:modId xmlns:p14="http://schemas.microsoft.com/office/powerpoint/2010/main" val="452669572"/>
              </p:ext>
            </p:extLst>
          </p:nvPr>
        </p:nvGraphicFramePr>
        <p:xfrm>
          <a:off x="4953000" y="4648200"/>
          <a:ext cx="2590800" cy="728663"/>
        </p:xfrm>
        <a:graphic>
          <a:graphicData uri="http://schemas.openxmlformats.org/presentationml/2006/ole">
            <mc:AlternateContent xmlns:mc="http://schemas.openxmlformats.org/markup-compatibility/2006">
              <mc:Choice xmlns:v="urn:schemas-microsoft-com:vml" Requires="v">
                <p:oleObj spid="_x0000_s876568" name="Equation" r:id="rId4" imgW="1536480" imgH="431640" progId="Equation.3">
                  <p:embed/>
                </p:oleObj>
              </mc:Choice>
              <mc:Fallback>
                <p:oleObj name="Equation" r:id="rId4" imgW="15364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648200"/>
                        <a:ext cx="2590800" cy="728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7259" name="Rectangle 11"/>
          <p:cNvSpPr>
            <a:spLocks noChangeArrowheads="1"/>
          </p:cNvSpPr>
          <p:nvPr/>
        </p:nvSpPr>
        <p:spPr bwMode="auto">
          <a:xfrm>
            <a:off x="433449" y="5562600"/>
            <a:ext cx="7772400" cy="7620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600" b="0" dirty="0">
                <a:solidFill>
                  <a:schemeClr val="hlink"/>
                </a:solidFill>
                <a:latin typeface="Comic Sans MS" pitchFamily="66" charset="0"/>
                <a:sym typeface="Symbol" pitchFamily="18" charset="2"/>
              </a:rPr>
              <a:t>Transverse defocusing</a:t>
            </a:r>
            <a:r>
              <a:rPr lang="en-US" sz="1600" b="0" dirty="0">
                <a:latin typeface="Comic Sans MS" pitchFamily="66" charset="0"/>
                <a:sym typeface="Symbol" pitchFamily="18" charset="2"/>
              </a:rPr>
              <a:t> </a:t>
            </a:r>
            <a:r>
              <a:rPr lang="en-US" sz="1600" b="0" dirty="0">
                <a:solidFill>
                  <a:schemeClr val="hlink"/>
                </a:solidFill>
                <a:latin typeface="Comic Sans MS" pitchFamily="66" charset="0"/>
                <a:sym typeface="Symbol" pitchFamily="18" charset="2"/>
              </a:rPr>
              <a:t>~ 1/</a:t>
            </a:r>
            <a:r>
              <a:rPr lang="en-US" sz="1600" b="0" dirty="0">
                <a:solidFill>
                  <a:schemeClr val="hlink"/>
                </a:solidFill>
                <a:latin typeface="Symbol" pitchFamily="18" charset="2"/>
                <a:sym typeface="Symbol" pitchFamily="18" charset="2"/>
              </a:rPr>
              <a:t>g</a:t>
            </a:r>
            <a:r>
              <a:rPr lang="en-US" sz="1600" b="0" baseline="30000" dirty="0">
                <a:solidFill>
                  <a:schemeClr val="hlink"/>
                </a:solidFill>
                <a:latin typeface="Comic Sans MS" pitchFamily="66" charset="0"/>
                <a:sym typeface="Symbol" pitchFamily="18" charset="2"/>
              </a:rPr>
              <a:t>2</a:t>
            </a:r>
            <a:r>
              <a:rPr lang="en-US" sz="1600" b="0" dirty="0">
                <a:solidFill>
                  <a:schemeClr val="hlink"/>
                </a:solidFill>
                <a:latin typeface="Comic Sans MS" pitchFamily="66" charset="0"/>
                <a:sym typeface="Symbol" pitchFamily="18" charset="2"/>
              </a:rPr>
              <a:t> disappears at relativistic velocity</a:t>
            </a:r>
            <a:r>
              <a:rPr lang="en-US" sz="1600" b="0" dirty="0">
                <a:latin typeface="Comic Sans MS" pitchFamily="66" charset="0"/>
                <a:sym typeface="Symbol" pitchFamily="18" charset="2"/>
              </a:rPr>
              <a:t> (transverse magnetic force cancels the transverse RF electric force).</a:t>
            </a:r>
          </a:p>
        </p:txBody>
      </p:sp>
      <p:sp>
        <p:nvSpPr>
          <p:cNvPr id="437260" name="Line 12"/>
          <p:cNvSpPr>
            <a:spLocks noChangeShapeType="1"/>
          </p:cNvSpPr>
          <p:nvPr/>
        </p:nvSpPr>
        <p:spPr bwMode="auto">
          <a:xfrm>
            <a:off x="762000" y="2743200"/>
            <a:ext cx="1905000" cy="0"/>
          </a:xfrm>
          <a:prstGeom prst="line">
            <a:avLst/>
          </a:prstGeom>
          <a:noFill/>
          <a:ln w="12700">
            <a:solidFill>
              <a:schemeClr val="tx1"/>
            </a:solidFill>
            <a:round/>
            <a:headEnd type="none" w="sm" len="sm"/>
            <a:tailEnd type="arrow" w="med" len="med"/>
          </a:ln>
          <a:effectLst/>
        </p:spPr>
        <p:txBody>
          <a:bodyPr/>
          <a:lstStyle/>
          <a:p>
            <a:endParaRPr lang="en-US"/>
          </a:p>
        </p:txBody>
      </p:sp>
      <p:sp>
        <p:nvSpPr>
          <p:cNvPr id="437262" name="AutoShape 14"/>
          <p:cNvSpPr>
            <a:spLocks noChangeArrowheads="1"/>
          </p:cNvSpPr>
          <p:nvPr/>
        </p:nvSpPr>
        <p:spPr bwMode="auto">
          <a:xfrm>
            <a:off x="762000" y="1828800"/>
            <a:ext cx="609600" cy="685800"/>
          </a:xfrm>
          <a:prstGeom prst="roundRect">
            <a:avLst>
              <a:gd name="adj" fmla="val 16667"/>
            </a:avLst>
          </a:prstGeom>
          <a:solidFill>
            <a:srgbClr val="FFFFAB"/>
          </a:solidFill>
          <a:ln w="12700">
            <a:solidFill>
              <a:schemeClr val="tx1"/>
            </a:solidFill>
            <a:round/>
            <a:headEnd type="none" w="sm" len="sm"/>
            <a:tailEnd type="none" w="sm" len="sm"/>
          </a:ln>
          <a:effectLst/>
        </p:spPr>
        <p:txBody>
          <a:bodyPr wrap="none" anchor="ctr"/>
          <a:lstStyle/>
          <a:p>
            <a:endParaRPr lang="en-US"/>
          </a:p>
        </p:txBody>
      </p:sp>
      <p:sp>
        <p:nvSpPr>
          <p:cNvPr id="437263" name="AutoShape 15"/>
          <p:cNvSpPr>
            <a:spLocks noChangeArrowheads="1"/>
          </p:cNvSpPr>
          <p:nvPr/>
        </p:nvSpPr>
        <p:spPr bwMode="auto">
          <a:xfrm>
            <a:off x="1905000" y="1828800"/>
            <a:ext cx="609600" cy="685800"/>
          </a:xfrm>
          <a:prstGeom prst="roundRect">
            <a:avLst>
              <a:gd name="adj" fmla="val 16667"/>
            </a:avLst>
          </a:prstGeom>
          <a:solidFill>
            <a:srgbClr val="FFFFAB"/>
          </a:solidFill>
          <a:ln w="12700">
            <a:solidFill>
              <a:schemeClr val="tx1"/>
            </a:solidFill>
            <a:round/>
            <a:headEnd type="none" w="sm" len="sm"/>
            <a:tailEnd type="none" w="sm" len="sm"/>
          </a:ln>
          <a:effectLst/>
        </p:spPr>
        <p:txBody>
          <a:bodyPr wrap="none" anchor="ctr"/>
          <a:lstStyle/>
          <a:p>
            <a:endParaRPr lang="en-US"/>
          </a:p>
        </p:txBody>
      </p:sp>
      <p:sp>
        <p:nvSpPr>
          <p:cNvPr id="437264" name="AutoShape 16"/>
          <p:cNvSpPr>
            <a:spLocks noChangeArrowheads="1"/>
          </p:cNvSpPr>
          <p:nvPr/>
        </p:nvSpPr>
        <p:spPr bwMode="auto">
          <a:xfrm>
            <a:off x="762000" y="2971800"/>
            <a:ext cx="609600" cy="685800"/>
          </a:xfrm>
          <a:prstGeom prst="roundRect">
            <a:avLst>
              <a:gd name="adj" fmla="val 16667"/>
            </a:avLst>
          </a:prstGeom>
          <a:solidFill>
            <a:srgbClr val="FFFFAB"/>
          </a:solidFill>
          <a:ln w="12700">
            <a:solidFill>
              <a:schemeClr val="tx1"/>
            </a:solidFill>
            <a:round/>
            <a:headEnd type="none" w="sm" len="sm"/>
            <a:tailEnd type="none" w="sm" len="sm"/>
          </a:ln>
          <a:effectLst/>
        </p:spPr>
        <p:txBody>
          <a:bodyPr wrap="none" anchor="ctr"/>
          <a:lstStyle/>
          <a:p>
            <a:endParaRPr lang="en-US"/>
          </a:p>
        </p:txBody>
      </p:sp>
      <p:sp>
        <p:nvSpPr>
          <p:cNvPr id="437265" name="AutoShape 17"/>
          <p:cNvSpPr>
            <a:spLocks noChangeArrowheads="1"/>
          </p:cNvSpPr>
          <p:nvPr/>
        </p:nvSpPr>
        <p:spPr bwMode="auto">
          <a:xfrm>
            <a:off x="1905000" y="2971800"/>
            <a:ext cx="609600" cy="685800"/>
          </a:xfrm>
          <a:prstGeom prst="roundRect">
            <a:avLst>
              <a:gd name="adj" fmla="val 16667"/>
            </a:avLst>
          </a:prstGeom>
          <a:solidFill>
            <a:srgbClr val="FFFFAB"/>
          </a:solidFill>
          <a:ln w="12700">
            <a:solidFill>
              <a:schemeClr val="tx1"/>
            </a:solidFill>
            <a:round/>
            <a:headEnd type="none" w="sm" len="sm"/>
            <a:tailEnd type="none" w="sm" len="sm"/>
          </a:ln>
          <a:effectLst/>
        </p:spPr>
        <p:txBody>
          <a:bodyPr wrap="none" anchor="ctr"/>
          <a:lstStyle/>
          <a:p>
            <a:endParaRPr lang="en-US"/>
          </a:p>
        </p:txBody>
      </p:sp>
      <p:sp>
        <p:nvSpPr>
          <p:cNvPr id="437268" name="AutoShape 20"/>
          <p:cNvSpPr>
            <a:spLocks/>
          </p:cNvSpPr>
          <p:nvPr/>
        </p:nvSpPr>
        <p:spPr bwMode="auto">
          <a:xfrm rot="5400000" flipH="1">
            <a:off x="1524000" y="2133600"/>
            <a:ext cx="228600" cy="990600"/>
          </a:xfrm>
          <a:prstGeom prst="leftBracket">
            <a:avLst>
              <a:gd name="adj" fmla="val 36111"/>
            </a:avLst>
          </a:prstGeom>
          <a:noFill/>
          <a:ln w="12700">
            <a:solidFill>
              <a:srgbClr val="3333FF"/>
            </a:solidFill>
            <a:round/>
            <a:headEnd type="none" w="sm" len="sm"/>
            <a:tailEnd type="arrow" w="med" len="med"/>
          </a:ln>
          <a:effectLst/>
        </p:spPr>
        <p:txBody>
          <a:bodyPr wrap="none" anchor="ctr"/>
          <a:lstStyle/>
          <a:p>
            <a:endParaRPr lang="en-US"/>
          </a:p>
        </p:txBody>
      </p:sp>
      <p:sp>
        <p:nvSpPr>
          <p:cNvPr id="437269" name="AutoShape 21"/>
          <p:cNvSpPr>
            <a:spLocks/>
          </p:cNvSpPr>
          <p:nvPr/>
        </p:nvSpPr>
        <p:spPr bwMode="auto">
          <a:xfrm rot="5400000" flipH="1">
            <a:off x="1562100" y="2171700"/>
            <a:ext cx="152400" cy="838200"/>
          </a:xfrm>
          <a:prstGeom prst="leftBracket">
            <a:avLst>
              <a:gd name="adj" fmla="val 45833"/>
            </a:avLst>
          </a:prstGeom>
          <a:noFill/>
          <a:ln w="12700">
            <a:solidFill>
              <a:srgbClr val="3333FF"/>
            </a:solidFill>
            <a:round/>
            <a:headEnd type="none" w="sm" len="sm"/>
            <a:tailEnd type="arrow" w="med" len="med"/>
          </a:ln>
          <a:effectLst/>
        </p:spPr>
        <p:txBody>
          <a:bodyPr wrap="none" anchor="ctr"/>
          <a:lstStyle/>
          <a:p>
            <a:endParaRPr lang="en-US"/>
          </a:p>
        </p:txBody>
      </p:sp>
      <p:sp>
        <p:nvSpPr>
          <p:cNvPr id="437270" name="AutoShape 22"/>
          <p:cNvSpPr>
            <a:spLocks/>
          </p:cNvSpPr>
          <p:nvPr/>
        </p:nvSpPr>
        <p:spPr bwMode="auto">
          <a:xfrm rot="5400000" flipH="1">
            <a:off x="1600200" y="2209800"/>
            <a:ext cx="76200" cy="685800"/>
          </a:xfrm>
          <a:prstGeom prst="leftBracket">
            <a:avLst>
              <a:gd name="adj" fmla="val 75000"/>
            </a:avLst>
          </a:prstGeom>
          <a:noFill/>
          <a:ln w="12700">
            <a:solidFill>
              <a:srgbClr val="3333FF"/>
            </a:solidFill>
            <a:round/>
            <a:headEnd type="none" w="sm" len="sm"/>
            <a:tailEnd type="arrow" w="med" len="med"/>
          </a:ln>
          <a:effectLst/>
        </p:spPr>
        <p:txBody>
          <a:bodyPr wrap="none" anchor="ctr"/>
          <a:lstStyle/>
          <a:p>
            <a:endParaRPr lang="en-US"/>
          </a:p>
        </p:txBody>
      </p:sp>
      <p:sp>
        <p:nvSpPr>
          <p:cNvPr id="437271" name="AutoShape 23"/>
          <p:cNvSpPr>
            <a:spLocks/>
          </p:cNvSpPr>
          <p:nvPr/>
        </p:nvSpPr>
        <p:spPr bwMode="auto">
          <a:xfrm rot="5400000" flipH="1">
            <a:off x="1600200" y="2209800"/>
            <a:ext cx="76200" cy="533400"/>
          </a:xfrm>
          <a:prstGeom prst="leftBracket">
            <a:avLst>
              <a:gd name="adj" fmla="val 58333"/>
            </a:avLst>
          </a:prstGeom>
          <a:noFill/>
          <a:ln w="12700">
            <a:solidFill>
              <a:srgbClr val="3333FF"/>
            </a:solidFill>
            <a:round/>
            <a:headEnd type="none" w="sm" len="sm"/>
            <a:tailEnd type="arrow" w="med" len="med"/>
          </a:ln>
          <a:effectLst/>
        </p:spPr>
        <p:txBody>
          <a:bodyPr wrap="none" anchor="ctr"/>
          <a:lstStyle/>
          <a:p>
            <a:endParaRPr lang="en-US"/>
          </a:p>
        </p:txBody>
      </p:sp>
      <p:sp>
        <p:nvSpPr>
          <p:cNvPr id="437272" name="Line 24"/>
          <p:cNvSpPr>
            <a:spLocks noChangeShapeType="1"/>
          </p:cNvSpPr>
          <p:nvPr/>
        </p:nvSpPr>
        <p:spPr bwMode="auto">
          <a:xfrm>
            <a:off x="1371600" y="24384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73" name="Line 25"/>
          <p:cNvSpPr>
            <a:spLocks noChangeShapeType="1"/>
          </p:cNvSpPr>
          <p:nvPr/>
        </p:nvSpPr>
        <p:spPr bwMode="auto">
          <a:xfrm>
            <a:off x="1371600" y="23622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74" name="Line 26"/>
          <p:cNvSpPr>
            <a:spLocks noChangeShapeType="1"/>
          </p:cNvSpPr>
          <p:nvPr/>
        </p:nvSpPr>
        <p:spPr bwMode="auto">
          <a:xfrm>
            <a:off x="1371600" y="22860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75" name="Line 27"/>
          <p:cNvSpPr>
            <a:spLocks noChangeShapeType="1"/>
          </p:cNvSpPr>
          <p:nvPr/>
        </p:nvSpPr>
        <p:spPr bwMode="auto">
          <a:xfrm>
            <a:off x="1371600" y="22098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87" name="AutoShape 39"/>
          <p:cNvSpPr>
            <a:spLocks/>
          </p:cNvSpPr>
          <p:nvPr/>
        </p:nvSpPr>
        <p:spPr bwMode="auto">
          <a:xfrm rot="16200000" flipH="1" flipV="1">
            <a:off x="1524000" y="2362200"/>
            <a:ext cx="228600" cy="990600"/>
          </a:xfrm>
          <a:prstGeom prst="leftBracket">
            <a:avLst>
              <a:gd name="adj" fmla="val 36111"/>
            </a:avLst>
          </a:prstGeom>
          <a:noFill/>
          <a:ln w="12700">
            <a:solidFill>
              <a:srgbClr val="3333FF"/>
            </a:solidFill>
            <a:round/>
            <a:headEnd type="none" w="sm" len="sm"/>
            <a:tailEnd type="arrow" w="med" len="med"/>
          </a:ln>
          <a:effectLst/>
        </p:spPr>
        <p:txBody>
          <a:bodyPr wrap="none" anchor="ctr"/>
          <a:lstStyle/>
          <a:p>
            <a:endParaRPr lang="en-US"/>
          </a:p>
        </p:txBody>
      </p:sp>
      <p:sp>
        <p:nvSpPr>
          <p:cNvPr id="437288" name="AutoShape 40"/>
          <p:cNvSpPr>
            <a:spLocks/>
          </p:cNvSpPr>
          <p:nvPr/>
        </p:nvSpPr>
        <p:spPr bwMode="auto">
          <a:xfrm rot="16200000" flipH="1" flipV="1">
            <a:off x="1562100" y="2476500"/>
            <a:ext cx="152400" cy="838200"/>
          </a:xfrm>
          <a:prstGeom prst="leftBracket">
            <a:avLst>
              <a:gd name="adj" fmla="val 45833"/>
            </a:avLst>
          </a:prstGeom>
          <a:noFill/>
          <a:ln w="12700">
            <a:solidFill>
              <a:srgbClr val="3333FF"/>
            </a:solidFill>
            <a:round/>
            <a:headEnd type="none" w="sm" len="sm"/>
            <a:tailEnd type="arrow" w="med" len="med"/>
          </a:ln>
          <a:effectLst/>
        </p:spPr>
        <p:txBody>
          <a:bodyPr wrap="none" anchor="ctr"/>
          <a:lstStyle/>
          <a:p>
            <a:endParaRPr lang="en-US"/>
          </a:p>
        </p:txBody>
      </p:sp>
      <p:sp>
        <p:nvSpPr>
          <p:cNvPr id="437289" name="AutoShape 41"/>
          <p:cNvSpPr>
            <a:spLocks/>
          </p:cNvSpPr>
          <p:nvPr/>
        </p:nvSpPr>
        <p:spPr bwMode="auto">
          <a:xfrm rot="16200000" flipH="1" flipV="1">
            <a:off x="1600200" y="2590800"/>
            <a:ext cx="76200" cy="685800"/>
          </a:xfrm>
          <a:prstGeom prst="leftBracket">
            <a:avLst>
              <a:gd name="adj" fmla="val 75000"/>
            </a:avLst>
          </a:prstGeom>
          <a:noFill/>
          <a:ln w="12700">
            <a:solidFill>
              <a:srgbClr val="3333FF"/>
            </a:solidFill>
            <a:round/>
            <a:headEnd type="none" w="sm" len="sm"/>
            <a:tailEnd type="arrow" w="med" len="med"/>
          </a:ln>
          <a:effectLst/>
        </p:spPr>
        <p:txBody>
          <a:bodyPr wrap="none" anchor="ctr"/>
          <a:lstStyle/>
          <a:p>
            <a:endParaRPr lang="en-US"/>
          </a:p>
        </p:txBody>
      </p:sp>
      <p:sp>
        <p:nvSpPr>
          <p:cNvPr id="437290" name="AutoShape 42"/>
          <p:cNvSpPr>
            <a:spLocks/>
          </p:cNvSpPr>
          <p:nvPr/>
        </p:nvSpPr>
        <p:spPr bwMode="auto">
          <a:xfrm rot="16200000" flipH="1" flipV="1">
            <a:off x="1600200" y="2743200"/>
            <a:ext cx="76200" cy="533400"/>
          </a:xfrm>
          <a:prstGeom prst="leftBracket">
            <a:avLst>
              <a:gd name="adj" fmla="val 58333"/>
            </a:avLst>
          </a:prstGeom>
          <a:noFill/>
          <a:ln w="12700">
            <a:solidFill>
              <a:srgbClr val="3333FF"/>
            </a:solidFill>
            <a:round/>
            <a:headEnd type="none" w="sm" len="sm"/>
            <a:tailEnd type="arrow" w="med" len="med"/>
          </a:ln>
          <a:effectLst/>
        </p:spPr>
        <p:txBody>
          <a:bodyPr wrap="none" anchor="ctr"/>
          <a:lstStyle/>
          <a:p>
            <a:endParaRPr lang="en-US"/>
          </a:p>
        </p:txBody>
      </p:sp>
      <p:sp>
        <p:nvSpPr>
          <p:cNvPr id="437291" name="Line 43"/>
          <p:cNvSpPr>
            <a:spLocks noChangeShapeType="1"/>
          </p:cNvSpPr>
          <p:nvPr/>
        </p:nvSpPr>
        <p:spPr bwMode="auto">
          <a:xfrm flipV="1">
            <a:off x="1371600" y="3048000"/>
            <a:ext cx="533400" cy="1588"/>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2" name="Line 44"/>
          <p:cNvSpPr>
            <a:spLocks noChangeShapeType="1"/>
          </p:cNvSpPr>
          <p:nvPr/>
        </p:nvSpPr>
        <p:spPr bwMode="auto">
          <a:xfrm>
            <a:off x="1371600" y="3276600"/>
            <a:ext cx="533400" cy="1588"/>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3" name="Line 45"/>
          <p:cNvSpPr>
            <a:spLocks noChangeShapeType="1"/>
          </p:cNvSpPr>
          <p:nvPr/>
        </p:nvSpPr>
        <p:spPr bwMode="auto">
          <a:xfrm>
            <a:off x="1371600" y="3200400"/>
            <a:ext cx="533400" cy="1588"/>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4" name="Line 46"/>
          <p:cNvSpPr>
            <a:spLocks noChangeShapeType="1"/>
          </p:cNvSpPr>
          <p:nvPr/>
        </p:nvSpPr>
        <p:spPr bwMode="auto">
          <a:xfrm>
            <a:off x="1371600" y="3124200"/>
            <a:ext cx="533400" cy="1588"/>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6" name="Line 48"/>
          <p:cNvSpPr>
            <a:spLocks noChangeShapeType="1"/>
          </p:cNvSpPr>
          <p:nvPr/>
        </p:nvSpPr>
        <p:spPr bwMode="auto">
          <a:xfrm>
            <a:off x="1371600" y="21336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7" name="Line 49"/>
          <p:cNvSpPr>
            <a:spLocks noChangeShapeType="1"/>
          </p:cNvSpPr>
          <p:nvPr/>
        </p:nvSpPr>
        <p:spPr bwMode="auto">
          <a:xfrm>
            <a:off x="1371600" y="20574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8" name="Line 50"/>
          <p:cNvSpPr>
            <a:spLocks noChangeShapeType="1"/>
          </p:cNvSpPr>
          <p:nvPr/>
        </p:nvSpPr>
        <p:spPr bwMode="auto">
          <a:xfrm>
            <a:off x="1371600" y="19812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299" name="Line 51"/>
          <p:cNvSpPr>
            <a:spLocks noChangeShapeType="1"/>
          </p:cNvSpPr>
          <p:nvPr/>
        </p:nvSpPr>
        <p:spPr bwMode="auto">
          <a:xfrm>
            <a:off x="1371600" y="19050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300" name="Line 52"/>
          <p:cNvSpPr>
            <a:spLocks noChangeShapeType="1"/>
          </p:cNvSpPr>
          <p:nvPr/>
        </p:nvSpPr>
        <p:spPr bwMode="auto">
          <a:xfrm>
            <a:off x="1371600" y="34290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301" name="Line 53"/>
          <p:cNvSpPr>
            <a:spLocks noChangeShapeType="1"/>
          </p:cNvSpPr>
          <p:nvPr/>
        </p:nvSpPr>
        <p:spPr bwMode="auto">
          <a:xfrm>
            <a:off x="1371600" y="33528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302" name="Line 54"/>
          <p:cNvSpPr>
            <a:spLocks noChangeShapeType="1"/>
          </p:cNvSpPr>
          <p:nvPr/>
        </p:nvSpPr>
        <p:spPr bwMode="auto">
          <a:xfrm>
            <a:off x="1371600" y="35814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303" name="Line 55"/>
          <p:cNvSpPr>
            <a:spLocks noChangeShapeType="1"/>
          </p:cNvSpPr>
          <p:nvPr/>
        </p:nvSpPr>
        <p:spPr bwMode="auto">
          <a:xfrm>
            <a:off x="1371600" y="3505200"/>
            <a:ext cx="533400" cy="0"/>
          </a:xfrm>
          <a:prstGeom prst="line">
            <a:avLst/>
          </a:prstGeom>
          <a:noFill/>
          <a:ln w="12700">
            <a:solidFill>
              <a:srgbClr val="3333FF"/>
            </a:solidFill>
            <a:round/>
            <a:headEnd type="none" w="sm" len="sm"/>
            <a:tailEnd type="arrow" w="med" len="med"/>
          </a:ln>
          <a:effectLst/>
        </p:spPr>
        <p:txBody>
          <a:bodyPr/>
          <a:lstStyle/>
          <a:p>
            <a:endParaRPr lang="en-US"/>
          </a:p>
        </p:txBody>
      </p:sp>
      <p:sp>
        <p:nvSpPr>
          <p:cNvPr id="437304" name="Oval 56"/>
          <p:cNvSpPr>
            <a:spLocks noChangeArrowheads="1"/>
          </p:cNvSpPr>
          <p:nvPr/>
        </p:nvSpPr>
        <p:spPr bwMode="auto">
          <a:xfrm flipH="1">
            <a:off x="1752600" y="2667000"/>
            <a:ext cx="2286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endParaRPr lang="en-US"/>
          </a:p>
        </p:txBody>
      </p:sp>
      <p:sp>
        <p:nvSpPr>
          <p:cNvPr id="437306" name="AutoShape 58"/>
          <p:cNvSpPr>
            <a:spLocks/>
          </p:cNvSpPr>
          <p:nvPr/>
        </p:nvSpPr>
        <p:spPr bwMode="auto">
          <a:xfrm>
            <a:off x="533400" y="3886200"/>
            <a:ext cx="914400" cy="533400"/>
          </a:xfrm>
          <a:prstGeom prst="borderCallout2">
            <a:avLst>
              <a:gd name="adj1" fmla="val 21431"/>
              <a:gd name="adj2" fmla="val 108333"/>
              <a:gd name="adj3" fmla="val 21431"/>
              <a:gd name="adj4" fmla="val 126042"/>
              <a:gd name="adj5" fmla="val -214287"/>
              <a:gd name="adj6" fmla="val 144620"/>
            </a:avLst>
          </a:prstGeom>
          <a:solidFill>
            <a:schemeClr val="bg1"/>
          </a:solidFill>
          <a:ln w="12700">
            <a:solidFill>
              <a:schemeClr val="tx1"/>
            </a:solidFill>
            <a:miter lim="800000"/>
            <a:headEnd type="none" w="sm" len="sm"/>
            <a:tailEnd type="none" w="sm" len="sm"/>
          </a:ln>
          <a:effectLst/>
        </p:spPr>
        <p:txBody>
          <a:bodyPr/>
          <a:lstStyle/>
          <a:p>
            <a:pPr algn="ctr"/>
            <a:r>
              <a:rPr lang="en-US" sz="1000"/>
              <a:t>Bunch position at max E(t)</a:t>
            </a:r>
          </a:p>
        </p:txBody>
      </p:sp>
    </p:spTree>
    <p:extLst>
      <p:ext uri="{BB962C8B-B14F-4D97-AF65-F5344CB8AC3E}">
        <p14:creationId xmlns:p14="http://schemas.microsoft.com/office/powerpoint/2010/main" val="953198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a:xfrm>
            <a:off x="8153400" y="6308725"/>
            <a:ext cx="457200" cy="381000"/>
          </a:xfrm>
        </p:spPr>
        <p:txBody>
          <a:bodyPr/>
          <a:lstStyle/>
          <a:p>
            <a:fld id="{8B59D1CC-A151-4FDC-90EE-7A95278408F0}" type="slidenum">
              <a:rPr lang="en-GB"/>
              <a:pPr/>
              <a:t>59</a:t>
            </a:fld>
            <a:endParaRPr lang="en-GB"/>
          </a:p>
        </p:txBody>
      </p:sp>
      <p:sp>
        <p:nvSpPr>
          <p:cNvPr id="696322" name="Slide Number Placeholder 2"/>
          <p:cNvSpPr txBox="1">
            <a:spLocks noGrp="1"/>
          </p:cNvSpPr>
          <p:nvPr/>
        </p:nvSpPr>
        <p:spPr bwMode="auto">
          <a:xfrm>
            <a:off x="5715000" y="6381750"/>
            <a:ext cx="2971800" cy="476250"/>
          </a:xfrm>
          <a:prstGeom prst="rect">
            <a:avLst/>
          </a:prstGeom>
          <a:noFill/>
          <a:ln w="9525">
            <a:noFill/>
            <a:miter lim="800000"/>
            <a:headEnd/>
            <a:tailEnd/>
          </a:ln>
        </p:spPr>
        <p:txBody>
          <a:bodyPr/>
          <a:lstStyle/>
          <a:p>
            <a:pPr algn="r" eaLnBrk="1" hangingPunct="1"/>
            <a:fld id="{B4301DEC-8611-4516-A144-E95F647C513B}" type="slidenum">
              <a:rPr lang="en-US" sz="1400" b="0"/>
              <a:pPr algn="r" eaLnBrk="1" hangingPunct="1"/>
              <a:t>59</a:t>
            </a:fld>
            <a:endParaRPr lang="en-US" sz="1400" b="0"/>
          </a:p>
        </p:txBody>
      </p:sp>
      <p:sp>
        <p:nvSpPr>
          <p:cNvPr id="696323" name="Rectangle 4"/>
          <p:cNvSpPr>
            <a:spLocks noGrp="1" noChangeArrowheads="1"/>
          </p:cNvSpPr>
          <p:nvPr>
            <p:ph type="title" idx="4294967295"/>
          </p:nvPr>
        </p:nvSpPr>
        <p:spPr/>
        <p:txBody>
          <a:bodyPr lIns="91440" tIns="45720" rIns="91440" bIns="45720" anchor="b"/>
          <a:lstStyle/>
          <a:p>
            <a:pPr eaLnBrk="1" hangingPunct="1"/>
            <a:r>
              <a:rPr lang="en-US" sz="3200" dirty="0"/>
              <a:t>Transverse beam equilibrium in linacs</a:t>
            </a:r>
          </a:p>
        </p:txBody>
      </p:sp>
      <p:graphicFrame>
        <p:nvGraphicFramePr>
          <p:cNvPr id="696324" name="Object 4"/>
          <p:cNvGraphicFramePr>
            <a:graphicFrameLocks noChangeAspect="1"/>
          </p:cNvGraphicFramePr>
          <p:nvPr/>
        </p:nvGraphicFramePr>
        <p:xfrm>
          <a:off x="533400" y="3108325"/>
          <a:ext cx="6781800" cy="865188"/>
        </p:xfrm>
        <a:graphic>
          <a:graphicData uri="http://schemas.openxmlformats.org/presentationml/2006/ole">
            <mc:AlternateContent xmlns:mc="http://schemas.openxmlformats.org/markup-compatibility/2006">
              <mc:Choice xmlns:v="urn:schemas-microsoft-com:vml" Requires="v">
                <p:oleObj spid="_x0000_s696377" name="Equation" r:id="rId3" imgW="4228920" imgH="507960" progId="Equation.3">
                  <p:embed/>
                </p:oleObj>
              </mc:Choice>
              <mc:Fallback>
                <p:oleObj name="Equation" r:id="rId3" imgW="4228920" imgH="50796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r="5882"/>
                      <a:stretch>
                        <a:fillRect/>
                      </a:stretch>
                    </p:blipFill>
                    <p:spPr bwMode="auto">
                      <a:xfrm>
                        <a:off x="533400" y="3108325"/>
                        <a:ext cx="6781800" cy="865188"/>
                      </a:xfrm>
                      <a:prstGeom prst="rect">
                        <a:avLst/>
                      </a:prstGeom>
                      <a:solidFill>
                        <a:srgbClr val="FFFFAB"/>
                      </a:solidFill>
                    </p:spPr>
                  </p:pic>
                </p:oleObj>
              </mc:Fallback>
            </mc:AlternateContent>
          </a:graphicData>
        </a:graphic>
      </p:graphicFrame>
      <p:sp>
        <p:nvSpPr>
          <p:cNvPr id="696325" name="Text Box 6"/>
          <p:cNvSpPr txBox="1">
            <a:spLocks noChangeArrowheads="1"/>
          </p:cNvSpPr>
          <p:nvPr/>
        </p:nvSpPr>
        <p:spPr bwMode="auto">
          <a:xfrm>
            <a:off x="228600" y="2498725"/>
            <a:ext cx="6958013" cy="366713"/>
          </a:xfrm>
          <a:prstGeom prst="rect">
            <a:avLst/>
          </a:prstGeom>
          <a:noFill/>
          <a:ln w="12700">
            <a:noFill/>
            <a:miter lim="800000"/>
            <a:headEnd type="none" w="sm" len="sm"/>
            <a:tailEnd type="none" w="sm" len="sm"/>
          </a:ln>
        </p:spPr>
        <p:txBody>
          <a:bodyPr wrap="none">
            <a:spAutoFit/>
          </a:bodyPr>
          <a:lstStyle/>
          <a:p>
            <a:r>
              <a:rPr lang="en-US" sz="1800" b="0">
                <a:solidFill>
                  <a:schemeClr val="hlink"/>
                </a:solidFill>
                <a:latin typeface="Comic Sans MS" pitchFamily="66" charset="0"/>
              </a:rPr>
              <a:t>Ph. advance = Ext. quad focusing - RF defocusing - space charge</a:t>
            </a:r>
          </a:p>
        </p:txBody>
      </p:sp>
      <p:sp>
        <p:nvSpPr>
          <p:cNvPr id="696326" name="Line 7"/>
          <p:cNvSpPr>
            <a:spLocks noChangeShapeType="1"/>
          </p:cNvSpPr>
          <p:nvPr/>
        </p:nvSpPr>
        <p:spPr bwMode="auto">
          <a:xfrm>
            <a:off x="1143000" y="2879725"/>
            <a:ext cx="304800" cy="304800"/>
          </a:xfrm>
          <a:prstGeom prst="line">
            <a:avLst/>
          </a:prstGeom>
          <a:noFill/>
          <a:ln w="12700">
            <a:solidFill>
              <a:srgbClr val="3333FF"/>
            </a:solidFill>
            <a:round/>
            <a:headEnd type="none" w="sm" len="sm"/>
            <a:tailEnd type="triangle" w="med" len="lg"/>
          </a:ln>
        </p:spPr>
        <p:txBody>
          <a:bodyPr/>
          <a:lstStyle/>
          <a:p>
            <a:endParaRPr lang="en-US"/>
          </a:p>
        </p:txBody>
      </p:sp>
      <p:sp>
        <p:nvSpPr>
          <p:cNvPr id="696327" name="Line 8"/>
          <p:cNvSpPr>
            <a:spLocks noChangeShapeType="1"/>
          </p:cNvSpPr>
          <p:nvPr/>
        </p:nvSpPr>
        <p:spPr bwMode="auto">
          <a:xfrm>
            <a:off x="2743200" y="2879725"/>
            <a:ext cx="76200" cy="304800"/>
          </a:xfrm>
          <a:prstGeom prst="line">
            <a:avLst/>
          </a:prstGeom>
          <a:noFill/>
          <a:ln w="12700">
            <a:solidFill>
              <a:srgbClr val="3333FF"/>
            </a:solidFill>
            <a:round/>
            <a:headEnd type="none" w="sm" len="sm"/>
            <a:tailEnd type="triangle" w="med" len="lg"/>
          </a:ln>
        </p:spPr>
        <p:txBody>
          <a:bodyPr/>
          <a:lstStyle/>
          <a:p>
            <a:endParaRPr lang="en-US"/>
          </a:p>
        </p:txBody>
      </p:sp>
      <p:sp>
        <p:nvSpPr>
          <p:cNvPr id="696328" name="Line 9"/>
          <p:cNvSpPr>
            <a:spLocks noChangeShapeType="1"/>
          </p:cNvSpPr>
          <p:nvPr/>
        </p:nvSpPr>
        <p:spPr bwMode="auto">
          <a:xfrm flipH="1">
            <a:off x="4495800" y="2803525"/>
            <a:ext cx="76200" cy="381000"/>
          </a:xfrm>
          <a:prstGeom prst="line">
            <a:avLst/>
          </a:prstGeom>
          <a:noFill/>
          <a:ln w="12700">
            <a:solidFill>
              <a:srgbClr val="3333FF"/>
            </a:solidFill>
            <a:round/>
            <a:headEnd type="none" w="sm" len="sm"/>
            <a:tailEnd type="triangle" w="med" len="lg"/>
          </a:ln>
        </p:spPr>
        <p:txBody>
          <a:bodyPr/>
          <a:lstStyle/>
          <a:p>
            <a:endParaRPr lang="en-US"/>
          </a:p>
        </p:txBody>
      </p:sp>
      <p:sp>
        <p:nvSpPr>
          <p:cNvPr id="696329" name="Line 10"/>
          <p:cNvSpPr>
            <a:spLocks noChangeShapeType="1"/>
          </p:cNvSpPr>
          <p:nvPr/>
        </p:nvSpPr>
        <p:spPr bwMode="auto">
          <a:xfrm>
            <a:off x="6248400" y="2803525"/>
            <a:ext cx="152400" cy="381000"/>
          </a:xfrm>
          <a:prstGeom prst="line">
            <a:avLst/>
          </a:prstGeom>
          <a:noFill/>
          <a:ln w="12700">
            <a:solidFill>
              <a:srgbClr val="3333FF"/>
            </a:solidFill>
            <a:round/>
            <a:headEnd type="none" w="sm" len="sm"/>
            <a:tailEnd type="triangle" w="med" len="lg"/>
          </a:ln>
        </p:spPr>
        <p:txBody>
          <a:bodyPr/>
          <a:lstStyle/>
          <a:p>
            <a:endParaRPr lang="en-US"/>
          </a:p>
        </p:txBody>
      </p:sp>
      <p:sp>
        <p:nvSpPr>
          <p:cNvPr id="696330" name="Rectangle 12"/>
          <p:cNvSpPr>
            <a:spLocks noChangeArrowheads="1"/>
          </p:cNvSpPr>
          <p:nvPr/>
        </p:nvSpPr>
        <p:spPr bwMode="auto">
          <a:xfrm>
            <a:off x="685800" y="4022725"/>
            <a:ext cx="7924800" cy="533400"/>
          </a:xfrm>
          <a:prstGeom prst="rect">
            <a:avLst/>
          </a:prstGeom>
          <a:noFill/>
          <a:ln w="9525">
            <a:noFill/>
            <a:miter lim="800000"/>
            <a:headEnd/>
            <a:tailEnd/>
          </a:ln>
        </p:spPr>
        <p:txBody>
          <a:bodyPr lIns="92075" tIns="46038" rIns="92075" bIns="46038"/>
          <a:lstStyle/>
          <a:p>
            <a:pPr eaLnBrk="1" hangingPunct="1">
              <a:buClr>
                <a:schemeClr val="accent1"/>
              </a:buClr>
              <a:buSzPct val="70000"/>
              <a:buFont typeface="Symbol" pitchFamily="18" charset="2"/>
              <a:buNone/>
            </a:pPr>
            <a:r>
              <a:rPr lang="en-US" sz="1400" b="0">
                <a:latin typeface="Comic Sans MS" pitchFamily="66" charset="0"/>
                <a:sym typeface="Symbol" pitchFamily="18" charset="2"/>
              </a:rPr>
              <a:t>Approximate expression valid for: </a:t>
            </a:r>
          </a:p>
          <a:p>
            <a:pPr eaLnBrk="1" hangingPunct="1">
              <a:buClr>
                <a:schemeClr val="accent1"/>
              </a:buClr>
              <a:buSzPct val="70000"/>
              <a:buFont typeface="Symbol" pitchFamily="18" charset="2"/>
              <a:buNone/>
            </a:pPr>
            <a:r>
              <a:rPr lang="en-US" sz="1400" b="0">
                <a:latin typeface="Comic Sans MS" pitchFamily="66" charset="0"/>
                <a:sym typeface="Symbol" pitchFamily="18" charset="2"/>
              </a:rPr>
              <a:t>F0D0 lattice, smooth focusing approximation, space charge of a uniform 3D ellipsoidal bunch.</a:t>
            </a:r>
          </a:p>
        </p:txBody>
      </p:sp>
      <p:sp>
        <p:nvSpPr>
          <p:cNvPr id="696331" name="Text Box 13"/>
          <p:cNvSpPr txBox="1">
            <a:spLocks noChangeArrowheads="1"/>
          </p:cNvSpPr>
          <p:nvPr/>
        </p:nvSpPr>
        <p:spPr bwMode="auto">
          <a:xfrm>
            <a:off x="228600" y="4556125"/>
            <a:ext cx="8458200" cy="336550"/>
          </a:xfrm>
          <a:prstGeom prst="rect">
            <a:avLst/>
          </a:prstGeom>
          <a:noFill/>
          <a:ln w="9525">
            <a:noFill/>
            <a:miter lim="800000"/>
            <a:headEnd/>
            <a:tailEnd/>
          </a:ln>
        </p:spPr>
        <p:txBody>
          <a:bodyPr>
            <a:spAutoFit/>
          </a:bodyPr>
          <a:lstStyle/>
          <a:p>
            <a:r>
              <a:rPr lang="en-US" sz="1600" b="0"/>
              <a:t>A “low-energy” linac is dominated by space charge and RF defocusing forces !!</a:t>
            </a:r>
          </a:p>
        </p:txBody>
      </p:sp>
      <p:sp>
        <p:nvSpPr>
          <p:cNvPr id="696332" name="Text Box 14"/>
          <p:cNvSpPr txBox="1">
            <a:spLocks noChangeArrowheads="1"/>
          </p:cNvSpPr>
          <p:nvPr/>
        </p:nvSpPr>
        <p:spPr bwMode="auto">
          <a:xfrm>
            <a:off x="228600" y="4937125"/>
            <a:ext cx="8626475" cy="1770063"/>
          </a:xfrm>
          <a:prstGeom prst="rect">
            <a:avLst/>
          </a:prstGeom>
          <a:noFill/>
          <a:ln w="9525">
            <a:noFill/>
            <a:miter lim="800000"/>
            <a:headEnd/>
            <a:tailEnd/>
          </a:ln>
        </p:spPr>
        <p:txBody>
          <a:bodyPr>
            <a:spAutoFit/>
          </a:bodyPr>
          <a:lstStyle/>
          <a:p>
            <a:r>
              <a:rPr lang="en-US" sz="1600" b="0"/>
              <a:t>Phase advance per period must stay in reasonable limits (30-80 deg), phase advance per unit length must be continuous (smooth variations) </a:t>
            </a:r>
            <a:r>
              <a:rPr lang="en-US" sz="1600" b="0">
                <a:sym typeface="Symbol" pitchFamily="18" charset="2"/>
              </a:rPr>
              <a:t> at low </a:t>
            </a:r>
            <a:r>
              <a:rPr lang="en-US" sz="1600" b="0">
                <a:latin typeface="Symbol" pitchFamily="18" charset="2"/>
                <a:sym typeface="Symbol" pitchFamily="18" charset="2"/>
              </a:rPr>
              <a:t>b</a:t>
            </a:r>
            <a:r>
              <a:rPr lang="en-US" sz="1600" b="0">
                <a:sym typeface="Symbol" pitchFamily="18" charset="2"/>
              </a:rPr>
              <a:t>, we need a strong focusing term to compensate for the defocusing, but the limited space limits the achievable G and l  needs to use short focusing periods N </a:t>
            </a:r>
            <a:r>
              <a:rPr lang="en-US" sz="1600" b="0">
                <a:latin typeface="Symbol" pitchFamily="18" charset="2"/>
                <a:sym typeface="Symbol" pitchFamily="18" charset="2"/>
              </a:rPr>
              <a:t>bl.</a:t>
            </a:r>
          </a:p>
          <a:p>
            <a:pPr>
              <a:buFont typeface="Symbol" pitchFamily="18" charset="2"/>
              <a:buNone/>
            </a:pPr>
            <a:endParaRPr lang="en-US" sz="1400" b="0">
              <a:sym typeface="Symbol" pitchFamily="18" charset="2"/>
            </a:endParaRPr>
          </a:p>
          <a:p>
            <a:pPr>
              <a:buFont typeface="Symbol" pitchFamily="18" charset="2"/>
              <a:buNone/>
            </a:pPr>
            <a:r>
              <a:rPr lang="en-US" sz="1400" b="0">
                <a:sym typeface="Symbol" pitchFamily="18" charset="2"/>
              </a:rPr>
              <a:t>Note that the RF defocusing term f sets a higher limit to the basic linac frequency (whereas for shunt impedance considerations we should aim to the highest possible frequency, Z </a:t>
            </a:r>
            <a:r>
              <a:rPr lang="en-US" sz="1400" b="0">
                <a:cs typeface="Arial" charset="0"/>
                <a:sym typeface="Symbol" pitchFamily="18" charset="2"/>
              </a:rPr>
              <a:t>√</a:t>
            </a:r>
            <a:r>
              <a:rPr lang="en-US" sz="1400" b="0">
                <a:sym typeface="Symbol" pitchFamily="18" charset="2"/>
              </a:rPr>
              <a:t>f)</a:t>
            </a:r>
            <a:r>
              <a:rPr lang="en-US" sz="1800" b="0">
                <a:sym typeface="Symbol" pitchFamily="18" charset="2"/>
              </a:rPr>
              <a:t> </a:t>
            </a:r>
            <a:r>
              <a:rPr lang="en-US" sz="1400" b="0">
                <a:sym typeface="Symbol" pitchFamily="18" charset="2"/>
              </a:rPr>
              <a:t>.</a:t>
            </a:r>
          </a:p>
        </p:txBody>
      </p:sp>
      <p:sp>
        <p:nvSpPr>
          <p:cNvPr id="696333" name="Rectangle 13"/>
          <p:cNvSpPr>
            <a:spLocks noChangeArrowheads="1"/>
          </p:cNvSpPr>
          <p:nvPr/>
        </p:nvSpPr>
        <p:spPr bwMode="auto">
          <a:xfrm>
            <a:off x="304800" y="1295400"/>
            <a:ext cx="8305800" cy="1219200"/>
          </a:xfrm>
          <a:prstGeom prst="rect">
            <a:avLst/>
          </a:prstGeom>
          <a:noFill/>
          <a:ln w="9525">
            <a:noFill/>
            <a:miter lim="800000"/>
            <a:headEnd/>
            <a:tailEnd/>
          </a:ln>
          <a:effectLst/>
        </p:spPr>
        <p:txBody>
          <a:bodyPr lIns="92075" tIns="46038" rIns="92075" bIns="46038"/>
          <a:lstStyle/>
          <a:p>
            <a:pPr>
              <a:lnSpc>
                <a:spcPct val="110000"/>
              </a:lnSpc>
              <a:buClr>
                <a:schemeClr val="hlink"/>
              </a:buClr>
              <a:buSzPct val="70000"/>
              <a:buFont typeface="Symbol" pitchFamily="18" charset="2"/>
              <a:buNone/>
            </a:pPr>
            <a:r>
              <a:rPr lang="en-US" sz="1600" b="0" dirty="0">
                <a:latin typeface="Comic Sans MS" pitchFamily="66" charset="0"/>
                <a:sym typeface="Symbol" pitchFamily="18" charset="2"/>
              </a:rPr>
              <a:t>The equilibrium between external focusing force and internal defocusing forces defines the </a:t>
            </a:r>
            <a:r>
              <a:rPr lang="en-US" sz="1600" b="0" dirty="0">
                <a:solidFill>
                  <a:srgbClr val="FF3300"/>
                </a:solidFill>
                <a:latin typeface="Comic Sans MS" pitchFamily="66" charset="0"/>
                <a:sym typeface="Symbol" pitchFamily="18" charset="2"/>
              </a:rPr>
              <a:t>frequency of beam oscillations</a:t>
            </a:r>
            <a:r>
              <a:rPr lang="en-US" sz="1600" b="0" dirty="0">
                <a:latin typeface="Comic Sans MS" pitchFamily="66" charset="0"/>
                <a:sym typeface="Symbol" pitchFamily="18" charset="2"/>
              </a:rPr>
              <a:t>. </a:t>
            </a:r>
          </a:p>
          <a:p>
            <a:pPr>
              <a:lnSpc>
                <a:spcPct val="110000"/>
              </a:lnSpc>
              <a:buClr>
                <a:schemeClr val="hlink"/>
              </a:buClr>
              <a:buSzPct val="70000"/>
              <a:buFont typeface="Symbol" pitchFamily="18" charset="2"/>
              <a:buNone/>
            </a:pPr>
            <a:r>
              <a:rPr lang="en-US" sz="1600" b="0" dirty="0">
                <a:latin typeface="Comic Sans MS" pitchFamily="66" charset="0"/>
                <a:sym typeface="Symbol" pitchFamily="18" charset="2"/>
              </a:rPr>
              <a:t>Oscillations are characterized in terms of </a:t>
            </a:r>
            <a:r>
              <a:rPr lang="en-US" sz="1600" i="1" dirty="0">
                <a:solidFill>
                  <a:srgbClr val="FF0000"/>
                </a:solidFill>
                <a:latin typeface="Comic Sans MS" pitchFamily="66" charset="0"/>
                <a:sym typeface="Symbol" pitchFamily="18" charset="2"/>
              </a:rPr>
              <a:t>phase advance per focusing period</a:t>
            </a:r>
            <a:r>
              <a:rPr lang="en-US" sz="1600" dirty="0">
                <a:solidFill>
                  <a:srgbClr val="FF0000"/>
                </a:solidFill>
                <a:latin typeface="Comic Sans MS" pitchFamily="66" charset="0"/>
                <a:sym typeface="Symbol" pitchFamily="18" charset="2"/>
              </a:rPr>
              <a:t> </a:t>
            </a:r>
            <a:r>
              <a:rPr lang="en-US" sz="1600" i="1" dirty="0" err="1">
                <a:solidFill>
                  <a:srgbClr val="FF0000"/>
                </a:solidFill>
                <a:latin typeface="Symbol" pitchFamily="18" charset="2"/>
                <a:sym typeface="Symbol" pitchFamily="18" charset="2"/>
              </a:rPr>
              <a:t>s</a:t>
            </a:r>
            <a:r>
              <a:rPr lang="en-US" sz="1600" i="1" baseline="-25000" dirty="0" err="1">
                <a:solidFill>
                  <a:srgbClr val="FF0000"/>
                </a:solidFill>
                <a:latin typeface="Comic Sans MS" pitchFamily="66" charset="0"/>
                <a:sym typeface="Symbol" pitchFamily="18" charset="2"/>
              </a:rPr>
              <a:t>t</a:t>
            </a:r>
            <a:r>
              <a:rPr lang="en-US" sz="1600" dirty="0">
                <a:solidFill>
                  <a:srgbClr val="FF0000"/>
                </a:solidFill>
                <a:latin typeface="Symbol" pitchFamily="18" charset="2"/>
                <a:sym typeface="Symbol" pitchFamily="18" charset="2"/>
              </a:rPr>
              <a:t> 				          </a:t>
            </a:r>
            <a:r>
              <a:rPr lang="en-US" sz="1600" dirty="0">
                <a:solidFill>
                  <a:srgbClr val="FF0000"/>
                </a:solidFill>
                <a:latin typeface="Comic Sans MS" pitchFamily="66" charset="0"/>
                <a:sym typeface="Symbol" pitchFamily="18" charset="2"/>
              </a:rPr>
              <a:t>or </a:t>
            </a:r>
            <a:r>
              <a:rPr lang="en-US" sz="1600" i="1" dirty="0">
                <a:solidFill>
                  <a:srgbClr val="FF0000"/>
                </a:solidFill>
                <a:latin typeface="Comic Sans MS" pitchFamily="66" charset="0"/>
                <a:sym typeface="Symbol" pitchFamily="18" charset="2"/>
              </a:rPr>
              <a:t>phase advance per unit length</a:t>
            </a:r>
            <a:r>
              <a:rPr lang="en-US" sz="1600" dirty="0">
                <a:solidFill>
                  <a:srgbClr val="FF0000"/>
                </a:solidFill>
                <a:latin typeface="Comic Sans MS" pitchFamily="66" charset="0"/>
                <a:sym typeface="Symbol" pitchFamily="18" charset="2"/>
              </a:rPr>
              <a:t> </a:t>
            </a:r>
            <a:r>
              <a:rPr lang="en-US" sz="1600" i="1" dirty="0" err="1">
                <a:solidFill>
                  <a:srgbClr val="FF0000"/>
                </a:solidFill>
                <a:latin typeface="Comic Sans MS" pitchFamily="66" charset="0"/>
                <a:sym typeface="Symbol" pitchFamily="18" charset="2"/>
              </a:rPr>
              <a:t>k</a:t>
            </a:r>
            <a:r>
              <a:rPr lang="en-US" sz="1600" i="1" baseline="-25000" dirty="0" err="1">
                <a:solidFill>
                  <a:srgbClr val="FF0000"/>
                </a:solidFill>
                <a:latin typeface="Comic Sans MS" pitchFamily="66" charset="0"/>
                <a:sym typeface="Symbol" pitchFamily="18" charset="2"/>
              </a:rPr>
              <a:t>t</a:t>
            </a:r>
            <a:r>
              <a:rPr lang="en-US" sz="1600" dirty="0">
                <a:solidFill>
                  <a:srgbClr val="FF0000"/>
                </a:solidFill>
                <a:latin typeface="Comic Sans MS" pitchFamily="66" charset="0"/>
                <a:sym typeface="Symbol" pitchFamily="18" charset="2"/>
              </a:rPr>
              <a:t>.</a:t>
            </a:r>
            <a:endParaRPr lang="en-US" sz="1200" dirty="0">
              <a:solidFill>
                <a:srgbClr val="FF0000"/>
              </a:solidFill>
              <a:latin typeface="Symbol" pitchFamily="18" charset="2"/>
              <a:sym typeface="Symbol" pitchFamily="18" charset="2"/>
            </a:endParaRPr>
          </a:p>
          <a:p>
            <a:pPr>
              <a:lnSpc>
                <a:spcPct val="110000"/>
              </a:lnSpc>
              <a:spcBef>
                <a:spcPct val="50000"/>
              </a:spcBef>
              <a:buClr>
                <a:schemeClr val="hlink"/>
              </a:buClr>
              <a:buSzPct val="70000"/>
              <a:buFont typeface="Symbol" pitchFamily="18" charset="2"/>
              <a:buChar char="®"/>
            </a:pPr>
            <a:endParaRPr lang="en-US" sz="1600" b="0" dirty="0">
              <a:latin typeface="Comic Sans MS" pitchFamily="66" charset="0"/>
              <a:sym typeface="Symbol" pitchFamily="18" charset="2"/>
            </a:endParaRPr>
          </a:p>
        </p:txBody>
      </p:sp>
      <p:sp>
        <p:nvSpPr>
          <p:cNvPr id="696334" name="Text Box 14"/>
          <p:cNvSpPr txBox="1">
            <a:spLocks noChangeArrowheads="1"/>
          </p:cNvSpPr>
          <p:nvPr/>
        </p:nvSpPr>
        <p:spPr bwMode="auto">
          <a:xfrm>
            <a:off x="7319963" y="2727325"/>
            <a:ext cx="1824037" cy="1581150"/>
          </a:xfrm>
          <a:prstGeom prst="rect">
            <a:avLst/>
          </a:prstGeom>
          <a:noFill/>
          <a:ln w="12700">
            <a:noFill/>
            <a:miter lim="800000"/>
            <a:headEnd type="none" w="sm" len="sm"/>
            <a:tailEnd type="none" w="sm" len="sm"/>
          </a:ln>
          <a:effectLst/>
        </p:spPr>
        <p:txBody>
          <a:bodyPr wrap="none">
            <a:spAutoFit/>
          </a:bodyPr>
          <a:lstStyle/>
          <a:p>
            <a:r>
              <a:rPr lang="en-US" sz="1400" b="0" i="1"/>
              <a:t>q=charge</a:t>
            </a:r>
          </a:p>
          <a:p>
            <a:r>
              <a:rPr lang="en-US" sz="1400" b="0" i="1"/>
              <a:t>G=quad gradient</a:t>
            </a:r>
          </a:p>
          <a:p>
            <a:r>
              <a:rPr lang="en-US" sz="1400" b="0" i="1"/>
              <a:t>l=length foc. element</a:t>
            </a:r>
          </a:p>
          <a:p>
            <a:r>
              <a:rPr lang="en-US" sz="1400" b="0" i="1"/>
              <a:t>f=bunch form factor</a:t>
            </a:r>
          </a:p>
          <a:p>
            <a:r>
              <a:rPr lang="en-US" sz="1400" b="0" i="1"/>
              <a:t>r</a:t>
            </a:r>
            <a:r>
              <a:rPr lang="en-US" sz="1400" b="0" i="1" baseline="-25000"/>
              <a:t>0</a:t>
            </a:r>
            <a:r>
              <a:rPr lang="en-US" sz="1400" b="0" i="1"/>
              <a:t>=bunch radius</a:t>
            </a:r>
          </a:p>
          <a:p>
            <a:r>
              <a:rPr lang="en-US" sz="1400" b="0" i="1">
                <a:latin typeface="Symbol" pitchFamily="18" charset="2"/>
              </a:rPr>
              <a:t>l</a:t>
            </a:r>
            <a:r>
              <a:rPr lang="en-US" sz="1400" b="0" i="1"/>
              <a:t>=wavelength</a:t>
            </a:r>
          </a:p>
          <a:p>
            <a:r>
              <a:rPr lang="en-US" sz="1400" b="0" i="1"/>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2" name="Rectangle 4"/>
          <p:cNvSpPr>
            <a:spLocks noGrp="1" noChangeArrowheads="1"/>
          </p:cNvSpPr>
          <p:nvPr>
            <p:ph type="title"/>
          </p:nvPr>
        </p:nvSpPr>
        <p:spPr/>
        <p:txBody>
          <a:bodyPr/>
          <a:lstStyle/>
          <a:p>
            <a:r>
              <a:rPr lang="en-US" dirty="0" err="1" smtClean="0"/>
              <a:t>Linacs</a:t>
            </a:r>
            <a:r>
              <a:rPr lang="en-US" dirty="0" smtClean="0"/>
              <a:t> as </a:t>
            </a:r>
            <a:r>
              <a:rPr lang="fr-CH" dirty="0" smtClean="0"/>
              <a:t>«Newton» </a:t>
            </a:r>
            <a:r>
              <a:rPr lang="fr-CH" dirty="0" err="1" smtClean="0"/>
              <a:t>accelerators</a:t>
            </a:r>
            <a:endParaRPr lang="en-US" dirty="0"/>
          </a:p>
        </p:txBody>
      </p:sp>
      <p:sp>
        <p:nvSpPr>
          <p:cNvPr id="821253" name="Text Box 5"/>
          <p:cNvSpPr txBox="1">
            <a:spLocks noChangeArrowheads="1"/>
          </p:cNvSpPr>
          <p:nvPr/>
        </p:nvSpPr>
        <p:spPr bwMode="auto">
          <a:xfrm>
            <a:off x="152400" y="1371600"/>
            <a:ext cx="8991600" cy="1854354"/>
          </a:xfrm>
          <a:prstGeom prst="rect">
            <a:avLst/>
          </a:prstGeom>
          <a:noFill/>
          <a:ln w="9525">
            <a:noFill/>
            <a:miter lim="800000"/>
            <a:headEnd/>
            <a:tailEnd/>
          </a:ln>
          <a:effectLst/>
        </p:spPr>
        <p:txBody>
          <a:bodyPr wrap="square">
            <a:spAutoFit/>
          </a:bodyPr>
          <a:lstStyle/>
          <a:p>
            <a:pPr marL="342900" indent="-342900"/>
            <a:r>
              <a:rPr lang="en-US" sz="1800" b="0" dirty="0" smtClean="0">
                <a:latin typeface="+mj-lt"/>
              </a:rPr>
              <a:t>In </a:t>
            </a:r>
            <a:r>
              <a:rPr lang="en-US" sz="1800" b="0" u="sng" dirty="0" smtClean="0">
                <a:solidFill>
                  <a:srgbClr val="FF0000"/>
                </a:solidFill>
                <a:latin typeface="+mj-lt"/>
              </a:rPr>
              <a:t>linear accelerators </a:t>
            </a:r>
            <a:r>
              <a:rPr lang="en-US" sz="1800" b="0" dirty="0" smtClean="0">
                <a:latin typeface="+mj-lt"/>
              </a:rPr>
              <a:t>the beam crosses only once the accelerating structures. </a:t>
            </a:r>
            <a:r>
              <a:rPr lang="en-US" sz="1800" dirty="0" smtClean="0">
                <a:latin typeface="+mj-lt"/>
              </a:rPr>
              <a:t>Protons, ions</a:t>
            </a:r>
            <a:r>
              <a:rPr lang="en-US" sz="1800" b="0" dirty="0" smtClean="0">
                <a:latin typeface="+mj-lt"/>
              </a:rPr>
              <a:t>: used in the region where the </a:t>
            </a:r>
            <a:r>
              <a:rPr lang="en-US" sz="1800" b="0" u="sng" dirty="0" smtClean="0">
                <a:solidFill>
                  <a:srgbClr val="FF0000"/>
                </a:solidFill>
                <a:latin typeface="+mj-lt"/>
              </a:rPr>
              <a:t>velocity of the particle beam increases </a:t>
            </a:r>
            <a:r>
              <a:rPr lang="en-US" sz="1800" b="0" dirty="0" smtClean="0">
                <a:latin typeface="+mj-lt"/>
              </a:rPr>
              <a:t>with energy </a:t>
            </a:r>
          </a:p>
          <a:p>
            <a:pPr marL="342900" indent="-342900"/>
            <a:r>
              <a:rPr lang="en-US" sz="1800" b="0" dirty="0" smtClean="0">
                <a:latin typeface="+mj-lt"/>
              </a:rPr>
              <a:t>	</a:t>
            </a:r>
            <a:r>
              <a:rPr lang="en-US" sz="1800" dirty="0" smtClean="0">
                <a:latin typeface="+mj-lt"/>
              </a:rPr>
              <a:t>Electrons</a:t>
            </a:r>
            <a:r>
              <a:rPr lang="en-US" sz="1800" b="0" dirty="0" smtClean="0">
                <a:latin typeface="+mj-lt"/>
              </a:rPr>
              <a:t>: used at all energies.</a:t>
            </a:r>
          </a:p>
          <a:p>
            <a:pPr marL="342900" indent="-342900"/>
            <a:endParaRPr lang="en-US" sz="1050" b="0" dirty="0" smtClean="0">
              <a:latin typeface="+mj-lt"/>
            </a:endParaRPr>
          </a:p>
          <a:p>
            <a:pPr marL="342900" indent="-342900"/>
            <a:r>
              <a:rPr lang="en-US" sz="1600" b="0" dirty="0" smtClean="0">
                <a:latin typeface="+mj-lt"/>
              </a:rPr>
              <a:t>The periodicity of the RF structure must match the particle velocity </a:t>
            </a:r>
            <a:r>
              <a:rPr lang="en-US" sz="1600" b="0" dirty="0" smtClean="0">
                <a:latin typeface="Arial"/>
                <a:cs typeface="Arial"/>
              </a:rPr>
              <a:t>→ </a:t>
            </a:r>
            <a:r>
              <a:rPr lang="en-US" sz="1600" b="0" dirty="0" smtClean="0">
                <a:latin typeface="+mj-lt"/>
              </a:rPr>
              <a:t>development of a complete panoply of structures (NC and SC) with different features. </a:t>
            </a:r>
          </a:p>
        </p:txBody>
      </p:sp>
      <p:sp>
        <p:nvSpPr>
          <p:cNvPr id="5" name="Text Box 7"/>
          <p:cNvSpPr txBox="1">
            <a:spLocks noChangeArrowheads="1"/>
          </p:cNvSpPr>
          <p:nvPr/>
        </p:nvSpPr>
        <p:spPr bwMode="auto">
          <a:xfrm>
            <a:off x="152400" y="3352800"/>
            <a:ext cx="3200400" cy="3270126"/>
          </a:xfrm>
          <a:prstGeom prst="rect">
            <a:avLst/>
          </a:prstGeom>
          <a:noFill/>
          <a:ln w="12700">
            <a:noFill/>
            <a:miter lim="800000"/>
            <a:headEnd type="none" w="sm" len="sm"/>
            <a:tailEnd type="none" w="sm" len="sm"/>
          </a:ln>
          <a:effectLst/>
        </p:spPr>
        <p:txBody>
          <a:bodyPr wrap="square">
            <a:spAutoFit/>
          </a:bodyPr>
          <a:lstStyle/>
          <a:p>
            <a:r>
              <a:rPr lang="en-GB" sz="1400" b="0" dirty="0"/>
              <a:t>Protons and ions: </a:t>
            </a:r>
          </a:p>
          <a:p>
            <a:r>
              <a:rPr lang="en-GB" sz="1400" b="0" dirty="0"/>
              <a:t>at the beginning of the acceleration, beta </a:t>
            </a:r>
            <a:r>
              <a:rPr lang="en-GB" sz="1400" b="0" dirty="0" smtClean="0"/>
              <a:t>(=v/c) is rapidly increasing, but after few hundred </a:t>
            </a:r>
            <a:r>
              <a:rPr lang="en-GB" sz="1400" b="0" dirty="0" err="1" smtClean="0"/>
              <a:t>MeV’s</a:t>
            </a:r>
            <a:r>
              <a:rPr lang="en-GB" sz="1400" b="0" dirty="0" smtClean="0"/>
              <a:t> (protons) relativity prevails over classical mechanics (</a:t>
            </a:r>
            <a:r>
              <a:rPr lang="en-GB" sz="1400" b="0" dirty="0" smtClean="0">
                <a:latin typeface="Symbol" pitchFamily="18" charset="2"/>
              </a:rPr>
              <a:t>b</a:t>
            </a:r>
            <a:r>
              <a:rPr lang="en-GB" sz="1400" b="0" dirty="0" smtClean="0"/>
              <a:t>~1) and particle velocity tends to saturate at the speed of light.</a:t>
            </a:r>
          </a:p>
          <a:p>
            <a:r>
              <a:rPr lang="en-GB" sz="1400" b="0" dirty="0" smtClean="0">
                <a:sym typeface="Symbol" pitchFamily="18" charset="2"/>
              </a:rPr>
              <a:t>The region of </a:t>
            </a:r>
            <a:r>
              <a:rPr lang="en-GB" sz="1400" b="0" dirty="0" smtClean="0">
                <a:solidFill>
                  <a:srgbClr val="FF0000"/>
                </a:solidFill>
                <a:sym typeface="Symbol" pitchFamily="18" charset="2"/>
              </a:rPr>
              <a:t>increasing </a:t>
            </a:r>
            <a:r>
              <a:rPr lang="en-GB" sz="1400" b="0" dirty="0" smtClean="0">
                <a:solidFill>
                  <a:srgbClr val="FF0000"/>
                </a:solidFill>
                <a:latin typeface="Symbol" pitchFamily="18" charset="2"/>
                <a:sym typeface="Symbol" pitchFamily="18" charset="2"/>
              </a:rPr>
              <a:t>b</a:t>
            </a:r>
            <a:r>
              <a:rPr lang="en-GB" sz="1400" b="0" dirty="0" smtClean="0">
                <a:sym typeface="Symbol" pitchFamily="18" charset="2"/>
              </a:rPr>
              <a:t> is the region of </a:t>
            </a:r>
            <a:r>
              <a:rPr lang="en-GB" sz="1400" b="0" dirty="0" smtClean="0">
                <a:solidFill>
                  <a:srgbClr val="FF0000"/>
                </a:solidFill>
                <a:sym typeface="Symbol" pitchFamily="18" charset="2"/>
              </a:rPr>
              <a:t>linear accelerators</a:t>
            </a:r>
            <a:r>
              <a:rPr lang="en-GB" sz="1400" b="0" dirty="0" smtClean="0">
                <a:sym typeface="Symbol" pitchFamily="18" charset="2"/>
              </a:rPr>
              <a:t>.</a:t>
            </a:r>
          </a:p>
          <a:p>
            <a:endParaRPr lang="en-GB" sz="1050" b="0" dirty="0" smtClean="0">
              <a:sym typeface="Symbol" pitchFamily="18" charset="2"/>
            </a:endParaRPr>
          </a:p>
          <a:p>
            <a:r>
              <a:rPr lang="en-GB" sz="1400" b="0" dirty="0" smtClean="0">
                <a:sym typeface="Symbol" pitchFamily="18" charset="2"/>
              </a:rPr>
              <a:t>The region of </a:t>
            </a:r>
            <a:r>
              <a:rPr lang="en-GB" sz="1400" b="0" dirty="0" smtClean="0">
                <a:solidFill>
                  <a:srgbClr val="FF0000"/>
                </a:solidFill>
                <a:sym typeface="Symbol" pitchFamily="18" charset="2"/>
              </a:rPr>
              <a:t>nearly constant </a:t>
            </a:r>
            <a:r>
              <a:rPr lang="en-GB" sz="1400" b="0" dirty="0" smtClean="0">
                <a:solidFill>
                  <a:srgbClr val="FF0000"/>
                </a:solidFill>
                <a:latin typeface="Symbol" pitchFamily="18" charset="2"/>
                <a:sym typeface="Symbol" pitchFamily="18" charset="2"/>
              </a:rPr>
              <a:t>b</a:t>
            </a:r>
            <a:r>
              <a:rPr lang="en-GB" sz="1400" b="0" dirty="0" smtClean="0">
                <a:solidFill>
                  <a:srgbClr val="FF0000"/>
                </a:solidFill>
                <a:sym typeface="Symbol" pitchFamily="18" charset="2"/>
              </a:rPr>
              <a:t> </a:t>
            </a:r>
            <a:r>
              <a:rPr lang="en-GB" sz="1400" b="0" dirty="0" smtClean="0">
                <a:sym typeface="Symbol" pitchFamily="18" charset="2"/>
              </a:rPr>
              <a:t>is the region of </a:t>
            </a:r>
            <a:r>
              <a:rPr lang="en-GB" sz="1400" b="0" dirty="0" smtClean="0">
                <a:solidFill>
                  <a:srgbClr val="FF0000"/>
                </a:solidFill>
                <a:sym typeface="Symbol" pitchFamily="18" charset="2"/>
              </a:rPr>
              <a:t>synchrotrons</a:t>
            </a:r>
            <a:r>
              <a:rPr lang="en-GB" sz="1400" b="0" dirty="0" smtClean="0">
                <a:sym typeface="Symbol" pitchFamily="18" charset="2"/>
              </a:rPr>
              <a:t>.</a:t>
            </a:r>
            <a:endParaRPr lang="en-GB" sz="1400" b="0" dirty="0" smtClean="0"/>
          </a:p>
          <a:p>
            <a:endParaRPr lang="en-GB" sz="1400" b="0" dirty="0" smtClean="0"/>
          </a:p>
          <a:p>
            <a:r>
              <a:rPr lang="en-GB" sz="1400" b="0" dirty="0" smtClean="0"/>
              <a:t>Electrons:</a:t>
            </a:r>
          </a:p>
          <a:p>
            <a:r>
              <a:rPr lang="en-GB" sz="1400" b="0" dirty="0" smtClean="0"/>
              <a:t>Velocity=c above few keV</a:t>
            </a:r>
            <a:endParaRPr lang="en-GB" sz="1400" b="0" dirty="0" smtClean="0">
              <a:sym typeface="Symbol" pitchFamily="18" charset="2"/>
            </a:endParaRPr>
          </a:p>
        </p:txBody>
      </p:sp>
      <p:pic>
        <p:nvPicPr>
          <p:cNvPr id="75776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2554" y="3225954"/>
            <a:ext cx="5119142" cy="339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fld id="{523E5061-BB6A-4999-AC0A-6E8BB25261C6}" type="slidenum">
              <a:rPr lang="en-GB" smtClean="0"/>
              <a:pPr/>
              <a:t>60</a:t>
            </a:fld>
            <a:endParaRPr lang="en-GB"/>
          </a:p>
        </p:txBody>
      </p:sp>
      <p:sp>
        <p:nvSpPr>
          <p:cNvPr id="3" name="Rectangle 4"/>
          <p:cNvSpPr txBox="1">
            <a:spLocks noChangeArrowheads="1"/>
          </p:cNvSpPr>
          <p:nvPr/>
        </p:nvSpPr>
        <p:spPr bwMode="auto">
          <a:xfrm>
            <a:off x="1828800" y="304800"/>
            <a:ext cx="58674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b="0" kern="0" dirty="0" smtClean="0">
                <a:solidFill>
                  <a:srgbClr val="FF0000"/>
                </a:solidFill>
                <a:latin typeface="+mj-lt"/>
                <a:ea typeface="+mj-ea"/>
                <a:cs typeface="+mj-cs"/>
              </a:rPr>
              <a:t>Phase advance – an example</a:t>
            </a:r>
            <a:endParaRPr kumimoji="0" lang="en-US" sz="3200" b="0" i="0" u="none" strike="noStrike" kern="0" cap="none" spc="0" normalizeH="0" baseline="0" noProof="0" dirty="0">
              <a:ln>
                <a:noFill/>
              </a:ln>
              <a:solidFill>
                <a:srgbClr val="FF0000"/>
              </a:solidFill>
              <a:effectLst/>
              <a:uLnTx/>
              <a:uFillTx/>
              <a:latin typeface="+mj-lt"/>
              <a:ea typeface="+mj-ea"/>
              <a:cs typeface="+mj-cs"/>
            </a:endParaRPr>
          </a:p>
        </p:txBody>
      </p:sp>
      <p:pic>
        <p:nvPicPr>
          <p:cNvPr id="87245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7800" y="2057400"/>
            <a:ext cx="3513137" cy="2897921"/>
          </a:xfrm>
          <a:prstGeom prst="rect">
            <a:avLst/>
          </a:prstGeom>
          <a:noFill/>
          <a:ln w="9525">
            <a:noFill/>
            <a:miter lim="800000"/>
            <a:headEnd/>
            <a:tailEnd/>
          </a:ln>
          <a:effectLst/>
        </p:spPr>
      </p:pic>
      <p:pic>
        <p:nvPicPr>
          <p:cNvPr id="6" name="Picture 3" descr="C:\DTL-2011\DTL\TraceWin\envelope.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133600"/>
            <a:ext cx="4953000" cy="2743200"/>
          </a:xfrm>
          <a:prstGeom prst="rect">
            <a:avLst/>
          </a:prstGeom>
          <a:noFill/>
        </p:spPr>
      </p:pic>
      <p:sp>
        <p:nvSpPr>
          <p:cNvPr id="7" name="Rectangle 13"/>
          <p:cNvSpPr>
            <a:spLocks noChangeArrowheads="1"/>
          </p:cNvSpPr>
          <p:nvPr/>
        </p:nvSpPr>
        <p:spPr bwMode="auto">
          <a:xfrm>
            <a:off x="304800" y="1371600"/>
            <a:ext cx="8305800" cy="685800"/>
          </a:xfrm>
          <a:prstGeom prst="rect">
            <a:avLst/>
          </a:prstGeom>
          <a:noFill/>
          <a:ln w="9525">
            <a:noFill/>
            <a:miter lim="800000"/>
            <a:headEnd/>
            <a:tailEnd/>
          </a:ln>
          <a:effectLst/>
        </p:spPr>
        <p:txBody>
          <a:bodyPr lIns="92075" tIns="46038" rIns="92075" bIns="46038"/>
          <a:lstStyle/>
          <a:p>
            <a:pPr>
              <a:lnSpc>
                <a:spcPct val="110000"/>
              </a:lnSpc>
              <a:buClr>
                <a:schemeClr val="hlink"/>
              </a:buClr>
              <a:buSzPct val="70000"/>
              <a:buFont typeface="Symbol" pitchFamily="18" charset="2"/>
              <a:buNone/>
            </a:pPr>
            <a:r>
              <a:rPr lang="en-US" sz="1600" b="0" dirty="0" smtClean="0">
                <a:latin typeface="Comic Sans MS" pitchFamily="66" charset="0"/>
                <a:sym typeface="Symbol" pitchFamily="18" charset="2"/>
              </a:rPr>
              <a:t>Beam optics of the Linac4 Drift Tube Linac (DTL): 3 to 50 MeV, 19 m,                    108 focusing quadrupoles (permanent magnets).</a:t>
            </a:r>
          </a:p>
        </p:txBody>
      </p:sp>
      <p:sp>
        <p:nvSpPr>
          <p:cNvPr id="8" name="TextBox 7"/>
          <p:cNvSpPr txBox="1"/>
          <p:nvPr/>
        </p:nvSpPr>
        <p:spPr>
          <a:xfrm>
            <a:off x="381000" y="5410200"/>
            <a:ext cx="7162800" cy="1077218"/>
          </a:xfrm>
          <a:prstGeom prst="rect">
            <a:avLst/>
          </a:prstGeom>
          <a:noFill/>
        </p:spPr>
        <p:txBody>
          <a:bodyPr wrap="square" rtlCol="0">
            <a:spAutoFit/>
          </a:bodyPr>
          <a:lstStyle/>
          <a:p>
            <a:r>
              <a:rPr lang="fr-FR" sz="1600" dirty="0" smtClean="0"/>
              <a:t>Design prescriptions</a:t>
            </a:r>
            <a:r>
              <a:rPr lang="fr-FR" sz="1600" b="0" dirty="0" smtClean="0"/>
              <a:t>: </a:t>
            </a:r>
          </a:p>
          <a:p>
            <a:pPr>
              <a:buFont typeface="Arial" pitchFamily="34" charset="0"/>
              <a:buChar char="•"/>
            </a:pPr>
            <a:r>
              <a:rPr lang="fr-FR" sz="1600" b="0" dirty="0" err="1" smtClean="0"/>
              <a:t>Tranverse</a:t>
            </a:r>
            <a:r>
              <a:rPr lang="fr-FR" sz="1600" b="0" dirty="0" smtClean="0"/>
              <a:t> phase </a:t>
            </a:r>
            <a:r>
              <a:rPr lang="fr-FR" sz="1600" b="0" dirty="0" err="1" smtClean="0"/>
              <a:t>advance</a:t>
            </a:r>
            <a:r>
              <a:rPr lang="fr-FR" sz="1600" b="0" dirty="0" smtClean="0"/>
              <a:t> </a:t>
            </a:r>
            <a:r>
              <a:rPr lang="fr-FR" sz="1600" b="0" dirty="0" err="1" smtClean="0"/>
              <a:t>at</a:t>
            </a:r>
            <a:r>
              <a:rPr lang="fr-FR" sz="1600" b="0" dirty="0" smtClean="0"/>
              <a:t> </a:t>
            </a:r>
            <a:r>
              <a:rPr lang="fr-FR" sz="1600" b="0" dirty="0" err="1" smtClean="0"/>
              <a:t>zero</a:t>
            </a:r>
            <a:r>
              <a:rPr lang="fr-FR" sz="1600" b="0" dirty="0" smtClean="0"/>
              <a:t> </a:t>
            </a:r>
            <a:r>
              <a:rPr lang="fr-FR" sz="1600" b="0" dirty="0" err="1" smtClean="0"/>
              <a:t>current</a:t>
            </a:r>
            <a:r>
              <a:rPr lang="fr-FR" sz="1600" b="0" dirty="0" smtClean="0"/>
              <a:t> </a:t>
            </a:r>
            <a:r>
              <a:rPr lang="fr-FR" sz="1600" b="0" dirty="0" err="1" smtClean="0"/>
              <a:t>always</a:t>
            </a:r>
            <a:r>
              <a:rPr lang="fr-FR" sz="1600" b="0" dirty="0" smtClean="0"/>
              <a:t> </a:t>
            </a:r>
            <a:r>
              <a:rPr lang="fr-FR" sz="1600" b="0" dirty="0" err="1" smtClean="0"/>
              <a:t>less</a:t>
            </a:r>
            <a:r>
              <a:rPr lang="fr-FR" sz="1600" b="0" dirty="0" smtClean="0"/>
              <a:t> </a:t>
            </a:r>
            <a:r>
              <a:rPr lang="fr-FR" sz="1600" b="0" dirty="0" err="1" smtClean="0"/>
              <a:t>than</a:t>
            </a:r>
            <a:r>
              <a:rPr lang="fr-FR" sz="1600" b="0" dirty="0" smtClean="0"/>
              <a:t> 90°.</a:t>
            </a:r>
          </a:p>
          <a:p>
            <a:pPr>
              <a:buFont typeface="Arial" pitchFamily="34" charset="0"/>
              <a:buChar char="•"/>
            </a:pPr>
            <a:r>
              <a:rPr lang="fr-FR" sz="1600" b="0" dirty="0" smtClean="0"/>
              <a:t> </a:t>
            </a:r>
            <a:r>
              <a:rPr lang="fr-FR" sz="1600" b="0" dirty="0" err="1" smtClean="0"/>
              <a:t>Smooth</a:t>
            </a:r>
            <a:r>
              <a:rPr lang="fr-FR" sz="1600" b="0" dirty="0" smtClean="0"/>
              <a:t> variation of the phase </a:t>
            </a:r>
            <a:r>
              <a:rPr lang="fr-FR" sz="1600" b="0" dirty="0" err="1" smtClean="0"/>
              <a:t>advance</a:t>
            </a:r>
            <a:r>
              <a:rPr lang="fr-FR" sz="1600" b="0" dirty="0" smtClean="0"/>
              <a:t>.</a:t>
            </a:r>
          </a:p>
          <a:p>
            <a:pPr>
              <a:buFont typeface="Arial" pitchFamily="34" charset="0"/>
              <a:buChar char="•"/>
            </a:pPr>
            <a:r>
              <a:rPr lang="fr-FR" sz="1600" b="0" dirty="0" smtClean="0"/>
              <a:t> </a:t>
            </a:r>
            <a:r>
              <a:rPr lang="fr-FR" sz="1600" b="0" dirty="0" err="1" smtClean="0"/>
              <a:t>Avoid</a:t>
            </a:r>
            <a:r>
              <a:rPr lang="fr-FR" sz="1600" b="0" dirty="0" smtClean="0"/>
              <a:t> </a:t>
            </a:r>
            <a:r>
              <a:rPr lang="fr-FR" sz="1600" b="0" dirty="0" err="1" smtClean="0"/>
              <a:t>resonnances</a:t>
            </a:r>
            <a:r>
              <a:rPr lang="fr-FR" sz="1600" b="0" dirty="0" smtClean="0"/>
              <a:t> (</a:t>
            </a:r>
            <a:r>
              <a:rPr lang="fr-FR" sz="1600" b="0" dirty="0" err="1" smtClean="0"/>
              <a:t>see</a:t>
            </a:r>
            <a:r>
              <a:rPr lang="fr-FR" sz="1600" b="0" dirty="0" smtClean="0"/>
              <a:t> </a:t>
            </a:r>
            <a:r>
              <a:rPr lang="fr-FR" sz="1600" b="0" dirty="0" err="1" smtClean="0"/>
              <a:t>next</a:t>
            </a:r>
            <a:r>
              <a:rPr lang="fr-FR" sz="1600" b="0" dirty="0" smtClean="0"/>
              <a:t> </a:t>
            </a:r>
            <a:r>
              <a:rPr lang="fr-FR" sz="1600" b="0" dirty="0" err="1" smtClean="0"/>
              <a:t>slide</a:t>
            </a:r>
            <a:r>
              <a:rPr lang="fr-FR" sz="1600" b="0" dirty="0" smtClean="0"/>
              <a:t>).</a:t>
            </a:r>
          </a:p>
        </p:txBody>
      </p:sp>
      <p:sp>
        <p:nvSpPr>
          <p:cNvPr id="9" name="TextBox 8"/>
          <p:cNvSpPr txBox="1"/>
          <p:nvPr/>
        </p:nvSpPr>
        <p:spPr>
          <a:xfrm>
            <a:off x="457200" y="4724400"/>
            <a:ext cx="4572000" cy="523220"/>
          </a:xfrm>
          <a:prstGeom prst="rect">
            <a:avLst/>
          </a:prstGeom>
          <a:solidFill>
            <a:srgbClr val="FFFF00"/>
          </a:solidFill>
        </p:spPr>
        <p:txBody>
          <a:bodyPr wrap="square" rtlCol="0">
            <a:spAutoFit/>
          </a:bodyPr>
          <a:lstStyle/>
          <a:p>
            <a:r>
              <a:rPr lang="en-US" sz="1400" b="0" dirty="0" smtClean="0"/>
              <a:t>Oscillations of the beam envelope (coordinates of the outermost particle) along the DTL (x, y, phase)</a:t>
            </a:r>
            <a:endParaRPr lang="en-US" sz="1400" b="0" dirty="0"/>
          </a:p>
        </p:txBody>
      </p:sp>
      <p:sp>
        <p:nvSpPr>
          <p:cNvPr id="10" name="TextBox 9"/>
          <p:cNvSpPr txBox="1"/>
          <p:nvPr/>
        </p:nvSpPr>
        <p:spPr>
          <a:xfrm>
            <a:off x="5334000" y="4953000"/>
            <a:ext cx="3505200" cy="307777"/>
          </a:xfrm>
          <a:prstGeom prst="rect">
            <a:avLst/>
          </a:prstGeom>
          <a:solidFill>
            <a:srgbClr val="FFFF00"/>
          </a:solidFill>
        </p:spPr>
        <p:txBody>
          <a:bodyPr wrap="square" rtlCol="0">
            <a:spAutoFit/>
          </a:bodyPr>
          <a:lstStyle/>
          <a:p>
            <a:r>
              <a:rPr lang="en-US" sz="1400" b="0" dirty="0" smtClean="0"/>
              <a:t>Corresponding phase advance per period</a:t>
            </a:r>
            <a:endParaRPr lang="en-US" sz="1400" b="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8077200" y="6477000"/>
            <a:ext cx="457200" cy="381000"/>
          </a:xfrm>
        </p:spPr>
        <p:txBody>
          <a:bodyPr/>
          <a:lstStyle/>
          <a:p>
            <a:fld id="{523E5061-BB6A-4999-AC0A-6E8BB25261C6}" type="slidenum">
              <a:rPr lang="en-GB" smtClean="0"/>
              <a:pPr/>
              <a:t>61</a:t>
            </a:fld>
            <a:endParaRPr lang="en-GB" dirty="0"/>
          </a:p>
        </p:txBody>
      </p:sp>
      <p:sp>
        <p:nvSpPr>
          <p:cNvPr id="3" name="Rectangle 4"/>
          <p:cNvSpPr txBox="1">
            <a:spLocks noChangeArrowheads="1"/>
          </p:cNvSpPr>
          <p:nvPr/>
        </p:nvSpPr>
        <p:spPr bwMode="auto">
          <a:xfrm>
            <a:off x="1828800" y="304800"/>
            <a:ext cx="58674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3200" b="0" kern="0" dirty="0" smtClean="0">
                <a:solidFill>
                  <a:srgbClr val="FF0000"/>
                </a:solidFill>
                <a:latin typeface="+mj-lt"/>
                <a:ea typeface="+mj-ea"/>
                <a:cs typeface="+mj-cs"/>
              </a:rPr>
              <a:t>Instabilities in linacs – the Hoffman plot</a:t>
            </a:r>
            <a:endParaRPr kumimoji="0" lang="en-US" sz="3200" b="0" i="0" u="none" strike="noStrike" kern="0" cap="none" spc="0" normalizeH="0" baseline="0" noProof="0" dirty="0">
              <a:ln>
                <a:noFill/>
              </a:ln>
              <a:solidFill>
                <a:srgbClr val="FF0000"/>
              </a:solidFill>
              <a:effectLst/>
              <a:uLnTx/>
              <a:uFillTx/>
              <a:latin typeface="+mj-lt"/>
              <a:ea typeface="+mj-ea"/>
              <a:cs typeface="+mj-cs"/>
            </a:endParaRPr>
          </a:p>
        </p:txBody>
      </p:sp>
      <p:pic>
        <p:nvPicPr>
          <p:cNvPr id="873475"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00200" y="1295400"/>
            <a:ext cx="6192929" cy="3589187"/>
          </a:xfrm>
          <a:prstGeom prst="rect">
            <a:avLst/>
          </a:prstGeom>
          <a:noFill/>
          <a:ln w="9525">
            <a:noFill/>
            <a:miter lim="800000"/>
            <a:headEnd/>
            <a:tailEnd/>
          </a:ln>
          <a:effectLst/>
        </p:spPr>
      </p:pic>
      <p:sp>
        <p:nvSpPr>
          <p:cNvPr id="16" name="Rectangle 13"/>
          <p:cNvSpPr>
            <a:spLocks noChangeArrowheads="1"/>
          </p:cNvSpPr>
          <p:nvPr/>
        </p:nvSpPr>
        <p:spPr bwMode="auto">
          <a:xfrm>
            <a:off x="0" y="5334000"/>
            <a:ext cx="9144000" cy="1524000"/>
          </a:xfrm>
          <a:prstGeom prst="rect">
            <a:avLst/>
          </a:prstGeom>
          <a:noFill/>
          <a:ln w="9525">
            <a:noFill/>
            <a:miter lim="800000"/>
            <a:headEnd/>
            <a:tailEnd/>
          </a:ln>
          <a:effectLst/>
        </p:spPr>
        <p:txBody>
          <a:bodyPr lIns="92075" tIns="46038" rIns="92075" bIns="46038"/>
          <a:lstStyle/>
          <a:p>
            <a:pPr>
              <a:lnSpc>
                <a:spcPct val="110000"/>
              </a:lnSpc>
              <a:buClr>
                <a:schemeClr val="hlink"/>
              </a:buClr>
              <a:buSzPct val="70000"/>
              <a:buFont typeface="Symbol" pitchFamily="18" charset="2"/>
              <a:buNone/>
            </a:pPr>
            <a:r>
              <a:rPr lang="en-US" sz="1600" b="0" dirty="0" smtClean="0">
                <a:latin typeface="Comic Sans MS" pitchFamily="66" charset="0"/>
                <a:sym typeface="Symbol" pitchFamily="18" charset="2"/>
              </a:rPr>
              <a:t>Linac4 DTL: the operating point(s) for all possible current levels are </a:t>
            </a:r>
            <a:r>
              <a:rPr lang="en-US" sz="1600" b="0" dirty="0" smtClean="0">
                <a:solidFill>
                  <a:srgbClr val="FF0000"/>
                </a:solidFill>
                <a:latin typeface="Comic Sans MS" pitchFamily="66" charset="0"/>
                <a:sym typeface="Symbol" pitchFamily="18" charset="2"/>
              </a:rPr>
              <a:t>far from the resonances </a:t>
            </a:r>
            <a:r>
              <a:rPr lang="en-US" sz="1600" b="0" dirty="0" smtClean="0">
                <a:latin typeface="Comic Sans MS" pitchFamily="66" charset="0"/>
                <a:sym typeface="Symbol" pitchFamily="18" charset="2"/>
              </a:rPr>
              <a:t>between transverse and longitudinal oscillations which are enhanced by space charge. </a:t>
            </a:r>
          </a:p>
          <a:p>
            <a:pPr>
              <a:lnSpc>
                <a:spcPct val="110000"/>
              </a:lnSpc>
              <a:buClr>
                <a:schemeClr val="hlink"/>
              </a:buClr>
              <a:buSzPct val="70000"/>
              <a:buFont typeface="Symbol" pitchFamily="18" charset="2"/>
              <a:buNone/>
            </a:pPr>
            <a:endParaRPr lang="en-US" sz="600" b="0" dirty="0" smtClean="0">
              <a:latin typeface="Comic Sans MS" pitchFamily="66" charset="0"/>
              <a:sym typeface="Symbol" pitchFamily="18" charset="2"/>
            </a:endParaRPr>
          </a:p>
          <a:p>
            <a:pPr>
              <a:lnSpc>
                <a:spcPct val="110000"/>
              </a:lnSpc>
              <a:buClr>
                <a:schemeClr val="hlink"/>
              </a:buClr>
              <a:buSzPct val="70000"/>
              <a:buFont typeface="Symbol" pitchFamily="18" charset="2"/>
              <a:buNone/>
            </a:pPr>
            <a:r>
              <a:rPr lang="en-US" sz="1600" b="0" dirty="0" smtClean="0">
                <a:latin typeface="Comic Sans MS" pitchFamily="66" charset="0"/>
                <a:sym typeface="Symbol" pitchFamily="18" charset="2"/>
              </a:rPr>
              <a:t>Effect of the resonances: emittance exchange, transverse emittance growth, migration of particles into the beam halo </a:t>
            </a:r>
            <a:r>
              <a:rPr lang="en-US" sz="1600" b="0" dirty="0" smtClean="0">
                <a:latin typeface="Arial"/>
                <a:cs typeface="Arial"/>
                <a:sym typeface="Symbol" pitchFamily="18" charset="2"/>
              </a:rPr>
              <a:t>→</a:t>
            </a:r>
            <a:r>
              <a:rPr lang="en-US" sz="1600" b="0" dirty="0" smtClean="0">
                <a:latin typeface="Comic Sans MS" pitchFamily="66" charset="0"/>
                <a:sym typeface="Symbol" pitchFamily="18" charset="2"/>
              </a:rPr>
              <a:t> particularly dangerous for high intensity machines (</a:t>
            </a:r>
            <a:r>
              <a:rPr lang="en-US" sz="1600" b="0" dirty="0" smtClean="0">
                <a:solidFill>
                  <a:srgbClr val="FF0000"/>
                </a:solidFill>
                <a:latin typeface="Comic Sans MS" pitchFamily="66" charset="0"/>
                <a:sym typeface="Symbol" pitchFamily="18" charset="2"/>
              </a:rPr>
              <a:t>beam loss</a:t>
            </a:r>
            <a:r>
              <a:rPr lang="en-US" sz="1600" b="0" dirty="0" smtClean="0">
                <a:latin typeface="Comic Sans MS" pitchFamily="66" charset="0"/>
                <a:sym typeface="Symbol" pitchFamily="18" charset="2"/>
              </a:rPr>
              <a:t>). </a:t>
            </a:r>
          </a:p>
        </p:txBody>
      </p:sp>
      <p:sp>
        <p:nvSpPr>
          <p:cNvPr id="17" name="TextBox 16"/>
          <p:cNvSpPr txBox="1"/>
          <p:nvPr/>
        </p:nvSpPr>
        <p:spPr>
          <a:xfrm>
            <a:off x="8077200" y="1447800"/>
            <a:ext cx="914400" cy="954107"/>
          </a:xfrm>
          <a:prstGeom prst="rect">
            <a:avLst/>
          </a:prstGeom>
          <a:solidFill>
            <a:srgbClr val="FFFF00"/>
          </a:solidFill>
        </p:spPr>
        <p:txBody>
          <a:bodyPr wrap="square" rtlCol="0">
            <a:spAutoFit/>
          </a:bodyPr>
          <a:lstStyle/>
          <a:p>
            <a:r>
              <a:rPr lang="en-US" sz="1400" b="0" dirty="0" smtClean="0"/>
              <a:t>The “tune diagram” of a linac</a:t>
            </a:r>
            <a:endParaRPr lang="en-US" sz="1400" b="0" dirty="0"/>
          </a:p>
        </p:txBody>
      </p:sp>
      <p:sp>
        <p:nvSpPr>
          <p:cNvPr id="18" name="TextBox 17"/>
          <p:cNvSpPr txBox="1"/>
          <p:nvPr/>
        </p:nvSpPr>
        <p:spPr>
          <a:xfrm>
            <a:off x="228600" y="1981200"/>
            <a:ext cx="1346717" cy="2031325"/>
          </a:xfrm>
          <a:prstGeom prst="rect">
            <a:avLst/>
          </a:prstGeom>
          <a:solidFill>
            <a:srgbClr val="FFFF00"/>
          </a:solidFill>
        </p:spPr>
        <p:txBody>
          <a:bodyPr wrap="square" rtlCol="0">
            <a:spAutoFit/>
          </a:bodyPr>
          <a:lstStyle/>
          <a:p>
            <a:r>
              <a:rPr lang="en-US" sz="1400" b="0" i="1" dirty="0" smtClean="0"/>
              <a:t>Ratio between transverse phase advance and zero current phase advance (a measure of space charge)</a:t>
            </a:r>
            <a:endParaRPr lang="en-US" sz="1400" b="0" i="1" dirty="0"/>
          </a:p>
        </p:txBody>
      </p:sp>
      <p:sp>
        <p:nvSpPr>
          <p:cNvPr id="19" name="TextBox 18"/>
          <p:cNvSpPr txBox="1"/>
          <p:nvPr/>
        </p:nvSpPr>
        <p:spPr>
          <a:xfrm>
            <a:off x="2209800" y="4876800"/>
            <a:ext cx="4876800" cy="307777"/>
          </a:xfrm>
          <a:prstGeom prst="rect">
            <a:avLst/>
          </a:prstGeom>
          <a:solidFill>
            <a:srgbClr val="FFFF00"/>
          </a:solidFill>
        </p:spPr>
        <p:txBody>
          <a:bodyPr wrap="square" rtlCol="0">
            <a:spAutoFit/>
          </a:bodyPr>
          <a:lstStyle/>
          <a:p>
            <a:r>
              <a:rPr lang="en-US" sz="1400" b="0" dirty="0" smtClean="0"/>
              <a:t>Ratio between longitudinal and transverse phase advance</a:t>
            </a:r>
            <a:endParaRPr lang="en-US" sz="1400" b="0" dirty="0"/>
          </a:p>
        </p:txBody>
      </p:sp>
      <p:sp>
        <p:nvSpPr>
          <p:cNvPr id="20" name="TextBox 19"/>
          <p:cNvSpPr txBox="1"/>
          <p:nvPr/>
        </p:nvSpPr>
        <p:spPr>
          <a:xfrm rot="20538532">
            <a:off x="7336758" y="4280549"/>
            <a:ext cx="1721688" cy="830997"/>
          </a:xfrm>
          <a:prstGeom prst="rect">
            <a:avLst/>
          </a:prstGeom>
          <a:noFill/>
        </p:spPr>
        <p:txBody>
          <a:bodyPr wrap="square" rtlCol="0">
            <a:spAutoFit/>
          </a:bodyPr>
          <a:lstStyle/>
          <a:p>
            <a:r>
              <a:rPr lang="en-US" sz="1600" b="0" i="1" dirty="0" smtClean="0"/>
              <a:t>Plot courtesy of J.B. Lallement / CERN</a:t>
            </a:r>
            <a:endParaRPr lang="en-US" sz="1600" b="0"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fld id="{5C0F7FEF-785C-4E90-BC35-C7A3803714C3}" type="slidenum">
              <a:rPr lang="en-GB"/>
              <a:pPr/>
              <a:t>62</a:t>
            </a:fld>
            <a:endParaRPr lang="en-GB"/>
          </a:p>
        </p:txBody>
      </p:sp>
      <p:sp>
        <p:nvSpPr>
          <p:cNvPr id="521220" name="Rectangle 4"/>
          <p:cNvSpPr>
            <a:spLocks noGrp="1" noChangeArrowheads="1"/>
          </p:cNvSpPr>
          <p:nvPr>
            <p:ph type="title"/>
          </p:nvPr>
        </p:nvSpPr>
        <p:spPr/>
        <p:txBody>
          <a:bodyPr/>
          <a:lstStyle/>
          <a:p>
            <a:r>
              <a:rPr lang="en-US"/>
              <a:t>Focusing periods</a:t>
            </a:r>
          </a:p>
        </p:txBody>
      </p:sp>
      <p:sp>
        <p:nvSpPr>
          <p:cNvPr id="521222" name="Rectangle 6"/>
          <p:cNvSpPr>
            <a:spLocks noChangeArrowheads="1"/>
          </p:cNvSpPr>
          <p:nvPr/>
        </p:nvSpPr>
        <p:spPr bwMode="auto">
          <a:xfrm>
            <a:off x="457200" y="1524000"/>
            <a:ext cx="8458200" cy="51054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US" sz="1800" b="0" dirty="0">
                <a:latin typeface="Comic Sans MS" pitchFamily="66" charset="0"/>
                <a:sym typeface="Symbol" pitchFamily="18" charset="2"/>
              </a:rPr>
              <a:t>Focusing </a:t>
            </a:r>
            <a:r>
              <a:rPr lang="en-US" sz="1800" b="0" dirty="0" smtClean="0">
                <a:latin typeface="Comic Sans MS" pitchFamily="66" charset="0"/>
                <a:sym typeface="Symbol" pitchFamily="18" charset="2"/>
              </a:rPr>
              <a:t>usually provided </a:t>
            </a:r>
            <a:r>
              <a:rPr lang="en-US" sz="1800" b="0" dirty="0">
                <a:latin typeface="Comic Sans MS" pitchFamily="66" charset="0"/>
                <a:sym typeface="Symbol" pitchFamily="18" charset="2"/>
              </a:rPr>
              <a:t>by </a:t>
            </a:r>
            <a:r>
              <a:rPr lang="en-US" sz="1800" b="0" dirty="0" smtClean="0">
                <a:latin typeface="Comic Sans MS" pitchFamily="66" charset="0"/>
                <a:sym typeface="Symbol" pitchFamily="18" charset="2"/>
              </a:rPr>
              <a:t>quadrupoles.</a:t>
            </a:r>
            <a:endParaRPr lang="en-US" sz="1800" b="0" dirty="0">
              <a:latin typeface="Comic Sans MS" pitchFamily="66" charset="0"/>
              <a:sym typeface="Symbol" pitchFamily="18" charset="2"/>
            </a:endParaRPr>
          </a:p>
          <a:p>
            <a:pPr marL="457200" indent="-457200">
              <a:buClr>
                <a:schemeClr val="hlink"/>
              </a:buClr>
              <a:buSzPct val="70000"/>
              <a:buFont typeface="Symbol" pitchFamily="18" charset="2"/>
              <a:buNone/>
            </a:pPr>
            <a:endParaRPr lang="en-US" sz="1800" b="0" dirty="0">
              <a:latin typeface="Comic Sans MS" pitchFamily="66" charset="0"/>
              <a:sym typeface="Symbol" pitchFamily="18" charset="2"/>
            </a:endParaRPr>
          </a:p>
          <a:p>
            <a:pPr marL="457200" indent="-457200">
              <a:buClr>
                <a:schemeClr val="hlink"/>
              </a:buClr>
              <a:buSzPct val="70000"/>
              <a:buFont typeface="Symbol" pitchFamily="18" charset="2"/>
              <a:buNone/>
            </a:pPr>
            <a:r>
              <a:rPr lang="en-US" sz="1800" b="0" dirty="0" smtClean="0">
                <a:latin typeface="Comic Sans MS" pitchFamily="66" charset="0"/>
                <a:sym typeface="Symbol" pitchFamily="18" charset="2"/>
              </a:rPr>
              <a:t>Need to keep the </a:t>
            </a:r>
            <a:r>
              <a:rPr lang="en-US" sz="1800" b="0" dirty="0" smtClean="0">
                <a:solidFill>
                  <a:srgbClr val="FF0000"/>
                </a:solidFill>
                <a:latin typeface="Comic Sans MS" pitchFamily="66" charset="0"/>
                <a:sym typeface="Symbol" pitchFamily="18" charset="2"/>
              </a:rPr>
              <a:t>phase advance in the good range</a:t>
            </a:r>
            <a:r>
              <a:rPr lang="en-US" sz="1800" b="0" dirty="0" smtClean="0">
                <a:latin typeface="Comic Sans MS" pitchFamily="66" charset="0"/>
                <a:sym typeface="Symbol" pitchFamily="18" charset="2"/>
              </a:rPr>
              <a:t>, with an approximately constant phase advance per unit length </a:t>
            </a:r>
            <a:r>
              <a:rPr lang="en-US" sz="1800" b="0" dirty="0" smtClean="0">
                <a:latin typeface="Arial"/>
                <a:cs typeface="Arial"/>
                <a:sym typeface="Symbol" pitchFamily="18" charset="2"/>
              </a:rPr>
              <a:t>→ </a:t>
            </a:r>
            <a:r>
              <a:rPr lang="en-US" sz="1800" b="0" dirty="0" smtClean="0">
                <a:latin typeface="Comic Sans MS" pitchFamily="66" charset="0"/>
                <a:sym typeface="Symbol" pitchFamily="18" charset="2"/>
              </a:rPr>
              <a:t>The </a:t>
            </a:r>
            <a:r>
              <a:rPr lang="en-US" sz="1800" b="0" dirty="0" smtClean="0">
                <a:solidFill>
                  <a:srgbClr val="FF0000"/>
                </a:solidFill>
                <a:latin typeface="Comic Sans MS" pitchFamily="66" charset="0"/>
                <a:sym typeface="Symbol" pitchFamily="18" charset="2"/>
              </a:rPr>
              <a:t>length of the focusing periods has to change </a:t>
            </a:r>
            <a:r>
              <a:rPr lang="en-US" sz="1800" b="0" dirty="0" smtClean="0">
                <a:latin typeface="Comic Sans MS" pitchFamily="66" charset="0"/>
                <a:sym typeface="Symbol" pitchFamily="18" charset="2"/>
              </a:rPr>
              <a:t>along the linac, going gradually from </a:t>
            </a:r>
            <a:r>
              <a:rPr lang="en-US" sz="1800" b="0" dirty="0" smtClean="0">
                <a:solidFill>
                  <a:srgbClr val="FF0000"/>
                </a:solidFill>
                <a:latin typeface="Comic Sans MS" pitchFamily="66" charset="0"/>
                <a:sym typeface="Symbol" pitchFamily="18" charset="2"/>
              </a:rPr>
              <a:t>short periods </a:t>
            </a:r>
            <a:r>
              <a:rPr lang="en-US" sz="1800" b="0" dirty="0" smtClean="0">
                <a:latin typeface="Comic Sans MS" pitchFamily="66" charset="0"/>
                <a:sym typeface="Symbol" pitchFamily="18" charset="2"/>
              </a:rPr>
              <a:t>in the initial part (to compensate for high space charge and RF defocusing) to </a:t>
            </a:r>
            <a:r>
              <a:rPr lang="en-US" sz="1800" b="0" dirty="0" smtClean="0">
                <a:solidFill>
                  <a:srgbClr val="FF0000"/>
                </a:solidFill>
                <a:latin typeface="Comic Sans MS" pitchFamily="66" charset="0"/>
                <a:sym typeface="Symbol" pitchFamily="18" charset="2"/>
              </a:rPr>
              <a:t>longer periods </a:t>
            </a:r>
            <a:r>
              <a:rPr lang="en-US" sz="1800" b="0" dirty="0" smtClean="0">
                <a:latin typeface="Comic Sans MS" pitchFamily="66" charset="0"/>
                <a:sym typeface="Symbol" pitchFamily="18" charset="2"/>
              </a:rPr>
              <a:t>at high energy. </a:t>
            </a:r>
            <a:endParaRPr lang="en-US" sz="1800" b="0" dirty="0">
              <a:latin typeface="Comic Sans MS" pitchFamily="66" charset="0"/>
              <a:sym typeface="Symbol" pitchFamily="18" charset="2"/>
            </a:endParaRPr>
          </a:p>
          <a:p>
            <a:pPr marL="457200" indent="-457200">
              <a:buClr>
                <a:schemeClr val="hlink"/>
              </a:buClr>
              <a:buSzPct val="70000"/>
              <a:buFont typeface="Symbol" pitchFamily="18" charset="2"/>
              <a:buNone/>
            </a:pPr>
            <a:endParaRPr lang="en-US" sz="1800" b="0" dirty="0">
              <a:latin typeface="Comic Sans MS" pitchFamily="66" charset="0"/>
              <a:sym typeface="Symbol" pitchFamily="18" charset="2"/>
            </a:endParaRPr>
          </a:p>
          <a:p>
            <a:pPr marL="457200" indent="-457200">
              <a:buClr>
                <a:schemeClr val="hlink"/>
              </a:buClr>
              <a:buSzPct val="70000"/>
              <a:buFont typeface="Symbol" pitchFamily="18" charset="2"/>
              <a:buNone/>
            </a:pPr>
            <a:r>
              <a:rPr lang="en-US" sz="1800" b="0" dirty="0" smtClean="0">
                <a:solidFill>
                  <a:schemeClr val="hlink"/>
                </a:solidFill>
                <a:latin typeface="Comic Sans MS" pitchFamily="66" charset="0"/>
                <a:sym typeface="Symbol" pitchFamily="18" charset="2"/>
              </a:rPr>
              <a:t>For Protons</a:t>
            </a:r>
            <a:r>
              <a:rPr lang="en-US" sz="1800" b="0" dirty="0" smtClean="0">
                <a:latin typeface="Comic Sans MS" pitchFamily="66" charset="0"/>
                <a:sym typeface="Symbol" pitchFamily="18" charset="2"/>
              </a:rPr>
              <a:t> </a:t>
            </a:r>
            <a:r>
              <a:rPr lang="en-US" sz="1800" b="0" dirty="0">
                <a:latin typeface="Comic Sans MS" pitchFamily="66" charset="0"/>
                <a:sym typeface="Symbol" pitchFamily="18" charset="2"/>
              </a:rPr>
              <a:t>(high beam current and high space </a:t>
            </a:r>
            <a:r>
              <a:rPr lang="en-US" sz="1800" b="0" dirty="0" smtClean="0">
                <a:latin typeface="Comic Sans MS" pitchFamily="66" charset="0"/>
                <a:sym typeface="Symbol" pitchFamily="18" charset="2"/>
              </a:rPr>
              <a:t>charge), distance between two quadrupoles (=1/2 of a FODO focusing period): </a:t>
            </a:r>
            <a:endParaRPr lang="en-US" sz="1800" b="0" dirty="0">
              <a:latin typeface="Comic Sans MS" pitchFamily="66" charset="0"/>
              <a:sym typeface="Symbol" pitchFamily="18" charset="2"/>
            </a:endParaRPr>
          </a:p>
          <a:p>
            <a:pPr marL="457200" indent="-457200">
              <a:buClr>
                <a:schemeClr val="hlink"/>
              </a:buClr>
              <a:buSzPct val="70000"/>
              <a:buFont typeface="Symbol" pitchFamily="18" charset="2"/>
              <a:buNone/>
            </a:pPr>
            <a:r>
              <a:rPr lang="en-US" sz="1800" b="0" dirty="0">
                <a:latin typeface="Comic Sans MS" pitchFamily="66" charset="0"/>
                <a:sym typeface="Symbol" pitchFamily="18" charset="2"/>
              </a:rPr>
              <a:t>	- </a:t>
            </a:r>
            <a:r>
              <a:rPr lang="en-US" b="0" dirty="0" err="1" smtClean="0">
                <a:latin typeface="Symbol" pitchFamily="18" charset="2"/>
                <a:sym typeface="Symbol" pitchFamily="18" charset="2"/>
              </a:rPr>
              <a:t>bl</a:t>
            </a:r>
            <a:r>
              <a:rPr lang="en-US" sz="1800" b="0" dirty="0" smtClean="0">
                <a:latin typeface="Symbol" pitchFamily="18" charset="2"/>
                <a:sym typeface="Symbol" pitchFamily="18" charset="2"/>
              </a:rPr>
              <a:t> </a:t>
            </a:r>
            <a:r>
              <a:rPr lang="en-US" sz="1800" b="0" dirty="0" smtClean="0">
                <a:latin typeface="Comic Sans MS" pitchFamily="66" charset="0"/>
                <a:sym typeface="Symbol" pitchFamily="18" charset="2"/>
              </a:rPr>
              <a:t>in </a:t>
            </a:r>
            <a:r>
              <a:rPr lang="en-US" sz="1800" b="0" dirty="0">
                <a:latin typeface="Comic Sans MS" pitchFamily="66" charset="0"/>
                <a:sym typeface="Symbol" pitchFamily="18" charset="2"/>
              </a:rPr>
              <a:t>the DTL, </a:t>
            </a:r>
            <a:r>
              <a:rPr lang="en-US" sz="1800" b="0" dirty="0" smtClean="0">
                <a:latin typeface="Comic Sans MS" pitchFamily="66" charset="0"/>
                <a:sym typeface="Symbol" pitchFamily="18" charset="2"/>
              </a:rPr>
              <a:t>from </a:t>
            </a:r>
            <a:r>
              <a:rPr lang="en-US" sz="1800" b="0" dirty="0">
                <a:latin typeface="Comic Sans MS" pitchFamily="66" charset="0"/>
                <a:sym typeface="Symbol" pitchFamily="18" charset="2"/>
              </a:rPr>
              <a:t>~70mm (3 MeV, 352 MHz) to ~250mm (40 MeV), </a:t>
            </a:r>
          </a:p>
          <a:p>
            <a:pPr marL="457200" indent="-457200">
              <a:buClr>
                <a:schemeClr val="hlink"/>
              </a:buClr>
              <a:buSzPct val="70000"/>
              <a:buFont typeface="Symbol" pitchFamily="18" charset="2"/>
              <a:buNone/>
            </a:pPr>
            <a:r>
              <a:rPr lang="en-US" sz="1800" b="0" dirty="0">
                <a:latin typeface="Comic Sans MS" pitchFamily="66" charset="0"/>
                <a:sym typeface="Symbol" pitchFamily="18" charset="2"/>
              </a:rPr>
              <a:t>	- can be increased to 4-10</a:t>
            </a:r>
            <a:r>
              <a:rPr lang="en-US" sz="1800" b="0" dirty="0">
                <a:latin typeface="Symbol" pitchFamily="18" charset="2"/>
                <a:sym typeface="Symbol" pitchFamily="18" charset="2"/>
              </a:rPr>
              <a:t>bl </a:t>
            </a:r>
            <a:r>
              <a:rPr lang="en-US" sz="1800" b="0" dirty="0">
                <a:latin typeface="Comic Sans MS" pitchFamily="66" charset="0"/>
                <a:sym typeface="Symbol" pitchFamily="18" charset="2"/>
              </a:rPr>
              <a:t>at higher energy (&gt;40 MeV).</a:t>
            </a:r>
          </a:p>
          <a:p>
            <a:pPr marL="457200" indent="-457200">
              <a:buClr>
                <a:schemeClr val="hlink"/>
              </a:buClr>
              <a:buSzPct val="70000"/>
              <a:buFont typeface="Symbol" pitchFamily="18" charset="2"/>
              <a:buNone/>
            </a:pPr>
            <a:r>
              <a:rPr lang="en-GB" sz="1800" b="0" dirty="0">
                <a:latin typeface="Comic Sans MS" pitchFamily="66" charset="0"/>
                <a:sym typeface="Symbol" pitchFamily="18" charset="2"/>
              </a:rPr>
              <a:t>	- longer focusing periods require special dynamics (example: the IH linac</a:t>
            </a:r>
            <a:r>
              <a:rPr lang="en-GB" sz="1800" b="0" dirty="0" smtClean="0">
                <a:latin typeface="Comic Sans MS" pitchFamily="66" charset="0"/>
                <a:sym typeface="Symbol" pitchFamily="18" charset="2"/>
              </a:rPr>
              <a:t>).</a:t>
            </a:r>
          </a:p>
          <a:p>
            <a:pPr marL="457200" indent="-457200">
              <a:buClr>
                <a:schemeClr val="hlink"/>
              </a:buClr>
              <a:buSzPct val="70000"/>
              <a:buFont typeface="Symbol" pitchFamily="18" charset="2"/>
              <a:buNone/>
            </a:pPr>
            <a:endParaRPr lang="en-GB" sz="1800" b="0" dirty="0" smtClean="0">
              <a:latin typeface="Comic Sans MS" pitchFamily="66" charset="0"/>
              <a:sym typeface="Symbol" pitchFamily="18" charset="2"/>
            </a:endParaRPr>
          </a:p>
          <a:p>
            <a:pPr marL="457200" indent="-457200">
              <a:buClr>
                <a:schemeClr val="hlink"/>
              </a:buClr>
              <a:buSzPct val="70000"/>
              <a:buFont typeface="Symbol" pitchFamily="18" charset="2"/>
              <a:buNone/>
            </a:pPr>
            <a:r>
              <a:rPr lang="en-US" sz="1800" b="0" dirty="0" smtClean="0">
                <a:solidFill>
                  <a:schemeClr val="hlink"/>
                </a:solidFill>
                <a:latin typeface="Comic Sans MS" pitchFamily="66" charset="0"/>
                <a:sym typeface="Symbol" pitchFamily="18" charset="2"/>
              </a:rPr>
              <a:t>For Electrons</a:t>
            </a:r>
            <a:r>
              <a:rPr lang="en-US" sz="1800" b="0" dirty="0" smtClean="0">
                <a:latin typeface="Comic Sans MS" pitchFamily="66" charset="0"/>
                <a:sym typeface="Symbol" pitchFamily="18" charset="2"/>
              </a:rPr>
              <a:t> (no space charge, no RF defocusing):</a:t>
            </a:r>
          </a:p>
          <a:p>
            <a:pPr marL="457200" indent="-457200">
              <a:buClr>
                <a:schemeClr val="hlink"/>
              </a:buClr>
              <a:buSzPct val="70000"/>
              <a:buFont typeface="Symbol" pitchFamily="18" charset="2"/>
              <a:buNone/>
            </a:pPr>
            <a:r>
              <a:rPr lang="en-US" sz="1800" b="0" dirty="0" smtClean="0">
                <a:latin typeface="Comic Sans MS" pitchFamily="66" charset="0"/>
                <a:sym typeface="Symbol" pitchFamily="18" charset="2"/>
              </a:rPr>
              <a:t>	focusing periods up to several meters, depending on the required beam conditions. Focusing is mainly required to control the emittance.</a:t>
            </a:r>
            <a:endParaRPr lang="en-US" sz="1800" b="0" dirty="0" smtClean="0">
              <a:latin typeface="Symbol" pitchFamily="18" charset="2"/>
              <a:sym typeface="Symbol" pitchFamily="18" charset="2"/>
            </a:endParaRPr>
          </a:p>
          <a:p>
            <a:pPr marL="457200" indent="-457200">
              <a:buClr>
                <a:schemeClr val="hlink"/>
              </a:buClr>
              <a:buSzPct val="70000"/>
              <a:buFont typeface="Symbol" pitchFamily="18" charset="2"/>
              <a:buNone/>
            </a:pPr>
            <a:endParaRPr lang="en-US" sz="1800" b="0" dirty="0">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part 3</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63</a:t>
            </a:fld>
            <a:endParaRPr lang="en-GB"/>
          </a:p>
        </p:txBody>
      </p:sp>
      <p:sp>
        <p:nvSpPr>
          <p:cNvPr id="4" name="Text Box 5"/>
          <p:cNvSpPr txBox="1">
            <a:spLocks noChangeArrowheads="1"/>
          </p:cNvSpPr>
          <p:nvPr/>
        </p:nvSpPr>
        <p:spPr bwMode="auto">
          <a:xfrm>
            <a:off x="762000" y="1752600"/>
            <a:ext cx="7483475" cy="2832100"/>
          </a:xfrm>
          <a:prstGeom prst="rect">
            <a:avLst/>
          </a:prstGeom>
          <a:noFill/>
          <a:ln w="12700">
            <a:noFill/>
            <a:miter lim="800000"/>
            <a:headEnd type="none" w="sm" len="sm"/>
            <a:tailEnd type="none" w="sm" len="sm"/>
          </a:ln>
          <a:effectLst/>
        </p:spPr>
        <p:txBody>
          <a:bodyPr>
            <a:spAutoFit/>
          </a:bodyPr>
          <a:lstStyle/>
          <a:p>
            <a:pPr marL="457200" indent="-457200"/>
            <a:r>
              <a:rPr lang="en-US" sz="1600" b="0" dirty="0"/>
              <a:t>What did we learn?</a:t>
            </a:r>
          </a:p>
          <a:p>
            <a:pPr marL="457200" indent="-457200"/>
            <a:endParaRPr lang="en-US" sz="1600" b="0" dirty="0"/>
          </a:p>
          <a:p>
            <a:pPr marL="457200" indent="-457200">
              <a:spcAft>
                <a:spcPct val="40000"/>
              </a:spcAft>
              <a:buFontTx/>
              <a:buAutoNum type="arabicPeriod"/>
            </a:pPr>
            <a:r>
              <a:rPr lang="en-US" sz="1600" b="0" dirty="0"/>
              <a:t>Transverse beam dynamics in linacs is dominated by space charge and RF defocusing forces.</a:t>
            </a:r>
          </a:p>
          <a:p>
            <a:pPr marL="457200" indent="-457200">
              <a:spcAft>
                <a:spcPct val="40000"/>
              </a:spcAft>
              <a:buFontTx/>
              <a:buAutoNum type="arabicPeriod"/>
            </a:pPr>
            <a:r>
              <a:rPr lang="en-US" sz="1600" b="0" dirty="0"/>
              <a:t>In order to keep the transverse phase advance within reasonable limits, focusing has to be strong (large focusing gradients, short focusing periods) at low energy, and can then be relaxed at higher energy.</a:t>
            </a:r>
          </a:p>
          <a:p>
            <a:pPr marL="457200" indent="-457200">
              <a:spcAft>
                <a:spcPct val="40000"/>
              </a:spcAft>
              <a:buFontTx/>
              <a:buAutoNum type="arabicPeriod"/>
            </a:pPr>
            <a:r>
              <a:rPr lang="en-US" sz="1600" b="0" dirty="0"/>
              <a:t>A usual linac is made of a sequence of structures, matched to the beam velocity, and where the length of the focusing period increases with energy.</a:t>
            </a:r>
          </a:p>
          <a:p>
            <a:pPr marL="457200" indent="-457200">
              <a:spcAft>
                <a:spcPct val="40000"/>
              </a:spcAft>
              <a:buFontTx/>
              <a:buAutoNum type="arabicPeriod"/>
            </a:pPr>
            <a:r>
              <a:rPr lang="en-US" sz="1600" b="0" dirty="0"/>
              <a:t>The very low energy section remains a special problem </a:t>
            </a:r>
            <a:r>
              <a:rPr lang="en-US" sz="1600" b="0" dirty="0">
                <a:sym typeface="Symbol" pitchFamily="18" charset="2"/>
              </a:rPr>
              <a:t> next lecture </a:t>
            </a:r>
            <a:r>
              <a:rPr lang="en-US" sz="1600" b="0" dirty="0"/>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6629400" cy="762000"/>
          </a:xfrm>
        </p:spPr>
        <p:txBody>
          <a:bodyPr/>
          <a:lstStyle/>
          <a:p>
            <a:r>
              <a:rPr lang="en-US" dirty="0"/>
              <a:t>5</a:t>
            </a:r>
            <a:r>
              <a:rPr lang="en-US" dirty="0" smtClean="0"/>
              <a:t>. Linac architecture</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64</a:t>
            </a:fld>
            <a:endParaRPr lang="en-GB"/>
          </a:p>
        </p:txBody>
      </p:sp>
      <p:pic>
        <p:nvPicPr>
          <p:cNvPr id="8724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3174423"/>
            <a:ext cx="2286000" cy="305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fld id="{74B743EE-8EFF-47FC-BB30-5C22D849E6BE}" type="slidenum">
              <a:rPr lang="en-GB"/>
              <a:pPr/>
              <a:t>65</a:t>
            </a:fld>
            <a:endParaRPr lang="en-GB"/>
          </a:p>
        </p:txBody>
      </p:sp>
      <p:sp>
        <p:nvSpPr>
          <p:cNvPr id="580612" name="Rectangle 4"/>
          <p:cNvSpPr>
            <a:spLocks noGrp="1" noChangeArrowheads="1"/>
          </p:cNvSpPr>
          <p:nvPr>
            <p:ph type="title"/>
          </p:nvPr>
        </p:nvSpPr>
        <p:spPr/>
        <p:txBody>
          <a:bodyPr/>
          <a:lstStyle/>
          <a:p>
            <a:r>
              <a:rPr lang="en-GB" sz="3200" dirty="0" smtClean="0"/>
              <a:t>Architecture: </a:t>
            </a:r>
            <a:r>
              <a:rPr lang="en-GB" sz="3200" dirty="0"/>
              <a:t>cell length, focusing period</a:t>
            </a:r>
            <a:endParaRPr lang="en-US" sz="3200" dirty="0"/>
          </a:p>
        </p:txBody>
      </p:sp>
      <p:sp>
        <p:nvSpPr>
          <p:cNvPr id="580631" name="Text Box 23"/>
          <p:cNvSpPr txBox="1">
            <a:spLocks noChangeArrowheads="1"/>
          </p:cNvSpPr>
          <p:nvPr/>
        </p:nvSpPr>
        <p:spPr bwMode="auto">
          <a:xfrm>
            <a:off x="1905000" y="4419600"/>
            <a:ext cx="1066800" cy="349250"/>
          </a:xfrm>
          <a:prstGeom prst="rect">
            <a:avLst/>
          </a:prstGeom>
          <a:solidFill>
            <a:srgbClr val="FFFF00"/>
          </a:solidFill>
          <a:ln w="12700">
            <a:solidFill>
              <a:schemeClr val="tx1"/>
            </a:solidFill>
            <a:miter lim="800000"/>
            <a:headEnd type="none" w="sm" len="sm"/>
            <a:tailEnd type="none" w="sm" len="sm"/>
          </a:ln>
          <a:effectLst/>
        </p:spPr>
        <p:txBody>
          <a:bodyPr>
            <a:spAutoFit/>
          </a:bodyPr>
          <a:lstStyle/>
          <a:p>
            <a:r>
              <a:rPr lang="en-GB" sz="1600">
                <a:solidFill>
                  <a:srgbClr val="000000"/>
                </a:solidFill>
              </a:rPr>
              <a:t>Injector</a:t>
            </a:r>
            <a:endParaRPr lang="en-US" sz="1600">
              <a:solidFill>
                <a:srgbClr val="000000"/>
              </a:solidFill>
            </a:endParaRPr>
          </a:p>
        </p:txBody>
      </p:sp>
      <p:sp>
        <p:nvSpPr>
          <p:cNvPr id="580644" name="Rectangle 36"/>
          <p:cNvSpPr>
            <a:spLocks noChangeArrowheads="1"/>
          </p:cNvSpPr>
          <p:nvPr/>
        </p:nvSpPr>
        <p:spPr bwMode="auto">
          <a:xfrm>
            <a:off x="533400" y="1371600"/>
            <a:ext cx="8229600" cy="609600"/>
          </a:xfrm>
          <a:prstGeom prst="rect">
            <a:avLst/>
          </a:prstGeom>
          <a:noFill/>
          <a:ln w="9525">
            <a:noFill/>
            <a:miter lim="800000"/>
            <a:headEnd/>
            <a:tailEnd/>
          </a:ln>
          <a:effectLst/>
        </p:spPr>
        <p:txBody>
          <a:bodyPr lIns="92075" tIns="46038" rIns="92075" bIns="46038"/>
          <a:lstStyle/>
          <a:p>
            <a:pPr>
              <a:buClr>
                <a:schemeClr val="hlink"/>
              </a:buClr>
              <a:buSzPct val="70000"/>
              <a:buFont typeface="Symbol" pitchFamily="18" charset="2"/>
              <a:buNone/>
            </a:pPr>
            <a:r>
              <a:rPr lang="en-US" sz="1600" b="0">
                <a:solidFill>
                  <a:schemeClr val="hlink"/>
                </a:solidFill>
                <a:latin typeface="Comic Sans MS" pitchFamily="66" charset="0"/>
                <a:sym typeface="Symbol" pitchFamily="18" charset="2"/>
              </a:rPr>
              <a:t>EXAMPLE</a:t>
            </a:r>
            <a:r>
              <a:rPr lang="en-US" sz="1600" b="0">
                <a:latin typeface="Comic Sans MS" pitchFamily="66" charset="0"/>
                <a:sym typeface="Symbol" pitchFamily="18" charset="2"/>
              </a:rPr>
              <a:t>: the </a:t>
            </a:r>
            <a:r>
              <a:rPr lang="en-US" sz="1600">
                <a:solidFill>
                  <a:schemeClr val="accent1"/>
                </a:solidFill>
                <a:latin typeface="Comic Sans MS" pitchFamily="66" charset="0"/>
                <a:sym typeface="Symbol" pitchFamily="18" charset="2"/>
              </a:rPr>
              <a:t>Linac4 project at CERN</a:t>
            </a:r>
            <a:r>
              <a:rPr lang="en-US" sz="1600" b="0">
                <a:latin typeface="Comic Sans MS" pitchFamily="66" charset="0"/>
                <a:sym typeface="Symbol" pitchFamily="18" charset="2"/>
              </a:rPr>
              <a:t>. H-, 160 MeV energy, 352 MHz.</a:t>
            </a:r>
          </a:p>
          <a:p>
            <a:pPr>
              <a:buClr>
                <a:schemeClr val="hlink"/>
              </a:buClr>
              <a:buSzPct val="70000"/>
              <a:buFont typeface="Symbol" pitchFamily="18" charset="2"/>
              <a:buNone/>
            </a:pPr>
            <a:r>
              <a:rPr lang="en-US" sz="1600" b="0">
                <a:latin typeface="Comic Sans MS" pitchFamily="66" charset="0"/>
                <a:sym typeface="Symbol" pitchFamily="18" charset="2"/>
              </a:rPr>
              <a:t>A 3 MeV injector + 22 multi-cell standing wave accelerating structures of 3 types</a:t>
            </a:r>
          </a:p>
        </p:txBody>
      </p:sp>
      <p:pic>
        <p:nvPicPr>
          <p:cNvPr id="580645" name="Picture 37" descr="Linac4-Machine-161008-view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2895600"/>
            <a:ext cx="6172200" cy="3648075"/>
          </a:xfrm>
          <a:prstGeom prst="rect">
            <a:avLst/>
          </a:prstGeom>
          <a:noFill/>
        </p:spPr>
      </p:pic>
      <p:sp>
        <p:nvSpPr>
          <p:cNvPr id="580646" name="Rectangle 38"/>
          <p:cNvSpPr>
            <a:spLocks noChangeArrowheads="1"/>
          </p:cNvSpPr>
          <p:nvPr/>
        </p:nvSpPr>
        <p:spPr bwMode="auto">
          <a:xfrm>
            <a:off x="6477000" y="2895600"/>
            <a:ext cx="2514600" cy="3733800"/>
          </a:xfrm>
          <a:prstGeom prst="rect">
            <a:avLst/>
          </a:prstGeom>
          <a:solidFill>
            <a:srgbClr val="FFFF66"/>
          </a:solidFill>
          <a:ln w="9525">
            <a:noFill/>
            <a:miter lim="800000"/>
            <a:headEnd/>
            <a:tailEnd/>
          </a:ln>
          <a:effectLst/>
        </p:spPr>
        <p:txBody>
          <a:bodyPr lIns="92075" tIns="46038" rIns="92075" bIns="46038"/>
          <a:lstStyle/>
          <a:p>
            <a:pPr>
              <a:buClr>
                <a:schemeClr val="hlink"/>
              </a:buClr>
              <a:buSzPct val="70000"/>
              <a:buFont typeface="Symbol" pitchFamily="18" charset="2"/>
              <a:buNone/>
            </a:pPr>
            <a:r>
              <a:rPr lang="en-US" sz="1600" b="0" dirty="0">
                <a:solidFill>
                  <a:schemeClr val="hlink"/>
                </a:solidFill>
                <a:latin typeface="Comic Sans MS" pitchFamily="66" charset="0"/>
                <a:sym typeface="Symbol" pitchFamily="18" charset="2"/>
              </a:rPr>
              <a:t>Two basic principles to remember: </a:t>
            </a:r>
          </a:p>
          <a:p>
            <a:pPr>
              <a:buClr>
                <a:schemeClr val="hlink"/>
              </a:buClr>
              <a:buSzPct val="70000"/>
              <a:buFont typeface="Symbol" pitchFamily="18" charset="2"/>
              <a:buNone/>
            </a:pPr>
            <a:endParaRPr lang="en-US" sz="1600" b="0" dirty="0">
              <a:solidFill>
                <a:schemeClr val="hlink"/>
              </a:solidFill>
              <a:latin typeface="Comic Sans MS" pitchFamily="66" charset="0"/>
              <a:sym typeface="Symbol" pitchFamily="18" charset="2"/>
            </a:endParaRPr>
          </a:p>
          <a:p>
            <a:pPr>
              <a:buClr>
                <a:schemeClr val="hlink"/>
              </a:buClr>
              <a:buSzPct val="70000"/>
              <a:buFont typeface="Symbol" pitchFamily="18" charset="2"/>
              <a:buNone/>
            </a:pPr>
            <a:r>
              <a:rPr lang="en-US" sz="1600" b="0" dirty="0">
                <a:latin typeface="Comic Sans MS" pitchFamily="66" charset="0"/>
                <a:sym typeface="Symbol" pitchFamily="18" charset="2"/>
              </a:rPr>
              <a:t>1. As beta increases, phase error between cells of identical length becomes small  we can have </a:t>
            </a:r>
            <a:r>
              <a:rPr lang="en-US" sz="1600" b="0" dirty="0">
                <a:solidFill>
                  <a:srgbClr val="0000CC"/>
                </a:solidFill>
                <a:latin typeface="Comic Sans MS" pitchFamily="66" charset="0"/>
                <a:sym typeface="Symbol" pitchFamily="18" charset="2"/>
              </a:rPr>
              <a:t>short sequences of identical cells</a:t>
            </a:r>
            <a:r>
              <a:rPr lang="en-US" sz="1600" b="0" dirty="0">
                <a:latin typeface="Comic Sans MS" pitchFamily="66" charset="0"/>
                <a:sym typeface="Symbol" pitchFamily="18" charset="2"/>
              </a:rPr>
              <a:t> (lower construction costs).</a:t>
            </a:r>
          </a:p>
          <a:p>
            <a:pPr>
              <a:buClr>
                <a:schemeClr val="hlink"/>
              </a:buClr>
              <a:buSzPct val="70000"/>
              <a:buFont typeface="Symbol" pitchFamily="18" charset="2"/>
              <a:buNone/>
            </a:pPr>
            <a:endParaRPr lang="en-US" sz="1600" b="0" dirty="0">
              <a:latin typeface="Comic Sans MS" pitchFamily="66" charset="0"/>
              <a:sym typeface="Symbol" pitchFamily="18" charset="2"/>
            </a:endParaRPr>
          </a:p>
          <a:p>
            <a:pPr>
              <a:buClr>
                <a:schemeClr val="hlink"/>
              </a:buClr>
              <a:buSzPct val="70000"/>
              <a:buFont typeface="Symbol" pitchFamily="18" charset="2"/>
              <a:buNone/>
            </a:pPr>
            <a:r>
              <a:rPr lang="en-US" sz="1600" b="0" dirty="0">
                <a:latin typeface="Comic Sans MS" pitchFamily="66" charset="0"/>
                <a:sym typeface="Symbol" pitchFamily="18" charset="2"/>
              </a:rPr>
              <a:t>2. As beta increases, the </a:t>
            </a:r>
            <a:r>
              <a:rPr lang="en-US" sz="1600" b="0" dirty="0">
                <a:solidFill>
                  <a:srgbClr val="0000CC"/>
                </a:solidFill>
                <a:latin typeface="Comic Sans MS" pitchFamily="66" charset="0"/>
                <a:sym typeface="Symbol" pitchFamily="18" charset="2"/>
              </a:rPr>
              <a:t>distance between focusing elements can increase.</a:t>
            </a:r>
            <a:endParaRPr lang="en-US" sz="1600" b="0" dirty="0">
              <a:latin typeface="Comic Sans MS" pitchFamily="66" charset="0"/>
              <a:sym typeface="Symbol" pitchFamily="18" charset="2"/>
            </a:endParaRPr>
          </a:p>
        </p:txBody>
      </p:sp>
      <p:sp>
        <p:nvSpPr>
          <p:cNvPr id="580648" name="Text Box 40"/>
          <p:cNvSpPr txBox="1">
            <a:spLocks noChangeArrowheads="1"/>
          </p:cNvSpPr>
          <p:nvPr/>
        </p:nvSpPr>
        <p:spPr bwMode="auto">
          <a:xfrm>
            <a:off x="0" y="1981200"/>
            <a:ext cx="9296400" cy="830997"/>
          </a:xfrm>
          <a:prstGeom prst="rect">
            <a:avLst/>
          </a:prstGeom>
          <a:noFill/>
          <a:ln w="12700">
            <a:noFill/>
            <a:miter lim="800000"/>
            <a:headEnd type="none" w="sm" len="sm"/>
            <a:tailEnd type="none" w="sm" len="sm"/>
          </a:ln>
          <a:effectLst/>
        </p:spPr>
        <p:txBody>
          <a:bodyPr wrap="square">
            <a:spAutoFit/>
          </a:bodyPr>
          <a:lstStyle/>
          <a:p>
            <a:r>
              <a:rPr lang="en-US" sz="1600" dirty="0" smtClean="0"/>
              <a:t>DTL, 3-50 MeV: every </a:t>
            </a:r>
            <a:r>
              <a:rPr lang="en-US" sz="1600" dirty="0"/>
              <a:t>cell is different, focusing quadrupoles in each drift </a:t>
            </a:r>
            <a:r>
              <a:rPr lang="en-US" sz="1600" dirty="0" smtClean="0"/>
              <a:t>tube, 0-mode</a:t>
            </a:r>
            <a:endParaRPr lang="en-US" sz="1600" dirty="0"/>
          </a:p>
          <a:p>
            <a:r>
              <a:rPr lang="en-US" sz="1600" dirty="0" smtClean="0"/>
              <a:t>CCDTL, 50-100 MeV: sequences </a:t>
            </a:r>
            <a:r>
              <a:rPr lang="en-US" sz="1600" dirty="0"/>
              <a:t>of 2 identical cells, quadrupoles every 3 </a:t>
            </a:r>
            <a:r>
              <a:rPr lang="en-US" sz="1600" dirty="0" smtClean="0"/>
              <a:t>cells, 0 and </a:t>
            </a:r>
            <a:r>
              <a:rPr lang="en-US" sz="1600" dirty="0" smtClean="0">
                <a:latin typeface="Symbol" pitchFamily="18" charset="2"/>
              </a:rPr>
              <a:t>p</a:t>
            </a:r>
            <a:r>
              <a:rPr lang="en-US" sz="1600" dirty="0" smtClean="0"/>
              <a:t>/2 mode</a:t>
            </a:r>
            <a:endParaRPr lang="en-US" sz="1600" dirty="0"/>
          </a:p>
          <a:p>
            <a:r>
              <a:rPr lang="en-US" sz="1600" dirty="0" smtClean="0"/>
              <a:t>PIMS, 100-160 MeV: sequences </a:t>
            </a:r>
            <a:r>
              <a:rPr lang="en-US" sz="1600" dirty="0"/>
              <a:t>of 7 identical cells, quadrupoles every 7 </a:t>
            </a:r>
            <a:r>
              <a:rPr lang="en-US" sz="1600" dirty="0" smtClean="0"/>
              <a:t>cells, </a:t>
            </a:r>
            <a:r>
              <a:rPr lang="en-US" sz="1600" dirty="0">
                <a:latin typeface="Symbol" pitchFamily="18" charset="2"/>
              </a:rPr>
              <a:t>p</a:t>
            </a:r>
            <a:r>
              <a:rPr lang="en-US" sz="1600" dirty="0"/>
              <a:t>/2 </a:t>
            </a:r>
            <a:r>
              <a:rPr lang="en-US" sz="1600" dirty="0" smtClean="0"/>
              <a:t>mode</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fld id="{0850981E-21EC-49DE-AF01-3E52B49C1BA5}" type="slidenum">
              <a:rPr lang="en-GB"/>
              <a:pPr/>
              <a:t>66</a:t>
            </a:fld>
            <a:endParaRPr lang="en-GB"/>
          </a:p>
        </p:txBody>
      </p:sp>
      <p:sp>
        <p:nvSpPr>
          <p:cNvPr id="457732" name="Rectangle 4"/>
          <p:cNvSpPr>
            <a:spLocks noGrp="1" noChangeArrowheads="1"/>
          </p:cNvSpPr>
          <p:nvPr>
            <p:ph type="title"/>
          </p:nvPr>
        </p:nvSpPr>
        <p:spPr/>
        <p:txBody>
          <a:bodyPr/>
          <a:lstStyle/>
          <a:p>
            <a:r>
              <a:rPr lang="en-US" sz="3200" dirty="0"/>
              <a:t>L</a:t>
            </a:r>
            <a:r>
              <a:rPr lang="en-US" sz="3200" dirty="0" smtClean="0"/>
              <a:t>inac </a:t>
            </a:r>
            <a:r>
              <a:rPr lang="en-US" sz="3200" dirty="0" smtClean="0"/>
              <a:t>architecture: the frequency</a:t>
            </a:r>
            <a:endParaRPr lang="en-US" sz="3200" dirty="0"/>
          </a:p>
        </p:txBody>
      </p:sp>
      <p:sp>
        <p:nvSpPr>
          <p:cNvPr id="457733" name="Rectangle 5"/>
          <p:cNvSpPr>
            <a:spLocks noChangeArrowheads="1"/>
          </p:cNvSpPr>
          <p:nvPr/>
        </p:nvSpPr>
        <p:spPr bwMode="auto">
          <a:xfrm>
            <a:off x="685800" y="3810000"/>
            <a:ext cx="7543800" cy="2514600"/>
          </a:xfrm>
          <a:prstGeom prst="rect">
            <a:avLst/>
          </a:prstGeom>
          <a:noFill/>
          <a:ln w="9525">
            <a:noFill/>
            <a:miter lim="800000"/>
            <a:headEnd/>
            <a:tailEnd/>
          </a:ln>
          <a:effectLst/>
        </p:spPr>
        <p:txBody>
          <a:bodyPr lIns="92075" tIns="46038" rIns="92075" bIns="46038"/>
          <a:lstStyle/>
          <a:p>
            <a:pPr marL="457200" indent="-457200">
              <a:lnSpc>
                <a:spcPct val="110000"/>
              </a:lnSpc>
              <a:spcBef>
                <a:spcPct val="50000"/>
              </a:spcBef>
              <a:buClr>
                <a:schemeClr val="hlink"/>
              </a:buClr>
              <a:buSzPct val="70000"/>
              <a:buFont typeface="Symbol" pitchFamily="18" charset="2"/>
              <a:buChar char="®"/>
            </a:pPr>
            <a:r>
              <a:rPr lang="en-US" sz="1400" b="0" dirty="0">
                <a:solidFill>
                  <a:schemeClr val="accent1"/>
                </a:solidFill>
                <a:latin typeface="Comic Sans MS" pitchFamily="66" charset="0"/>
                <a:sym typeface="Symbol" pitchFamily="18" charset="2"/>
              </a:rPr>
              <a:t>Higher frequencies</a:t>
            </a:r>
            <a:r>
              <a:rPr lang="en-US" sz="1400" b="0" dirty="0">
                <a:latin typeface="Comic Sans MS" pitchFamily="66" charset="0"/>
                <a:sym typeface="Symbol" pitchFamily="18" charset="2"/>
              </a:rPr>
              <a:t> are economically convenient (shorter, less RF power, higher gradients possible) but the limitation comes from </a:t>
            </a:r>
            <a:r>
              <a:rPr lang="en-US" sz="1400" b="0" dirty="0">
                <a:solidFill>
                  <a:schemeClr val="accent1"/>
                </a:solidFill>
                <a:latin typeface="Comic Sans MS" pitchFamily="66" charset="0"/>
                <a:sym typeface="Symbol" pitchFamily="18" charset="2"/>
              </a:rPr>
              <a:t>mechanical precision</a:t>
            </a:r>
            <a:r>
              <a:rPr lang="en-US" sz="1400" b="0" dirty="0">
                <a:latin typeface="Comic Sans MS" pitchFamily="66" charset="0"/>
                <a:sym typeface="Symbol" pitchFamily="18" charset="2"/>
              </a:rPr>
              <a:t> required in construction (tight tolerances are expensive!) and </a:t>
            </a:r>
            <a:r>
              <a:rPr lang="en-US" sz="1400" b="0" dirty="0">
                <a:solidFill>
                  <a:schemeClr val="accent1"/>
                </a:solidFill>
                <a:latin typeface="Comic Sans MS" pitchFamily="66" charset="0"/>
                <a:sym typeface="Symbol" pitchFamily="18" charset="2"/>
              </a:rPr>
              <a:t>beam dynamics</a:t>
            </a:r>
            <a:r>
              <a:rPr lang="en-US" sz="1400" b="0" dirty="0">
                <a:latin typeface="Comic Sans MS" pitchFamily="66" charset="0"/>
                <a:sym typeface="Symbol" pitchFamily="18" charset="2"/>
              </a:rPr>
              <a:t> for ion linacs.</a:t>
            </a:r>
          </a:p>
          <a:p>
            <a:pPr marL="457200" indent="-457200">
              <a:lnSpc>
                <a:spcPct val="110000"/>
              </a:lnSpc>
              <a:spcBef>
                <a:spcPct val="50000"/>
              </a:spcBef>
              <a:buClr>
                <a:schemeClr val="hlink"/>
              </a:buClr>
              <a:buSzPct val="70000"/>
              <a:buFont typeface="Symbol" pitchFamily="18" charset="2"/>
              <a:buChar char="®"/>
            </a:pPr>
            <a:r>
              <a:rPr lang="en-US" sz="1400" b="0" dirty="0" smtClean="0">
                <a:latin typeface="Comic Sans MS" pitchFamily="66" charset="0"/>
                <a:sym typeface="Symbol" pitchFamily="18" charset="2"/>
              </a:rPr>
              <a:t>The main limitation to the initial frequency (RFQ) comes from </a:t>
            </a:r>
            <a:r>
              <a:rPr lang="en-US" sz="1400" b="0" dirty="0" smtClean="0">
                <a:solidFill>
                  <a:schemeClr val="accent1"/>
                </a:solidFill>
                <a:latin typeface="Comic Sans MS" pitchFamily="66" charset="0"/>
                <a:sym typeface="Symbol" pitchFamily="18" charset="2"/>
              </a:rPr>
              <a:t>RF defocusing </a:t>
            </a:r>
            <a:r>
              <a:rPr lang="en-US" sz="1400" b="0" dirty="0" smtClean="0">
                <a:latin typeface="Comic Sans MS" pitchFamily="66" charset="0"/>
                <a:sym typeface="Symbol" pitchFamily="18" charset="2"/>
              </a:rPr>
              <a:t>(~ 1/(</a:t>
            </a:r>
            <a:r>
              <a:rPr lang="en-US" sz="1400" b="0" dirty="0" smtClean="0">
                <a:latin typeface="Symbol" pitchFamily="18" charset="2"/>
                <a:sym typeface="Symbol" pitchFamily="18" charset="2"/>
              </a:rPr>
              <a:t>lb</a:t>
            </a:r>
            <a:r>
              <a:rPr lang="en-US" sz="1400" b="0" baseline="30000" dirty="0" smtClean="0">
                <a:latin typeface="Comic Sans MS" pitchFamily="66" charset="0"/>
                <a:sym typeface="Symbol" pitchFamily="18" charset="2"/>
              </a:rPr>
              <a:t>2</a:t>
            </a:r>
            <a:r>
              <a:rPr lang="en-US" sz="1400" b="0" dirty="0" smtClean="0">
                <a:latin typeface="Symbol" pitchFamily="18" charset="2"/>
                <a:sym typeface="Symbol" pitchFamily="18" charset="2"/>
              </a:rPr>
              <a:t>g</a:t>
            </a:r>
            <a:r>
              <a:rPr lang="en-US" sz="1400" b="0" baseline="30000" dirty="0" smtClean="0">
                <a:latin typeface="Comic Sans MS" pitchFamily="66" charset="0"/>
                <a:sym typeface="Symbol" pitchFamily="18" charset="2"/>
              </a:rPr>
              <a:t>2</a:t>
            </a:r>
            <a:r>
              <a:rPr lang="en-US" sz="1400" b="0" dirty="0" smtClean="0">
                <a:latin typeface="Comic Sans MS" pitchFamily="66" charset="0"/>
                <a:sym typeface="Symbol" pitchFamily="18" charset="2"/>
              </a:rPr>
              <a:t>) </a:t>
            </a:r>
            <a:r>
              <a:rPr lang="en-US" sz="1400" b="0" dirty="0" smtClean="0">
                <a:solidFill>
                  <a:schemeClr val="accent1"/>
                </a:solidFill>
                <a:latin typeface="Comic Sans MS" pitchFamily="66" charset="0"/>
                <a:sym typeface="Symbol" pitchFamily="18" charset="2"/>
              </a:rPr>
              <a:t>– </a:t>
            </a:r>
            <a:r>
              <a:rPr lang="en-US" sz="1400" b="0" dirty="0" smtClean="0">
                <a:latin typeface="Comic Sans MS" pitchFamily="66" charset="0"/>
                <a:sym typeface="Symbol" pitchFamily="18" charset="2"/>
              </a:rPr>
              <a:t>402 MHz is the maximum achievable so far for currents in the range of tens of </a:t>
            </a:r>
            <a:r>
              <a:rPr lang="en-US" sz="1400" b="0" dirty="0" err="1" smtClean="0">
                <a:latin typeface="Comic Sans MS" pitchFamily="66" charset="0"/>
                <a:sym typeface="Symbol" pitchFamily="18" charset="2"/>
              </a:rPr>
              <a:t>mA’s</a:t>
            </a:r>
            <a:r>
              <a:rPr lang="en-US" sz="1400" b="0" dirty="0" smtClean="0">
                <a:latin typeface="Comic Sans MS" pitchFamily="66" charset="0"/>
                <a:sym typeface="Symbol" pitchFamily="18" charset="2"/>
              </a:rPr>
              <a:t>.</a:t>
            </a:r>
            <a:r>
              <a:rPr lang="en-US" sz="1400" b="0" dirty="0" smtClean="0">
                <a:solidFill>
                  <a:schemeClr val="accent1"/>
                </a:solidFill>
                <a:latin typeface="Comic Sans MS" pitchFamily="66" charset="0"/>
                <a:sym typeface="Symbol" pitchFamily="18" charset="2"/>
              </a:rPr>
              <a:t> </a:t>
            </a:r>
          </a:p>
          <a:p>
            <a:pPr marL="457200" indent="-457200">
              <a:lnSpc>
                <a:spcPct val="110000"/>
              </a:lnSpc>
              <a:spcBef>
                <a:spcPct val="50000"/>
              </a:spcBef>
              <a:buClr>
                <a:schemeClr val="hlink"/>
              </a:buClr>
              <a:buSzPct val="70000"/>
              <a:buFont typeface="Symbol" pitchFamily="18" charset="2"/>
              <a:buChar char="®"/>
            </a:pPr>
            <a:r>
              <a:rPr lang="en-US" sz="1400" b="0" dirty="0" smtClean="0">
                <a:latin typeface="Comic Sans MS" pitchFamily="66" charset="0"/>
                <a:sym typeface="Symbol" pitchFamily="18" charset="2"/>
              </a:rPr>
              <a:t>High-energy linacs have one or more </a:t>
            </a:r>
            <a:r>
              <a:rPr lang="en-US" sz="1400" b="0" dirty="0" smtClean="0">
                <a:solidFill>
                  <a:schemeClr val="accent1"/>
                </a:solidFill>
                <a:latin typeface="Comic Sans MS" pitchFamily="66" charset="0"/>
                <a:sym typeface="Symbol" pitchFamily="18" charset="2"/>
              </a:rPr>
              <a:t>frequency jumps </a:t>
            </a:r>
            <a:r>
              <a:rPr lang="en-US" sz="1400" b="0" dirty="0" smtClean="0">
                <a:latin typeface="Comic Sans MS" pitchFamily="66" charset="0"/>
                <a:sym typeface="Symbol" pitchFamily="18" charset="2"/>
              </a:rPr>
              <a:t>(start 200-400 MHz, first jump to 400-800 MHz, possible a 3</a:t>
            </a:r>
            <a:r>
              <a:rPr lang="en-US" sz="1400" b="0" baseline="30000" dirty="0" smtClean="0">
                <a:latin typeface="Comic Sans MS" pitchFamily="66" charset="0"/>
                <a:sym typeface="Symbol" pitchFamily="18" charset="2"/>
              </a:rPr>
              <a:t>rd</a:t>
            </a:r>
            <a:r>
              <a:rPr lang="en-US" sz="1400" b="0" dirty="0" smtClean="0">
                <a:latin typeface="Comic Sans MS" pitchFamily="66" charset="0"/>
                <a:sym typeface="Symbol" pitchFamily="18" charset="2"/>
              </a:rPr>
              <a:t> jump to 600-1200 MHz): </a:t>
            </a:r>
            <a:r>
              <a:rPr lang="en-US" sz="1400" b="0" dirty="0">
                <a:latin typeface="Comic Sans MS" pitchFamily="66" charset="0"/>
                <a:sym typeface="Symbol" pitchFamily="18" charset="2"/>
              </a:rPr>
              <a:t>compromise between focusing, cost and size.  </a:t>
            </a:r>
          </a:p>
        </p:txBody>
      </p:sp>
      <p:sp>
        <p:nvSpPr>
          <p:cNvPr id="457734" name="Text Box 6"/>
          <p:cNvSpPr txBox="1">
            <a:spLocks noChangeArrowheads="1"/>
          </p:cNvSpPr>
          <p:nvPr/>
        </p:nvSpPr>
        <p:spPr bwMode="auto">
          <a:xfrm>
            <a:off x="1143000" y="1447800"/>
            <a:ext cx="7010400" cy="2160588"/>
          </a:xfrm>
          <a:prstGeom prst="rect">
            <a:avLst/>
          </a:prstGeom>
          <a:solidFill>
            <a:srgbClr val="FFFFAB"/>
          </a:solidFill>
          <a:ln w="12700">
            <a:solidFill>
              <a:schemeClr val="tx1"/>
            </a:solidFill>
            <a:miter lim="800000"/>
            <a:headEnd type="none" w="sm" len="sm"/>
            <a:tailEnd type="none" w="sm" len="sm"/>
          </a:ln>
          <a:effectLst/>
        </p:spPr>
        <p:txBody>
          <a:bodyPr>
            <a:spAutoFit/>
          </a:bodyPr>
          <a:lstStyle/>
          <a:p>
            <a:pPr>
              <a:lnSpc>
                <a:spcPct val="120000"/>
              </a:lnSpc>
              <a:buFont typeface="Wingdings" pitchFamily="2" charset="2"/>
              <a:buNone/>
            </a:pPr>
            <a:r>
              <a:rPr lang="en-US" sz="800" b="0">
                <a:latin typeface="Comic Sans MS" pitchFamily="66" charset="0"/>
              </a:rPr>
              <a:t>		</a:t>
            </a:r>
            <a:r>
              <a:rPr lang="en-US" sz="1200" b="0">
                <a:latin typeface="Comic Sans MS" pitchFamily="66" charset="0"/>
              </a:rPr>
              <a:t>approximate scaling laws for linear accelerators:</a:t>
            </a:r>
            <a:r>
              <a:rPr lang="en-US" sz="1600" b="0">
                <a:latin typeface="Comic Sans MS" pitchFamily="66" charset="0"/>
              </a:rPr>
              <a:t>   </a:t>
            </a:r>
          </a:p>
          <a:p>
            <a:pPr>
              <a:lnSpc>
                <a:spcPct val="120000"/>
              </a:lnSpc>
              <a:buFont typeface="Wingdings" pitchFamily="2" charset="2"/>
              <a:buChar char="Ü"/>
            </a:pPr>
            <a:r>
              <a:rPr lang="en-US" sz="1600" b="0">
                <a:latin typeface="Comic Sans MS" pitchFamily="66" charset="0"/>
              </a:rPr>
              <a:t>   RF defocusing (ion linacs) 		~ frequency</a:t>
            </a:r>
          </a:p>
          <a:p>
            <a:pPr>
              <a:lnSpc>
                <a:spcPct val="120000"/>
              </a:lnSpc>
              <a:buFont typeface="Wingdings" pitchFamily="2" charset="2"/>
              <a:buChar char="Ü"/>
            </a:pPr>
            <a:r>
              <a:rPr lang="en-US" sz="1600" b="0">
                <a:latin typeface="Comic Sans MS" pitchFamily="66" charset="0"/>
              </a:rPr>
              <a:t>   Cell length (=</a:t>
            </a:r>
            <a:r>
              <a:rPr lang="en-US" sz="1600" b="0">
                <a:latin typeface="Symbol" pitchFamily="18" charset="2"/>
              </a:rPr>
              <a:t>bl</a:t>
            </a:r>
            <a:r>
              <a:rPr lang="en-US" sz="1600" b="0">
                <a:latin typeface="Comic Sans MS" pitchFamily="66" charset="0"/>
              </a:rPr>
              <a:t>/2) 			~ (frequency)</a:t>
            </a:r>
            <a:r>
              <a:rPr lang="en-US" sz="1600" b="0" baseline="30000">
                <a:latin typeface="Comic Sans MS" pitchFamily="66" charset="0"/>
              </a:rPr>
              <a:t>-1</a:t>
            </a:r>
            <a:r>
              <a:rPr lang="en-US" sz="1600" b="0">
                <a:latin typeface="Comic Sans MS" pitchFamily="66" charset="0"/>
              </a:rPr>
              <a:t>  </a:t>
            </a:r>
          </a:p>
          <a:p>
            <a:pPr>
              <a:lnSpc>
                <a:spcPct val="120000"/>
              </a:lnSpc>
              <a:buFont typeface="Wingdings" pitchFamily="2" charset="2"/>
              <a:buChar char="Ü"/>
            </a:pPr>
            <a:r>
              <a:rPr lang="en-US" sz="1600" b="0">
                <a:latin typeface="Comic Sans MS" pitchFamily="66" charset="0"/>
              </a:rPr>
              <a:t>   Peak electric field 			~ (frequency)</a:t>
            </a:r>
            <a:r>
              <a:rPr lang="en-US" sz="1600" b="0" baseline="30000">
                <a:latin typeface="Comic Sans MS" pitchFamily="66" charset="0"/>
              </a:rPr>
              <a:t>1/2</a:t>
            </a:r>
          </a:p>
          <a:p>
            <a:pPr>
              <a:lnSpc>
                <a:spcPct val="120000"/>
              </a:lnSpc>
              <a:buFont typeface="Wingdings" pitchFamily="2" charset="2"/>
              <a:buChar char="Ü"/>
            </a:pPr>
            <a:r>
              <a:rPr lang="en-US" sz="1600" b="0">
                <a:latin typeface="Comic Sans MS" pitchFamily="66" charset="0"/>
              </a:rPr>
              <a:t>   Shunt impedance (power efficiency) 	~ (frequency)</a:t>
            </a:r>
            <a:r>
              <a:rPr lang="en-US" sz="1600" b="0" baseline="30000">
                <a:latin typeface="Comic Sans MS" pitchFamily="66" charset="0"/>
              </a:rPr>
              <a:t>1/2</a:t>
            </a:r>
          </a:p>
          <a:p>
            <a:pPr>
              <a:lnSpc>
                <a:spcPct val="120000"/>
              </a:lnSpc>
              <a:buFont typeface="Wingdings" pitchFamily="2" charset="2"/>
              <a:buChar char="Ü"/>
            </a:pPr>
            <a:r>
              <a:rPr lang="en-US" sz="1600" b="0">
                <a:latin typeface="Comic Sans MS" pitchFamily="66" charset="0"/>
              </a:rPr>
              <a:t>   Accelerating structure dimensions 	~ (frequency)</a:t>
            </a:r>
            <a:r>
              <a:rPr lang="en-US" sz="1600" b="0" baseline="30000">
                <a:latin typeface="Comic Sans MS" pitchFamily="66" charset="0"/>
              </a:rPr>
              <a:t>-1</a:t>
            </a:r>
          </a:p>
          <a:p>
            <a:pPr>
              <a:lnSpc>
                <a:spcPct val="120000"/>
              </a:lnSpc>
              <a:buFont typeface="Wingdings" pitchFamily="2" charset="2"/>
              <a:buChar char="Ü"/>
            </a:pPr>
            <a:r>
              <a:rPr lang="en-US" sz="1600" b="0">
                <a:latin typeface="Comic Sans MS" pitchFamily="66" charset="0"/>
              </a:rPr>
              <a:t>   Machining tolerances			~ (frequency)</a:t>
            </a:r>
            <a:r>
              <a:rPr lang="en-US" sz="1600" b="0" baseline="30000">
                <a:latin typeface="Comic Sans MS" pitchFamily="66" charset="0"/>
              </a:rPr>
              <a:t>-1</a:t>
            </a:r>
            <a:r>
              <a:rPr lang="en-US" sz="1600" b="0">
                <a:latin typeface="Comic Sans MS" pitchFamily="66" charset="0"/>
              </a:rPr>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architecture: superconductivity</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67</a:t>
            </a:fld>
            <a:endParaRPr lang="en-GB"/>
          </a:p>
        </p:txBody>
      </p:sp>
      <p:sp>
        <p:nvSpPr>
          <p:cNvPr id="4" name="TextBox 3"/>
          <p:cNvSpPr txBox="1"/>
          <p:nvPr/>
        </p:nvSpPr>
        <p:spPr>
          <a:xfrm>
            <a:off x="381000" y="1371600"/>
            <a:ext cx="5105400" cy="1877437"/>
          </a:xfrm>
          <a:prstGeom prst="rect">
            <a:avLst/>
          </a:prstGeom>
          <a:noFill/>
        </p:spPr>
        <p:txBody>
          <a:bodyPr wrap="square" rtlCol="0">
            <a:spAutoFit/>
          </a:bodyPr>
          <a:lstStyle/>
          <a:p>
            <a:pPr>
              <a:spcBef>
                <a:spcPts val="600"/>
              </a:spcBef>
            </a:pPr>
            <a:r>
              <a:rPr lang="en-US" sz="1600" dirty="0" smtClean="0">
                <a:solidFill>
                  <a:srgbClr val="FF0000"/>
                </a:solidFill>
              </a:rPr>
              <a:t>Advantages</a:t>
            </a:r>
            <a:r>
              <a:rPr lang="en-US" sz="1600" b="0" dirty="0" smtClean="0"/>
              <a:t> of Superconductivity:</a:t>
            </a:r>
          </a:p>
          <a:p>
            <a:pPr>
              <a:spcBef>
                <a:spcPts val="600"/>
              </a:spcBef>
            </a:pPr>
            <a:r>
              <a:rPr lang="en-US" sz="1600" b="0" dirty="0" smtClean="0"/>
              <a:t>- Much smaller RF system (only beam power) </a:t>
            </a:r>
            <a:r>
              <a:rPr lang="en-US" sz="1600" b="0" dirty="0" smtClean="0">
                <a:latin typeface="Arial"/>
                <a:cs typeface="Arial"/>
              </a:rPr>
              <a:t>→ 			prefer low </a:t>
            </a:r>
            <a:r>
              <a:rPr lang="en-US" sz="1600" b="0" dirty="0" smtClean="0">
                <a:latin typeface="Arial"/>
                <a:cs typeface="Arial"/>
              </a:rPr>
              <a:t>current/long pulse</a:t>
            </a:r>
            <a:r>
              <a:rPr lang="en-US" sz="1600" b="0" dirty="0" smtClean="0"/>
              <a:t> </a:t>
            </a:r>
            <a:endParaRPr lang="en-US" sz="1600" b="0" dirty="0" smtClean="0"/>
          </a:p>
          <a:p>
            <a:pPr>
              <a:spcBef>
                <a:spcPts val="600"/>
              </a:spcBef>
              <a:buFontTx/>
              <a:buChar char="-"/>
            </a:pPr>
            <a:r>
              <a:rPr lang="en-US" sz="1600" b="0" dirty="0" smtClean="0"/>
              <a:t> Larger aperture (lower beam loss).</a:t>
            </a:r>
          </a:p>
          <a:p>
            <a:pPr>
              <a:spcBef>
                <a:spcPts val="600"/>
              </a:spcBef>
              <a:buFontTx/>
              <a:buChar char="-"/>
            </a:pPr>
            <a:r>
              <a:rPr lang="en-US" sz="1600" b="0" dirty="0" smtClean="0"/>
              <a:t> Lower operating costs (electricity consumption).</a:t>
            </a:r>
          </a:p>
          <a:p>
            <a:pPr>
              <a:spcBef>
                <a:spcPts val="600"/>
              </a:spcBef>
              <a:buFontTx/>
              <a:buChar char="-"/>
            </a:pPr>
            <a:r>
              <a:rPr lang="en-US" sz="1600" b="0" dirty="0" smtClean="0"/>
              <a:t> Higher gradients </a:t>
            </a:r>
            <a:r>
              <a:rPr lang="en-US" sz="1600" b="0" dirty="0" smtClean="0"/>
              <a:t>(thanks to cleaning procedures)</a:t>
            </a:r>
            <a:endParaRPr lang="en-US" sz="1600" b="0" dirty="0" smtClean="0"/>
          </a:p>
        </p:txBody>
      </p:sp>
      <p:pic>
        <p:nvPicPr>
          <p:cNvPr id="6" name="Picture 11" descr="9706010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8800" y="1371600"/>
            <a:ext cx="3124200" cy="2095500"/>
          </a:xfrm>
          <a:prstGeom prst="rect">
            <a:avLst/>
          </a:prstGeom>
          <a:noFill/>
        </p:spPr>
      </p:pic>
      <p:sp>
        <p:nvSpPr>
          <p:cNvPr id="7" name="TextBox 6"/>
          <p:cNvSpPr txBox="1"/>
          <p:nvPr/>
        </p:nvSpPr>
        <p:spPr>
          <a:xfrm>
            <a:off x="381000" y="3276600"/>
            <a:ext cx="8610600" cy="3231654"/>
          </a:xfrm>
          <a:prstGeom prst="rect">
            <a:avLst/>
          </a:prstGeom>
          <a:noFill/>
        </p:spPr>
        <p:txBody>
          <a:bodyPr wrap="square" rtlCol="0">
            <a:spAutoFit/>
          </a:bodyPr>
          <a:lstStyle/>
          <a:p>
            <a:pPr>
              <a:spcBef>
                <a:spcPts val="600"/>
              </a:spcBef>
            </a:pPr>
            <a:r>
              <a:rPr lang="en-US" sz="1600" dirty="0" smtClean="0">
                <a:solidFill>
                  <a:srgbClr val="FF0000"/>
                </a:solidFill>
              </a:rPr>
              <a:t>Disadvantages</a:t>
            </a:r>
            <a:r>
              <a:rPr lang="en-US" sz="1600" b="0" dirty="0" smtClean="0"/>
              <a:t> of Superconductivity:</a:t>
            </a:r>
          </a:p>
          <a:p>
            <a:pPr>
              <a:spcBef>
                <a:spcPts val="600"/>
              </a:spcBef>
            </a:pPr>
            <a:r>
              <a:rPr lang="en-US" sz="1600" b="0" dirty="0" smtClean="0"/>
              <a:t>- Need cryogenic system (in pulsed machines, size dominated by static loss </a:t>
            </a:r>
            <a:r>
              <a:rPr lang="en-US" sz="1600" b="0" dirty="0" smtClean="0">
                <a:latin typeface="Arial"/>
                <a:cs typeface="Arial"/>
              </a:rPr>
              <a:t>→ prefer low repetition frequency or CW to minimize filling time/beam time</a:t>
            </a:r>
            <a:r>
              <a:rPr lang="en-US" sz="1600" b="0" dirty="0" smtClean="0"/>
              <a:t>).</a:t>
            </a:r>
          </a:p>
          <a:p>
            <a:pPr>
              <a:spcBef>
                <a:spcPts val="600"/>
              </a:spcBef>
              <a:buFontTx/>
              <a:buChar char="-"/>
            </a:pPr>
            <a:r>
              <a:rPr lang="en-US" sz="1600" b="0" dirty="0" smtClean="0"/>
              <a:t> In proton linacs, need cold/warm transitions to accommodate quadrupoles </a:t>
            </a:r>
            <a:r>
              <a:rPr lang="en-US" sz="1600" b="0" dirty="0" smtClean="0">
                <a:latin typeface="Arial"/>
                <a:cs typeface="Arial"/>
              </a:rPr>
              <a:t>→ becomes more expensive at low energy (short focusing periods)</a:t>
            </a:r>
            <a:r>
              <a:rPr lang="en-US" sz="1600" b="0" dirty="0" smtClean="0"/>
              <a:t>.</a:t>
            </a:r>
          </a:p>
          <a:p>
            <a:pPr>
              <a:spcBef>
                <a:spcPts val="600"/>
              </a:spcBef>
              <a:buFontTx/>
              <a:buChar char="-"/>
            </a:pPr>
            <a:r>
              <a:rPr lang="en-US" sz="1600" b="0" dirty="0" smtClean="0"/>
              <a:t> Individual gradients difficult to predict (large spread) </a:t>
            </a:r>
            <a:r>
              <a:rPr lang="en-US" sz="1600" b="0" dirty="0" smtClean="0">
                <a:latin typeface="Arial"/>
                <a:cs typeface="Arial"/>
              </a:rPr>
              <a:t>→ for protons, need large safety margin in gradient at low energy</a:t>
            </a:r>
            <a:r>
              <a:rPr lang="en-US" sz="1600" b="0" dirty="0" smtClean="0"/>
              <a:t>. </a:t>
            </a:r>
          </a:p>
          <a:p>
            <a:pPr>
              <a:spcBef>
                <a:spcPts val="600"/>
              </a:spcBef>
            </a:pPr>
            <a:endParaRPr lang="en-US" sz="900" b="0" dirty="0" smtClean="0"/>
          </a:p>
          <a:p>
            <a:pPr>
              <a:spcBef>
                <a:spcPts val="600"/>
              </a:spcBef>
            </a:pPr>
            <a:r>
              <a:rPr lang="en-US" sz="1600" dirty="0" smtClean="0">
                <a:solidFill>
                  <a:srgbClr val="FF0000"/>
                </a:solidFill>
              </a:rPr>
              <a:t>Conclusions</a:t>
            </a:r>
            <a:r>
              <a:rPr lang="en-US" sz="1600" b="0" dirty="0" smtClean="0"/>
              <a:t>: </a:t>
            </a:r>
          </a:p>
          <a:p>
            <a:pPr>
              <a:spcBef>
                <a:spcPts val="600"/>
              </a:spcBef>
            </a:pPr>
            <a:r>
              <a:rPr lang="en-US" sz="1600" b="0" dirty="0" smtClean="0"/>
              <a:t>1. Superconductivity gives a large advantage in cost at high energy (protons)/ high duty cycle.</a:t>
            </a:r>
          </a:p>
          <a:p>
            <a:pPr>
              <a:spcBef>
                <a:spcPts val="600"/>
              </a:spcBef>
            </a:pPr>
            <a:r>
              <a:rPr lang="en-US" sz="1600" b="0" dirty="0" smtClean="0"/>
              <a:t>2. At low proton energy / low duty cycle superconducting sections </a:t>
            </a:r>
            <a:r>
              <a:rPr lang="en-US" sz="1600" b="0" dirty="0" smtClean="0"/>
              <a:t>are more expensive</a:t>
            </a:r>
            <a:r>
              <a:rPr lang="en-US" sz="1600" b="0" dirty="0" smtClean="0"/>
              <a: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fld id="{08E5F585-19DE-488D-A2A3-97A4BD861948}" type="slidenum">
              <a:rPr lang="en-GB"/>
              <a:pPr/>
              <a:t>68</a:t>
            </a:fld>
            <a:endParaRPr lang="en-GB"/>
          </a:p>
        </p:txBody>
      </p:sp>
      <p:sp>
        <p:nvSpPr>
          <p:cNvPr id="582660" name="Rectangle 4"/>
          <p:cNvSpPr>
            <a:spLocks noGrp="1" noChangeArrowheads="1"/>
          </p:cNvSpPr>
          <p:nvPr>
            <p:ph type="title"/>
          </p:nvPr>
        </p:nvSpPr>
        <p:spPr>
          <a:xfrm>
            <a:off x="1752600" y="381000"/>
            <a:ext cx="6019800" cy="762000"/>
          </a:xfrm>
        </p:spPr>
        <p:txBody>
          <a:bodyPr/>
          <a:lstStyle/>
          <a:p>
            <a:r>
              <a:rPr lang="en-GB"/>
              <a:t>Electron linac architecture</a:t>
            </a:r>
            <a:endParaRPr lang="en-US"/>
          </a:p>
        </p:txBody>
      </p:sp>
      <p:sp>
        <p:nvSpPr>
          <p:cNvPr id="582667" name="Rectangle 11"/>
          <p:cNvSpPr>
            <a:spLocks noChangeArrowheads="1"/>
          </p:cNvSpPr>
          <p:nvPr/>
        </p:nvSpPr>
        <p:spPr bwMode="auto">
          <a:xfrm>
            <a:off x="6096000" y="1295400"/>
            <a:ext cx="3048000" cy="3352800"/>
          </a:xfrm>
          <a:prstGeom prst="rect">
            <a:avLst/>
          </a:prstGeom>
          <a:noFill/>
          <a:ln w="9525">
            <a:noFill/>
            <a:miter lim="800000"/>
            <a:headEnd/>
            <a:tailEnd/>
          </a:ln>
          <a:effectLst/>
        </p:spPr>
        <p:txBody>
          <a:bodyPr lIns="92075" tIns="46038" rIns="92075" bIns="46038"/>
          <a:lstStyle/>
          <a:p>
            <a:pPr>
              <a:buClr>
                <a:schemeClr val="hlink"/>
              </a:buClr>
              <a:buSzPct val="70000"/>
              <a:buFont typeface="Symbol" pitchFamily="18" charset="2"/>
              <a:buNone/>
            </a:pPr>
            <a:r>
              <a:rPr lang="en-US" sz="1600" b="0" dirty="0">
                <a:solidFill>
                  <a:schemeClr val="hlink"/>
                </a:solidFill>
                <a:latin typeface="Comic Sans MS" pitchFamily="66" charset="0"/>
                <a:sym typeface="Symbol" pitchFamily="18" charset="2"/>
              </a:rPr>
              <a:t>EXAMPLE</a:t>
            </a:r>
            <a:r>
              <a:rPr lang="en-US" sz="1600" b="0" dirty="0">
                <a:latin typeface="Comic Sans MS" pitchFamily="66" charset="0"/>
                <a:sym typeface="Symbol" pitchFamily="18" charset="2"/>
              </a:rPr>
              <a:t>: </a:t>
            </a:r>
            <a:endParaRPr lang="en-US" sz="1600" b="0" dirty="0" smtClean="0">
              <a:latin typeface="Comic Sans MS" pitchFamily="66" charset="0"/>
              <a:sym typeface="Symbol" pitchFamily="18" charset="2"/>
            </a:endParaRPr>
          </a:p>
          <a:p>
            <a:pPr>
              <a:buClr>
                <a:schemeClr val="hlink"/>
              </a:buClr>
              <a:buSzPct val="70000"/>
              <a:buFont typeface="Symbol" pitchFamily="18" charset="2"/>
              <a:buNone/>
            </a:pPr>
            <a:r>
              <a:rPr lang="en-US" sz="1600" dirty="0" smtClean="0">
                <a:solidFill>
                  <a:schemeClr val="accent1"/>
                </a:solidFill>
                <a:latin typeface="Comic Sans MS" pitchFamily="66" charset="0"/>
                <a:sym typeface="Symbol" pitchFamily="18" charset="2"/>
              </a:rPr>
              <a:t>injector linac of the ALBA Synchrotron Light Facility </a:t>
            </a:r>
            <a:r>
              <a:rPr lang="en-US" sz="1600" b="0" dirty="0" smtClean="0">
                <a:latin typeface="Comic Sans MS" pitchFamily="66" charset="0"/>
                <a:sym typeface="Symbol" pitchFamily="18" charset="2"/>
              </a:rPr>
              <a:t>(Barcelona):</a:t>
            </a:r>
          </a:p>
          <a:p>
            <a:pPr>
              <a:buClr>
                <a:schemeClr val="hlink"/>
              </a:buClr>
              <a:buSzPct val="70000"/>
              <a:buFont typeface="Symbol" pitchFamily="18" charset="2"/>
              <a:buNone/>
            </a:pPr>
            <a:endParaRPr lang="en-US" sz="1050" b="0" dirty="0" smtClean="0">
              <a:latin typeface="Comic Sans MS" pitchFamily="66" charset="0"/>
              <a:sym typeface="Symbol" pitchFamily="18" charset="2"/>
            </a:endParaRPr>
          </a:p>
          <a:p>
            <a:pPr>
              <a:buClr>
                <a:schemeClr val="hlink"/>
              </a:buClr>
              <a:buSzPct val="70000"/>
              <a:buFont typeface="Symbol" pitchFamily="18" charset="2"/>
              <a:buNone/>
            </a:pPr>
            <a:r>
              <a:rPr lang="en-US" sz="1400" b="0" dirty="0" smtClean="0">
                <a:latin typeface="Comic Sans MS" pitchFamily="66" charset="0"/>
                <a:sym typeface="Symbol" pitchFamily="18" charset="2"/>
              </a:rPr>
              <a:t>100 MeV electron linac supplied by Thales in 2008. Produces a beam up to 4 </a:t>
            </a:r>
            <a:r>
              <a:rPr lang="en-US" sz="1400" b="0" dirty="0" err="1" smtClean="0">
                <a:latin typeface="Comic Sans MS" pitchFamily="66" charset="0"/>
                <a:sym typeface="Symbol" pitchFamily="18" charset="2"/>
              </a:rPr>
              <a:t>nC</a:t>
            </a:r>
            <a:r>
              <a:rPr lang="en-US" sz="1400" b="0" dirty="0" smtClean="0">
                <a:latin typeface="Comic Sans MS" pitchFamily="66" charset="0"/>
                <a:sym typeface="Symbol" pitchFamily="18" charset="2"/>
              </a:rPr>
              <a:t>/bunch in either single or multi-bunch mode at repetition rate up to 5 Hz. Normalized beam emittance below 30 </a:t>
            </a:r>
            <a:r>
              <a:rPr lang="en-US" sz="1400" b="0" dirty="0" smtClean="0">
                <a:latin typeface="Symbol" pitchFamily="18" charset="2"/>
                <a:sym typeface="Symbol" pitchFamily="18" charset="2"/>
              </a:rPr>
              <a:t>p</a:t>
            </a:r>
            <a:r>
              <a:rPr lang="en-US" sz="1400" b="0" dirty="0" smtClean="0">
                <a:latin typeface="Comic Sans MS" pitchFamily="66" charset="0"/>
                <a:sym typeface="Symbol" pitchFamily="18" charset="2"/>
              </a:rPr>
              <a:t> mm mrad. </a:t>
            </a:r>
            <a:endParaRPr lang="en-US" sz="1400" b="0" dirty="0">
              <a:latin typeface="Comic Sans MS" pitchFamily="66" charset="0"/>
              <a:sym typeface="Symbol" pitchFamily="18" charset="2"/>
            </a:endParaRPr>
          </a:p>
          <a:p>
            <a:pPr>
              <a:buClr>
                <a:schemeClr val="hlink"/>
              </a:buClr>
              <a:buSzPct val="70000"/>
              <a:buFont typeface="Symbol" pitchFamily="18" charset="2"/>
              <a:buNone/>
            </a:pPr>
            <a:endParaRPr lang="en-US" sz="1000" b="0" dirty="0" smtClean="0">
              <a:latin typeface="Comic Sans MS" pitchFamily="66" charset="0"/>
              <a:sym typeface="Symbol" pitchFamily="18" charset="2"/>
            </a:endParaRPr>
          </a:p>
          <a:p>
            <a:pPr>
              <a:buClr>
                <a:schemeClr val="hlink"/>
              </a:buClr>
              <a:buSzPct val="70000"/>
              <a:buFont typeface="Symbol" pitchFamily="18" charset="2"/>
              <a:buNone/>
            </a:pPr>
            <a:r>
              <a:rPr lang="en-US" sz="1600" b="0" dirty="0" smtClean="0">
                <a:solidFill>
                  <a:srgbClr val="FF0000"/>
                </a:solidFill>
                <a:latin typeface="Comic Sans MS" pitchFamily="66" charset="0"/>
                <a:sym typeface="Symbol" pitchFamily="18" charset="2"/>
              </a:rPr>
              <a:t>Injector </a:t>
            </a:r>
            <a:r>
              <a:rPr lang="en-US" sz="1600" b="0" dirty="0">
                <a:solidFill>
                  <a:srgbClr val="FF0000"/>
                </a:solidFill>
                <a:latin typeface="Comic Sans MS" pitchFamily="66" charset="0"/>
                <a:sym typeface="Symbol" pitchFamily="18" charset="2"/>
              </a:rPr>
              <a:t>+ </a:t>
            </a:r>
            <a:r>
              <a:rPr lang="en-US" sz="1600" b="0" dirty="0" smtClean="0">
                <a:solidFill>
                  <a:srgbClr val="FF0000"/>
                </a:solidFill>
                <a:latin typeface="Comic Sans MS" pitchFamily="66" charset="0"/>
                <a:sym typeface="Symbol" pitchFamily="18" charset="2"/>
              </a:rPr>
              <a:t>sequence </a:t>
            </a:r>
            <a:r>
              <a:rPr lang="en-US" sz="1600" b="0" dirty="0">
                <a:solidFill>
                  <a:srgbClr val="FF0000"/>
                </a:solidFill>
                <a:latin typeface="Comic Sans MS" pitchFamily="66" charset="0"/>
                <a:sym typeface="Symbol" pitchFamily="18" charset="2"/>
              </a:rPr>
              <a:t>of </a:t>
            </a:r>
            <a:r>
              <a:rPr lang="en-US" sz="1600" b="0" dirty="0" smtClean="0">
                <a:solidFill>
                  <a:srgbClr val="FF0000"/>
                </a:solidFill>
                <a:latin typeface="Comic Sans MS" pitchFamily="66" charset="0"/>
                <a:sym typeface="Symbol" pitchFamily="18" charset="2"/>
              </a:rPr>
              <a:t> </a:t>
            </a:r>
            <a:r>
              <a:rPr lang="en-US" sz="1600" b="0" dirty="0">
                <a:solidFill>
                  <a:srgbClr val="FF0000"/>
                </a:solidFill>
                <a:latin typeface="Comic Sans MS" pitchFamily="66" charset="0"/>
                <a:sym typeface="Symbol" pitchFamily="18" charset="2"/>
              </a:rPr>
              <a:t>identical multi-cell traveling wave accelerating structures. </a:t>
            </a:r>
          </a:p>
        </p:txBody>
      </p:sp>
      <p:pic>
        <p:nvPicPr>
          <p:cNvPr id="686081"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1300465"/>
            <a:ext cx="5943600" cy="5557535"/>
          </a:xfrm>
          <a:prstGeom prst="rect">
            <a:avLst/>
          </a:prstGeom>
          <a:noFill/>
          <a:ln w="9525">
            <a:noFill/>
            <a:miter lim="800000"/>
            <a:headEnd/>
            <a:tailEnd/>
          </a:ln>
        </p:spPr>
      </p:pic>
      <p:sp>
        <p:nvSpPr>
          <p:cNvPr id="10" name="TextBox 9"/>
          <p:cNvSpPr txBox="1"/>
          <p:nvPr/>
        </p:nvSpPr>
        <p:spPr>
          <a:xfrm rot="21289397">
            <a:off x="215154" y="1207315"/>
            <a:ext cx="1763658" cy="461665"/>
          </a:xfrm>
          <a:prstGeom prst="rect">
            <a:avLst/>
          </a:prstGeom>
          <a:solidFill>
            <a:srgbClr val="FFFF00"/>
          </a:solidFill>
        </p:spPr>
        <p:txBody>
          <a:bodyPr wrap="square" rtlCol="0">
            <a:spAutoFit/>
          </a:bodyPr>
          <a:lstStyle/>
          <a:p>
            <a:r>
              <a:rPr lang="fr-CH" sz="1200" b="0" dirty="0" err="1" smtClean="0"/>
              <a:t>courtesy</a:t>
            </a:r>
            <a:r>
              <a:rPr lang="fr-CH" sz="1200" b="0" dirty="0" smtClean="0"/>
              <a:t> </a:t>
            </a:r>
            <a:r>
              <a:rPr lang="fr-CH" sz="1200" b="0" dirty="0" smtClean="0"/>
              <a:t>of  R. </a:t>
            </a:r>
            <a:r>
              <a:rPr lang="fr-CH" sz="1200" b="0" dirty="0" err="1" smtClean="0"/>
              <a:t>Mu</a:t>
            </a:r>
            <a:r>
              <a:rPr lang="fr-CH" sz="1200" b="0" dirty="0" err="1" smtClean="0">
                <a:latin typeface="Comic Sans MS"/>
              </a:rPr>
              <a:t>ñoz</a:t>
            </a:r>
            <a:r>
              <a:rPr lang="fr-CH" sz="1200" b="0" dirty="0" smtClean="0">
                <a:latin typeface="Comic Sans MS"/>
              </a:rPr>
              <a:t>, ALBA-CELLS</a:t>
            </a:r>
            <a:endParaRPr lang="en-US" sz="1200" b="0" dirty="0"/>
          </a:p>
        </p:txBody>
      </p:sp>
      <p:pic>
        <p:nvPicPr>
          <p:cNvPr id="68608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8400" y="4724400"/>
            <a:ext cx="2686610" cy="2000250"/>
          </a:xfrm>
          <a:prstGeom prst="rect">
            <a:avLst/>
          </a:prstGeom>
          <a:noFill/>
          <a:ln w="9525">
            <a:noFill/>
            <a:miter lim="800000"/>
            <a:headEnd/>
            <a:tailEnd/>
          </a:ln>
        </p:spPr>
      </p:pic>
    </p:spTree>
    <p:extLst>
      <p:ext uri="{BB962C8B-B14F-4D97-AF65-F5344CB8AC3E}">
        <p14:creationId xmlns:p14="http://schemas.microsoft.com/office/powerpoint/2010/main" val="21741872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part 4</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69</a:t>
            </a:fld>
            <a:endParaRPr lang="en-GB"/>
          </a:p>
        </p:txBody>
      </p:sp>
      <p:sp>
        <p:nvSpPr>
          <p:cNvPr id="4" name="Text Box 5"/>
          <p:cNvSpPr txBox="1">
            <a:spLocks noChangeArrowheads="1"/>
          </p:cNvSpPr>
          <p:nvPr/>
        </p:nvSpPr>
        <p:spPr bwMode="auto">
          <a:xfrm>
            <a:off x="762000" y="1752600"/>
            <a:ext cx="7483475" cy="3490186"/>
          </a:xfrm>
          <a:prstGeom prst="rect">
            <a:avLst/>
          </a:prstGeom>
          <a:noFill/>
          <a:ln w="12700">
            <a:noFill/>
            <a:miter lim="800000"/>
            <a:headEnd type="none" w="sm" len="sm"/>
            <a:tailEnd type="none" w="sm" len="sm"/>
          </a:ln>
          <a:effectLst/>
        </p:spPr>
        <p:txBody>
          <a:bodyPr>
            <a:spAutoFit/>
          </a:bodyPr>
          <a:lstStyle/>
          <a:p>
            <a:pPr marL="457200" indent="-457200"/>
            <a:r>
              <a:rPr lang="en-US" sz="1600" b="0" dirty="0"/>
              <a:t>What did we learn?</a:t>
            </a:r>
          </a:p>
          <a:p>
            <a:pPr marL="457200" indent="-457200"/>
            <a:endParaRPr lang="en-US" sz="1600" b="0" dirty="0"/>
          </a:p>
          <a:p>
            <a:pPr marL="457200" indent="-457200">
              <a:spcAft>
                <a:spcPct val="40000"/>
              </a:spcAft>
              <a:buFontTx/>
              <a:buAutoNum type="arabicPeriod"/>
            </a:pPr>
            <a:r>
              <a:rPr lang="en-US" sz="1600" b="0" dirty="0" smtClean="0"/>
              <a:t>A proton linac is made of different sections optimized for a particular range of beta. Each section is characterized by its RF frequency, by the periodicity of the RF structure and by the focusing distance. The frequency of the first section (RFQ) is limited by beam dynamics (RF defocusing). In the following sections, the frequency can be increased (by multiples of the basic frequency), to gain in efficiency.</a:t>
            </a:r>
            <a:endParaRPr lang="en-US" sz="1600" b="0" dirty="0"/>
          </a:p>
          <a:p>
            <a:pPr marL="457200" indent="-457200">
              <a:spcAft>
                <a:spcPct val="40000"/>
              </a:spcAft>
              <a:buFontTx/>
              <a:buAutoNum type="arabicPeriod"/>
            </a:pPr>
            <a:r>
              <a:rPr lang="en-US" sz="1600" b="0" dirty="0" smtClean="0"/>
              <a:t>Superconductivity gives a clear advantage in cost to linacs operating at high duty cycle. </a:t>
            </a:r>
          </a:p>
          <a:p>
            <a:pPr marL="457200" indent="-457200">
              <a:spcAft>
                <a:spcPct val="40000"/>
              </a:spcAft>
              <a:buFontTx/>
              <a:buAutoNum type="arabicPeriod"/>
            </a:pPr>
            <a:r>
              <a:rPr lang="en-US" sz="1600" b="0" dirty="0" smtClean="0"/>
              <a:t>An electron linac is made of an injector where the beam is generated, bunched and brought to the speed of light (usually by a standing-wave </a:t>
            </a:r>
            <a:r>
              <a:rPr lang="en-US" sz="1600" b="0" dirty="0" err="1" smtClean="0"/>
              <a:t>buncher</a:t>
            </a:r>
            <a:r>
              <a:rPr lang="en-US" sz="1600" b="0" dirty="0" smtClean="0"/>
              <a:t>), followed by a sequence of identical traveling-wave structures. </a:t>
            </a:r>
            <a:endParaRPr lang="en-US" sz="1600" b="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bwMode="auto">
          <a:xfrm>
            <a:off x="2971800" y="1981200"/>
            <a:ext cx="3733800" cy="1066800"/>
          </a:xfrm>
          <a:prstGeom prst="rect">
            <a:avLst/>
          </a:prstGeom>
          <a:solidFill>
            <a:srgbClr val="00FF00"/>
          </a:solidFill>
          <a:ln w="12700" cap="flat" cmpd="sng" algn="ctr">
            <a:gradFill>
              <a:gsLst>
                <a:gs pos="0">
                  <a:srgbClr val="000082"/>
                </a:gs>
                <a:gs pos="30000">
                  <a:srgbClr val="66008F"/>
                </a:gs>
                <a:gs pos="64999">
                  <a:srgbClr val="BA0066"/>
                </a:gs>
                <a:gs pos="89999">
                  <a:srgbClr val="FF0000"/>
                </a:gs>
                <a:gs pos="100000">
                  <a:srgbClr val="FF820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2" name="Footer Placeholder 5"/>
          <p:cNvSpPr>
            <a:spLocks noGrp="1"/>
          </p:cNvSpPr>
          <p:nvPr>
            <p:ph type="ftr" sz="quarter" idx="11"/>
          </p:nvPr>
        </p:nvSpPr>
        <p:spPr/>
        <p:txBody>
          <a:bodyPr/>
          <a:lstStyle/>
          <a:p>
            <a:fld id="{1B933FBE-A5A3-495C-8347-0F62A0C77AAB}" type="slidenum">
              <a:rPr lang="en-GB"/>
              <a:pPr/>
              <a:t>7</a:t>
            </a:fld>
            <a:endParaRPr lang="en-GB"/>
          </a:p>
        </p:txBody>
      </p:sp>
      <p:sp>
        <p:nvSpPr>
          <p:cNvPr id="662532" name="Rectangle 4"/>
          <p:cNvSpPr>
            <a:spLocks noGrp="1" noChangeArrowheads="1"/>
          </p:cNvSpPr>
          <p:nvPr>
            <p:ph type="title"/>
          </p:nvPr>
        </p:nvSpPr>
        <p:spPr>
          <a:xfrm>
            <a:off x="1981200" y="228600"/>
            <a:ext cx="5715000" cy="990600"/>
          </a:xfrm>
        </p:spPr>
        <p:txBody>
          <a:bodyPr/>
          <a:lstStyle/>
          <a:p>
            <a:r>
              <a:rPr lang="en-GB" dirty="0"/>
              <a:t>Basic </a:t>
            </a:r>
            <a:r>
              <a:rPr lang="en-GB" dirty="0" smtClean="0"/>
              <a:t>linear accelerator </a:t>
            </a:r>
            <a:r>
              <a:rPr lang="en-GB" dirty="0"/>
              <a:t>structure</a:t>
            </a:r>
            <a:endParaRPr lang="en-US" dirty="0"/>
          </a:p>
        </p:txBody>
      </p:sp>
      <p:graphicFrame>
        <p:nvGraphicFramePr>
          <p:cNvPr id="662584" name="Object 56"/>
          <p:cNvGraphicFramePr>
            <a:graphicFrameLocks noGrp="1" noChangeAspect="1"/>
          </p:cNvGraphicFramePr>
          <p:nvPr>
            <p:ph sz="half" idx="1"/>
          </p:nvPr>
        </p:nvGraphicFramePr>
        <p:xfrm>
          <a:off x="7010400" y="5334000"/>
          <a:ext cx="1136650" cy="708025"/>
        </p:xfrm>
        <a:graphic>
          <a:graphicData uri="http://schemas.openxmlformats.org/presentationml/2006/ole">
            <mc:AlternateContent xmlns:mc="http://schemas.openxmlformats.org/markup-compatibility/2006">
              <mc:Choice xmlns:v="urn:schemas-microsoft-com:vml" Requires="v">
                <p:oleObj spid="_x0000_s755823" name="Equation" r:id="rId4" imgW="672840" imgH="419040" progId="Equation.3">
                  <p:embed/>
                </p:oleObj>
              </mc:Choice>
              <mc:Fallback>
                <p:oleObj name="Equation" r:id="rId4" imgW="672840" imgH="419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334000"/>
                        <a:ext cx="1136650" cy="70802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2535" name="Rectangle 7"/>
          <p:cNvSpPr>
            <a:spLocks noChangeArrowheads="1"/>
          </p:cNvSpPr>
          <p:nvPr/>
        </p:nvSpPr>
        <p:spPr bwMode="auto">
          <a:xfrm>
            <a:off x="609600" y="2057400"/>
            <a:ext cx="990600" cy="914400"/>
          </a:xfrm>
          <a:prstGeom prst="rect">
            <a:avLst/>
          </a:prstGeom>
          <a:solidFill>
            <a:schemeClr val="bg1"/>
          </a:solidFill>
          <a:ln w="12700">
            <a:solidFill>
              <a:schemeClr val="tx1"/>
            </a:solidFill>
            <a:miter lim="800000"/>
            <a:headEnd type="none" w="sm" len="sm"/>
            <a:tailEnd type="none" w="sm" len="sm"/>
          </a:ln>
          <a:effectLst/>
        </p:spPr>
        <p:txBody>
          <a:bodyPr wrap="none" anchor="ctr"/>
          <a:lstStyle/>
          <a:p>
            <a:pPr algn="ctr"/>
            <a:r>
              <a:rPr lang="en-GB" sz="1800" b="0"/>
              <a:t>DC </a:t>
            </a:r>
          </a:p>
          <a:p>
            <a:pPr algn="ctr"/>
            <a:r>
              <a:rPr lang="en-GB" sz="1800" b="0"/>
              <a:t>particle </a:t>
            </a:r>
          </a:p>
          <a:p>
            <a:pPr algn="ctr"/>
            <a:r>
              <a:rPr lang="en-GB" sz="1800" b="0"/>
              <a:t>injector</a:t>
            </a:r>
            <a:endParaRPr lang="en-US" sz="1800" b="0"/>
          </a:p>
        </p:txBody>
      </p:sp>
      <p:sp>
        <p:nvSpPr>
          <p:cNvPr id="662537" name="Line 9"/>
          <p:cNvSpPr>
            <a:spLocks noChangeShapeType="1"/>
          </p:cNvSpPr>
          <p:nvPr/>
        </p:nvSpPr>
        <p:spPr bwMode="auto">
          <a:xfrm>
            <a:off x="1600200" y="2514600"/>
            <a:ext cx="5486400" cy="0"/>
          </a:xfrm>
          <a:prstGeom prst="line">
            <a:avLst/>
          </a:prstGeom>
          <a:noFill/>
          <a:ln w="12700">
            <a:solidFill>
              <a:schemeClr val="tx1"/>
            </a:solidFill>
            <a:prstDash val="dash"/>
            <a:round/>
            <a:headEnd type="none" w="sm" len="sm"/>
            <a:tailEnd type="triangle" w="med" len="med"/>
          </a:ln>
          <a:effectLst/>
        </p:spPr>
        <p:txBody>
          <a:bodyPr/>
          <a:lstStyle/>
          <a:p>
            <a:endParaRPr lang="en-US"/>
          </a:p>
        </p:txBody>
      </p:sp>
      <p:sp>
        <p:nvSpPr>
          <p:cNvPr id="662539" name="Text Box 11"/>
          <p:cNvSpPr txBox="1">
            <a:spLocks noChangeArrowheads="1"/>
          </p:cNvSpPr>
          <p:nvPr/>
        </p:nvSpPr>
        <p:spPr bwMode="auto">
          <a:xfrm>
            <a:off x="7162800" y="2286000"/>
            <a:ext cx="339725" cy="396875"/>
          </a:xfrm>
          <a:prstGeom prst="rect">
            <a:avLst/>
          </a:prstGeom>
          <a:noFill/>
          <a:ln w="12700">
            <a:noFill/>
            <a:miter lim="800000"/>
            <a:headEnd type="none" w="sm" len="sm"/>
            <a:tailEnd type="none" w="sm" len="sm"/>
          </a:ln>
          <a:effectLst/>
        </p:spPr>
        <p:txBody>
          <a:bodyPr wrap="none">
            <a:spAutoFit/>
          </a:bodyPr>
          <a:lstStyle/>
          <a:p>
            <a:r>
              <a:rPr lang="en-GB"/>
              <a:t>?</a:t>
            </a:r>
            <a:endParaRPr lang="en-US"/>
          </a:p>
        </p:txBody>
      </p:sp>
      <p:sp>
        <p:nvSpPr>
          <p:cNvPr id="662540" name="Text Box 12"/>
          <p:cNvSpPr txBox="1">
            <a:spLocks noChangeArrowheads="1"/>
          </p:cNvSpPr>
          <p:nvPr/>
        </p:nvSpPr>
        <p:spPr bwMode="auto">
          <a:xfrm>
            <a:off x="457200" y="3276600"/>
            <a:ext cx="1524000" cy="762000"/>
          </a:xfrm>
          <a:prstGeom prst="rect">
            <a:avLst/>
          </a:prstGeom>
          <a:noFill/>
          <a:ln w="12700">
            <a:noFill/>
            <a:miter lim="800000"/>
            <a:headEnd type="none" w="sm" len="sm"/>
            <a:tailEnd type="none" w="sm" len="sm"/>
          </a:ln>
          <a:effectLst/>
        </p:spPr>
        <p:txBody>
          <a:bodyPr>
            <a:spAutoFit/>
          </a:bodyPr>
          <a:lstStyle/>
          <a:p>
            <a:r>
              <a:rPr lang="en-GB" sz="1400" b="0"/>
              <a:t>Protons: </a:t>
            </a:r>
            <a:r>
              <a:rPr lang="en-GB" sz="1400" b="0">
                <a:cs typeface="Arial" charset="0"/>
              </a:rPr>
              <a:t>energy ~100 keV </a:t>
            </a:r>
          </a:p>
          <a:p>
            <a:r>
              <a:rPr lang="en-GB" sz="1400" b="0">
                <a:latin typeface="Symbol" pitchFamily="18" charset="2"/>
                <a:cs typeface="Arial" charset="0"/>
              </a:rPr>
              <a:t>b</a:t>
            </a:r>
            <a:r>
              <a:rPr lang="en-GB" sz="1400" b="0">
                <a:cs typeface="Arial" charset="0"/>
              </a:rPr>
              <a:t>= v/c </a:t>
            </a:r>
            <a:r>
              <a:rPr lang="en-GB" sz="1400" b="0"/>
              <a:t>~ 0.015</a:t>
            </a:r>
            <a:r>
              <a:rPr lang="en-GB" sz="1600"/>
              <a:t> </a:t>
            </a:r>
          </a:p>
        </p:txBody>
      </p:sp>
      <p:sp>
        <p:nvSpPr>
          <p:cNvPr id="662541" name="Line 13"/>
          <p:cNvSpPr>
            <a:spLocks noChangeShapeType="1"/>
          </p:cNvSpPr>
          <p:nvPr/>
        </p:nvSpPr>
        <p:spPr bwMode="auto">
          <a:xfrm flipV="1">
            <a:off x="1676400" y="2667000"/>
            <a:ext cx="0" cy="609600"/>
          </a:xfrm>
          <a:prstGeom prst="line">
            <a:avLst/>
          </a:prstGeom>
          <a:noFill/>
          <a:ln w="12700">
            <a:solidFill>
              <a:schemeClr val="tx1"/>
            </a:solidFill>
            <a:round/>
            <a:headEnd type="none" w="sm" len="sm"/>
            <a:tailEnd type="triangle" w="sm" len="sm"/>
          </a:ln>
          <a:effectLst/>
        </p:spPr>
        <p:txBody>
          <a:bodyPr/>
          <a:lstStyle/>
          <a:p>
            <a:endParaRPr lang="en-US"/>
          </a:p>
        </p:txBody>
      </p:sp>
      <p:sp>
        <p:nvSpPr>
          <p:cNvPr id="662551" name="Text Box 23"/>
          <p:cNvSpPr txBox="1">
            <a:spLocks noChangeArrowheads="1"/>
          </p:cNvSpPr>
          <p:nvPr/>
        </p:nvSpPr>
        <p:spPr bwMode="auto">
          <a:xfrm>
            <a:off x="2133600" y="3352800"/>
            <a:ext cx="4225925" cy="593725"/>
          </a:xfrm>
          <a:prstGeom prst="rect">
            <a:avLst/>
          </a:prstGeom>
          <a:noFill/>
          <a:ln w="12700">
            <a:solidFill>
              <a:srgbClr val="3333FF"/>
            </a:solidFill>
            <a:miter lim="800000"/>
            <a:headEnd type="none" w="sm" len="sm"/>
            <a:tailEnd type="none" w="sm" len="sm"/>
          </a:ln>
          <a:effectLst/>
        </p:spPr>
        <p:txBody>
          <a:bodyPr wrap="none">
            <a:spAutoFit/>
          </a:bodyPr>
          <a:lstStyle/>
          <a:p>
            <a:r>
              <a:rPr lang="en-GB" sz="1600" b="0"/>
              <a:t>Accelerating gap:  	E = E</a:t>
            </a:r>
            <a:r>
              <a:rPr lang="en-GB" sz="1600" b="0" baseline="-25000"/>
              <a:t>0</a:t>
            </a:r>
            <a:r>
              <a:rPr lang="en-GB" sz="1600" b="0"/>
              <a:t> cos (</a:t>
            </a:r>
            <a:r>
              <a:rPr lang="en-GB" sz="1600" b="0" i="1">
                <a:latin typeface="Symbol" pitchFamily="18" charset="2"/>
              </a:rPr>
              <a:t>w</a:t>
            </a:r>
            <a:r>
              <a:rPr lang="en-GB" sz="1600" b="0" i="1"/>
              <a:t>t + </a:t>
            </a:r>
            <a:r>
              <a:rPr lang="en-GB" sz="1600" b="0" i="1">
                <a:latin typeface="Symbol" pitchFamily="18" charset="2"/>
              </a:rPr>
              <a:t>f</a:t>
            </a:r>
            <a:r>
              <a:rPr lang="en-GB" sz="1600" b="0"/>
              <a:t>)</a:t>
            </a:r>
          </a:p>
          <a:p>
            <a:r>
              <a:rPr lang="en-GB" sz="1600" b="0"/>
              <a:t>		en. gain </a:t>
            </a:r>
            <a:r>
              <a:rPr lang="en-GB" sz="1600" b="0">
                <a:latin typeface="Symbol" pitchFamily="18" charset="2"/>
              </a:rPr>
              <a:t>D</a:t>
            </a:r>
            <a:r>
              <a:rPr lang="en-GB" sz="1600" b="0"/>
              <a:t>W = eV</a:t>
            </a:r>
            <a:r>
              <a:rPr lang="en-GB" sz="1600" b="0" baseline="-25000"/>
              <a:t>0</a:t>
            </a:r>
            <a:r>
              <a:rPr lang="en-GB" sz="1600" b="0"/>
              <a:t>Tcos</a:t>
            </a:r>
            <a:r>
              <a:rPr lang="en-GB" sz="1600" b="0" i="1">
                <a:latin typeface="Symbol" pitchFamily="18" charset="2"/>
              </a:rPr>
              <a:t>f</a:t>
            </a:r>
            <a:endParaRPr lang="en-US" sz="1600" b="0" i="1">
              <a:latin typeface="Symbol" pitchFamily="18" charset="2"/>
            </a:endParaRPr>
          </a:p>
        </p:txBody>
      </p:sp>
      <p:pic>
        <p:nvPicPr>
          <p:cNvPr id="662555" name="Picture 2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2971800" y="1981200"/>
            <a:ext cx="269875" cy="1066800"/>
          </a:xfrm>
          <a:prstGeom prst="rect">
            <a:avLst/>
          </a:prstGeom>
          <a:noFill/>
          <a:ln w="12700">
            <a:noFill/>
            <a:miter lim="800000"/>
            <a:headEnd type="none" w="sm" len="sm"/>
            <a:tailEnd type="none" w="sm" len="sm"/>
          </a:ln>
          <a:effectLst/>
        </p:spPr>
      </p:pic>
      <p:pic>
        <p:nvPicPr>
          <p:cNvPr id="662556" name="Picture 2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3657600" y="1981200"/>
            <a:ext cx="269875" cy="1066800"/>
          </a:xfrm>
          <a:prstGeom prst="rect">
            <a:avLst/>
          </a:prstGeom>
          <a:noFill/>
          <a:ln w="12700">
            <a:noFill/>
            <a:miter lim="800000"/>
            <a:headEnd type="none" w="sm" len="sm"/>
            <a:tailEnd type="none" w="sm" len="sm"/>
          </a:ln>
          <a:effectLst/>
        </p:spPr>
      </p:pic>
      <p:pic>
        <p:nvPicPr>
          <p:cNvPr id="662557" name="Picture 2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4343400" y="1981200"/>
            <a:ext cx="269875" cy="1066800"/>
          </a:xfrm>
          <a:prstGeom prst="rect">
            <a:avLst/>
          </a:prstGeom>
          <a:noFill/>
          <a:ln w="12700">
            <a:noFill/>
            <a:miter lim="800000"/>
            <a:headEnd type="none" w="sm" len="sm"/>
            <a:tailEnd type="none" w="sm" len="sm"/>
          </a:ln>
          <a:effectLst/>
        </p:spPr>
      </p:pic>
      <p:pic>
        <p:nvPicPr>
          <p:cNvPr id="662558" name="Picture 3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5029200" y="1981200"/>
            <a:ext cx="269875" cy="1066800"/>
          </a:xfrm>
          <a:prstGeom prst="rect">
            <a:avLst/>
          </a:prstGeom>
          <a:noFill/>
          <a:ln w="12700">
            <a:noFill/>
            <a:miter lim="800000"/>
            <a:headEnd type="none" w="sm" len="sm"/>
            <a:tailEnd type="none" w="sm" len="sm"/>
          </a:ln>
          <a:effectLst/>
        </p:spPr>
      </p:pic>
      <p:pic>
        <p:nvPicPr>
          <p:cNvPr id="662559" name="Picture 3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5715000" y="1981200"/>
            <a:ext cx="269875" cy="1066800"/>
          </a:xfrm>
          <a:prstGeom prst="rect">
            <a:avLst/>
          </a:prstGeom>
          <a:noFill/>
          <a:ln w="12700">
            <a:noFill/>
            <a:miter lim="800000"/>
            <a:headEnd type="none" w="sm" len="sm"/>
            <a:tailEnd type="none" w="sm" len="sm"/>
          </a:ln>
          <a:effectLst/>
        </p:spPr>
      </p:pic>
      <p:pic>
        <p:nvPicPr>
          <p:cNvPr id="662560" name="Picture 3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6400800" y="1981200"/>
            <a:ext cx="269875" cy="1066800"/>
          </a:xfrm>
          <a:prstGeom prst="rect">
            <a:avLst/>
          </a:prstGeom>
          <a:noFill/>
          <a:ln w="12700">
            <a:noFill/>
            <a:miter lim="800000"/>
            <a:headEnd type="none" w="sm" len="sm"/>
            <a:tailEnd type="none" w="sm" len="sm"/>
          </a:ln>
          <a:effectLst/>
        </p:spPr>
      </p:pic>
      <p:sp>
        <p:nvSpPr>
          <p:cNvPr id="662561" name="Text Box 33"/>
          <p:cNvSpPr txBox="1">
            <a:spLocks noChangeArrowheads="1"/>
          </p:cNvSpPr>
          <p:nvPr/>
        </p:nvSpPr>
        <p:spPr bwMode="auto">
          <a:xfrm>
            <a:off x="4267200" y="4038600"/>
            <a:ext cx="4648200" cy="907941"/>
          </a:xfrm>
          <a:prstGeom prst="rect">
            <a:avLst/>
          </a:prstGeom>
          <a:noFill/>
          <a:ln w="12700">
            <a:noFill/>
            <a:miter lim="800000"/>
            <a:headEnd type="none" w="sm" len="sm"/>
            <a:tailEnd type="none" w="sm" len="sm"/>
          </a:ln>
          <a:effectLst/>
        </p:spPr>
        <p:txBody>
          <a:bodyPr>
            <a:spAutoFit/>
          </a:bodyPr>
          <a:lstStyle/>
          <a:p>
            <a:pPr marL="266700" indent="-266700">
              <a:spcBef>
                <a:spcPts val="600"/>
              </a:spcBef>
              <a:buFont typeface="Wingdings" pitchFamily="2" charset="2"/>
              <a:buAutoNum type="arabicPeriod"/>
            </a:pPr>
            <a:r>
              <a:rPr lang="en-GB" sz="1600" b="0" dirty="0"/>
              <a:t>The beam must to be </a:t>
            </a:r>
            <a:r>
              <a:rPr lang="en-GB" sz="1600" b="0" u="sng" dirty="0">
                <a:solidFill>
                  <a:srgbClr val="FF0000"/>
                </a:solidFill>
              </a:rPr>
              <a:t>bunched</a:t>
            </a:r>
            <a:r>
              <a:rPr lang="en-GB" sz="1600" b="0" dirty="0"/>
              <a:t> at frequency </a:t>
            </a:r>
            <a:r>
              <a:rPr lang="en-GB" sz="1600" b="0" i="1" dirty="0" smtClean="0">
                <a:latin typeface="Symbol" pitchFamily="18" charset="2"/>
              </a:rPr>
              <a:t>w</a:t>
            </a:r>
            <a:endParaRPr lang="en-GB" sz="1600" b="0" dirty="0"/>
          </a:p>
          <a:p>
            <a:pPr marL="266700" indent="-266700">
              <a:spcBef>
                <a:spcPts val="600"/>
              </a:spcBef>
              <a:buFont typeface="Wingdings" pitchFamily="2" charset="2"/>
              <a:buAutoNum type="arabicPeriod"/>
            </a:pPr>
            <a:r>
              <a:rPr lang="en-GB" sz="1600" b="0" u="sng" dirty="0">
                <a:solidFill>
                  <a:srgbClr val="FF0000"/>
                </a:solidFill>
              </a:rPr>
              <a:t>distance</a:t>
            </a:r>
            <a:r>
              <a:rPr lang="en-GB" sz="1600" b="0" dirty="0"/>
              <a:t> between cavities and </a:t>
            </a:r>
            <a:r>
              <a:rPr lang="en-GB" sz="1600" b="0" u="sng" dirty="0">
                <a:solidFill>
                  <a:srgbClr val="FF0000"/>
                </a:solidFill>
              </a:rPr>
              <a:t>phase</a:t>
            </a:r>
            <a:r>
              <a:rPr lang="en-GB" sz="1600" b="0" dirty="0"/>
              <a:t> of each cavity must be correlated</a:t>
            </a:r>
            <a:endParaRPr lang="en-US" sz="1600" b="0" dirty="0"/>
          </a:p>
        </p:txBody>
      </p:sp>
      <p:pic>
        <p:nvPicPr>
          <p:cNvPr id="662562" name="Picture 3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52800" y="2286000"/>
            <a:ext cx="192088" cy="430213"/>
          </a:xfrm>
          <a:prstGeom prst="rect">
            <a:avLst/>
          </a:prstGeom>
          <a:noFill/>
          <a:ln w="12700">
            <a:noFill/>
            <a:miter lim="800000"/>
            <a:headEnd type="none" w="sm" len="sm"/>
            <a:tailEnd type="none" w="sm" len="sm"/>
          </a:ln>
          <a:effectLst/>
        </p:spPr>
      </p:pic>
      <p:pic>
        <p:nvPicPr>
          <p:cNvPr id="662564" name="Picture 3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24400" y="2286000"/>
            <a:ext cx="192088" cy="430213"/>
          </a:xfrm>
          <a:prstGeom prst="rect">
            <a:avLst/>
          </a:prstGeom>
          <a:noFill/>
          <a:ln w="12700">
            <a:noFill/>
            <a:miter lim="800000"/>
            <a:headEnd type="none" w="sm" len="sm"/>
            <a:tailEnd type="none" w="sm" len="sm"/>
          </a:ln>
          <a:effectLst/>
        </p:spPr>
      </p:pic>
      <p:pic>
        <p:nvPicPr>
          <p:cNvPr id="662566" name="Picture 3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6000" y="2286000"/>
            <a:ext cx="192088" cy="430213"/>
          </a:xfrm>
          <a:prstGeom prst="rect">
            <a:avLst/>
          </a:prstGeom>
          <a:noFill/>
          <a:ln w="12700">
            <a:noFill/>
            <a:miter lim="800000"/>
            <a:headEnd type="none" w="sm" len="sm"/>
            <a:tailEnd type="none" w="sm" len="sm"/>
          </a:ln>
          <a:effectLst/>
        </p:spPr>
      </p:pic>
      <p:sp>
        <p:nvSpPr>
          <p:cNvPr id="662567" name="Line 39"/>
          <p:cNvSpPr>
            <a:spLocks noChangeShapeType="1"/>
          </p:cNvSpPr>
          <p:nvPr/>
        </p:nvSpPr>
        <p:spPr bwMode="auto">
          <a:xfrm>
            <a:off x="3810000" y="3124200"/>
            <a:ext cx="685800" cy="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662569" name="Oval 41"/>
          <p:cNvSpPr>
            <a:spLocks noChangeArrowheads="1"/>
          </p:cNvSpPr>
          <p:nvPr/>
        </p:nvSpPr>
        <p:spPr bwMode="auto">
          <a:xfrm>
            <a:off x="1828800" y="2133600"/>
            <a:ext cx="838200" cy="838200"/>
          </a:xfrm>
          <a:prstGeom prst="ellipse">
            <a:avLst/>
          </a:prstGeom>
          <a:solidFill>
            <a:srgbClr val="FFFFAB"/>
          </a:solidFill>
          <a:ln w="12700">
            <a:solidFill>
              <a:schemeClr val="tx1"/>
            </a:solidFill>
            <a:round/>
            <a:headEnd type="none" w="sm" len="sm"/>
            <a:tailEnd type="none" w="sm" len="sm"/>
          </a:ln>
          <a:effectLst/>
        </p:spPr>
        <p:txBody>
          <a:bodyPr wrap="none" anchor="ctr"/>
          <a:lstStyle/>
          <a:p>
            <a:pPr algn="ctr"/>
            <a:r>
              <a:rPr lang="en-GB" sz="1400" b="0" dirty="0" smtClean="0"/>
              <a:t>bunching</a:t>
            </a:r>
          </a:p>
          <a:p>
            <a:pPr algn="ctr"/>
            <a:r>
              <a:rPr lang="en-GB" sz="1400" b="0" dirty="0" smtClean="0"/>
              <a:t>section</a:t>
            </a:r>
            <a:endParaRPr lang="en-US" sz="1400" b="0" dirty="0"/>
          </a:p>
        </p:txBody>
      </p:sp>
      <p:sp>
        <p:nvSpPr>
          <p:cNvPr id="662571" name="AutoShape 43"/>
          <p:cNvSpPr>
            <a:spLocks noChangeArrowheads="1"/>
          </p:cNvSpPr>
          <p:nvPr/>
        </p:nvSpPr>
        <p:spPr bwMode="auto">
          <a:xfrm>
            <a:off x="457200" y="5562600"/>
            <a:ext cx="609600" cy="333375"/>
          </a:xfrm>
          <a:prstGeom prst="rightArrow">
            <a:avLst>
              <a:gd name="adj1" fmla="val 50000"/>
              <a:gd name="adj2" fmla="val 45714"/>
            </a:avLst>
          </a:prstGeom>
          <a:solidFill>
            <a:srgbClr val="FFFFAB"/>
          </a:solidFill>
          <a:ln w="12700">
            <a:solidFill>
              <a:schemeClr val="tx1"/>
            </a:solidFill>
            <a:miter lim="800000"/>
            <a:headEnd type="none" w="sm" len="sm"/>
            <a:tailEnd type="none" w="sm" len="sm"/>
          </a:ln>
          <a:effectLst/>
        </p:spPr>
        <p:txBody>
          <a:bodyPr wrap="none" anchor="ctr"/>
          <a:lstStyle/>
          <a:p>
            <a:endParaRPr lang="en-US"/>
          </a:p>
        </p:txBody>
      </p:sp>
      <p:sp>
        <p:nvSpPr>
          <p:cNvPr id="662586" name="Text Box 58"/>
          <p:cNvSpPr txBox="1">
            <a:spLocks noChangeArrowheads="1"/>
          </p:cNvSpPr>
          <p:nvPr/>
        </p:nvSpPr>
        <p:spPr bwMode="auto">
          <a:xfrm>
            <a:off x="3962400" y="2743200"/>
            <a:ext cx="325438" cy="396875"/>
          </a:xfrm>
          <a:prstGeom prst="rect">
            <a:avLst/>
          </a:prstGeom>
          <a:noFill/>
          <a:ln w="12700">
            <a:noFill/>
            <a:miter lim="800000"/>
            <a:headEnd type="none" w="sm" len="sm"/>
            <a:tailEnd type="none" w="sm" len="sm"/>
          </a:ln>
          <a:effectLst/>
        </p:spPr>
        <p:txBody>
          <a:bodyPr wrap="none">
            <a:spAutoFit/>
          </a:bodyPr>
          <a:lstStyle/>
          <a:p>
            <a:r>
              <a:rPr lang="en-GB" b="0" i="1"/>
              <a:t>d</a:t>
            </a:r>
            <a:endParaRPr lang="en-US" b="0" i="1"/>
          </a:p>
        </p:txBody>
      </p:sp>
      <p:sp>
        <p:nvSpPr>
          <p:cNvPr id="662587" name="Text Box 59"/>
          <p:cNvSpPr txBox="1">
            <a:spLocks noChangeArrowheads="1"/>
          </p:cNvSpPr>
          <p:nvPr/>
        </p:nvSpPr>
        <p:spPr bwMode="auto">
          <a:xfrm>
            <a:off x="457200" y="5029200"/>
            <a:ext cx="3387725" cy="336550"/>
          </a:xfrm>
          <a:prstGeom prst="rect">
            <a:avLst/>
          </a:prstGeom>
          <a:noFill/>
          <a:ln w="12700">
            <a:noFill/>
            <a:miter lim="800000"/>
            <a:headEnd type="none" w="sm" len="sm"/>
            <a:tailEnd type="none" w="sm" len="sm"/>
          </a:ln>
          <a:effectLst/>
        </p:spPr>
        <p:txBody>
          <a:bodyPr wrap="none">
            <a:spAutoFit/>
          </a:bodyPr>
          <a:lstStyle/>
          <a:p>
            <a:r>
              <a:rPr lang="en-GB" sz="1600" b="0"/>
              <a:t>Phase change from cavity </a:t>
            </a:r>
            <a:r>
              <a:rPr lang="en-GB" sz="1600" b="0" i="1"/>
              <a:t>i</a:t>
            </a:r>
            <a:r>
              <a:rPr lang="en-GB" sz="1600" b="0"/>
              <a:t> to </a:t>
            </a:r>
            <a:r>
              <a:rPr lang="en-GB" sz="1600" b="0" i="1"/>
              <a:t>i</a:t>
            </a:r>
            <a:r>
              <a:rPr lang="en-GB" sz="1600" b="0"/>
              <a:t>+1 is</a:t>
            </a:r>
            <a:endParaRPr lang="en-US" sz="1600" b="0"/>
          </a:p>
        </p:txBody>
      </p:sp>
      <p:pic>
        <p:nvPicPr>
          <p:cNvPr id="662588" name="Picture 6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10200" y="2286000"/>
            <a:ext cx="192088" cy="430213"/>
          </a:xfrm>
          <a:prstGeom prst="rect">
            <a:avLst/>
          </a:prstGeom>
          <a:noFill/>
          <a:ln w="12700">
            <a:noFill/>
            <a:miter lim="800000"/>
            <a:headEnd type="none" w="sm" len="sm"/>
            <a:tailEnd type="none" w="sm" len="sm"/>
          </a:ln>
          <a:effectLst/>
        </p:spPr>
      </p:pic>
      <p:pic>
        <p:nvPicPr>
          <p:cNvPr id="662589" name="Picture 6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38600" y="2286000"/>
            <a:ext cx="192088" cy="430213"/>
          </a:xfrm>
          <a:prstGeom prst="rect">
            <a:avLst/>
          </a:prstGeom>
          <a:noFill/>
          <a:ln w="12700">
            <a:noFill/>
            <a:miter lim="800000"/>
            <a:headEnd type="none" w="sm" len="sm"/>
            <a:tailEnd type="none" w="sm" len="sm"/>
          </a:ln>
          <a:effectLst/>
        </p:spPr>
      </p:pic>
      <p:sp>
        <p:nvSpPr>
          <p:cNvPr id="662593" name="AutoShape 65"/>
          <p:cNvSpPr>
            <a:spLocks/>
          </p:cNvSpPr>
          <p:nvPr/>
        </p:nvSpPr>
        <p:spPr bwMode="auto">
          <a:xfrm>
            <a:off x="1905000" y="1371600"/>
            <a:ext cx="990600" cy="342900"/>
          </a:xfrm>
          <a:prstGeom prst="borderCallout1">
            <a:avLst>
              <a:gd name="adj1" fmla="val 33333"/>
              <a:gd name="adj2" fmla="val 107694"/>
              <a:gd name="adj3" fmla="val 152778"/>
              <a:gd name="adj4" fmla="val 122116"/>
            </a:avLst>
          </a:prstGeom>
          <a:solidFill>
            <a:schemeClr val="bg1"/>
          </a:solidFill>
          <a:ln w="12700">
            <a:solidFill>
              <a:schemeClr val="tx1"/>
            </a:solidFill>
            <a:miter lim="800000"/>
            <a:headEnd type="none" w="sm" len="sm"/>
            <a:tailEnd type="none" w="sm" len="sm"/>
          </a:ln>
          <a:effectLst/>
        </p:spPr>
        <p:txBody>
          <a:bodyPr/>
          <a:lstStyle/>
          <a:p>
            <a:pPr algn="ctr"/>
            <a:r>
              <a:rPr lang="en-GB" sz="1400" b="0"/>
              <a:t>RF cavity</a:t>
            </a:r>
            <a:endParaRPr lang="en-US" sz="1400" b="0"/>
          </a:p>
        </p:txBody>
      </p:sp>
      <p:sp>
        <p:nvSpPr>
          <p:cNvPr id="662594" name="AutoShape 66"/>
          <p:cNvSpPr>
            <a:spLocks/>
          </p:cNvSpPr>
          <p:nvPr/>
        </p:nvSpPr>
        <p:spPr bwMode="auto">
          <a:xfrm>
            <a:off x="3657600" y="1371600"/>
            <a:ext cx="1600200" cy="304800"/>
          </a:xfrm>
          <a:prstGeom prst="borderCallout1">
            <a:avLst>
              <a:gd name="adj1" fmla="val 37500"/>
              <a:gd name="adj2" fmla="val -4764"/>
              <a:gd name="adj3" fmla="val 268750"/>
              <a:gd name="adj4" fmla="val -11903"/>
            </a:avLst>
          </a:prstGeom>
          <a:solidFill>
            <a:schemeClr val="bg1"/>
          </a:solidFill>
          <a:ln w="12700">
            <a:solidFill>
              <a:schemeClr val="tx1"/>
            </a:solidFill>
            <a:miter lim="800000"/>
            <a:headEnd type="none" w="sm" len="sm"/>
            <a:tailEnd type="none" w="sm" len="sm"/>
          </a:ln>
          <a:effectLst/>
        </p:spPr>
        <p:txBody>
          <a:bodyPr/>
          <a:lstStyle/>
          <a:p>
            <a:pPr algn="ctr"/>
            <a:r>
              <a:rPr lang="en-GB" sz="1400" b="0"/>
              <a:t>Focusing magnet</a:t>
            </a:r>
            <a:endParaRPr lang="en-US" sz="1400" b="0"/>
          </a:p>
        </p:txBody>
      </p:sp>
      <p:sp>
        <p:nvSpPr>
          <p:cNvPr id="662595" name="Text Box 67"/>
          <p:cNvSpPr txBox="1">
            <a:spLocks noChangeArrowheads="1"/>
          </p:cNvSpPr>
          <p:nvPr/>
        </p:nvSpPr>
        <p:spPr bwMode="auto">
          <a:xfrm>
            <a:off x="228600" y="4038600"/>
            <a:ext cx="3124200" cy="830997"/>
          </a:xfrm>
          <a:prstGeom prst="rect">
            <a:avLst/>
          </a:prstGeom>
          <a:noFill/>
          <a:ln w="12700">
            <a:noFill/>
            <a:miter lim="800000"/>
            <a:headEnd type="none" w="sm" len="sm"/>
            <a:tailEnd type="none" w="sm" len="sm"/>
          </a:ln>
          <a:effectLst/>
        </p:spPr>
        <p:txBody>
          <a:bodyPr wrap="square">
            <a:spAutoFit/>
          </a:bodyPr>
          <a:lstStyle/>
          <a:p>
            <a:r>
              <a:rPr lang="en-GB" sz="1600" b="0" dirty="0"/>
              <a:t>Acceleration </a:t>
            </a:r>
            <a:r>
              <a:rPr lang="en-GB" sz="1600" b="0" dirty="0">
                <a:sym typeface="Symbol" pitchFamily="18" charset="2"/>
              </a:rPr>
              <a:t> the beam has to pass in each cavity on a phase </a:t>
            </a:r>
            <a:r>
              <a:rPr lang="en-GB" sz="1600" b="0" dirty="0">
                <a:latin typeface="Symbol" pitchFamily="18" charset="2"/>
                <a:sym typeface="Symbol" pitchFamily="18" charset="2"/>
              </a:rPr>
              <a:t>f</a:t>
            </a:r>
            <a:r>
              <a:rPr lang="en-GB" sz="1600" b="0" dirty="0">
                <a:sym typeface="Symbol" pitchFamily="18" charset="2"/>
              </a:rPr>
              <a:t> near the crest of the wave</a:t>
            </a:r>
            <a:r>
              <a:rPr lang="en-GB" sz="1600" b="0" dirty="0"/>
              <a:t> </a:t>
            </a:r>
            <a:endParaRPr lang="en-US" sz="1600" b="0" dirty="0"/>
          </a:p>
        </p:txBody>
      </p:sp>
      <p:sp>
        <p:nvSpPr>
          <p:cNvPr id="662596" name="Line 68"/>
          <p:cNvSpPr>
            <a:spLocks noChangeShapeType="1"/>
          </p:cNvSpPr>
          <p:nvPr/>
        </p:nvSpPr>
        <p:spPr bwMode="auto">
          <a:xfrm flipV="1">
            <a:off x="2590800" y="2590800"/>
            <a:ext cx="533400" cy="685800"/>
          </a:xfrm>
          <a:prstGeom prst="line">
            <a:avLst/>
          </a:prstGeom>
          <a:noFill/>
          <a:ln w="12700">
            <a:solidFill>
              <a:schemeClr val="tx1"/>
            </a:solidFill>
            <a:round/>
            <a:headEnd type="none" w="sm" len="sm"/>
            <a:tailEnd type="triangle" w="med" len="med"/>
          </a:ln>
          <a:effectLst/>
        </p:spPr>
        <p:txBody>
          <a:bodyPr/>
          <a:lstStyle/>
          <a:p>
            <a:endParaRPr lang="en-US"/>
          </a:p>
        </p:txBody>
      </p:sp>
      <p:pic>
        <p:nvPicPr>
          <p:cNvPr id="662597" name="Picture 69"/>
          <p:cNvPicPr>
            <a:picLocks noChangeAspect="1" noChangeArrowheads="1"/>
          </p:cNvPicPr>
          <p:nvPr/>
        </p:nvPicPr>
        <p:blipFill>
          <a:blip r:embed="rId8" cstate="print">
            <a:extLst>
              <a:ext uri="{28A0092B-C50C-407E-A947-70E740481C1C}">
                <a14:useLocalDpi xmlns:a14="http://schemas.microsoft.com/office/drawing/2010/main"/>
              </a:ext>
            </a:extLst>
          </a:blip>
          <a:srcRect t="20601" b="24463"/>
          <a:stretch>
            <a:fillRect/>
          </a:stretch>
        </p:blipFill>
        <p:spPr bwMode="auto">
          <a:xfrm>
            <a:off x="6705600" y="3352800"/>
            <a:ext cx="1479550" cy="609600"/>
          </a:xfrm>
          <a:prstGeom prst="rect">
            <a:avLst/>
          </a:prstGeom>
          <a:noFill/>
          <a:ln w="12700">
            <a:noFill/>
            <a:miter lim="800000"/>
            <a:headEnd type="none" w="sm" len="sm"/>
            <a:tailEnd type="none" w="sm" len="sm"/>
          </a:ln>
          <a:effectLst/>
        </p:spPr>
      </p:pic>
      <p:sp>
        <p:nvSpPr>
          <p:cNvPr id="662598" name="Oval 70"/>
          <p:cNvSpPr>
            <a:spLocks noChangeArrowheads="1"/>
          </p:cNvSpPr>
          <p:nvPr/>
        </p:nvSpPr>
        <p:spPr bwMode="auto">
          <a:xfrm>
            <a:off x="7543800" y="3505200"/>
            <a:ext cx="76200" cy="76200"/>
          </a:xfrm>
          <a:prstGeom prst="ellipse">
            <a:avLst/>
          </a:prstGeom>
          <a:solidFill>
            <a:schemeClr val="tx2"/>
          </a:solidFill>
          <a:ln w="12700">
            <a:solidFill>
              <a:schemeClr val="tx1"/>
            </a:solidFill>
            <a:round/>
            <a:headEnd type="none" w="sm" len="sm"/>
            <a:tailEnd type="none" w="sm" len="sm"/>
          </a:ln>
          <a:effectLst/>
        </p:spPr>
        <p:txBody>
          <a:bodyPr wrap="none" anchor="ctr"/>
          <a:lstStyle/>
          <a:p>
            <a:pPr algn="ctr"/>
            <a:endParaRPr lang="en-US">
              <a:solidFill>
                <a:schemeClr val="tx2"/>
              </a:solidFill>
            </a:endParaRPr>
          </a:p>
        </p:txBody>
      </p:sp>
      <p:sp>
        <p:nvSpPr>
          <p:cNvPr id="662599" name="AutoShape 71"/>
          <p:cNvSpPr>
            <a:spLocks noChangeArrowheads="1"/>
          </p:cNvSpPr>
          <p:nvPr/>
        </p:nvSpPr>
        <p:spPr bwMode="auto">
          <a:xfrm>
            <a:off x="3276600" y="4191000"/>
            <a:ext cx="609600" cy="333375"/>
          </a:xfrm>
          <a:prstGeom prst="rightArrow">
            <a:avLst>
              <a:gd name="adj1" fmla="val 50000"/>
              <a:gd name="adj2" fmla="val 45714"/>
            </a:avLst>
          </a:prstGeom>
          <a:solidFill>
            <a:srgbClr val="FFFFAB"/>
          </a:solidFill>
          <a:ln w="12700">
            <a:solidFill>
              <a:schemeClr val="tx1"/>
            </a:solidFill>
            <a:miter lim="800000"/>
            <a:headEnd type="none" w="sm" len="sm"/>
            <a:tailEnd type="none" w="sm" len="sm"/>
          </a:ln>
          <a:effectLst/>
        </p:spPr>
        <p:txBody>
          <a:bodyPr wrap="none" anchor="ctr"/>
          <a:lstStyle/>
          <a:p>
            <a:endParaRPr lang="en-US"/>
          </a:p>
        </p:txBody>
      </p:sp>
      <p:sp>
        <p:nvSpPr>
          <p:cNvPr id="662603" name="Text Box 75"/>
          <p:cNvSpPr txBox="1">
            <a:spLocks noChangeArrowheads="1"/>
          </p:cNvSpPr>
          <p:nvPr/>
        </p:nvSpPr>
        <p:spPr bwMode="auto">
          <a:xfrm>
            <a:off x="1219200" y="5486400"/>
            <a:ext cx="5791200" cy="581025"/>
          </a:xfrm>
          <a:prstGeom prst="rect">
            <a:avLst/>
          </a:prstGeom>
          <a:noFill/>
          <a:ln w="12700">
            <a:noFill/>
            <a:miter lim="800000"/>
            <a:headEnd type="none" w="sm" len="sm"/>
            <a:tailEnd type="none" w="sm" len="sm"/>
          </a:ln>
          <a:effectLst/>
        </p:spPr>
        <p:txBody>
          <a:bodyPr>
            <a:spAutoFit/>
          </a:bodyPr>
          <a:lstStyle/>
          <a:p>
            <a:r>
              <a:rPr lang="en-GB" sz="1600" b="0"/>
              <a:t>For the beam to be synchronous with the RF wave (</a:t>
            </a:r>
            <a:r>
              <a:rPr lang="en-US" sz="1600" b="0"/>
              <a:t>“ride on the crest”) phase must be related to distance by the relation:</a:t>
            </a:r>
          </a:p>
        </p:txBody>
      </p:sp>
      <p:pic>
        <p:nvPicPr>
          <p:cNvPr id="662604" name="Picture 7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772400" y="1524000"/>
            <a:ext cx="442913" cy="1752600"/>
          </a:xfrm>
          <a:prstGeom prst="rect">
            <a:avLst/>
          </a:prstGeom>
          <a:noFill/>
          <a:ln w="12700">
            <a:noFill/>
            <a:miter lim="800000"/>
            <a:headEnd type="none" w="sm" len="sm"/>
            <a:tailEnd type="none" w="sm" len="sm"/>
          </a:ln>
          <a:effectLst/>
        </p:spPr>
      </p:pic>
      <p:sp>
        <p:nvSpPr>
          <p:cNvPr id="662605" name="Line 77"/>
          <p:cNvSpPr>
            <a:spLocks noChangeShapeType="1"/>
          </p:cNvSpPr>
          <p:nvPr/>
        </p:nvSpPr>
        <p:spPr bwMode="auto">
          <a:xfrm flipV="1">
            <a:off x="7924800" y="2209800"/>
            <a:ext cx="152400" cy="0"/>
          </a:xfrm>
          <a:prstGeom prst="line">
            <a:avLst/>
          </a:prstGeom>
          <a:noFill/>
          <a:ln w="12700">
            <a:solidFill>
              <a:schemeClr val="accent2"/>
            </a:solidFill>
            <a:round/>
            <a:headEnd type="none" w="sm" len="sm"/>
            <a:tailEnd type="triangle" w="sm" len="sm"/>
          </a:ln>
          <a:effectLst/>
        </p:spPr>
        <p:txBody>
          <a:bodyPr/>
          <a:lstStyle/>
          <a:p>
            <a:endParaRPr lang="en-US"/>
          </a:p>
        </p:txBody>
      </p:sp>
      <p:sp>
        <p:nvSpPr>
          <p:cNvPr id="662606" name="Line 78"/>
          <p:cNvSpPr>
            <a:spLocks noChangeShapeType="1"/>
          </p:cNvSpPr>
          <p:nvPr/>
        </p:nvSpPr>
        <p:spPr bwMode="auto">
          <a:xfrm flipV="1">
            <a:off x="7924800" y="2286000"/>
            <a:ext cx="152400" cy="0"/>
          </a:xfrm>
          <a:prstGeom prst="line">
            <a:avLst/>
          </a:prstGeom>
          <a:noFill/>
          <a:ln w="12700">
            <a:solidFill>
              <a:schemeClr val="accent2"/>
            </a:solidFill>
            <a:round/>
            <a:headEnd type="none" w="sm" len="sm"/>
            <a:tailEnd type="triangle" w="sm" len="sm"/>
          </a:ln>
          <a:effectLst/>
        </p:spPr>
        <p:txBody>
          <a:bodyPr/>
          <a:lstStyle/>
          <a:p>
            <a:endParaRPr lang="en-US"/>
          </a:p>
        </p:txBody>
      </p:sp>
      <p:sp>
        <p:nvSpPr>
          <p:cNvPr id="662607" name="Line 79"/>
          <p:cNvSpPr>
            <a:spLocks noChangeShapeType="1"/>
          </p:cNvSpPr>
          <p:nvPr/>
        </p:nvSpPr>
        <p:spPr bwMode="auto">
          <a:xfrm flipV="1">
            <a:off x="7924800" y="2362200"/>
            <a:ext cx="152400" cy="0"/>
          </a:xfrm>
          <a:prstGeom prst="line">
            <a:avLst/>
          </a:prstGeom>
          <a:noFill/>
          <a:ln w="12700">
            <a:solidFill>
              <a:schemeClr val="accent2"/>
            </a:solidFill>
            <a:round/>
            <a:headEnd type="none" w="sm" len="sm"/>
            <a:tailEnd type="triangle" w="sm" len="sm"/>
          </a:ln>
          <a:effectLst/>
        </p:spPr>
        <p:txBody>
          <a:bodyPr/>
          <a:lstStyle/>
          <a:p>
            <a:endParaRPr lang="en-US"/>
          </a:p>
        </p:txBody>
      </p:sp>
      <p:sp>
        <p:nvSpPr>
          <p:cNvPr id="662608" name="Line 80"/>
          <p:cNvSpPr>
            <a:spLocks noChangeShapeType="1"/>
          </p:cNvSpPr>
          <p:nvPr/>
        </p:nvSpPr>
        <p:spPr bwMode="auto">
          <a:xfrm flipV="1">
            <a:off x="7924800" y="2438400"/>
            <a:ext cx="152400" cy="0"/>
          </a:xfrm>
          <a:prstGeom prst="line">
            <a:avLst/>
          </a:prstGeom>
          <a:noFill/>
          <a:ln w="12700">
            <a:solidFill>
              <a:schemeClr val="accent2"/>
            </a:solidFill>
            <a:round/>
            <a:headEnd type="none" w="sm" len="sm"/>
            <a:tailEnd type="triangle" w="sm" len="sm"/>
          </a:ln>
          <a:effectLst/>
        </p:spPr>
        <p:txBody>
          <a:bodyPr/>
          <a:lstStyle/>
          <a:p>
            <a:endParaRPr lang="en-US"/>
          </a:p>
        </p:txBody>
      </p:sp>
      <p:sp>
        <p:nvSpPr>
          <p:cNvPr id="662609" name="Line 81"/>
          <p:cNvSpPr>
            <a:spLocks noChangeShapeType="1"/>
          </p:cNvSpPr>
          <p:nvPr/>
        </p:nvSpPr>
        <p:spPr bwMode="auto">
          <a:xfrm flipV="1">
            <a:off x="7924800" y="2514600"/>
            <a:ext cx="152400" cy="0"/>
          </a:xfrm>
          <a:prstGeom prst="line">
            <a:avLst/>
          </a:prstGeom>
          <a:noFill/>
          <a:ln w="12700">
            <a:solidFill>
              <a:schemeClr val="accent2"/>
            </a:solidFill>
            <a:round/>
            <a:headEnd type="none" w="sm" len="sm"/>
            <a:tailEnd type="triangle" w="sm" len="sm"/>
          </a:ln>
          <a:effectLst/>
        </p:spPr>
        <p:txBody>
          <a:bodyPr/>
          <a:lstStyle/>
          <a:p>
            <a:endParaRPr lang="en-US"/>
          </a:p>
        </p:txBody>
      </p:sp>
      <p:sp>
        <p:nvSpPr>
          <p:cNvPr id="662610" name="Line 82"/>
          <p:cNvSpPr>
            <a:spLocks noChangeShapeType="1"/>
          </p:cNvSpPr>
          <p:nvPr/>
        </p:nvSpPr>
        <p:spPr bwMode="auto">
          <a:xfrm flipV="1">
            <a:off x="7924800" y="2590800"/>
            <a:ext cx="152400" cy="0"/>
          </a:xfrm>
          <a:prstGeom prst="line">
            <a:avLst/>
          </a:prstGeom>
          <a:noFill/>
          <a:ln w="12700">
            <a:solidFill>
              <a:schemeClr val="accent2"/>
            </a:solidFill>
            <a:round/>
            <a:headEnd type="none" w="sm" len="sm"/>
            <a:tailEnd type="triangle" w="sm" len="sm"/>
          </a:ln>
          <a:effectLst/>
        </p:spPr>
        <p:txBody>
          <a:bodyPr/>
          <a:lstStyle/>
          <a:p>
            <a:endParaRPr lang="en-US"/>
          </a:p>
        </p:txBody>
      </p:sp>
      <p:sp>
        <p:nvSpPr>
          <p:cNvPr id="662611" name="Oval 83"/>
          <p:cNvSpPr>
            <a:spLocks noChangeArrowheads="1"/>
          </p:cNvSpPr>
          <p:nvPr/>
        </p:nvSpPr>
        <p:spPr bwMode="auto">
          <a:xfrm>
            <a:off x="8077200" y="2743200"/>
            <a:ext cx="76200" cy="76200"/>
          </a:xfrm>
          <a:prstGeom prst="ellipse">
            <a:avLst/>
          </a:prstGeom>
          <a:solidFill>
            <a:schemeClr val="bg1"/>
          </a:solidFill>
          <a:ln w="9525">
            <a:solidFill>
              <a:srgbClr val="0000CC"/>
            </a:solidFill>
            <a:round/>
            <a:headEnd type="none" w="sm" len="sm"/>
            <a:tailEnd type="none" w="sm" len="sm"/>
          </a:ln>
          <a:effectLst/>
        </p:spPr>
        <p:txBody>
          <a:bodyPr wrap="none" anchor="ctr"/>
          <a:lstStyle/>
          <a:p>
            <a:endParaRPr lang="en-US"/>
          </a:p>
        </p:txBody>
      </p:sp>
      <p:sp>
        <p:nvSpPr>
          <p:cNvPr id="662612" name="Oval 84"/>
          <p:cNvSpPr>
            <a:spLocks noChangeArrowheads="1"/>
          </p:cNvSpPr>
          <p:nvPr/>
        </p:nvSpPr>
        <p:spPr bwMode="auto">
          <a:xfrm>
            <a:off x="8077200" y="1981200"/>
            <a:ext cx="76200" cy="76200"/>
          </a:xfrm>
          <a:prstGeom prst="ellipse">
            <a:avLst/>
          </a:prstGeom>
          <a:solidFill>
            <a:schemeClr val="bg1"/>
          </a:solidFill>
          <a:ln w="9525">
            <a:solidFill>
              <a:srgbClr val="0000CC"/>
            </a:solidFill>
            <a:round/>
            <a:headEnd type="none" w="sm" len="sm"/>
            <a:tailEnd type="none" w="sm" len="sm"/>
          </a:ln>
          <a:effectLst/>
        </p:spPr>
        <p:txBody>
          <a:bodyPr wrap="none" anchor="ctr"/>
          <a:lstStyle/>
          <a:p>
            <a:endParaRPr lang="en-US"/>
          </a:p>
        </p:txBody>
      </p:sp>
      <p:sp>
        <p:nvSpPr>
          <p:cNvPr id="662613" name="Line 85"/>
          <p:cNvSpPr>
            <a:spLocks noChangeShapeType="1"/>
          </p:cNvSpPr>
          <p:nvPr/>
        </p:nvSpPr>
        <p:spPr bwMode="auto">
          <a:xfrm flipV="1">
            <a:off x="8077200" y="2743200"/>
            <a:ext cx="76200" cy="76200"/>
          </a:xfrm>
          <a:prstGeom prst="line">
            <a:avLst/>
          </a:prstGeom>
          <a:noFill/>
          <a:ln w="12700">
            <a:solidFill>
              <a:srgbClr val="0000CC"/>
            </a:solidFill>
            <a:round/>
            <a:headEnd type="none" w="sm" len="sm"/>
            <a:tailEnd type="none" w="sm" len="sm"/>
          </a:ln>
          <a:effectLst/>
        </p:spPr>
        <p:txBody>
          <a:bodyPr/>
          <a:lstStyle/>
          <a:p>
            <a:endParaRPr lang="en-US"/>
          </a:p>
        </p:txBody>
      </p:sp>
      <p:sp>
        <p:nvSpPr>
          <p:cNvPr id="662614" name="Line 86"/>
          <p:cNvSpPr>
            <a:spLocks noChangeShapeType="1"/>
          </p:cNvSpPr>
          <p:nvPr/>
        </p:nvSpPr>
        <p:spPr bwMode="auto">
          <a:xfrm flipH="1" flipV="1">
            <a:off x="8077200" y="2743200"/>
            <a:ext cx="76200" cy="76200"/>
          </a:xfrm>
          <a:prstGeom prst="line">
            <a:avLst/>
          </a:prstGeom>
          <a:noFill/>
          <a:ln w="12700">
            <a:solidFill>
              <a:srgbClr val="0000CC"/>
            </a:solidFill>
            <a:round/>
            <a:headEnd type="none" w="sm" len="sm"/>
            <a:tailEnd type="none" w="sm" len="sm"/>
          </a:ln>
          <a:effectLst/>
        </p:spPr>
        <p:txBody>
          <a:bodyPr/>
          <a:lstStyle/>
          <a:p>
            <a:endParaRPr lang="en-US"/>
          </a:p>
        </p:txBody>
      </p:sp>
      <p:sp>
        <p:nvSpPr>
          <p:cNvPr id="662617" name="Oval 89"/>
          <p:cNvSpPr>
            <a:spLocks noChangeArrowheads="1"/>
          </p:cNvSpPr>
          <p:nvPr/>
        </p:nvSpPr>
        <p:spPr bwMode="auto">
          <a:xfrm>
            <a:off x="7848600" y="1981200"/>
            <a:ext cx="76200" cy="76200"/>
          </a:xfrm>
          <a:prstGeom prst="ellipse">
            <a:avLst/>
          </a:prstGeom>
          <a:solidFill>
            <a:schemeClr val="bg1"/>
          </a:solidFill>
          <a:ln w="9525">
            <a:solidFill>
              <a:srgbClr val="0000CC"/>
            </a:solidFill>
            <a:round/>
            <a:headEnd type="none" w="sm" len="sm"/>
            <a:tailEnd type="none" w="sm" len="sm"/>
          </a:ln>
          <a:effectLst/>
        </p:spPr>
        <p:txBody>
          <a:bodyPr wrap="none" anchor="ctr"/>
          <a:lstStyle/>
          <a:p>
            <a:endParaRPr lang="en-US"/>
          </a:p>
        </p:txBody>
      </p:sp>
      <p:sp>
        <p:nvSpPr>
          <p:cNvPr id="662618" name="Oval 90"/>
          <p:cNvSpPr>
            <a:spLocks noChangeArrowheads="1"/>
          </p:cNvSpPr>
          <p:nvPr/>
        </p:nvSpPr>
        <p:spPr bwMode="auto">
          <a:xfrm>
            <a:off x="8001000" y="1752600"/>
            <a:ext cx="76200" cy="76200"/>
          </a:xfrm>
          <a:prstGeom prst="ellipse">
            <a:avLst/>
          </a:prstGeom>
          <a:solidFill>
            <a:schemeClr val="bg1"/>
          </a:solidFill>
          <a:ln w="9525">
            <a:solidFill>
              <a:srgbClr val="0000CC"/>
            </a:solidFill>
            <a:round/>
            <a:headEnd type="none" w="sm" len="sm"/>
            <a:tailEnd type="none" w="sm" len="sm"/>
          </a:ln>
          <a:effectLst/>
        </p:spPr>
        <p:txBody>
          <a:bodyPr wrap="none" anchor="ctr"/>
          <a:lstStyle/>
          <a:p>
            <a:endParaRPr lang="en-US"/>
          </a:p>
        </p:txBody>
      </p:sp>
      <p:sp>
        <p:nvSpPr>
          <p:cNvPr id="662619" name="Oval 91"/>
          <p:cNvSpPr>
            <a:spLocks noChangeArrowheads="1"/>
          </p:cNvSpPr>
          <p:nvPr/>
        </p:nvSpPr>
        <p:spPr bwMode="auto">
          <a:xfrm>
            <a:off x="8001000" y="2971800"/>
            <a:ext cx="76200" cy="76200"/>
          </a:xfrm>
          <a:prstGeom prst="ellipse">
            <a:avLst/>
          </a:prstGeom>
          <a:solidFill>
            <a:schemeClr val="bg1"/>
          </a:solidFill>
          <a:ln w="9525">
            <a:solidFill>
              <a:srgbClr val="0000CC"/>
            </a:solidFill>
            <a:round/>
            <a:headEnd type="none" w="sm" len="sm"/>
            <a:tailEnd type="none" w="sm" len="sm"/>
          </a:ln>
          <a:effectLst/>
        </p:spPr>
        <p:txBody>
          <a:bodyPr wrap="none" anchor="ctr"/>
          <a:lstStyle/>
          <a:p>
            <a:endParaRPr lang="en-US"/>
          </a:p>
        </p:txBody>
      </p:sp>
      <p:sp>
        <p:nvSpPr>
          <p:cNvPr id="662620" name="Line 92"/>
          <p:cNvSpPr>
            <a:spLocks noChangeShapeType="1"/>
          </p:cNvSpPr>
          <p:nvPr/>
        </p:nvSpPr>
        <p:spPr bwMode="auto">
          <a:xfrm flipV="1">
            <a:off x="8001000" y="2971800"/>
            <a:ext cx="76200" cy="76200"/>
          </a:xfrm>
          <a:prstGeom prst="line">
            <a:avLst/>
          </a:prstGeom>
          <a:noFill/>
          <a:ln w="12700">
            <a:solidFill>
              <a:srgbClr val="0000CC"/>
            </a:solidFill>
            <a:round/>
            <a:headEnd type="none" w="sm" len="sm"/>
            <a:tailEnd type="none" w="sm" len="sm"/>
          </a:ln>
          <a:effectLst/>
        </p:spPr>
        <p:txBody>
          <a:bodyPr/>
          <a:lstStyle/>
          <a:p>
            <a:endParaRPr lang="en-US"/>
          </a:p>
        </p:txBody>
      </p:sp>
      <p:sp>
        <p:nvSpPr>
          <p:cNvPr id="662621" name="Line 93"/>
          <p:cNvSpPr>
            <a:spLocks noChangeShapeType="1"/>
          </p:cNvSpPr>
          <p:nvPr/>
        </p:nvSpPr>
        <p:spPr bwMode="auto">
          <a:xfrm flipH="1" flipV="1">
            <a:off x="8001000" y="2971800"/>
            <a:ext cx="76200" cy="76200"/>
          </a:xfrm>
          <a:prstGeom prst="line">
            <a:avLst/>
          </a:prstGeom>
          <a:noFill/>
          <a:ln w="12700">
            <a:solidFill>
              <a:srgbClr val="0000CC"/>
            </a:solidFill>
            <a:round/>
            <a:headEnd type="none" w="sm" len="sm"/>
            <a:tailEnd type="none" w="sm" len="sm"/>
          </a:ln>
          <a:effectLst/>
        </p:spPr>
        <p:txBody>
          <a:bodyPr/>
          <a:lstStyle/>
          <a:p>
            <a:endParaRPr lang="en-US"/>
          </a:p>
        </p:txBody>
      </p:sp>
      <p:sp>
        <p:nvSpPr>
          <p:cNvPr id="662622" name="Oval 94"/>
          <p:cNvSpPr>
            <a:spLocks noChangeArrowheads="1"/>
          </p:cNvSpPr>
          <p:nvPr/>
        </p:nvSpPr>
        <p:spPr bwMode="auto">
          <a:xfrm>
            <a:off x="7848600" y="2743200"/>
            <a:ext cx="76200" cy="76200"/>
          </a:xfrm>
          <a:prstGeom prst="ellipse">
            <a:avLst/>
          </a:prstGeom>
          <a:solidFill>
            <a:schemeClr val="bg1"/>
          </a:solidFill>
          <a:ln w="9525">
            <a:solidFill>
              <a:srgbClr val="0000CC"/>
            </a:solidFill>
            <a:round/>
            <a:headEnd type="none" w="sm" len="sm"/>
            <a:tailEnd type="none" w="sm" len="sm"/>
          </a:ln>
          <a:effectLst/>
        </p:spPr>
        <p:txBody>
          <a:bodyPr wrap="none" anchor="ctr"/>
          <a:lstStyle/>
          <a:p>
            <a:endParaRPr lang="en-US"/>
          </a:p>
        </p:txBody>
      </p:sp>
      <p:sp>
        <p:nvSpPr>
          <p:cNvPr id="662623" name="Line 95"/>
          <p:cNvSpPr>
            <a:spLocks noChangeShapeType="1"/>
          </p:cNvSpPr>
          <p:nvPr/>
        </p:nvSpPr>
        <p:spPr bwMode="auto">
          <a:xfrm flipV="1">
            <a:off x="7848600" y="2743200"/>
            <a:ext cx="76200" cy="76200"/>
          </a:xfrm>
          <a:prstGeom prst="line">
            <a:avLst/>
          </a:prstGeom>
          <a:noFill/>
          <a:ln w="12700">
            <a:solidFill>
              <a:srgbClr val="0000CC"/>
            </a:solidFill>
            <a:round/>
            <a:headEnd type="none" w="sm" len="sm"/>
            <a:tailEnd type="none" w="sm" len="sm"/>
          </a:ln>
          <a:effectLst/>
        </p:spPr>
        <p:txBody>
          <a:bodyPr/>
          <a:lstStyle/>
          <a:p>
            <a:endParaRPr lang="en-US"/>
          </a:p>
        </p:txBody>
      </p:sp>
      <p:sp>
        <p:nvSpPr>
          <p:cNvPr id="662624" name="Line 96"/>
          <p:cNvSpPr>
            <a:spLocks noChangeShapeType="1"/>
          </p:cNvSpPr>
          <p:nvPr/>
        </p:nvSpPr>
        <p:spPr bwMode="auto">
          <a:xfrm flipH="1" flipV="1">
            <a:off x="7848600" y="2743200"/>
            <a:ext cx="76200" cy="76200"/>
          </a:xfrm>
          <a:prstGeom prst="line">
            <a:avLst/>
          </a:prstGeom>
          <a:noFill/>
          <a:ln w="12700">
            <a:solidFill>
              <a:srgbClr val="0000CC"/>
            </a:solidFill>
            <a:round/>
            <a:headEnd type="none" w="sm" len="sm"/>
            <a:tailEnd type="none" w="sm" len="sm"/>
          </a:ln>
          <a:effectLst/>
        </p:spPr>
        <p:txBody>
          <a:bodyPr/>
          <a:lstStyle/>
          <a:p>
            <a:endParaRPr lang="en-US"/>
          </a:p>
        </p:txBody>
      </p:sp>
      <p:sp>
        <p:nvSpPr>
          <p:cNvPr id="662626" name="Text Box 98"/>
          <p:cNvSpPr txBox="1">
            <a:spLocks noChangeArrowheads="1"/>
          </p:cNvSpPr>
          <p:nvPr/>
        </p:nvSpPr>
        <p:spPr bwMode="auto">
          <a:xfrm>
            <a:off x="8229600" y="1752600"/>
            <a:ext cx="735013" cy="304800"/>
          </a:xfrm>
          <a:prstGeom prst="rect">
            <a:avLst/>
          </a:prstGeom>
          <a:noFill/>
          <a:ln w="12700">
            <a:noFill/>
            <a:miter lim="800000"/>
            <a:headEnd type="none" w="sm" len="sm"/>
            <a:tailEnd type="none" w="sm" len="sm"/>
          </a:ln>
          <a:effectLst/>
        </p:spPr>
        <p:txBody>
          <a:bodyPr wrap="none">
            <a:spAutoFit/>
          </a:bodyPr>
          <a:lstStyle/>
          <a:p>
            <a:r>
              <a:rPr lang="en-GB" sz="1400"/>
              <a:t>B-field</a:t>
            </a:r>
            <a:endParaRPr lang="en-US" sz="1400"/>
          </a:p>
        </p:txBody>
      </p:sp>
      <p:sp>
        <p:nvSpPr>
          <p:cNvPr id="662627" name="Text Box 99"/>
          <p:cNvSpPr txBox="1">
            <a:spLocks noChangeArrowheads="1"/>
          </p:cNvSpPr>
          <p:nvPr/>
        </p:nvSpPr>
        <p:spPr bwMode="auto">
          <a:xfrm>
            <a:off x="8229600" y="2209800"/>
            <a:ext cx="725488" cy="304800"/>
          </a:xfrm>
          <a:prstGeom prst="rect">
            <a:avLst/>
          </a:prstGeom>
          <a:noFill/>
          <a:ln w="12700">
            <a:noFill/>
            <a:miter lim="800000"/>
            <a:headEnd type="none" w="sm" len="sm"/>
            <a:tailEnd type="none" w="sm" len="sm"/>
          </a:ln>
          <a:effectLst/>
        </p:spPr>
        <p:txBody>
          <a:bodyPr wrap="none">
            <a:spAutoFit/>
          </a:bodyPr>
          <a:lstStyle/>
          <a:p>
            <a:r>
              <a:rPr lang="en-GB" sz="1400" dirty="0"/>
              <a:t>E-field</a:t>
            </a:r>
            <a:endParaRPr lang="en-US" sz="1400" dirty="0"/>
          </a:p>
        </p:txBody>
      </p:sp>
      <p:sp>
        <p:nvSpPr>
          <p:cNvPr id="662628" name="Line 100"/>
          <p:cNvSpPr>
            <a:spLocks noChangeShapeType="1"/>
          </p:cNvSpPr>
          <p:nvPr/>
        </p:nvSpPr>
        <p:spPr bwMode="auto">
          <a:xfrm flipV="1">
            <a:off x="8153400" y="1905000"/>
            <a:ext cx="152400" cy="76200"/>
          </a:xfrm>
          <a:prstGeom prst="line">
            <a:avLst/>
          </a:prstGeom>
          <a:noFill/>
          <a:ln w="12700">
            <a:solidFill>
              <a:schemeClr val="tx1"/>
            </a:solidFill>
            <a:round/>
            <a:headEnd type="none" w="sm" len="sm"/>
            <a:tailEnd type="none" w="sm" len="sm"/>
          </a:ln>
          <a:effectLst/>
        </p:spPr>
        <p:txBody>
          <a:bodyPr/>
          <a:lstStyle/>
          <a:p>
            <a:endParaRPr lang="en-US"/>
          </a:p>
        </p:txBody>
      </p:sp>
      <p:sp>
        <p:nvSpPr>
          <p:cNvPr id="662629" name="Line 101"/>
          <p:cNvSpPr>
            <a:spLocks noChangeShapeType="1"/>
          </p:cNvSpPr>
          <p:nvPr/>
        </p:nvSpPr>
        <p:spPr bwMode="auto">
          <a:xfrm>
            <a:off x="8001000" y="2286000"/>
            <a:ext cx="304800" cy="76200"/>
          </a:xfrm>
          <a:prstGeom prst="line">
            <a:avLst/>
          </a:prstGeom>
          <a:noFill/>
          <a:ln w="12700">
            <a:solidFill>
              <a:schemeClr val="tx1"/>
            </a:solidFill>
            <a:round/>
            <a:headEnd type="none" w="sm" len="sm"/>
            <a:tailEnd type="none" w="sm" len="sm"/>
          </a:ln>
          <a:effectLst/>
        </p:spPr>
        <p:txBody>
          <a:bodyPr/>
          <a:lstStyle/>
          <a:p>
            <a:endParaRPr lang="en-US"/>
          </a:p>
        </p:txBody>
      </p:sp>
      <p:sp>
        <p:nvSpPr>
          <p:cNvPr id="662630" name="Rectangle 102"/>
          <p:cNvSpPr>
            <a:spLocks noChangeArrowheads="1"/>
          </p:cNvSpPr>
          <p:nvPr/>
        </p:nvSpPr>
        <p:spPr bwMode="auto">
          <a:xfrm>
            <a:off x="7162800" y="2133600"/>
            <a:ext cx="304800" cy="6858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662631" name="Text Box 103"/>
          <p:cNvSpPr txBox="1">
            <a:spLocks noChangeArrowheads="1"/>
          </p:cNvSpPr>
          <p:nvPr/>
        </p:nvSpPr>
        <p:spPr bwMode="auto">
          <a:xfrm>
            <a:off x="304800" y="6096000"/>
            <a:ext cx="8262938" cy="336550"/>
          </a:xfrm>
          <a:prstGeom prst="rect">
            <a:avLst/>
          </a:prstGeom>
          <a:noFill/>
          <a:ln w="12700">
            <a:noFill/>
            <a:miter lim="800000"/>
            <a:headEnd type="none" w="sm" len="sm"/>
            <a:tailEnd type="none" w="sm" len="sm"/>
          </a:ln>
          <a:effectLst/>
        </p:spPr>
        <p:txBody>
          <a:bodyPr wrap="none">
            <a:spAutoFit/>
          </a:bodyPr>
          <a:lstStyle/>
          <a:p>
            <a:r>
              <a:rPr lang="en-GB" sz="1600" b="0" dirty="0"/>
              <a:t>… and on top of acceleration, we need to introduce in our </a:t>
            </a:r>
            <a:r>
              <a:rPr lang="en-US" sz="1600" b="0" dirty="0"/>
              <a:t>“linac” some </a:t>
            </a:r>
            <a:r>
              <a:rPr lang="en-US" sz="1600" b="0" u="sng" dirty="0">
                <a:solidFill>
                  <a:schemeClr val="hlink"/>
                </a:solidFill>
              </a:rPr>
              <a:t>focusing elements</a:t>
            </a:r>
            <a:r>
              <a:rPr lang="en-US" sz="1600" b="0" dirty="0"/>
              <a:t> </a:t>
            </a:r>
          </a:p>
        </p:txBody>
      </p:sp>
      <p:sp>
        <p:nvSpPr>
          <p:cNvPr id="64" name="Text Box 103"/>
          <p:cNvSpPr txBox="1">
            <a:spLocks noChangeArrowheads="1"/>
          </p:cNvSpPr>
          <p:nvPr/>
        </p:nvSpPr>
        <p:spPr bwMode="auto">
          <a:xfrm>
            <a:off x="304800" y="6400800"/>
            <a:ext cx="7855035" cy="338554"/>
          </a:xfrm>
          <a:prstGeom prst="rect">
            <a:avLst/>
          </a:prstGeom>
          <a:noFill/>
          <a:ln w="12700">
            <a:noFill/>
            <a:miter lim="800000"/>
            <a:headEnd type="none" w="sm" len="sm"/>
            <a:tailEnd type="none" w="sm" len="sm"/>
          </a:ln>
          <a:effectLst/>
        </p:spPr>
        <p:txBody>
          <a:bodyPr wrap="none">
            <a:spAutoFit/>
          </a:bodyPr>
          <a:lstStyle/>
          <a:p>
            <a:r>
              <a:rPr lang="en-GB" sz="1600" b="0" dirty="0"/>
              <a:t>… and on top of </a:t>
            </a:r>
            <a:r>
              <a:rPr lang="en-GB" sz="1600" b="0" dirty="0" smtClean="0"/>
              <a:t>that, we will couple a number of gaps in an “</a:t>
            </a:r>
            <a:r>
              <a:rPr lang="en-US" sz="1600" b="0" u="sng" dirty="0" smtClean="0">
                <a:solidFill>
                  <a:schemeClr val="hlink"/>
                </a:solidFill>
              </a:rPr>
              <a:t>accelerating structure”</a:t>
            </a:r>
            <a:r>
              <a:rPr lang="en-US" sz="1600" b="0" dirty="0" smtClean="0"/>
              <a:t> </a:t>
            </a:r>
            <a:endParaRPr lang="en-US" sz="1600" b="0" dirty="0"/>
          </a:p>
        </p:txBody>
      </p:sp>
      <p:sp>
        <p:nvSpPr>
          <p:cNvPr id="65" name="Left Brace 64"/>
          <p:cNvSpPr/>
          <p:nvPr/>
        </p:nvSpPr>
        <p:spPr bwMode="auto">
          <a:xfrm>
            <a:off x="4038600" y="4114800"/>
            <a:ext cx="228600" cy="533400"/>
          </a:xfrm>
          <a:prstGeom prst="leftBrace">
            <a:avLst/>
          </a:prstGeom>
          <a:solidFill>
            <a:schemeClr val="bg1"/>
          </a:solidFill>
          <a:ln w="254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aphicFrame>
        <p:nvGraphicFramePr>
          <p:cNvPr id="755716" name="Object 4"/>
          <p:cNvGraphicFramePr>
            <a:graphicFrameLocks noChangeAspect="1"/>
          </p:cNvGraphicFramePr>
          <p:nvPr/>
        </p:nvGraphicFramePr>
        <p:xfrm>
          <a:off x="4114800" y="4896306"/>
          <a:ext cx="2590800" cy="663245"/>
        </p:xfrm>
        <a:graphic>
          <a:graphicData uri="http://schemas.openxmlformats.org/presentationml/2006/ole">
            <mc:AlternateContent xmlns:mc="http://schemas.openxmlformats.org/markup-compatibility/2006">
              <mc:Choice xmlns:v="urn:schemas-microsoft-com:vml" Requires="v">
                <p:oleObj spid="_x0000_s755824" name="Equation" r:id="rId9" imgW="1638000" imgH="419040" progId="Equation.3">
                  <p:embed/>
                </p:oleObj>
              </mc:Choice>
              <mc:Fallback>
                <p:oleObj name="Equation" r:id="rId9" imgW="1638000" imgH="41904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4896306"/>
                        <a:ext cx="2590800" cy="6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FF"/>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25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25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25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25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25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25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26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26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26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60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26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260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26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26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26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26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26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26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626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26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26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26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26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26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26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26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26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26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26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625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259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625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25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625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6255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625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26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6259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259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6259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6256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258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6259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6256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6256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6258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6257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6258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6260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75571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6263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6259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6256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62589"/>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6256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62566"/>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6258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6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2535" grpId="0" animBg="1"/>
      <p:bldP spid="662537" grpId="0" animBg="1"/>
      <p:bldP spid="662539" grpId="0"/>
      <p:bldP spid="662540" grpId="0"/>
      <p:bldP spid="662541" grpId="0" animBg="1"/>
      <p:bldP spid="662551" grpId="0" animBg="1"/>
      <p:bldP spid="662561" grpId="0"/>
      <p:bldP spid="662567" grpId="0" animBg="1"/>
      <p:bldP spid="662569" grpId="0" animBg="1"/>
      <p:bldP spid="662571" grpId="0" animBg="1"/>
      <p:bldP spid="662586" grpId="0"/>
      <p:bldP spid="662587" grpId="0"/>
      <p:bldP spid="662593" grpId="0" animBg="1"/>
      <p:bldP spid="662594" grpId="0" animBg="1"/>
      <p:bldP spid="662595" grpId="0"/>
      <p:bldP spid="662596" grpId="0" animBg="1"/>
      <p:bldP spid="662598" grpId="0" animBg="1"/>
      <p:bldP spid="662599" grpId="0" animBg="1"/>
      <p:bldP spid="662603" grpId="0"/>
      <p:bldP spid="662605" grpId="0" animBg="1"/>
      <p:bldP spid="662606" grpId="0" animBg="1"/>
      <p:bldP spid="662607" grpId="0" animBg="1"/>
      <p:bldP spid="662608" grpId="0" animBg="1"/>
      <p:bldP spid="662609" grpId="0" animBg="1"/>
      <p:bldP spid="662610" grpId="0" animBg="1"/>
      <p:bldP spid="662611" grpId="0" animBg="1"/>
      <p:bldP spid="662612" grpId="0" animBg="1"/>
      <p:bldP spid="662613" grpId="0" animBg="1"/>
      <p:bldP spid="662614" grpId="0" animBg="1"/>
      <p:bldP spid="662617" grpId="0" animBg="1"/>
      <p:bldP spid="662618" grpId="0" animBg="1"/>
      <p:bldP spid="662619" grpId="0" animBg="1"/>
      <p:bldP spid="662620" grpId="0" animBg="1"/>
      <p:bldP spid="662621" grpId="0" animBg="1"/>
      <p:bldP spid="662622" grpId="0" animBg="1"/>
      <p:bldP spid="662623" grpId="0" animBg="1"/>
      <p:bldP spid="662624" grpId="0" animBg="1"/>
      <p:bldP spid="662626" grpId="0"/>
      <p:bldP spid="662627" grpId="0"/>
      <p:bldP spid="662628" grpId="0" animBg="1"/>
      <p:bldP spid="662629" grpId="0" animBg="1"/>
      <p:bldP spid="662630" grpId="0" animBg="1"/>
      <p:bldP spid="662631" grpId="0"/>
      <p:bldP spid="64" grpId="0"/>
      <p:bldP spid="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6629400" cy="990600"/>
          </a:xfrm>
        </p:spPr>
        <p:txBody>
          <a:bodyPr/>
          <a:lstStyle/>
          <a:p>
            <a:r>
              <a:rPr lang="en-US" dirty="0" smtClean="0"/>
              <a:t>6. The Radio-Frequency Quadrupole</a:t>
            </a:r>
            <a:endParaRPr lang="en-US" dirty="0"/>
          </a:p>
        </p:txBody>
      </p:sp>
      <p:sp>
        <p:nvSpPr>
          <p:cNvPr id="3" name="Footer Placeholder 2"/>
          <p:cNvSpPr>
            <a:spLocks noGrp="1"/>
          </p:cNvSpPr>
          <p:nvPr>
            <p:ph type="ftr" sz="quarter" idx="11"/>
          </p:nvPr>
        </p:nvSpPr>
        <p:spPr/>
        <p:txBody>
          <a:bodyPr/>
          <a:lstStyle/>
          <a:p>
            <a:fld id="{EB996D84-0222-4F55-83D2-C4FDBB2E5B02}" type="slidenum">
              <a:rPr lang="en-GB" smtClean="0"/>
              <a:pPr/>
              <a:t>70</a:t>
            </a:fld>
            <a:endParaRPr lang="en-GB"/>
          </a:p>
        </p:txBody>
      </p:sp>
      <p:pic>
        <p:nvPicPr>
          <p:cNvPr id="8765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5738" y="3657600"/>
            <a:ext cx="4014788"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72196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fld id="{B5020863-4BF7-492B-9D3B-7B7C3CAACA78}" type="slidenum">
              <a:rPr lang="en-GB"/>
              <a:pPr/>
              <a:t>71</a:t>
            </a:fld>
            <a:endParaRPr lang="en-GB"/>
          </a:p>
        </p:txBody>
      </p:sp>
      <p:sp>
        <p:nvSpPr>
          <p:cNvPr id="662532" name="Rectangle 4"/>
          <p:cNvSpPr>
            <a:spLocks noGrp="1" noChangeArrowheads="1"/>
          </p:cNvSpPr>
          <p:nvPr>
            <p:ph type="title"/>
          </p:nvPr>
        </p:nvSpPr>
        <p:spPr/>
        <p:txBody>
          <a:bodyPr/>
          <a:lstStyle/>
          <a:p>
            <a:r>
              <a:rPr lang="en-US" sz="3200"/>
              <a:t>Low-energy acceleration of protons and ions</a:t>
            </a:r>
          </a:p>
        </p:txBody>
      </p:sp>
      <p:sp>
        <p:nvSpPr>
          <p:cNvPr id="662533" name="Text Box 5"/>
          <p:cNvSpPr txBox="1">
            <a:spLocks noChangeArrowheads="1"/>
          </p:cNvSpPr>
          <p:nvPr/>
        </p:nvSpPr>
        <p:spPr bwMode="auto">
          <a:xfrm>
            <a:off x="517525" y="1916113"/>
            <a:ext cx="184150" cy="396875"/>
          </a:xfrm>
          <a:prstGeom prst="rect">
            <a:avLst/>
          </a:prstGeom>
          <a:noFill/>
          <a:ln w="12700">
            <a:noFill/>
            <a:miter lim="800000"/>
            <a:headEnd type="none" w="sm" len="sm"/>
            <a:tailEnd type="none" w="sm" len="sm"/>
          </a:ln>
          <a:effectLst/>
        </p:spPr>
        <p:txBody>
          <a:bodyPr wrap="none">
            <a:spAutoFit/>
          </a:bodyPr>
          <a:lstStyle/>
          <a:p>
            <a:endParaRPr lang="en-US"/>
          </a:p>
        </p:txBody>
      </p:sp>
      <p:sp>
        <p:nvSpPr>
          <p:cNvPr id="662534" name="Text Box 6"/>
          <p:cNvSpPr txBox="1">
            <a:spLocks noChangeArrowheads="1"/>
          </p:cNvSpPr>
          <p:nvPr/>
        </p:nvSpPr>
        <p:spPr bwMode="auto">
          <a:xfrm>
            <a:off x="457200" y="1600200"/>
            <a:ext cx="8321675" cy="1077218"/>
          </a:xfrm>
          <a:prstGeom prst="rect">
            <a:avLst/>
          </a:prstGeom>
          <a:noFill/>
          <a:ln w="12700">
            <a:noFill/>
            <a:miter lim="800000"/>
            <a:headEnd type="none" w="sm" len="sm"/>
            <a:tailEnd type="none" w="sm" len="sm"/>
          </a:ln>
          <a:effectLst/>
        </p:spPr>
        <p:txBody>
          <a:bodyPr>
            <a:spAutoFit/>
          </a:bodyPr>
          <a:lstStyle/>
          <a:p>
            <a:r>
              <a:rPr lang="en-US" sz="1600" i="1" dirty="0">
                <a:solidFill>
                  <a:schemeClr val="hlink"/>
                </a:solidFill>
              </a:rPr>
              <a:t>Low energy</a:t>
            </a:r>
            <a:r>
              <a:rPr lang="en-US" sz="1600" b="0" dirty="0"/>
              <a:t> </a:t>
            </a:r>
            <a:r>
              <a:rPr lang="en-US" sz="1600" b="0" dirty="0">
                <a:sym typeface="Symbol" pitchFamily="18" charset="2"/>
              </a:rPr>
              <a:t> </a:t>
            </a:r>
          </a:p>
          <a:p>
            <a:r>
              <a:rPr lang="en-US" sz="1600" b="0" dirty="0" smtClean="0">
                <a:sym typeface="Symbol" pitchFamily="18" charset="2"/>
              </a:rPr>
              <a:t>for </a:t>
            </a:r>
            <a:r>
              <a:rPr lang="en-US" sz="1600" b="0" dirty="0">
                <a:sym typeface="Symbol" pitchFamily="18" charset="2"/>
              </a:rPr>
              <a:t>protons, </a:t>
            </a:r>
          </a:p>
          <a:p>
            <a:r>
              <a:rPr lang="en-US" sz="1600" b="0" dirty="0">
                <a:sym typeface="Symbol" pitchFamily="18" charset="2"/>
              </a:rPr>
              <a:t>between </a:t>
            </a:r>
            <a:r>
              <a:rPr lang="en-US" sz="1600" b="0" dirty="0">
                <a:cs typeface="Arial" charset="0"/>
                <a:sym typeface="Symbol" pitchFamily="18" charset="2"/>
              </a:rPr>
              <a:t>~ 50 keV (source extraction) and ~ 3 MeV (limit for an effective use of the DTL)</a:t>
            </a:r>
            <a:r>
              <a:rPr lang="en-US" sz="1600" b="0" dirty="0"/>
              <a:t> </a:t>
            </a:r>
            <a:r>
              <a:rPr lang="en-US" sz="1600" b="0" dirty="0">
                <a:sym typeface="Symbol" pitchFamily="18" charset="2"/>
              </a:rPr>
              <a:t>			 range </a:t>
            </a:r>
            <a:r>
              <a:rPr lang="en-US" sz="1600" b="0" i="1" dirty="0">
                <a:latin typeface="Symbol" pitchFamily="18" charset="2"/>
                <a:sym typeface="Symbol" pitchFamily="18" charset="2"/>
              </a:rPr>
              <a:t>b</a:t>
            </a:r>
            <a:r>
              <a:rPr lang="en-US" sz="1600" b="0" dirty="0">
                <a:sym typeface="Symbol" pitchFamily="18" charset="2"/>
              </a:rPr>
              <a:t> = 0.01 – 0.10 </a:t>
            </a:r>
          </a:p>
        </p:txBody>
      </p:sp>
      <p:sp>
        <p:nvSpPr>
          <p:cNvPr id="662535" name="Text Box 7"/>
          <p:cNvSpPr txBox="1">
            <a:spLocks noChangeArrowheads="1"/>
          </p:cNvSpPr>
          <p:nvPr/>
        </p:nvSpPr>
        <p:spPr bwMode="auto">
          <a:xfrm>
            <a:off x="457200" y="2590800"/>
            <a:ext cx="8321675" cy="2529923"/>
          </a:xfrm>
          <a:prstGeom prst="rect">
            <a:avLst/>
          </a:prstGeom>
          <a:noFill/>
          <a:ln w="12700">
            <a:noFill/>
            <a:miter lim="800000"/>
            <a:headEnd type="none" w="sm" len="sm"/>
            <a:tailEnd type="none" w="sm" len="sm"/>
          </a:ln>
          <a:effectLst/>
        </p:spPr>
        <p:txBody>
          <a:bodyPr>
            <a:spAutoFit/>
          </a:bodyPr>
          <a:lstStyle/>
          <a:p>
            <a:pPr marL="457200" indent="-457200"/>
            <a:endParaRPr lang="en-US" sz="1600" b="0" dirty="0"/>
          </a:p>
          <a:p>
            <a:pPr marL="457200" indent="-457200"/>
            <a:r>
              <a:rPr lang="en-US" sz="1600" i="1" dirty="0">
                <a:solidFill>
                  <a:schemeClr val="hlink"/>
                </a:solidFill>
              </a:rPr>
              <a:t>Why it is a problem?</a:t>
            </a:r>
          </a:p>
          <a:p>
            <a:pPr marL="457200" indent="-457200">
              <a:spcBef>
                <a:spcPct val="30000"/>
              </a:spcBef>
              <a:buFontTx/>
              <a:buAutoNum type="arabicPeriod"/>
            </a:pPr>
            <a:r>
              <a:rPr lang="en-US" sz="1600" b="0" dirty="0" smtClean="0"/>
              <a:t>We have seen that at low energy we need </a:t>
            </a:r>
            <a:r>
              <a:rPr lang="en-US" sz="1600" b="0" dirty="0"/>
              <a:t>strong focusing (strong space charge!), but the short cell length (</a:t>
            </a:r>
            <a:r>
              <a:rPr lang="en-US" sz="1600" b="0" dirty="0">
                <a:cs typeface="Arial" charset="0"/>
              </a:rPr>
              <a:t>~</a:t>
            </a:r>
            <a:r>
              <a:rPr lang="en-US" sz="1600" b="0" dirty="0" err="1">
                <a:latin typeface="Symbol" pitchFamily="18" charset="2"/>
              </a:rPr>
              <a:t>bl</a:t>
            </a:r>
            <a:r>
              <a:rPr lang="en-US" sz="1600" b="0" dirty="0"/>
              <a:t>) limits the length of quadrupoles, for ex.</a:t>
            </a:r>
            <a:r>
              <a:rPr lang="en-US" sz="1600" b="0" dirty="0">
                <a:sym typeface="Symbol" pitchFamily="18" charset="2"/>
              </a:rPr>
              <a:t> </a:t>
            </a:r>
            <a:r>
              <a:rPr lang="en-US" sz="1600" b="0" dirty="0" err="1">
                <a:latin typeface="Symbol" pitchFamily="18" charset="2"/>
                <a:sym typeface="Symbol" pitchFamily="18" charset="2"/>
              </a:rPr>
              <a:t>bl</a:t>
            </a:r>
            <a:r>
              <a:rPr lang="en-US" sz="1600" b="0" dirty="0">
                <a:sym typeface="Symbol" pitchFamily="18" charset="2"/>
              </a:rPr>
              <a:t>(1MeV,352MHz) = 3.9cm</a:t>
            </a:r>
          </a:p>
          <a:p>
            <a:pPr marL="457200" indent="-457200">
              <a:spcBef>
                <a:spcPct val="30000"/>
              </a:spcBef>
              <a:buFontTx/>
              <a:buAutoNum type="arabicPeriod"/>
            </a:pPr>
            <a:r>
              <a:rPr lang="en-US" sz="1600" b="0" dirty="0"/>
              <a:t>in this region the beam needs to be bunched </a:t>
            </a:r>
            <a:r>
              <a:rPr lang="en-US" sz="1600" b="0" dirty="0">
                <a:sym typeface="Symbol" pitchFamily="18" charset="2"/>
              </a:rPr>
              <a:t> standard bunching systems are quite ineffective (</a:t>
            </a:r>
            <a:r>
              <a:rPr lang="en-US" sz="1600" b="0" dirty="0">
                <a:cs typeface="Arial" charset="0"/>
                <a:sym typeface="Symbol" pitchFamily="18" charset="2"/>
              </a:rPr>
              <a:t>~</a:t>
            </a:r>
            <a:r>
              <a:rPr lang="en-US" sz="1600" b="0" dirty="0">
                <a:sym typeface="Symbol" pitchFamily="18" charset="2"/>
              </a:rPr>
              <a:t>50% beam loss…)</a:t>
            </a:r>
            <a:r>
              <a:rPr lang="en-US" sz="1600" b="0" dirty="0"/>
              <a:t>.</a:t>
            </a:r>
          </a:p>
          <a:p>
            <a:pPr marL="457200" indent="-457200">
              <a:spcBef>
                <a:spcPct val="30000"/>
              </a:spcBef>
              <a:buFontTx/>
              <a:buAutoNum type="arabicPeriod"/>
            </a:pPr>
            <a:r>
              <a:rPr lang="en-GB" sz="1600" b="0" dirty="0"/>
              <a:t>At low energy, the usual accelerating structures have low efficiency (low shunt impedance</a:t>
            </a:r>
            <a:r>
              <a:rPr lang="en-GB" sz="1600" b="0" dirty="0" smtClean="0"/>
              <a:t>).</a:t>
            </a:r>
            <a:endParaRPr lang="en-US" sz="1600" b="0" dirty="0"/>
          </a:p>
        </p:txBody>
      </p:sp>
      <p:sp>
        <p:nvSpPr>
          <p:cNvPr id="8" name="Text Box 6"/>
          <p:cNvSpPr txBox="1">
            <a:spLocks noChangeArrowheads="1"/>
          </p:cNvSpPr>
          <p:nvPr/>
        </p:nvSpPr>
        <p:spPr bwMode="auto">
          <a:xfrm>
            <a:off x="457200" y="5029200"/>
            <a:ext cx="8321675" cy="1569660"/>
          </a:xfrm>
          <a:prstGeom prst="rect">
            <a:avLst/>
          </a:prstGeom>
          <a:noFill/>
          <a:ln w="12700">
            <a:noFill/>
            <a:miter lim="800000"/>
            <a:headEnd type="none" w="sm" len="sm"/>
            <a:tailEnd type="none" w="sm" len="sm"/>
          </a:ln>
          <a:effectLst/>
        </p:spPr>
        <p:txBody>
          <a:bodyPr>
            <a:spAutoFit/>
          </a:bodyPr>
          <a:lstStyle/>
          <a:p>
            <a:r>
              <a:rPr lang="en-US" sz="1600" i="1" dirty="0" smtClean="0">
                <a:solidFill>
                  <a:schemeClr val="hlink"/>
                </a:solidFill>
              </a:rPr>
              <a:t>The classical solution:</a:t>
            </a:r>
            <a:r>
              <a:rPr lang="en-US" sz="1600" b="0" dirty="0" smtClean="0">
                <a:sym typeface="Symbol" pitchFamily="18" charset="2"/>
              </a:rPr>
              <a:t> </a:t>
            </a:r>
            <a:endParaRPr lang="en-US" sz="1600" b="0" dirty="0">
              <a:sym typeface="Symbol" pitchFamily="18" charset="2"/>
            </a:endParaRPr>
          </a:p>
          <a:p>
            <a:pPr marL="342900" indent="-342900">
              <a:buAutoNum type="arabicPeriod"/>
            </a:pPr>
            <a:r>
              <a:rPr lang="en-US" sz="1600" b="0" dirty="0" smtClean="0">
                <a:sym typeface="Symbol" pitchFamily="18" charset="2"/>
              </a:rPr>
              <a:t>Increase as much as possible the extraction voltage from the source  huge HV installations, up to the maximum of some 800 kV.</a:t>
            </a:r>
            <a:endParaRPr lang="en-US" sz="1600" b="0" dirty="0">
              <a:sym typeface="Symbol" pitchFamily="18" charset="2"/>
            </a:endParaRPr>
          </a:p>
          <a:p>
            <a:pPr marL="342900" indent="-342900">
              <a:buAutoNum type="arabicPeriod"/>
            </a:pPr>
            <a:r>
              <a:rPr lang="en-US" sz="1600" b="0" dirty="0" smtClean="0">
                <a:sym typeface="Symbol" pitchFamily="18" charset="2"/>
              </a:rPr>
              <a:t>Add a bunching section (1 or 2 cavities) after the source extraction.</a:t>
            </a:r>
          </a:p>
          <a:p>
            <a:pPr marL="342900" indent="-342900">
              <a:buAutoNum type="arabicPeriod"/>
            </a:pPr>
            <a:r>
              <a:rPr lang="en-US" sz="1600" b="0" dirty="0" smtClean="0">
                <a:sym typeface="Symbol" pitchFamily="18" charset="2"/>
              </a:rPr>
              <a:t>Start the first accelerating structure (usually a Drift Tube Linac) from the minimum possible energy.</a:t>
            </a:r>
            <a:endParaRPr lang="en-US" sz="1600" b="0" dirty="0">
              <a:sym typeface="Symbol" pitchFamily="18" charset="2"/>
            </a:endParaRPr>
          </a:p>
        </p:txBody>
      </p:sp>
    </p:spTree>
    <p:extLst>
      <p:ext uri="{BB962C8B-B14F-4D97-AF65-F5344CB8AC3E}">
        <p14:creationId xmlns:p14="http://schemas.microsoft.com/office/powerpoint/2010/main" val="38671392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2"/>
          <p:cNvSpPr>
            <a:spLocks noGrp="1"/>
          </p:cNvSpPr>
          <p:nvPr>
            <p:ph type="ftr" sz="quarter" idx="11"/>
          </p:nvPr>
        </p:nvSpPr>
        <p:spPr/>
        <p:txBody>
          <a:bodyPr/>
          <a:lstStyle/>
          <a:p>
            <a:fld id="{2B24F0F9-8A64-4D5B-A593-890E3C17E642}" type="slidenum">
              <a:rPr lang="en-GB"/>
              <a:pPr/>
              <a:t>72</a:t>
            </a:fld>
            <a:endParaRPr lang="en-GB"/>
          </a:p>
        </p:txBody>
      </p:sp>
      <p:pic>
        <p:nvPicPr>
          <p:cNvPr id="664578" name="Picture 2" descr="7602012-A5-at-72-dp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1371600"/>
            <a:ext cx="3667125" cy="5295900"/>
          </a:xfrm>
          <a:prstGeom prst="rect">
            <a:avLst/>
          </a:prstGeom>
          <a:noFill/>
        </p:spPr>
      </p:pic>
      <p:sp>
        <p:nvSpPr>
          <p:cNvPr id="664579" name="Rectangle 3"/>
          <p:cNvSpPr>
            <a:spLocks noChangeArrowheads="1"/>
          </p:cNvSpPr>
          <p:nvPr/>
        </p:nvSpPr>
        <p:spPr bwMode="auto">
          <a:xfrm>
            <a:off x="1828800" y="381000"/>
            <a:ext cx="5867400" cy="762000"/>
          </a:xfrm>
          <a:prstGeom prst="rect">
            <a:avLst/>
          </a:prstGeom>
          <a:noFill/>
          <a:ln w="9525">
            <a:noFill/>
            <a:miter lim="800000"/>
            <a:headEnd/>
            <a:tailEnd/>
          </a:ln>
          <a:effectLst/>
        </p:spPr>
        <p:txBody>
          <a:bodyPr lIns="92075" tIns="46038" rIns="92075" bIns="46038" anchor="ctr"/>
          <a:lstStyle/>
          <a:p>
            <a:pPr algn="ctr">
              <a:lnSpc>
                <a:spcPct val="90000"/>
              </a:lnSpc>
            </a:pPr>
            <a:r>
              <a:rPr lang="en-US" sz="3200" b="0">
                <a:solidFill>
                  <a:srgbClr val="FF0000"/>
                </a:solidFill>
                <a:latin typeface="Comic Sans MS" pitchFamily="66" charset="0"/>
              </a:rPr>
              <a:t>The classical solution: HV column + LEBT + bunching</a:t>
            </a:r>
          </a:p>
        </p:txBody>
      </p:sp>
      <p:sp>
        <p:nvSpPr>
          <p:cNvPr id="664580" name="Text Box 4"/>
          <p:cNvSpPr txBox="1">
            <a:spLocks noChangeArrowheads="1"/>
          </p:cNvSpPr>
          <p:nvPr/>
        </p:nvSpPr>
        <p:spPr bwMode="auto">
          <a:xfrm>
            <a:off x="4191000" y="5105400"/>
            <a:ext cx="4232275" cy="1581150"/>
          </a:xfrm>
          <a:prstGeom prst="rect">
            <a:avLst/>
          </a:prstGeom>
          <a:noFill/>
          <a:ln w="12700">
            <a:noFill/>
            <a:miter lim="800000"/>
            <a:headEnd type="none" w="sm" len="sm"/>
            <a:tailEnd type="none" w="sm" len="sm"/>
          </a:ln>
          <a:effectLst/>
        </p:spPr>
        <p:txBody>
          <a:bodyPr wrap="none">
            <a:spAutoFit/>
          </a:bodyPr>
          <a:lstStyle/>
          <a:p>
            <a:r>
              <a:rPr lang="en-US" sz="1400">
                <a:solidFill>
                  <a:schemeClr val="hlink"/>
                </a:solidFill>
              </a:rPr>
              <a:t>Drawbacks</a:t>
            </a:r>
            <a:r>
              <a:rPr lang="en-US" sz="1400" b="0"/>
              <a:t>:</a:t>
            </a:r>
          </a:p>
          <a:p>
            <a:pPr>
              <a:buFontTx/>
              <a:buChar char="-"/>
            </a:pPr>
            <a:r>
              <a:rPr lang="en-US" sz="1400" b="0"/>
              <a:t>Large and expensive HV column</a:t>
            </a:r>
          </a:p>
          <a:p>
            <a:pPr>
              <a:buFontTx/>
              <a:buChar char="-"/>
            </a:pPr>
            <a:r>
              <a:rPr lang="en-US" sz="1400" b="0"/>
              <a:t>Reliability (800 kV…)</a:t>
            </a:r>
          </a:p>
          <a:p>
            <a:pPr>
              <a:buFontTx/>
              <a:buChar char="-"/>
            </a:pPr>
            <a:r>
              <a:rPr lang="en-US" sz="1400" b="0"/>
              <a:t>Bunching efficiency (</a:t>
            </a:r>
            <a:r>
              <a:rPr lang="en-US" sz="1400" b="0">
                <a:cs typeface="Arial" charset="0"/>
              </a:rPr>
              <a:t>~</a:t>
            </a:r>
            <a:r>
              <a:rPr lang="en-US" sz="1400" b="0"/>
              <a:t>50%)</a:t>
            </a:r>
          </a:p>
          <a:p>
            <a:pPr>
              <a:buFontTx/>
              <a:buChar char="-"/>
            </a:pPr>
            <a:r>
              <a:rPr lang="en-US" sz="1400" b="0"/>
              <a:t>Long line with inefficient magnetic focusing (</a:t>
            </a:r>
            <a:r>
              <a:rPr lang="en-US" sz="1400" b="0">
                <a:sym typeface="Symbol" pitchFamily="18" charset="2"/>
              </a:rPr>
              <a:t> </a:t>
            </a:r>
            <a:r>
              <a:rPr lang="en-US" sz="1400" b="0" i="1">
                <a:latin typeface="Symbol" pitchFamily="18" charset="2"/>
                <a:sym typeface="Symbol" pitchFamily="18" charset="2"/>
              </a:rPr>
              <a:t>b</a:t>
            </a:r>
            <a:r>
              <a:rPr lang="en-US" sz="1400" b="0">
                <a:sym typeface="Symbol" pitchFamily="18" charset="2"/>
              </a:rPr>
              <a:t>)</a:t>
            </a:r>
          </a:p>
          <a:p>
            <a:pPr>
              <a:buFontTx/>
              <a:buChar char="-"/>
            </a:pPr>
            <a:r>
              <a:rPr lang="en-US" sz="1400" b="0"/>
              <a:t>Difficult DTL at low energy (short tubes and quads)</a:t>
            </a:r>
          </a:p>
          <a:p>
            <a:pPr>
              <a:buFontTx/>
              <a:buChar char="-"/>
            </a:pPr>
            <a:r>
              <a:rPr lang="en-US" sz="1400" b="0"/>
              <a:t>Large emittances for high currents</a:t>
            </a:r>
          </a:p>
        </p:txBody>
      </p:sp>
      <p:pic>
        <p:nvPicPr>
          <p:cNvPr id="664581" name="Picture 5" descr="bunch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67200" y="3810000"/>
            <a:ext cx="2743200" cy="838200"/>
          </a:xfrm>
          <a:prstGeom prst="rect">
            <a:avLst/>
          </a:prstGeom>
          <a:noFill/>
          <a:ln w="9525">
            <a:noFill/>
            <a:miter lim="800000"/>
            <a:headEnd/>
            <a:tailEnd/>
          </a:ln>
        </p:spPr>
      </p:pic>
      <p:pic>
        <p:nvPicPr>
          <p:cNvPr id="664582" name="Picture 6" descr="Numériser0001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38600" y="1600200"/>
            <a:ext cx="4800600" cy="1600200"/>
          </a:xfrm>
          <a:prstGeom prst="rect">
            <a:avLst/>
          </a:prstGeom>
          <a:noFill/>
        </p:spPr>
      </p:pic>
      <p:sp>
        <p:nvSpPr>
          <p:cNvPr id="664583" name="Text Box 7"/>
          <p:cNvSpPr txBox="1">
            <a:spLocks noChangeArrowheads="1"/>
          </p:cNvSpPr>
          <p:nvPr/>
        </p:nvSpPr>
        <p:spPr bwMode="auto">
          <a:xfrm>
            <a:off x="5867400" y="1295400"/>
            <a:ext cx="636588" cy="336550"/>
          </a:xfrm>
          <a:prstGeom prst="rect">
            <a:avLst/>
          </a:prstGeom>
          <a:noFill/>
          <a:ln w="12700">
            <a:noFill/>
            <a:miter lim="800000"/>
            <a:headEnd type="none" w="sm" len="sm"/>
            <a:tailEnd type="none" w="sm" len="sm"/>
          </a:ln>
          <a:effectLst/>
        </p:spPr>
        <p:txBody>
          <a:bodyPr wrap="none">
            <a:spAutoFit/>
          </a:bodyPr>
          <a:lstStyle/>
          <a:p>
            <a:r>
              <a:rPr lang="en-US" sz="1600" b="0"/>
              <a:t>5.6m</a:t>
            </a:r>
          </a:p>
        </p:txBody>
      </p:sp>
      <p:sp>
        <p:nvSpPr>
          <p:cNvPr id="664584" name="Line 8"/>
          <p:cNvSpPr>
            <a:spLocks noChangeShapeType="1"/>
          </p:cNvSpPr>
          <p:nvPr/>
        </p:nvSpPr>
        <p:spPr bwMode="auto">
          <a:xfrm flipH="1">
            <a:off x="4419600" y="1447800"/>
            <a:ext cx="1371600" cy="0"/>
          </a:xfrm>
          <a:prstGeom prst="line">
            <a:avLst/>
          </a:prstGeom>
          <a:noFill/>
          <a:ln w="12700">
            <a:solidFill>
              <a:schemeClr val="tx1"/>
            </a:solidFill>
            <a:round/>
            <a:headEnd type="none" w="sm" len="sm"/>
            <a:tailEnd type="triangle" w="sm" len="sm"/>
          </a:ln>
          <a:effectLst/>
        </p:spPr>
        <p:txBody>
          <a:bodyPr/>
          <a:lstStyle/>
          <a:p>
            <a:endParaRPr lang="en-US"/>
          </a:p>
        </p:txBody>
      </p:sp>
      <p:sp>
        <p:nvSpPr>
          <p:cNvPr id="664585" name="Line 9"/>
          <p:cNvSpPr>
            <a:spLocks noChangeShapeType="1"/>
          </p:cNvSpPr>
          <p:nvPr/>
        </p:nvSpPr>
        <p:spPr bwMode="auto">
          <a:xfrm>
            <a:off x="6477000" y="1447800"/>
            <a:ext cx="1828800" cy="0"/>
          </a:xfrm>
          <a:prstGeom prst="line">
            <a:avLst/>
          </a:prstGeom>
          <a:noFill/>
          <a:ln w="12700">
            <a:solidFill>
              <a:schemeClr val="tx1"/>
            </a:solidFill>
            <a:round/>
            <a:headEnd type="none" w="sm" len="sm"/>
            <a:tailEnd type="triangle" w="sm" len="sm"/>
          </a:ln>
          <a:effectLst/>
        </p:spPr>
        <p:txBody>
          <a:bodyPr/>
          <a:lstStyle/>
          <a:p>
            <a:endParaRPr lang="en-US"/>
          </a:p>
        </p:txBody>
      </p:sp>
      <p:sp>
        <p:nvSpPr>
          <p:cNvPr id="664586" name="Oval 10"/>
          <p:cNvSpPr>
            <a:spLocks noChangeArrowheads="1"/>
          </p:cNvSpPr>
          <p:nvPr/>
        </p:nvSpPr>
        <p:spPr bwMode="auto">
          <a:xfrm>
            <a:off x="7467600" y="1981200"/>
            <a:ext cx="457200" cy="685800"/>
          </a:xfrm>
          <a:prstGeom prst="ellipse">
            <a:avLst/>
          </a:prstGeom>
          <a:noFill/>
          <a:ln w="12700">
            <a:solidFill>
              <a:schemeClr val="hlink"/>
            </a:solidFill>
            <a:round/>
            <a:headEnd type="none" w="sm" len="sm"/>
            <a:tailEnd type="none" w="sm" len="sm"/>
          </a:ln>
          <a:effectLst/>
        </p:spPr>
        <p:txBody>
          <a:bodyPr wrap="none" anchor="ctr"/>
          <a:lstStyle/>
          <a:p>
            <a:endParaRPr lang="en-US"/>
          </a:p>
        </p:txBody>
      </p:sp>
      <p:sp>
        <p:nvSpPr>
          <p:cNvPr id="664587" name="Line 11"/>
          <p:cNvSpPr>
            <a:spLocks noChangeShapeType="1"/>
          </p:cNvSpPr>
          <p:nvPr/>
        </p:nvSpPr>
        <p:spPr bwMode="auto">
          <a:xfrm flipV="1">
            <a:off x="7010400" y="2590800"/>
            <a:ext cx="457200" cy="685800"/>
          </a:xfrm>
          <a:prstGeom prst="line">
            <a:avLst/>
          </a:prstGeom>
          <a:noFill/>
          <a:ln w="12700">
            <a:solidFill>
              <a:schemeClr val="tx1"/>
            </a:solidFill>
            <a:round/>
            <a:headEnd type="none" w="sm" len="sm"/>
            <a:tailEnd type="triangle" w="sm" len="sm"/>
          </a:ln>
          <a:effectLst/>
        </p:spPr>
        <p:txBody>
          <a:bodyPr/>
          <a:lstStyle/>
          <a:p>
            <a:endParaRPr lang="en-US"/>
          </a:p>
        </p:txBody>
      </p:sp>
      <p:sp>
        <p:nvSpPr>
          <p:cNvPr id="664588" name="Text Box 12"/>
          <p:cNvSpPr txBox="1">
            <a:spLocks noChangeArrowheads="1"/>
          </p:cNvSpPr>
          <p:nvPr/>
        </p:nvSpPr>
        <p:spPr bwMode="auto">
          <a:xfrm>
            <a:off x="4038600" y="3276600"/>
            <a:ext cx="3443288" cy="304800"/>
          </a:xfrm>
          <a:prstGeom prst="rect">
            <a:avLst/>
          </a:prstGeom>
          <a:noFill/>
          <a:ln w="12700">
            <a:noFill/>
            <a:miter lim="800000"/>
            <a:headEnd type="none" w="sm" len="sm"/>
            <a:tailEnd type="none" w="sm" len="sm"/>
          </a:ln>
          <a:effectLst/>
        </p:spPr>
        <p:txBody>
          <a:bodyPr wrap="none">
            <a:spAutoFit/>
          </a:bodyPr>
          <a:lstStyle/>
          <a:p>
            <a:r>
              <a:rPr lang="en-US" sz="1400" b="0"/>
              <a:t>Double harmonic buncher (200-400 MHz)</a:t>
            </a:r>
          </a:p>
        </p:txBody>
      </p:sp>
      <p:sp>
        <p:nvSpPr>
          <p:cNvPr id="664589" name="Text Box 13"/>
          <p:cNvSpPr txBox="1">
            <a:spLocks noChangeArrowheads="1"/>
          </p:cNvSpPr>
          <p:nvPr/>
        </p:nvSpPr>
        <p:spPr bwMode="auto">
          <a:xfrm>
            <a:off x="8153400" y="3276600"/>
            <a:ext cx="519113" cy="304800"/>
          </a:xfrm>
          <a:prstGeom prst="rect">
            <a:avLst/>
          </a:prstGeom>
          <a:noFill/>
          <a:ln w="12700">
            <a:noFill/>
            <a:miter lim="800000"/>
            <a:headEnd type="none" w="sm" len="sm"/>
            <a:tailEnd type="none" w="sm" len="sm"/>
          </a:ln>
          <a:effectLst/>
        </p:spPr>
        <p:txBody>
          <a:bodyPr wrap="none">
            <a:spAutoFit/>
          </a:bodyPr>
          <a:lstStyle/>
          <a:p>
            <a:r>
              <a:rPr lang="en-US" sz="1400" b="0"/>
              <a:t>DTL</a:t>
            </a:r>
          </a:p>
        </p:txBody>
      </p:sp>
      <p:sp>
        <p:nvSpPr>
          <p:cNvPr id="664590" name="Line 14"/>
          <p:cNvSpPr>
            <a:spLocks noChangeShapeType="1"/>
          </p:cNvSpPr>
          <p:nvPr/>
        </p:nvSpPr>
        <p:spPr bwMode="auto">
          <a:xfrm flipV="1">
            <a:off x="8382000" y="2514600"/>
            <a:ext cx="76200" cy="762000"/>
          </a:xfrm>
          <a:prstGeom prst="line">
            <a:avLst/>
          </a:prstGeom>
          <a:noFill/>
          <a:ln w="12700">
            <a:solidFill>
              <a:schemeClr val="tx1"/>
            </a:solidFill>
            <a:round/>
            <a:headEnd type="none" w="sm" len="sm"/>
            <a:tailEnd type="triangle" w="sm" len="sm"/>
          </a:ln>
          <a:effectLst/>
        </p:spPr>
        <p:txBody>
          <a:bodyPr/>
          <a:lstStyle/>
          <a:p>
            <a:endParaRPr lang="en-US"/>
          </a:p>
        </p:txBody>
      </p:sp>
      <p:pic>
        <p:nvPicPr>
          <p:cNvPr id="664591" name="Picture 15" descr="bunchi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15200" y="3810000"/>
            <a:ext cx="1371600" cy="914400"/>
          </a:xfrm>
          <a:prstGeom prst="rect">
            <a:avLst/>
          </a:prstGeom>
          <a:noFill/>
          <a:ln w="9525">
            <a:noFill/>
            <a:miter lim="800000"/>
            <a:headEnd/>
            <a:tailEnd/>
          </a:ln>
        </p:spPr>
      </p:pic>
      <p:sp>
        <p:nvSpPr>
          <p:cNvPr id="664592" name="Line 16"/>
          <p:cNvSpPr>
            <a:spLocks noChangeShapeType="1"/>
          </p:cNvSpPr>
          <p:nvPr/>
        </p:nvSpPr>
        <p:spPr bwMode="auto">
          <a:xfrm flipV="1">
            <a:off x="5029200" y="2362200"/>
            <a:ext cx="2133600" cy="1447800"/>
          </a:xfrm>
          <a:prstGeom prst="line">
            <a:avLst/>
          </a:prstGeom>
          <a:noFill/>
          <a:ln w="12700">
            <a:solidFill>
              <a:srgbClr val="99FF33"/>
            </a:solidFill>
            <a:round/>
            <a:headEnd type="none" w="sm" len="sm"/>
            <a:tailEnd type="triangle" w="sm" len="sm"/>
          </a:ln>
          <a:effectLst/>
        </p:spPr>
        <p:txBody>
          <a:bodyPr/>
          <a:lstStyle/>
          <a:p>
            <a:endParaRPr lang="en-US"/>
          </a:p>
        </p:txBody>
      </p:sp>
      <p:sp>
        <p:nvSpPr>
          <p:cNvPr id="664593" name="Line 17"/>
          <p:cNvSpPr>
            <a:spLocks noChangeShapeType="1"/>
          </p:cNvSpPr>
          <p:nvPr/>
        </p:nvSpPr>
        <p:spPr bwMode="auto">
          <a:xfrm flipV="1">
            <a:off x="6400800" y="2362200"/>
            <a:ext cx="1447800" cy="1447800"/>
          </a:xfrm>
          <a:prstGeom prst="line">
            <a:avLst/>
          </a:prstGeom>
          <a:noFill/>
          <a:ln w="12700">
            <a:solidFill>
              <a:srgbClr val="99FF33"/>
            </a:solidFill>
            <a:round/>
            <a:headEnd type="none" w="sm" len="sm"/>
            <a:tailEnd type="triangle" w="sm" len="sm"/>
          </a:ln>
          <a:effectLst/>
        </p:spPr>
        <p:txBody>
          <a:bodyPr/>
          <a:lstStyle/>
          <a:p>
            <a:endParaRPr lang="en-US"/>
          </a:p>
        </p:txBody>
      </p:sp>
      <p:sp>
        <p:nvSpPr>
          <p:cNvPr id="664594" name="Line 18"/>
          <p:cNvSpPr>
            <a:spLocks noChangeShapeType="1"/>
          </p:cNvSpPr>
          <p:nvPr/>
        </p:nvSpPr>
        <p:spPr bwMode="auto">
          <a:xfrm flipV="1">
            <a:off x="8001000" y="2362200"/>
            <a:ext cx="381000" cy="1447800"/>
          </a:xfrm>
          <a:prstGeom prst="line">
            <a:avLst/>
          </a:prstGeom>
          <a:noFill/>
          <a:ln w="12700">
            <a:solidFill>
              <a:srgbClr val="99FF33"/>
            </a:solidFill>
            <a:round/>
            <a:headEnd type="none" w="sm" len="sm"/>
            <a:tailEnd type="triangle" w="sm" len="sm"/>
          </a:ln>
          <a:effectLst/>
        </p:spPr>
        <p:txBody>
          <a:bodyPr/>
          <a:lstStyle/>
          <a:p>
            <a:endParaRPr lang="en-US"/>
          </a:p>
        </p:txBody>
      </p:sp>
      <p:sp>
        <p:nvSpPr>
          <p:cNvPr id="664595" name="Text Box 19"/>
          <p:cNvSpPr txBox="1">
            <a:spLocks noChangeArrowheads="1"/>
          </p:cNvSpPr>
          <p:nvPr/>
        </p:nvSpPr>
        <p:spPr bwMode="auto">
          <a:xfrm>
            <a:off x="4022725" y="3821113"/>
            <a:ext cx="352425" cy="304800"/>
          </a:xfrm>
          <a:prstGeom prst="rect">
            <a:avLst/>
          </a:prstGeom>
          <a:noFill/>
          <a:ln w="12700">
            <a:noFill/>
            <a:miter lim="800000"/>
            <a:headEnd type="none" w="sm" len="sm"/>
            <a:tailEnd type="none" w="sm" len="sm"/>
          </a:ln>
          <a:effectLst/>
        </p:spPr>
        <p:txBody>
          <a:bodyPr wrap="none">
            <a:spAutoFit/>
          </a:bodyPr>
          <a:lstStyle/>
          <a:p>
            <a:r>
              <a:rPr lang="en-US" sz="1400"/>
              <a:t>W</a:t>
            </a:r>
          </a:p>
        </p:txBody>
      </p:sp>
      <p:sp>
        <p:nvSpPr>
          <p:cNvPr id="664596" name="Text Box 20"/>
          <p:cNvSpPr txBox="1">
            <a:spLocks noChangeArrowheads="1"/>
          </p:cNvSpPr>
          <p:nvPr/>
        </p:nvSpPr>
        <p:spPr bwMode="auto">
          <a:xfrm>
            <a:off x="5105400" y="4340225"/>
            <a:ext cx="276225" cy="304800"/>
          </a:xfrm>
          <a:prstGeom prst="rect">
            <a:avLst/>
          </a:prstGeom>
          <a:noFill/>
          <a:ln w="12700">
            <a:noFill/>
            <a:miter lim="800000"/>
            <a:headEnd type="none" w="sm" len="sm"/>
            <a:tailEnd type="none" w="sm" len="sm"/>
          </a:ln>
          <a:effectLst/>
        </p:spPr>
        <p:txBody>
          <a:bodyPr wrap="none">
            <a:spAutoFit/>
          </a:bodyPr>
          <a:lstStyle/>
          <a:p>
            <a:r>
              <a:rPr lang="en-US" sz="1400" i="1">
                <a:latin typeface="Symbol" pitchFamily="18" charset="2"/>
              </a:rPr>
              <a:t>f</a:t>
            </a:r>
          </a:p>
        </p:txBody>
      </p:sp>
      <p:sp>
        <p:nvSpPr>
          <p:cNvPr id="664597" name="Oval 21"/>
          <p:cNvSpPr>
            <a:spLocks noChangeArrowheads="1"/>
          </p:cNvSpPr>
          <p:nvPr/>
        </p:nvSpPr>
        <p:spPr bwMode="auto">
          <a:xfrm>
            <a:off x="8001000" y="3962400"/>
            <a:ext cx="228600" cy="533400"/>
          </a:xfrm>
          <a:prstGeom prst="ellipse">
            <a:avLst/>
          </a:prstGeom>
          <a:noFill/>
          <a:ln w="12700">
            <a:solidFill>
              <a:schemeClr val="hlink"/>
            </a:solidFill>
            <a:round/>
            <a:headEnd type="none" w="sm" len="sm"/>
            <a:tailEnd type="none" w="sm" len="sm"/>
          </a:ln>
          <a:effectLst/>
        </p:spPr>
        <p:txBody>
          <a:bodyPr wrap="none" anchor="ctr"/>
          <a:lstStyle/>
          <a:p>
            <a:endParaRPr lang="en-US"/>
          </a:p>
        </p:txBody>
      </p:sp>
      <p:sp>
        <p:nvSpPr>
          <p:cNvPr id="664598" name="Text Box 22"/>
          <p:cNvSpPr txBox="1">
            <a:spLocks noChangeArrowheads="1"/>
          </p:cNvSpPr>
          <p:nvPr/>
        </p:nvSpPr>
        <p:spPr bwMode="auto">
          <a:xfrm>
            <a:off x="4953000" y="4648200"/>
            <a:ext cx="2705100" cy="274638"/>
          </a:xfrm>
          <a:prstGeom prst="rect">
            <a:avLst/>
          </a:prstGeom>
          <a:noFill/>
          <a:ln w="12700">
            <a:noFill/>
            <a:miter lim="800000"/>
            <a:headEnd type="none" w="sm" len="sm"/>
            <a:tailEnd type="none" w="sm" len="sm"/>
          </a:ln>
          <a:effectLst/>
        </p:spPr>
        <p:txBody>
          <a:bodyPr wrap="none">
            <a:spAutoFit/>
          </a:bodyPr>
          <a:lstStyle/>
          <a:p>
            <a:r>
              <a:rPr lang="en-US" sz="1200" b="0" i="1"/>
              <a:t>Principle of single-harmonic bunching</a:t>
            </a:r>
          </a:p>
        </p:txBody>
      </p:sp>
      <p:sp>
        <p:nvSpPr>
          <p:cNvPr id="664599" name="Text Box 23"/>
          <p:cNvSpPr txBox="1">
            <a:spLocks noChangeArrowheads="1"/>
          </p:cNvSpPr>
          <p:nvPr/>
        </p:nvSpPr>
        <p:spPr bwMode="auto">
          <a:xfrm>
            <a:off x="7581900" y="4876800"/>
            <a:ext cx="1562100" cy="457200"/>
          </a:xfrm>
          <a:prstGeom prst="rect">
            <a:avLst/>
          </a:prstGeom>
          <a:noFill/>
          <a:ln w="12700">
            <a:noFill/>
            <a:miter lim="800000"/>
            <a:headEnd type="none" w="sm" len="sm"/>
            <a:tailEnd type="none" w="sm" len="sm"/>
          </a:ln>
          <a:effectLst/>
        </p:spPr>
        <p:txBody>
          <a:bodyPr>
            <a:spAutoFit/>
          </a:bodyPr>
          <a:lstStyle/>
          <a:p>
            <a:r>
              <a:rPr lang="en-US" sz="1200" b="0" i="1"/>
              <a:t>Useful beam (inside DTL acceptance)</a:t>
            </a:r>
          </a:p>
        </p:txBody>
      </p:sp>
      <p:sp>
        <p:nvSpPr>
          <p:cNvPr id="664600" name="Line 24"/>
          <p:cNvSpPr>
            <a:spLocks noChangeShapeType="1"/>
          </p:cNvSpPr>
          <p:nvPr/>
        </p:nvSpPr>
        <p:spPr bwMode="auto">
          <a:xfrm flipV="1">
            <a:off x="8153400" y="4495800"/>
            <a:ext cx="0" cy="381000"/>
          </a:xfrm>
          <a:prstGeom prst="line">
            <a:avLst/>
          </a:prstGeom>
          <a:noFill/>
          <a:ln w="12700">
            <a:solidFill>
              <a:schemeClr val="tx1"/>
            </a:solidFill>
            <a:round/>
            <a:headEnd type="none" w="sm" len="sm"/>
            <a:tailEnd type="triangle" w="sm" len="sm"/>
          </a:ln>
          <a:effectLst/>
        </p:spPr>
        <p:txBody>
          <a:bodyPr/>
          <a:lstStyle/>
          <a:p>
            <a:endParaRPr lang="en-US"/>
          </a:p>
        </p:txBody>
      </p:sp>
    </p:spTree>
    <p:extLst>
      <p:ext uri="{BB962C8B-B14F-4D97-AF65-F5344CB8AC3E}">
        <p14:creationId xmlns:p14="http://schemas.microsoft.com/office/powerpoint/2010/main" val="17429510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p:txBody>
          <a:bodyPr/>
          <a:lstStyle/>
          <a:p>
            <a:fld id="{6804CEAF-416D-472B-9B31-79CDD8E7BAD6}" type="slidenum">
              <a:rPr lang="en-GB"/>
              <a:pPr/>
              <a:t>73</a:t>
            </a:fld>
            <a:endParaRPr lang="en-GB"/>
          </a:p>
        </p:txBody>
      </p:sp>
      <p:sp>
        <p:nvSpPr>
          <p:cNvPr id="667652" name="Rectangle 4"/>
          <p:cNvSpPr>
            <a:spLocks noGrp="1" noChangeArrowheads="1"/>
          </p:cNvSpPr>
          <p:nvPr>
            <p:ph type="title"/>
          </p:nvPr>
        </p:nvSpPr>
        <p:spPr/>
        <p:txBody>
          <a:bodyPr/>
          <a:lstStyle/>
          <a:p>
            <a:r>
              <a:rPr lang="en-US" sz="3200"/>
              <a:t>RFQ compared to the old pre-injectors</a:t>
            </a:r>
          </a:p>
        </p:txBody>
      </p:sp>
      <p:pic>
        <p:nvPicPr>
          <p:cNvPr id="667653" name="Picture 5" descr="7602012-A5-at-72-dp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1371600"/>
            <a:ext cx="3667125" cy="5295900"/>
          </a:xfrm>
          <a:prstGeom prst="rect">
            <a:avLst/>
          </a:prstGeom>
          <a:noFill/>
        </p:spPr>
      </p:pic>
      <p:pic>
        <p:nvPicPr>
          <p:cNvPr id="667654" name="Picture 6" descr="Numériser000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4343400"/>
            <a:ext cx="2438400" cy="1565275"/>
          </a:xfrm>
          <a:prstGeom prst="rect">
            <a:avLst/>
          </a:prstGeom>
          <a:noFill/>
        </p:spPr>
      </p:pic>
      <p:pic>
        <p:nvPicPr>
          <p:cNvPr id="667656" name="Picture 8" descr="760814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38600" y="1371600"/>
            <a:ext cx="3276600" cy="2184400"/>
          </a:xfrm>
          <a:prstGeom prst="rect">
            <a:avLst/>
          </a:prstGeom>
          <a:noFill/>
        </p:spPr>
      </p:pic>
      <p:sp>
        <p:nvSpPr>
          <p:cNvPr id="667657" name="Text Box 9"/>
          <p:cNvSpPr txBox="1">
            <a:spLocks noChangeArrowheads="1"/>
          </p:cNvSpPr>
          <p:nvPr/>
        </p:nvSpPr>
        <p:spPr bwMode="auto">
          <a:xfrm>
            <a:off x="7391400" y="4343400"/>
            <a:ext cx="1524000" cy="1558925"/>
          </a:xfrm>
          <a:prstGeom prst="rect">
            <a:avLst/>
          </a:prstGeom>
          <a:noFill/>
          <a:ln w="12700">
            <a:noFill/>
            <a:miter lim="800000"/>
            <a:headEnd type="none" w="sm" len="sm"/>
            <a:tailEnd type="none" w="sm" len="sm"/>
          </a:ln>
          <a:effectLst/>
        </p:spPr>
        <p:txBody>
          <a:bodyPr>
            <a:spAutoFit/>
          </a:bodyPr>
          <a:lstStyle/>
          <a:p>
            <a:r>
              <a:rPr lang="en-US" sz="1600" b="0"/>
              <a:t>The new RFQ2 pre-injector at CERN (1993):</a:t>
            </a:r>
          </a:p>
          <a:p>
            <a:r>
              <a:rPr lang="en-US" sz="1600" b="0"/>
              <a:t>Source+LEBT+RFQ </a:t>
            </a:r>
          </a:p>
        </p:txBody>
      </p:sp>
      <p:sp>
        <p:nvSpPr>
          <p:cNvPr id="667658" name="Text Box 10"/>
          <p:cNvSpPr txBox="1">
            <a:spLocks noChangeArrowheads="1"/>
          </p:cNvSpPr>
          <p:nvPr/>
        </p:nvSpPr>
        <p:spPr bwMode="auto">
          <a:xfrm>
            <a:off x="5791200" y="5943600"/>
            <a:ext cx="647700" cy="336550"/>
          </a:xfrm>
          <a:prstGeom prst="rect">
            <a:avLst/>
          </a:prstGeom>
          <a:noFill/>
          <a:ln w="12700">
            <a:noFill/>
            <a:miter lim="800000"/>
            <a:headEnd type="none" w="sm" len="sm"/>
            <a:tailEnd type="none" w="sm" len="sm"/>
          </a:ln>
          <a:effectLst/>
        </p:spPr>
        <p:txBody>
          <a:bodyPr wrap="none">
            <a:spAutoFit/>
          </a:bodyPr>
          <a:lstStyle/>
          <a:p>
            <a:r>
              <a:rPr lang="en-US" sz="1600"/>
              <a:t>3.2m</a:t>
            </a:r>
          </a:p>
        </p:txBody>
      </p:sp>
      <p:sp>
        <p:nvSpPr>
          <p:cNvPr id="667659" name="Line 11"/>
          <p:cNvSpPr>
            <a:spLocks noChangeShapeType="1"/>
          </p:cNvSpPr>
          <p:nvPr/>
        </p:nvSpPr>
        <p:spPr bwMode="auto">
          <a:xfrm flipH="1">
            <a:off x="5105400" y="6096000"/>
            <a:ext cx="609600" cy="0"/>
          </a:xfrm>
          <a:prstGeom prst="line">
            <a:avLst/>
          </a:prstGeom>
          <a:noFill/>
          <a:ln w="12700">
            <a:solidFill>
              <a:schemeClr val="tx1"/>
            </a:solidFill>
            <a:round/>
            <a:headEnd type="none" w="sm" len="sm"/>
            <a:tailEnd type="triangle" w="sm" len="sm"/>
          </a:ln>
          <a:effectLst/>
        </p:spPr>
        <p:txBody>
          <a:bodyPr/>
          <a:lstStyle/>
          <a:p>
            <a:endParaRPr lang="en-US"/>
          </a:p>
        </p:txBody>
      </p:sp>
      <p:sp>
        <p:nvSpPr>
          <p:cNvPr id="667660" name="Line 12"/>
          <p:cNvSpPr>
            <a:spLocks noChangeShapeType="1"/>
          </p:cNvSpPr>
          <p:nvPr/>
        </p:nvSpPr>
        <p:spPr bwMode="auto">
          <a:xfrm>
            <a:off x="6553200" y="6096000"/>
            <a:ext cx="457200" cy="0"/>
          </a:xfrm>
          <a:prstGeom prst="line">
            <a:avLst/>
          </a:prstGeom>
          <a:noFill/>
          <a:ln w="12700">
            <a:solidFill>
              <a:schemeClr val="tx1"/>
            </a:solidFill>
            <a:round/>
            <a:headEnd type="none" w="sm" len="sm"/>
            <a:tailEnd type="triangle" w="sm" len="sm"/>
          </a:ln>
          <a:effectLst/>
        </p:spPr>
        <p:txBody>
          <a:bodyPr/>
          <a:lstStyle/>
          <a:p>
            <a:endParaRPr lang="en-US"/>
          </a:p>
        </p:txBody>
      </p:sp>
      <p:sp>
        <p:nvSpPr>
          <p:cNvPr id="667661" name="Oval 13"/>
          <p:cNvSpPr>
            <a:spLocks noChangeArrowheads="1"/>
          </p:cNvSpPr>
          <p:nvPr/>
        </p:nvSpPr>
        <p:spPr bwMode="auto">
          <a:xfrm>
            <a:off x="4191000" y="3733800"/>
            <a:ext cx="4724400" cy="2895600"/>
          </a:xfrm>
          <a:prstGeom prst="ellipse">
            <a:avLst/>
          </a:prstGeom>
          <a:noFill/>
          <a:ln w="12700">
            <a:solidFill>
              <a:schemeClr val="tx1"/>
            </a:solidFill>
            <a:round/>
            <a:headEnd type="none" w="sm" len="sm"/>
            <a:tailEnd type="none" w="sm" len="sm"/>
          </a:ln>
          <a:effectLst/>
        </p:spPr>
        <p:txBody>
          <a:bodyPr wrap="none" anchor="ctr"/>
          <a:lstStyle/>
          <a:p>
            <a:endParaRPr lang="en-US"/>
          </a:p>
        </p:txBody>
      </p:sp>
      <p:sp>
        <p:nvSpPr>
          <p:cNvPr id="667663" name="AutoShape 15"/>
          <p:cNvSpPr>
            <a:spLocks noChangeArrowheads="1"/>
          </p:cNvSpPr>
          <p:nvPr/>
        </p:nvSpPr>
        <p:spPr bwMode="auto">
          <a:xfrm rot="2784656">
            <a:off x="4059238" y="3835400"/>
            <a:ext cx="762000" cy="190500"/>
          </a:xfrm>
          <a:prstGeom prst="rightArrow">
            <a:avLst>
              <a:gd name="adj1" fmla="val 50000"/>
              <a:gd name="adj2" fmla="val 100000"/>
            </a:avLst>
          </a:prstGeom>
          <a:solidFill>
            <a:srgbClr val="00FF00"/>
          </a:solidFill>
          <a:ln w="12700">
            <a:solidFill>
              <a:schemeClr val="tx1"/>
            </a:solidFill>
            <a:miter lim="800000"/>
            <a:headEnd type="none" w="sm" len="sm"/>
            <a:tailEnd type="none" w="sm" len="sm"/>
          </a:ln>
          <a:effectLst/>
        </p:spPr>
        <p:txBody>
          <a:bodyPr wrap="none" anchor="ctr"/>
          <a:lstStyle/>
          <a:p>
            <a:endParaRPr lang="en-US"/>
          </a:p>
        </p:txBody>
      </p:sp>
      <p:sp>
        <p:nvSpPr>
          <p:cNvPr id="667664" name="Text Box 16"/>
          <p:cNvSpPr txBox="1">
            <a:spLocks noChangeArrowheads="1"/>
          </p:cNvSpPr>
          <p:nvPr/>
        </p:nvSpPr>
        <p:spPr bwMode="auto">
          <a:xfrm>
            <a:off x="7315200" y="1447800"/>
            <a:ext cx="1676400" cy="1558925"/>
          </a:xfrm>
          <a:prstGeom prst="rect">
            <a:avLst/>
          </a:prstGeom>
          <a:noFill/>
          <a:ln w="12700">
            <a:noFill/>
            <a:miter lim="800000"/>
            <a:headEnd type="none" w="sm" len="sm"/>
            <a:tailEnd type="none" w="sm" len="sm"/>
          </a:ln>
          <a:effectLst/>
        </p:spPr>
        <p:txBody>
          <a:bodyPr>
            <a:spAutoFit/>
          </a:bodyPr>
          <a:lstStyle/>
          <a:p>
            <a:r>
              <a:rPr lang="en-US" sz="1600" b="0"/>
              <a:t>The old pre-injector at CERN (1976):</a:t>
            </a:r>
          </a:p>
          <a:p>
            <a:r>
              <a:rPr lang="en-US" sz="1600" b="0"/>
              <a:t>Source+ Cockroft Walton +line+bunching</a:t>
            </a:r>
          </a:p>
        </p:txBody>
      </p:sp>
    </p:spTree>
    <p:extLst>
      <p:ext uri="{BB962C8B-B14F-4D97-AF65-F5344CB8AC3E}">
        <p14:creationId xmlns:p14="http://schemas.microsoft.com/office/powerpoint/2010/main" val="36401239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fld id="{6CC0F94D-A664-4EBA-9811-618BF2F719CE}" type="slidenum">
              <a:rPr lang="en-GB"/>
              <a:pPr/>
              <a:t>74</a:t>
            </a:fld>
            <a:endParaRPr lang="en-GB"/>
          </a:p>
        </p:txBody>
      </p:sp>
      <p:sp>
        <p:nvSpPr>
          <p:cNvPr id="665604" name="Rectangle 4"/>
          <p:cNvSpPr>
            <a:spLocks noGrp="1" noChangeArrowheads="1"/>
          </p:cNvSpPr>
          <p:nvPr>
            <p:ph type="title"/>
          </p:nvPr>
        </p:nvSpPr>
        <p:spPr/>
        <p:txBody>
          <a:bodyPr/>
          <a:lstStyle/>
          <a:p>
            <a:r>
              <a:rPr lang="en-US" sz="3200"/>
              <a:t>New ideas – an history of the RFQ</a:t>
            </a:r>
          </a:p>
        </p:txBody>
      </p:sp>
      <p:sp>
        <p:nvSpPr>
          <p:cNvPr id="665605" name="Text Box 5"/>
          <p:cNvSpPr txBox="1">
            <a:spLocks noChangeArrowheads="1"/>
          </p:cNvSpPr>
          <p:nvPr/>
        </p:nvSpPr>
        <p:spPr bwMode="auto">
          <a:xfrm>
            <a:off x="228600" y="2286000"/>
            <a:ext cx="8915400" cy="4339650"/>
          </a:xfrm>
          <a:prstGeom prst="rect">
            <a:avLst/>
          </a:prstGeom>
          <a:noFill/>
          <a:ln w="12700">
            <a:noFill/>
            <a:miter lim="800000"/>
            <a:headEnd type="none" w="sm" len="sm"/>
            <a:tailEnd type="none" w="sm" len="sm"/>
          </a:ln>
          <a:effectLst/>
        </p:spPr>
        <p:txBody>
          <a:bodyPr wrap="square">
            <a:spAutoFit/>
          </a:bodyPr>
          <a:lstStyle/>
          <a:p>
            <a:pPr>
              <a:spcBef>
                <a:spcPct val="40000"/>
              </a:spcBef>
              <a:buFontTx/>
              <a:buChar char="-"/>
            </a:pPr>
            <a:r>
              <a:rPr lang="en-US" sz="1500" b="0" dirty="0"/>
              <a:t> 1960’s: Early works of I. </a:t>
            </a:r>
            <a:r>
              <a:rPr lang="en-US" sz="1500" b="0" dirty="0" err="1"/>
              <a:t>Kapchinski</a:t>
            </a:r>
            <a:r>
              <a:rPr lang="en-US" sz="1500" b="0" dirty="0"/>
              <a:t> at ITEP (Moscow): idea to </a:t>
            </a:r>
            <a:r>
              <a:rPr lang="en-US" sz="1500" b="0" i="1" dirty="0"/>
              <a:t>use at low energy an </a:t>
            </a:r>
            <a:r>
              <a:rPr lang="en-US" sz="1500" b="0" i="1" dirty="0">
                <a:solidFill>
                  <a:srgbClr val="0000CC"/>
                </a:solidFill>
              </a:rPr>
              <a:t>electric quadrupole focusing channel</a:t>
            </a:r>
            <a:r>
              <a:rPr lang="en-US" sz="1500" b="0" i="1" dirty="0"/>
              <a:t>, excited at RF frequency, and modulated to add a </a:t>
            </a:r>
            <a:r>
              <a:rPr lang="en-US" sz="1500" b="0" i="1" dirty="0">
                <a:solidFill>
                  <a:srgbClr val="0000CC"/>
                </a:solidFill>
              </a:rPr>
              <a:t>longitudinal field component </a:t>
            </a:r>
            <a:r>
              <a:rPr lang="en-US" sz="1500" b="0" i="1" dirty="0"/>
              <a:t>providing adiabatic bunching and acceleration</a:t>
            </a:r>
            <a:r>
              <a:rPr lang="en-US" sz="1500" b="0" dirty="0"/>
              <a:t>.</a:t>
            </a:r>
          </a:p>
          <a:p>
            <a:pPr>
              <a:spcBef>
                <a:spcPct val="40000"/>
              </a:spcBef>
              <a:buFontTx/>
              <a:buChar char="-"/>
            </a:pPr>
            <a:r>
              <a:rPr lang="en-US" sz="1500" b="0" dirty="0"/>
              <a:t> 1969: an RF resonator is designed around </a:t>
            </a:r>
            <a:r>
              <a:rPr lang="en-US" sz="1500" b="0" dirty="0" err="1"/>
              <a:t>Kapchinski’s</a:t>
            </a:r>
            <a:r>
              <a:rPr lang="en-US" sz="1500" b="0" dirty="0"/>
              <a:t> electrodes by V. </a:t>
            </a:r>
            <a:r>
              <a:rPr lang="en-US" sz="1500" b="0" dirty="0" err="1"/>
              <a:t>Tepliakov</a:t>
            </a:r>
            <a:r>
              <a:rPr lang="en-US" sz="1500" b="0" dirty="0"/>
              <a:t> (IHEP). </a:t>
            </a:r>
            <a:r>
              <a:rPr lang="en-US" sz="1500" b="0" dirty="0">
                <a:solidFill>
                  <a:srgbClr val="0000CC"/>
                </a:solidFill>
              </a:rPr>
              <a:t>First paper </a:t>
            </a:r>
            <a:r>
              <a:rPr lang="en-US" sz="1500" b="0" dirty="0"/>
              <a:t>on the RFQ by </a:t>
            </a:r>
            <a:r>
              <a:rPr lang="en-US" sz="1500" b="0" dirty="0" err="1"/>
              <a:t>Kapchinski</a:t>
            </a:r>
            <a:r>
              <a:rPr lang="en-US" sz="1500" b="0" dirty="0"/>
              <a:t> and </a:t>
            </a:r>
            <a:r>
              <a:rPr lang="en-US" sz="1500" b="0" dirty="0" err="1"/>
              <a:t>Teplyakov</a:t>
            </a:r>
            <a:r>
              <a:rPr lang="en-US" sz="1500" b="0" dirty="0"/>
              <a:t> (in Russian). First </a:t>
            </a:r>
            <a:r>
              <a:rPr lang="en-US" sz="1500" b="0" dirty="0">
                <a:solidFill>
                  <a:srgbClr val="0000CC"/>
                </a:solidFill>
              </a:rPr>
              <a:t>experimental RFQ </a:t>
            </a:r>
            <a:r>
              <a:rPr lang="en-US" sz="1500" b="0" dirty="0"/>
              <a:t>in Russia (1974).</a:t>
            </a:r>
          </a:p>
          <a:p>
            <a:pPr>
              <a:spcBef>
                <a:spcPct val="40000"/>
              </a:spcBef>
              <a:buFontTx/>
              <a:buChar char="-"/>
            </a:pPr>
            <a:r>
              <a:rPr lang="en-US" sz="1500" b="0" dirty="0"/>
              <a:t> 1977: the idea arrives at </a:t>
            </a:r>
            <a:r>
              <a:rPr lang="en-US" sz="1500" b="0" dirty="0">
                <a:solidFill>
                  <a:srgbClr val="0000CC"/>
                </a:solidFill>
              </a:rPr>
              <a:t>Los Alamos </a:t>
            </a:r>
            <a:r>
              <a:rPr lang="en-US" sz="1500" b="0" dirty="0"/>
              <a:t>(USA), </a:t>
            </a:r>
            <a:r>
              <a:rPr lang="en-US" sz="1500" b="0" dirty="0" smtClean="0"/>
              <a:t>introduced </a:t>
            </a:r>
            <a:r>
              <a:rPr lang="en-US" sz="1500" b="0" dirty="0"/>
              <a:t>by a Czech refugee</a:t>
            </a:r>
            <a:r>
              <a:rPr lang="fr-CA" sz="1500" b="0" dirty="0"/>
              <a:t>. </a:t>
            </a:r>
          </a:p>
          <a:p>
            <a:pPr>
              <a:spcBef>
                <a:spcPct val="40000"/>
              </a:spcBef>
              <a:buFontTx/>
              <a:buChar char="-"/>
            </a:pPr>
            <a:r>
              <a:rPr lang="fr-CA" sz="1500" b="0" dirty="0"/>
              <a:t> 1977-1980: the Los </a:t>
            </a:r>
            <a:r>
              <a:rPr lang="fr-CA" sz="1500" b="0" dirty="0" err="1"/>
              <a:t>Alamos</a:t>
            </a:r>
            <a:r>
              <a:rPr lang="fr-CA" sz="1500" b="0" dirty="0"/>
              <a:t> </a:t>
            </a:r>
            <a:r>
              <a:rPr lang="fr-CA" sz="1500" b="0" dirty="0" smtClean="0"/>
              <a:t>team </a:t>
            </a:r>
            <a:r>
              <a:rPr lang="fr-CA" sz="1500" b="0" dirty="0" err="1" smtClean="0"/>
              <a:t>is</a:t>
            </a:r>
            <a:r>
              <a:rPr lang="fr-CA" sz="1500" b="0" dirty="0" smtClean="0"/>
              <a:t> </a:t>
            </a:r>
            <a:r>
              <a:rPr lang="fr-CA" sz="1500" b="0" dirty="0" err="1"/>
              <a:t>enthusiastic</a:t>
            </a:r>
            <a:r>
              <a:rPr lang="fr-CA" sz="1500" b="0" dirty="0"/>
              <a:t> about </a:t>
            </a:r>
            <a:r>
              <a:rPr lang="fr-CA" sz="1500" b="0" dirty="0" smtClean="0"/>
              <a:t>the </a:t>
            </a:r>
            <a:r>
              <a:rPr lang="fr-CA" sz="1500" b="0" dirty="0" err="1" smtClean="0"/>
              <a:t>idea</a:t>
            </a:r>
            <a:r>
              <a:rPr lang="fr-CA" sz="1500" b="0" dirty="0" smtClean="0"/>
              <a:t> (for </a:t>
            </a:r>
            <a:r>
              <a:rPr lang="fr-CA" sz="1500" b="0" dirty="0" err="1" smtClean="0"/>
              <a:t>their</a:t>
            </a:r>
            <a:r>
              <a:rPr lang="fr-CA" sz="1500" b="0" dirty="0" smtClean="0"/>
              <a:t> Fusion </a:t>
            </a:r>
            <a:r>
              <a:rPr lang="fr-CA" sz="1500" b="0" dirty="0" err="1" smtClean="0"/>
              <a:t>Material</a:t>
            </a:r>
            <a:r>
              <a:rPr lang="fr-CA" sz="1500" b="0" dirty="0" smtClean="0"/>
              <a:t> Irradiation), </a:t>
            </a:r>
            <a:r>
              <a:rPr lang="fr-CA" sz="1500" b="0" dirty="0" err="1"/>
              <a:t>makes</a:t>
            </a:r>
            <a:r>
              <a:rPr lang="fr-CA" sz="1500" b="0" dirty="0"/>
              <a:t> </a:t>
            </a:r>
            <a:r>
              <a:rPr lang="fr-CA" sz="1500" b="0" dirty="0" err="1"/>
              <a:t>some</a:t>
            </a:r>
            <a:r>
              <a:rPr lang="fr-CA" sz="1500" b="0" dirty="0"/>
              <a:t> </a:t>
            </a:r>
            <a:r>
              <a:rPr lang="fr-CA" sz="1500" b="0" dirty="0" err="1"/>
              <a:t>improvements</a:t>
            </a:r>
            <a:r>
              <a:rPr lang="fr-CA" sz="1500" b="0" dirty="0"/>
              <a:t> to the original </a:t>
            </a:r>
            <a:r>
              <a:rPr lang="fr-CA" sz="1500" b="0" dirty="0" err="1"/>
              <a:t>Kapchinski</a:t>
            </a:r>
            <a:r>
              <a:rPr lang="fr-CA" sz="1500" b="0" dirty="0"/>
              <a:t> structure and </a:t>
            </a:r>
            <a:r>
              <a:rPr lang="fr-CA" sz="1500" b="0" dirty="0" err="1"/>
              <a:t>develops</a:t>
            </a:r>
            <a:r>
              <a:rPr lang="fr-CA" sz="1500" b="0" dirty="0"/>
              <a:t> a new </a:t>
            </a:r>
            <a:r>
              <a:rPr lang="fr-CA" sz="1500" b="0" dirty="0" err="1"/>
              <a:t>resonator</a:t>
            </a:r>
            <a:r>
              <a:rPr lang="fr-CA" sz="1500" b="0" dirty="0"/>
              <a:t> design. The </a:t>
            </a:r>
            <a:r>
              <a:rPr lang="fr-CA" sz="1500" b="0" dirty="0">
                <a:solidFill>
                  <a:srgbClr val="0000CC"/>
                </a:solidFill>
              </a:rPr>
              <a:t>first </a:t>
            </a:r>
            <a:r>
              <a:rPr lang="fr-CA" sz="1500" b="0" dirty="0" err="1">
                <a:solidFill>
                  <a:srgbClr val="0000CC"/>
                </a:solidFill>
              </a:rPr>
              <a:t>complete</a:t>
            </a:r>
            <a:r>
              <a:rPr lang="fr-CA" sz="1500" b="0" dirty="0">
                <a:solidFill>
                  <a:srgbClr val="0000CC"/>
                </a:solidFill>
              </a:rPr>
              <a:t> RFQ </a:t>
            </a:r>
            <a:r>
              <a:rPr lang="fr-CA" sz="1500" b="0" dirty="0" err="1"/>
              <a:t>is</a:t>
            </a:r>
            <a:r>
              <a:rPr lang="fr-CA" sz="1500" b="0" dirty="0"/>
              <a:t> </a:t>
            </a:r>
            <a:r>
              <a:rPr lang="fr-CA" sz="1500" b="0" dirty="0" err="1"/>
              <a:t>built</a:t>
            </a:r>
            <a:r>
              <a:rPr lang="fr-CA" sz="1500" b="0" dirty="0"/>
              <a:t> </a:t>
            </a:r>
            <a:r>
              <a:rPr lang="fr-CA" sz="1500" b="0" dirty="0" err="1"/>
              <a:t>at</a:t>
            </a:r>
            <a:r>
              <a:rPr lang="fr-CA" sz="1500" b="0" dirty="0"/>
              <a:t> Los </a:t>
            </a:r>
            <a:r>
              <a:rPr lang="fr-CA" sz="1500" b="0" dirty="0" err="1"/>
              <a:t>Alamos</a:t>
            </a:r>
            <a:r>
              <a:rPr lang="fr-CA" sz="1500" b="0" dirty="0"/>
              <a:t> and </a:t>
            </a:r>
            <a:r>
              <a:rPr lang="fr-CA" sz="1500" b="0" dirty="0" err="1"/>
              <a:t>successfully</a:t>
            </a:r>
            <a:r>
              <a:rPr lang="fr-CA" sz="1500" b="0" dirty="0"/>
              <a:t> </a:t>
            </a:r>
            <a:r>
              <a:rPr lang="fr-CA" sz="1500" b="0" dirty="0" err="1"/>
              <a:t>operated</a:t>
            </a:r>
            <a:r>
              <a:rPr lang="fr-CA" sz="1500" b="0" dirty="0"/>
              <a:t> (for a few </a:t>
            </a:r>
            <a:r>
              <a:rPr lang="fr-CA" sz="1500" b="0" dirty="0" err="1"/>
              <a:t>hours</a:t>
            </a:r>
            <a:r>
              <a:rPr lang="fr-CA" sz="1500" b="0" dirty="0"/>
              <a:t>…) in 1980.</a:t>
            </a:r>
          </a:p>
          <a:p>
            <a:pPr>
              <a:spcBef>
                <a:spcPct val="40000"/>
              </a:spcBef>
              <a:buFontTx/>
              <a:buChar char="-"/>
            </a:pPr>
            <a:r>
              <a:rPr lang="fr-CA" sz="1500" b="0" dirty="0"/>
              <a:t> 1980’s: the RFQ </a:t>
            </a:r>
            <a:r>
              <a:rPr lang="fr-CA" sz="1500" b="0" dirty="0" err="1"/>
              <a:t>principle</a:t>
            </a:r>
            <a:r>
              <a:rPr lang="fr-CA" sz="1500" b="0" dirty="0"/>
              <a:t> </a:t>
            </a:r>
            <a:r>
              <a:rPr lang="fr-CA" sz="1500" b="0" dirty="0" err="1"/>
              <a:t>spreads</a:t>
            </a:r>
            <a:r>
              <a:rPr lang="fr-CA" sz="1500" b="0" dirty="0"/>
              <a:t> </a:t>
            </a:r>
            <a:r>
              <a:rPr lang="fr-CA" sz="1500" b="0" dirty="0" err="1"/>
              <a:t>around</a:t>
            </a:r>
            <a:r>
              <a:rPr lang="fr-CA" sz="1500" b="0" dirty="0"/>
              <a:t> the world, more </a:t>
            </a:r>
            <a:r>
              <a:rPr lang="fr-CA" sz="1500" b="0" dirty="0" err="1"/>
              <a:t>RFQs</a:t>
            </a:r>
            <a:r>
              <a:rPr lang="fr-CA" sz="1500" b="0" dirty="0"/>
              <a:t> are </a:t>
            </a:r>
            <a:r>
              <a:rPr lang="fr-CA" sz="1500" b="0" dirty="0" err="1"/>
              <a:t>built</a:t>
            </a:r>
            <a:r>
              <a:rPr lang="fr-CA" sz="1500" b="0" dirty="0"/>
              <a:t> in the USA and in Europe (1</a:t>
            </a:r>
            <a:r>
              <a:rPr lang="fr-CA" sz="1500" b="0" baseline="30000" dirty="0"/>
              <a:t>st</a:t>
            </a:r>
            <a:r>
              <a:rPr lang="fr-CA" sz="1500" b="0" dirty="0"/>
              <a:t> CERN RFQ: 1984</a:t>
            </a:r>
            <a:r>
              <a:rPr lang="fr-CA" sz="1500" b="0" dirty="0" smtClean="0"/>
              <a:t>). Long and </a:t>
            </a:r>
            <a:r>
              <a:rPr lang="fr-CA" sz="1500" b="0" dirty="0" err="1" smtClean="0"/>
              <a:t>difficult</a:t>
            </a:r>
            <a:r>
              <a:rPr lang="fr-CA" sz="1500" b="0" dirty="0" smtClean="0"/>
              <a:t> </a:t>
            </a:r>
            <a:r>
              <a:rPr lang="fr-CA" sz="1500" b="0" dirty="0" err="1" smtClean="0">
                <a:solidFill>
                  <a:srgbClr val="0000CC"/>
                </a:solidFill>
              </a:rPr>
              <a:t>learning</a:t>
            </a:r>
            <a:r>
              <a:rPr lang="fr-CA" sz="1500" b="0" dirty="0" smtClean="0">
                <a:solidFill>
                  <a:srgbClr val="0000CC"/>
                </a:solidFill>
              </a:rPr>
              <a:t> </a:t>
            </a:r>
            <a:r>
              <a:rPr lang="fr-CA" sz="1500" b="0" dirty="0" err="1" smtClean="0">
                <a:solidFill>
                  <a:srgbClr val="0000CC"/>
                </a:solidFill>
              </a:rPr>
              <a:t>curve</a:t>
            </a:r>
            <a:r>
              <a:rPr lang="fr-CA" sz="1500" b="0" dirty="0" smtClean="0">
                <a:solidFill>
                  <a:srgbClr val="0000CC"/>
                </a:solidFill>
              </a:rPr>
              <a:t> </a:t>
            </a:r>
            <a:r>
              <a:rPr lang="fr-CA" sz="1500" b="0" dirty="0" smtClean="0"/>
              <a:t>(</a:t>
            </a:r>
            <a:r>
              <a:rPr lang="fr-CA" sz="1500" b="0" dirty="0" err="1" smtClean="0"/>
              <a:t>RFQs</a:t>
            </a:r>
            <a:r>
              <a:rPr lang="fr-CA" sz="1500" b="0" dirty="0" smtClean="0"/>
              <a:t> are not simple </a:t>
            </a:r>
            <a:r>
              <a:rPr lang="fr-CA" sz="1500" b="0" dirty="0" err="1" smtClean="0"/>
              <a:t>devices</a:t>
            </a:r>
            <a:r>
              <a:rPr lang="fr-CA" sz="1500" b="0" dirty="0" smtClean="0"/>
              <a:t>…).</a:t>
            </a:r>
            <a:endParaRPr lang="fr-CA" sz="1500" b="0" dirty="0"/>
          </a:p>
          <a:p>
            <a:pPr>
              <a:spcBef>
                <a:spcPct val="40000"/>
              </a:spcBef>
              <a:buFontTx/>
              <a:buChar char="-"/>
            </a:pPr>
            <a:r>
              <a:rPr lang="fr-CA" sz="1500" b="0" dirty="0"/>
              <a:t> 1985-1995 : </a:t>
            </a:r>
            <a:r>
              <a:rPr lang="fr-CA" sz="1500" b="0" dirty="0" err="1" smtClean="0">
                <a:solidFill>
                  <a:srgbClr val="0000CC"/>
                </a:solidFill>
              </a:rPr>
              <a:t>reliable</a:t>
            </a:r>
            <a:r>
              <a:rPr lang="fr-CA" sz="1500" b="0" dirty="0" smtClean="0">
                <a:solidFill>
                  <a:srgbClr val="0000CC"/>
                </a:solidFill>
              </a:rPr>
              <a:t> RFQ designs </a:t>
            </a:r>
            <a:r>
              <a:rPr lang="fr-CA" sz="1500" b="0" dirty="0" err="1" smtClean="0"/>
              <a:t>exist</a:t>
            </a:r>
            <a:r>
              <a:rPr lang="fr-CA" sz="1500" b="0" dirty="0" smtClean="0"/>
              <a:t> and </a:t>
            </a:r>
            <a:r>
              <a:rPr lang="fr-CA" sz="1500" b="0" dirty="0" err="1" smtClean="0"/>
              <a:t>progressively</a:t>
            </a:r>
            <a:r>
              <a:rPr lang="fr-CA" sz="1500" b="0" dirty="0" smtClean="0"/>
              <a:t> </a:t>
            </a:r>
            <a:r>
              <a:rPr lang="fr-CA" sz="1500" b="0" dirty="0"/>
              <a:t>replace the </a:t>
            </a:r>
            <a:r>
              <a:rPr lang="fr-CA" sz="1500" b="0" dirty="0" err="1"/>
              <a:t>old</a:t>
            </a:r>
            <a:r>
              <a:rPr lang="fr-CA" sz="1500" b="0" dirty="0"/>
              <a:t> </a:t>
            </a:r>
            <a:r>
              <a:rPr lang="fr-CA" sz="1500" b="0" dirty="0" err="1"/>
              <a:t>pre</a:t>
            </a:r>
            <a:r>
              <a:rPr lang="fr-CA" sz="1500" b="0" dirty="0"/>
              <a:t>-</a:t>
            </a:r>
            <a:r>
              <a:rPr lang="fr-CA" sz="1500" b="0" dirty="0" err="1"/>
              <a:t>injectors</a:t>
            </a:r>
            <a:r>
              <a:rPr lang="fr-CA" sz="1500" b="0" dirty="0"/>
              <a:t> in </a:t>
            </a:r>
            <a:r>
              <a:rPr lang="fr-CA" sz="1500" b="0" dirty="0" err="1"/>
              <a:t>most</a:t>
            </a:r>
            <a:r>
              <a:rPr lang="fr-CA" sz="1500" b="0" dirty="0"/>
              <a:t> </a:t>
            </a:r>
            <a:r>
              <a:rPr lang="fr-CA" sz="1500" b="0" dirty="0" err="1" smtClean="0"/>
              <a:t>accelerator</a:t>
            </a:r>
            <a:r>
              <a:rPr lang="fr-CA" sz="1500" b="0" dirty="0" smtClean="0"/>
              <a:t> </a:t>
            </a:r>
            <a:r>
              <a:rPr lang="fr-CA" sz="1500" b="0" dirty="0" err="1"/>
              <a:t>laboratories</a:t>
            </a:r>
            <a:r>
              <a:rPr lang="fr-CA" sz="1500" b="0" dirty="0"/>
              <a:t> (CERN: 1993). </a:t>
            </a:r>
            <a:r>
              <a:rPr lang="fr-CA" sz="1500" b="0" dirty="0" err="1"/>
              <a:t>Different</a:t>
            </a:r>
            <a:r>
              <a:rPr lang="fr-CA" sz="1500" b="0" dirty="0"/>
              <a:t> design and applications are </a:t>
            </a:r>
            <a:r>
              <a:rPr lang="fr-CA" sz="1500" b="0" dirty="0" err="1"/>
              <a:t>proposed</a:t>
            </a:r>
            <a:r>
              <a:rPr lang="fr-CA" sz="1500" b="0" dirty="0"/>
              <a:t> all over the world.</a:t>
            </a:r>
          </a:p>
          <a:p>
            <a:pPr>
              <a:spcBef>
                <a:spcPct val="40000"/>
              </a:spcBef>
              <a:buFontTx/>
              <a:buChar char="-"/>
            </a:pPr>
            <a:r>
              <a:rPr lang="fr-CA" sz="1500" b="0" dirty="0"/>
              <a:t> 1995-now : new </a:t>
            </a:r>
            <a:r>
              <a:rPr lang="fr-CA" sz="1500" b="0" dirty="0" err="1"/>
              <a:t>RFQs</a:t>
            </a:r>
            <a:r>
              <a:rPr lang="fr-CA" sz="1500" b="0" dirty="0"/>
              <a:t> are </a:t>
            </a:r>
            <a:r>
              <a:rPr lang="fr-CA" sz="1500" b="0" dirty="0" err="1"/>
              <a:t>designed</a:t>
            </a:r>
            <a:r>
              <a:rPr lang="fr-CA" sz="1500" b="0" dirty="0"/>
              <a:t> and </a:t>
            </a:r>
            <a:r>
              <a:rPr lang="fr-CA" sz="1500" b="0" dirty="0" err="1"/>
              <a:t>built</a:t>
            </a:r>
            <a:r>
              <a:rPr lang="fr-CA" sz="1500" b="0" dirty="0"/>
              <a:t> for </a:t>
            </a:r>
            <a:r>
              <a:rPr lang="fr-CA" sz="1500" b="0" dirty="0" err="1"/>
              <a:t>extreme</a:t>
            </a:r>
            <a:r>
              <a:rPr lang="fr-CA" sz="1500" b="0" dirty="0"/>
              <a:t> applications, </a:t>
            </a:r>
            <a:r>
              <a:rPr lang="fr-CA" sz="1500" b="0" dirty="0" err="1" smtClean="0"/>
              <a:t>like</a:t>
            </a:r>
            <a:r>
              <a:rPr lang="fr-CA" sz="1500" b="0" dirty="0" smtClean="0"/>
              <a:t> </a:t>
            </a:r>
            <a:r>
              <a:rPr lang="fr-CA" sz="1500" b="0" dirty="0" err="1" smtClean="0">
                <a:solidFill>
                  <a:srgbClr val="0000CC"/>
                </a:solidFill>
              </a:rPr>
              <a:t>very</a:t>
            </a:r>
            <a:r>
              <a:rPr lang="fr-CA" sz="1500" b="0" dirty="0" smtClean="0">
                <a:solidFill>
                  <a:srgbClr val="0000CC"/>
                </a:solidFill>
              </a:rPr>
              <a:t> high </a:t>
            </a:r>
            <a:r>
              <a:rPr lang="fr-CA" sz="1500" b="0" dirty="0" err="1">
                <a:solidFill>
                  <a:srgbClr val="0000CC"/>
                </a:solidFill>
              </a:rPr>
              <a:t>intensity</a:t>
            </a:r>
            <a:r>
              <a:rPr lang="fr-CA" sz="1500" b="0" dirty="0">
                <a:solidFill>
                  <a:srgbClr val="0000CC"/>
                </a:solidFill>
              </a:rPr>
              <a:t> </a:t>
            </a:r>
            <a:r>
              <a:rPr lang="fr-CA" sz="1500" b="0" dirty="0"/>
              <a:t>(CW, high </a:t>
            </a:r>
            <a:r>
              <a:rPr lang="fr-CA" sz="1500" b="0" dirty="0" err="1"/>
              <a:t>current</a:t>
            </a:r>
            <a:r>
              <a:rPr lang="fr-CA" sz="1500" b="0" dirty="0" smtClean="0"/>
              <a:t>). Start to design compact </a:t>
            </a:r>
            <a:r>
              <a:rPr lang="fr-CA" sz="1500" b="0" dirty="0" err="1" smtClean="0"/>
              <a:t>RFQs</a:t>
            </a:r>
            <a:r>
              <a:rPr lang="fr-CA" sz="1500" b="0" dirty="0" smtClean="0"/>
              <a:t>.  </a:t>
            </a:r>
            <a:endParaRPr lang="en-US" sz="1500" b="0" dirty="0"/>
          </a:p>
        </p:txBody>
      </p:sp>
      <p:sp>
        <p:nvSpPr>
          <p:cNvPr id="7" name="Text Box 6"/>
          <p:cNvSpPr txBox="1">
            <a:spLocks noChangeArrowheads="1"/>
          </p:cNvSpPr>
          <p:nvPr/>
        </p:nvSpPr>
        <p:spPr bwMode="auto">
          <a:xfrm>
            <a:off x="152400" y="1295400"/>
            <a:ext cx="8763000" cy="830997"/>
          </a:xfrm>
          <a:prstGeom prst="rect">
            <a:avLst/>
          </a:prstGeom>
          <a:noFill/>
          <a:ln w="12700">
            <a:solidFill>
              <a:schemeClr val="accent1"/>
            </a:solidFill>
            <a:miter lim="800000"/>
            <a:headEnd type="none" w="sm" len="sm"/>
            <a:tailEnd type="none" w="sm" len="sm"/>
          </a:ln>
          <a:effectLst/>
        </p:spPr>
        <p:txBody>
          <a:bodyPr wrap="square">
            <a:spAutoFit/>
          </a:bodyPr>
          <a:lstStyle/>
          <a:p>
            <a:r>
              <a:rPr lang="en-US" sz="1600" b="0" dirty="0" smtClean="0">
                <a:sym typeface="Symbol" pitchFamily="18" charset="2"/>
              </a:rPr>
              <a:t>The driving force for the development of something new for the low-energy section was the research in URSS and USA on </a:t>
            </a:r>
            <a:r>
              <a:rPr lang="en-US" sz="1600" b="0" dirty="0" smtClean="0">
                <a:solidFill>
                  <a:srgbClr val="FF0000"/>
                </a:solidFill>
                <a:sym typeface="Symbol" pitchFamily="18" charset="2"/>
              </a:rPr>
              <a:t>high-current proton accelerators</a:t>
            </a:r>
            <a:r>
              <a:rPr lang="en-US" sz="1600" b="0" dirty="0" smtClean="0">
                <a:sym typeface="Symbol" pitchFamily="18" charset="2"/>
              </a:rPr>
              <a:t>. The idea is to break the limitation to current coming from </a:t>
            </a:r>
            <a:r>
              <a:rPr lang="en-US" sz="1600" b="0" i="1" dirty="0" smtClean="0">
                <a:solidFill>
                  <a:srgbClr val="0000CC"/>
                </a:solidFill>
                <a:sym typeface="Symbol" pitchFamily="18" charset="2"/>
              </a:rPr>
              <a:t>space charge in the beam transport </a:t>
            </a:r>
            <a:r>
              <a:rPr lang="en-US" sz="1600" b="0" dirty="0" smtClean="0">
                <a:sym typeface="Symbol" pitchFamily="18" charset="2"/>
              </a:rPr>
              <a:t>and from </a:t>
            </a:r>
            <a:r>
              <a:rPr lang="en-US" sz="1600" b="0" i="1" dirty="0" smtClean="0">
                <a:solidFill>
                  <a:srgbClr val="0000CC"/>
                </a:solidFill>
                <a:sym typeface="Symbol" pitchFamily="18" charset="2"/>
              </a:rPr>
              <a:t>bunching losses</a:t>
            </a:r>
            <a:r>
              <a:rPr lang="en-US" sz="1600" b="0" dirty="0" smtClean="0">
                <a:sym typeface="Symbol" pitchFamily="18" charset="2"/>
              </a:rPr>
              <a:t>.</a:t>
            </a:r>
            <a:endParaRPr lang="en-US" sz="1600" b="0" dirty="0">
              <a:sym typeface="Symbol" pitchFamily="18" charset="2"/>
            </a:endParaRPr>
          </a:p>
        </p:txBody>
      </p:sp>
    </p:spTree>
    <p:extLst>
      <p:ext uri="{BB962C8B-B14F-4D97-AF65-F5344CB8AC3E}">
        <p14:creationId xmlns:p14="http://schemas.microsoft.com/office/powerpoint/2010/main" val="32839603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1"/>
          </p:nvPr>
        </p:nvSpPr>
        <p:spPr/>
        <p:txBody>
          <a:bodyPr/>
          <a:lstStyle/>
          <a:p>
            <a:fld id="{51D5144D-A5CC-4F60-B47F-4A19C81BDA26}" type="slidenum">
              <a:rPr lang="en-GB"/>
              <a:pPr/>
              <a:t>75</a:t>
            </a:fld>
            <a:endParaRPr lang="en-GB"/>
          </a:p>
        </p:txBody>
      </p:sp>
      <p:sp>
        <p:nvSpPr>
          <p:cNvPr id="714756" name="Rectangle 4"/>
          <p:cNvSpPr>
            <a:spLocks noGrp="1" noChangeArrowheads="1"/>
          </p:cNvSpPr>
          <p:nvPr>
            <p:ph type="title"/>
          </p:nvPr>
        </p:nvSpPr>
        <p:spPr/>
        <p:txBody>
          <a:bodyPr/>
          <a:lstStyle/>
          <a:p>
            <a:r>
              <a:rPr lang="en-US"/>
              <a:t>The 4-vane RFQ</a:t>
            </a:r>
          </a:p>
        </p:txBody>
      </p:sp>
      <p:pic>
        <p:nvPicPr>
          <p:cNvPr id="714757" name="Picture 5" descr="rfq_lina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371600"/>
            <a:ext cx="5048250" cy="3267075"/>
          </a:xfrm>
          <a:prstGeom prst="rect">
            <a:avLst/>
          </a:prstGeom>
          <a:noFill/>
        </p:spPr>
      </p:pic>
      <p:sp>
        <p:nvSpPr>
          <p:cNvPr id="714758" name="Rectangle 6"/>
          <p:cNvSpPr>
            <a:spLocks noChangeArrowheads="1"/>
          </p:cNvSpPr>
          <p:nvPr/>
        </p:nvSpPr>
        <p:spPr bwMode="auto">
          <a:xfrm>
            <a:off x="3733800" y="4419600"/>
            <a:ext cx="1752600" cy="5334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714759" name="Text Box 7"/>
          <p:cNvSpPr txBox="1">
            <a:spLocks noChangeArrowheads="1"/>
          </p:cNvSpPr>
          <p:nvPr/>
        </p:nvSpPr>
        <p:spPr bwMode="auto">
          <a:xfrm>
            <a:off x="5715000" y="1736725"/>
            <a:ext cx="3276600" cy="4492625"/>
          </a:xfrm>
          <a:prstGeom prst="rect">
            <a:avLst/>
          </a:prstGeom>
          <a:noFill/>
          <a:ln w="12700">
            <a:noFill/>
            <a:miter lim="800000"/>
            <a:headEnd type="none" w="sm" len="sm"/>
            <a:tailEnd type="none" w="sm" len="sm"/>
          </a:ln>
          <a:effectLst/>
        </p:spPr>
        <p:txBody>
          <a:bodyPr>
            <a:spAutoFit/>
          </a:bodyPr>
          <a:lstStyle/>
          <a:p>
            <a:r>
              <a:rPr lang="en-US" sz="1600" b="0"/>
              <a:t>The RFQ will result in cylinder containing the 4 vanes, which are connected (large RF currents!) to the cylinder along their length.</a:t>
            </a:r>
          </a:p>
          <a:p>
            <a:endParaRPr lang="en-GB" sz="1600" b="0"/>
          </a:p>
          <a:p>
            <a:endParaRPr lang="en-GB" sz="1600" b="0"/>
          </a:p>
          <a:p>
            <a:endParaRPr lang="en-GB" sz="1600" b="0"/>
          </a:p>
          <a:p>
            <a:endParaRPr lang="en-US" sz="1600" b="0"/>
          </a:p>
          <a:p>
            <a:endParaRPr lang="en-US" sz="1600" b="0"/>
          </a:p>
          <a:p>
            <a:r>
              <a:rPr lang="en-US" sz="1600" b="0"/>
              <a:t>A critical feature of this type of RFQs are the end cells:</a:t>
            </a:r>
          </a:p>
          <a:p>
            <a:r>
              <a:rPr lang="en-US" sz="1600" b="0"/>
              <a:t>The magnetic field flowing longitudinally in the 4 “quadrants” has to close its path and pass from one quadrant to the next via some openings at the end of the vanes, tuned at the RFQ frequency!</a:t>
            </a:r>
          </a:p>
        </p:txBody>
      </p:sp>
      <p:pic>
        <p:nvPicPr>
          <p:cNvPr id="714761" name="Picture 9" descr="RFQ cellule de couplage en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400" y="4038600"/>
            <a:ext cx="2305050" cy="2514600"/>
          </a:xfrm>
          <a:prstGeom prst="rect">
            <a:avLst/>
          </a:prstGeom>
          <a:noFill/>
        </p:spPr>
      </p:pic>
      <p:sp>
        <p:nvSpPr>
          <p:cNvPr id="714762" name="Line 10"/>
          <p:cNvSpPr>
            <a:spLocks noChangeShapeType="1"/>
          </p:cNvSpPr>
          <p:nvPr/>
        </p:nvSpPr>
        <p:spPr bwMode="auto">
          <a:xfrm flipH="1">
            <a:off x="4648200" y="5562600"/>
            <a:ext cx="381000" cy="30480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63" name="Line 11"/>
          <p:cNvSpPr>
            <a:spLocks noChangeShapeType="1"/>
          </p:cNvSpPr>
          <p:nvPr/>
        </p:nvSpPr>
        <p:spPr bwMode="auto">
          <a:xfrm flipH="1">
            <a:off x="3810000" y="4648200"/>
            <a:ext cx="381000" cy="22860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64" name="Line 12"/>
          <p:cNvSpPr>
            <a:spLocks noChangeShapeType="1"/>
          </p:cNvSpPr>
          <p:nvPr/>
        </p:nvSpPr>
        <p:spPr bwMode="auto">
          <a:xfrm flipV="1">
            <a:off x="3810000" y="5334000"/>
            <a:ext cx="381000" cy="30480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65" name="Line 13"/>
          <p:cNvSpPr>
            <a:spLocks noChangeShapeType="1"/>
          </p:cNvSpPr>
          <p:nvPr/>
        </p:nvSpPr>
        <p:spPr bwMode="auto">
          <a:xfrm flipV="1">
            <a:off x="4419600" y="4800600"/>
            <a:ext cx="381000" cy="30480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66" name="Text Box 14"/>
          <p:cNvSpPr txBox="1">
            <a:spLocks noChangeArrowheads="1"/>
          </p:cNvSpPr>
          <p:nvPr/>
        </p:nvSpPr>
        <p:spPr bwMode="auto">
          <a:xfrm>
            <a:off x="3124200" y="5791200"/>
            <a:ext cx="973138" cy="396875"/>
          </a:xfrm>
          <a:prstGeom prst="rect">
            <a:avLst/>
          </a:prstGeom>
          <a:noFill/>
          <a:ln w="12700">
            <a:noFill/>
            <a:miter lim="800000"/>
            <a:headEnd type="none" w="sm" len="sm"/>
            <a:tailEnd type="none" w="sm" len="sm"/>
          </a:ln>
          <a:effectLst/>
        </p:spPr>
        <p:txBody>
          <a:bodyPr wrap="none">
            <a:spAutoFit/>
          </a:bodyPr>
          <a:lstStyle/>
          <a:p>
            <a:r>
              <a:rPr lang="en-GB"/>
              <a:t>B-field</a:t>
            </a:r>
            <a:endParaRPr lang="en-US"/>
          </a:p>
        </p:txBody>
      </p:sp>
      <p:sp>
        <p:nvSpPr>
          <p:cNvPr id="714767" name="Line 15"/>
          <p:cNvSpPr>
            <a:spLocks noChangeShapeType="1"/>
          </p:cNvSpPr>
          <p:nvPr/>
        </p:nvSpPr>
        <p:spPr bwMode="auto">
          <a:xfrm flipH="1">
            <a:off x="4191000" y="5867400"/>
            <a:ext cx="228600" cy="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68" name="Line 16"/>
          <p:cNvSpPr>
            <a:spLocks noChangeShapeType="1"/>
          </p:cNvSpPr>
          <p:nvPr/>
        </p:nvSpPr>
        <p:spPr bwMode="auto">
          <a:xfrm flipH="1">
            <a:off x="3733800" y="5029200"/>
            <a:ext cx="0" cy="22860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69" name="Line 17"/>
          <p:cNvSpPr>
            <a:spLocks noChangeShapeType="1"/>
          </p:cNvSpPr>
          <p:nvPr/>
        </p:nvSpPr>
        <p:spPr bwMode="auto">
          <a:xfrm>
            <a:off x="4267200" y="4724400"/>
            <a:ext cx="228600" cy="0"/>
          </a:xfrm>
          <a:prstGeom prst="line">
            <a:avLst/>
          </a:prstGeom>
          <a:noFill/>
          <a:ln w="57150">
            <a:solidFill>
              <a:srgbClr val="66FFFF"/>
            </a:solidFill>
            <a:round/>
            <a:headEnd type="none" w="sm" len="sm"/>
            <a:tailEnd type="triangle" w="sm" len="sm"/>
          </a:ln>
          <a:effectLst/>
        </p:spPr>
        <p:txBody>
          <a:bodyPr/>
          <a:lstStyle/>
          <a:p>
            <a:endParaRPr lang="en-US"/>
          </a:p>
        </p:txBody>
      </p:sp>
      <p:sp>
        <p:nvSpPr>
          <p:cNvPr id="714770" name="Line 18"/>
          <p:cNvSpPr>
            <a:spLocks noChangeShapeType="1"/>
          </p:cNvSpPr>
          <p:nvPr/>
        </p:nvSpPr>
        <p:spPr bwMode="auto">
          <a:xfrm flipH="1" flipV="1">
            <a:off x="4876800" y="5257800"/>
            <a:ext cx="0" cy="228600"/>
          </a:xfrm>
          <a:prstGeom prst="line">
            <a:avLst/>
          </a:prstGeom>
          <a:noFill/>
          <a:ln w="57150">
            <a:solidFill>
              <a:srgbClr val="66FFFF"/>
            </a:solidFill>
            <a:round/>
            <a:headEnd type="none" w="sm" len="sm"/>
            <a:tailEnd type="triangle" w="sm" len="sm"/>
          </a:ln>
          <a:effectLst/>
        </p:spPr>
        <p:txBody>
          <a:bodyPr/>
          <a:lstStyle/>
          <a:p>
            <a:endParaRPr lang="en-US"/>
          </a:p>
        </p:txBody>
      </p:sp>
      <p:sp>
        <p:nvSpPr>
          <p:cNvPr id="18" name="TextBox 17"/>
          <p:cNvSpPr txBox="1"/>
          <p:nvPr/>
        </p:nvSpPr>
        <p:spPr>
          <a:xfrm>
            <a:off x="609600" y="5562600"/>
            <a:ext cx="2057400" cy="830997"/>
          </a:xfrm>
          <a:prstGeom prst="rect">
            <a:avLst/>
          </a:prstGeom>
          <a:noFill/>
        </p:spPr>
        <p:txBody>
          <a:bodyPr wrap="square" rtlCol="0">
            <a:spAutoFit/>
          </a:bodyPr>
          <a:lstStyle/>
          <a:p>
            <a:r>
              <a:rPr lang="en-US" sz="1600" b="0" dirty="0" smtClean="0"/>
              <a:t>Field excitation via a loop or an iris in one (or more) quadrants</a:t>
            </a:r>
            <a:endParaRPr lang="en-US" sz="1600" b="0" dirty="0"/>
          </a:p>
        </p:txBody>
      </p:sp>
    </p:spTree>
    <p:extLst>
      <p:ext uri="{BB962C8B-B14F-4D97-AF65-F5344CB8AC3E}">
        <p14:creationId xmlns:p14="http://schemas.microsoft.com/office/powerpoint/2010/main" val="30175874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p:txBody>
          <a:bodyPr/>
          <a:lstStyle/>
          <a:p>
            <a:fld id="{1DE8B97E-262D-447F-8825-FCBF18BDFA57}" type="slidenum">
              <a:rPr lang="en-GB"/>
              <a:pPr/>
              <a:t>76</a:t>
            </a:fld>
            <a:endParaRPr lang="en-GB"/>
          </a:p>
        </p:txBody>
      </p:sp>
      <p:sp>
        <p:nvSpPr>
          <p:cNvPr id="557058" name="Rectangle 2"/>
          <p:cNvSpPr>
            <a:spLocks noGrp="1" noChangeArrowheads="1"/>
          </p:cNvSpPr>
          <p:nvPr>
            <p:ph type="title"/>
          </p:nvPr>
        </p:nvSpPr>
        <p:spPr/>
        <p:txBody>
          <a:bodyPr/>
          <a:lstStyle/>
          <a:p>
            <a:r>
              <a:rPr lang="en-US" sz="3200"/>
              <a:t>The Radio Frequency Quadrupole (RFQ)</a:t>
            </a:r>
          </a:p>
        </p:txBody>
      </p:sp>
      <p:sp>
        <p:nvSpPr>
          <p:cNvPr id="557061" name="Text Box 5"/>
          <p:cNvSpPr txBox="1">
            <a:spLocks noChangeArrowheads="1"/>
          </p:cNvSpPr>
          <p:nvPr/>
        </p:nvSpPr>
        <p:spPr bwMode="auto">
          <a:xfrm>
            <a:off x="838200" y="1524000"/>
            <a:ext cx="7439025" cy="396875"/>
          </a:xfrm>
          <a:prstGeom prst="rect">
            <a:avLst/>
          </a:prstGeom>
          <a:noFill/>
          <a:ln w="9525">
            <a:noFill/>
            <a:miter lim="800000"/>
            <a:headEnd/>
            <a:tailEnd/>
          </a:ln>
          <a:effectLst/>
        </p:spPr>
        <p:txBody>
          <a:bodyPr wrap="none">
            <a:spAutoFit/>
          </a:bodyPr>
          <a:lstStyle/>
          <a:p>
            <a:r>
              <a:rPr lang="en-US" b="0" u="sng">
                <a:solidFill>
                  <a:schemeClr val="accent2"/>
                </a:solidFill>
                <a:latin typeface="Times New Roman" pitchFamily="18" charset="0"/>
              </a:rPr>
              <a:t>RFQ = Electric quadrupole focusing channel + bunching + acceleration</a:t>
            </a:r>
            <a:endParaRPr lang="en-US" sz="1800" b="0">
              <a:latin typeface="Times New Roman" pitchFamily="18" charset="0"/>
            </a:endParaRPr>
          </a:p>
        </p:txBody>
      </p:sp>
      <p:pic>
        <p:nvPicPr>
          <p:cNvPr id="557063" name="Picture 7" descr="83035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 y="2209800"/>
            <a:ext cx="3967163" cy="3154363"/>
          </a:xfrm>
          <a:prstGeom prst="rect">
            <a:avLst/>
          </a:prstGeom>
          <a:noFill/>
        </p:spPr>
      </p:pic>
      <p:pic>
        <p:nvPicPr>
          <p:cNvPr id="557064" name="Picture 8" descr="RFQ vue genera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5800" y="2362200"/>
            <a:ext cx="4114800" cy="2895600"/>
          </a:xfrm>
          <a:prstGeom prst="rect">
            <a:avLst/>
          </a:prstGeom>
          <a:noFill/>
        </p:spPr>
      </p:pic>
      <p:sp>
        <p:nvSpPr>
          <p:cNvPr id="557065" name="Line 9"/>
          <p:cNvSpPr>
            <a:spLocks noChangeShapeType="1"/>
          </p:cNvSpPr>
          <p:nvPr/>
        </p:nvSpPr>
        <p:spPr bwMode="auto">
          <a:xfrm flipV="1">
            <a:off x="5867400" y="3200400"/>
            <a:ext cx="2667000" cy="1981200"/>
          </a:xfrm>
          <a:prstGeom prst="line">
            <a:avLst/>
          </a:prstGeom>
          <a:noFill/>
          <a:ln w="28575">
            <a:solidFill>
              <a:schemeClr val="tx1"/>
            </a:solidFill>
            <a:round/>
            <a:headEnd type="triangle" w="med" len="med"/>
            <a:tailEnd type="triangle" w="med" len="med"/>
          </a:ln>
          <a:effectLst/>
        </p:spPr>
        <p:txBody>
          <a:bodyPr/>
          <a:lstStyle/>
          <a:p>
            <a:endParaRPr lang="en-US"/>
          </a:p>
        </p:txBody>
      </p:sp>
      <p:sp>
        <p:nvSpPr>
          <p:cNvPr id="557066" name="Text Box 10"/>
          <p:cNvSpPr txBox="1">
            <a:spLocks noChangeArrowheads="1"/>
          </p:cNvSpPr>
          <p:nvPr/>
        </p:nvSpPr>
        <p:spPr bwMode="auto">
          <a:xfrm rot="-2246276">
            <a:off x="7010400" y="4191000"/>
            <a:ext cx="923925" cy="396875"/>
          </a:xfrm>
          <a:prstGeom prst="rect">
            <a:avLst/>
          </a:prstGeom>
          <a:noFill/>
          <a:ln w="12700">
            <a:noFill/>
            <a:miter lim="800000"/>
            <a:headEnd type="none" w="sm" len="sm"/>
            <a:tailEnd type="none" w="sm" len="sm"/>
          </a:ln>
          <a:effectLst/>
        </p:spPr>
        <p:txBody>
          <a:bodyPr wrap="none">
            <a:spAutoFit/>
          </a:bodyPr>
          <a:lstStyle/>
          <a:p>
            <a:r>
              <a:rPr lang="en-US">
                <a:cs typeface="Arial" charset="0"/>
              </a:rPr>
              <a:t>~1-3m</a:t>
            </a:r>
          </a:p>
        </p:txBody>
      </p:sp>
      <p:sp>
        <p:nvSpPr>
          <p:cNvPr id="557067" name="Text Box 11"/>
          <p:cNvSpPr txBox="1">
            <a:spLocks noChangeArrowheads="1"/>
          </p:cNvSpPr>
          <p:nvPr/>
        </p:nvSpPr>
        <p:spPr bwMode="auto">
          <a:xfrm>
            <a:off x="365125" y="5599113"/>
            <a:ext cx="8169275" cy="825500"/>
          </a:xfrm>
          <a:prstGeom prst="rect">
            <a:avLst/>
          </a:prstGeom>
          <a:noFill/>
          <a:ln w="12700">
            <a:noFill/>
            <a:miter lim="800000"/>
            <a:headEnd type="none" w="sm" len="sm"/>
            <a:tailEnd type="none" w="sm" len="sm"/>
          </a:ln>
          <a:effectLst/>
        </p:spPr>
        <p:txBody>
          <a:bodyPr>
            <a:spAutoFit/>
          </a:bodyPr>
          <a:lstStyle/>
          <a:p>
            <a:r>
              <a:rPr lang="en-US" sz="1600" b="0"/>
              <a:t>New and performing accelerator.</a:t>
            </a:r>
          </a:p>
          <a:p>
            <a:r>
              <a:rPr lang="en-US" sz="1600" b="0"/>
              <a:t>Compact and critical structure, where beam dynamics, RF and mechanical aspects are closely interconnected.</a:t>
            </a:r>
            <a:endParaRPr lang="en-US" sz="1600" b="0">
              <a:sym typeface="Symbol" pitchFamily="18" charset="2"/>
            </a:endParaRPr>
          </a:p>
        </p:txBody>
      </p:sp>
    </p:spTree>
    <p:extLst>
      <p:ext uri="{BB962C8B-B14F-4D97-AF65-F5344CB8AC3E}">
        <p14:creationId xmlns:p14="http://schemas.microsoft.com/office/powerpoint/2010/main" val="26450040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1"/>
          </p:nvPr>
        </p:nvSpPr>
        <p:spPr/>
        <p:txBody>
          <a:bodyPr/>
          <a:lstStyle/>
          <a:p>
            <a:fld id="{3221FA75-0E26-48B5-9B16-C6C13BB78636}" type="slidenum">
              <a:rPr lang="en-GB"/>
              <a:pPr/>
              <a:t>77</a:t>
            </a:fld>
            <a:endParaRPr lang="en-GB"/>
          </a:p>
        </p:txBody>
      </p:sp>
      <p:pic>
        <p:nvPicPr>
          <p:cNvPr id="62055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00600" y="3505200"/>
            <a:ext cx="3962400" cy="2789238"/>
          </a:xfrm>
          <a:prstGeom prst="rect">
            <a:avLst/>
          </a:prstGeom>
          <a:noFill/>
          <a:ln w="12700">
            <a:noFill/>
            <a:miter lim="800000"/>
            <a:headEnd type="none" w="sm" len="sm"/>
            <a:tailEnd type="none" w="sm" len="sm"/>
          </a:ln>
          <a:effectLst/>
        </p:spPr>
      </p:pic>
      <p:sp>
        <p:nvSpPr>
          <p:cNvPr id="620548" name="Rectangle 4"/>
          <p:cNvSpPr>
            <a:spLocks noGrp="1" noChangeArrowheads="1"/>
          </p:cNvSpPr>
          <p:nvPr>
            <p:ph type="title"/>
          </p:nvPr>
        </p:nvSpPr>
        <p:spPr/>
        <p:txBody>
          <a:bodyPr/>
          <a:lstStyle/>
          <a:p>
            <a:r>
              <a:rPr lang="en-US"/>
              <a:t>The basic RFQ principle</a:t>
            </a:r>
          </a:p>
        </p:txBody>
      </p:sp>
      <p:sp>
        <p:nvSpPr>
          <p:cNvPr id="620551" name="Rectangle 7"/>
          <p:cNvSpPr>
            <a:spLocks noChangeArrowheads="1"/>
          </p:cNvSpPr>
          <p:nvPr/>
        </p:nvSpPr>
        <p:spPr bwMode="auto">
          <a:xfrm>
            <a:off x="304800" y="1295400"/>
            <a:ext cx="4495800" cy="14478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GB" sz="1600" b="0">
                <a:latin typeface="Comic Sans MS" pitchFamily="66" charset="0"/>
                <a:sym typeface="ZapfDingbats" pitchFamily="82" charset="2"/>
              </a:rPr>
              <a:t>1. Four electrodes (called </a:t>
            </a:r>
            <a:r>
              <a:rPr lang="en-GB" sz="1600" b="0">
                <a:solidFill>
                  <a:schemeClr val="hlink"/>
                </a:solidFill>
                <a:latin typeface="Comic Sans MS" pitchFamily="66" charset="0"/>
                <a:sym typeface="ZapfDingbats" pitchFamily="82" charset="2"/>
              </a:rPr>
              <a:t>vanes</a:t>
            </a:r>
            <a:r>
              <a:rPr lang="en-GB" sz="1600" b="0">
                <a:latin typeface="Comic Sans MS" pitchFamily="66" charset="0"/>
                <a:sym typeface="ZapfDingbats" pitchFamily="82" charset="2"/>
              </a:rPr>
              <a:t>) between which we excite an RF Quadrupole mode  </a:t>
            </a:r>
            <a:r>
              <a:rPr lang="en-GB" sz="1600" b="0">
                <a:latin typeface="Comic Sans MS" pitchFamily="66" charset="0"/>
                <a:sym typeface="Symbol" pitchFamily="18" charset="2"/>
              </a:rPr>
              <a:t> </a:t>
            </a:r>
            <a:r>
              <a:rPr lang="en-GB" sz="1600" b="0" u="sng">
                <a:solidFill>
                  <a:srgbClr val="FF3300"/>
                </a:solidFill>
                <a:latin typeface="Comic Sans MS" pitchFamily="66" charset="0"/>
                <a:sym typeface="Symbol" pitchFamily="18" charset="2"/>
              </a:rPr>
              <a:t>Electric focusing channel</a:t>
            </a:r>
            <a:r>
              <a:rPr lang="en-GB" sz="1600" b="0">
                <a:latin typeface="Comic Sans MS" pitchFamily="66" charset="0"/>
                <a:sym typeface="Symbol" pitchFamily="18" charset="2"/>
              </a:rPr>
              <a:t>, alternating gradient with the period of the RF. </a:t>
            </a:r>
            <a:r>
              <a:rPr lang="en-GB" sz="1400" b="0">
                <a:latin typeface="Comic Sans MS" pitchFamily="66" charset="0"/>
                <a:sym typeface="Symbol" pitchFamily="18" charset="2"/>
              </a:rPr>
              <a:t>Note that electric focusing does not depend on the velocity (ideal at low </a:t>
            </a:r>
            <a:r>
              <a:rPr lang="en-GB" sz="1400" b="0">
                <a:latin typeface="Symbol" pitchFamily="18" charset="2"/>
                <a:sym typeface="Symbol" pitchFamily="18" charset="2"/>
              </a:rPr>
              <a:t>b</a:t>
            </a:r>
            <a:r>
              <a:rPr lang="en-GB" sz="1400" b="0">
                <a:latin typeface="Comic Sans MS" pitchFamily="66" charset="0"/>
                <a:sym typeface="Symbol" pitchFamily="18" charset="2"/>
              </a:rPr>
              <a:t>!)</a:t>
            </a:r>
          </a:p>
        </p:txBody>
      </p:sp>
      <p:pic>
        <p:nvPicPr>
          <p:cNvPr id="620552"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0200" y="1447800"/>
            <a:ext cx="2438400" cy="1744663"/>
          </a:xfrm>
          <a:prstGeom prst="rect">
            <a:avLst/>
          </a:prstGeom>
          <a:noFill/>
          <a:ln w="12700">
            <a:noFill/>
            <a:miter lim="800000"/>
            <a:headEnd type="none" w="sm" len="sm"/>
            <a:tailEnd type="none" w="sm" len="sm"/>
          </a:ln>
          <a:effectLst/>
        </p:spPr>
      </p:pic>
      <p:sp>
        <p:nvSpPr>
          <p:cNvPr id="620553" name="Rectangle 9"/>
          <p:cNvSpPr>
            <a:spLocks noChangeArrowheads="1"/>
          </p:cNvSpPr>
          <p:nvPr/>
        </p:nvSpPr>
        <p:spPr bwMode="auto">
          <a:xfrm>
            <a:off x="228600" y="2743200"/>
            <a:ext cx="4876800" cy="13716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GB" sz="1600" b="0">
                <a:latin typeface="Comic Sans MS" pitchFamily="66" charset="0"/>
                <a:sym typeface="ZapfDingbats" pitchFamily="82" charset="2"/>
              </a:rPr>
              <a:t>2. The vanes have a </a:t>
            </a:r>
            <a:r>
              <a:rPr lang="en-GB" sz="1600" b="0" u="sng">
                <a:solidFill>
                  <a:srgbClr val="FF3300"/>
                </a:solidFill>
                <a:latin typeface="Comic Sans MS" pitchFamily="66" charset="0"/>
                <a:sym typeface="ZapfDingbats" pitchFamily="82" charset="2"/>
              </a:rPr>
              <a:t>longitudinal modulation</a:t>
            </a:r>
            <a:r>
              <a:rPr lang="en-GB" sz="1600" b="0">
                <a:latin typeface="Comic Sans MS" pitchFamily="66" charset="0"/>
                <a:sym typeface="ZapfDingbats" pitchFamily="82" charset="2"/>
              </a:rPr>
              <a:t> with period = </a:t>
            </a:r>
            <a:r>
              <a:rPr lang="en-GB" sz="1600" b="0">
                <a:latin typeface="Symbol" pitchFamily="18" charset="2"/>
                <a:sym typeface="ZapfDingbats" pitchFamily="82" charset="2"/>
              </a:rPr>
              <a:t>bl</a:t>
            </a:r>
            <a:r>
              <a:rPr lang="en-GB" sz="1600" b="0">
                <a:latin typeface="Comic Sans MS" pitchFamily="66" charset="0"/>
                <a:sym typeface="ZapfDingbats" pitchFamily="82" charset="2"/>
              </a:rPr>
              <a:t> </a:t>
            </a:r>
            <a:r>
              <a:rPr lang="en-GB" sz="1600" b="0">
                <a:latin typeface="Comic Sans MS" pitchFamily="66" charset="0"/>
                <a:sym typeface="Symbol" pitchFamily="18" charset="2"/>
              </a:rPr>
              <a:t> this creates a longitudinal component of the electric field. The modulation corresponds exactly to a series of RF gaps and can provide acceleration.</a:t>
            </a:r>
          </a:p>
        </p:txBody>
      </p:sp>
      <p:pic>
        <p:nvPicPr>
          <p:cNvPr id="620555"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4191000"/>
            <a:ext cx="1824038" cy="1828800"/>
          </a:xfrm>
          <a:prstGeom prst="rect">
            <a:avLst/>
          </a:prstGeom>
          <a:noFill/>
          <a:ln w="12700">
            <a:noFill/>
            <a:miter lim="800000"/>
            <a:headEnd type="none" w="sm" len="sm"/>
            <a:tailEnd type="none" w="sm" len="sm"/>
          </a:ln>
          <a:effectLst/>
        </p:spPr>
      </p:pic>
      <p:sp>
        <p:nvSpPr>
          <p:cNvPr id="620556" name="Line 12"/>
          <p:cNvSpPr>
            <a:spLocks noChangeShapeType="1"/>
          </p:cNvSpPr>
          <p:nvPr/>
        </p:nvSpPr>
        <p:spPr bwMode="auto">
          <a:xfrm>
            <a:off x="6172200" y="2514600"/>
            <a:ext cx="228600" cy="2286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57" name="Line 13"/>
          <p:cNvSpPr>
            <a:spLocks noChangeShapeType="1"/>
          </p:cNvSpPr>
          <p:nvPr/>
        </p:nvSpPr>
        <p:spPr bwMode="auto">
          <a:xfrm>
            <a:off x="6858000" y="1828800"/>
            <a:ext cx="228600" cy="228600"/>
          </a:xfrm>
          <a:prstGeom prst="line">
            <a:avLst/>
          </a:prstGeom>
          <a:noFill/>
          <a:ln w="12700">
            <a:solidFill>
              <a:schemeClr val="hlink"/>
            </a:solidFill>
            <a:round/>
            <a:headEnd type="none" w="sm" len="sm"/>
            <a:tailEnd type="triangle" w="lg" len="lg"/>
          </a:ln>
          <a:effectLst/>
        </p:spPr>
        <p:txBody>
          <a:bodyPr/>
          <a:lstStyle/>
          <a:p>
            <a:endParaRPr lang="en-US"/>
          </a:p>
        </p:txBody>
      </p:sp>
      <p:sp>
        <p:nvSpPr>
          <p:cNvPr id="620558" name="Line 14"/>
          <p:cNvSpPr>
            <a:spLocks noChangeShapeType="1"/>
          </p:cNvSpPr>
          <p:nvPr/>
        </p:nvSpPr>
        <p:spPr bwMode="auto">
          <a:xfrm flipV="1">
            <a:off x="6858000" y="2514600"/>
            <a:ext cx="228600" cy="228600"/>
          </a:xfrm>
          <a:prstGeom prst="line">
            <a:avLst/>
          </a:prstGeom>
          <a:noFill/>
          <a:ln w="12700">
            <a:solidFill>
              <a:schemeClr val="hlink"/>
            </a:solidFill>
            <a:round/>
            <a:headEnd type="none" w="sm" len="sm"/>
            <a:tailEnd type="triangle" w="lg" len="lg"/>
          </a:ln>
          <a:effectLst/>
        </p:spPr>
        <p:txBody>
          <a:bodyPr/>
          <a:lstStyle/>
          <a:p>
            <a:endParaRPr lang="en-US"/>
          </a:p>
        </p:txBody>
      </p:sp>
      <p:sp>
        <p:nvSpPr>
          <p:cNvPr id="620559" name="Line 15"/>
          <p:cNvSpPr>
            <a:spLocks noChangeShapeType="1"/>
          </p:cNvSpPr>
          <p:nvPr/>
        </p:nvSpPr>
        <p:spPr bwMode="auto">
          <a:xfrm flipV="1">
            <a:off x="6096000" y="1828800"/>
            <a:ext cx="228600" cy="2286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60" name="Text Box 16"/>
          <p:cNvSpPr txBox="1">
            <a:spLocks noChangeArrowheads="1"/>
          </p:cNvSpPr>
          <p:nvPr/>
        </p:nvSpPr>
        <p:spPr bwMode="auto">
          <a:xfrm>
            <a:off x="6400800" y="1371600"/>
            <a:ext cx="331788" cy="396875"/>
          </a:xfrm>
          <a:prstGeom prst="rect">
            <a:avLst/>
          </a:prstGeom>
          <a:noFill/>
          <a:ln w="12700">
            <a:noFill/>
            <a:miter lim="800000"/>
            <a:headEnd type="none" w="sm" len="sm"/>
            <a:tailEnd type="none" w="sm" len="sm"/>
          </a:ln>
          <a:effectLst/>
        </p:spPr>
        <p:txBody>
          <a:bodyPr wrap="none">
            <a:spAutoFit/>
          </a:bodyPr>
          <a:lstStyle/>
          <a:p>
            <a:r>
              <a:rPr lang="en-GB"/>
              <a:t>+</a:t>
            </a:r>
            <a:endParaRPr lang="en-US"/>
          </a:p>
        </p:txBody>
      </p:sp>
      <p:sp>
        <p:nvSpPr>
          <p:cNvPr id="620561" name="Text Box 17"/>
          <p:cNvSpPr txBox="1">
            <a:spLocks noChangeArrowheads="1"/>
          </p:cNvSpPr>
          <p:nvPr/>
        </p:nvSpPr>
        <p:spPr bwMode="auto">
          <a:xfrm>
            <a:off x="6400800" y="2743200"/>
            <a:ext cx="331788" cy="396875"/>
          </a:xfrm>
          <a:prstGeom prst="rect">
            <a:avLst/>
          </a:prstGeom>
          <a:noFill/>
          <a:ln w="12700">
            <a:noFill/>
            <a:miter lim="800000"/>
            <a:headEnd type="none" w="sm" len="sm"/>
            <a:tailEnd type="none" w="sm" len="sm"/>
          </a:ln>
          <a:effectLst/>
        </p:spPr>
        <p:txBody>
          <a:bodyPr wrap="none">
            <a:spAutoFit/>
          </a:bodyPr>
          <a:lstStyle/>
          <a:p>
            <a:r>
              <a:rPr lang="en-GB"/>
              <a:t>+</a:t>
            </a:r>
            <a:endParaRPr lang="en-US"/>
          </a:p>
        </p:txBody>
      </p:sp>
      <p:sp>
        <p:nvSpPr>
          <p:cNvPr id="620562" name="Text Box 18"/>
          <p:cNvSpPr txBox="1">
            <a:spLocks noChangeArrowheads="1"/>
          </p:cNvSpPr>
          <p:nvPr/>
        </p:nvSpPr>
        <p:spPr bwMode="auto">
          <a:xfrm>
            <a:off x="7239000" y="2057400"/>
            <a:ext cx="331788" cy="396875"/>
          </a:xfrm>
          <a:prstGeom prst="rect">
            <a:avLst/>
          </a:prstGeom>
          <a:noFill/>
          <a:ln w="12700">
            <a:noFill/>
            <a:miter lim="800000"/>
            <a:headEnd type="none" w="sm" len="sm"/>
            <a:tailEnd type="none" w="sm" len="sm"/>
          </a:ln>
          <a:effectLst/>
        </p:spPr>
        <p:txBody>
          <a:bodyPr wrap="none">
            <a:spAutoFit/>
          </a:bodyPr>
          <a:lstStyle/>
          <a:p>
            <a:r>
              <a:rPr lang="en-GB">
                <a:cs typeface="Arial" charset="0"/>
              </a:rPr>
              <a:t>−</a:t>
            </a:r>
          </a:p>
        </p:txBody>
      </p:sp>
      <p:sp>
        <p:nvSpPr>
          <p:cNvPr id="620563" name="Text Box 19"/>
          <p:cNvSpPr txBox="1">
            <a:spLocks noChangeArrowheads="1"/>
          </p:cNvSpPr>
          <p:nvPr/>
        </p:nvSpPr>
        <p:spPr bwMode="auto">
          <a:xfrm>
            <a:off x="5638800" y="2057400"/>
            <a:ext cx="331788" cy="396875"/>
          </a:xfrm>
          <a:prstGeom prst="rect">
            <a:avLst/>
          </a:prstGeom>
          <a:noFill/>
          <a:ln w="12700">
            <a:noFill/>
            <a:miter lim="800000"/>
            <a:headEnd type="none" w="sm" len="sm"/>
            <a:tailEnd type="none" w="sm" len="sm"/>
          </a:ln>
          <a:effectLst/>
        </p:spPr>
        <p:txBody>
          <a:bodyPr wrap="none">
            <a:spAutoFit/>
          </a:bodyPr>
          <a:lstStyle/>
          <a:p>
            <a:r>
              <a:rPr lang="en-GB">
                <a:cs typeface="Arial" charset="0"/>
              </a:rPr>
              <a:t>−</a:t>
            </a:r>
          </a:p>
        </p:txBody>
      </p:sp>
      <p:pic>
        <p:nvPicPr>
          <p:cNvPr id="620564" name="Picture 2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3200" y="4191000"/>
            <a:ext cx="1824038" cy="990600"/>
          </a:xfrm>
          <a:prstGeom prst="rect">
            <a:avLst/>
          </a:prstGeom>
          <a:noFill/>
          <a:ln w="12700">
            <a:noFill/>
            <a:miter lim="800000"/>
            <a:headEnd type="none" w="sm" len="sm"/>
            <a:tailEnd type="none" w="sm" len="sm"/>
          </a:ln>
          <a:effectLst/>
        </p:spPr>
      </p:pic>
      <p:pic>
        <p:nvPicPr>
          <p:cNvPr id="620566" name="Picture 2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90800" y="5181600"/>
            <a:ext cx="1824038" cy="838200"/>
          </a:xfrm>
          <a:prstGeom prst="rect">
            <a:avLst/>
          </a:prstGeom>
          <a:noFill/>
          <a:ln w="12700">
            <a:noFill/>
            <a:miter lim="800000"/>
            <a:headEnd type="none" w="sm" len="sm"/>
            <a:tailEnd type="none" w="sm" len="sm"/>
          </a:ln>
          <a:effectLst/>
        </p:spPr>
      </p:pic>
      <p:sp>
        <p:nvSpPr>
          <p:cNvPr id="620567" name="Text Box 23"/>
          <p:cNvSpPr txBox="1">
            <a:spLocks noChangeArrowheads="1"/>
          </p:cNvSpPr>
          <p:nvPr/>
        </p:nvSpPr>
        <p:spPr bwMode="auto">
          <a:xfrm>
            <a:off x="152400" y="5943600"/>
            <a:ext cx="2303463" cy="336550"/>
          </a:xfrm>
          <a:prstGeom prst="rect">
            <a:avLst/>
          </a:prstGeom>
          <a:noFill/>
          <a:ln w="12700">
            <a:noFill/>
            <a:miter lim="800000"/>
            <a:headEnd type="none" w="sm" len="sm"/>
            <a:tailEnd type="none" w="sm" len="sm"/>
          </a:ln>
          <a:effectLst/>
        </p:spPr>
        <p:txBody>
          <a:bodyPr wrap="none">
            <a:spAutoFit/>
          </a:bodyPr>
          <a:lstStyle/>
          <a:p>
            <a:r>
              <a:rPr lang="en-GB" sz="1600">
                <a:solidFill>
                  <a:schemeClr val="hlink"/>
                </a:solidFill>
              </a:rPr>
              <a:t>Opposite vanes (180</a:t>
            </a:r>
            <a:r>
              <a:rPr lang="en-GB" sz="1600">
                <a:solidFill>
                  <a:schemeClr val="hlink"/>
                </a:solidFill>
                <a:cs typeface="Arial" charset="0"/>
              </a:rPr>
              <a:t>º)</a:t>
            </a:r>
          </a:p>
        </p:txBody>
      </p:sp>
      <p:sp>
        <p:nvSpPr>
          <p:cNvPr id="620568" name="Text Box 24"/>
          <p:cNvSpPr txBox="1">
            <a:spLocks noChangeArrowheads="1"/>
          </p:cNvSpPr>
          <p:nvPr/>
        </p:nvSpPr>
        <p:spPr bwMode="auto">
          <a:xfrm>
            <a:off x="2895600" y="5943600"/>
            <a:ext cx="2224088" cy="336550"/>
          </a:xfrm>
          <a:prstGeom prst="rect">
            <a:avLst/>
          </a:prstGeom>
          <a:noFill/>
          <a:ln w="12700">
            <a:noFill/>
            <a:miter lim="800000"/>
            <a:headEnd type="none" w="sm" len="sm"/>
            <a:tailEnd type="none" w="sm" len="sm"/>
          </a:ln>
          <a:effectLst/>
        </p:spPr>
        <p:txBody>
          <a:bodyPr wrap="none">
            <a:spAutoFit/>
          </a:bodyPr>
          <a:lstStyle/>
          <a:p>
            <a:r>
              <a:rPr lang="en-GB" sz="1600">
                <a:solidFill>
                  <a:schemeClr val="hlink"/>
                </a:solidFill>
              </a:rPr>
              <a:t>Adjacent vanes (90</a:t>
            </a:r>
            <a:r>
              <a:rPr lang="en-GB" sz="1600">
                <a:solidFill>
                  <a:schemeClr val="hlink"/>
                </a:solidFill>
                <a:cs typeface="Arial" charset="0"/>
              </a:rPr>
              <a:t>º)</a:t>
            </a:r>
            <a:r>
              <a:rPr lang="en-GB" sz="1600">
                <a:solidFill>
                  <a:schemeClr val="hlink"/>
                </a:solidFill>
              </a:rPr>
              <a:t> </a:t>
            </a:r>
            <a:endParaRPr lang="en-US" sz="1600">
              <a:solidFill>
                <a:schemeClr val="hlink"/>
              </a:solidFill>
            </a:endParaRPr>
          </a:p>
        </p:txBody>
      </p:sp>
      <p:sp>
        <p:nvSpPr>
          <p:cNvPr id="620570" name="Line 26"/>
          <p:cNvSpPr>
            <a:spLocks noChangeShapeType="1"/>
          </p:cNvSpPr>
          <p:nvPr/>
        </p:nvSpPr>
        <p:spPr bwMode="auto">
          <a:xfrm>
            <a:off x="3429000" y="5029200"/>
            <a:ext cx="152400" cy="3048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71" name="Line 27"/>
          <p:cNvSpPr>
            <a:spLocks noChangeShapeType="1"/>
          </p:cNvSpPr>
          <p:nvPr/>
        </p:nvSpPr>
        <p:spPr bwMode="auto">
          <a:xfrm flipH="1">
            <a:off x="3581400" y="5029200"/>
            <a:ext cx="152400" cy="3048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72" name="Line 28"/>
          <p:cNvSpPr>
            <a:spLocks noChangeShapeType="1"/>
          </p:cNvSpPr>
          <p:nvPr/>
        </p:nvSpPr>
        <p:spPr bwMode="auto">
          <a:xfrm>
            <a:off x="3810000" y="5029200"/>
            <a:ext cx="76200" cy="3048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73" name="Line 29"/>
          <p:cNvSpPr>
            <a:spLocks noChangeShapeType="1"/>
          </p:cNvSpPr>
          <p:nvPr/>
        </p:nvSpPr>
        <p:spPr bwMode="auto">
          <a:xfrm flipH="1">
            <a:off x="3962400" y="5029200"/>
            <a:ext cx="152400" cy="3048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74" name="Line 30"/>
          <p:cNvSpPr>
            <a:spLocks noChangeShapeType="1"/>
          </p:cNvSpPr>
          <p:nvPr/>
        </p:nvSpPr>
        <p:spPr bwMode="auto">
          <a:xfrm flipH="1">
            <a:off x="3200400" y="5029200"/>
            <a:ext cx="152400" cy="3048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75" name="Line 31"/>
          <p:cNvSpPr>
            <a:spLocks noChangeShapeType="1"/>
          </p:cNvSpPr>
          <p:nvPr/>
        </p:nvSpPr>
        <p:spPr bwMode="auto">
          <a:xfrm>
            <a:off x="3048000" y="5029200"/>
            <a:ext cx="152400" cy="304800"/>
          </a:xfrm>
          <a:prstGeom prst="line">
            <a:avLst/>
          </a:prstGeom>
          <a:noFill/>
          <a:ln w="28575">
            <a:solidFill>
              <a:schemeClr val="hlink"/>
            </a:solidFill>
            <a:round/>
            <a:headEnd type="triangle" w="med" len="med"/>
            <a:tailEnd type="none" w="lg" len="lg"/>
          </a:ln>
          <a:effectLst/>
        </p:spPr>
        <p:txBody>
          <a:bodyPr/>
          <a:lstStyle/>
          <a:p>
            <a:endParaRPr lang="en-US"/>
          </a:p>
        </p:txBody>
      </p:sp>
      <p:sp>
        <p:nvSpPr>
          <p:cNvPr id="620576" name="Text Box 32"/>
          <p:cNvSpPr txBox="1">
            <a:spLocks noChangeArrowheads="1"/>
          </p:cNvSpPr>
          <p:nvPr/>
        </p:nvSpPr>
        <p:spPr bwMode="auto">
          <a:xfrm>
            <a:off x="4191000" y="5334000"/>
            <a:ext cx="331788" cy="396875"/>
          </a:xfrm>
          <a:prstGeom prst="rect">
            <a:avLst/>
          </a:prstGeom>
          <a:noFill/>
          <a:ln w="12700">
            <a:noFill/>
            <a:miter lim="800000"/>
            <a:headEnd type="none" w="sm" len="sm"/>
            <a:tailEnd type="none" w="sm" len="sm"/>
          </a:ln>
          <a:effectLst/>
        </p:spPr>
        <p:txBody>
          <a:bodyPr wrap="none">
            <a:spAutoFit/>
          </a:bodyPr>
          <a:lstStyle/>
          <a:p>
            <a:r>
              <a:rPr lang="en-GB"/>
              <a:t>+</a:t>
            </a:r>
            <a:endParaRPr lang="en-US"/>
          </a:p>
        </p:txBody>
      </p:sp>
      <p:sp>
        <p:nvSpPr>
          <p:cNvPr id="620577" name="Text Box 33"/>
          <p:cNvSpPr txBox="1">
            <a:spLocks noChangeArrowheads="1"/>
          </p:cNvSpPr>
          <p:nvPr/>
        </p:nvSpPr>
        <p:spPr bwMode="auto">
          <a:xfrm>
            <a:off x="4343400" y="4648200"/>
            <a:ext cx="331788" cy="396875"/>
          </a:xfrm>
          <a:prstGeom prst="rect">
            <a:avLst/>
          </a:prstGeom>
          <a:noFill/>
          <a:ln w="12700">
            <a:noFill/>
            <a:miter lim="800000"/>
            <a:headEnd type="none" w="sm" len="sm"/>
            <a:tailEnd type="none" w="sm" len="sm"/>
          </a:ln>
          <a:effectLst/>
        </p:spPr>
        <p:txBody>
          <a:bodyPr wrap="none">
            <a:spAutoFit/>
          </a:bodyPr>
          <a:lstStyle/>
          <a:p>
            <a:r>
              <a:rPr lang="en-GB">
                <a:cs typeface="Arial" charset="0"/>
              </a:rPr>
              <a:t>−</a:t>
            </a:r>
          </a:p>
        </p:txBody>
      </p:sp>
    </p:spTree>
    <p:extLst>
      <p:ext uri="{BB962C8B-B14F-4D97-AF65-F5344CB8AC3E}">
        <p14:creationId xmlns:p14="http://schemas.microsoft.com/office/powerpoint/2010/main" val="28706252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11"/>
          </p:nvPr>
        </p:nvSpPr>
        <p:spPr/>
        <p:txBody>
          <a:bodyPr/>
          <a:lstStyle/>
          <a:p>
            <a:fld id="{D8E5CC0E-0E92-4944-AB0F-249BE3FD2EA5}" type="slidenum">
              <a:rPr lang="en-GB"/>
              <a:pPr/>
              <a:t>78</a:t>
            </a:fld>
            <a:endParaRPr lang="en-GB"/>
          </a:p>
        </p:txBody>
      </p:sp>
      <p:sp>
        <p:nvSpPr>
          <p:cNvPr id="570372" name="Rectangle 4"/>
          <p:cNvSpPr>
            <a:spLocks noGrp="1" noChangeArrowheads="1"/>
          </p:cNvSpPr>
          <p:nvPr>
            <p:ph type="title"/>
          </p:nvPr>
        </p:nvSpPr>
        <p:spPr/>
        <p:txBody>
          <a:bodyPr/>
          <a:lstStyle/>
          <a:p>
            <a:r>
              <a:rPr lang="en-GB"/>
              <a:t>Bunching and acceleration</a:t>
            </a:r>
            <a:endParaRPr lang="en-US"/>
          </a:p>
        </p:txBody>
      </p:sp>
      <p:grpSp>
        <p:nvGrpSpPr>
          <p:cNvPr id="570373" name="Group 5"/>
          <p:cNvGrpSpPr>
            <a:grpSpLocks/>
          </p:cNvGrpSpPr>
          <p:nvPr/>
        </p:nvGrpSpPr>
        <p:grpSpPr bwMode="auto">
          <a:xfrm>
            <a:off x="5943600" y="1524000"/>
            <a:ext cx="2133600" cy="4953000"/>
            <a:chOff x="1980" y="1332"/>
            <a:chExt cx="7769" cy="12160"/>
          </a:xfrm>
        </p:grpSpPr>
        <p:grpSp>
          <p:nvGrpSpPr>
            <p:cNvPr id="570374" name="Group 6"/>
            <p:cNvGrpSpPr>
              <a:grpSpLocks/>
            </p:cNvGrpSpPr>
            <p:nvPr/>
          </p:nvGrpSpPr>
          <p:grpSpPr bwMode="auto">
            <a:xfrm>
              <a:off x="1980" y="1332"/>
              <a:ext cx="7769" cy="9013"/>
              <a:chOff x="1980" y="1332"/>
              <a:chExt cx="7769" cy="9013"/>
            </a:xfrm>
          </p:grpSpPr>
          <p:pic>
            <p:nvPicPr>
              <p:cNvPr id="570375"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0" y="1332"/>
                <a:ext cx="3843" cy="2834"/>
              </a:xfrm>
              <a:prstGeom prst="rect">
                <a:avLst/>
              </a:prstGeom>
              <a:noFill/>
              <a:ln w="9525">
                <a:noFill/>
                <a:miter lim="800000"/>
                <a:headEnd/>
                <a:tailEnd/>
              </a:ln>
            </p:spPr>
          </p:pic>
          <p:pic>
            <p:nvPicPr>
              <p:cNvPr id="570376"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1" y="1332"/>
                <a:ext cx="3843" cy="2834"/>
              </a:xfrm>
              <a:prstGeom prst="rect">
                <a:avLst/>
              </a:prstGeom>
              <a:noFill/>
              <a:ln w="9525">
                <a:noFill/>
                <a:miter lim="800000"/>
                <a:headEnd/>
                <a:tailEnd/>
              </a:ln>
            </p:spPr>
          </p:pic>
          <p:pic>
            <p:nvPicPr>
              <p:cNvPr id="570377"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l="6000"/>
              <a:stretch>
                <a:fillRect/>
              </a:stretch>
            </p:blipFill>
            <p:spPr bwMode="auto">
              <a:xfrm>
                <a:off x="5957" y="4383"/>
                <a:ext cx="3612" cy="2834"/>
              </a:xfrm>
              <a:prstGeom prst="rect">
                <a:avLst/>
              </a:prstGeom>
              <a:noFill/>
              <a:ln w="9525">
                <a:noFill/>
                <a:miter lim="800000"/>
                <a:headEnd/>
                <a:tailEnd/>
              </a:ln>
            </p:spPr>
          </p:pic>
          <p:pic>
            <p:nvPicPr>
              <p:cNvPr id="570378" name="Picture 10"/>
              <p:cNvPicPr>
                <a:picLocks noChangeAspect="1" noChangeArrowheads="1"/>
              </p:cNvPicPr>
              <p:nvPr/>
            </p:nvPicPr>
            <p:blipFill>
              <a:blip r:embed="rId5" cstate="print">
                <a:extLst>
                  <a:ext uri="{28A0092B-C50C-407E-A947-70E740481C1C}">
                    <a14:useLocalDpi xmlns:a14="http://schemas.microsoft.com/office/drawing/2010/main"/>
                  </a:ext>
                </a:extLst>
              </a:blip>
              <a:srcRect l="6000"/>
              <a:stretch>
                <a:fillRect/>
              </a:stretch>
            </p:blipFill>
            <p:spPr bwMode="auto">
              <a:xfrm>
                <a:off x="2153" y="7511"/>
                <a:ext cx="3612" cy="2834"/>
              </a:xfrm>
              <a:prstGeom prst="rect">
                <a:avLst/>
              </a:prstGeom>
              <a:noFill/>
              <a:ln w="9525">
                <a:noFill/>
                <a:miter lim="800000"/>
                <a:headEnd/>
                <a:tailEnd/>
              </a:ln>
            </p:spPr>
          </p:pic>
          <p:pic>
            <p:nvPicPr>
              <p:cNvPr id="570379"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80" y="4383"/>
                <a:ext cx="3843" cy="2834"/>
              </a:xfrm>
              <a:prstGeom prst="rect">
                <a:avLst/>
              </a:prstGeom>
              <a:noFill/>
              <a:ln w="9525">
                <a:noFill/>
                <a:miter lim="800000"/>
                <a:headEnd/>
                <a:tailEnd/>
              </a:ln>
            </p:spPr>
          </p:pic>
          <p:pic>
            <p:nvPicPr>
              <p:cNvPr id="570380" name="Picture 1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04" y="7488"/>
                <a:ext cx="3845" cy="2836"/>
              </a:xfrm>
              <a:prstGeom prst="rect">
                <a:avLst/>
              </a:prstGeom>
              <a:noFill/>
              <a:ln w="9525">
                <a:noFill/>
                <a:miter lim="800000"/>
                <a:headEnd/>
                <a:tailEnd/>
              </a:ln>
            </p:spPr>
          </p:pic>
        </p:grpSp>
        <p:grpSp>
          <p:nvGrpSpPr>
            <p:cNvPr id="570381" name="Group 13"/>
            <p:cNvGrpSpPr>
              <a:grpSpLocks/>
            </p:cNvGrpSpPr>
            <p:nvPr/>
          </p:nvGrpSpPr>
          <p:grpSpPr bwMode="auto">
            <a:xfrm>
              <a:off x="2196" y="10656"/>
              <a:ext cx="7337" cy="2836"/>
              <a:chOff x="2304" y="10656"/>
              <a:chExt cx="7337" cy="2836"/>
            </a:xfrm>
          </p:grpSpPr>
          <p:pic>
            <p:nvPicPr>
              <p:cNvPr id="570382"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l="6000"/>
              <a:stretch>
                <a:fillRect/>
              </a:stretch>
            </p:blipFill>
            <p:spPr bwMode="auto">
              <a:xfrm>
                <a:off x="2304" y="10656"/>
                <a:ext cx="3612" cy="2834"/>
              </a:xfrm>
              <a:prstGeom prst="rect">
                <a:avLst/>
              </a:prstGeom>
              <a:noFill/>
              <a:ln w="9525">
                <a:noFill/>
                <a:miter lim="800000"/>
                <a:headEnd/>
                <a:tailEnd/>
              </a:ln>
            </p:spPr>
          </p:pic>
          <p:pic>
            <p:nvPicPr>
              <p:cNvPr id="570383"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96" y="10656"/>
                <a:ext cx="3845" cy="2836"/>
              </a:xfrm>
              <a:prstGeom prst="rect">
                <a:avLst/>
              </a:prstGeom>
              <a:noFill/>
              <a:ln w="9525">
                <a:noFill/>
                <a:miter lim="800000"/>
                <a:headEnd/>
                <a:tailEnd/>
              </a:ln>
            </p:spPr>
          </p:pic>
        </p:grpSp>
      </p:grpSp>
      <p:sp>
        <p:nvSpPr>
          <p:cNvPr id="570384" name="Rectangle 16"/>
          <p:cNvSpPr>
            <a:spLocks noChangeArrowheads="1"/>
          </p:cNvSpPr>
          <p:nvPr/>
        </p:nvSpPr>
        <p:spPr bwMode="auto">
          <a:xfrm>
            <a:off x="533400" y="1447800"/>
            <a:ext cx="5029200" cy="23622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GB" sz="1600" b="0">
                <a:latin typeface="Comic Sans MS" pitchFamily="66" charset="0"/>
                <a:sym typeface="ZapfDingbats" pitchFamily="82" charset="2"/>
              </a:rPr>
              <a:t>3. The </a:t>
            </a:r>
            <a:r>
              <a:rPr lang="en-GB" sz="1600" b="0" u="sng">
                <a:latin typeface="Comic Sans MS" pitchFamily="66" charset="0"/>
                <a:sym typeface="ZapfDingbats" pitchFamily="82" charset="2"/>
              </a:rPr>
              <a:t>modulation period</a:t>
            </a:r>
            <a:r>
              <a:rPr lang="en-GB" sz="1600" b="0">
                <a:latin typeface="Comic Sans MS" pitchFamily="66" charset="0"/>
                <a:sym typeface="ZapfDingbats" pitchFamily="82" charset="2"/>
              </a:rPr>
              <a:t> (distance between maxima</a:t>
            </a:r>
            <a:r>
              <a:rPr lang="en-GB" sz="1600" b="0" u="sng">
                <a:latin typeface="Comic Sans MS" pitchFamily="66" charset="0"/>
                <a:sym typeface="ZapfDingbats" pitchFamily="82" charset="2"/>
              </a:rPr>
              <a:t>)</a:t>
            </a:r>
            <a:r>
              <a:rPr lang="en-GB" sz="1600" b="0">
                <a:latin typeface="Comic Sans MS" pitchFamily="66" charset="0"/>
                <a:sym typeface="ZapfDingbats" pitchFamily="82" charset="2"/>
              </a:rPr>
              <a:t> can be slightly adjusted to change the phase of the beam inside the RFQ cells, and the </a:t>
            </a:r>
            <a:r>
              <a:rPr lang="en-GB" sz="1600" b="0" u="sng">
                <a:latin typeface="Comic Sans MS" pitchFamily="66" charset="0"/>
                <a:sym typeface="ZapfDingbats" pitchFamily="82" charset="2"/>
              </a:rPr>
              <a:t>amplitude of the modulation</a:t>
            </a:r>
            <a:r>
              <a:rPr lang="en-GB" sz="1600" b="0">
                <a:latin typeface="Comic Sans MS" pitchFamily="66" charset="0"/>
                <a:sym typeface="ZapfDingbats" pitchFamily="82" charset="2"/>
              </a:rPr>
              <a:t> can be changed to change the accelerating gradient </a:t>
            </a:r>
            <a:r>
              <a:rPr lang="en-GB" sz="1600" b="0">
                <a:latin typeface="Comic Sans MS" pitchFamily="66" charset="0"/>
                <a:sym typeface="Symbol" pitchFamily="18" charset="2"/>
              </a:rPr>
              <a:t> we can start at -90º phase (linac) with some bunching cells, progressively bunch the beam (</a:t>
            </a:r>
            <a:r>
              <a:rPr lang="en-GB" sz="1600" b="0" u="sng">
                <a:solidFill>
                  <a:srgbClr val="FF3300"/>
                </a:solidFill>
                <a:latin typeface="Comic Sans MS" pitchFamily="66" charset="0"/>
                <a:sym typeface="Symbol" pitchFamily="18" charset="2"/>
              </a:rPr>
              <a:t>adiabatic bunching channel)</a:t>
            </a:r>
            <a:r>
              <a:rPr lang="en-GB" sz="1600" b="0">
                <a:latin typeface="Comic Sans MS" pitchFamily="66" charset="0"/>
                <a:sym typeface="Symbol" pitchFamily="18" charset="2"/>
              </a:rPr>
              <a:t>, and only in the last cells switch on the acceleration.</a:t>
            </a:r>
          </a:p>
        </p:txBody>
      </p:sp>
      <p:sp>
        <p:nvSpPr>
          <p:cNvPr id="570385" name="Text Box 17"/>
          <p:cNvSpPr txBox="1">
            <a:spLocks noChangeArrowheads="1"/>
          </p:cNvSpPr>
          <p:nvPr/>
        </p:nvSpPr>
        <p:spPr bwMode="auto">
          <a:xfrm>
            <a:off x="685800" y="5791200"/>
            <a:ext cx="5029200" cy="730250"/>
          </a:xfrm>
          <a:prstGeom prst="rect">
            <a:avLst/>
          </a:prstGeom>
          <a:noFill/>
          <a:ln w="12700">
            <a:noFill/>
            <a:miter lim="800000"/>
            <a:headEnd type="none" w="sm" len="sm"/>
            <a:tailEnd type="none" w="sm" len="sm"/>
          </a:ln>
          <a:effectLst/>
        </p:spPr>
        <p:txBody>
          <a:bodyPr>
            <a:spAutoFit/>
          </a:bodyPr>
          <a:lstStyle/>
          <a:p>
            <a:r>
              <a:rPr lang="en-GB" sz="1400"/>
              <a:t>Longitudinal beam profile of a proton beam along the CERN RFQ2: from a continuous beam to a bunched accelerated beam in 300 cells.</a:t>
            </a:r>
            <a:endParaRPr lang="en-US" sz="1400"/>
          </a:p>
        </p:txBody>
      </p:sp>
      <p:sp>
        <p:nvSpPr>
          <p:cNvPr id="570386" name="Line 18"/>
          <p:cNvSpPr>
            <a:spLocks noChangeShapeType="1"/>
          </p:cNvSpPr>
          <p:nvPr/>
        </p:nvSpPr>
        <p:spPr bwMode="auto">
          <a:xfrm>
            <a:off x="5410200" y="5943600"/>
            <a:ext cx="457200" cy="0"/>
          </a:xfrm>
          <a:prstGeom prst="line">
            <a:avLst/>
          </a:prstGeom>
          <a:noFill/>
          <a:ln w="12700">
            <a:solidFill>
              <a:schemeClr val="tx1"/>
            </a:solidFill>
            <a:round/>
            <a:headEnd type="none" w="sm" len="sm"/>
            <a:tailEnd type="triangle" w="med" len="med"/>
          </a:ln>
          <a:effectLst/>
        </p:spPr>
        <p:txBody>
          <a:bodyPr/>
          <a:lstStyle/>
          <a:p>
            <a:endParaRPr lang="en-US"/>
          </a:p>
        </p:txBody>
      </p:sp>
      <p:sp>
        <p:nvSpPr>
          <p:cNvPr id="570387" name="Rectangle 19"/>
          <p:cNvSpPr>
            <a:spLocks noChangeArrowheads="1"/>
          </p:cNvSpPr>
          <p:nvPr/>
        </p:nvSpPr>
        <p:spPr bwMode="auto">
          <a:xfrm>
            <a:off x="457200" y="3886200"/>
            <a:ext cx="5257800" cy="1600200"/>
          </a:xfrm>
          <a:prstGeom prst="rect">
            <a:avLst/>
          </a:prstGeom>
          <a:noFill/>
          <a:ln w="9525">
            <a:noFill/>
            <a:miter lim="800000"/>
            <a:headEnd/>
            <a:tailEnd/>
          </a:ln>
          <a:effectLst/>
        </p:spPr>
        <p:txBody>
          <a:bodyPr lIns="92075" tIns="46038" rIns="92075" bIns="46038"/>
          <a:lstStyle/>
          <a:p>
            <a:pPr marL="457200" indent="-457200">
              <a:buClr>
                <a:schemeClr val="hlink"/>
              </a:buClr>
              <a:buSzPct val="70000"/>
              <a:buFont typeface="Symbol" pitchFamily="18" charset="2"/>
              <a:buNone/>
            </a:pPr>
            <a:r>
              <a:rPr lang="en-GB" sz="2400" b="0">
                <a:latin typeface="Comic Sans MS" pitchFamily="66" charset="0"/>
                <a:sym typeface="ZapfDingbats" pitchFamily="82" charset="2"/>
              </a:rPr>
              <a:t></a:t>
            </a:r>
            <a:r>
              <a:rPr lang="en-GB" sz="1600" b="0">
                <a:latin typeface="Comic Sans MS" pitchFamily="66" charset="0"/>
                <a:sym typeface="ZapfDingbats" pitchFamily="82" charset="2"/>
              </a:rPr>
              <a:t> An RFQ has 3 basic functions:</a:t>
            </a:r>
          </a:p>
          <a:p>
            <a:pPr marL="457200" indent="-457200">
              <a:buClr>
                <a:schemeClr val="hlink"/>
              </a:buClr>
              <a:buSzPct val="70000"/>
              <a:buFont typeface="Symbol" pitchFamily="18" charset="2"/>
              <a:buNone/>
            </a:pPr>
            <a:endParaRPr lang="en-GB" sz="700" b="0">
              <a:latin typeface="Comic Sans MS" pitchFamily="66" charset="0"/>
              <a:sym typeface="ZapfDingbats" pitchFamily="82" charset="2"/>
            </a:endParaRPr>
          </a:p>
          <a:p>
            <a:pPr marL="457200" indent="-457200">
              <a:spcBef>
                <a:spcPct val="20000"/>
              </a:spcBef>
              <a:buClr>
                <a:schemeClr val="hlink"/>
              </a:buClr>
              <a:buFont typeface="Symbol" pitchFamily="18" charset="2"/>
              <a:buAutoNum type="arabicPeriod"/>
            </a:pPr>
            <a:r>
              <a:rPr lang="en-GB" sz="1600" b="0">
                <a:latin typeface="Comic Sans MS" pitchFamily="66" charset="0"/>
                <a:sym typeface="ZapfDingbats" pitchFamily="82" charset="2"/>
              </a:rPr>
              <a:t>Adiabatically </a:t>
            </a:r>
            <a:r>
              <a:rPr lang="en-GB" sz="1600" b="0" u="sng">
                <a:latin typeface="Comic Sans MS" pitchFamily="66" charset="0"/>
                <a:sym typeface="ZapfDingbats" pitchFamily="82" charset="2"/>
              </a:rPr>
              <a:t>bunching</a:t>
            </a:r>
            <a:r>
              <a:rPr lang="en-GB" sz="1600" b="0">
                <a:latin typeface="Comic Sans MS" pitchFamily="66" charset="0"/>
                <a:sym typeface="ZapfDingbats" pitchFamily="82" charset="2"/>
              </a:rPr>
              <a:t> of the beam.</a:t>
            </a:r>
          </a:p>
          <a:p>
            <a:pPr marL="457200" indent="-457200">
              <a:spcBef>
                <a:spcPct val="20000"/>
              </a:spcBef>
              <a:buClr>
                <a:schemeClr val="hlink"/>
              </a:buClr>
              <a:buFont typeface="Symbol" pitchFamily="18" charset="2"/>
              <a:buAutoNum type="arabicPeriod"/>
            </a:pPr>
            <a:r>
              <a:rPr lang="en-GB" sz="1600" b="0" u="sng">
                <a:latin typeface="Comic Sans MS" pitchFamily="66" charset="0"/>
                <a:sym typeface="ZapfDingbats" pitchFamily="82" charset="2"/>
              </a:rPr>
              <a:t>Focusing</a:t>
            </a:r>
            <a:r>
              <a:rPr lang="en-GB" sz="1600" b="0">
                <a:latin typeface="Comic Sans MS" pitchFamily="66" charset="0"/>
                <a:sym typeface="ZapfDingbats" pitchFamily="82" charset="2"/>
              </a:rPr>
              <a:t>, on electric quadrupole.</a:t>
            </a:r>
          </a:p>
          <a:p>
            <a:pPr marL="457200" indent="-457200">
              <a:spcBef>
                <a:spcPct val="20000"/>
              </a:spcBef>
              <a:buClr>
                <a:schemeClr val="hlink"/>
              </a:buClr>
              <a:buFont typeface="Symbol" pitchFamily="18" charset="2"/>
              <a:buAutoNum type="arabicPeriod"/>
            </a:pPr>
            <a:r>
              <a:rPr lang="en-GB" sz="1600" b="0" u="sng">
                <a:latin typeface="Comic Sans MS" pitchFamily="66" charset="0"/>
                <a:sym typeface="ZapfDingbats" pitchFamily="82" charset="2"/>
              </a:rPr>
              <a:t>Accelerating</a:t>
            </a:r>
            <a:r>
              <a:rPr lang="en-GB" sz="1600" b="0">
                <a:latin typeface="Comic Sans MS" pitchFamily="66" charset="0"/>
                <a:sym typeface="ZapfDingbats" pitchFamily="82" charset="2"/>
              </a:rPr>
              <a:t>.  </a:t>
            </a:r>
          </a:p>
        </p:txBody>
      </p:sp>
    </p:spTree>
    <p:extLst>
      <p:ext uri="{BB962C8B-B14F-4D97-AF65-F5344CB8AC3E}">
        <p14:creationId xmlns:p14="http://schemas.microsoft.com/office/powerpoint/2010/main" val="37211107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Peeping into an RFQ…</a:t>
            </a:r>
            <a:endParaRPr lang="en-US" dirty="0"/>
          </a:p>
        </p:txBody>
      </p:sp>
      <p:sp>
        <p:nvSpPr>
          <p:cNvPr id="3" name="Footer Placeholder 2"/>
          <p:cNvSpPr>
            <a:spLocks noGrp="1"/>
          </p:cNvSpPr>
          <p:nvPr>
            <p:ph type="ftr" sz="quarter" idx="11"/>
          </p:nvPr>
        </p:nvSpPr>
        <p:spPr/>
        <p:txBody>
          <a:bodyPr/>
          <a:lstStyle/>
          <a:p>
            <a:fld id="{C6D4DA58-6EE7-421F-A59D-1B46DBFEBC48}" type="slidenum">
              <a:rPr lang="en-GB" smtClean="0"/>
              <a:pPr/>
              <a:t>79</a:t>
            </a:fld>
            <a:endParaRPr lang="en-GB"/>
          </a:p>
        </p:txBody>
      </p:sp>
      <p:pic>
        <p:nvPicPr>
          <p:cNvPr id="780290" name="Picture 2" descr="C:\RF_photos\New Folder\IMG_264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914488" y="1295311"/>
            <a:ext cx="4267201" cy="5181778"/>
          </a:xfrm>
          <a:prstGeom prst="rect">
            <a:avLst/>
          </a:prstGeom>
          <a:noFill/>
        </p:spPr>
      </p:pic>
      <p:pic>
        <p:nvPicPr>
          <p:cNvPr id="780291" name="Picture 3" descr="C:\RF_photos\New Folder\IMG_264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0" y="4114800"/>
            <a:ext cx="2524388" cy="1893443"/>
          </a:xfrm>
          <a:prstGeom prst="rect">
            <a:avLst/>
          </a:prstGeom>
          <a:noFill/>
        </p:spPr>
      </p:pic>
      <p:sp>
        <p:nvSpPr>
          <p:cNvPr id="6" name="TextBox 5"/>
          <p:cNvSpPr txBox="1"/>
          <p:nvPr/>
        </p:nvSpPr>
        <p:spPr>
          <a:xfrm>
            <a:off x="5943600" y="1752600"/>
            <a:ext cx="2667000" cy="830997"/>
          </a:xfrm>
          <a:prstGeom prst="rect">
            <a:avLst/>
          </a:prstGeom>
          <a:noFill/>
        </p:spPr>
        <p:txBody>
          <a:bodyPr wrap="square" rtlCol="0">
            <a:spAutoFit/>
          </a:bodyPr>
          <a:lstStyle/>
          <a:p>
            <a:r>
              <a:rPr lang="en-US" sz="1600" b="0" dirty="0" smtClean="0"/>
              <a:t>Looking from the RF port into the new CERN RFQ (Linac4, 2011) </a:t>
            </a:r>
          </a:p>
        </p:txBody>
      </p:sp>
    </p:spTree>
    <p:extLst>
      <p:ext uri="{BB962C8B-B14F-4D97-AF65-F5344CB8AC3E}">
        <p14:creationId xmlns:p14="http://schemas.microsoft.com/office/powerpoint/2010/main" val="555716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p:txBody>
          <a:bodyPr/>
          <a:lstStyle/>
          <a:p>
            <a:r>
              <a:rPr lang="en-GB" sz="3200" dirty="0" smtClean="0"/>
              <a:t>Accelerating structure architecture</a:t>
            </a:r>
            <a:endParaRPr lang="en-US" sz="3200" dirty="0"/>
          </a:p>
        </p:txBody>
      </p:sp>
      <p:sp>
        <p:nvSpPr>
          <p:cNvPr id="677892" name="Line 4"/>
          <p:cNvSpPr>
            <a:spLocks noChangeShapeType="1"/>
          </p:cNvSpPr>
          <p:nvPr/>
        </p:nvSpPr>
        <p:spPr bwMode="auto">
          <a:xfrm>
            <a:off x="4191000" y="2743200"/>
            <a:ext cx="4800600" cy="0"/>
          </a:xfrm>
          <a:prstGeom prst="line">
            <a:avLst/>
          </a:prstGeom>
          <a:noFill/>
          <a:ln w="12700">
            <a:solidFill>
              <a:schemeClr val="tx1"/>
            </a:solidFill>
            <a:prstDash val="dash"/>
            <a:round/>
            <a:headEnd type="none" w="sm" len="sm"/>
            <a:tailEnd type="triangle" w="med" len="med"/>
          </a:ln>
          <a:effectLst/>
        </p:spPr>
        <p:txBody>
          <a:bodyPr/>
          <a:lstStyle/>
          <a:p>
            <a:endParaRPr lang="en-US"/>
          </a:p>
        </p:txBody>
      </p:sp>
      <p:pic>
        <p:nvPicPr>
          <p:cNvPr id="677904" name="Picture 1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724400" y="2209800"/>
            <a:ext cx="269875" cy="1066800"/>
          </a:xfrm>
          <a:prstGeom prst="rect">
            <a:avLst/>
          </a:prstGeom>
          <a:noFill/>
          <a:ln w="12700">
            <a:noFill/>
            <a:miter lim="800000"/>
            <a:headEnd type="none" w="sm" len="sm"/>
            <a:tailEnd type="none" w="sm" len="sm"/>
          </a:ln>
          <a:effectLst/>
        </p:spPr>
      </p:pic>
      <p:pic>
        <p:nvPicPr>
          <p:cNvPr id="677905" name="Picture 1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5410200" y="2209800"/>
            <a:ext cx="269875" cy="1066800"/>
          </a:xfrm>
          <a:prstGeom prst="rect">
            <a:avLst/>
          </a:prstGeom>
          <a:noFill/>
          <a:ln w="12700">
            <a:noFill/>
            <a:miter lim="800000"/>
            <a:headEnd type="none" w="sm" len="sm"/>
            <a:tailEnd type="none" w="sm" len="sm"/>
          </a:ln>
          <a:effectLst/>
        </p:spPr>
      </p:pic>
      <p:pic>
        <p:nvPicPr>
          <p:cNvPr id="677906" name="Picture 1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096000" y="2209800"/>
            <a:ext cx="269875" cy="1066800"/>
          </a:xfrm>
          <a:prstGeom prst="rect">
            <a:avLst/>
          </a:prstGeom>
          <a:noFill/>
          <a:ln w="12700">
            <a:noFill/>
            <a:miter lim="800000"/>
            <a:headEnd type="none" w="sm" len="sm"/>
            <a:tailEnd type="none" w="sm" len="sm"/>
          </a:ln>
          <a:effectLst/>
        </p:spPr>
      </p:pic>
      <p:pic>
        <p:nvPicPr>
          <p:cNvPr id="677907" name="Picture 1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781800" y="2209800"/>
            <a:ext cx="269875" cy="1066800"/>
          </a:xfrm>
          <a:prstGeom prst="rect">
            <a:avLst/>
          </a:prstGeom>
          <a:noFill/>
          <a:ln w="12700">
            <a:noFill/>
            <a:miter lim="800000"/>
            <a:headEnd type="none" w="sm" len="sm"/>
            <a:tailEnd type="none" w="sm" len="sm"/>
          </a:ln>
          <a:effectLst/>
        </p:spPr>
      </p:pic>
      <p:pic>
        <p:nvPicPr>
          <p:cNvPr id="677908" name="Picture 2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7467600" y="2209800"/>
            <a:ext cx="269875" cy="1066800"/>
          </a:xfrm>
          <a:prstGeom prst="rect">
            <a:avLst/>
          </a:prstGeom>
          <a:noFill/>
          <a:ln w="12700">
            <a:noFill/>
            <a:miter lim="800000"/>
            <a:headEnd type="none" w="sm" len="sm"/>
            <a:tailEnd type="none" w="sm" len="sm"/>
          </a:ln>
          <a:effectLst/>
        </p:spPr>
      </p:pic>
      <p:pic>
        <p:nvPicPr>
          <p:cNvPr id="677909" name="Picture 2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153400" y="2209800"/>
            <a:ext cx="269875" cy="1066800"/>
          </a:xfrm>
          <a:prstGeom prst="rect">
            <a:avLst/>
          </a:prstGeom>
          <a:noFill/>
          <a:ln w="12700">
            <a:noFill/>
            <a:miter lim="800000"/>
            <a:headEnd type="none" w="sm" len="sm"/>
            <a:tailEnd type="none" w="sm" len="sm"/>
          </a:ln>
          <a:effectLst/>
        </p:spPr>
      </p:pic>
      <p:sp>
        <p:nvSpPr>
          <p:cNvPr id="677914" name="Line 26"/>
          <p:cNvSpPr>
            <a:spLocks noChangeShapeType="1"/>
          </p:cNvSpPr>
          <p:nvPr/>
        </p:nvSpPr>
        <p:spPr bwMode="auto">
          <a:xfrm>
            <a:off x="5562600" y="3352800"/>
            <a:ext cx="685800" cy="0"/>
          </a:xfrm>
          <a:prstGeom prst="line">
            <a:avLst/>
          </a:prstGeom>
          <a:noFill/>
          <a:ln w="12700">
            <a:solidFill>
              <a:schemeClr val="tx1"/>
            </a:solidFill>
            <a:round/>
            <a:headEnd type="triangle" w="med" len="med"/>
            <a:tailEnd type="triangle" w="med" len="med"/>
          </a:ln>
          <a:effectLst/>
        </p:spPr>
        <p:txBody>
          <a:bodyPr/>
          <a:lstStyle/>
          <a:p>
            <a:endParaRPr lang="en-US"/>
          </a:p>
        </p:txBody>
      </p:sp>
      <p:pic>
        <p:nvPicPr>
          <p:cNvPr id="677917" name="Picture 2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828800"/>
            <a:ext cx="265113" cy="495300"/>
          </a:xfrm>
          <a:prstGeom prst="rect">
            <a:avLst/>
          </a:prstGeom>
          <a:noFill/>
          <a:ln w="12700">
            <a:noFill/>
            <a:miter lim="800000"/>
            <a:headEnd type="none" w="sm" len="sm"/>
            <a:tailEnd type="none" w="sm" len="sm"/>
          </a:ln>
          <a:effectLst/>
        </p:spPr>
      </p:pic>
      <p:pic>
        <p:nvPicPr>
          <p:cNvPr id="677918" name="Picture 3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0200" y="1828800"/>
            <a:ext cx="265113" cy="495300"/>
          </a:xfrm>
          <a:prstGeom prst="rect">
            <a:avLst/>
          </a:prstGeom>
          <a:noFill/>
          <a:ln w="12700">
            <a:noFill/>
            <a:miter lim="800000"/>
            <a:headEnd type="none" w="sm" len="sm"/>
            <a:tailEnd type="none" w="sm" len="sm"/>
          </a:ln>
          <a:effectLst/>
        </p:spPr>
      </p:pic>
      <p:pic>
        <p:nvPicPr>
          <p:cNvPr id="677919" name="Picture 3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1828800"/>
            <a:ext cx="265113" cy="495300"/>
          </a:xfrm>
          <a:prstGeom prst="rect">
            <a:avLst/>
          </a:prstGeom>
          <a:noFill/>
          <a:ln w="12700">
            <a:noFill/>
            <a:miter lim="800000"/>
            <a:headEnd type="none" w="sm" len="sm"/>
            <a:tailEnd type="none" w="sm" len="sm"/>
          </a:ln>
          <a:effectLst/>
        </p:spPr>
      </p:pic>
      <p:pic>
        <p:nvPicPr>
          <p:cNvPr id="677920" name="Picture 3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81800" y="1828800"/>
            <a:ext cx="265113" cy="495300"/>
          </a:xfrm>
          <a:prstGeom prst="rect">
            <a:avLst/>
          </a:prstGeom>
          <a:noFill/>
          <a:ln w="12700">
            <a:noFill/>
            <a:miter lim="800000"/>
            <a:headEnd type="none" w="sm" len="sm"/>
            <a:tailEnd type="none" w="sm" len="sm"/>
          </a:ln>
          <a:effectLst/>
        </p:spPr>
      </p:pic>
      <p:pic>
        <p:nvPicPr>
          <p:cNvPr id="677921" name="Picture 3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67600" y="1828800"/>
            <a:ext cx="265113" cy="495300"/>
          </a:xfrm>
          <a:prstGeom prst="rect">
            <a:avLst/>
          </a:prstGeom>
          <a:noFill/>
          <a:ln w="12700">
            <a:noFill/>
            <a:miter lim="800000"/>
            <a:headEnd type="none" w="sm" len="sm"/>
            <a:tailEnd type="none" w="sm" len="sm"/>
          </a:ln>
          <a:effectLst/>
        </p:spPr>
      </p:pic>
      <p:pic>
        <p:nvPicPr>
          <p:cNvPr id="677922" name="Picture 3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53400" y="1828800"/>
            <a:ext cx="265113" cy="495300"/>
          </a:xfrm>
          <a:prstGeom prst="rect">
            <a:avLst/>
          </a:prstGeom>
          <a:noFill/>
          <a:ln w="12700">
            <a:noFill/>
            <a:miter lim="800000"/>
            <a:headEnd type="none" w="sm" len="sm"/>
            <a:tailEnd type="none" w="sm" len="sm"/>
          </a:ln>
          <a:effectLst/>
        </p:spPr>
      </p:pic>
      <p:sp>
        <p:nvSpPr>
          <p:cNvPr id="677924" name="Text Box 36"/>
          <p:cNvSpPr txBox="1">
            <a:spLocks noChangeArrowheads="1"/>
          </p:cNvSpPr>
          <p:nvPr/>
        </p:nvSpPr>
        <p:spPr bwMode="auto">
          <a:xfrm>
            <a:off x="5715000" y="2971800"/>
            <a:ext cx="325438" cy="396875"/>
          </a:xfrm>
          <a:prstGeom prst="rect">
            <a:avLst/>
          </a:prstGeom>
          <a:noFill/>
          <a:ln w="12700">
            <a:noFill/>
            <a:miter lim="800000"/>
            <a:headEnd type="none" w="sm" len="sm"/>
            <a:tailEnd type="none" w="sm" len="sm"/>
          </a:ln>
          <a:effectLst/>
        </p:spPr>
        <p:txBody>
          <a:bodyPr wrap="none">
            <a:spAutoFit/>
          </a:bodyPr>
          <a:lstStyle/>
          <a:p>
            <a:r>
              <a:rPr lang="en-GB" b="0" i="1"/>
              <a:t>d</a:t>
            </a:r>
            <a:endParaRPr lang="en-US" b="0" i="1"/>
          </a:p>
        </p:txBody>
      </p:sp>
      <p:sp>
        <p:nvSpPr>
          <p:cNvPr id="677953" name="Line 65"/>
          <p:cNvSpPr>
            <a:spLocks noChangeShapeType="1"/>
          </p:cNvSpPr>
          <p:nvPr/>
        </p:nvSpPr>
        <p:spPr bwMode="auto">
          <a:xfrm>
            <a:off x="3200400" y="5181600"/>
            <a:ext cx="3429000" cy="0"/>
          </a:xfrm>
          <a:prstGeom prst="line">
            <a:avLst/>
          </a:prstGeom>
          <a:noFill/>
          <a:ln w="12700">
            <a:solidFill>
              <a:schemeClr val="tx1"/>
            </a:solidFill>
            <a:prstDash val="dash"/>
            <a:round/>
            <a:headEnd type="none" w="sm" len="sm"/>
            <a:tailEnd type="triangle" w="med" len="med"/>
          </a:ln>
          <a:effectLst/>
        </p:spPr>
        <p:txBody>
          <a:bodyPr/>
          <a:lstStyle/>
          <a:p>
            <a:endParaRPr lang="en-US"/>
          </a:p>
        </p:txBody>
      </p:sp>
      <p:pic>
        <p:nvPicPr>
          <p:cNvPr id="677954" name="Picture 6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429000" y="4648200"/>
            <a:ext cx="269875" cy="1066800"/>
          </a:xfrm>
          <a:prstGeom prst="rect">
            <a:avLst/>
          </a:prstGeom>
          <a:noFill/>
          <a:ln w="12700">
            <a:noFill/>
            <a:miter lim="800000"/>
            <a:headEnd type="none" w="sm" len="sm"/>
            <a:tailEnd type="none" w="sm" len="sm"/>
          </a:ln>
          <a:effectLst/>
        </p:spPr>
      </p:pic>
      <p:pic>
        <p:nvPicPr>
          <p:cNvPr id="677955" name="Picture 6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733800" y="4648200"/>
            <a:ext cx="269875" cy="1066800"/>
          </a:xfrm>
          <a:prstGeom prst="rect">
            <a:avLst/>
          </a:prstGeom>
          <a:noFill/>
          <a:ln w="12700">
            <a:noFill/>
            <a:miter lim="800000"/>
            <a:headEnd type="none" w="sm" len="sm"/>
            <a:tailEnd type="none" w="sm" len="sm"/>
          </a:ln>
          <a:effectLst/>
        </p:spPr>
      </p:pic>
      <p:pic>
        <p:nvPicPr>
          <p:cNvPr id="677956" name="Picture 6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114800" y="4648200"/>
            <a:ext cx="269875" cy="1066800"/>
          </a:xfrm>
          <a:prstGeom prst="rect">
            <a:avLst/>
          </a:prstGeom>
          <a:noFill/>
          <a:ln w="12700">
            <a:noFill/>
            <a:miter lim="800000"/>
            <a:headEnd type="none" w="sm" len="sm"/>
            <a:tailEnd type="none" w="sm" len="sm"/>
          </a:ln>
          <a:effectLst/>
        </p:spPr>
      </p:pic>
      <p:pic>
        <p:nvPicPr>
          <p:cNvPr id="677957" name="Picture 6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648200" y="4648200"/>
            <a:ext cx="269875" cy="1066800"/>
          </a:xfrm>
          <a:prstGeom prst="rect">
            <a:avLst/>
          </a:prstGeom>
          <a:noFill/>
          <a:ln w="12700">
            <a:noFill/>
            <a:miter lim="800000"/>
            <a:headEnd type="none" w="sm" len="sm"/>
            <a:tailEnd type="none" w="sm" len="sm"/>
          </a:ln>
          <a:effectLst/>
        </p:spPr>
      </p:pic>
      <p:pic>
        <p:nvPicPr>
          <p:cNvPr id="677958" name="Picture 7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5334000" y="4648200"/>
            <a:ext cx="269875" cy="1066800"/>
          </a:xfrm>
          <a:prstGeom prst="rect">
            <a:avLst/>
          </a:prstGeom>
          <a:noFill/>
          <a:ln w="12700">
            <a:noFill/>
            <a:miter lim="800000"/>
            <a:headEnd type="none" w="sm" len="sm"/>
            <a:tailEnd type="none" w="sm" len="sm"/>
          </a:ln>
          <a:effectLst/>
        </p:spPr>
      </p:pic>
      <p:pic>
        <p:nvPicPr>
          <p:cNvPr id="677959" name="Picture 7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096000" y="4648200"/>
            <a:ext cx="269875" cy="1066800"/>
          </a:xfrm>
          <a:prstGeom prst="rect">
            <a:avLst/>
          </a:prstGeom>
          <a:noFill/>
          <a:ln w="12700">
            <a:noFill/>
            <a:miter lim="800000"/>
            <a:headEnd type="none" w="sm" len="sm"/>
            <a:tailEnd type="none" w="sm" len="sm"/>
          </a:ln>
          <a:effectLst/>
        </p:spPr>
      </p:pic>
      <p:pic>
        <p:nvPicPr>
          <p:cNvPr id="677966" name="Picture 7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67238" y="4114800"/>
            <a:ext cx="346075" cy="762000"/>
          </a:xfrm>
          <a:prstGeom prst="rect">
            <a:avLst/>
          </a:prstGeom>
          <a:noFill/>
          <a:ln w="12700">
            <a:noFill/>
            <a:miter lim="800000"/>
            <a:headEnd type="none" w="sm" len="sm"/>
            <a:tailEnd type="none" w="sm" len="sm"/>
          </a:ln>
          <a:effectLst/>
        </p:spPr>
      </p:pic>
      <p:pic>
        <p:nvPicPr>
          <p:cNvPr id="677971" name="Picture 8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05200" y="4495800"/>
            <a:ext cx="381000" cy="196850"/>
          </a:xfrm>
          <a:prstGeom prst="rect">
            <a:avLst/>
          </a:prstGeom>
          <a:noFill/>
          <a:ln w="12700">
            <a:noFill/>
            <a:miter lim="800000"/>
            <a:headEnd type="none" w="sm" len="sm"/>
            <a:tailEnd type="none" w="sm" len="sm"/>
          </a:ln>
          <a:effectLst/>
        </p:spPr>
      </p:pic>
      <p:pic>
        <p:nvPicPr>
          <p:cNvPr id="677972" name="Picture 8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86200" y="4495800"/>
            <a:ext cx="381000" cy="196850"/>
          </a:xfrm>
          <a:prstGeom prst="rect">
            <a:avLst/>
          </a:prstGeom>
          <a:noFill/>
          <a:ln w="12700">
            <a:noFill/>
            <a:miter lim="800000"/>
            <a:headEnd type="none" w="sm" len="sm"/>
            <a:tailEnd type="none" w="sm" len="sm"/>
          </a:ln>
          <a:effectLst/>
        </p:spPr>
      </p:pic>
      <p:pic>
        <p:nvPicPr>
          <p:cNvPr id="677973" name="Picture 8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67200" y="4456113"/>
            <a:ext cx="457200" cy="236537"/>
          </a:xfrm>
          <a:prstGeom prst="rect">
            <a:avLst/>
          </a:prstGeom>
          <a:noFill/>
          <a:ln w="12700">
            <a:noFill/>
            <a:miter lim="800000"/>
            <a:headEnd type="none" w="sm" len="sm"/>
            <a:tailEnd type="none" w="sm" len="sm"/>
          </a:ln>
          <a:effectLst/>
        </p:spPr>
      </p:pic>
      <p:pic>
        <p:nvPicPr>
          <p:cNvPr id="677974" name="Picture 8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76800" y="4419600"/>
            <a:ext cx="609600" cy="228600"/>
          </a:xfrm>
          <a:prstGeom prst="rect">
            <a:avLst/>
          </a:prstGeom>
          <a:noFill/>
          <a:ln w="12700">
            <a:noFill/>
            <a:miter lim="800000"/>
            <a:headEnd type="none" w="sm" len="sm"/>
            <a:tailEnd type="none" w="sm" len="sm"/>
          </a:ln>
          <a:effectLst/>
        </p:spPr>
      </p:pic>
      <p:pic>
        <p:nvPicPr>
          <p:cNvPr id="677975" name="Picture 8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86400" y="4419600"/>
            <a:ext cx="762000" cy="228600"/>
          </a:xfrm>
          <a:prstGeom prst="rect">
            <a:avLst/>
          </a:prstGeom>
          <a:noFill/>
          <a:ln w="12700">
            <a:noFill/>
            <a:miter lim="800000"/>
            <a:headEnd type="none" w="sm" len="sm"/>
            <a:tailEnd type="none" w="sm" len="sm"/>
          </a:ln>
          <a:effectLst/>
        </p:spPr>
      </p:pic>
      <p:sp>
        <p:nvSpPr>
          <p:cNvPr id="677976" name="Text Box 88"/>
          <p:cNvSpPr txBox="1">
            <a:spLocks noChangeArrowheads="1"/>
          </p:cNvSpPr>
          <p:nvPr/>
        </p:nvSpPr>
        <p:spPr bwMode="auto">
          <a:xfrm>
            <a:off x="1981200" y="2286000"/>
            <a:ext cx="1257300" cy="641350"/>
          </a:xfrm>
          <a:prstGeom prst="rect">
            <a:avLst/>
          </a:prstGeom>
          <a:noFill/>
          <a:ln w="12700">
            <a:noFill/>
            <a:miter lim="800000"/>
            <a:headEnd type="none" w="sm" len="sm"/>
            <a:tailEnd type="none" w="sm" len="sm"/>
          </a:ln>
          <a:effectLst/>
        </p:spPr>
        <p:txBody>
          <a:bodyPr wrap="none">
            <a:spAutoFit/>
          </a:bodyPr>
          <a:lstStyle/>
          <a:p>
            <a:r>
              <a:rPr lang="en-GB" sz="1800" i="1" dirty="0">
                <a:solidFill>
                  <a:schemeClr val="hlink"/>
                </a:solidFill>
              </a:rPr>
              <a:t>d = const.</a:t>
            </a:r>
          </a:p>
          <a:p>
            <a:r>
              <a:rPr lang="en-GB" sz="1800" i="1" dirty="0">
                <a:solidFill>
                  <a:schemeClr val="hlink"/>
                </a:solidFill>
                <a:latin typeface="Symbol" pitchFamily="18" charset="2"/>
              </a:rPr>
              <a:t>f </a:t>
            </a:r>
            <a:r>
              <a:rPr lang="en-GB" sz="1800" i="1" dirty="0">
                <a:solidFill>
                  <a:schemeClr val="hlink"/>
                </a:solidFill>
              </a:rPr>
              <a:t>variable</a:t>
            </a:r>
            <a:endParaRPr lang="en-US" sz="1800" i="1" dirty="0">
              <a:solidFill>
                <a:schemeClr val="hlink"/>
              </a:solidFill>
            </a:endParaRPr>
          </a:p>
        </p:txBody>
      </p:sp>
      <p:sp>
        <p:nvSpPr>
          <p:cNvPr id="677977" name="Text Box 89"/>
          <p:cNvSpPr txBox="1">
            <a:spLocks noChangeArrowheads="1"/>
          </p:cNvSpPr>
          <p:nvPr/>
        </p:nvSpPr>
        <p:spPr bwMode="auto">
          <a:xfrm>
            <a:off x="1981200" y="4876800"/>
            <a:ext cx="1250950" cy="641350"/>
          </a:xfrm>
          <a:prstGeom prst="rect">
            <a:avLst/>
          </a:prstGeom>
          <a:noFill/>
          <a:ln w="12700">
            <a:noFill/>
            <a:miter lim="800000"/>
            <a:headEnd type="none" w="sm" len="sm"/>
            <a:tailEnd type="none" w="sm" len="sm"/>
          </a:ln>
          <a:effectLst/>
        </p:spPr>
        <p:txBody>
          <a:bodyPr wrap="none">
            <a:spAutoFit/>
          </a:bodyPr>
          <a:lstStyle/>
          <a:p>
            <a:r>
              <a:rPr lang="en-GB" sz="1800" i="1" dirty="0">
                <a:solidFill>
                  <a:schemeClr val="hlink"/>
                </a:solidFill>
                <a:latin typeface="Symbol" pitchFamily="18" charset="2"/>
              </a:rPr>
              <a:t>f </a:t>
            </a:r>
            <a:r>
              <a:rPr lang="en-GB" sz="1800" i="1" dirty="0">
                <a:solidFill>
                  <a:schemeClr val="hlink"/>
                </a:solidFill>
              </a:rPr>
              <a:t>= const.</a:t>
            </a:r>
          </a:p>
          <a:p>
            <a:r>
              <a:rPr lang="en-GB" sz="1800" i="1" dirty="0">
                <a:solidFill>
                  <a:schemeClr val="hlink"/>
                </a:solidFill>
              </a:rPr>
              <a:t>d variable</a:t>
            </a:r>
            <a:endParaRPr lang="en-US" sz="1800" i="1" dirty="0">
              <a:solidFill>
                <a:schemeClr val="hlink"/>
              </a:solidFill>
            </a:endParaRPr>
          </a:p>
        </p:txBody>
      </p:sp>
      <p:sp>
        <p:nvSpPr>
          <p:cNvPr id="677978" name="Line 90"/>
          <p:cNvSpPr>
            <a:spLocks noChangeShapeType="1"/>
          </p:cNvSpPr>
          <p:nvPr/>
        </p:nvSpPr>
        <p:spPr bwMode="auto">
          <a:xfrm>
            <a:off x="4267200" y="5788025"/>
            <a:ext cx="533400" cy="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677979" name="Text Box 91"/>
          <p:cNvSpPr txBox="1">
            <a:spLocks noChangeArrowheads="1"/>
          </p:cNvSpPr>
          <p:nvPr/>
        </p:nvSpPr>
        <p:spPr bwMode="auto">
          <a:xfrm>
            <a:off x="4114800" y="5791200"/>
            <a:ext cx="1447800" cy="336550"/>
          </a:xfrm>
          <a:prstGeom prst="rect">
            <a:avLst/>
          </a:prstGeom>
          <a:noFill/>
          <a:ln w="12700">
            <a:noFill/>
            <a:miter lim="800000"/>
            <a:headEnd type="none" w="sm" len="sm"/>
            <a:tailEnd type="none" w="sm" len="sm"/>
          </a:ln>
          <a:effectLst/>
        </p:spPr>
        <p:txBody>
          <a:bodyPr>
            <a:spAutoFit/>
          </a:bodyPr>
          <a:lstStyle/>
          <a:p>
            <a:r>
              <a:rPr lang="en-GB" sz="1600" b="0" i="1"/>
              <a:t>d </a:t>
            </a:r>
            <a:r>
              <a:rPr lang="en-GB" sz="1600" b="0" i="1">
                <a:sym typeface="Symbol" pitchFamily="18" charset="2"/>
              </a:rPr>
              <a:t> </a:t>
            </a:r>
            <a:r>
              <a:rPr lang="en-GB" sz="1600" b="0" i="1">
                <a:latin typeface="Symbol" pitchFamily="18" charset="2"/>
              </a:rPr>
              <a:t>bl</a:t>
            </a:r>
            <a:endParaRPr lang="en-US" sz="1600" b="0" i="1"/>
          </a:p>
        </p:txBody>
      </p:sp>
      <p:graphicFrame>
        <p:nvGraphicFramePr>
          <p:cNvPr id="677989" name="Object 101"/>
          <p:cNvGraphicFramePr>
            <a:graphicFrameLocks noGrp="1" noChangeAspect="1"/>
          </p:cNvGraphicFramePr>
          <p:nvPr>
            <p:ph sz="half" idx="1"/>
          </p:nvPr>
        </p:nvGraphicFramePr>
        <p:xfrm>
          <a:off x="152400" y="3581400"/>
          <a:ext cx="1219200" cy="758825"/>
        </p:xfrm>
        <a:graphic>
          <a:graphicData uri="http://schemas.openxmlformats.org/presentationml/2006/ole">
            <mc:AlternateContent xmlns:mc="http://schemas.openxmlformats.org/markup-compatibility/2006">
              <mc:Choice xmlns:v="urn:schemas-microsoft-com:vml" Requires="v">
                <p:oleObj spid="_x0000_s759863" name="Equation" r:id="rId7" imgW="672840" imgH="419040" progId="Equation.3">
                  <p:embed/>
                </p:oleObj>
              </mc:Choice>
              <mc:Fallback>
                <p:oleObj name="Equation" r:id="rId7" imgW="672840" imgH="41904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581400"/>
                        <a:ext cx="1219200" cy="75882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7991" name="Text Box 103"/>
          <p:cNvSpPr txBox="1">
            <a:spLocks noChangeArrowheads="1"/>
          </p:cNvSpPr>
          <p:nvPr/>
        </p:nvSpPr>
        <p:spPr bwMode="auto">
          <a:xfrm>
            <a:off x="152400" y="6119336"/>
            <a:ext cx="8991600" cy="738664"/>
          </a:xfrm>
          <a:prstGeom prst="rect">
            <a:avLst/>
          </a:prstGeom>
          <a:noFill/>
          <a:ln w="12700">
            <a:noFill/>
            <a:miter lim="800000"/>
            <a:headEnd type="none" w="sm" len="sm"/>
            <a:tailEnd type="none" w="sm" len="sm"/>
          </a:ln>
          <a:effectLst/>
        </p:spPr>
        <p:txBody>
          <a:bodyPr wrap="square">
            <a:spAutoFit/>
          </a:bodyPr>
          <a:lstStyle/>
          <a:p>
            <a:r>
              <a:rPr lang="en-GB" sz="1400" dirty="0">
                <a:solidFill>
                  <a:schemeClr val="hlink"/>
                </a:solidFill>
              </a:rPr>
              <a:t>Coupled cell </a:t>
            </a:r>
            <a:r>
              <a:rPr lang="en-GB" sz="1400" dirty="0" smtClean="0">
                <a:solidFill>
                  <a:schemeClr val="hlink"/>
                </a:solidFill>
              </a:rPr>
              <a:t>cavities</a:t>
            </a:r>
            <a:r>
              <a:rPr lang="en-GB" sz="1400" b="0" i="1" dirty="0" smtClean="0"/>
              <a:t> - a </a:t>
            </a:r>
            <a:r>
              <a:rPr lang="en-GB" sz="1400" b="0" i="1" dirty="0"/>
              <a:t>single RF source feeds a large number of cells (up to </a:t>
            </a:r>
            <a:r>
              <a:rPr lang="en-GB" sz="1400" b="0" i="1" dirty="0">
                <a:cs typeface="Arial" charset="0"/>
              </a:rPr>
              <a:t>~</a:t>
            </a:r>
            <a:r>
              <a:rPr lang="en-GB" sz="1400" b="0" i="1" dirty="0"/>
              <a:t>100</a:t>
            </a:r>
            <a:r>
              <a:rPr lang="en-GB" sz="1400" b="0" i="1" dirty="0" smtClean="0"/>
              <a:t>!) - </a:t>
            </a:r>
            <a:r>
              <a:rPr lang="en-GB" sz="1400" b="0" i="1" dirty="0"/>
              <a:t>the phase between adjacent cells is </a:t>
            </a:r>
            <a:r>
              <a:rPr lang="en-GB" sz="1400" b="0" i="1" dirty="0" smtClean="0"/>
              <a:t>defined </a:t>
            </a:r>
            <a:r>
              <a:rPr lang="en-GB" sz="1400" b="0" i="1" dirty="0"/>
              <a:t>by the </a:t>
            </a:r>
            <a:r>
              <a:rPr lang="en-GB" sz="1400" b="0" i="1" dirty="0" smtClean="0"/>
              <a:t>coupling and the </a:t>
            </a:r>
            <a:r>
              <a:rPr lang="en-GB" sz="1400" b="0" i="1" dirty="0"/>
              <a:t>distance between cells increases to keep synchronism </a:t>
            </a:r>
            <a:r>
              <a:rPr lang="en-GB" sz="1400" b="0" i="1" dirty="0" smtClean="0"/>
              <a:t>. </a:t>
            </a:r>
            <a:r>
              <a:rPr lang="en-GB" sz="1400" b="0" i="1" dirty="0"/>
              <a:t>Once the geometry is defined, it can accelerate only one type of ion for a given energy range. Effective but not flexible.   </a:t>
            </a:r>
            <a:endParaRPr lang="en-US" sz="1800" b="0" dirty="0"/>
          </a:p>
        </p:txBody>
      </p:sp>
      <p:sp>
        <p:nvSpPr>
          <p:cNvPr id="56" name="Bent Arrow 55"/>
          <p:cNvSpPr/>
          <p:nvPr/>
        </p:nvSpPr>
        <p:spPr bwMode="auto">
          <a:xfrm>
            <a:off x="762000" y="2514600"/>
            <a:ext cx="1066800" cy="990600"/>
          </a:xfrm>
          <a:prstGeom prst="bentArrow">
            <a:avLst>
              <a:gd name="adj1" fmla="val 10714"/>
              <a:gd name="adj2" fmla="val 9971"/>
              <a:gd name="adj3" fmla="val 12500"/>
              <a:gd name="adj4" fmla="val 55060"/>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7" name="Bent Arrow 56"/>
          <p:cNvSpPr/>
          <p:nvPr/>
        </p:nvSpPr>
        <p:spPr bwMode="auto">
          <a:xfrm rot="10800000" flipH="1">
            <a:off x="762000" y="4419600"/>
            <a:ext cx="1066800" cy="990600"/>
          </a:xfrm>
          <a:prstGeom prst="bentArrow">
            <a:avLst>
              <a:gd name="adj1" fmla="val 10714"/>
              <a:gd name="adj2" fmla="val 9971"/>
              <a:gd name="adj3" fmla="val 12500"/>
              <a:gd name="adj4" fmla="val 55060"/>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1" name="TextBox 40"/>
          <p:cNvSpPr txBox="1"/>
          <p:nvPr/>
        </p:nvSpPr>
        <p:spPr>
          <a:xfrm>
            <a:off x="6705600" y="4495800"/>
            <a:ext cx="2286000" cy="1384995"/>
          </a:xfrm>
          <a:prstGeom prst="rect">
            <a:avLst/>
          </a:prstGeom>
          <a:noFill/>
          <a:ln>
            <a:solidFill>
              <a:srgbClr val="0000CC"/>
            </a:solidFill>
          </a:ln>
        </p:spPr>
        <p:txBody>
          <a:bodyPr wrap="square" rtlCol="0">
            <a:spAutoFit/>
          </a:bodyPr>
          <a:lstStyle/>
          <a:p>
            <a:r>
              <a:rPr lang="en-US" sz="1400" b="0" i="1" dirty="0" smtClean="0">
                <a:latin typeface="+mj-lt"/>
              </a:rPr>
              <a:t>Better, but 2 problems:</a:t>
            </a:r>
          </a:p>
          <a:p>
            <a:pPr marL="342900" indent="-342900">
              <a:buAutoNum type="arabicPeriod"/>
            </a:pPr>
            <a:r>
              <a:rPr lang="en-US" sz="1400" b="0" i="1" dirty="0" smtClean="0">
                <a:latin typeface="+mj-lt"/>
              </a:rPr>
              <a:t>create a </a:t>
            </a:r>
            <a:r>
              <a:rPr lang="en-US" sz="1400" i="1" dirty="0" smtClean="0">
                <a:solidFill>
                  <a:srgbClr val="FF0000"/>
                </a:solidFill>
                <a:latin typeface="+mj-lt"/>
              </a:rPr>
              <a:t>“coupling”;</a:t>
            </a:r>
          </a:p>
          <a:p>
            <a:pPr marL="342900" indent="-342900">
              <a:buAutoNum type="arabicPeriod"/>
            </a:pPr>
            <a:r>
              <a:rPr lang="en-US" sz="1400" b="0" i="1" dirty="0" smtClean="0">
                <a:latin typeface="+mj-lt"/>
              </a:rPr>
              <a:t>create a mechanical and RF structure with increasing cell length.</a:t>
            </a:r>
          </a:p>
        </p:txBody>
      </p:sp>
      <p:sp>
        <p:nvSpPr>
          <p:cNvPr id="42" name="Text Box 75"/>
          <p:cNvSpPr txBox="1">
            <a:spLocks noChangeArrowheads="1"/>
          </p:cNvSpPr>
          <p:nvPr/>
        </p:nvSpPr>
        <p:spPr bwMode="auto">
          <a:xfrm>
            <a:off x="304800" y="1371600"/>
            <a:ext cx="8534400" cy="584775"/>
          </a:xfrm>
          <a:prstGeom prst="rect">
            <a:avLst/>
          </a:prstGeom>
          <a:noFill/>
          <a:ln w="12700">
            <a:noFill/>
            <a:miter lim="800000"/>
            <a:headEnd type="none" w="sm" len="sm"/>
            <a:tailEnd type="none" w="sm" len="sm"/>
          </a:ln>
          <a:effectLst/>
        </p:spPr>
        <p:txBody>
          <a:bodyPr wrap="square">
            <a:spAutoFit/>
          </a:bodyPr>
          <a:lstStyle/>
          <a:p>
            <a:r>
              <a:rPr lang="en-US" sz="1600" b="0" dirty="0" smtClean="0"/>
              <a:t>When </a:t>
            </a:r>
            <a:r>
              <a:rPr lang="en-US" sz="1600" b="0" dirty="0" smtClean="0">
                <a:latin typeface="Symbol" pitchFamily="18" charset="2"/>
              </a:rPr>
              <a:t>b</a:t>
            </a:r>
            <a:r>
              <a:rPr lang="en-US" sz="1600" b="0" dirty="0" smtClean="0"/>
              <a:t> increases during acceleration, either the phase difference between cavities </a:t>
            </a:r>
            <a:r>
              <a:rPr lang="en-GB" sz="1600" b="0" i="1" dirty="0" err="1" smtClean="0">
                <a:latin typeface="Symbol" pitchFamily="18" charset="2"/>
              </a:rPr>
              <a:t>D</a:t>
            </a:r>
            <a:r>
              <a:rPr lang="en-GB" sz="1600" b="0" i="1" dirty="0" err="1" smtClean="0">
                <a:latin typeface="Symbol" pitchFamily="18" charset="2"/>
                <a:sym typeface="Symbol" pitchFamily="18" charset="2"/>
              </a:rPr>
              <a:t>f</a:t>
            </a:r>
            <a:r>
              <a:rPr lang="en-GB" sz="1600" b="0" dirty="0" smtClean="0">
                <a:latin typeface="Symbol" pitchFamily="18" charset="2"/>
                <a:sym typeface="Symbol" pitchFamily="18" charset="2"/>
              </a:rPr>
              <a:t>  </a:t>
            </a:r>
            <a:r>
              <a:rPr lang="en-US" sz="1600" b="0" dirty="0" smtClean="0"/>
              <a:t>must decrease or their distance </a:t>
            </a:r>
            <a:r>
              <a:rPr lang="en-US" sz="1600" b="0" i="1" dirty="0" smtClean="0"/>
              <a:t>d</a:t>
            </a:r>
            <a:r>
              <a:rPr lang="en-US" sz="1600" b="0" dirty="0" smtClean="0"/>
              <a:t> must increase.</a:t>
            </a:r>
            <a:endParaRPr lang="en-US" sz="1600" b="0" dirty="0"/>
          </a:p>
        </p:txBody>
      </p:sp>
      <p:sp>
        <p:nvSpPr>
          <p:cNvPr id="43" name="Text Box 103"/>
          <p:cNvSpPr txBox="1">
            <a:spLocks noChangeArrowheads="1"/>
          </p:cNvSpPr>
          <p:nvPr/>
        </p:nvSpPr>
        <p:spPr bwMode="auto">
          <a:xfrm>
            <a:off x="1905000" y="3352800"/>
            <a:ext cx="7239000" cy="738664"/>
          </a:xfrm>
          <a:prstGeom prst="rect">
            <a:avLst/>
          </a:prstGeom>
          <a:noFill/>
          <a:ln w="12700">
            <a:noFill/>
            <a:miter lim="800000"/>
            <a:headEnd type="none" w="sm" len="sm"/>
            <a:tailEnd type="none" w="sm" len="sm"/>
          </a:ln>
          <a:effectLst/>
        </p:spPr>
        <p:txBody>
          <a:bodyPr wrap="square">
            <a:spAutoFit/>
          </a:bodyPr>
          <a:lstStyle/>
          <a:p>
            <a:r>
              <a:rPr lang="en-GB" sz="1400" dirty="0" smtClean="0">
                <a:solidFill>
                  <a:schemeClr val="hlink"/>
                </a:solidFill>
              </a:rPr>
              <a:t>Individual cavities</a:t>
            </a:r>
            <a:r>
              <a:rPr lang="en-GB" sz="1400" b="0" i="1" dirty="0" smtClean="0"/>
              <a:t> – distance between cavities constant, each cavity fed by an individual RF source, phase of each cavity adjusted to keep synchronism, used for linacs required to operate with different ions or at different energies. Flexible but expensive! </a:t>
            </a:r>
            <a:endParaRPr lang="en-US" sz="1800" b="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00" name="Rectangle 4"/>
          <p:cNvSpPr>
            <a:spLocks noGrp="1" noChangeArrowheads="1"/>
          </p:cNvSpPr>
          <p:nvPr>
            <p:ph type="title"/>
          </p:nvPr>
        </p:nvSpPr>
        <p:spPr/>
        <p:txBody>
          <a:bodyPr/>
          <a:lstStyle/>
          <a:p>
            <a:r>
              <a:rPr lang="en-US"/>
              <a:t>RFQ beam dynamics</a:t>
            </a:r>
          </a:p>
        </p:txBody>
      </p:sp>
      <p:sp>
        <p:nvSpPr>
          <p:cNvPr id="669702" name="Text Box 6"/>
          <p:cNvSpPr txBox="1">
            <a:spLocks noChangeArrowheads="1"/>
          </p:cNvSpPr>
          <p:nvPr/>
        </p:nvSpPr>
        <p:spPr bwMode="auto">
          <a:xfrm>
            <a:off x="4495800" y="3962400"/>
            <a:ext cx="4267200" cy="1938992"/>
          </a:xfrm>
          <a:prstGeom prst="rect">
            <a:avLst/>
          </a:prstGeom>
          <a:noFill/>
          <a:ln w="12700">
            <a:noFill/>
            <a:miter lim="800000"/>
            <a:headEnd type="none" w="sm" len="sm"/>
            <a:tailEnd type="none" w="sm" len="sm"/>
          </a:ln>
          <a:effectLst/>
        </p:spPr>
        <p:txBody>
          <a:bodyPr wrap="square">
            <a:spAutoFit/>
          </a:bodyPr>
          <a:lstStyle/>
          <a:p>
            <a:r>
              <a:rPr lang="en-US" sz="1600" b="0" dirty="0" smtClean="0">
                <a:solidFill>
                  <a:schemeClr val="hlink"/>
                </a:solidFill>
              </a:rPr>
              <a:t>a</a:t>
            </a:r>
            <a:r>
              <a:rPr lang="en-US" sz="1600" b="0" dirty="0" smtClean="0"/>
              <a:t> </a:t>
            </a:r>
            <a:r>
              <a:rPr lang="en-US" sz="1600" b="0" dirty="0"/>
              <a:t>= minimum aperture</a:t>
            </a:r>
          </a:p>
          <a:p>
            <a:r>
              <a:rPr lang="en-US" sz="1600" b="0" dirty="0" smtClean="0">
                <a:solidFill>
                  <a:schemeClr val="hlink"/>
                </a:solidFill>
              </a:rPr>
              <a:t>m</a:t>
            </a:r>
            <a:r>
              <a:rPr lang="en-US" sz="1600" b="0" dirty="0" smtClean="0"/>
              <a:t> </a:t>
            </a:r>
            <a:r>
              <a:rPr lang="en-US" sz="1600" b="0" dirty="0"/>
              <a:t>= modulation factor (ratio </a:t>
            </a:r>
            <a:r>
              <a:rPr lang="en-US" sz="1600" b="0" dirty="0" err="1"/>
              <a:t>bw</a:t>
            </a:r>
            <a:r>
              <a:rPr lang="en-US" sz="1600" b="0" dirty="0"/>
              <a:t>. max and min </a:t>
            </a:r>
            <a:r>
              <a:rPr lang="en-US" sz="1600" b="0" dirty="0" smtClean="0"/>
              <a:t>			aperture</a:t>
            </a:r>
            <a:r>
              <a:rPr lang="en-US" sz="1600" b="0" dirty="0"/>
              <a:t>)</a:t>
            </a:r>
          </a:p>
          <a:p>
            <a:endParaRPr lang="en-US" sz="800" b="0" dirty="0"/>
          </a:p>
          <a:p>
            <a:r>
              <a:rPr lang="en-US" sz="1600" b="0" dirty="0" smtClean="0"/>
              <a:t>cell length/</a:t>
            </a:r>
            <a:r>
              <a:rPr lang="en-US" sz="1600" b="0" dirty="0" err="1" smtClean="0">
                <a:latin typeface="Symbol" pitchFamily="18" charset="2"/>
              </a:rPr>
              <a:t>bl</a:t>
            </a:r>
            <a:r>
              <a:rPr lang="en-US" sz="1600" b="0" dirty="0" smtClean="0"/>
              <a:t> = changing the length of the cell with respect to the optimum length for a given beta will change the RF phase seen by the beam. </a:t>
            </a:r>
            <a:endParaRPr lang="en-US" sz="1600" b="0" i="1" dirty="0">
              <a:latin typeface="Symbol" pitchFamily="18" charset="2"/>
            </a:endParaRPr>
          </a:p>
        </p:txBody>
      </p:sp>
      <p:pic>
        <p:nvPicPr>
          <p:cNvPr id="669711" name="Picture 15"/>
          <p:cNvPicPr>
            <a:picLocks noChangeAspect="1" noChangeArrowheads="1"/>
          </p:cNvPicPr>
          <p:nvPr/>
        </p:nvPicPr>
        <p:blipFill>
          <a:blip r:embed="rId3" cstate="print"/>
          <a:srcRect/>
          <a:stretch>
            <a:fillRect/>
          </a:stretch>
        </p:blipFill>
        <p:spPr bwMode="auto">
          <a:xfrm>
            <a:off x="381000" y="3962400"/>
            <a:ext cx="3679550" cy="2286000"/>
          </a:xfrm>
          <a:prstGeom prst="rect">
            <a:avLst/>
          </a:prstGeom>
          <a:noFill/>
          <a:ln w="9525">
            <a:noFill/>
            <a:miter lim="800000"/>
            <a:headEnd/>
            <a:tailEnd/>
          </a:ln>
          <a:effectLst/>
        </p:spPr>
      </p:pic>
      <p:sp>
        <p:nvSpPr>
          <p:cNvPr id="13" name="Text Box 6"/>
          <p:cNvSpPr txBox="1">
            <a:spLocks noChangeArrowheads="1"/>
          </p:cNvSpPr>
          <p:nvPr/>
        </p:nvSpPr>
        <p:spPr bwMode="auto">
          <a:xfrm>
            <a:off x="609600" y="1371600"/>
            <a:ext cx="7772400" cy="2369880"/>
          </a:xfrm>
          <a:prstGeom prst="rect">
            <a:avLst/>
          </a:prstGeom>
          <a:noFill/>
          <a:ln w="12700">
            <a:solidFill>
              <a:schemeClr val="accent1"/>
            </a:solidFill>
            <a:miter lim="800000"/>
            <a:headEnd type="none" w="sm" len="sm"/>
            <a:tailEnd type="none" w="sm" len="sm"/>
          </a:ln>
          <a:effectLst/>
        </p:spPr>
        <p:txBody>
          <a:bodyPr wrap="square">
            <a:spAutoFit/>
          </a:bodyPr>
          <a:lstStyle/>
          <a:p>
            <a:pPr>
              <a:spcBef>
                <a:spcPts val="600"/>
              </a:spcBef>
            </a:pPr>
            <a:r>
              <a:rPr lang="en-US" sz="1600" b="0" dirty="0" smtClean="0">
                <a:sym typeface="Symbol" pitchFamily="18" charset="2"/>
              </a:rPr>
              <a:t>An RFQ is made of a sequence of cells (length </a:t>
            </a:r>
            <a:r>
              <a:rPr lang="en-US" sz="1600" b="0" dirty="0" err="1" smtClean="0">
                <a:latin typeface="Symbol" pitchFamily="18" charset="2"/>
                <a:sym typeface="Symbol" pitchFamily="18" charset="2"/>
              </a:rPr>
              <a:t>bl</a:t>
            </a:r>
            <a:r>
              <a:rPr lang="en-US" sz="1600" b="0" dirty="0" smtClean="0">
                <a:sym typeface="Symbol" pitchFamily="18" charset="2"/>
              </a:rPr>
              <a:t> </a:t>
            </a:r>
            <a:r>
              <a:rPr lang="en-US" sz="1600" b="0" dirty="0" smtClean="0">
                <a:latin typeface="Arial"/>
                <a:cs typeface="Arial"/>
                <a:sym typeface="Symbol" pitchFamily="18" charset="2"/>
              </a:rPr>
              <a:t>→ </a:t>
            </a:r>
            <a:r>
              <a:rPr lang="en-US" sz="1600" b="0" dirty="0" smtClean="0">
                <a:sym typeface="Symbol" pitchFamily="18" charset="2"/>
              </a:rPr>
              <a:t>in 1 m we can have &gt; 100 cells) where the beam dynamics designer can vary 3 parameters for each cell:</a:t>
            </a:r>
          </a:p>
          <a:p>
            <a:pPr marL="342900" indent="-342900">
              <a:spcBef>
                <a:spcPts val="600"/>
              </a:spcBef>
              <a:buAutoNum type="arabicPeriod"/>
            </a:pPr>
            <a:r>
              <a:rPr lang="en-US" sz="1600" b="0" dirty="0" smtClean="0">
                <a:solidFill>
                  <a:srgbClr val="FF0000"/>
                </a:solidFill>
                <a:sym typeface="Symbol" pitchFamily="18" charset="2"/>
              </a:rPr>
              <a:t>Aperture</a:t>
            </a:r>
            <a:r>
              <a:rPr lang="en-US" sz="1600" b="0" dirty="0" smtClean="0">
                <a:sym typeface="Symbol" pitchFamily="18" charset="2"/>
              </a:rPr>
              <a:t> a (defines the focusing strength)</a:t>
            </a:r>
          </a:p>
          <a:p>
            <a:pPr marL="342900" indent="-342900">
              <a:spcBef>
                <a:spcPts val="600"/>
              </a:spcBef>
              <a:buAutoNum type="arabicPeriod"/>
            </a:pPr>
            <a:r>
              <a:rPr lang="en-US" sz="1600" b="0" dirty="0" smtClean="0">
                <a:solidFill>
                  <a:srgbClr val="FF0000"/>
                </a:solidFill>
                <a:sym typeface="Symbol" pitchFamily="18" charset="2"/>
              </a:rPr>
              <a:t>Modulation factor </a:t>
            </a:r>
            <a:r>
              <a:rPr lang="en-US" sz="1600" b="0" dirty="0" smtClean="0">
                <a:sym typeface="Symbol" pitchFamily="18" charset="2"/>
              </a:rPr>
              <a:t>m (defines the longitudinal component)</a:t>
            </a:r>
          </a:p>
          <a:p>
            <a:pPr marL="342900" indent="-342900">
              <a:spcBef>
                <a:spcPts val="600"/>
              </a:spcBef>
              <a:buAutoNum type="arabicPeriod"/>
            </a:pPr>
            <a:r>
              <a:rPr lang="en-US" sz="1600" b="0" dirty="0" smtClean="0">
                <a:sym typeface="Symbol" pitchFamily="18" charset="2"/>
              </a:rPr>
              <a:t>The </a:t>
            </a:r>
            <a:r>
              <a:rPr lang="en-US" sz="1600" b="0" dirty="0" smtClean="0">
                <a:solidFill>
                  <a:srgbClr val="FF0000"/>
                </a:solidFill>
                <a:sym typeface="Symbol" pitchFamily="18" charset="2"/>
              </a:rPr>
              <a:t>beam phase </a:t>
            </a:r>
            <a:r>
              <a:rPr lang="en-US" sz="1600" b="0" dirty="0" smtClean="0">
                <a:latin typeface="Symbol" pitchFamily="18" charset="2"/>
                <a:sym typeface="Symbol" pitchFamily="18" charset="2"/>
              </a:rPr>
              <a:t>f, </a:t>
            </a:r>
            <a:r>
              <a:rPr lang="en-US" sz="1600" b="0" dirty="0" smtClean="0">
                <a:sym typeface="Symbol" pitchFamily="18" charset="2"/>
              </a:rPr>
              <a:t>phase difference between bunch center and RF wave (defines the bunching and/or accelerating action).</a:t>
            </a:r>
          </a:p>
          <a:p>
            <a:pPr marL="342900" indent="-342900">
              <a:spcBef>
                <a:spcPts val="600"/>
              </a:spcBef>
            </a:pPr>
            <a:r>
              <a:rPr lang="en-US" sz="1600" b="0" dirty="0" smtClean="0">
                <a:sym typeface="Symbol" pitchFamily="18" charset="2"/>
              </a:rPr>
              <a:t>+ 1 more parameter that is common to all cells </a:t>
            </a:r>
            <a:r>
              <a:rPr lang="en-US" sz="1600" b="0" dirty="0" smtClean="0">
                <a:sym typeface="Symbol" pitchFamily="18" charset="2"/>
              </a:rPr>
              <a:t>or </a:t>
            </a:r>
            <a:r>
              <a:rPr lang="en-US" sz="1600" b="0" dirty="0" smtClean="0">
                <a:sym typeface="Symbol" pitchFamily="18" charset="2"/>
              </a:rPr>
              <a:t>can be changed </a:t>
            </a:r>
            <a:r>
              <a:rPr lang="en-US" sz="1600" b="0" dirty="0" smtClean="0">
                <a:sym typeface="Symbol" pitchFamily="18" charset="2"/>
              </a:rPr>
              <a:t>only smoothly: </a:t>
            </a:r>
            <a:r>
              <a:rPr lang="en-US" sz="1600" b="0" dirty="0" smtClean="0">
                <a:sym typeface="Symbol" pitchFamily="18" charset="2"/>
              </a:rPr>
              <a:t>the </a:t>
            </a:r>
            <a:r>
              <a:rPr lang="en-US" sz="1600" b="0" dirty="0" smtClean="0">
                <a:solidFill>
                  <a:srgbClr val="FF0000"/>
                </a:solidFill>
                <a:sym typeface="Symbol" pitchFamily="18" charset="2"/>
              </a:rPr>
              <a:t>RF voltage V</a:t>
            </a:r>
            <a:r>
              <a:rPr lang="en-US" sz="1600" b="0" dirty="0" smtClean="0">
                <a:sym typeface="Symbol" pitchFamily="18" charset="2"/>
              </a:rPr>
              <a:t>.</a:t>
            </a:r>
            <a:endParaRPr lang="en-US" sz="1600" b="0" dirty="0">
              <a:sym typeface="Symbol" pitchFamily="18" charset="2"/>
            </a:endParaRPr>
          </a:p>
        </p:txBody>
      </p:sp>
    </p:spTree>
    <p:extLst>
      <p:ext uri="{BB962C8B-B14F-4D97-AF65-F5344CB8AC3E}">
        <p14:creationId xmlns:p14="http://schemas.microsoft.com/office/powerpoint/2010/main" val="33750386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Kapchinski</a:t>
            </a:r>
            <a:r>
              <a:rPr lang="en-US" dirty="0" smtClean="0"/>
              <a:t> potential</a:t>
            </a:r>
            <a:endParaRPr lang="en-US" dirty="0"/>
          </a:p>
        </p:txBody>
      </p:sp>
      <p:sp>
        <p:nvSpPr>
          <p:cNvPr id="4" name="Footer Placeholder 3"/>
          <p:cNvSpPr>
            <a:spLocks noGrp="1"/>
          </p:cNvSpPr>
          <p:nvPr>
            <p:ph type="ftr" sz="quarter" idx="11"/>
          </p:nvPr>
        </p:nvSpPr>
        <p:spPr/>
        <p:txBody>
          <a:bodyPr/>
          <a:lstStyle/>
          <a:p>
            <a:fld id="{1BEF5073-0FFB-420E-971B-D70A33803300}" type="slidenum">
              <a:rPr lang="en-GB" smtClean="0"/>
              <a:pPr/>
              <a:t>81</a:t>
            </a:fld>
            <a:endParaRPr lang="en-GB"/>
          </a:p>
        </p:txBody>
      </p:sp>
      <p:sp>
        <p:nvSpPr>
          <p:cNvPr id="5" name="Footer Placeholder 4"/>
          <p:cNvSpPr txBox="1">
            <a:spLocks/>
          </p:cNvSpPr>
          <p:nvPr/>
        </p:nvSpPr>
        <p:spPr bwMode="auto">
          <a:xfrm>
            <a:off x="8153400" y="6172200"/>
            <a:ext cx="4572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2B0EF84-1C23-491D-A6E2-3FF3532A37C1}" type="slidenum">
              <a:rPr kumimoji="0" lang="en-GB" sz="1400" b="0" i="0" u="none" strike="noStrike" kern="1200" cap="none" spc="0" normalizeH="0" baseline="0" noProof="0" smtClean="0">
                <a:ln>
                  <a:noFill/>
                </a:ln>
                <a:solidFill>
                  <a:schemeClr val="tx1"/>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81</a:t>
            </a:fld>
            <a:endParaRPr kumimoji="0" lang="en-GB" sz="1400" b="0" i="0" u="none" strike="noStrike" kern="1200" cap="none" spc="0" normalizeH="0" baseline="0" noProof="0" smtClean="0">
              <a:ln>
                <a:noFill/>
              </a:ln>
              <a:solidFill>
                <a:schemeClr val="tx1"/>
              </a:solidFill>
              <a:effectLst/>
              <a:uLnTx/>
              <a:uFillTx/>
              <a:latin typeface="Times New Roman" pitchFamily="18" charset="0"/>
              <a:ea typeface="+mn-ea"/>
              <a:cs typeface="+mn-cs"/>
            </a:endParaRPr>
          </a:p>
        </p:txBody>
      </p:sp>
      <p:sp>
        <p:nvSpPr>
          <p:cNvPr id="7" name="Text Box 7"/>
          <p:cNvSpPr txBox="1">
            <a:spLocks noChangeArrowheads="1"/>
          </p:cNvSpPr>
          <p:nvPr/>
        </p:nvSpPr>
        <p:spPr bwMode="auto">
          <a:xfrm>
            <a:off x="517525" y="2830513"/>
            <a:ext cx="184150" cy="396875"/>
          </a:xfrm>
          <a:prstGeom prst="rect">
            <a:avLst/>
          </a:prstGeom>
          <a:noFill/>
          <a:ln w="12700">
            <a:noFill/>
            <a:miter lim="800000"/>
            <a:headEnd type="none" w="sm" len="sm"/>
            <a:tailEnd type="none" w="sm" len="sm"/>
          </a:ln>
          <a:effectLst/>
        </p:spPr>
        <p:txBody>
          <a:bodyPr wrap="none">
            <a:spAutoFit/>
          </a:bodyPr>
          <a:lstStyle/>
          <a:p>
            <a:endParaRPr lang="en-US"/>
          </a:p>
        </p:txBody>
      </p:sp>
      <p:sp>
        <p:nvSpPr>
          <p:cNvPr id="8" name="Text Box 8"/>
          <p:cNvSpPr txBox="1">
            <a:spLocks noChangeArrowheads="1"/>
          </p:cNvSpPr>
          <p:nvPr/>
        </p:nvSpPr>
        <p:spPr bwMode="auto">
          <a:xfrm>
            <a:off x="609600" y="1447800"/>
            <a:ext cx="8093075" cy="2462213"/>
          </a:xfrm>
          <a:prstGeom prst="rect">
            <a:avLst/>
          </a:prstGeom>
          <a:noFill/>
          <a:ln w="12700">
            <a:noFill/>
            <a:miter lim="800000"/>
            <a:headEnd type="none" w="sm" len="sm"/>
            <a:tailEnd type="none" w="sm" len="sm"/>
          </a:ln>
          <a:effectLst/>
        </p:spPr>
        <p:txBody>
          <a:bodyPr>
            <a:spAutoFit/>
          </a:bodyPr>
          <a:lstStyle/>
          <a:p>
            <a:r>
              <a:rPr lang="en-US" sz="1600" b="0" dirty="0" smtClean="0"/>
              <a:t>In order to define the 3-dimensional shape of the RFQ electrodes, </a:t>
            </a:r>
            <a:r>
              <a:rPr lang="en-US" sz="1600" b="0" dirty="0" err="1" smtClean="0"/>
              <a:t>Kapchinski</a:t>
            </a:r>
            <a:r>
              <a:rPr lang="en-US" sz="1600" b="0" dirty="0" smtClean="0"/>
              <a:t> introduced an analytical </a:t>
            </a:r>
            <a:r>
              <a:rPr lang="en-US" sz="1600" b="0" dirty="0"/>
              <a:t>expression for the fields in an RFQ channel :</a:t>
            </a:r>
          </a:p>
          <a:p>
            <a:endParaRPr lang="en-US" sz="1000" b="0" dirty="0"/>
          </a:p>
          <a:p>
            <a:pPr>
              <a:buFontTx/>
              <a:buChar char="-"/>
            </a:pPr>
            <a:r>
              <a:rPr lang="en-US" sz="1600" b="0" dirty="0"/>
              <a:t>  The region between the vanes is small </a:t>
            </a:r>
            <a:r>
              <a:rPr lang="en-US" sz="1600" b="0" dirty="0" err="1"/>
              <a:t>w.r.t</a:t>
            </a:r>
            <a:r>
              <a:rPr lang="en-US" sz="1600" b="0" dirty="0"/>
              <a:t>. the wavelength </a:t>
            </a:r>
            <a:r>
              <a:rPr lang="en-US" sz="1600" b="0" dirty="0">
                <a:sym typeface="Symbol" pitchFamily="18" charset="2"/>
              </a:rPr>
              <a:t> static approximation, we</a:t>
            </a:r>
            <a:r>
              <a:rPr lang="en-US" sz="1600" b="0" dirty="0"/>
              <a:t> can use the formulae for static fields.</a:t>
            </a:r>
          </a:p>
          <a:p>
            <a:pPr>
              <a:buFontTx/>
              <a:buChar char="-"/>
            </a:pPr>
            <a:r>
              <a:rPr lang="en-US" sz="1600" b="0" dirty="0"/>
              <a:t>  The potential in the </a:t>
            </a:r>
            <a:r>
              <a:rPr lang="en-US" sz="1600" b="0" dirty="0" err="1"/>
              <a:t>intervane</a:t>
            </a:r>
            <a:r>
              <a:rPr lang="en-US" sz="1600" b="0" dirty="0"/>
              <a:t> region is then a solution of the Laplace equation, which in cylindrical coordinates can be solved by a series of Bessel functions.</a:t>
            </a:r>
          </a:p>
          <a:p>
            <a:pPr>
              <a:buFontTx/>
              <a:buChar char="-"/>
            </a:pPr>
            <a:r>
              <a:rPr lang="en-US" sz="1600" b="0" dirty="0"/>
              <a:t>  </a:t>
            </a:r>
            <a:r>
              <a:rPr lang="en-US" sz="1600" b="0" dirty="0" err="1"/>
              <a:t>Kapchinski’s</a:t>
            </a:r>
            <a:r>
              <a:rPr lang="en-US" sz="1600" b="0" dirty="0"/>
              <a:t> idea: of all the terms in the series, take only the 2 that are interesting for us (</a:t>
            </a:r>
            <a:r>
              <a:rPr lang="en-US" sz="1600" b="0" i="1" dirty="0"/>
              <a:t>the transverse quadrupole term + a longitudinal focusing and accelerating term</a:t>
            </a:r>
            <a:r>
              <a:rPr lang="en-US" sz="1600" b="0" dirty="0"/>
              <a:t>) and try to </a:t>
            </a:r>
            <a:r>
              <a:rPr lang="en-US" sz="1600" b="0" dirty="0">
                <a:solidFill>
                  <a:schemeClr val="hlink"/>
                </a:solidFill>
              </a:rPr>
              <a:t>build some electrodes</a:t>
            </a:r>
            <a:r>
              <a:rPr lang="en-US" sz="1600" b="0" dirty="0"/>
              <a:t> that give only those 2 terms. </a:t>
            </a:r>
          </a:p>
        </p:txBody>
      </p:sp>
      <p:graphicFrame>
        <p:nvGraphicFramePr>
          <p:cNvPr id="9" name="Object 9"/>
          <p:cNvGraphicFramePr>
            <a:graphicFrameLocks noGrp="1" noChangeAspect="1"/>
          </p:cNvGraphicFramePr>
          <p:nvPr>
            <p:ph idx="1"/>
          </p:nvPr>
        </p:nvGraphicFramePr>
        <p:xfrm>
          <a:off x="1143000" y="4038600"/>
          <a:ext cx="5181600" cy="506413"/>
        </p:xfrm>
        <a:graphic>
          <a:graphicData uri="http://schemas.openxmlformats.org/presentationml/2006/ole">
            <mc:AlternateContent xmlns:mc="http://schemas.openxmlformats.org/markup-compatibility/2006">
              <mc:Choice xmlns:v="urn:schemas-microsoft-com:vml" Requires="v">
                <p:oleObj spid="_x0000_s880644" name="Equation" r:id="rId3" imgW="2476440" imgH="241200" progId="Equation.3">
                  <p:embed/>
                </p:oleObj>
              </mc:Choice>
              <mc:Fallback>
                <p:oleObj name="Equation" r:id="rId3" imgW="247644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038600"/>
                        <a:ext cx="5181600" cy="506413"/>
                      </a:xfrm>
                      <a:prstGeom prst="rect">
                        <a:avLst/>
                      </a:prstGeom>
                      <a:solidFill>
                        <a:srgbClr val="FFFFAB"/>
                      </a:solidFill>
                    </p:spPr>
                  </p:pic>
                </p:oleObj>
              </mc:Fallback>
            </mc:AlternateContent>
          </a:graphicData>
        </a:graphic>
      </p:graphicFrame>
      <p:sp>
        <p:nvSpPr>
          <p:cNvPr id="10" name="AutoShape 11"/>
          <p:cNvSpPr>
            <a:spLocks/>
          </p:cNvSpPr>
          <p:nvPr/>
        </p:nvSpPr>
        <p:spPr bwMode="auto">
          <a:xfrm>
            <a:off x="990600" y="4610100"/>
            <a:ext cx="1600200" cy="495300"/>
          </a:xfrm>
          <a:prstGeom prst="borderCallout1">
            <a:avLst>
              <a:gd name="adj1" fmla="val 23079"/>
              <a:gd name="adj2" fmla="val 104764"/>
              <a:gd name="adj3" fmla="val -26921"/>
              <a:gd name="adj4" fmla="val 144046"/>
            </a:avLst>
          </a:prstGeom>
          <a:solidFill>
            <a:schemeClr val="bg1"/>
          </a:solidFill>
          <a:ln w="12700">
            <a:solidFill>
              <a:schemeClr val="tx1"/>
            </a:solidFill>
            <a:miter lim="800000"/>
            <a:headEnd type="none" w="sm" len="sm"/>
            <a:tailEnd type="none" w="sm" len="sm"/>
          </a:ln>
          <a:effectLst/>
        </p:spPr>
        <p:txBody>
          <a:bodyPr/>
          <a:lstStyle/>
          <a:p>
            <a:pPr algn="ctr"/>
            <a:r>
              <a:rPr lang="en-US" sz="1400" b="0" i="1"/>
              <a:t>Transverse quadrupole term</a:t>
            </a:r>
          </a:p>
        </p:txBody>
      </p:sp>
      <p:sp>
        <p:nvSpPr>
          <p:cNvPr id="11" name="AutoShape 12"/>
          <p:cNvSpPr>
            <a:spLocks/>
          </p:cNvSpPr>
          <p:nvPr/>
        </p:nvSpPr>
        <p:spPr bwMode="auto">
          <a:xfrm>
            <a:off x="5105400" y="4648200"/>
            <a:ext cx="1371600" cy="495300"/>
          </a:xfrm>
          <a:prstGeom prst="borderCallout1">
            <a:avLst>
              <a:gd name="adj1" fmla="val 23079"/>
              <a:gd name="adj2" fmla="val -5556"/>
              <a:gd name="adj3" fmla="val -25000"/>
              <a:gd name="adj4" fmla="val -38194"/>
            </a:avLst>
          </a:prstGeom>
          <a:solidFill>
            <a:schemeClr val="bg1"/>
          </a:solidFill>
          <a:ln w="12700">
            <a:solidFill>
              <a:schemeClr val="tx1"/>
            </a:solidFill>
            <a:miter lim="800000"/>
            <a:headEnd type="none" w="sm" len="sm"/>
            <a:tailEnd type="none" w="sm" len="sm"/>
          </a:ln>
          <a:effectLst/>
        </p:spPr>
        <p:txBody>
          <a:bodyPr/>
          <a:lstStyle/>
          <a:p>
            <a:pPr algn="ctr"/>
            <a:r>
              <a:rPr lang="en-US" sz="1400" b="0" i="1"/>
              <a:t>“Longitudinal” term</a:t>
            </a:r>
          </a:p>
        </p:txBody>
      </p:sp>
      <p:sp>
        <p:nvSpPr>
          <p:cNvPr id="12" name="Text Box 13"/>
          <p:cNvSpPr txBox="1">
            <a:spLocks noChangeArrowheads="1"/>
          </p:cNvSpPr>
          <p:nvPr/>
        </p:nvSpPr>
        <p:spPr bwMode="auto">
          <a:xfrm>
            <a:off x="7086600" y="4114800"/>
            <a:ext cx="1007007" cy="369332"/>
          </a:xfrm>
          <a:prstGeom prst="rect">
            <a:avLst/>
          </a:prstGeom>
          <a:noFill/>
          <a:ln w="12700">
            <a:noFill/>
            <a:miter lim="800000"/>
            <a:headEnd type="none" w="sm" len="sm"/>
            <a:tailEnd type="none" w="sm" len="sm"/>
          </a:ln>
          <a:effectLst/>
        </p:spPr>
        <p:txBody>
          <a:bodyPr wrap="none">
            <a:spAutoFit/>
          </a:bodyPr>
          <a:lstStyle/>
          <a:p>
            <a:r>
              <a:rPr lang="en-US" sz="1800" b="0" dirty="0"/>
              <a:t>k=2</a:t>
            </a:r>
            <a:r>
              <a:rPr lang="en-US" sz="1800" b="0" dirty="0">
                <a:latin typeface="Symbol" pitchFamily="18" charset="2"/>
              </a:rPr>
              <a:t>p/</a:t>
            </a:r>
            <a:r>
              <a:rPr lang="en-US" sz="1800" b="0" dirty="0" err="1">
                <a:latin typeface="Symbol" pitchFamily="18" charset="2"/>
              </a:rPr>
              <a:t>bl</a:t>
            </a:r>
            <a:endParaRPr lang="en-US" sz="1800" b="0" dirty="0">
              <a:latin typeface="Symbol" pitchFamily="18" charset="2"/>
            </a:endParaRPr>
          </a:p>
        </p:txBody>
      </p:sp>
      <p:sp>
        <p:nvSpPr>
          <p:cNvPr id="13" name="TextBox 12"/>
          <p:cNvSpPr txBox="1"/>
          <p:nvPr/>
        </p:nvSpPr>
        <p:spPr>
          <a:xfrm>
            <a:off x="533400" y="5486400"/>
            <a:ext cx="7698069" cy="923330"/>
          </a:xfrm>
          <a:prstGeom prst="rect">
            <a:avLst/>
          </a:prstGeom>
          <a:noFill/>
        </p:spPr>
        <p:txBody>
          <a:bodyPr wrap="none" rtlCol="0">
            <a:spAutoFit/>
          </a:bodyPr>
          <a:lstStyle/>
          <a:p>
            <a:r>
              <a:rPr lang="en-US" sz="1800" b="0" dirty="0" smtClean="0">
                <a:latin typeface="Arial"/>
                <a:cs typeface="Arial"/>
              </a:rPr>
              <a:t>→ an RFQ cell is defined by the 2 parameters, A</a:t>
            </a:r>
            <a:r>
              <a:rPr lang="en-US" sz="1800" b="0" baseline="-25000" dirty="0" smtClean="0">
                <a:latin typeface="Arial"/>
                <a:cs typeface="Arial"/>
              </a:rPr>
              <a:t>0</a:t>
            </a:r>
            <a:r>
              <a:rPr lang="en-US" sz="1800" b="0" dirty="0" smtClean="0">
                <a:latin typeface="Arial"/>
                <a:cs typeface="Arial"/>
              </a:rPr>
              <a:t> and A</a:t>
            </a:r>
            <a:r>
              <a:rPr lang="en-US" sz="1800" b="0" baseline="-25000" dirty="0" smtClean="0">
                <a:latin typeface="Arial"/>
                <a:cs typeface="Arial"/>
              </a:rPr>
              <a:t>10</a:t>
            </a:r>
            <a:r>
              <a:rPr lang="en-US" sz="1800" b="0" dirty="0" smtClean="0">
                <a:latin typeface="Arial"/>
                <a:cs typeface="Arial"/>
              </a:rPr>
              <a:t> (plus the phase)</a:t>
            </a:r>
            <a:endParaRPr lang="en-US" sz="1800" b="0" baseline="-25000" dirty="0" smtClean="0">
              <a:latin typeface="Arial"/>
              <a:cs typeface="Arial"/>
            </a:endParaRPr>
          </a:p>
          <a:p>
            <a:r>
              <a:rPr lang="en-US" sz="1800" b="0" dirty="0" smtClean="0">
                <a:latin typeface="Arial"/>
                <a:cs typeface="Arial"/>
              </a:rPr>
              <a:t>→ the 3 dimensional profile of an RFQ electrode must correspond to an </a:t>
            </a:r>
          </a:p>
          <a:p>
            <a:r>
              <a:rPr lang="en-US" sz="1800" b="0" dirty="0">
                <a:latin typeface="Arial"/>
                <a:cs typeface="Arial"/>
              </a:rPr>
              <a:t>	</a:t>
            </a:r>
            <a:r>
              <a:rPr lang="en-US" sz="1800" b="0" dirty="0" err="1" smtClean="0">
                <a:latin typeface="Arial"/>
                <a:cs typeface="Arial"/>
              </a:rPr>
              <a:t>equipotential</a:t>
            </a:r>
            <a:r>
              <a:rPr lang="en-US" sz="1800" b="0" dirty="0" smtClean="0">
                <a:latin typeface="Arial"/>
                <a:cs typeface="Arial"/>
              </a:rPr>
              <a:t> surface of V(</a:t>
            </a:r>
            <a:r>
              <a:rPr lang="en-US" sz="1800" b="0" dirty="0" err="1" smtClean="0">
                <a:latin typeface="Arial"/>
                <a:cs typeface="Arial"/>
              </a:rPr>
              <a:t>r,theta,z</a:t>
            </a:r>
            <a:r>
              <a:rPr lang="en-US" sz="1800" b="0" dirty="0" smtClean="0">
                <a:latin typeface="Arial"/>
                <a:cs typeface="Arial"/>
              </a:rPr>
              <a:t>)  </a:t>
            </a:r>
            <a:endParaRPr lang="en-US" sz="1800" b="0" baseline="-25000" dirty="0" smtClean="0">
              <a:latin typeface="Arial"/>
              <a:cs typeface="Arial"/>
            </a:endParaRPr>
          </a:p>
        </p:txBody>
      </p:sp>
    </p:spTree>
    <p:extLst>
      <p:ext uri="{BB962C8B-B14F-4D97-AF65-F5344CB8AC3E}">
        <p14:creationId xmlns:p14="http://schemas.microsoft.com/office/powerpoint/2010/main" val="39892106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6"/>
          <p:cNvSpPr>
            <a:spLocks noGrp="1"/>
          </p:cNvSpPr>
          <p:nvPr>
            <p:ph type="ftr" sz="quarter" idx="11"/>
          </p:nvPr>
        </p:nvSpPr>
        <p:spPr>
          <a:xfrm>
            <a:off x="8580793" y="6212651"/>
            <a:ext cx="457200" cy="381000"/>
          </a:xfrm>
        </p:spPr>
        <p:txBody>
          <a:bodyPr/>
          <a:lstStyle/>
          <a:p>
            <a:fld id="{8D3D832F-F1B5-4C3C-A237-014F3FA74E31}" type="slidenum">
              <a:rPr lang="en-GB"/>
              <a:pPr/>
              <a:t>82</a:t>
            </a:fld>
            <a:endParaRPr lang="en-GB" dirty="0"/>
          </a:p>
        </p:txBody>
      </p:sp>
      <p:sp>
        <p:nvSpPr>
          <p:cNvPr id="696324" name="Rectangle 4"/>
          <p:cNvSpPr>
            <a:spLocks noGrp="1" noChangeArrowheads="1"/>
          </p:cNvSpPr>
          <p:nvPr>
            <p:ph type="title"/>
          </p:nvPr>
        </p:nvSpPr>
        <p:spPr/>
        <p:txBody>
          <a:bodyPr/>
          <a:lstStyle/>
          <a:p>
            <a:r>
              <a:rPr lang="en-US" dirty="0"/>
              <a:t>RFQ beam dynamics - 2</a:t>
            </a:r>
          </a:p>
        </p:txBody>
      </p:sp>
      <p:graphicFrame>
        <p:nvGraphicFramePr>
          <p:cNvPr id="696325" name="Object 5"/>
          <p:cNvGraphicFramePr>
            <a:graphicFrameLocks noGrp="1" noChangeAspect="1"/>
          </p:cNvGraphicFramePr>
          <p:nvPr>
            <p:ph sz="half" idx="1"/>
          </p:nvPr>
        </p:nvGraphicFramePr>
        <p:xfrm>
          <a:off x="533400" y="1447800"/>
          <a:ext cx="4267200" cy="415925"/>
        </p:xfrm>
        <a:graphic>
          <a:graphicData uri="http://schemas.openxmlformats.org/presentationml/2006/ole">
            <mc:AlternateContent xmlns:mc="http://schemas.openxmlformats.org/markup-compatibility/2006">
              <mc:Choice xmlns:v="urn:schemas-microsoft-com:vml" Requires="v">
                <p:oleObj spid="_x0000_s881673" name="Equation" r:id="rId3" imgW="2476440" imgH="241200" progId="Equation.3">
                  <p:embed/>
                </p:oleObj>
              </mc:Choice>
              <mc:Fallback>
                <p:oleObj name="Equation" r:id="rId3" imgW="247644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4267200" cy="415925"/>
                      </a:xfrm>
                      <a:prstGeom prst="rect">
                        <a:avLst/>
                      </a:prstGeom>
                      <a:solidFill>
                        <a:srgbClr val="FFFFAB"/>
                      </a:solidFill>
                    </p:spPr>
                  </p:pic>
                </p:oleObj>
              </mc:Fallback>
            </mc:AlternateContent>
          </a:graphicData>
        </a:graphic>
      </p:graphicFrame>
      <p:graphicFrame>
        <p:nvGraphicFramePr>
          <p:cNvPr id="696328" name="Object 8"/>
          <p:cNvGraphicFramePr>
            <a:graphicFrameLocks noGrp="1" noChangeAspect="1"/>
          </p:cNvGraphicFramePr>
          <p:nvPr>
            <p:ph sz="quarter" idx="2"/>
            <p:extLst>
              <p:ext uri="{D42A27DB-BD31-4B8C-83A1-F6EECF244321}">
                <p14:modId xmlns:p14="http://schemas.microsoft.com/office/powerpoint/2010/main" val="4218040217"/>
              </p:ext>
            </p:extLst>
          </p:nvPr>
        </p:nvGraphicFramePr>
        <p:xfrm>
          <a:off x="761999" y="4676775"/>
          <a:ext cx="3338245" cy="787571"/>
        </p:xfrm>
        <a:graphic>
          <a:graphicData uri="http://schemas.openxmlformats.org/presentationml/2006/ole">
            <mc:AlternateContent xmlns:mc="http://schemas.openxmlformats.org/markup-compatibility/2006">
              <mc:Choice xmlns:v="urn:schemas-microsoft-com:vml" Requires="v">
                <p:oleObj spid="_x0000_s881674" name="Equation" r:id="rId5" imgW="1828800" imgH="431640" progId="Equation.3">
                  <p:embed/>
                </p:oleObj>
              </mc:Choice>
              <mc:Fallback>
                <p:oleObj name="Equation" r:id="rId5" imgW="18288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999" y="4676775"/>
                        <a:ext cx="3338245" cy="787571"/>
                      </a:xfrm>
                      <a:prstGeom prst="rect">
                        <a:avLst/>
                      </a:prstGeom>
                      <a:noFill/>
                    </p:spPr>
                  </p:pic>
                </p:oleObj>
              </mc:Fallback>
            </mc:AlternateContent>
          </a:graphicData>
        </a:graphic>
      </p:graphicFrame>
      <p:sp>
        <p:nvSpPr>
          <p:cNvPr id="696327" name="Text Box 7"/>
          <p:cNvSpPr txBox="1">
            <a:spLocks noChangeArrowheads="1"/>
          </p:cNvSpPr>
          <p:nvPr/>
        </p:nvSpPr>
        <p:spPr bwMode="auto">
          <a:xfrm>
            <a:off x="311887" y="4067175"/>
            <a:ext cx="8229600" cy="581025"/>
          </a:xfrm>
          <a:prstGeom prst="rect">
            <a:avLst/>
          </a:prstGeom>
          <a:noFill/>
          <a:ln w="12700">
            <a:noFill/>
            <a:miter lim="800000"/>
            <a:headEnd type="none" w="sm" len="sm"/>
            <a:tailEnd type="none" w="sm" len="sm"/>
          </a:ln>
          <a:effectLst/>
        </p:spPr>
        <p:txBody>
          <a:bodyPr>
            <a:spAutoFit/>
          </a:bodyPr>
          <a:lstStyle/>
          <a:p>
            <a:r>
              <a:rPr lang="en-US" sz="1600" b="0" dirty="0"/>
              <a:t>The constants A</a:t>
            </a:r>
            <a:r>
              <a:rPr lang="en-US" sz="1600" b="0" baseline="-25000" dirty="0"/>
              <a:t>0</a:t>
            </a:r>
            <a:r>
              <a:rPr lang="en-US" sz="1600" b="0" dirty="0"/>
              <a:t>, A</a:t>
            </a:r>
            <a:r>
              <a:rPr lang="en-US" sz="1600" b="0" baseline="-25000" dirty="0"/>
              <a:t>10</a:t>
            </a:r>
            <a:r>
              <a:rPr lang="en-US" sz="1600" b="0" dirty="0"/>
              <a:t> </a:t>
            </a:r>
            <a:r>
              <a:rPr lang="en-US" sz="1600" b="0" dirty="0" smtClean="0"/>
              <a:t>depend </a:t>
            </a:r>
            <a:r>
              <a:rPr lang="en-US" sz="1600" b="0" dirty="0"/>
              <a:t>on the geometry, and can be related to the modulation factors and to the </a:t>
            </a:r>
            <a:r>
              <a:rPr lang="en-US" sz="1600" b="0" dirty="0" err="1"/>
              <a:t>intervane</a:t>
            </a:r>
            <a:r>
              <a:rPr lang="en-US" sz="1600" b="0" dirty="0"/>
              <a:t> voltage V: </a:t>
            </a:r>
          </a:p>
        </p:txBody>
      </p:sp>
      <p:graphicFrame>
        <p:nvGraphicFramePr>
          <p:cNvPr id="696330" name="Object 10"/>
          <p:cNvGraphicFramePr>
            <a:graphicFrameLocks noGrp="1" noChangeAspect="1"/>
          </p:cNvGraphicFramePr>
          <p:nvPr>
            <p:ph sz="quarter" idx="3"/>
            <p:extLst>
              <p:ext uri="{D42A27DB-BD31-4B8C-83A1-F6EECF244321}">
                <p14:modId xmlns:p14="http://schemas.microsoft.com/office/powerpoint/2010/main" val="1533962218"/>
              </p:ext>
            </p:extLst>
          </p:nvPr>
        </p:nvGraphicFramePr>
        <p:xfrm>
          <a:off x="4407194" y="4572000"/>
          <a:ext cx="3345713" cy="859662"/>
        </p:xfrm>
        <a:graphic>
          <a:graphicData uri="http://schemas.openxmlformats.org/presentationml/2006/ole">
            <mc:AlternateContent xmlns:mc="http://schemas.openxmlformats.org/markup-compatibility/2006">
              <mc:Choice xmlns:v="urn:schemas-microsoft-com:vml" Requires="v">
                <p:oleObj spid="_x0000_s881675" name="Equation" r:id="rId7" imgW="1777680" imgH="457200" progId="Equation.3">
                  <p:embed/>
                </p:oleObj>
              </mc:Choice>
              <mc:Fallback>
                <p:oleObj name="Equation" r:id="rId7" imgW="177768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7194" y="4572000"/>
                        <a:ext cx="3345713" cy="859662"/>
                      </a:xfrm>
                      <a:prstGeom prst="rect">
                        <a:avLst/>
                      </a:prstGeom>
                      <a:noFill/>
                    </p:spPr>
                  </p:pic>
                </p:oleObj>
              </mc:Fallback>
            </mc:AlternateContent>
          </a:graphicData>
        </a:graphic>
      </p:graphicFrame>
      <p:sp>
        <p:nvSpPr>
          <p:cNvPr id="696332" name="Text Box 12"/>
          <p:cNvSpPr txBox="1">
            <a:spLocks noChangeArrowheads="1"/>
          </p:cNvSpPr>
          <p:nvPr/>
        </p:nvSpPr>
        <p:spPr bwMode="auto">
          <a:xfrm>
            <a:off x="343785" y="2139214"/>
            <a:ext cx="6195237" cy="1815882"/>
          </a:xfrm>
          <a:prstGeom prst="rect">
            <a:avLst/>
          </a:prstGeom>
          <a:noFill/>
          <a:ln w="12700">
            <a:noFill/>
            <a:miter lim="800000"/>
            <a:headEnd type="none" w="sm" len="sm"/>
            <a:tailEnd type="none" w="sm" len="sm"/>
          </a:ln>
          <a:effectLst/>
        </p:spPr>
        <p:txBody>
          <a:bodyPr wrap="square">
            <a:spAutoFit/>
          </a:bodyPr>
          <a:lstStyle/>
          <a:p>
            <a:r>
              <a:rPr lang="en-US" sz="1600" b="0" dirty="0"/>
              <a:t>The </a:t>
            </a:r>
            <a:r>
              <a:rPr lang="en-US" sz="1600" b="0" dirty="0" err="1"/>
              <a:t>equipotential</a:t>
            </a:r>
            <a:r>
              <a:rPr lang="en-US" sz="1600" b="0" dirty="0"/>
              <a:t> surfaces giving the 2-term RFQ potential are </a:t>
            </a:r>
            <a:r>
              <a:rPr lang="en-US" sz="1600" b="0" dirty="0">
                <a:solidFill>
                  <a:srgbClr val="FF0000"/>
                </a:solidFill>
              </a:rPr>
              <a:t>hyperbolic surfaces with a longitudinal sinusoidal modulation</a:t>
            </a:r>
            <a:r>
              <a:rPr lang="en-US" sz="1600" b="0" dirty="0"/>
              <a:t>. </a:t>
            </a:r>
          </a:p>
          <a:p>
            <a:endParaRPr lang="en-GB" sz="1600" b="0" dirty="0"/>
          </a:p>
          <a:p>
            <a:r>
              <a:rPr lang="en-GB" sz="1600" b="0" dirty="0" smtClean="0">
                <a:latin typeface="Arial"/>
                <a:cs typeface="Arial"/>
              </a:rPr>
              <a:t>→ </a:t>
            </a:r>
            <a:r>
              <a:rPr lang="en-GB" sz="1600" b="0" dirty="0" smtClean="0"/>
              <a:t>The </a:t>
            </a:r>
            <a:r>
              <a:rPr lang="en-GB" sz="1600" b="0" dirty="0"/>
              <a:t>vanes in the 1</a:t>
            </a:r>
            <a:r>
              <a:rPr lang="en-GB" sz="1600" b="0" baseline="30000" dirty="0"/>
              <a:t>st</a:t>
            </a:r>
            <a:r>
              <a:rPr lang="en-GB" sz="1600" b="0" dirty="0"/>
              <a:t> generation of RFQs were perfect truncated hyperbolae.</a:t>
            </a:r>
          </a:p>
          <a:p>
            <a:endParaRPr lang="en-GB" sz="1600" b="0" dirty="0"/>
          </a:p>
          <a:p>
            <a:r>
              <a:rPr lang="en-GB" sz="1600" b="0" dirty="0"/>
              <a:t>V=voltage applied between 2 adjacent vanes</a:t>
            </a:r>
            <a:endParaRPr lang="en-US" sz="1600" b="0" dirty="0"/>
          </a:p>
        </p:txBody>
      </p:sp>
      <p:sp>
        <p:nvSpPr>
          <p:cNvPr id="696347" name="Text Box 27"/>
          <p:cNvSpPr txBox="1">
            <a:spLocks noChangeArrowheads="1"/>
          </p:cNvSpPr>
          <p:nvPr/>
        </p:nvSpPr>
        <p:spPr bwMode="auto">
          <a:xfrm>
            <a:off x="4953000" y="1371600"/>
            <a:ext cx="3733800" cy="581025"/>
          </a:xfrm>
          <a:prstGeom prst="rect">
            <a:avLst/>
          </a:prstGeom>
          <a:noFill/>
          <a:ln w="12700">
            <a:noFill/>
            <a:miter lim="800000"/>
            <a:headEnd type="none" w="sm" len="sm"/>
            <a:tailEnd type="none" w="sm" len="sm"/>
          </a:ln>
          <a:effectLst/>
        </p:spPr>
        <p:txBody>
          <a:bodyPr>
            <a:spAutoFit/>
          </a:bodyPr>
          <a:lstStyle/>
          <a:p>
            <a:r>
              <a:rPr lang="en-US" sz="1600" b="0" dirty="0">
                <a:sym typeface="Symbol" pitchFamily="18" charset="2"/>
              </a:rPr>
              <a:t> The electrodes have to follow </a:t>
            </a:r>
            <a:r>
              <a:rPr lang="en-US" sz="1600" b="0" dirty="0" err="1">
                <a:sym typeface="Symbol" pitchFamily="18" charset="2"/>
              </a:rPr>
              <a:t>equipotential</a:t>
            </a:r>
            <a:r>
              <a:rPr lang="en-US" sz="1600" b="0" dirty="0">
                <a:sym typeface="Symbol" pitchFamily="18" charset="2"/>
              </a:rPr>
              <a:t> surfaces of this </a:t>
            </a:r>
            <a:r>
              <a:rPr lang="en-US" sz="1600" b="0" dirty="0" smtClean="0">
                <a:sym typeface="Symbol" pitchFamily="18" charset="2"/>
              </a:rPr>
              <a:t>equation  </a:t>
            </a:r>
            <a:endParaRPr lang="en-US" sz="1600" b="0" dirty="0">
              <a:sym typeface="Symbol" pitchFamily="18" charset="2"/>
            </a:endParaRPr>
          </a:p>
        </p:txBody>
      </p:sp>
      <p:pic>
        <p:nvPicPr>
          <p:cNvPr id="88166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9400" y="2160587"/>
            <a:ext cx="1873422" cy="179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52400" y="5562600"/>
            <a:ext cx="8839200" cy="1323439"/>
          </a:xfrm>
          <a:prstGeom prst="rect">
            <a:avLst/>
          </a:prstGeom>
          <a:noFill/>
        </p:spPr>
        <p:txBody>
          <a:bodyPr wrap="square" rtlCol="0">
            <a:spAutoFit/>
          </a:bodyPr>
          <a:lstStyle/>
          <a:p>
            <a:r>
              <a:rPr lang="en-US" sz="1600" b="0" dirty="0" smtClean="0">
                <a:latin typeface="Arial"/>
                <a:cs typeface="Arial"/>
              </a:rPr>
              <a:t>But truncated </a:t>
            </a:r>
            <a:r>
              <a:rPr lang="en-US" sz="1600" b="0" dirty="0" smtClean="0">
                <a:latin typeface="Arial"/>
                <a:cs typeface="Arial"/>
              </a:rPr>
              <a:t>hyperbolic surfaces are difficult to </a:t>
            </a:r>
            <a:r>
              <a:rPr lang="en-US" sz="1600" b="0" dirty="0" smtClean="0">
                <a:latin typeface="Arial"/>
                <a:cs typeface="Arial"/>
              </a:rPr>
              <a:t>machine, while modern </a:t>
            </a:r>
            <a:r>
              <a:rPr lang="en-US" sz="1600" b="0" dirty="0" smtClean="0">
                <a:latin typeface="Arial"/>
                <a:cs typeface="Arial"/>
              </a:rPr>
              <a:t>field calculation codes allow to use vane profiles that cannot be analyzed analytically.</a:t>
            </a:r>
          </a:p>
          <a:p>
            <a:r>
              <a:rPr lang="en-US" sz="1600" b="0" dirty="0" smtClean="0">
                <a:latin typeface="Arial"/>
                <a:cs typeface="Arial"/>
              </a:rPr>
              <a:t>→ </a:t>
            </a:r>
            <a:r>
              <a:rPr lang="en-US" sz="1600" b="0" dirty="0" smtClean="0">
                <a:latin typeface="Arial"/>
                <a:cs typeface="Arial"/>
              </a:rPr>
              <a:t>after the first generation of RFQs, the designers are now using simplified vane profiles with </a:t>
            </a:r>
            <a:r>
              <a:rPr lang="en-US" sz="1600" b="0" dirty="0" smtClean="0">
                <a:solidFill>
                  <a:srgbClr val="0000CC"/>
                </a:solidFill>
                <a:latin typeface="Arial"/>
                <a:cs typeface="Arial"/>
              </a:rPr>
              <a:t>constant curvature </a:t>
            </a:r>
            <a:r>
              <a:rPr lang="en-US" sz="1600" b="0" dirty="0" smtClean="0">
                <a:solidFill>
                  <a:srgbClr val="0000CC"/>
                </a:solidFill>
                <a:latin typeface="Arial"/>
                <a:cs typeface="Arial"/>
              </a:rPr>
              <a:t>radius</a:t>
            </a:r>
            <a:r>
              <a:rPr lang="en-US" sz="1600" b="0" dirty="0">
                <a:latin typeface="Arial"/>
                <a:cs typeface="Arial"/>
              </a:rPr>
              <a:t> </a:t>
            </a:r>
            <a:r>
              <a:rPr lang="en-US" sz="1600" b="0" dirty="0" smtClean="0">
                <a:latin typeface="Arial"/>
                <a:cs typeface="Arial"/>
              </a:rPr>
              <a:t>or simplified surfaces </a:t>
            </a:r>
            <a:r>
              <a:rPr lang="en-US" sz="1600" b="0" dirty="0" smtClean="0">
                <a:latin typeface="Arial"/>
                <a:cs typeface="Arial"/>
              </a:rPr>
              <a:t>→ </a:t>
            </a:r>
            <a:r>
              <a:rPr lang="en-US" sz="1600" b="0" dirty="0" smtClean="0">
                <a:latin typeface="Arial"/>
                <a:cs typeface="Arial"/>
              </a:rPr>
              <a:t>introduction of </a:t>
            </a:r>
            <a:r>
              <a:rPr lang="en-US" sz="1600" b="0" dirty="0" err="1" smtClean="0">
                <a:solidFill>
                  <a:srgbClr val="0000CC"/>
                </a:solidFill>
                <a:latin typeface="Arial"/>
                <a:cs typeface="Arial"/>
              </a:rPr>
              <a:t>multipoles</a:t>
            </a:r>
            <a:r>
              <a:rPr lang="en-US" sz="1600" b="0" dirty="0" smtClean="0">
                <a:latin typeface="Arial"/>
                <a:cs typeface="Arial"/>
              </a:rPr>
              <a:t>, </a:t>
            </a:r>
            <a:r>
              <a:rPr lang="en-US" sz="1600" b="0" dirty="0" smtClean="0">
                <a:latin typeface="Arial"/>
                <a:cs typeface="Arial"/>
              </a:rPr>
              <a:t>can be calculated and </a:t>
            </a:r>
            <a:r>
              <a:rPr lang="en-US" sz="1600" b="0" dirty="0" smtClean="0">
                <a:latin typeface="Arial"/>
                <a:cs typeface="Arial"/>
              </a:rPr>
              <a:t>kept </a:t>
            </a:r>
            <a:r>
              <a:rPr lang="en-US" sz="1600" b="0" dirty="0" smtClean="0">
                <a:latin typeface="Arial"/>
                <a:cs typeface="Arial"/>
              </a:rPr>
              <a:t>within acceptable limits. </a:t>
            </a:r>
          </a:p>
        </p:txBody>
      </p:sp>
    </p:spTree>
    <p:extLst>
      <p:ext uri="{BB962C8B-B14F-4D97-AF65-F5344CB8AC3E}">
        <p14:creationId xmlns:p14="http://schemas.microsoft.com/office/powerpoint/2010/main" val="5774661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fld id="{38D49957-128B-4FA6-8A81-EAE0E423E8AF}" type="slidenum">
              <a:rPr lang="en-GB"/>
              <a:pPr/>
              <a:t>83</a:t>
            </a:fld>
            <a:endParaRPr lang="en-GB"/>
          </a:p>
        </p:txBody>
      </p:sp>
      <p:sp>
        <p:nvSpPr>
          <p:cNvPr id="685058" name="Rectangle 2"/>
          <p:cNvSpPr>
            <a:spLocks noGrp="1" noChangeArrowheads="1"/>
          </p:cNvSpPr>
          <p:nvPr>
            <p:ph type="title"/>
          </p:nvPr>
        </p:nvSpPr>
        <p:spPr/>
        <p:txBody>
          <a:bodyPr/>
          <a:lstStyle/>
          <a:p>
            <a:r>
              <a:rPr lang="en-US" sz="3200"/>
              <a:t>Parameters of the RFQ</a:t>
            </a:r>
          </a:p>
        </p:txBody>
      </p:sp>
      <p:graphicFrame>
        <p:nvGraphicFramePr>
          <p:cNvPr id="685059" name="Object 3"/>
          <p:cNvGraphicFramePr>
            <a:graphicFrameLocks noGrp="1" noChangeAspect="1"/>
          </p:cNvGraphicFramePr>
          <p:nvPr>
            <p:ph idx="1"/>
          </p:nvPr>
        </p:nvGraphicFramePr>
        <p:xfrm>
          <a:off x="2971800" y="1524000"/>
          <a:ext cx="5441950" cy="965119"/>
        </p:xfrm>
        <a:graphic>
          <a:graphicData uri="http://schemas.openxmlformats.org/presentationml/2006/ole">
            <mc:AlternateContent xmlns:mc="http://schemas.openxmlformats.org/markup-compatibility/2006">
              <mc:Choice xmlns:v="urn:schemas-microsoft-com:vml" Requires="v">
                <p:oleObj spid="_x0000_s882696" name="Equation" r:id="rId3" imgW="2717640" imgH="482400" progId="Equation.3">
                  <p:embed/>
                </p:oleObj>
              </mc:Choice>
              <mc:Fallback>
                <p:oleObj name="Equation" r:id="rId3" imgW="271764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524000"/>
                        <a:ext cx="5441950" cy="96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5060" name="Rectangle 4"/>
          <p:cNvSpPr>
            <a:spLocks noChangeArrowheads="1"/>
          </p:cNvSpPr>
          <p:nvPr/>
        </p:nvSpPr>
        <p:spPr bwMode="auto">
          <a:xfrm>
            <a:off x="0" y="2733675"/>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685061" name="Object 5"/>
          <p:cNvGraphicFramePr>
            <a:graphicFrameLocks noChangeAspect="1"/>
          </p:cNvGraphicFramePr>
          <p:nvPr/>
        </p:nvGraphicFramePr>
        <p:xfrm>
          <a:off x="3657600" y="3581400"/>
          <a:ext cx="4572000" cy="916778"/>
        </p:xfrm>
        <a:graphic>
          <a:graphicData uri="http://schemas.openxmlformats.org/presentationml/2006/ole">
            <mc:AlternateContent xmlns:mc="http://schemas.openxmlformats.org/markup-compatibility/2006">
              <mc:Choice xmlns:v="urn:schemas-microsoft-com:vml" Requires="v">
                <p:oleObj spid="_x0000_s882697" name="Equation" r:id="rId5" imgW="2286000" imgH="457200" progId="Equation.3">
                  <p:embed/>
                </p:oleObj>
              </mc:Choice>
              <mc:Fallback>
                <p:oleObj name="Equation" r:id="rId5" imgW="22860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581400"/>
                        <a:ext cx="4572000" cy="916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5062" name="AutoShape 6"/>
          <p:cNvSpPr>
            <a:spLocks/>
          </p:cNvSpPr>
          <p:nvPr/>
        </p:nvSpPr>
        <p:spPr bwMode="auto">
          <a:xfrm>
            <a:off x="1066800" y="4648200"/>
            <a:ext cx="3519488" cy="685800"/>
          </a:xfrm>
          <a:prstGeom prst="borderCallout1">
            <a:avLst>
              <a:gd name="adj1" fmla="val 16667"/>
              <a:gd name="adj2" fmla="val 102167"/>
              <a:gd name="adj3" fmla="val -37268"/>
              <a:gd name="adj4" fmla="val 123547"/>
            </a:avLst>
          </a:prstGeom>
          <a:solidFill>
            <a:schemeClr val="accent1"/>
          </a:solidFill>
          <a:ln w="9525">
            <a:solidFill>
              <a:schemeClr val="tx1"/>
            </a:solidFill>
            <a:miter lim="800000"/>
            <a:headEnd/>
            <a:tailEnd/>
          </a:ln>
          <a:effectLst/>
        </p:spPr>
        <p:txBody>
          <a:bodyPr/>
          <a:lstStyle/>
          <a:p>
            <a:r>
              <a:rPr lang="en-US" sz="1400" b="0" dirty="0"/>
              <a:t>Accelerating efficiency : fraction of the field deviated in the longitudinal direction</a:t>
            </a:r>
          </a:p>
          <a:p>
            <a:r>
              <a:rPr lang="en-US" sz="1400" b="0" dirty="0"/>
              <a:t>(=0 for un-modulated electrodes)</a:t>
            </a:r>
          </a:p>
        </p:txBody>
      </p:sp>
      <p:sp>
        <p:nvSpPr>
          <p:cNvPr id="685064" name="AutoShape 8"/>
          <p:cNvSpPr>
            <a:spLocks/>
          </p:cNvSpPr>
          <p:nvPr/>
        </p:nvSpPr>
        <p:spPr bwMode="auto">
          <a:xfrm>
            <a:off x="5867400" y="4876800"/>
            <a:ext cx="733425" cy="488950"/>
          </a:xfrm>
          <a:prstGeom prst="borderCallout1">
            <a:avLst>
              <a:gd name="adj1" fmla="val 23375"/>
              <a:gd name="adj2" fmla="val 110389"/>
              <a:gd name="adj3" fmla="val -96724"/>
              <a:gd name="adj4" fmla="val 270515"/>
            </a:avLst>
          </a:prstGeom>
          <a:solidFill>
            <a:schemeClr val="accent1"/>
          </a:solidFill>
          <a:ln w="9525">
            <a:solidFill>
              <a:schemeClr val="tx1"/>
            </a:solidFill>
            <a:miter lim="800000"/>
            <a:headEnd/>
            <a:tailEnd/>
          </a:ln>
          <a:effectLst/>
        </p:spPr>
        <p:txBody>
          <a:bodyPr/>
          <a:lstStyle/>
          <a:p>
            <a:pPr algn="ctr"/>
            <a:r>
              <a:rPr lang="en-US" sz="1400" b="0"/>
              <a:t>cell length</a:t>
            </a:r>
          </a:p>
        </p:txBody>
      </p:sp>
      <p:sp>
        <p:nvSpPr>
          <p:cNvPr id="685065" name="AutoShape 9"/>
          <p:cNvSpPr>
            <a:spLocks/>
          </p:cNvSpPr>
          <p:nvPr/>
        </p:nvSpPr>
        <p:spPr bwMode="auto">
          <a:xfrm>
            <a:off x="3657600" y="2743200"/>
            <a:ext cx="3740150" cy="581025"/>
          </a:xfrm>
          <a:prstGeom prst="borderCallout1">
            <a:avLst>
              <a:gd name="adj1" fmla="val 19671"/>
              <a:gd name="adj2" fmla="val 102037"/>
              <a:gd name="adj3" fmla="val -52305"/>
              <a:gd name="adj4" fmla="val 107128"/>
            </a:avLst>
          </a:prstGeom>
          <a:solidFill>
            <a:schemeClr val="accent1"/>
          </a:solidFill>
          <a:ln w="9525">
            <a:solidFill>
              <a:schemeClr val="tx1"/>
            </a:solidFill>
            <a:miter lim="800000"/>
            <a:headEnd/>
            <a:tailEnd/>
          </a:ln>
          <a:effectLst/>
        </p:spPr>
        <p:txBody>
          <a:bodyPr/>
          <a:lstStyle/>
          <a:p>
            <a:pPr algn="ctr"/>
            <a:r>
              <a:rPr lang="en-US" sz="1400" b="0"/>
              <a:t>Transverse field distortion due to modulation (=1 for un-modulated electrodes)</a:t>
            </a:r>
          </a:p>
        </p:txBody>
      </p:sp>
      <p:sp>
        <p:nvSpPr>
          <p:cNvPr id="685067" name="AutoShape 11"/>
          <p:cNvSpPr>
            <a:spLocks/>
          </p:cNvSpPr>
          <p:nvPr/>
        </p:nvSpPr>
        <p:spPr bwMode="auto">
          <a:xfrm>
            <a:off x="1828800" y="2743200"/>
            <a:ext cx="1185863" cy="477838"/>
          </a:xfrm>
          <a:prstGeom prst="borderCallout1">
            <a:avLst>
              <a:gd name="adj1" fmla="val 23921"/>
              <a:gd name="adj2" fmla="val 106426"/>
              <a:gd name="adj3" fmla="val -72656"/>
              <a:gd name="adj4" fmla="val 208993"/>
            </a:avLst>
          </a:prstGeom>
          <a:solidFill>
            <a:schemeClr val="accent1"/>
          </a:solidFill>
          <a:ln w="9525">
            <a:solidFill>
              <a:schemeClr val="tx1"/>
            </a:solidFill>
            <a:miter lim="800000"/>
            <a:headEnd/>
            <a:tailEnd/>
          </a:ln>
          <a:effectLst/>
        </p:spPr>
        <p:txBody>
          <a:bodyPr/>
          <a:lstStyle/>
          <a:p>
            <a:pPr algn="ctr"/>
            <a:r>
              <a:rPr lang="en-US" sz="1400" b="0"/>
              <a:t>limited by sparking</a:t>
            </a:r>
          </a:p>
        </p:txBody>
      </p:sp>
      <p:sp>
        <p:nvSpPr>
          <p:cNvPr id="685068" name="Text Box 12"/>
          <p:cNvSpPr txBox="1">
            <a:spLocks noChangeArrowheads="1"/>
          </p:cNvSpPr>
          <p:nvPr/>
        </p:nvSpPr>
        <p:spPr bwMode="auto">
          <a:xfrm>
            <a:off x="838200" y="1524000"/>
            <a:ext cx="1981200" cy="915988"/>
          </a:xfrm>
          <a:prstGeom prst="rect">
            <a:avLst/>
          </a:prstGeom>
          <a:noFill/>
          <a:ln w="12700">
            <a:noFill/>
            <a:miter lim="800000"/>
            <a:headEnd type="none" w="sm" len="sm"/>
            <a:tailEnd type="none" w="sm" len="sm"/>
          </a:ln>
          <a:effectLst/>
        </p:spPr>
        <p:txBody>
          <a:bodyPr>
            <a:spAutoFit/>
          </a:bodyPr>
          <a:lstStyle/>
          <a:p>
            <a:r>
              <a:rPr lang="en-US" sz="1800" dirty="0"/>
              <a:t>Transverse </a:t>
            </a:r>
          </a:p>
          <a:p>
            <a:r>
              <a:rPr lang="en-US" sz="1800" dirty="0"/>
              <a:t>focusing coefficient</a:t>
            </a:r>
          </a:p>
        </p:txBody>
      </p:sp>
      <p:sp>
        <p:nvSpPr>
          <p:cNvPr id="685069" name="Text Box 13"/>
          <p:cNvSpPr txBox="1">
            <a:spLocks noChangeArrowheads="1"/>
          </p:cNvSpPr>
          <p:nvPr/>
        </p:nvSpPr>
        <p:spPr bwMode="auto">
          <a:xfrm>
            <a:off x="838200" y="3505200"/>
            <a:ext cx="2438400" cy="915988"/>
          </a:xfrm>
          <a:prstGeom prst="rect">
            <a:avLst/>
          </a:prstGeom>
          <a:noFill/>
          <a:ln w="12700">
            <a:noFill/>
            <a:miter lim="800000"/>
            <a:headEnd type="none" w="sm" len="sm"/>
            <a:tailEnd type="none" w="sm" len="sm"/>
          </a:ln>
          <a:effectLst/>
        </p:spPr>
        <p:txBody>
          <a:bodyPr>
            <a:spAutoFit/>
          </a:bodyPr>
          <a:lstStyle/>
          <a:p>
            <a:r>
              <a:rPr lang="en-US" sz="1800" dirty="0"/>
              <a:t>Longitudinal bunching and accelerating field</a:t>
            </a:r>
          </a:p>
        </p:txBody>
      </p:sp>
      <p:sp>
        <p:nvSpPr>
          <p:cNvPr id="685070" name="AutoShape 14"/>
          <p:cNvSpPr>
            <a:spLocks noChangeArrowheads="1"/>
          </p:cNvSpPr>
          <p:nvPr/>
        </p:nvSpPr>
        <p:spPr bwMode="auto">
          <a:xfrm>
            <a:off x="533400" y="1905000"/>
            <a:ext cx="304800" cy="304800"/>
          </a:xfrm>
          <a:prstGeom prst="rightArrow">
            <a:avLst>
              <a:gd name="adj1" fmla="val 50000"/>
              <a:gd name="adj2" fmla="val 25000"/>
            </a:avLst>
          </a:prstGeom>
          <a:solidFill>
            <a:srgbClr val="00FF00"/>
          </a:solidFill>
          <a:ln w="12700">
            <a:solidFill>
              <a:schemeClr val="tx1"/>
            </a:solidFill>
            <a:miter lim="800000"/>
            <a:headEnd type="none" w="sm" len="sm"/>
            <a:tailEnd type="none" w="sm" len="sm"/>
          </a:ln>
          <a:effectLst/>
        </p:spPr>
        <p:txBody>
          <a:bodyPr wrap="none" anchor="ctr"/>
          <a:lstStyle/>
          <a:p>
            <a:endParaRPr lang="en-US"/>
          </a:p>
        </p:txBody>
      </p:sp>
      <p:sp>
        <p:nvSpPr>
          <p:cNvPr id="685071" name="AutoShape 15"/>
          <p:cNvSpPr>
            <a:spLocks noChangeArrowheads="1"/>
          </p:cNvSpPr>
          <p:nvPr/>
        </p:nvSpPr>
        <p:spPr bwMode="auto">
          <a:xfrm>
            <a:off x="381000" y="3733800"/>
            <a:ext cx="304800" cy="304800"/>
          </a:xfrm>
          <a:prstGeom prst="rightArrow">
            <a:avLst>
              <a:gd name="adj1" fmla="val 50000"/>
              <a:gd name="adj2" fmla="val 25000"/>
            </a:avLst>
          </a:prstGeom>
          <a:solidFill>
            <a:srgbClr val="00FF00"/>
          </a:solidFill>
          <a:ln w="12700">
            <a:solidFill>
              <a:schemeClr val="tx1"/>
            </a:solidFill>
            <a:miter lim="800000"/>
            <a:headEnd type="none" w="sm" len="sm"/>
            <a:tailEnd type="none" w="sm" len="sm"/>
          </a:ln>
          <a:effectLst/>
        </p:spPr>
        <p:txBody>
          <a:bodyPr wrap="none" anchor="ctr"/>
          <a:lstStyle/>
          <a:p>
            <a:endParaRPr lang="en-US"/>
          </a:p>
        </p:txBody>
      </p:sp>
      <p:graphicFrame>
        <p:nvGraphicFramePr>
          <p:cNvPr id="2" name="Object 6"/>
          <p:cNvGraphicFramePr>
            <a:graphicFrameLocks noChangeAspect="1"/>
          </p:cNvGraphicFramePr>
          <p:nvPr/>
        </p:nvGraphicFramePr>
        <p:xfrm>
          <a:off x="2971800" y="5715000"/>
          <a:ext cx="5472112" cy="865187"/>
        </p:xfrm>
        <a:graphic>
          <a:graphicData uri="http://schemas.openxmlformats.org/presentationml/2006/ole">
            <mc:AlternateContent xmlns:mc="http://schemas.openxmlformats.org/markup-compatibility/2006">
              <mc:Choice xmlns:v="urn:schemas-microsoft-com:vml" Requires="v">
                <p:oleObj spid="_x0000_s882698" name="Equation" r:id="rId7" imgW="3009900" imgH="508000" progId="">
                  <p:embed/>
                </p:oleObj>
              </mc:Choice>
              <mc:Fallback>
                <p:oleObj name="Equation" r:id="rId7" imgW="3009900" imgH="508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5715000"/>
                        <a:ext cx="5472112" cy="86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228600" y="5638800"/>
            <a:ext cx="2743200" cy="1077218"/>
          </a:xfrm>
          <a:prstGeom prst="rect">
            <a:avLst/>
          </a:prstGeom>
          <a:noFill/>
        </p:spPr>
        <p:txBody>
          <a:bodyPr wrap="square" rtlCol="0">
            <a:spAutoFit/>
          </a:bodyPr>
          <a:lstStyle/>
          <a:p>
            <a:r>
              <a:rPr lang="en-US" sz="1600" b="0" dirty="0" smtClean="0"/>
              <a:t>Transverse focusing B is the external focusing contribution to phase advance (see linac lecture)  </a:t>
            </a:r>
            <a:endParaRPr lang="en-US" sz="1600" b="0" dirty="0"/>
          </a:p>
        </p:txBody>
      </p:sp>
    </p:spTree>
    <p:extLst>
      <p:ext uri="{BB962C8B-B14F-4D97-AF65-F5344CB8AC3E}">
        <p14:creationId xmlns:p14="http://schemas.microsoft.com/office/powerpoint/2010/main" val="31859886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fld id="{80949CC9-7BF0-4960-B41A-11B28306978C}" type="slidenum">
              <a:rPr lang="en-GB"/>
              <a:pPr/>
              <a:t>84</a:t>
            </a:fld>
            <a:endParaRPr lang="en-GB"/>
          </a:p>
        </p:txBody>
      </p:sp>
      <p:sp>
        <p:nvSpPr>
          <p:cNvPr id="673796" name="Rectangle 4"/>
          <p:cNvSpPr>
            <a:spLocks noGrp="1" noChangeArrowheads="1"/>
          </p:cNvSpPr>
          <p:nvPr>
            <p:ph type="title"/>
          </p:nvPr>
        </p:nvSpPr>
        <p:spPr/>
        <p:txBody>
          <a:bodyPr/>
          <a:lstStyle/>
          <a:p>
            <a:r>
              <a:rPr lang="en-US" sz="3200"/>
              <a:t>Example of an RFQ Beam Dynamics design</a:t>
            </a:r>
          </a:p>
        </p:txBody>
      </p:sp>
      <p:sp>
        <p:nvSpPr>
          <p:cNvPr id="673797" name="Text Box 5"/>
          <p:cNvSpPr txBox="1">
            <a:spLocks noChangeArrowheads="1"/>
          </p:cNvSpPr>
          <p:nvPr/>
        </p:nvSpPr>
        <p:spPr bwMode="auto">
          <a:xfrm>
            <a:off x="381000" y="1371600"/>
            <a:ext cx="6582508" cy="830997"/>
          </a:xfrm>
          <a:prstGeom prst="rect">
            <a:avLst/>
          </a:prstGeom>
          <a:noFill/>
          <a:ln w="12700">
            <a:noFill/>
            <a:miter lim="800000"/>
            <a:headEnd type="none" w="sm" len="sm"/>
            <a:tailEnd type="none" w="sm" len="sm"/>
          </a:ln>
          <a:effectLst/>
        </p:spPr>
        <p:txBody>
          <a:bodyPr wrap="none">
            <a:spAutoFit/>
          </a:bodyPr>
          <a:lstStyle/>
          <a:p>
            <a:r>
              <a:rPr lang="en-US" sz="1600" b="0" dirty="0"/>
              <a:t>The new CERN Linac4 RFQ:</a:t>
            </a:r>
          </a:p>
          <a:p>
            <a:r>
              <a:rPr lang="en-US" sz="1600" b="0" dirty="0" smtClean="0"/>
              <a:t>352 </a:t>
            </a:r>
            <a:r>
              <a:rPr lang="en-US" sz="1600" b="0" dirty="0"/>
              <a:t>MHz, 45 keV to 3 MeV, 303 cells, 3 m length, 70 mA beam current</a:t>
            </a:r>
          </a:p>
          <a:p>
            <a:r>
              <a:rPr lang="en-US" sz="1600" b="0" dirty="0"/>
              <a:t>Beam transmission </a:t>
            </a:r>
            <a:r>
              <a:rPr lang="en-US" sz="1600" b="0" dirty="0" smtClean="0"/>
              <a:t>95 </a:t>
            </a:r>
            <a:r>
              <a:rPr lang="en-US" sz="1600" b="0" dirty="0"/>
              <a:t>% (calculated)</a:t>
            </a:r>
          </a:p>
        </p:txBody>
      </p:sp>
      <p:pic>
        <p:nvPicPr>
          <p:cNvPr id="673798" name="Picture 6"/>
          <p:cNvPicPr>
            <a:picLocks noChangeAspect="1" noChangeArrowheads="1"/>
          </p:cNvPicPr>
          <p:nvPr/>
        </p:nvPicPr>
        <p:blipFill>
          <a:blip r:embed="rId2" cstate="print"/>
          <a:srcRect/>
          <a:stretch>
            <a:fillRect/>
          </a:stretch>
        </p:blipFill>
        <p:spPr bwMode="auto">
          <a:xfrm>
            <a:off x="533400" y="2514600"/>
            <a:ext cx="4876800" cy="2740025"/>
          </a:xfrm>
          <a:prstGeom prst="rect">
            <a:avLst/>
          </a:prstGeom>
          <a:noFill/>
          <a:ln w="9525">
            <a:noFill/>
            <a:miter lim="800000"/>
            <a:headEnd/>
            <a:tailEnd/>
          </a:ln>
          <a:effectLst/>
        </p:spPr>
      </p:pic>
      <p:sp>
        <p:nvSpPr>
          <p:cNvPr id="673799" name="Text Box 7"/>
          <p:cNvSpPr txBox="1">
            <a:spLocks noChangeArrowheads="1"/>
          </p:cNvSpPr>
          <p:nvPr/>
        </p:nvSpPr>
        <p:spPr bwMode="auto">
          <a:xfrm>
            <a:off x="517525" y="5699125"/>
            <a:ext cx="8245475" cy="581025"/>
          </a:xfrm>
          <a:prstGeom prst="rect">
            <a:avLst/>
          </a:prstGeom>
          <a:noFill/>
          <a:ln w="12700">
            <a:noFill/>
            <a:miter lim="800000"/>
            <a:headEnd type="none" w="sm" len="sm"/>
            <a:tailEnd type="none" w="sm" len="sm"/>
          </a:ln>
          <a:effectLst/>
        </p:spPr>
        <p:txBody>
          <a:bodyPr>
            <a:spAutoFit/>
          </a:bodyPr>
          <a:lstStyle/>
          <a:p>
            <a:r>
              <a:rPr lang="en-US" sz="1600" b="0" dirty="0"/>
              <a:t>The first </a:t>
            </a:r>
            <a:r>
              <a:rPr lang="en-US" sz="1600" b="0" dirty="0">
                <a:cs typeface="Arial" charset="0"/>
              </a:rPr>
              <a:t>~200</a:t>
            </a:r>
            <a:r>
              <a:rPr lang="en-US" sz="1600" b="0" dirty="0"/>
              <a:t> cells are used for adiabatic bunching of the beam: the synchronous phase is slowly increased from -90 to -20 deg </a:t>
            </a:r>
            <a:r>
              <a:rPr lang="en-US" sz="1600" b="0" dirty="0">
                <a:sym typeface="Symbol" pitchFamily="18" charset="2"/>
              </a:rPr>
              <a:t> bunching with low beam loss!</a:t>
            </a:r>
          </a:p>
        </p:txBody>
      </p:sp>
      <p:pic>
        <p:nvPicPr>
          <p:cNvPr id="673800" name="Picture 8" descr="RFQ vue generale"/>
          <p:cNvPicPr>
            <a:picLocks noChangeAspect="1" noChangeArrowheads="1"/>
          </p:cNvPicPr>
          <p:nvPr/>
        </p:nvPicPr>
        <p:blipFill>
          <a:blip r:embed="rId3" cstate="print"/>
          <a:srcRect/>
          <a:stretch>
            <a:fillRect/>
          </a:stretch>
        </p:blipFill>
        <p:spPr bwMode="auto">
          <a:xfrm>
            <a:off x="5638800" y="3048000"/>
            <a:ext cx="3048000" cy="2144713"/>
          </a:xfrm>
          <a:prstGeom prst="rect">
            <a:avLst/>
          </a:prstGeom>
          <a:noFill/>
        </p:spPr>
      </p:pic>
    </p:spTree>
    <p:extLst>
      <p:ext uri="{BB962C8B-B14F-4D97-AF65-F5344CB8AC3E}">
        <p14:creationId xmlns:p14="http://schemas.microsoft.com/office/powerpoint/2010/main" val="34544648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fld id="{7AC6A4EE-38FE-4379-83BB-19E94A0DC4A1}" type="slidenum">
              <a:rPr lang="en-GB"/>
              <a:pPr/>
              <a:t>85</a:t>
            </a:fld>
            <a:endParaRPr lang="en-GB"/>
          </a:p>
        </p:txBody>
      </p:sp>
      <p:graphicFrame>
        <p:nvGraphicFramePr>
          <p:cNvPr id="692226" name="Object 2"/>
          <p:cNvGraphicFramePr>
            <a:graphicFrameLocks noGrp="1" noChangeAspect="1"/>
          </p:cNvGraphicFramePr>
          <p:nvPr>
            <p:ph idx="1"/>
          </p:nvPr>
        </p:nvGraphicFramePr>
        <p:xfrm>
          <a:off x="2209800" y="3124200"/>
          <a:ext cx="5562600" cy="3505200"/>
        </p:xfrm>
        <a:graphic>
          <a:graphicData uri="http://schemas.openxmlformats.org/presentationml/2006/ole">
            <mc:AlternateContent xmlns:mc="http://schemas.openxmlformats.org/markup-compatibility/2006">
              <mc:Choice xmlns:v="urn:schemas-microsoft-com:vml" Requires="v">
                <p:oleObj spid="_x0000_s883716" name="Document" r:id="rId3" imgW="5631575" imgH="4567891" progId="Word.Document.8">
                  <p:embed/>
                </p:oleObj>
              </mc:Choice>
              <mc:Fallback>
                <p:oleObj name="Document" r:id="rId3" imgW="5631575" imgH="4567891"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124200"/>
                        <a:ext cx="5562600"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2227" name="Rectangle 3"/>
          <p:cNvSpPr>
            <a:spLocks noGrp="1" noChangeArrowheads="1"/>
          </p:cNvSpPr>
          <p:nvPr>
            <p:ph type="title"/>
          </p:nvPr>
        </p:nvSpPr>
        <p:spPr>
          <a:noFill/>
          <a:ln/>
        </p:spPr>
        <p:txBody>
          <a:bodyPr anchorCtr="1"/>
          <a:lstStyle/>
          <a:p>
            <a:r>
              <a:rPr lang="en-US"/>
              <a:t>RFQ sections  </a:t>
            </a:r>
          </a:p>
        </p:txBody>
      </p:sp>
      <p:pic>
        <p:nvPicPr>
          <p:cNvPr id="692228" name="Picture 4"/>
          <p:cNvPicPr>
            <a:picLocks noChangeAspect="1" noChangeArrowheads="1"/>
          </p:cNvPicPr>
          <p:nvPr/>
        </p:nvPicPr>
        <p:blipFill>
          <a:blip r:embed="rId5" cstate="print"/>
          <a:srcRect t="17966" b="19151"/>
          <a:stretch>
            <a:fillRect/>
          </a:stretch>
        </p:blipFill>
        <p:spPr bwMode="auto">
          <a:xfrm>
            <a:off x="685800" y="1371600"/>
            <a:ext cx="6324600" cy="1633538"/>
          </a:xfrm>
          <a:prstGeom prst="rect">
            <a:avLst/>
          </a:prstGeom>
          <a:solidFill>
            <a:srgbClr val="FFFFAB"/>
          </a:solidFill>
          <a:ln w="9525">
            <a:noFill/>
            <a:miter lim="800000"/>
            <a:headEnd/>
            <a:tailEnd/>
          </a:ln>
          <a:effectLst/>
        </p:spPr>
      </p:pic>
    </p:spTree>
    <p:extLst>
      <p:ext uri="{BB962C8B-B14F-4D97-AF65-F5344CB8AC3E}">
        <p14:creationId xmlns:p14="http://schemas.microsoft.com/office/powerpoint/2010/main" val="16458771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fld id="{020C2842-9D76-492D-82D8-E354243499EC}" type="slidenum">
              <a:rPr lang="en-GB"/>
              <a:pPr/>
              <a:t>86</a:t>
            </a:fld>
            <a:endParaRPr lang="en-GB"/>
          </a:p>
        </p:txBody>
      </p:sp>
      <p:sp>
        <p:nvSpPr>
          <p:cNvPr id="675844" name="Rectangle 4"/>
          <p:cNvSpPr>
            <a:spLocks noGrp="1" noChangeArrowheads="1"/>
          </p:cNvSpPr>
          <p:nvPr>
            <p:ph type="title"/>
          </p:nvPr>
        </p:nvSpPr>
        <p:spPr/>
        <p:txBody>
          <a:bodyPr/>
          <a:lstStyle/>
          <a:p>
            <a:r>
              <a:rPr lang="en-US"/>
              <a:t>The RFQ resonator</a:t>
            </a:r>
          </a:p>
        </p:txBody>
      </p:sp>
      <p:sp>
        <p:nvSpPr>
          <p:cNvPr id="675845" name="Text Box 5"/>
          <p:cNvSpPr txBox="1">
            <a:spLocks noChangeArrowheads="1"/>
          </p:cNvSpPr>
          <p:nvPr/>
        </p:nvSpPr>
        <p:spPr bwMode="auto">
          <a:xfrm>
            <a:off x="304800" y="1295400"/>
            <a:ext cx="5502275" cy="4340225"/>
          </a:xfrm>
          <a:prstGeom prst="rect">
            <a:avLst/>
          </a:prstGeom>
          <a:noFill/>
          <a:ln w="12700">
            <a:noFill/>
            <a:miter lim="800000"/>
            <a:headEnd type="none" w="sm" len="sm"/>
            <a:tailEnd type="none" w="sm" len="sm"/>
          </a:ln>
          <a:effectLst/>
        </p:spPr>
        <p:txBody>
          <a:bodyPr wrap="none">
            <a:spAutoFit/>
          </a:bodyPr>
          <a:lstStyle/>
          <a:p>
            <a:r>
              <a:rPr lang="en-US" sz="1600"/>
              <a:t>Problem:</a:t>
            </a:r>
          </a:p>
          <a:p>
            <a:r>
              <a:rPr lang="en-US" sz="1600" b="0"/>
              <a:t>How to produce on the electrodes the quadrupole RF field?</a:t>
            </a:r>
          </a:p>
          <a:p>
            <a:endParaRPr lang="en-US" sz="600" b="0"/>
          </a:p>
          <a:p>
            <a:r>
              <a:rPr lang="en-US" sz="1600" b="0"/>
              <a:t>2 main families of resonators: 4-vane and 4-rod structures</a:t>
            </a:r>
          </a:p>
          <a:p>
            <a:endParaRPr lang="en-US" sz="1600" b="0"/>
          </a:p>
          <a:p>
            <a:endParaRPr lang="en-US" sz="1600" b="0"/>
          </a:p>
          <a:p>
            <a:endParaRPr lang="en-US" sz="1600" b="0"/>
          </a:p>
          <a:p>
            <a:endParaRPr lang="en-US" sz="1600" b="0"/>
          </a:p>
          <a:p>
            <a:endParaRPr lang="en-US" sz="1600" b="0"/>
          </a:p>
          <a:p>
            <a:endParaRPr lang="en-US" sz="1600" b="0"/>
          </a:p>
          <a:p>
            <a:endParaRPr lang="en-US" sz="1600" b="0"/>
          </a:p>
          <a:p>
            <a:endParaRPr lang="en-US" sz="1600" b="0"/>
          </a:p>
          <a:p>
            <a:endParaRPr lang="en-US" sz="1600" b="0"/>
          </a:p>
          <a:p>
            <a:endParaRPr lang="en-US" sz="1600" b="0"/>
          </a:p>
          <a:p>
            <a:endParaRPr lang="en-US" sz="1600" b="0"/>
          </a:p>
          <a:p>
            <a:endParaRPr lang="en-US" sz="1600" b="0"/>
          </a:p>
          <a:p>
            <a:r>
              <a:rPr lang="en-US" sz="1600" b="0"/>
              <a:t>plus some more exotic options </a:t>
            </a:r>
          </a:p>
          <a:p>
            <a:r>
              <a:rPr lang="en-US" sz="1600" b="0"/>
              <a:t>(split-ring, double-H, etc.)</a:t>
            </a:r>
          </a:p>
        </p:txBody>
      </p:sp>
      <p:pic>
        <p:nvPicPr>
          <p:cNvPr id="675847" name="Picture 7" descr="83035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2362200"/>
            <a:ext cx="2667000" cy="2120900"/>
          </a:xfrm>
          <a:prstGeom prst="rect">
            <a:avLst/>
          </a:prstGeom>
          <a:noFill/>
        </p:spPr>
      </p:pic>
      <p:pic>
        <p:nvPicPr>
          <p:cNvPr id="675848" name="Picture 8" descr="rfq_acc_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81400" y="4648200"/>
            <a:ext cx="2514600" cy="1768475"/>
          </a:xfrm>
          <a:prstGeom prst="rect">
            <a:avLst/>
          </a:prstGeom>
          <a:noFill/>
        </p:spPr>
      </p:pic>
      <p:pic>
        <p:nvPicPr>
          <p:cNvPr id="675850" name="Picture 10" descr="RFQEN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33800" y="2362200"/>
            <a:ext cx="2143125" cy="2152650"/>
          </a:xfrm>
          <a:prstGeom prst="rect">
            <a:avLst/>
          </a:prstGeom>
          <a:noFill/>
        </p:spPr>
      </p:pic>
      <p:sp>
        <p:nvSpPr>
          <p:cNvPr id="675852" name="Text Box 12"/>
          <p:cNvSpPr txBox="1">
            <a:spLocks noChangeArrowheads="1"/>
          </p:cNvSpPr>
          <p:nvPr/>
        </p:nvSpPr>
        <p:spPr bwMode="auto">
          <a:xfrm>
            <a:off x="6400800" y="1676400"/>
            <a:ext cx="2362200" cy="4454525"/>
          </a:xfrm>
          <a:prstGeom prst="rect">
            <a:avLst/>
          </a:prstGeom>
          <a:noFill/>
          <a:ln w="12700">
            <a:solidFill>
              <a:schemeClr val="hlink"/>
            </a:solidFill>
            <a:miter lim="800000"/>
            <a:headEnd type="none" w="sm" len="sm"/>
            <a:tailEnd type="none" w="sm" len="sm"/>
          </a:ln>
          <a:effectLst/>
        </p:spPr>
        <p:txBody>
          <a:bodyPr>
            <a:spAutoFit/>
          </a:bodyPr>
          <a:lstStyle/>
          <a:p>
            <a:r>
              <a:rPr lang="en-US" sz="1600"/>
              <a:t>Remark:</a:t>
            </a:r>
          </a:p>
          <a:p>
            <a:r>
              <a:rPr lang="en-US" sz="1400" b="0"/>
              <a:t>what is the ideal frequency for an RFQ?</a:t>
            </a:r>
          </a:p>
          <a:p>
            <a:endParaRPr lang="en-US" sz="1400" b="0"/>
          </a:p>
          <a:p>
            <a:r>
              <a:rPr lang="en-US" sz="1400" b="0"/>
              <a:t>Cell length </a:t>
            </a:r>
            <a:r>
              <a:rPr lang="en-US" sz="1400" b="0">
                <a:latin typeface="Symbol" pitchFamily="18" charset="2"/>
              </a:rPr>
              <a:t>bl</a:t>
            </a:r>
            <a:r>
              <a:rPr lang="en-US" sz="1400" b="0"/>
              <a:t>/2 at injection should be mechanically achievable, of the order of few mm.</a:t>
            </a:r>
          </a:p>
          <a:p>
            <a:endParaRPr lang="en-US" sz="1400" b="0"/>
          </a:p>
          <a:p>
            <a:r>
              <a:rPr lang="en-US" sz="1400" b="0"/>
              <a:t>For heavy ions, </a:t>
            </a:r>
          </a:p>
          <a:p>
            <a:r>
              <a:rPr lang="en-US" sz="1400" b="0">
                <a:latin typeface="Symbol" pitchFamily="18" charset="2"/>
              </a:rPr>
              <a:t>b</a:t>
            </a:r>
            <a:r>
              <a:rPr lang="en-US" sz="1400" b="0">
                <a:cs typeface="Arial" charset="0"/>
              </a:rPr>
              <a:t>~10</a:t>
            </a:r>
            <a:r>
              <a:rPr lang="en-US" sz="1400" b="0" baseline="30000">
                <a:cs typeface="Arial" charset="0"/>
              </a:rPr>
              <a:t>-4</a:t>
            </a:r>
            <a:r>
              <a:rPr lang="en-US" sz="1400" b="0">
                <a:cs typeface="Arial" charset="0"/>
              </a:rPr>
              <a:t> – 10</a:t>
            </a:r>
            <a:r>
              <a:rPr lang="en-US" sz="1400" b="0" baseline="30000">
                <a:cs typeface="Arial" charset="0"/>
              </a:rPr>
              <a:t>-3</a:t>
            </a:r>
          </a:p>
          <a:p>
            <a:r>
              <a:rPr lang="en-US" sz="1400" b="0">
                <a:cs typeface="Arial" charset="0"/>
              </a:rPr>
              <a:t>corresponding to </a:t>
            </a:r>
          </a:p>
          <a:p>
            <a:r>
              <a:rPr lang="en-US" sz="1400" b="0">
                <a:cs typeface="Arial" charset="0"/>
              </a:rPr>
              <a:t>f</a:t>
            </a:r>
            <a:r>
              <a:rPr lang="en-US" sz="1600" b="0"/>
              <a:t>~ </a:t>
            </a:r>
            <a:r>
              <a:rPr lang="en-US" sz="1400" b="0"/>
              <a:t>10 – 100 MHz</a:t>
            </a:r>
          </a:p>
          <a:p>
            <a:endParaRPr lang="en-US" sz="1400" b="0"/>
          </a:p>
          <a:p>
            <a:r>
              <a:rPr lang="en-US" sz="1400" b="0"/>
              <a:t>For protons, </a:t>
            </a:r>
          </a:p>
          <a:p>
            <a:r>
              <a:rPr lang="en-US" sz="1400" b="0">
                <a:latin typeface="Symbol" pitchFamily="18" charset="2"/>
              </a:rPr>
              <a:t>b</a:t>
            </a:r>
            <a:r>
              <a:rPr lang="en-US" sz="1400" b="0">
                <a:cs typeface="Arial" charset="0"/>
              </a:rPr>
              <a:t>~10</a:t>
            </a:r>
            <a:r>
              <a:rPr lang="en-US" sz="1400" b="0" baseline="30000">
                <a:cs typeface="Arial" charset="0"/>
              </a:rPr>
              <a:t>-2</a:t>
            </a:r>
            <a:r>
              <a:rPr lang="en-US" sz="1400" b="0">
                <a:cs typeface="Arial" charset="0"/>
              </a:rPr>
              <a:t> makes higher frequencies possible, but beam dynamics (focusing ~f</a:t>
            </a:r>
            <a:r>
              <a:rPr lang="en-US" sz="1400" b="0" baseline="30000">
                <a:cs typeface="Arial" charset="0"/>
              </a:rPr>
              <a:t>-2</a:t>
            </a:r>
            <a:r>
              <a:rPr lang="en-US" sz="1400" b="0">
                <a:cs typeface="Arial" charset="0"/>
              </a:rPr>
              <a:t>) and technology limit to  </a:t>
            </a:r>
          </a:p>
          <a:p>
            <a:r>
              <a:rPr lang="en-US" sz="1400" b="0">
                <a:cs typeface="Arial" charset="0"/>
              </a:rPr>
              <a:t>f </a:t>
            </a:r>
            <a:r>
              <a:rPr lang="en-US" sz="1600" b="0"/>
              <a:t>~ </a:t>
            </a:r>
            <a:r>
              <a:rPr lang="en-US" sz="1400" b="0"/>
              <a:t>200 – 400 MHz</a:t>
            </a:r>
          </a:p>
        </p:txBody>
      </p:sp>
    </p:spTree>
    <p:extLst>
      <p:ext uri="{BB962C8B-B14F-4D97-AF65-F5344CB8AC3E}">
        <p14:creationId xmlns:p14="http://schemas.microsoft.com/office/powerpoint/2010/main" val="335705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p:txBody>
          <a:bodyPr/>
          <a:lstStyle/>
          <a:p>
            <a:fld id="{9E0E9CBF-B8A7-4750-9A74-42D6BFFF812B}" type="slidenum">
              <a:rPr lang="en-GB"/>
              <a:pPr/>
              <a:t>87</a:t>
            </a:fld>
            <a:endParaRPr lang="en-GB"/>
          </a:p>
        </p:txBody>
      </p:sp>
      <p:pic>
        <p:nvPicPr>
          <p:cNvPr id="711692" name="Picture 12"/>
          <p:cNvPicPr>
            <a:picLocks noGrp="1" noChangeAspect="1" noChangeArrowheads="1"/>
          </p:cNvPicPr>
          <p:nvPr>
            <p:ph sz="half"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2438400" y="1371600"/>
            <a:ext cx="2209800" cy="2362200"/>
          </a:xfrm>
          <a:prstGeom prst="rect">
            <a:avLst/>
          </a:prstGeom>
          <a:noFill/>
          <a:ln w="12700">
            <a:miter lim="800000"/>
            <a:headEnd type="none" w="sm" len="sm"/>
            <a:tailEnd type="none" w="sm" len="sm"/>
          </a:ln>
        </p:spPr>
      </p:pic>
      <p:pic>
        <p:nvPicPr>
          <p:cNvPr id="711691" name="Picture 11"/>
          <p:cNvPicPr>
            <a:picLocks noGrp="1" noChangeAspect="1" noChangeArrowheads="1"/>
          </p:cNvPicPr>
          <p:nvPr>
            <p:ph sz="half" idx="4294967295"/>
          </p:nvPr>
        </p:nvPicPr>
        <p:blipFill>
          <a:blip r:embed="rId3" cstate="print">
            <a:extLst>
              <a:ext uri="{28A0092B-C50C-407E-A947-70E740481C1C}">
                <a14:useLocalDpi xmlns:a14="http://schemas.microsoft.com/office/drawing/2010/main"/>
              </a:ext>
            </a:extLst>
          </a:blip>
          <a:srcRect/>
          <a:stretch>
            <a:fillRect/>
          </a:stretch>
        </p:blipFill>
        <p:spPr bwMode="auto">
          <a:xfrm>
            <a:off x="0" y="1447800"/>
            <a:ext cx="2571750" cy="2173288"/>
          </a:xfrm>
          <a:prstGeom prst="rect">
            <a:avLst/>
          </a:prstGeom>
          <a:noFill/>
          <a:ln w="12700">
            <a:miter lim="800000"/>
            <a:headEnd type="none" w="sm" len="sm"/>
            <a:tailEnd type="none" w="sm" len="sm"/>
          </a:ln>
        </p:spPr>
      </p:pic>
      <p:sp>
        <p:nvSpPr>
          <p:cNvPr id="711684" name="Rectangle 4"/>
          <p:cNvSpPr>
            <a:spLocks noGrp="1" noChangeArrowheads="1"/>
          </p:cNvSpPr>
          <p:nvPr>
            <p:ph type="title"/>
          </p:nvPr>
        </p:nvSpPr>
        <p:spPr/>
        <p:txBody>
          <a:bodyPr/>
          <a:lstStyle/>
          <a:p>
            <a:r>
              <a:rPr lang="en-US"/>
              <a:t>The “4-vane” RFQ</a:t>
            </a:r>
          </a:p>
        </p:txBody>
      </p:sp>
      <p:pic>
        <p:nvPicPr>
          <p:cNvPr id="711685"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3733800"/>
            <a:ext cx="2379663" cy="2514600"/>
          </a:xfrm>
          <a:prstGeom prst="rect">
            <a:avLst/>
          </a:prstGeom>
          <a:noFill/>
          <a:ln w="12700">
            <a:noFill/>
            <a:miter lim="800000"/>
            <a:headEnd type="none" w="sm" len="sm"/>
            <a:tailEnd type="none" w="sm" len="sm"/>
          </a:ln>
          <a:effectLst/>
        </p:spPr>
      </p:pic>
      <p:sp>
        <p:nvSpPr>
          <p:cNvPr id="711686" name="Text Box 6"/>
          <p:cNvSpPr txBox="1">
            <a:spLocks noChangeArrowheads="1"/>
          </p:cNvSpPr>
          <p:nvPr/>
        </p:nvSpPr>
        <p:spPr bwMode="auto">
          <a:xfrm>
            <a:off x="2057400" y="1447800"/>
            <a:ext cx="817563" cy="336550"/>
          </a:xfrm>
          <a:prstGeom prst="rect">
            <a:avLst/>
          </a:prstGeom>
          <a:noFill/>
          <a:ln w="12700">
            <a:noFill/>
            <a:miter lim="800000"/>
            <a:headEnd type="none" w="sm" len="sm"/>
            <a:tailEnd type="none" w="sm" len="sm"/>
          </a:ln>
          <a:effectLst/>
        </p:spPr>
        <p:txBody>
          <a:bodyPr wrap="none">
            <a:spAutoFit/>
          </a:bodyPr>
          <a:lstStyle/>
          <a:p>
            <a:r>
              <a:rPr lang="en-GB" sz="1600">
                <a:solidFill>
                  <a:schemeClr val="hlink"/>
                </a:solidFill>
              </a:rPr>
              <a:t>B-field</a:t>
            </a:r>
            <a:endParaRPr lang="en-US" sz="1600">
              <a:solidFill>
                <a:schemeClr val="hlink"/>
              </a:solidFill>
            </a:endParaRPr>
          </a:p>
        </p:txBody>
      </p:sp>
      <p:sp>
        <p:nvSpPr>
          <p:cNvPr id="711687" name="Text Box 7"/>
          <p:cNvSpPr txBox="1">
            <a:spLocks noChangeArrowheads="1"/>
          </p:cNvSpPr>
          <p:nvPr/>
        </p:nvSpPr>
        <p:spPr bwMode="auto">
          <a:xfrm>
            <a:off x="2057400" y="3048000"/>
            <a:ext cx="806450" cy="336550"/>
          </a:xfrm>
          <a:prstGeom prst="rect">
            <a:avLst/>
          </a:prstGeom>
          <a:noFill/>
          <a:ln w="12700">
            <a:noFill/>
            <a:miter lim="800000"/>
            <a:headEnd type="none" w="sm" len="sm"/>
            <a:tailEnd type="none" w="sm" len="sm"/>
          </a:ln>
          <a:effectLst/>
        </p:spPr>
        <p:txBody>
          <a:bodyPr wrap="none">
            <a:spAutoFit/>
          </a:bodyPr>
          <a:lstStyle/>
          <a:p>
            <a:r>
              <a:rPr lang="en-GB" sz="1600">
                <a:solidFill>
                  <a:schemeClr val="hlink"/>
                </a:solidFill>
              </a:rPr>
              <a:t>E-field</a:t>
            </a:r>
            <a:endParaRPr lang="en-US" sz="1600">
              <a:solidFill>
                <a:schemeClr val="hlink"/>
              </a:solidFill>
            </a:endParaRPr>
          </a:p>
        </p:txBody>
      </p:sp>
      <p:sp>
        <p:nvSpPr>
          <p:cNvPr id="711688" name="Line 8"/>
          <p:cNvSpPr>
            <a:spLocks noChangeShapeType="1"/>
          </p:cNvSpPr>
          <p:nvPr/>
        </p:nvSpPr>
        <p:spPr bwMode="auto">
          <a:xfrm flipH="1">
            <a:off x="1828800" y="1676400"/>
            <a:ext cx="304800" cy="381000"/>
          </a:xfrm>
          <a:prstGeom prst="line">
            <a:avLst/>
          </a:prstGeom>
          <a:noFill/>
          <a:ln w="12700">
            <a:solidFill>
              <a:schemeClr val="hlink"/>
            </a:solidFill>
            <a:round/>
            <a:headEnd type="none" w="sm" len="sm"/>
            <a:tailEnd type="triangle" w="sm" len="sm"/>
          </a:ln>
          <a:effectLst/>
        </p:spPr>
        <p:txBody>
          <a:bodyPr/>
          <a:lstStyle/>
          <a:p>
            <a:endParaRPr lang="en-US"/>
          </a:p>
        </p:txBody>
      </p:sp>
      <p:sp>
        <p:nvSpPr>
          <p:cNvPr id="711689" name="Line 9"/>
          <p:cNvSpPr>
            <a:spLocks noChangeShapeType="1"/>
          </p:cNvSpPr>
          <p:nvPr/>
        </p:nvSpPr>
        <p:spPr bwMode="auto">
          <a:xfrm flipH="1" flipV="1">
            <a:off x="1752600" y="2743200"/>
            <a:ext cx="381000" cy="381000"/>
          </a:xfrm>
          <a:prstGeom prst="line">
            <a:avLst/>
          </a:prstGeom>
          <a:noFill/>
          <a:ln w="12700">
            <a:solidFill>
              <a:schemeClr val="hlink"/>
            </a:solidFill>
            <a:round/>
            <a:headEnd type="none" w="sm" len="sm"/>
            <a:tailEnd type="triangle" w="sm" len="sm"/>
          </a:ln>
          <a:effectLst/>
        </p:spPr>
        <p:txBody>
          <a:bodyPr/>
          <a:lstStyle/>
          <a:p>
            <a:endParaRPr lang="en-US"/>
          </a:p>
        </p:txBody>
      </p:sp>
      <p:sp>
        <p:nvSpPr>
          <p:cNvPr id="711693" name="Text Box 13"/>
          <p:cNvSpPr txBox="1">
            <a:spLocks noChangeArrowheads="1"/>
          </p:cNvSpPr>
          <p:nvPr/>
        </p:nvSpPr>
        <p:spPr bwMode="auto">
          <a:xfrm>
            <a:off x="4648200" y="1387475"/>
            <a:ext cx="4495800" cy="4981575"/>
          </a:xfrm>
          <a:prstGeom prst="rect">
            <a:avLst/>
          </a:prstGeom>
          <a:noFill/>
          <a:ln w="12700">
            <a:noFill/>
            <a:miter lim="800000"/>
            <a:headEnd type="none" w="sm" len="sm"/>
            <a:tailEnd type="none" w="sm" len="sm"/>
          </a:ln>
          <a:effectLst/>
        </p:spPr>
        <p:txBody>
          <a:bodyPr>
            <a:spAutoFit/>
          </a:bodyPr>
          <a:lstStyle/>
          <a:p>
            <a:r>
              <a:rPr lang="en-US" sz="1600" b="0"/>
              <a:t>Basic idea:</a:t>
            </a:r>
          </a:p>
          <a:p>
            <a:endParaRPr lang="en-US" sz="1600" b="0"/>
          </a:p>
          <a:p>
            <a:r>
              <a:rPr lang="en-US" sz="1600" b="0"/>
              <a:t>An empty cylindrical cavity can be excited on </a:t>
            </a:r>
            <a:r>
              <a:rPr lang="en-US" sz="1600" b="0">
                <a:solidFill>
                  <a:schemeClr val="hlink"/>
                </a:solidFill>
              </a:rPr>
              <a:t>different modes</a:t>
            </a:r>
            <a:r>
              <a:rPr lang="en-US" sz="1600" b="0"/>
              <a:t>.</a:t>
            </a:r>
          </a:p>
          <a:p>
            <a:r>
              <a:rPr lang="en-US" sz="1600" b="0"/>
              <a:t>Some of these modes have only </a:t>
            </a:r>
            <a:r>
              <a:rPr lang="en-US" sz="1600" b="0">
                <a:solidFill>
                  <a:schemeClr val="hlink"/>
                </a:solidFill>
              </a:rPr>
              <a:t>transverse electric field</a:t>
            </a:r>
            <a:r>
              <a:rPr lang="en-US" sz="1600" b="0"/>
              <a:t> (the TE modes), and in particular going up in frequency one can find a </a:t>
            </a:r>
            <a:r>
              <a:rPr lang="en-US" sz="1600" b="0">
                <a:solidFill>
                  <a:schemeClr val="hlink"/>
                </a:solidFill>
              </a:rPr>
              <a:t>“quadrupole”</a:t>
            </a:r>
            <a:r>
              <a:rPr lang="en-US" sz="1600" b="0"/>
              <a:t> mode, the TE210.</a:t>
            </a:r>
          </a:p>
          <a:p>
            <a:endParaRPr lang="en-US" sz="1600" b="0"/>
          </a:p>
          <a:p>
            <a:r>
              <a:rPr lang="en-US" sz="1600" b="0"/>
              <a:t>The introduction of 4 electrodes (the vanes) can then “load” the TE210 mode, with 2 effects:</a:t>
            </a:r>
          </a:p>
          <a:p>
            <a:pPr lvl="1">
              <a:buFontTx/>
              <a:buChar char="-"/>
            </a:pPr>
            <a:r>
              <a:rPr lang="en-US" sz="1600" b="0"/>
              <a:t> Concentrate the electric field on the axis, increasing the efficiency.</a:t>
            </a:r>
          </a:p>
          <a:p>
            <a:pPr lvl="1">
              <a:buFontTx/>
              <a:buChar char="-"/>
            </a:pPr>
            <a:r>
              <a:rPr lang="en-US" sz="1600" b="0"/>
              <a:t> Lower the frequency of the TE210 mode, separating it from the other modes of the cylinder.</a:t>
            </a:r>
          </a:p>
          <a:p>
            <a:pPr>
              <a:buFontTx/>
              <a:buChar char="-"/>
            </a:pPr>
            <a:endParaRPr lang="en-US" sz="1600" b="0"/>
          </a:p>
          <a:p>
            <a:r>
              <a:rPr lang="en-US" sz="1600" b="0"/>
              <a:t>Unfortunately, the dipole mode TE110 is lowered as well, and remains as a perturbing mode in this type of RFQs.   </a:t>
            </a:r>
          </a:p>
        </p:txBody>
      </p:sp>
      <p:sp>
        <p:nvSpPr>
          <p:cNvPr id="711694" name="Line 14"/>
          <p:cNvSpPr>
            <a:spLocks noChangeShapeType="1"/>
          </p:cNvSpPr>
          <p:nvPr/>
        </p:nvSpPr>
        <p:spPr bwMode="auto">
          <a:xfrm>
            <a:off x="2819400" y="1676400"/>
            <a:ext cx="304800" cy="304800"/>
          </a:xfrm>
          <a:prstGeom prst="line">
            <a:avLst/>
          </a:prstGeom>
          <a:noFill/>
          <a:ln w="12700">
            <a:solidFill>
              <a:schemeClr val="hlink"/>
            </a:solidFill>
            <a:round/>
            <a:headEnd type="none" w="sm" len="sm"/>
            <a:tailEnd type="triangle" w="sm" len="sm"/>
          </a:ln>
          <a:effectLst/>
        </p:spPr>
        <p:txBody>
          <a:bodyPr/>
          <a:lstStyle/>
          <a:p>
            <a:endParaRPr lang="en-US"/>
          </a:p>
        </p:txBody>
      </p:sp>
      <p:sp>
        <p:nvSpPr>
          <p:cNvPr id="711695" name="Line 15"/>
          <p:cNvSpPr>
            <a:spLocks noChangeShapeType="1"/>
          </p:cNvSpPr>
          <p:nvPr/>
        </p:nvSpPr>
        <p:spPr bwMode="auto">
          <a:xfrm flipV="1">
            <a:off x="2819400" y="2971800"/>
            <a:ext cx="457200" cy="228600"/>
          </a:xfrm>
          <a:prstGeom prst="line">
            <a:avLst/>
          </a:prstGeom>
          <a:noFill/>
          <a:ln w="12700">
            <a:solidFill>
              <a:schemeClr val="hlink"/>
            </a:solidFill>
            <a:round/>
            <a:headEnd type="none" w="sm" len="sm"/>
            <a:tailEnd type="triangle" w="sm" len="sm"/>
          </a:ln>
          <a:effectLst/>
        </p:spPr>
        <p:txBody>
          <a:bodyPr/>
          <a:lstStyle/>
          <a:p>
            <a:endParaRPr lang="en-US"/>
          </a:p>
        </p:txBody>
      </p:sp>
    </p:spTree>
    <p:extLst>
      <p:ext uri="{BB962C8B-B14F-4D97-AF65-F5344CB8AC3E}">
        <p14:creationId xmlns:p14="http://schemas.microsoft.com/office/powerpoint/2010/main" val="18704967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11"/>
          </p:nvPr>
        </p:nvSpPr>
        <p:spPr>
          <a:xfrm>
            <a:off x="8153400" y="6324600"/>
            <a:ext cx="457200" cy="381000"/>
          </a:xfrm>
        </p:spPr>
        <p:txBody>
          <a:bodyPr/>
          <a:lstStyle/>
          <a:p>
            <a:fld id="{54E3B86C-E0E9-4E72-992D-6783E38EA310}" type="slidenum">
              <a:rPr lang="en-GB"/>
              <a:pPr/>
              <a:t>88</a:t>
            </a:fld>
            <a:endParaRPr lang="en-GB" dirty="0"/>
          </a:p>
        </p:txBody>
      </p:sp>
      <p:sp>
        <p:nvSpPr>
          <p:cNvPr id="716804" name="Rectangle 4"/>
          <p:cNvSpPr>
            <a:spLocks noGrp="1" noChangeArrowheads="1"/>
          </p:cNvSpPr>
          <p:nvPr>
            <p:ph type="title"/>
          </p:nvPr>
        </p:nvSpPr>
        <p:spPr/>
        <p:txBody>
          <a:bodyPr/>
          <a:lstStyle/>
          <a:p>
            <a:r>
              <a:rPr lang="en-US"/>
              <a:t>The 4-rod RFQ</a:t>
            </a:r>
          </a:p>
        </p:txBody>
      </p:sp>
      <p:pic>
        <p:nvPicPr>
          <p:cNvPr id="716806" name="Picture 6" descr="RFQ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200" y="1371600"/>
            <a:ext cx="3048000" cy="2065338"/>
          </a:xfrm>
          <a:prstGeom prst="rect">
            <a:avLst/>
          </a:prstGeom>
          <a:noFill/>
        </p:spPr>
      </p:pic>
      <p:pic>
        <p:nvPicPr>
          <p:cNvPr id="716807"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l="8450" r="12675" b="32666"/>
          <a:stretch>
            <a:fillRect/>
          </a:stretch>
        </p:blipFill>
        <p:spPr bwMode="auto">
          <a:xfrm>
            <a:off x="304800" y="3276600"/>
            <a:ext cx="4267200" cy="1993900"/>
          </a:xfrm>
          <a:prstGeom prst="rect">
            <a:avLst/>
          </a:prstGeom>
          <a:noFill/>
          <a:ln w="12700">
            <a:noFill/>
            <a:miter lim="800000"/>
            <a:headEnd type="none" w="sm" len="sm"/>
            <a:tailEnd type="none" w="sm" len="sm"/>
          </a:ln>
          <a:effectLst/>
        </p:spPr>
      </p:pic>
      <p:sp>
        <p:nvSpPr>
          <p:cNvPr id="716808" name="Rectangle 8"/>
          <p:cNvSpPr>
            <a:spLocks noChangeArrowheads="1"/>
          </p:cNvSpPr>
          <p:nvPr/>
        </p:nvSpPr>
        <p:spPr bwMode="auto">
          <a:xfrm>
            <a:off x="2667000" y="4876800"/>
            <a:ext cx="2362200" cy="5334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716809" name="Text Box 9"/>
          <p:cNvSpPr txBox="1">
            <a:spLocks noChangeArrowheads="1"/>
          </p:cNvSpPr>
          <p:nvPr/>
        </p:nvSpPr>
        <p:spPr bwMode="auto">
          <a:xfrm>
            <a:off x="4343400" y="1447800"/>
            <a:ext cx="4648200" cy="5016758"/>
          </a:xfrm>
          <a:prstGeom prst="rect">
            <a:avLst/>
          </a:prstGeom>
          <a:noFill/>
          <a:ln w="12700">
            <a:noFill/>
            <a:miter lim="800000"/>
            <a:headEnd type="none" w="sm" len="sm"/>
            <a:tailEnd type="none" w="sm" len="sm"/>
          </a:ln>
          <a:effectLst/>
        </p:spPr>
        <p:txBody>
          <a:bodyPr wrap="square">
            <a:spAutoFit/>
          </a:bodyPr>
          <a:lstStyle/>
          <a:p>
            <a:r>
              <a:rPr lang="en-US" sz="1600" b="0" dirty="0"/>
              <a:t>An alternative solution is to machine the modulation not on the tip of an electrode, but on a set of rods </a:t>
            </a:r>
            <a:r>
              <a:rPr lang="en-US" sz="1600" b="0" dirty="0" smtClean="0"/>
              <a:t>(machining </a:t>
            </a:r>
            <a:r>
              <a:rPr lang="en-US" sz="1600" b="0" dirty="0"/>
              <a:t>on a </a:t>
            </a:r>
            <a:r>
              <a:rPr lang="en-US" sz="1600" b="0" dirty="0" smtClean="0"/>
              <a:t>lathe, old design) or on some small “</a:t>
            </a:r>
            <a:r>
              <a:rPr lang="en-US" sz="1600" b="0" dirty="0" err="1" smtClean="0"/>
              <a:t>vanelets</a:t>
            </a:r>
            <a:r>
              <a:rPr lang="en-US" sz="1600" b="0" dirty="0" smtClean="0"/>
              <a:t>”.</a:t>
            </a:r>
            <a:endParaRPr lang="en-US" sz="1600" b="0" dirty="0"/>
          </a:p>
          <a:p>
            <a:endParaRPr lang="en-US" sz="1600" b="0" dirty="0"/>
          </a:p>
          <a:p>
            <a:r>
              <a:rPr lang="en-US" sz="1600" b="0" dirty="0"/>
              <a:t>The </a:t>
            </a:r>
            <a:r>
              <a:rPr lang="en-US" sz="1600" b="0" dirty="0" smtClean="0"/>
              <a:t>4 electrodes are </a:t>
            </a:r>
            <a:r>
              <a:rPr lang="en-US" sz="1600" b="0" dirty="0"/>
              <a:t>then </a:t>
            </a:r>
            <a:r>
              <a:rPr lang="en-US" sz="1600" b="0" dirty="0" smtClean="0"/>
              <a:t>brought </a:t>
            </a:r>
            <a:r>
              <a:rPr lang="en-US" sz="1600" b="0" dirty="0"/>
              <a:t>to the correct quadrupole potential by an arrangement of quarter-wavelength transmission lines. The set-up is then inserted into a cylindrical tank.</a:t>
            </a:r>
          </a:p>
          <a:p>
            <a:endParaRPr lang="en-US" sz="1600" b="0" dirty="0"/>
          </a:p>
          <a:p>
            <a:r>
              <a:rPr lang="en-US" sz="1600" b="0" dirty="0"/>
              <a:t>Cost-effective solution, becomes critical at high frequencies </a:t>
            </a:r>
            <a:r>
              <a:rPr lang="en-US" sz="1600" b="0" dirty="0">
                <a:sym typeface="Symbol" pitchFamily="18" charset="2"/>
              </a:rPr>
              <a:t> dimensions become small and current densities go up</a:t>
            </a:r>
            <a:r>
              <a:rPr lang="en-US" sz="1600" b="0" dirty="0" smtClean="0">
                <a:sym typeface="Symbol" pitchFamily="18" charset="2"/>
              </a:rPr>
              <a:t>.</a:t>
            </a:r>
          </a:p>
          <a:p>
            <a:endParaRPr lang="en-US" sz="1600" b="0" dirty="0" smtClean="0">
              <a:sym typeface="Symbol" pitchFamily="18" charset="2"/>
            </a:endParaRPr>
          </a:p>
          <a:p>
            <a:r>
              <a:rPr lang="en-US" sz="1600" b="0" dirty="0" smtClean="0">
                <a:sym typeface="Symbol" pitchFamily="18" charset="2"/>
              </a:rPr>
              <a:t>Power densities are higher than in the 4-vane  more problems for high power applications.  </a:t>
            </a:r>
            <a:endParaRPr lang="en-US" sz="1600" b="0" dirty="0">
              <a:sym typeface="Symbol" pitchFamily="18" charset="2"/>
            </a:endParaRPr>
          </a:p>
          <a:p>
            <a:endParaRPr lang="en-US" sz="1600" b="0" dirty="0">
              <a:sym typeface="Symbol" pitchFamily="18" charset="2"/>
            </a:endParaRPr>
          </a:p>
          <a:p>
            <a:r>
              <a:rPr lang="en-US" sz="1600" dirty="0" smtClean="0">
                <a:solidFill>
                  <a:srgbClr val="FF0000"/>
                </a:solidFill>
                <a:sym typeface="Symbol" pitchFamily="18" charset="2"/>
              </a:rPr>
              <a:t>Commonly </a:t>
            </a:r>
            <a:r>
              <a:rPr lang="en-US" sz="1600" dirty="0">
                <a:solidFill>
                  <a:srgbClr val="FF0000"/>
                </a:solidFill>
                <a:sym typeface="Symbol" pitchFamily="18" charset="2"/>
              </a:rPr>
              <a:t>used for </a:t>
            </a:r>
            <a:r>
              <a:rPr lang="en-US" sz="1600" dirty="0" smtClean="0">
                <a:solidFill>
                  <a:srgbClr val="FF0000"/>
                </a:solidFill>
                <a:sym typeface="Symbol" pitchFamily="18" charset="2"/>
              </a:rPr>
              <a:t>heavy ions and protons at </a:t>
            </a:r>
            <a:r>
              <a:rPr lang="en-US" sz="1600" dirty="0">
                <a:solidFill>
                  <a:srgbClr val="FF0000"/>
                </a:solidFill>
                <a:sym typeface="Symbol" pitchFamily="18" charset="2"/>
              </a:rPr>
              <a:t>low frequency – low duty </a:t>
            </a:r>
            <a:r>
              <a:rPr lang="en-US" sz="1600" dirty="0" smtClean="0">
                <a:solidFill>
                  <a:srgbClr val="FF0000"/>
                </a:solidFill>
                <a:sym typeface="Symbol" pitchFamily="18" charset="2"/>
              </a:rPr>
              <a:t>cycle (f </a:t>
            </a:r>
            <a:r>
              <a:rPr lang="en-US" sz="1600" dirty="0">
                <a:solidFill>
                  <a:srgbClr val="FF0000"/>
                </a:solidFill>
                <a:sym typeface="Symbol" pitchFamily="18" charset="2"/>
              </a:rPr>
              <a:t>&lt;200 MHz</a:t>
            </a:r>
            <a:r>
              <a:rPr lang="en-US" sz="1600" dirty="0" smtClean="0">
                <a:solidFill>
                  <a:srgbClr val="FF0000"/>
                </a:solidFill>
                <a:sym typeface="Symbol" pitchFamily="18" charset="2"/>
              </a:rPr>
              <a:t>). </a:t>
            </a:r>
            <a:r>
              <a:rPr lang="en-US" sz="1600" b="0" dirty="0" smtClean="0">
                <a:sym typeface="Symbol" pitchFamily="18" charset="2"/>
              </a:rPr>
              <a:t>Under development versions for high duty</a:t>
            </a:r>
            <a:endParaRPr lang="en-US" sz="1600" b="0" dirty="0">
              <a:sym typeface="Symbol" pitchFamily="18" charset="2"/>
            </a:endParaRPr>
          </a:p>
        </p:txBody>
      </p:sp>
      <p:pic>
        <p:nvPicPr>
          <p:cNvPr id="716810" name="Picture 10" descr="Numériser000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42310">
            <a:off x="630630" y="5388728"/>
            <a:ext cx="2667000" cy="1071563"/>
          </a:xfrm>
          <a:prstGeom prst="rect">
            <a:avLst/>
          </a:prstGeom>
          <a:noFill/>
        </p:spPr>
      </p:pic>
      <p:sp>
        <p:nvSpPr>
          <p:cNvPr id="716811" name="Text Box 11"/>
          <p:cNvSpPr txBox="1">
            <a:spLocks noChangeArrowheads="1"/>
          </p:cNvSpPr>
          <p:nvPr/>
        </p:nvSpPr>
        <p:spPr bwMode="auto">
          <a:xfrm>
            <a:off x="3297630" y="5236328"/>
            <a:ext cx="331788" cy="396875"/>
          </a:xfrm>
          <a:prstGeom prst="rect">
            <a:avLst/>
          </a:prstGeom>
          <a:noFill/>
          <a:ln w="12700">
            <a:noFill/>
            <a:miter lim="800000"/>
            <a:headEnd type="none" w="sm" len="sm"/>
            <a:tailEnd type="none" w="sm" len="sm"/>
          </a:ln>
          <a:effectLst/>
        </p:spPr>
        <p:txBody>
          <a:bodyPr wrap="none">
            <a:spAutoFit/>
          </a:bodyPr>
          <a:lstStyle/>
          <a:p>
            <a:r>
              <a:rPr lang="en-GB">
                <a:solidFill>
                  <a:schemeClr val="hlink"/>
                </a:solidFill>
              </a:rPr>
              <a:t>+</a:t>
            </a:r>
            <a:endParaRPr lang="en-US">
              <a:solidFill>
                <a:schemeClr val="hlink"/>
              </a:solidFill>
            </a:endParaRPr>
          </a:p>
        </p:txBody>
      </p:sp>
      <p:sp>
        <p:nvSpPr>
          <p:cNvPr id="716812" name="Text Box 12"/>
          <p:cNvSpPr txBox="1">
            <a:spLocks noChangeArrowheads="1"/>
          </p:cNvSpPr>
          <p:nvPr/>
        </p:nvSpPr>
        <p:spPr bwMode="auto">
          <a:xfrm>
            <a:off x="3297630" y="5388728"/>
            <a:ext cx="268288" cy="396875"/>
          </a:xfrm>
          <a:prstGeom prst="rect">
            <a:avLst/>
          </a:prstGeom>
          <a:noFill/>
          <a:ln w="12700">
            <a:noFill/>
            <a:miter lim="800000"/>
            <a:headEnd type="none" w="sm" len="sm"/>
            <a:tailEnd type="none" w="sm" len="sm"/>
          </a:ln>
          <a:effectLst/>
        </p:spPr>
        <p:txBody>
          <a:bodyPr wrap="none">
            <a:spAutoFit/>
          </a:bodyPr>
          <a:lstStyle/>
          <a:p>
            <a:r>
              <a:rPr lang="en-GB">
                <a:solidFill>
                  <a:schemeClr val="hlink"/>
                </a:solidFill>
              </a:rPr>
              <a:t>-</a:t>
            </a:r>
            <a:endParaRPr lang="en-US">
              <a:solidFill>
                <a:schemeClr val="hlink"/>
              </a:solidFill>
            </a:endParaRPr>
          </a:p>
        </p:txBody>
      </p:sp>
      <p:sp>
        <p:nvSpPr>
          <p:cNvPr id="716813" name="Line 13"/>
          <p:cNvSpPr>
            <a:spLocks noChangeShapeType="1"/>
          </p:cNvSpPr>
          <p:nvPr/>
        </p:nvSpPr>
        <p:spPr bwMode="auto">
          <a:xfrm>
            <a:off x="3678630" y="5617328"/>
            <a:ext cx="0" cy="685800"/>
          </a:xfrm>
          <a:prstGeom prst="line">
            <a:avLst/>
          </a:prstGeom>
          <a:noFill/>
          <a:ln w="12700">
            <a:solidFill>
              <a:schemeClr val="tx1"/>
            </a:solidFill>
            <a:round/>
            <a:headEnd type="arrow" w="med" len="med"/>
            <a:tailEnd type="arrow" w="med" len="med"/>
          </a:ln>
          <a:effectLst/>
        </p:spPr>
        <p:txBody>
          <a:bodyPr/>
          <a:lstStyle/>
          <a:p>
            <a:endParaRPr lang="en-US"/>
          </a:p>
        </p:txBody>
      </p:sp>
      <p:sp>
        <p:nvSpPr>
          <p:cNvPr id="716814" name="Text Box 14"/>
          <p:cNvSpPr txBox="1">
            <a:spLocks noChangeArrowheads="1"/>
          </p:cNvSpPr>
          <p:nvPr/>
        </p:nvSpPr>
        <p:spPr bwMode="auto">
          <a:xfrm>
            <a:off x="3662755" y="5750678"/>
            <a:ext cx="584200" cy="336550"/>
          </a:xfrm>
          <a:prstGeom prst="rect">
            <a:avLst/>
          </a:prstGeom>
          <a:noFill/>
          <a:ln w="12700">
            <a:noFill/>
            <a:miter lim="800000"/>
            <a:headEnd type="none" w="sm" len="sm"/>
            <a:tailEnd type="none" w="sm" len="sm"/>
          </a:ln>
          <a:effectLst/>
        </p:spPr>
        <p:txBody>
          <a:bodyPr wrap="none">
            <a:spAutoFit/>
          </a:bodyPr>
          <a:lstStyle/>
          <a:p>
            <a:r>
              <a:rPr lang="en-GB" sz="1600" b="0"/>
              <a:t>&lt;</a:t>
            </a:r>
            <a:r>
              <a:rPr lang="en-GB" sz="1600" b="0">
                <a:latin typeface="Symbol" pitchFamily="18" charset="2"/>
              </a:rPr>
              <a:t>l</a:t>
            </a:r>
            <a:r>
              <a:rPr lang="en-GB" sz="1600" b="0"/>
              <a:t>/4</a:t>
            </a:r>
            <a:endParaRPr lang="en-US" sz="1600" b="0"/>
          </a:p>
        </p:txBody>
      </p:sp>
      <p:pic>
        <p:nvPicPr>
          <p:cNvPr id="716818" name="Picture 18" descr="indutt"/>
          <p:cNvPicPr>
            <a:picLocks noChangeAspect="1" noChangeArrowheads="1"/>
          </p:cNvPicPr>
          <p:nvPr/>
        </p:nvPicPr>
        <p:blipFill>
          <a:blip r:embed="rId5" cstate="print">
            <a:extLst>
              <a:ext uri="{28A0092B-C50C-407E-A947-70E740481C1C}">
                <a14:useLocalDpi xmlns:a14="http://schemas.microsoft.com/office/drawing/2010/main"/>
              </a:ext>
            </a:extLst>
          </a:blip>
          <a:srcRect l="19998" t="17778" r="40001" b="20000"/>
          <a:stretch>
            <a:fillRect/>
          </a:stretch>
        </p:blipFill>
        <p:spPr bwMode="auto">
          <a:xfrm>
            <a:off x="2154630" y="5693528"/>
            <a:ext cx="304800" cy="533400"/>
          </a:xfrm>
          <a:prstGeom prst="rect">
            <a:avLst/>
          </a:prstGeom>
          <a:noFill/>
        </p:spPr>
      </p:pic>
      <p:pic>
        <p:nvPicPr>
          <p:cNvPr id="716820" name="Picture 20" descr="indutt"/>
          <p:cNvPicPr>
            <a:picLocks noChangeAspect="1" noChangeArrowheads="1"/>
          </p:cNvPicPr>
          <p:nvPr/>
        </p:nvPicPr>
        <p:blipFill>
          <a:blip r:embed="rId5" cstate="print">
            <a:extLst>
              <a:ext uri="{28A0092B-C50C-407E-A947-70E740481C1C}">
                <a14:useLocalDpi xmlns:a14="http://schemas.microsoft.com/office/drawing/2010/main"/>
              </a:ext>
            </a:extLst>
          </a:blip>
          <a:srcRect l="19998" t="17778" r="40001" b="20000"/>
          <a:stretch>
            <a:fillRect/>
          </a:stretch>
        </p:blipFill>
        <p:spPr bwMode="auto">
          <a:xfrm>
            <a:off x="2840430" y="5693528"/>
            <a:ext cx="304800" cy="533400"/>
          </a:xfrm>
          <a:prstGeom prst="rect">
            <a:avLst/>
          </a:prstGeom>
          <a:noFill/>
        </p:spPr>
      </p:pic>
    </p:spTree>
    <p:extLst>
      <p:ext uri="{BB962C8B-B14F-4D97-AF65-F5344CB8AC3E}">
        <p14:creationId xmlns:p14="http://schemas.microsoft.com/office/powerpoint/2010/main" val="3458601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fld id="{42C55A9C-1267-4969-9BAF-9D67245F73C2}" type="slidenum">
              <a:rPr lang="en-GB"/>
              <a:pPr/>
              <a:t>89</a:t>
            </a:fld>
            <a:endParaRPr lang="en-GB"/>
          </a:p>
        </p:txBody>
      </p:sp>
      <p:sp>
        <p:nvSpPr>
          <p:cNvPr id="679940" name="Rectangle 4"/>
          <p:cNvSpPr>
            <a:spLocks noGrp="1" noChangeArrowheads="1"/>
          </p:cNvSpPr>
          <p:nvPr>
            <p:ph type="title"/>
          </p:nvPr>
        </p:nvSpPr>
        <p:spPr/>
        <p:txBody>
          <a:bodyPr/>
          <a:lstStyle/>
          <a:p>
            <a:r>
              <a:rPr lang="en-US" sz="3200"/>
              <a:t>Mechanical aspects – tolerances</a:t>
            </a:r>
          </a:p>
        </p:txBody>
      </p:sp>
      <p:sp>
        <p:nvSpPr>
          <p:cNvPr id="679941" name="Text Box 5"/>
          <p:cNvSpPr txBox="1">
            <a:spLocks noChangeArrowheads="1"/>
          </p:cNvSpPr>
          <p:nvPr/>
        </p:nvSpPr>
        <p:spPr bwMode="auto">
          <a:xfrm>
            <a:off x="381000" y="1371600"/>
            <a:ext cx="8305800" cy="830997"/>
          </a:xfrm>
          <a:prstGeom prst="rect">
            <a:avLst/>
          </a:prstGeom>
          <a:noFill/>
          <a:ln w="12700">
            <a:noFill/>
            <a:miter lim="800000"/>
            <a:headEnd type="none" w="sm" len="sm"/>
            <a:tailEnd type="none" w="sm" len="sm"/>
          </a:ln>
          <a:effectLst/>
        </p:spPr>
        <p:txBody>
          <a:bodyPr>
            <a:spAutoFit/>
          </a:bodyPr>
          <a:lstStyle/>
          <a:p>
            <a:pPr marL="457200" indent="-457200"/>
            <a:r>
              <a:rPr lang="en-GB" sz="1600" b="0" dirty="0" smtClean="0"/>
              <a:t>Two main mechanical problems:</a:t>
            </a:r>
            <a:endParaRPr lang="en-GB" sz="1600" b="0" dirty="0"/>
          </a:p>
          <a:p>
            <a:pPr marL="457200" indent="-457200"/>
            <a:r>
              <a:rPr lang="en-GB" sz="1600" b="0" dirty="0" smtClean="0"/>
              <a:t>1</a:t>
            </a:r>
            <a:r>
              <a:rPr lang="en-GB" sz="1600" b="0" dirty="0"/>
              <a:t>. The need to </a:t>
            </a:r>
            <a:r>
              <a:rPr lang="en-GB" sz="1600" b="0" dirty="0" smtClean="0"/>
              <a:t>achieve the </a:t>
            </a:r>
            <a:r>
              <a:rPr lang="en-GB" sz="1600" b="0" u="sng" dirty="0">
                <a:solidFill>
                  <a:schemeClr val="hlink"/>
                </a:solidFill>
              </a:rPr>
              <a:t>tight tolerances</a:t>
            </a:r>
            <a:r>
              <a:rPr lang="en-GB" sz="1600" b="0" dirty="0"/>
              <a:t> in vane machining and positioning </a:t>
            </a:r>
            <a:r>
              <a:rPr lang="en-GB" sz="1600" b="0" dirty="0" smtClean="0"/>
              <a:t>required by beam dynamics and RF.</a:t>
            </a:r>
            <a:endParaRPr lang="en-US" sz="1600" b="0" dirty="0"/>
          </a:p>
        </p:txBody>
      </p:sp>
      <p:pic>
        <p:nvPicPr>
          <p:cNvPr id="679942" name="Picture 6" descr="P10201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2286000"/>
            <a:ext cx="4465638" cy="3349625"/>
          </a:xfrm>
          <a:prstGeom prst="rect">
            <a:avLst/>
          </a:prstGeom>
          <a:noFill/>
        </p:spPr>
      </p:pic>
      <p:sp>
        <p:nvSpPr>
          <p:cNvPr id="679943" name="Text Box 7"/>
          <p:cNvSpPr txBox="1">
            <a:spLocks noChangeArrowheads="1"/>
          </p:cNvSpPr>
          <p:nvPr/>
        </p:nvSpPr>
        <p:spPr bwMode="auto">
          <a:xfrm>
            <a:off x="228600" y="5867400"/>
            <a:ext cx="2667000" cy="517525"/>
          </a:xfrm>
          <a:prstGeom prst="rect">
            <a:avLst/>
          </a:prstGeom>
          <a:noFill/>
          <a:ln w="12700">
            <a:noFill/>
            <a:miter lim="800000"/>
            <a:headEnd type="none" w="sm" len="sm"/>
            <a:tailEnd type="none" w="sm" len="sm"/>
          </a:ln>
          <a:effectLst/>
        </p:spPr>
        <p:txBody>
          <a:bodyPr>
            <a:spAutoFit/>
          </a:bodyPr>
          <a:lstStyle/>
          <a:p>
            <a:r>
              <a:rPr lang="en-GB" sz="1400" b="0" i="1" dirty="0"/>
              <a:t>Machining of a vane for the new CERN RFQ (linac4)</a:t>
            </a:r>
            <a:endParaRPr lang="en-US" sz="1400" b="0" i="1" dirty="0"/>
          </a:p>
        </p:txBody>
      </p:sp>
      <p:pic>
        <p:nvPicPr>
          <p:cNvPr id="78029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24200" y="4953000"/>
            <a:ext cx="5943600" cy="1793041"/>
          </a:xfrm>
          <a:prstGeom prst="rect">
            <a:avLst/>
          </a:prstGeom>
          <a:noFill/>
          <a:ln w="9525">
            <a:noFill/>
            <a:miter lim="800000"/>
            <a:headEnd/>
            <a:tailEnd/>
          </a:ln>
        </p:spPr>
      </p:pic>
      <p:sp>
        <p:nvSpPr>
          <p:cNvPr id="8" name="TextBox 7"/>
          <p:cNvSpPr txBox="1"/>
          <p:nvPr/>
        </p:nvSpPr>
        <p:spPr>
          <a:xfrm>
            <a:off x="4800600" y="2362200"/>
            <a:ext cx="4343400" cy="2308324"/>
          </a:xfrm>
          <a:prstGeom prst="rect">
            <a:avLst/>
          </a:prstGeom>
          <a:noFill/>
        </p:spPr>
        <p:txBody>
          <a:bodyPr wrap="square" rtlCol="0">
            <a:spAutoFit/>
          </a:bodyPr>
          <a:lstStyle/>
          <a:p>
            <a:r>
              <a:rPr lang="en-US" sz="1600" b="0" dirty="0" smtClean="0"/>
              <a:t>RF and beam dynamics both require </a:t>
            </a:r>
            <a:r>
              <a:rPr lang="en-US" sz="1600" dirty="0" smtClean="0">
                <a:solidFill>
                  <a:srgbClr val="FF0000"/>
                </a:solidFill>
              </a:rPr>
              <a:t>tight tolerances </a:t>
            </a:r>
            <a:r>
              <a:rPr lang="en-US" sz="1600" b="0" dirty="0" smtClean="0"/>
              <a:t>in the position of the electrodes (Linac4 RFQ: &lt;30 </a:t>
            </a:r>
            <a:r>
              <a:rPr lang="en-US" sz="1600" b="0" dirty="0" smtClean="0">
                <a:latin typeface="Symbol" pitchFamily="18" charset="2"/>
              </a:rPr>
              <a:t>m</a:t>
            </a:r>
            <a:r>
              <a:rPr lang="en-US" sz="1600" b="0" dirty="0" smtClean="0"/>
              <a:t>m).</a:t>
            </a:r>
          </a:p>
          <a:p>
            <a:r>
              <a:rPr lang="en-US" sz="1600" b="0" dirty="0" smtClean="0"/>
              <a:t>RF: presence of dipole and/or longitudinal components.</a:t>
            </a:r>
          </a:p>
          <a:p>
            <a:r>
              <a:rPr lang="en-US" sz="1600" b="0" dirty="0" smtClean="0"/>
              <a:t>Beam dynamics: introduction of multipoles (Linac4 RFQ average aperture r</a:t>
            </a:r>
            <a:r>
              <a:rPr lang="en-US" sz="1600" b="0" baseline="-25000" dirty="0" smtClean="0"/>
              <a:t>0</a:t>
            </a:r>
            <a:r>
              <a:rPr lang="en-US" sz="1600" b="0" dirty="0" smtClean="0"/>
              <a:t> = 3.3 mm, 1% of aperture is ~30 </a:t>
            </a:r>
            <a:r>
              <a:rPr lang="en-US" sz="1600" b="0" dirty="0" smtClean="0">
                <a:latin typeface="Symbol" pitchFamily="18" charset="2"/>
              </a:rPr>
              <a:t>m</a:t>
            </a:r>
            <a:r>
              <a:rPr lang="en-US" sz="1600" b="0" dirty="0" smtClean="0"/>
              <a:t>m). Minimum aperture a = 1.8 mm !!</a:t>
            </a:r>
          </a:p>
        </p:txBody>
      </p:sp>
    </p:spTree>
    <p:extLst>
      <p:ext uri="{BB962C8B-B14F-4D97-AF65-F5344CB8AC3E}">
        <p14:creationId xmlns:p14="http://schemas.microsoft.com/office/powerpoint/2010/main" val="2347917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fld id="{32860648-D6BA-438C-838C-6C866CA41C56}" type="slidenum">
              <a:rPr lang="en-GB"/>
              <a:pPr/>
              <a:t>9</a:t>
            </a:fld>
            <a:endParaRPr lang="en-GB"/>
          </a:p>
        </p:txBody>
      </p:sp>
      <p:sp>
        <p:nvSpPr>
          <p:cNvPr id="670724" name="Rectangle 4"/>
          <p:cNvSpPr>
            <a:spLocks noGrp="1" noChangeArrowheads="1"/>
          </p:cNvSpPr>
          <p:nvPr>
            <p:ph type="title"/>
          </p:nvPr>
        </p:nvSpPr>
        <p:spPr>
          <a:xfrm>
            <a:off x="1752600" y="381000"/>
            <a:ext cx="5943600" cy="762000"/>
          </a:xfrm>
        </p:spPr>
        <p:txBody>
          <a:bodyPr/>
          <a:lstStyle/>
          <a:p>
            <a:r>
              <a:rPr lang="en-GB" dirty="0"/>
              <a:t>Case 1: a </a:t>
            </a:r>
            <a:r>
              <a:rPr lang="en-GB" dirty="0" smtClean="0"/>
              <a:t>single-cavity </a:t>
            </a:r>
            <a:r>
              <a:rPr lang="en-GB" dirty="0"/>
              <a:t>linac</a:t>
            </a:r>
            <a:endParaRPr lang="en-US" dirty="0"/>
          </a:p>
        </p:txBody>
      </p:sp>
      <p:pic>
        <p:nvPicPr>
          <p:cNvPr id="670725"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1447800"/>
            <a:ext cx="7067550" cy="5303838"/>
          </a:xfrm>
          <a:prstGeom prst="rect">
            <a:avLst/>
          </a:prstGeom>
          <a:noFill/>
          <a:ln w="9525">
            <a:noFill/>
            <a:miter lim="800000"/>
            <a:headEnd/>
            <a:tailEnd/>
          </a:ln>
        </p:spPr>
      </p:pic>
      <p:pic>
        <p:nvPicPr>
          <p:cNvPr id="670726" name="Picture 3"/>
          <p:cNvPicPr>
            <a:picLocks noChangeAspect="1"/>
          </p:cNvPicPr>
          <p:nvPr/>
        </p:nvPicPr>
        <p:blipFill>
          <a:blip r:embed="rId3" cstate="print">
            <a:extLst>
              <a:ext uri="{28A0092B-C50C-407E-A947-70E740481C1C}">
                <a14:useLocalDpi xmlns:a14="http://schemas.microsoft.com/office/drawing/2010/main"/>
              </a:ext>
            </a:extLst>
          </a:blip>
          <a:srcRect r="16280"/>
          <a:stretch>
            <a:fillRect/>
          </a:stretch>
        </p:blipFill>
        <p:spPr bwMode="auto">
          <a:xfrm>
            <a:off x="6019800" y="1676400"/>
            <a:ext cx="2743200" cy="2459038"/>
          </a:xfrm>
          <a:prstGeom prst="rect">
            <a:avLst/>
          </a:prstGeom>
          <a:noFill/>
          <a:ln w="9525">
            <a:noFill/>
            <a:miter lim="800000"/>
            <a:headEnd/>
            <a:tailEnd/>
          </a:ln>
        </p:spPr>
      </p:pic>
      <p:sp>
        <p:nvSpPr>
          <p:cNvPr id="670727" name="Text Box 7"/>
          <p:cNvSpPr txBox="1">
            <a:spLocks noChangeArrowheads="1"/>
          </p:cNvSpPr>
          <p:nvPr/>
        </p:nvSpPr>
        <p:spPr bwMode="auto">
          <a:xfrm>
            <a:off x="228600" y="4876800"/>
            <a:ext cx="6124575" cy="1803400"/>
          </a:xfrm>
          <a:prstGeom prst="rect">
            <a:avLst/>
          </a:prstGeom>
          <a:noFill/>
          <a:ln w="12700">
            <a:noFill/>
            <a:miter lim="800000"/>
            <a:headEnd type="none" w="sm" len="sm"/>
            <a:tailEnd type="none" w="sm" len="sm"/>
          </a:ln>
          <a:effectLst/>
        </p:spPr>
        <p:txBody>
          <a:bodyPr wrap="none">
            <a:spAutoFit/>
          </a:bodyPr>
          <a:lstStyle/>
          <a:p>
            <a:r>
              <a:rPr lang="en-GB" sz="1600" dirty="0" smtClean="0">
                <a:solidFill>
                  <a:schemeClr val="hlink"/>
                </a:solidFill>
              </a:rPr>
              <a:t>HIE-ISOLDE </a:t>
            </a:r>
            <a:r>
              <a:rPr lang="en-GB" sz="1600" dirty="0">
                <a:solidFill>
                  <a:schemeClr val="hlink"/>
                </a:solidFill>
              </a:rPr>
              <a:t>linac</a:t>
            </a:r>
            <a:r>
              <a:rPr lang="en-GB" sz="1600" b="0" dirty="0"/>
              <a:t> </a:t>
            </a:r>
          </a:p>
          <a:p>
            <a:r>
              <a:rPr lang="en-GB" sz="1600" b="0" dirty="0"/>
              <a:t>(to be built at CERN - </a:t>
            </a:r>
            <a:r>
              <a:rPr lang="en-GB" sz="1600" b="0" u="sng" dirty="0"/>
              <a:t>superconducting</a:t>
            </a:r>
            <a:r>
              <a:rPr lang="en-GB" sz="1600" b="0" dirty="0"/>
              <a:t>)</a:t>
            </a:r>
          </a:p>
          <a:p>
            <a:r>
              <a:rPr lang="en-GB" sz="1600" b="0" dirty="0"/>
              <a:t>Post-accelerator of radioactive ions</a:t>
            </a:r>
          </a:p>
          <a:p>
            <a:r>
              <a:rPr lang="en-GB" sz="1600" b="0" dirty="0"/>
              <a:t>2 sections of identical equally spaced cavities</a:t>
            </a:r>
          </a:p>
          <a:p>
            <a:r>
              <a:rPr lang="en-GB" sz="1600" b="0" dirty="0"/>
              <a:t>Quarter-wave RF cavities, 2 gaps</a:t>
            </a:r>
          </a:p>
          <a:p>
            <a:r>
              <a:rPr lang="en-GB" sz="1600" b="0" dirty="0"/>
              <a:t>12 + 20 cavities with individual RF amplifiers, 8 focusing solenoids</a:t>
            </a:r>
          </a:p>
          <a:p>
            <a:r>
              <a:rPr lang="en-GB" sz="1600" b="0" dirty="0"/>
              <a:t>Energy 1.2 </a:t>
            </a:r>
            <a:r>
              <a:rPr lang="en-GB" sz="1600" b="0" dirty="0">
                <a:sym typeface="Symbol" pitchFamily="18" charset="2"/>
              </a:rPr>
              <a:t> 10 MeV/u, accelerates different A/m</a:t>
            </a:r>
            <a:r>
              <a:rPr lang="en-GB" sz="1600" b="0" dirty="0"/>
              <a:t>   </a:t>
            </a:r>
            <a:endParaRPr lang="en-US" sz="1600" b="0" dirty="0"/>
          </a:p>
        </p:txBody>
      </p:sp>
      <p:sp>
        <p:nvSpPr>
          <p:cNvPr id="670728" name="Line 8"/>
          <p:cNvSpPr>
            <a:spLocks noChangeShapeType="1"/>
          </p:cNvSpPr>
          <p:nvPr/>
        </p:nvSpPr>
        <p:spPr bwMode="auto">
          <a:xfrm flipH="1" flipV="1">
            <a:off x="7086600" y="5562600"/>
            <a:ext cx="838200" cy="381000"/>
          </a:xfrm>
          <a:prstGeom prst="line">
            <a:avLst/>
          </a:prstGeom>
          <a:noFill/>
          <a:ln w="28575">
            <a:solidFill>
              <a:schemeClr val="hlink"/>
            </a:solidFill>
            <a:round/>
            <a:headEnd type="none" w="sm" len="sm"/>
            <a:tailEnd type="triangle" w="sm" len="sm"/>
          </a:ln>
          <a:effectLst/>
        </p:spPr>
        <p:txBody>
          <a:bodyPr/>
          <a:lstStyle/>
          <a:p>
            <a:endParaRPr lang="en-US"/>
          </a:p>
        </p:txBody>
      </p:sp>
      <p:sp>
        <p:nvSpPr>
          <p:cNvPr id="670729" name="Text Box 9"/>
          <p:cNvSpPr txBox="1">
            <a:spLocks noChangeArrowheads="1"/>
          </p:cNvSpPr>
          <p:nvPr/>
        </p:nvSpPr>
        <p:spPr bwMode="auto">
          <a:xfrm>
            <a:off x="7696200" y="5486400"/>
            <a:ext cx="755650" cy="366713"/>
          </a:xfrm>
          <a:prstGeom prst="rect">
            <a:avLst/>
          </a:prstGeom>
          <a:noFill/>
          <a:ln w="12700">
            <a:noFill/>
            <a:miter lim="800000"/>
            <a:headEnd type="none" w="sm" len="sm"/>
            <a:tailEnd type="none" w="sm" len="sm"/>
          </a:ln>
          <a:effectLst/>
        </p:spPr>
        <p:txBody>
          <a:bodyPr wrap="none">
            <a:spAutoFit/>
          </a:bodyPr>
          <a:lstStyle/>
          <a:p>
            <a:r>
              <a:rPr lang="en-GB" sz="1800" b="0"/>
              <a:t>beam</a:t>
            </a:r>
            <a:endParaRPr lang="en-US" sz="1800" b="0"/>
          </a:p>
        </p:txBody>
      </p:sp>
      <p:sp>
        <p:nvSpPr>
          <p:cNvPr id="670731" name="AutoShape 11"/>
          <p:cNvSpPr>
            <a:spLocks/>
          </p:cNvSpPr>
          <p:nvPr/>
        </p:nvSpPr>
        <p:spPr bwMode="auto">
          <a:xfrm>
            <a:off x="5029200" y="2057400"/>
            <a:ext cx="838200" cy="571500"/>
          </a:xfrm>
          <a:prstGeom prst="borderCallout1">
            <a:avLst>
              <a:gd name="adj1" fmla="val 20000"/>
              <a:gd name="adj2" fmla="val 109093"/>
              <a:gd name="adj3" fmla="val 173333"/>
              <a:gd name="adj4" fmla="val 190907"/>
            </a:avLst>
          </a:prstGeom>
          <a:solidFill>
            <a:schemeClr val="bg1"/>
          </a:solidFill>
          <a:ln w="12700">
            <a:solidFill>
              <a:schemeClr val="tx1"/>
            </a:solidFill>
            <a:miter lim="800000"/>
            <a:headEnd type="none" w="sm" len="sm"/>
            <a:tailEnd type="none" w="sm" len="sm"/>
          </a:ln>
          <a:effectLst/>
        </p:spPr>
        <p:txBody>
          <a:bodyPr/>
          <a:lstStyle/>
          <a:p>
            <a:pPr algn="ctr"/>
            <a:r>
              <a:rPr lang="en-GB" sz="1600" b="0"/>
              <a:t>RF cavity</a:t>
            </a:r>
            <a:endParaRPr lang="en-US" sz="1600" b="0"/>
          </a:p>
        </p:txBody>
      </p:sp>
      <p:sp>
        <p:nvSpPr>
          <p:cNvPr id="670732" name="AutoShape 12"/>
          <p:cNvSpPr>
            <a:spLocks/>
          </p:cNvSpPr>
          <p:nvPr/>
        </p:nvSpPr>
        <p:spPr bwMode="auto">
          <a:xfrm>
            <a:off x="4876800" y="2819400"/>
            <a:ext cx="1143000" cy="571500"/>
          </a:xfrm>
          <a:prstGeom prst="borderCallout1">
            <a:avLst>
              <a:gd name="adj1" fmla="val 20000"/>
              <a:gd name="adj2" fmla="val 106667"/>
              <a:gd name="adj3" fmla="val 106667"/>
              <a:gd name="adj4" fmla="val 228333"/>
            </a:avLst>
          </a:prstGeom>
          <a:solidFill>
            <a:schemeClr val="bg1"/>
          </a:solidFill>
          <a:ln w="12700">
            <a:solidFill>
              <a:schemeClr val="tx1"/>
            </a:solidFill>
            <a:miter lim="800000"/>
            <a:headEnd type="none" w="sm" len="sm"/>
            <a:tailEnd type="none" w="sm" len="sm"/>
          </a:ln>
          <a:effectLst/>
        </p:spPr>
        <p:txBody>
          <a:bodyPr/>
          <a:lstStyle/>
          <a:p>
            <a:pPr algn="ctr"/>
            <a:r>
              <a:rPr lang="en-GB" sz="1600" b="0"/>
              <a:t>focusing solenoid</a:t>
            </a:r>
            <a:endParaRPr lang="en-US" sz="1600" b="0"/>
          </a:p>
        </p:txBody>
      </p:sp>
      <p:sp>
        <p:nvSpPr>
          <p:cNvPr id="670733" name="Rectangle 13"/>
          <p:cNvSpPr>
            <a:spLocks noChangeArrowheads="1"/>
          </p:cNvSpPr>
          <p:nvPr/>
        </p:nvSpPr>
        <p:spPr bwMode="auto">
          <a:xfrm>
            <a:off x="152400" y="1371600"/>
            <a:ext cx="5257800" cy="457200"/>
          </a:xfrm>
          <a:prstGeom prst="rect">
            <a:avLst/>
          </a:prstGeom>
          <a:solidFill>
            <a:schemeClr val="bg1"/>
          </a:solidFill>
          <a:ln w="12700">
            <a:noFill/>
            <a:miter lim="800000"/>
            <a:headEnd type="none" w="sm" len="sm"/>
            <a:tailEnd type="none" w="sm" len="sm"/>
          </a:ln>
          <a:effectLst/>
        </p:spPr>
        <p:txBody>
          <a:bodyPr wrap="none" anchor="ctr"/>
          <a:lstStyle/>
          <a:p>
            <a:r>
              <a:rPr lang="en-GB" sz="1400" b="0" i="1"/>
              <a:t>The goal is flexibility: acceleration of different ions (e/m) at different energies </a:t>
            </a:r>
          </a:p>
          <a:p>
            <a:r>
              <a:rPr lang="en-GB" sz="1400" b="0" i="1">
                <a:sym typeface="Symbol" pitchFamily="18" charset="2"/>
              </a:rPr>
              <a:t> need to change phase relation for each ion-energy</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p:txBody>
          <a:bodyPr/>
          <a:lstStyle/>
          <a:p>
            <a:fld id="{03DF660B-3513-4F06-B850-B1A27A8D5968}" type="slidenum">
              <a:rPr lang="en-GB"/>
              <a:pPr/>
              <a:t>90</a:t>
            </a:fld>
            <a:endParaRPr lang="en-GB"/>
          </a:p>
        </p:txBody>
      </p:sp>
      <p:sp>
        <p:nvSpPr>
          <p:cNvPr id="722948" name="Rectangle 4"/>
          <p:cNvSpPr>
            <a:spLocks noGrp="1" noChangeArrowheads="1"/>
          </p:cNvSpPr>
          <p:nvPr>
            <p:ph type="title"/>
          </p:nvPr>
        </p:nvSpPr>
        <p:spPr/>
        <p:txBody>
          <a:bodyPr/>
          <a:lstStyle/>
          <a:p>
            <a:r>
              <a:rPr lang="en-GB" sz="3200"/>
              <a:t>Mechanical aspects – joining RFQ parts</a:t>
            </a:r>
            <a:endParaRPr lang="en-US" sz="3200"/>
          </a:p>
        </p:txBody>
      </p:sp>
      <p:sp>
        <p:nvSpPr>
          <p:cNvPr id="722949" name="Text Box 5"/>
          <p:cNvSpPr txBox="1">
            <a:spLocks noChangeArrowheads="1"/>
          </p:cNvSpPr>
          <p:nvPr/>
        </p:nvSpPr>
        <p:spPr bwMode="auto">
          <a:xfrm>
            <a:off x="533400" y="1371600"/>
            <a:ext cx="7848600" cy="825500"/>
          </a:xfrm>
          <a:prstGeom prst="rect">
            <a:avLst/>
          </a:prstGeom>
          <a:noFill/>
          <a:ln w="12700">
            <a:noFill/>
            <a:miter lim="800000"/>
            <a:headEnd type="none" w="sm" len="sm"/>
            <a:tailEnd type="none" w="sm" len="sm"/>
          </a:ln>
          <a:effectLst/>
        </p:spPr>
        <p:txBody>
          <a:bodyPr>
            <a:spAutoFit/>
          </a:bodyPr>
          <a:lstStyle/>
          <a:p>
            <a:r>
              <a:rPr lang="en-GB" sz="1600" b="0" dirty="0"/>
              <a:t>2. </a:t>
            </a:r>
            <a:r>
              <a:rPr lang="en-GB" sz="1600" b="0" dirty="0" smtClean="0"/>
              <a:t>The need to assemble a LEGO</a:t>
            </a:r>
            <a:r>
              <a:rPr lang="en-GB" sz="1600" b="0" baseline="30000" dirty="0" smtClean="0"/>
              <a:t>®</a:t>
            </a:r>
            <a:r>
              <a:rPr lang="en-GB" sz="1600" b="0" dirty="0" smtClean="0">
                <a:latin typeface="WP TypographicSymbols" pitchFamily="2" charset="0"/>
              </a:rPr>
              <a:t>8</a:t>
            </a:r>
            <a:r>
              <a:rPr lang="en-GB" sz="1600" b="0" dirty="0" smtClean="0"/>
              <a:t> </a:t>
            </a:r>
            <a:r>
              <a:rPr lang="en-GB" sz="1600" b="0" dirty="0"/>
              <a:t>of </a:t>
            </a:r>
            <a:r>
              <a:rPr lang="en-GB" sz="1600" b="0" u="sng" dirty="0" smtClean="0">
                <a:solidFill>
                  <a:schemeClr val="hlink"/>
                </a:solidFill>
              </a:rPr>
              <a:t>several </a:t>
            </a:r>
            <a:r>
              <a:rPr lang="en-GB" sz="1600" b="0" u="sng" dirty="0">
                <a:solidFill>
                  <a:schemeClr val="hlink"/>
                </a:solidFill>
              </a:rPr>
              <a:t>components</a:t>
            </a:r>
            <a:r>
              <a:rPr lang="en-GB" sz="1600" b="0" dirty="0"/>
              <a:t> (tanks, vanes or rods, supports, etc.) that have to </a:t>
            </a:r>
            <a:r>
              <a:rPr lang="en-GB" sz="1600" b="0" dirty="0" smtClean="0"/>
              <a:t>fit </a:t>
            </a:r>
            <a:r>
              <a:rPr lang="en-GB" sz="1600" b="0" dirty="0"/>
              <a:t>together keeping the </a:t>
            </a:r>
            <a:r>
              <a:rPr lang="en-GB" sz="1600" b="0" u="sng" dirty="0">
                <a:solidFill>
                  <a:schemeClr val="hlink"/>
                </a:solidFill>
              </a:rPr>
              <a:t>tolerances</a:t>
            </a:r>
            <a:r>
              <a:rPr lang="en-GB" sz="1600" b="0" dirty="0"/>
              <a:t> and providing a </a:t>
            </a:r>
            <a:r>
              <a:rPr lang="en-GB" sz="1600" b="0" u="sng" dirty="0">
                <a:solidFill>
                  <a:schemeClr val="hlink"/>
                </a:solidFill>
              </a:rPr>
              <a:t>good quality RF contact</a:t>
            </a:r>
            <a:r>
              <a:rPr lang="en-GB" sz="1600" b="0" dirty="0"/>
              <a:t> (large currents flowing!).</a:t>
            </a:r>
            <a:endParaRPr lang="en-US" sz="1600" b="0" dirty="0"/>
          </a:p>
        </p:txBody>
      </p:sp>
      <p:pic>
        <p:nvPicPr>
          <p:cNvPr id="722950"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2819400"/>
            <a:ext cx="3746500" cy="3433763"/>
          </a:xfrm>
          <a:prstGeom prst="rect">
            <a:avLst/>
          </a:prstGeom>
          <a:noFill/>
          <a:ln w="9525">
            <a:noFill/>
            <a:miter lim="800000"/>
            <a:headEnd/>
            <a:tailEnd/>
          </a:ln>
          <a:effectLst/>
        </p:spPr>
      </p:pic>
      <p:sp>
        <p:nvSpPr>
          <p:cNvPr id="722951" name="Text Box 7"/>
          <p:cNvSpPr txBox="1">
            <a:spLocks noChangeArrowheads="1"/>
          </p:cNvSpPr>
          <p:nvPr/>
        </p:nvSpPr>
        <p:spPr bwMode="auto">
          <a:xfrm>
            <a:off x="1066800" y="2286000"/>
            <a:ext cx="3140075" cy="581025"/>
          </a:xfrm>
          <a:prstGeom prst="rect">
            <a:avLst/>
          </a:prstGeom>
          <a:noFill/>
          <a:ln w="12700">
            <a:noFill/>
            <a:miter lim="800000"/>
            <a:headEnd type="none" w="sm" len="sm"/>
            <a:tailEnd type="none" w="sm" len="sm"/>
          </a:ln>
          <a:effectLst/>
        </p:spPr>
        <p:txBody>
          <a:bodyPr>
            <a:spAutoFit/>
          </a:bodyPr>
          <a:lstStyle/>
          <a:p>
            <a:r>
              <a:rPr lang="en-GB" sz="1600" b="0" i="1" dirty="0"/>
              <a:t>4-vane, high frequency: </a:t>
            </a:r>
            <a:r>
              <a:rPr lang="en-GB" sz="1600" i="1" dirty="0">
                <a:solidFill>
                  <a:srgbClr val="FF0000"/>
                </a:solidFill>
              </a:rPr>
              <a:t>furnace brazing</a:t>
            </a:r>
            <a:r>
              <a:rPr lang="en-GB" sz="1600" b="0" i="1" dirty="0"/>
              <a:t> of </a:t>
            </a:r>
            <a:r>
              <a:rPr lang="en-GB" sz="1600" b="0" i="1" dirty="0" smtClean="0"/>
              <a:t>4 copper </a:t>
            </a:r>
            <a:r>
              <a:rPr lang="en-GB" sz="1600" b="0" i="1" dirty="0"/>
              <a:t>elements</a:t>
            </a:r>
            <a:endParaRPr lang="en-US" sz="1600" b="0" i="1" dirty="0"/>
          </a:p>
        </p:txBody>
      </p:sp>
      <p:sp>
        <p:nvSpPr>
          <p:cNvPr id="722952" name="Text Box 8"/>
          <p:cNvSpPr txBox="1">
            <a:spLocks noChangeArrowheads="1"/>
          </p:cNvSpPr>
          <p:nvPr/>
        </p:nvSpPr>
        <p:spPr bwMode="auto">
          <a:xfrm>
            <a:off x="4724400" y="2286000"/>
            <a:ext cx="3352800" cy="825500"/>
          </a:xfrm>
          <a:prstGeom prst="rect">
            <a:avLst/>
          </a:prstGeom>
          <a:noFill/>
          <a:ln w="12700">
            <a:noFill/>
            <a:miter lim="800000"/>
            <a:headEnd type="none" w="sm" len="sm"/>
            <a:tailEnd type="none" w="sm" len="sm"/>
          </a:ln>
          <a:effectLst/>
        </p:spPr>
        <p:txBody>
          <a:bodyPr>
            <a:spAutoFit/>
          </a:bodyPr>
          <a:lstStyle/>
          <a:p>
            <a:r>
              <a:rPr lang="en-GB" sz="1600" b="0" i="1"/>
              <a:t>4-vane, low frequency: EB welding or bolting of copper or copper plated elements</a:t>
            </a:r>
            <a:endParaRPr lang="en-US" sz="1600" b="0" i="1"/>
          </a:p>
        </p:txBody>
      </p:sp>
      <p:sp>
        <p:nvSpPr>
          <p:cNvPr id="722953" name="Text Box 9"/>
          <p:cNvSpPr txBox="1">
            <a:spLocks noChangeArrowheads="1"/>
          </p:cNvSpPr>
          <p:nvPr/>
        </p:nvSpPr>
        <p:spPr bwMode="auto">
          <a:xfrm>
            <a:off x="457200" y="6248400"/>
            <a:ext cx="2001838" cy="336550"/>
          </a:xfrm>
          <a:prstGeom prst="rect">
            <a:avLst/>
          </a:prstGeom>
          <a:noFill/>
          <a:ln w="12700">
            <a:noFill/>
            <a:miter lim="800000"/>
            <a:headEnd type="none" w="sm" len="sm"/>
            <a:tailEnd type="none" w="sm" len="sm"/>
          </a:ln>
          <a:effectLst/>
        </p:spPr>
        <p:txBody>
          <a:bodyPr wrap="none">
            <a:spAutoFit/>
          </a:bodyPr>
          <a:lstStyle/>
          <a:p>
            <a:r>
              <a:rPr lang="en-GB" sz="1600" b="0"/>
              <a:t>TRASCO, LNL, Italy</a:t>
            </a:r>
            <a:endParaRPr lang="en-US" sz="1600" b="0"/>
          </a:p>
        </p:txBody>
      </p:sp>
      <p:sp>
        <p:nvSpPr>
          <p:cNvPr id="722954" name="Text Box 10"/>
          <p:cNvSpPr txBox="1">
            <a:spLocks noChangeArrowheads="1"/>
          </p:cNvSpPr>
          <p:nvPr/>
        </p:nvSpPr>
        <p:spPr bwMode="auto">
          <a:xfrm>
            <a:off x="2514600" y="6248400"/>
            <a:ext cx="2497138" cy="336550"/>
          </a:xfrm>
          <a:prstGeom prst="rect">
            <a:avLst/>
          </a:prstGeom>
          <a:noFill/>
          <a:ln w="12700">
            <a:noFill/>
            <a:miter lim="800000"/>
            <a:headEnd type="none" w="sm" len="sm"/>
            <a:tailEnd type="none" w="sm" len="sm"/>
          </a:ln>
          <a:effectLst/>
        </p:spPr>
        <p:txBody>
          <a:bodyPr wrap="none">
            <a:spAutoFit/>
          </a:bodyPr>
          <a:lstStyle/>
          <a:p>
            <a:r>
              <a:rPr lang="en-GB" sz="1600" b="0"/>
              <a:t>IPHI, CEA-CNRS, France</a:t>
            </a:r>
            <a:endParaRPr lang="en-US" sz="1600" b="0"/>
          </a:p>
        </p:txBody>
      </p:sp>
      <p:pic>
        <p:nvPicPr>
          <p:cNvPr id="722955" name="Picture 11" descr="83035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24400" y="3200400"/>
            <a:ext cx="1905000" cy="1516063"/>
          </a:xfrm>
          <a:prstGeom prst="rect">
            <a:avLst/>
          </a:prstGeom>
          <a:noFill/>
        </p:spPr>
      </p:pic>
      <p:pic>
        <p:nvPicPr>
          <p:cNvPr id="722959" name="Picture 15" descr="163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5600" y="4267200"/>
            <a:ext cx="2093913" cy="2209800"/>
          </a:xfrm>
          <a:prstGeom prst="rect">
            <a:avLst/>
          </a:prstGeom>
          <a:noFill/>
        </p:spPr>
      </p:pic>
      <p:sp>
        <p:nvSpPr>
          <p:cNvPr id="722960" name="Text Box 16"/>
          <p:cNvSpPr txBox="1">
            <a:spLocks noChangeArrowheads="1"/>
          </p:cNvSpPr>
          <p:nvPr/>
        </p:nvSpPr>
        <p:spPr bwMode="auto">
          <a:xfrm>
            <a:off x="4648200" y="4724400"/>
            <a:ext cx="1447800" cy="581025"/>
          </a:xfrm>
          <a:prstGeom prst="rect">
            <a:avLst/>
          </a:prstGeom>
          <a:noFill/>
          <a:ln w="12700">
            <a:noFill/>
            <a:miter lim="800000"/>
            <a:headEnd type="none" w="sm" len="sm"/>
            <a:tailEnd type="none" w="sm" len="sm"/>
          </a:ln>
          <a:effectLst/>
        </p:spPr>
        <p:txBody>
          <a:bodyPr>
            <a:spAutoFit/>
          </a:bodyPr>
          <a:lstStyle/>
          <a:p>
            <a:r>
              <a:rPr lang="en-GB" sz="1600" b="0"/>
              <a:t>RFQ1 and RFQ2, CERN</a:t>
            </a:r>
            <a:endParaRPr lang="en-US" sz="1600" b="0"/>
          </a:p>
        </p:txBody>
      </p:sp>
      <p:sp>
        <p:nvSpPr>
          <p:cNvPr id="722961" name="Text Box 17"/>
          <p:cNvSpPr txBox="1">
            <a:spLocks noChangeArrowheads="1"/>
          </p:cNvSpPr>
          <p:nvPr/>
        </p:nvSpPr>
        <p:spPr bwMode="auto">
          <a:xfrm>
            <a:off x="7086600" y="3581400"/>
            <a:ext cx="1735138" cy="581025"/>
          </a:xfrm>
          <a:prstGeom prst="rect">
            <a:avLst/>
          </a:prstGeom>
          <a:noFill/>
          <a:ln w="12700">
            <a:noFill/>
            <a:miter lim="800000"/>
            <a:headEnd type="none" w="sm" len="sm"/>
            <a:tailEnd type="none" w="sm" len="sm"/>
          </a:ln>
          <a:effectLst/>
        </p:spPr>
        <p:txBody>
          <a:bodyPr>
            <a:spAutoFit/>
          </a:bodyPr>
          <a:lstStyle/>
          <a:p>
            <a:r>
              <a:rPr lang="en-GB" sz="1600" b="0"/>
              <a:t>SPIRAL2, CEA-CNRS, France</a:t>
            </a:r>
            <a:endParaRPr lang="en-US" sz="1600" b="0"/>
          </a:p>
        </p:txBody>
      </p:sp>
    </p:spTree>
    <p:extLst>
      <p:ext uri="{BB962C8B-B14F-4D97-AF65-F5344CB8AC3E}">
        <p14:creationId xmlns:p14="http://schemas.microsoft.com/office/powerpoint/2010/main" val="19501860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RFQ – thermal aspects</a:t>
            </a:r>
            <a:endParaRPr lang="en-US" dirty="0"/>
          </a:p>
        </p:txBody>
      </p:sp>
      <p:sp>
        <p:nvSpPr>
          <p:cNvPr id="3" name="Footer Placeholder 2"/>
          <p:cNvSpPr>
            <a:spLocks noGrp="1"/>
          </p:cNvSpPr>
          <p:nvPr>
            <p:ph type="ftr" sz="quarter" idx="11"/>
          </p:nvPr>
        </p:nvSpPr>
        <p:spPr/>
        <p:txBody>
          <a:bodyPr/>
          <a:lstStyle/>
          <a:p>
            <a:fld id="{C6D4DA58-6EE7-421F-A59D-1B46DBFEBC48}" type="slidenum">
              <a:rPr lang="en-GB" smtClean="0"/>
              <a:pPr/>
              <a:t>91</a:t>
            </a:fld>
            <a:endParaRPr lang="en-GB"/>
          </a:p>
        </p:txBody>
      </p:sp>
      <p:pic>
        <p:nvPicPr>
          <p:cNvPr id="7567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447800"/>
            <a:ext cx="4535586" cy="4343400"/>
          </a:xfrm>
          <a:prstGeom prst="rect">
            <a:avLst/>
          </a:prstGeom>
          <a:noFill/>
          <a:ln w="12700" cap="flat" cmpd="sng">
            <a:noFill/>
            <a:prstDash val="solid"/>
            <a:miter lim="800000"/>
            <a:headEnd type="none" w="sm" len="sm"/>
            <a:tailEnd type="none" w="sm" len="sm"/>
          </a:ln>
        </p:spPr>
      </p:pic>
      <p:sp>
        <p:nvSpPr>
          <p:cNvPr id="5" name="TextBox 4"/>
          <p:cNvSpPr txBox="1"/>
          <p:nvPr/>
        </p:nvSpPr>
        <p:spPr>
          <a:xfrm>
            <a:off x="5181600" y="1447800"/>
            <a:ext cx="3657600" cy="2308324"/>
          </a:xfrm>
          <a:prstGeom prst="rect">
            <a:avLst/>
          </a:prstGeom>
          <a:noFill/>
        </p:spPr>
        <p:txBody>
          <a:bodyPr wrap="square" rtlCol="0">
            <a:spAutoFit/>
          </a:bodyPr>
          <a:lstStyle/>
          <a:p>
            <a:pPr marL="342900" indent="-342900">
              <a:buFont typeface="+mj-lt"/>
              <a:buAutoNum type="arabicPeriod"/>
            </a:pPr>
            <a:r>
              <a:rPr lang="en-US" sz="1600" b="0" dirty="0" smtClean="0"/>
              <a:t>High (beam) power RFQs need to dissipate large amounts of RF power in small volumes (vanes are “thin” to maximize shunt impedance).</a:t>
            </a:r>
          </a:p>
          <a:p>
            <a:pPr marL="342900" indent="-342900">
              <a:buFont typeface="+mj-lt"/>
              <a:buAutoNum type="arabicPeriod"/>
            </a:pPr>
            <a:r>
              <a:rPr lang="en-US" sz="1600" b="0" dirty="0" smtClean="0"/>
              <a:t>Thermal deformations can lead to large voltage variations and to beam loss. </a:t>
            </a:r>
          </a:p>
          <a:p>
            <a:r>
              <a:rPr lang="en-US" sz="1600" b="0" dirty="0" smtClean="0"/>
              <a:t> </a:t>
            </a:r>
            <a:endParaRPr lang="en-US" sz="1600" b="0" dirty="0"/>
          </a:p>
        </p:txBody>
      </p:sp>
      <p:sp>
        <p:nvSpPr>
          <p:cNvPr id="6" name="TextBox 5"/>
          <p:cNvSpPr txBox="1"/>
          <p:nvPr/>
        </p:nvSpPr>
        <p:spPr>
          <a:xfrm>
            <a:off x="685800" y="5791200"/>
            <a:ext cx="3809999" cy="830997"/>
          </a:xfrm>
          <a:prstGeom prst="rect">
            <a:avLst/>
          </a:prstGeom>
          <a:noFill/>
        </p:spPr>
        <p:txBody>
          <a:bodyPr wrap="square" rtlCol="0">
            <a:spAutoFit/>
          </a:bodyPr>
          <a:lstStyle/>
          <a:p>
            <a:r>
              <a:rPr lang="en-US" sz="1600" b="0" i="1" dirty="0" smtClean="0"/>
              <a:t>Example: thermal study of the TRASCO RFQ (CW, 352 MHz, 1 kW/cm) – courtesy of LNL, Legnaro</a:t>
            </a:r>
            <a:endParaRPr lang="en-US" sz="1600" b="0" i="1" dirty="0"/>
          </a:p>
        </p:txBody>
      </p:sp>
      <p:sp>
        <p:nvSpPr>
          <p:cNvPr id="7" name="Down Arrow 6"/>
          <p:cNvSpPr/>
          <p:nvPr/>
        </p:nvSpPr>
        <p:spPr bwMode="auto">
          <a:xfrm>
            <a:off x="6705600" y="3581400"/>
            <a:ext cx="381000" cy="457200"/>
          </a:xfrm>
          <a:prstGeom prst="down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TextBox 7"/>
          <p:cNvSpPr txBox="1"/>
          <p:nvPr/>
        </p:nvSpPr>
        <p:spPr>
          <a:xfrm>
            <a:off x="5257800" y="4343400"/>
            <a:ext cx="3657600" cy="2554545"/>
          </a:xfrm>
          <a:prstGeom prst="rect">
            <a:avLst/>
          </a:prstGeom>
          <a:noFill/>
        </p:spPr>
        <p:txBody>
          <a:bodyPr wrap="square" rtlCol="0">
            <a:spAutoFit/>
          </a:bodyPr>
          <a:lstStyle/>
          <a:p>
            <a:pPr indent="-342900"/>
            <a:r>
              <a:rPr lang="en-US" sz="1600" b="0" dirty="0" smtClean="0"/>
              <a:t>Need to carefully design and dimension the cooling channels to </a:t>
            </a:r>
            <a:r>
              <a:rPr lang="en-US" sz="1600" b="0" smtClean="0"/>
              <a:t>keep High </a:t>
            </a:r>
            <a:r>
              <a:rPr lang="en-US" sz="1600" b="0" dirty="0" smtClean="0"/>
              <a:t>(beam) power RFQs need to dissipate large amounts of RF power in small volumes (vanes are “thin” to maximize shunt impedance).</a:t>
            </a:r>
          </a:p>
          <a:p>
            <a:pPr indent="-342900">
              <a:buFont typeface="+mj-lt"/>
              <a:buAutoNum type="arabicPeriod"/>
            </a:pPr>
            <a:r>
              <a:rPr lang="en-US" sz="1600" b="0" dirty="0" smtClean="0"/>
              <a:t>Thermal deformations can lead to large voltage variations and to beam loss. </a:t>
            </a:r>
          </a:p>
          <a:p>
            <a:r>
              <a:rPr lang="en-US" sz="1600" b="0" dirty="0" smtClean="0"/>
              <a:t> </a:t>
            </a:r>
            <a:endParaRPr lang="en-US" sz="1600" b="0" dirty="0"/>
          </a:p>
        </p:txBody>
      </p:sp>
    </p:spTree>
    <p:extLst>
      <p:ext uri="{BB962C8B-B14F-4D97-AF65-F5344CB8AC3E}">
        <p14:creationId xmlns:p14="http://schemas.microsoft.com/office/powerpoint/2010/main" val="38448455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a:t>
            </a:r>
            <a:r>
              <a:rPr lang="en-US" baseline="30000" dirty="0" smtClean="0"/>
              <a:t>st</a:t>
            </a:r>
            <a:r>
              <a:rPr lang="en-US" dirty="0" smtClean="0"/>
              <a:t> 4-vane RFQ</a:t>
            </a:r>
            <a:endParaRPr lang="en-US" dirty="0"/>
          </a:p>
        </p:txBody>
      </p:sp>
      <p:sp>
        <p:nvSpPr>
          <p:cNvPr id="3" name="Footer Placeholder 2"/>
          <p:cNvSpPr>
            <a:spLocks noGrp="1"/>
          </p:cNvSpPr>
          <p:nvPr>
            <p:ph type="ftr" sz="quarter" idx="11"/>
          </p:nvPr>
        </p:nvSpPr>
        <p:spPr/>
        <p:txBody>
          <a:bodyPr/>
          <a:lstStyle/>
          <a:p>
            <a:fld id="{C6D4DA58-6EE7-421F-A59D-1B46DBFEBC48}" type="slidenum">
              <a:rPr lang="en-GB" smtClean="0"/>
              <a:pPr/>
              <a:t>92</a:t>
            </a:fld>
            <a:endParaRPr lang="en-GB"/>
          </a:p>
        </p:txBody>
      </p:sp>
      <p:pic>
        <p:nvPicPr>
          <p:cNvPr id="75264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0999" y="1598339"/>
            <a:ext cx="3609081" cy="4650061"/>
          </a:xfrm>
          <a:prstGeom prst="rect">
            <a:avLst/>
          </a:prstGeom>
          <a:noFill/>
          <a:ln w="12700" cap="flat" cmpd="sng">
            <a:noFill/>
            <a:prstDash val="solid"/>
            <a:miter lim="800000"/>
            <a:headEnd type="none" w="sm" len="sm"/>
            <a:tailEnd type="none" w="sm" len="sm"/>
          </a:ln>
        </p:spPr>
      </p:pic>
      <p:sp>
        <p:nvSpPr>
          <p:cNvPr id="5" name="TextBox 4"/>
          <p:cNvSpPr txBox="1"/>
          <p:nvPr/>
        </p:nvSpPr>
        <p:spPr>
          <a:xfrm>
            <a:off x="4343400" y="1524000"/>
            <a:ext cx="4097468" cy="830997"/>
          </a:xfrm>
          <a:prstGeom prst="rect">
            <a:avLst/>
          </a:prstGeom>
          <a:noFill/>
        </p:spPr>
        <p:txBody>
          <a:bodyPr wrap="none" rtlCol="0">
            <a:spAutoFit/>
          </a:bodyPr>
          <a:lstStyle/>
          <a:p>
            <a:r>
              <a:rPr lang="en-US" sz="1600" b="0" dirty="0" smtClean="0"/>
              <a:t>Proof </a:t>
            </a:r>
            <a:r>
              <a:rPr lang="en-US" sz="1600" b="0" dirty="0"/>
              <a:t>of </a:t>
            </a:r>
            <a:r>
              <a:rPr lang="en-US" sz="1600" b="0" dirty="0" smtClean="0"/>
              <a:t>Principle </a:t>
            </a:r>
            <a:r>
              <a:rPr lang="en-US" sz="1600" b="0" dirty="0"/>
              <a:t>(POP) </a:t>
            </a:r>
            <a:r>
              <a:rPr lang="en-US" sz="1600" b="0" dirty="0" smtClean="0"/>
              <a:t>RFQ, Los Alamos </a:t>
            </a:r>
            <a:endParaRPr lang="en-US" sz="1600" b="0" dirty="0"/>
          </a:p>
          <a:p>
            <a:r>
              <a:rPr lang="en-US" sz="1600" b="0" dirty="0"/>
              <a:t>1980 </a:t>
            </a:r>
            <a:r>
              <a:rPr lang="en-US" sz="1600" b="0" dirty="0" smtClean="0"/>
              <a:t>– the 1</a:t>
            </a:r>
            <a:r>
              <a:rPr lang="en-US" sz="1600" b="0" baseline="30000" dirty="0" smtClean="0"/>
              <a:t>st</a:t>
            </a:r>
            <a:r>
              <a:rPr lang="en-US" sz="1600" b="0" dirty="0" smtClean="0"/>
              <a:t> vane-type RFQ </a:t>
            </a:r>
            <a:endParaRPr lang="en-US" sz="1600" b="0" dirty="0"/>
          </a:p>
          <a:p>
            <a:r>
              <a:rPr lang="it-IT" sz="1600" b="0" dirty="0"/>
              <a:t>100 </a:t>
            </a:r>
            <a:r>
              <a:rPr lang="it-IT" sz="1600" b="0" dirty="0" err="1"/>
              <a:t>KeV</a:t>
            </a:r>
            <a:r>
              <a:rPr lang="it-IT" sz="1600" b="0" dirty="0"/>
              <a:t> - 650 </a:t>
            </a:r>
            <a:r>
              <a:rPr lang="it-IT" sz="1600" b="0" dirty="0" err="1"/>
              <a:t>KeV</a:t>
            </a:r>
            <a:r>
              <a:rPr lang="it-IT" sz="1600" b="0" dirty="0"/>
              <a:t>, 30 </a:t>
            </a:r>
            <a:r>
              <a:rPr lang="it-IT" sz="1600" b="0" dirty="0" err="1"/>
              <a:t>mA</a:t>
            </a:r>
            <a:r>
              <a:rPr lang="it-IT" sz="1600" b="0" dirty="0"/>
              <a:t> </a:t>
            </a:r>
            <a:r>
              <a:rPr lang="it-IT" sz="1600" b="0" dirty="0" smtClean="0"/>
              <a:t>, </a:t>
            </a:r>
            <a:r>
              <a:rPr lang="en-US" sz="1600" b="0" dirty="0" smtClean="0"/>
              <a:t>425 </a:t>
            </a:r>
            <a:r>
              <a:rPr lang="en-US" sz="1600" b="0" dirty="0"/>
              <a:t>MHz </a:t>
            </a:r>
          </a:p>
        </p:txBody>
      </p:sp>
      <p:pic>
        <p:nvPicPr>
          <p:cNvPr id="75264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19600" y="2590800"/>
            <a:ext cx="3805201" cy="3638550"/>
          </a:xfrm>
          <a:prstGeom prst="rect">
            <a:avLst/>
          </a:prstGeom>
          <a:noFill/>
          <a:ln w="12700" cap="flat" cmpd="sng">
            <a:noFill/>
            <a:prstDash val="solid"/>
            <a:miter lim="800000"/>
            <a:headEnd type="none" w="sm" len="sm"/>
            <a:tailEnd type="none" w="sm" len="sm"/>
          </a:ln>
        </p:spPr>
      </p:pic>
    </p:spTree>
    <p:extLst>
      <p:ext uri="{BB962C8B-B14F-4D97-AF65-F5344CB8AC3E}">
        <p14:creationId xmlns:p14="http://schemas.microsoft.com/office/powerpoint/2010/main" val="39114308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RFQs – 1 </a:t>
            </a:r>
            <a:endParaRPr lang="en-US" dirty="0"/>
          </a:p>
        </p:txBody>
      </p:sp>
      <p:sp>
        <p:nvSpPr>
          <p:cNvPr id="3" name="Footer Placeholder 2"/>
          <p:cNvSpPr>
            <a:spLocks noGrp="1"/>
          </p:cNvSpPr>
          <p:nvPr>
            <p:ph type="ftr" sz="quarter" idx="11"/>
          </p:nvPr>
        </p:nvSpPr>
        <p:spPr/>
        <p:txBody>
          <a:bodyPr/>
          <a:lstStyle/>
          <a:p>
            <a:fld id="{C6D4DA58-6EE7-421F-A59D-1B46DBFEBC48}" type="slidenum">
              <a:rPr lang="en-GB" smtClean="0"/>
              <a:pPr/>
              <a:t>93</a:t>
            </a:fld>
            <a:endParaRPr lang="en-GB"/>
          </a:p>
        </p:txBody>
      </p:sp>
      <p:sp>
        <p:nvSpPr>
          <p:cNvPr id="4" name="TextBox 3"/>
          <p:cNvSpPr txBox="1"/>
          <p:nvPr/>
        </p:nvSpPr>
        <p:spPr>
          <a:xfrm>
            <a:off x="457200" y="1295400"/>
            <a:ext cx="8229600" cy="1077218"/>
          </a:xfrm>
          <a:prstGeom prst="rect">
            <a:avLst/>
          </a:prstGeom>
          <a:noFill/>
        </p:spPr>
        <p:txBody>
          <a:bodyPr wrap="square" rtlCol="0">
            <a:spAutoFit/>
          </a:bodyPr>
          <a:lstStyle/>
          <a:p>
            <a:r>
              <a:rPr lang="en-US" sz="1600" dirty="0"/>
              <a:t>“Star Wars” </a:t>
            </a:r>
            <a:r>
              <a:rPr lang="en-US" sz="1600" b="0" dirty="0"/>
              <a:t>RFQ </a:t>
            </a:r>
            <a:r>
              <a:rPr lang="en-US" sz="1600" b="0" dirty="0" smtClean="0"/>
              <a:t>(now de-classified), 1983, LANL </a:t>
            </a:r>
            <a:endParaRPr lang="en-US" sz="1600" b="0" dirty="0"/>
          </a:p>
          <a:p>
            <a:r>
              <a:rPr lang="en-US" sz="1600" b="0" dirty="0"/>
              <a:t>2 MeV, 100 mA, ~5% duty, </a:t>
            </a:r>
            <a:r>
              <a:rPr lang="en-US" sz="1600" b="0" dirty="0" smtClean="0"/>
              <a:t>H-minus, 425 </a:t>
            </a:r>
            <a:r>
              <a:rPr lang="en-US" sz="1600" b="0" dirty="0"/>
              <a:t>MHz </a:t>
            </a:r>
          </a:p>
          <a:p>
            <a:r>
              <a:rPr lang="en-US" sz="1600" b="0" dirty="0"/>
              <a:t>Cu plated carbon steel vanes and cavity, manifold coupled </a:t>
            </a:r>
          </a:p>
          <a:p>
            <a:r>
              <a:rPr lang="en-US" sz="1600" b="0" dirty="0"/>
              <a:t>Demonstrated very small emittance H-minus </a:t>
            </a:r>
            <a:r>
              <a:rPr lang="en-US" sz="1600" b="0" dirty="0" smtClean="0"/>
              <a:t>beams</a:t>
            </a:r>
            <a:endParaRPr lang="en-US" sz="1600" b="0" dirty="0"/>
          </a:p>
        </p:txBody>
      </p:sp>
      <p:pic>
        <p:nvPicPr>
          <p:cNvPr id="75366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4400" y="2362200"/>
            <a:ext cx="6172200" cy="4288686"/>
          </a:xfrm>
          <a:prstGeom prst="rect">
            <a:avLst/>
          </a:prstGeom>
          <a:noFill/>
          <a:ln w="12700" cap="flat" cmpd="sng">
            <a:noFill/>
            <a:prstDash val="solid"/>
            <a:miter lim="800000"/>
            <a:headEnd type="none" w="sm" len="sm"/>
            <a:tailEnd type="none" w="sm" len="sm"/>
          </a:ln>
        </p:spPr>
      </p:pic>
    </p:spTree>
    <p:extLst>
      <p:ext uri="{BB962C8B-B14F-4D97-AF65-F5344CB8AC3E}">
        <p14:creationId xmlns:p14="http://schemas.microsoft.com/office/powerpoint/2010/main" val="21531313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RFQs - 2</a:t>
            </a:r>
            <a:endParaRPr lang="en-US" dirty="0"/>
          </a:p>
        </p:txBody>
      </p:sp>
      <p:sp>
        <p:nvSpPr>
          <p:cNvPr id="3" name="Footer Placeholder 2"/>
          <p:cNvSpPr>
            <a:spLocks noGrp="1"/>
          </p:cNvSpPr>
          <p:nvPr>
            <p:ph type="ftr" sz="quarter" idx="11"/>
          </p:nvPr>
        </p:nvSpPr>
        <p:spPr/>
        <p:txBody>
          <a:bodyPr/>
          <a:lstStyle/>
          <a:p>
            <a:fld id="{C6D4DA58-6EE7-421F-A59D-1B46DBFEBC48}" type="slidenum">
              <a:rPr lang="en-GB" smtClean="0"/>
              <a:pPr/>
              <a:t>94</a:t>
            </a:fld>
            <a:endParaRPr lang="en-GB"/>
          </a:p>
        </p:txBody>
      </p:sp>
      <p:sp>
        <p:nvSpPr>
          <p:cNvPr id="5" name="TextBox 4"/>
          <p:cNvSpPr txBox="1"/>
          <p:nvPr/>
        </p:nvSpPr>
        <p:spPr>
          <a:xfrm>
            <a:off x="381000" y="1371600"/>
            <a:ext cx="8153400" cy="1323439"/>
          </a:xfrm>
          <a:prstGeom prst="rect">
            <a:avLst/>
          </a:prstGeom>
          <a:noFill/>
        </p:spPr>
        <p:txBody>
          <a:bodyPr wrap="square" rtlCol="0">
            <a:spAutoFit/>
          </a:bodyPr>
          <a:lstStyle/>
          <a:p>
            <a:r>
              <a:rPr lang="en-US" sz="1600" b="0" dirty="0"/>
              <a:t>“BEAR” RFQ (beam experiment aboard a rocket</a:t>
            </a:r>
            <a:r>
              <a:rPr lang="en-US" sz="1600" b="0" dirty="0" smtClean="0"/>
              <a:t>)(partly classified) 1989 </a:t>
            </a:r>
            <a:endParaRPr lang="en-US" sz="1600" b="0" dirty="0"/>
          </a:p>
          <a:p>
            <a:r>
              <a:rPr lang="en-US" sz="1600" b="0" dirty="0"/>
              <a:t>30 KeV – 1 MeV, 20 mA, &lt;1% duty H-minus </a:t>
            </a:r>
          </a:p>
          <a:p>
            <a:r>
              <a:rPr lang="en-US" sz="1600" b="0" dirty="0"/>
              <a:t>425 MHz, solid-state RF system </a:t>
            </a:r>
          </a:p>
          <a:p>
            <a:r>
              <a:rPr lang="en-US" sz="1600" b="0" dirty="0"/>
              <a:t>Cu plated Al quadrants, joined by electroforming, 55 kg </a:t>
            </a:r>
          </a:p>
          <a:p>
            <a:r>
              <a:rPr lang="en-US" sz="1600" b="0" dirty="0"/>
              <a:t>Operated in sub-orbital flight with a “neutral” beam, LANL</a:t>
            </a:r>
          </a:p>
        </p:txBody>
      </p:sp>
      <p:pic>
        <p:nvPicPr>
          <p:cNvPr id="7546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38600" y="2743200"/>
            <a:ext cx="4724399" cy="3957723"/>
          </a:xfrm>
          <a:prstGeom prst="rect">
            <a:avLst/>
          </a:prstGeom>
          <a:noFill/>
          <a:ln w="12700" cap="flat" cmpd="sng">
            <a:noFill/>
            <a:prstDash val="solid"/>
            <a:miter lim="800000"/>
            <a:headEnd type="none" w="sm" len="sm"/>
            <a:tailEnd type="none" w="sm" len="sm"/>
          </a:ln>
        </p:spPr>
      </p:pic>
    </p:spTree>
    <p:extLst>
      <p:ext uri="{BB962C8B-B14F-4D97-AF65-F5344CB8AC3E}">
        <p14:creationId xmlns:p14="http://schemas.microsoft.com/office/powerpoint/2010/main" val="1709391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fld id="{2ECC3ABB-00ED-40C2-8178-BA98F2BE249E}" type="slidenum">
              <a:rPr lang="en-GB"/>
              <a:pPr/>
              <a:t>95</a:t>
            </a:fld>
            <a:endParaRPr lang="en-GB"/>
          </a:p>
        </p:txBody>
      </p:sp>
      <p:sp>
        <p:nvSpPr>
          <p:cNvPr id="681988" name="Rectangle 4"/>
          <p:cNvSpPr>
            <a:spLocks noGrp="1" noChangeArrowheads="1"/>
          </p:cNvSpPr>
          <p:nvPr>
            <p:ph type="title"/>
          </p:nvPr>
        </p:nvSpPr>
        <p:spPr/>
        <p:txBody>
          <a:bodyPr/>
          <a:lstStyle/>
          <a:p>
            <a:r>
              <a:rPr lang="en-US" dirty="0"/>
              <a:t>Examples of RFQs - </a:t>
            </a:r>
            <a:r>
              <a:rPr lang="en-US" dirty="0" smtClean="0"/>
              <a:t>3</a:t>
            </a:r>
            <a:endParaRPr lang="en-US" dirty="0"/>
          </a:p>
        </p:txBody>
      </p:sp>
      <p:sp>
        <p:nvSpPr>
          <p:cNvPr id="681989" name="Text Box 5"/>
          <p:cNvSpPr txBox="1">
            <a:spLocks noChangeArrowheads="1"/>
          </p:cNvSpPr>
          <p:nvPr/>
        </p:nvSpPr>
        <p:spPr bwMode="auto">
          <a:xfrm>
            <a:off x="685800" y="1447800"/>
            <a:ext cx="5086350" cy="1190625"/>
          </a:xfrm>
          <a:prstGeom prst="rect">
            <a:avLst/>
          </a:prstGeom>
          <a:noFill/>
          <a:ln w="12700">
            <a:noFill/>
            <a:miter lim="800000"/>
            <a:headEnd type="none" w="sm" len="sm"/>
            <a:tailEnd type="none" w="sm" len="sm"/>
          </a:ln>
          <a:effectLst/>
        </p:spPr>
        <p:txBody>
          <a:bodyPr wrap="none">
            <a:spAutoFit/>
          </a:bodyPr>
          <a:lstStyle/>
          <a:p>
            <a:r>
              <a:rPr lang="en-GB" sz="1800" b="0"/>
              <a:t>High frequency (352 MHz), high duty cycle (CW)</a:t>
            </a:r>
          </a:p>
          <a:p>
            <a:r>
              <a:rPr lang="en-GB" sz="1800" b="0"/>
              <a:t>for ADS studies and other applications.</a:t>
            </a:r>
          </a:p>
          <a:p>
            <a:endParaRPr lang="en-GB" sz="1800" b="0"/>
          </a:p>
          <a:p>
            <a:r>
              <a:rPr lang="en-GB" sz="1800" b="0"/>
              <a:t>2 RFQs in construction in Europe:</a:t>
            </a:r>
            <a:endParaRPr lang="en-US" sz="1800" b="0"/>
          </a:p>
        </p:txBody>
      </p:sp>
      <p:pic>
        <p:nvPicPr>
          <p:cNvPr id="15" name="Picture 37" descr="MOP038f4.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89607" y="1285874"/>
            <a:ext cx="2786082" cy="1785148"/>
          </a:xfrm>
          <a:prstGeom prst="roundRect">
            <a:avLst>
              <a:gd name="adj" fmla="val 174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81991" name="Text Box 7"/>
          <p:cNvSpPr txBox="1">
            <a:spLocks noChangeArrowheads="1"/>
          </p:cNvSpPr>
          <p:nvPr/>
        </p:nvSpPr>
        <p:spPr bwMode="auto">
          <a:xfrm>
            <a:off x="511175" y="5913438"/>
            <a:ext cx="4760913" cy="396875"/>
          </a:xfrm>
          <a:prstGeom prst="rect">
            <a:avLst/>
          </a:prstGeom>
          <a:noFill/>
          <a:ln w="9525">
            <a:noFill/>
            <a:miter lim="800000"/>
            <a:headEnd/>
            <a:tailEnd/>
          </a:ln>
          <a:effectLst/>
        </p:spPr>
        <p:txBody>
          <a:bodyPr>
            <a:spAutoFit/>
          </a:bodyPr>
          <a:lstStyle/>
          <a:p>
            <a:r>
              <a:rPr lang="it-IT" b="0"/>
              <a:t>TRASCO@LegnaroINFN</a:t>
            </a:r>
          </a:p>
        </p:txBody>
      </p:sp>
      <p:sp>
        <p:nvSpPr>
          <p:cNvPr id="681992" name="Text Box 8"/>
          <p:cNvSpPr txBox="1">
            <a:spLocks noChangeArrowheads="1"/>
          </p:cNvSpPr>
          <p:nvPr/>
        </p:nvSpPr>
        <p:spPr bwMode="auto">
          <a:xfrm>
            <a:off x="4343400" y="5867400"/>
            <a:ext cx="3811588" cy="396875"/>
          </a:xfrm>
          <a:prstGeom prst="rect">
            <a:avLst/>
          </a:prstGeom>
          <a:noFill/>
          <a:ln w="9525">
            <a:noFill/>
            <a:miter lim="800000"/>
            <a:headEnd/>
            <a:tailEnd/>
          </a:ln>
          <a:effectLst/>
        </p:spPr>
        <p:txBody>
          <a:bodyPr>
            <a:spAutoFit/>
          </a:bodyPr>
          <a:lstStyle/>
          <a:p>
            <a:r>
              <a:rPr lang="it-IT" b="0"/>
              <a:t>IPHI@Saclay.CEA</a:t>
            </a:r>
          </a:p>
        </p:txBody>
      </p:sp>
      <p:pic>
        <p:nvPicPr>
          <p:cNvPr id="681993"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3089275"/>
            <a:ext cx="2819400" cy="2695575"/>
          </a:xfrm>
          <a:prstGeom prst="rect">
            <a:avLst/>
          </a:prstGeom>
          <a:noFill/>
          <a:ln w="9525">
            <a:noFill/>
            <a:miter lim="800000"/>
            <a:headEnd/>
            <a:tailEnd/>
          </a:ln>
          <a:effectLst/>
        </p:spPr>
      </p:pic>
      <p:pic>
        <p:nvPicPr>
          <p:cNvPr id="681994" name="Picture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14800" y="3352800"/>
            <a:ext cx="3429000" cy="2530475"/>
          </a:xfrm>
          <a:prstGeom prst="rect">
            <a:avLst/>
          </a:prstGeom>
          <a:noFill/>
          <a:ln w="9525">
            <a:noFill/>
            <a:miter lim="800000"/>
            <a:headEnd/>
            <a:tailEnd/>
          </a:ln>
          <a:effectLst/>
        </p:spPr>
      </p:pic>
      <p:sp>
        <p:nvSpPr>
          <p:cNvPr id="681995" name="Rectangle 11"/>
          <p:cNvSpPr>
            <a:spLocks noChangeArrowheads="1"/>
          </p:cNvSpPr>
          <p:nvPr/>
        </p:nvSpPr>
        <p:spPr bwMode="auto">
          <a:xfrm>
            <a:off x="261938" y="2784475"/>
            <a:ext cx="3319462" cy="3617913"/>
          </a:xfrm>
          <a:prstGeom prst="rect">
            <a:avLst/>
          </a:prstGeom>
          <a:noFill/>
          <a:ln w="76200">
            <a:solidFill>
              <a:srgbClr val="33CC33"/>
            </a:solidFill>
            <a:miter lim="800000"/>
            <a:headEnd/>
            <a:tailEnd/>
          </a:ln>
          <a:effectLst/>
        </p:spPr>
        <p:txBody>
          <a:bodyPr wrap="none" anchor="ctr"/>
          <a:lstStyle/>
          <a:p>
            <a:endParaRPr lang="en-US"/>
          </a:p>
        </p:txBody>
      </p:sp>
      <p:sp>
        <p:nvSpPr>
          <p:cNvPr id="681996" name="Rectangle 12"/>
          <p:cNvSpPr>
            <a:spLocks noChangeArrowheads="1"/>
          </p:cNvSpPr>
          <p:nvPr/>
        </p:nvSpPr>
        <p:spPr bwMode="auto">
          <a:xfrm>
            <a:off x="3962400" y="3200400"/>
            <a:ext cx="3733800" cy="3236913"/>
          </a:xfrm>
          <a:prstGeom prst="rect">
            <a:avLst/>
          </a:prstGeom>
          <a:noFill/>
          <a:ln w="76200">
            <a:solidFill>
              <a:schemeClr val="tx2"/>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7809254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fld id="{D2852C68-8E0A-4B56-B1CA-9DB354C6A605}" type="slidenum">
              <a:rPr lang="en-GB"/>
              <a:pPr/>
              <a:t>96</a:t>
            </a:fld>
            <a:endParaRPr lang="en-GB"/>
          </a:p>
        </p:txBody>
      </p:sp>
      <p:sp>
        <p:nvSpPr>
          <p:cNvPr id="733188" name="Rectangle 4"/>
          <p:cNvSpPr>
            <a:spLocks noGrp="1" noChangeArrowheads="1"/>
          </p:cNvSpPr>
          <p:nvPr>
            <p:ph type="title"/>
          </p:nvPr>
        </p:nvSpPr>
        <p:spPr/>
        <p:txBody>
          <a:bodyPr/>
          <a:lstStyle/>
          <a:p>
            <a:r>
              <a:rPr lang="en-GB" dirty="0"/>
              <a:t>Examples of RFQ - </a:t>
            </a:r>
            <a:r>
              <a:rPr lang="en-GB" dirty="0" smtClean="0"/>
              <a:t>4</a:t>
            </a:r>
            <a:endParaRPr lang="en-US" dirty="0"/>
          </a:p>
        </p:txBody>
      </p:sp>
      <p:pic>
        <p:nvPicPr>
          <p:cNvPr id="733190" name="Picture 6" descr="RFQ"/>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200" y="1295400"/>
            <a:ext cx="2020888" cy="2743200"/>
          </a:xfrm>
          <a:prstGeom prst="rect">
            <a:avLst/>
          </a:prstGeom>
          <a:noFill/>
        </p:spPr>
      </p:pic>
      <p:sp>
        <p:nvSpPr>
          <p:cNvPr id="733191" name="Text Box 7"/>
          <p:cNvSpPr txBox="1">
            <a:spLocks noChangeArrowheads="1"/>
          </p:cNvSpPr>
          <p:nvPr/>
        </p:nvSpPr>
        <p:spPr bwMode="auto">
          <a:xfrm>
            <a:off x="4038600" y="2209800"/>
            <a:ext cx="4343400" cy="4093428"/>
          </a:xfrm>
          <a:prstGeom prst="rect">
            <a:avLst/>
          </a:prstGeom>
          <a:noFill/>
          <a:ln w="12700">
            <a:noFill/>
            <a:miter lim="800000"/>
            <a:headEnd type="none" w="sm" len="sm"/>
            <a:tailEnd type="none" w="sm" len="sm"/>
          </a:ln>
          <a:effectLst/>
        </p:spPr>
        <p:txBody>
          <a:bodyPr>
            <a:spAutoFit/>
          </a:bodyPr>
          <a:lstStyle/>
          <a:p>
            <a:r>
              <a:rPr lang="en-GB" sz="1800" dirty="0"/>
              <a:t>Superconducting RFQs:</a:t>
            </a:r>
          </a:p>
          <a:p>
            <a:endParaRPr lang="en-GB" sz="1800" dirty="0"/>
          </a:p>
          <a:p>
            <a:r>
              <a:rPr lang="en-GB" sz="1600" b="0" dirty="0"/>
              <a:t>Only </a:t>
            </a:r>
            <a:r>
              <a:rPr lang="en-GB" sz="1600" b="0" dirty="0" smtClean="0"/>
              <a:t>one operating Superconducting </a:t>
            </a:r>
            <a:r>
              <a:rPr lang="en-GB" sz="1600" b="0" dirty="0"/>
              <a:t>RFQs built so far in the world </a:t>
            </a:r>
            <a:r>
              <a:rPr lang="en-GB" sz="1600" b="0" dirty="0" smtClean="0"/>
              <a:t>(INFN </a:t>
            </a:r>
            <a:r>
              <a:rPr lang="en-GB" sz="1600" b="0" dirty="0"/>
              <a:t>Legnaro, Italy).</a:t>
            </a:r>
          </a:p>
          <a:p>
            <a:endParaRPr lang="en-GB" sz="1600" b="0" dirty="0"/>
          </a:p>
          <a:p>
            <a:r>
              <a:rPr lang="en-GB" sz="1600" b="0" dirty="0"/>
              <a:t>The modulation is extremely difficult to realise in </a:t>
            </a:r>
            <a:r>
              <a:rPr lang="en-GB" sz="1600" b="0" dirty="0" err="1"/>
              <a:t>Nb</a:t>
            </a:r>
            <a:r>
              <a:rPr lang="en-GB" sz="1600" b="0" dirty="0"/>
              <a:t> </a:t>
            </a:r>
            <a:r>
              <a:rPr lang="en-GB" sz="1600" b="0" dirty="0">
                <a:sym typeface="Symbol" pitchFamily="18" charset="2"/>
              </a:rPr>
              <a:t></a:t>
            </a:r>
            <a:r>
              <a:rPr lang="en-GB" sz="1600" b="0" dirty="0"/>
              <a:t> a superconducting RFQ is limited to few cells at low frequency </a:t>
            </a:r>
            <a:r>
              <a:rPr lang="en-GB" sz="1600" b="0" dirty="0">
                <a:sym typeface="Symbol" pitchFamily="18" charset="2"/>
              </a:rPr>
              <a:t> heavy ions</a:t>
            </a:r>
            <a:r>
              <a:rPr lang="en-GB" sz="1600" b="0" dirty="0"/>
              <a:t>.</a:t>
            </a:r>
          </a:p>
          <a:p>
            <a:endParaRPr lang="en-GB" sz="1600" b="0" dirty="0"/>
          </a:p>
          <a:p>
            <a:r>
              <a:rPr lang="en-GB" sz="1600" b="0" dirty="0"/>
              <a:t>LNL superconducting RFQ: 2 separate structures, 1.4 m and 0.8 m, 41 and 13 </a:t>
            </a:r>
            <a:r>
              <a:rPr lang="en-GB" sz="1600" b="0" dirty="0" smtClean="0"/>
              <a:t>cells</a:t>
            </a:r>
          </a:p>
          <a:p>
            <a:endParaRPr lang="en-GB" sz="1600" b="0" dirty="0"/>
          </a:p>
          <a:p>
            <a:r>
              <a:rPr lang="en-GB" sz="1600" b="0" dirty="0" smtClean="0"/>
              <a:t>On proton RFQs with high intensity, the unavoidable beam loss during the bunching process would be very dangerous for a superconducting structure.</a:t>
            </a:r>
            <a:endParaRPr lang="en-US" sz="1600" b="0" dirty="0"/>
          </a:p>
        </p:txBody>
      </p:sp>
      <p:sp>
        <p:nvSpPr>
          <p:cNvPr id="733192" name="Text Box 8"/>
          <p:cNvSpPr txBox="1">
            <a:spLocks noChangeArrowheads="1"/>
          </p:cNvSpPr>
          <p:nvPr/>
        </p:nvSpPr>
        <p:spPr bwMode="auto">
          <a:xfrm>
            <a:off x="533400" y="4038600"/>
            <a:ext cx="3352800" cy="517525"/>
          </a:xfrm>
          <a:prstGeom prst="rect">
            <a:avLst/>
          </a:prstGeom>
          <a:noFill/>
          <a:ln w="12700">
            <a:noFill/>
            <a:miter lim="800000"/>
            <a:headEnd type="none" w="sm" len="sm"/>
            <a:tailEnd type="none" w="sm" len="sm"/>
          </a:ln>
          <a:effectLst/>
        </p:spPr>
        <p:txBody>
          <a:bodyPr>
            <a:spAutoFit/>
          </a:bodyPr>
          <a:lstStyle/>
          <a:p>
            <a:r>
              <a:rPr lang="en-GB" sz="1400" b="0" i="1"/>
              <a:t>Al prototype and the final installation of the superconducting RFQ at LNL, Italy</a:t>
            </a:r>
            <a:endParaRPr lang="en-US" sz="1400" b="0" i="1"/>
          </a:p>
        </p:txBody>
      </p:sp>
      <p:pic>
        <p:nvPicPr>
          <p:cNvPr id="733193"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4572000"/>
            <a:ext cx="2830513" cy="2100263"/>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21013364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fld id="{CADB76F9-56BF-4295-BA38-D52A2BAE6050}" type="slidenum">
              <a:rPr lang="en-GB"/>
              <a:pPr/>
              <a:t>97</a:t>
            </a:fld>
            <a:endParaRPr lang="en-GB"/>
          </a:p>
        </p:txBody>
      </p:sp>
      <p:sp>
        <p:nvSpPr>
          <p:cNvPr id="727044" name="Rectangle 4"/>
          <p:cNvSpPr>
            <a:spLocks noGrp="1" noChangeArrowheads="1"/>
          </p:cNvSpPr>
          <p:nvPr>
            <p:ph type="title"/>
          </p:nvPr>
        </p:nvSpPr>
        <p:spPr/>
        <p:txBody>
          <a:bodyPr/>
          <a:lstStyle/>
          <a:p>
            <a:r>
              <a:rPr lang="en-GB" dirty="0"/>
              <a:t>Examples of RFQ - </a:t>
            </a:r>
            <a:r>
              <a:rPr lang="en-GB" dirty="0" smtClean="0"/>
              <a:t>5</a:t>
            </a:r>
            <a:endParaRPr lang="en-US" dirty="0"/>
          </a:p>
        </p:txBody>
      </p:sp>
      <p:pic>
        <p:nvPicPr>
          <p:cNvPr id="727046" name="Picture 6" descr="3d53aa6ee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1752600"/>
            <a:ext cx="2239963" cy="2819400"/>
          </a:xfrm>
          <a:prstGeom prst="rect">
            <a:avLst/>
          </a:prstGeom>
          <a:noFill/>
        </p:spPr>
      </p:pic>
      <p:pic>
        <p:nvPicPr>
          <p:cNvPr id="727048" name="Picture 8" descr="6eb8760dd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76600" y="1828800"/>
            <a:ext cx="2443163" cy="1835150"/>
          </a:xfrm>
          <a:prstGeom prst="rect">
            <a:avLst/>
          </a:prstGeom>
          <a:noFill/>
        </p:spPr>
      </p:pic>
      <p:pic>
        <p:nvPicPr>
          <p:cNvPr id="727050" name="Picture 10" descr="SARAF-RFQ-Resonato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5029200"/>
            <a:ext cx="2619375" cy="866775"/>
          </a:xfrm>
          <a:prstGeom prst="rect">
            <a:avLst/>
          </a:prstGeom>
          <a:noFill/>
        </p:spPr>
      </p:pic>
      <p:pic>
        <p:nvPicPr>
          <p:cNvPr id="727052" name="Picture 12" descr="82dc7d241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57600" y="4114800"/>
            <a:ext cx="1990725" cy="1895475"/>
          </a:xfrm>
          <a:prstGeom prst="rect">
            <a:avLst/>
          </a:prstGeom>
          <a:noFill/>
        </p:spPr>
      </p:pic>
      <p:sp>
        <p:nvSpPr>
          <p:cNvPr id="727053" name="Text Box 13"/>
          <p:cNvSpPr txBox="1">
            <a:spLocks noChangeArrowheads="1"/>
          </p:cNvSpPr>
          <p:nvPr/>
        </p:nvSpPr>
        <p:spPr bwMode="auto">
          <a:xfrm>
            <a:off x="6096000" y="1828800"/>
            <a:ext cx="2362200" cy="3693319"/>
          </a:xfrm>
          <a:prstGeom prst="rect">
            <a:avLst/>
          </a:prstGeom>
          <a:noFill/>
          <a:ln w="12700">
            <a:noFill/>
            <a:miter lim="800000"/>
            <a:headEnd type="none" w="sm" len="sm"/>
            <a:tailEnd type="none" w="sm" len="sm"/>
          </a:ln>
          <a:effectLst/>
        </p:spPr>
        <p:txBody>
          <a:bodyPr>
            <a:spAutoFit/>
          </a:bodyPr>
          <a:lstStyle/>
          <a:p>
            <a:r>
              <a:rPr lang="en-GB" sz="1800" b="0" dirty="0"/>
              <a:t>Medium frequency (176 MHz), high duty cycle (CW),</a:t>
            </a:r>
          </a:p>
          <a:p>
            <a:r>
              <a:rPr lang="en-GB" sz="1800" b="0" dirty="0"/>
              <a:t>4-rod design</a:t>
            </a:r>
          </a:p>
          <a:p>
            <a:r>
              <a:rPr lang="en-GB" sz="1800" b="0" dirty="0"/>
              <a:t>for high-intensity deuteron and proton acceleration.</a:t>
            </a:r>
          </a:p>
          <a:p>
            <a:endParaRPr lang="en-GB" sz="1800" b="0" dirty="0"/>
          </a:p>
          <a:p>
            <a:r>
              <a:rPr lang="en-GB" sz="1800" b="0" dirty="0"/>
              <a:t>The SARAF RFQ, built by NTG </a:t>
            </a:r>
            <a:r>
              <a:rPr lang="en-GB" sz="1800" b="0" dirty="0" smtClean="0"/>
              <a:t>for </a:t>
            </a:r>
            <a:r>
              <a:rPr lang="en-GB" sz="1800" b="0" dirty="0"/>
              <a:t>the </a:t>
            </a:r>
            <a:r>
              <a:rPr lang="en-GB" sz="1800" b="0" dirty="0" err="1"/>
              <a:t>Soreq</a:t>
            </a:r>
            <a:r>
              <a:rPr lang="en-GB" sz="1800" b="0" dirty="0"/>
              <a:t> Nuclear Research </a:t>
            </a:r>
            <a:r>
              <a:rPr lang="en-GB" sz="1800" b="0" dirty="0" err="1"/>
              <a:t>Center</a:t>
            </a:r>
            <a:r>
              <a:rPr lang="en-GB" sz="1800" b="0" dirty="0"/>
              <a:t> in Israel.</a:t>
            </a:r>
            <a:endParaRPr lang="en-US" sz="1800" b="0" dirty="0"/>
          </a:p>
        </p:txBody>
      </p:sp>
    </p:spTree>
    <p:extLst>
      <p:ext uri="{BB962C8B-B14F-4D97-AF65-F5344CB8AC3E}">
        <p14:creationId xmlns:p14="http://schemas.microsoft.com/office/powerpoint/2010/main" val="8189125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RFQs - 6</a:t>
            </a:r>
            <a:endParaRPr lang="en-US" dirty="0"/>
          </a:p>
        </p:txBody>
      </p:sp>
      <p:sp>
        <p:nvSpPr>
          <p:cNvPr id="3" name="Footer Placeholder 2"/>
          <p:cNvSpPr>
            <a:spLocks noGrp="1"/>
          </p:cNvSpPr>
          <p:nvPr>
            <p:ph type="ftr" sz="quarter" idx="11"/>
          </p:nvPr>
        </p:nvSpPr>
        <p:spPr/>
        <p:txBody>
          <a:bodyPr/>
          <a:lstStyle/>
          <a:p>
            <a:fld id="{C6D4DA58-6EE7-421F-A59D-1B46DBFEBC48}" type="slidenum">
              <a:rPr lang="en-GB" smtClean="0"/>
              <a:pPr/>
              <a:t>98</a:t>
            </a:fld>
            <a:endParaRPr lang="en-GB"/>
          </a:p>
        </p:txBody>
      </p:sp>
      <p:sp>
        <p:nvSpPr>
          <p:cNvPr id="4" name="TextBox 3"/>
          <p:cNvSpPr txBox="1"/>
          <p:nvPr/>
        </p:nvSpPr>
        <p:spPr>
          <a:xfrm>
            <a:off x="381000" y="1828800"/>
            <a:ext cx="4057521" cy="1231106"/>
          </a:xfrm>
          <a:prstGeom prst="rect">
            <a:avLst/>
          </a:prstGeom>
          <a:noFill/>
        </p:spPr>
        <p:txBody>
          <a:bodyPr wrap="none" rtlCol="0">
            <a:spAutoFit/>
          </a:bodyPr>
          <a:lstStyle/>
          <a:p>
            <a:r>
              <a:rPr lang="en-US" b="0" dirty="0" smtClean="0"/>
              <a:t>The CERN Linac4 RFQ</a:t>
            </a:r>
          </a:p>
          <a:p>
            <a:r>
              <a:rPr lang="en-US" sz="1800" b="0" dirty="0" smtClean="0"/>
              <a:t>Delivered its first beam in March 2013</a:t>
            </a:r>
          </a:p>
          <a:p>
            <a:r>
              <a:rPr lang="en-US" sz="1800" b="0" dirty="0" smtClean="0"/>
              <a:t>45 keV – 3 MeV, 3 m</a:t>
            </a:r>
          </a:p>
          <a:p>
            <a:r>
              <a:rPr lang="en-US" sz="1800" b="0" dirty="0" smtClean="0"/>
              <a:t>80 mA H-, max. 10% duty cycle </a:t>
            </a:r>
            <a:endParaRPr lang="en-US" sz="1800" b="0" dirty="0"/>
          </a:p>
        </p:txBody>
      </p:sp>
      <p:pic>
        <p:nvPicPr>
          <p:cNvPr id="6" name="Picture 5" descr="http://mediaarchive.cern.ch/MediaArchive/Photo/Public/2010/1005113/1005113_01/1005113_01-A5-at-72-dpi.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3657600"/>
            <a:ext cx="2896313" cy="2705100"/>
          </a:xfrm>
          <a:prstGeom prst="rect">
            <a:avLst/>
          </a:prstGeom>
          <a:noFill/>
          <a:ln w="9525">
            <a:noFill/>
            <a:miter lim="800000"/>
            <a:headEnd/>
            <a:tailEnd/>
          </a:ln>
        </p:spPr>
      </p:pic>
      <p:pic>
        <p:nvPicPr>
          <p:cNvPr id="2050" name="Picture 2" descr="C:\RF_photos\Linac4_RFQ\SL70116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1371600"/>
            <a:ext cx="4165600" cy="3124200"/>
          </a:xfrm>
          <a:prstGeom prst="rect">
            <a:avLst/>
          </a:prstGeom>
          <a:noFill/>
        </p:spPr>
      </p:pic>
      <p:pic>
        <p:nvPicPr>
          <p:cNvPr id="5" name="Picture 4" descr="RFQ1.jpg"/>
          <p:cNvPicPr/>
          <p:nvPr/>
        </p:nvPicPr>
        <p:blipFill>
          <a:blip r:embed="rId4" cstate="print">
            <a:extLst>
              <a:ext uri="{28A0092B-C50C-407E-A947-70E740481C1C}">
                <a14:useLocalDpi xmlns:a14="http://schemas.microsoft.com/office/drawing/2010/main"/>
              </a:ext>
            </a:extLst>
          </a:blip>
          <a:stretch>
            <a:fillRect/>
          </a:stretch>
        </p:blipFill>
        <p:spPr>
          <a:xfrm>
            <a:off x="3657600" y="3962400"/>
            <a:ext cx="4267200" cy="2667000"/>
          </a:xfrm>
          <a:prstGeom prst="rect">
            <a:avLst/>
          </a:prstGeom>
        </p:spPr>
      </p:pic>
    </p:spTree>
    <p:extLst>
      <p:ext uri="{BB962C8B-B14F-4D97-AF65-F5344CB8AC3E}">
        <p14:creationId xmlns:p14="http://schemas.microsoft.com/office/powerpoint/2010/main" val="11293620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780" y="381000"/>
            <a:ext cx="6136820" cy="762000"/>
          </a:xfrm>
        </p:spPr>
        <p:txBody>
          <a:bodyPr/>
          <a:lstStyle/>
          <a:p>
            <a:r>
              <a:rPr lang="en-US" sz="4000" dirty="0" smtClean="0"/>
              <a:t>Low-energy proton </a:t>
            </a:r>
            <a:r>
              <a:rPr lang="en-US" sz="4000" dirty="0" err="1" smtClean="0"/>
              <a:t>linacs</a:t>
            </a:r>
            <a:endParaRPr lang="en-GB" sz="4000" dirty="0"/>
          </a:p>
        </p:txBody>
      </p:sp>
      <p:sp>
        <p:nvSpPr>
          <p:cNvPr id="3" name="Footer Placeholder 2"/>
          <p:cNvSpPr>
            <a:spLocks noGrp="1"/>
          </p:cNvSpPr>
          <p:nvPr>
            <p:ph type="ftr" sz="quarter" idx="11"/>
          </p:nvPr>
        </p:nvSpPr>
        <p:spPr/>
        <p:txBody>
          <a:bodyPr/>
          <a:lstStyle/>
          <a:p>
            <a:fld id="{EB996D84-0222-4F55-83D2-C4FDBB2E5B02}" type="slidenum">
              <a:rPr lang="en-GB" smtClean="0"/>
              <a:pPr/>
              <a:t>99</a:t>
            </a:fld>
            <a:endParaRPr lang="en-GB"/>
          </a:p>
        </p:txBody>
      </p:sp>
      <p:pic>
        <p:nvPicPr>
          <p:cNvPr id="87757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8330" y="1666504"/>
            <a:ext cx="4795839" cy="223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1 3"/>
          <p:cNvSpPr/>
          <p:nvPr/>
        </p:nvSpPr>
        <p:spPr bwMode="auto">
          <a:xfrm>
            <a:off x="111580" y="3427193"/>
            <a:ext cx="904874" cy="562014"/>
          </a:xfrm>
          <a:prstGeom prst="borderCallout1">
            <a:avLst>
              <a:gd name="adj1" fmla="val -5211"/>
              <a:gd name="adj2" fmla="val 87394"/>
              <a:gd name="adj3" fmla="val -136713"/>
              <a:gd name="adj4" fmla="val 229718"/>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Ion source</a:t>
            </a:r>
            <a:endParaRPr kumimoji="0" lang="en-GB" sz="1600" b="1" i="0" u="none" strike="noStrike" cap="none" normalizeH="0" baseline="0" dirty="0" smtClean="0">
              <a:ln>
                <a:noFill/>
              </a:ln>
              <a:solidFill>
                <a:schemeClr val="tx1"/>
              </a:solidFill>
              <a:effectLst/>
              <a:latin typeface="Arial" charset="0"/>
            </a:endParaRPr>
          </a:p>
        </p:txBody>
      </p:sp>
      <p:sp>
        <p:nvSpPr>
          <p:cNvPr id="10" name="Line Callout 1 9"/>
          <p:cNvSpPr/>
          <p:nvPr/>
        </p:nvSpPr>
        <p:spPr bwMode="auto">
          <a:xfrm>
            <a:off x="111580" y="4104904"/>
            <a:ext cx="1600200" cy="572897"/>
          </a:xfrm>
          <a:prstGeom prst="borderCallout1">
            <a:avLst>
              <a:gd name="adj1" fmla="val -11928"/>
              <a:gd name="adj2" fmla="val 100393"/>
              <a:gd name="adj3" fmla="val -271468"/>
              <a:gd name="adj4" fmla="val 159077"/>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HV extraction, 20-100 kV</a:t>
            </a:r>
            <a:endParaRPr kumimoji="0" lang="en-GB" sz="1600" b="1" i="0" u="none" strike="noStrike" cap="none" normalizeH="0" baseline="0" dirty="0" smtClean="0">
              <a:ln>
                <a:noFill/>
              </a:ln>
              <a:solidFill>
                <a:schemeClr val="tx1"/>
              </a:solidFill>
              <a:effectLst/>
              <a:latin typeface="Arial" charset="0"/>
            </a:endParaRPr>
          </a:p>
        </p:txBody>
      </p:sp>
      <p:sp>
        <p:nvSpPr>
          <p:cNvPr id="11" name="Line Callout 1 10"/>
          <p:cNvSpPr/>
          <p:nvPr/>
        </p:nvSpPr>
        <p:spPr bwMode="auto">
          <a:xfrm>
            <a:off x="1903764" y="3952503"/>
            <a:ext cx="1981200" cy="1066801"/>
          </a:xfrm>
          <a:prstGeom prst="borderCallout1">
            <a:avLst>
              <a:gd name="adj1" fmla="val 2736"/>
              <a:gd name="adj2" fmla="val 35201"/>
              <a:gd name="adj3" fmla="val -138962"/>
              <a:gd name="adj4" fmla="val 47476"/>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solidFill>
                  <a:schemeClr val="tx1"/>
                </a:solidFill>
                <a:latin typeface="Arial" charset="0"/>
              </a:rPr>
              <a:t>Low Energy Beam Transport (LEBT)</a:t>
            </a:r>
            <a:r>
              <a:rPr kumimoji="0" lang="en-US" sz="1600" b="1" i="0" u="none" strike="noStrike" cap="none" normalizeH="0" baseline="0" dirty="0" smtClean="0">
                <a:ln>
                  <a:noFill/>
                </a:ln>
                <a:solidFill>
                  <a:schemeClr val="tx1"/>
                </a:solidFill>
                <a:effectLst/>
                <a:latin typeface="Arial" charset="0"/>
              </a:rPr>
              <a:t>, </a:t>
            </a:r>
            <a:r>
              <a:rPr kumimoji="0" lang="en-US" sz="1400" b="1" i="1" u="none" strike="noStrike" cap="none" normalizeH="0" baseline="0" dirty="0" smtClean="0">
                <a:ln>
                  <a:noFill/>
                </a:ln>
                <a:solidFill>
                  <a:schemeClr val="tx1"/>
                </a:solidFill>
                <a:effectLst/>
                <a:latin typeface="Arial" charset="0"/>
              </a:rPr>
              <a:t>2 solenoid or electrostatic</a:t>
            </a:r>
            <a:endParaRPr kumimoji="0" lang="en-GB" sz="1400" b="1" i="1" u="none" strike="noStrike" cap="none" normalizeH="0" baseline="0" dirty="0" smtClean="0">
              <a:ln>
                <a:noFill/>
              </a:ln>
              <a:solidFill>
                <a:schemeClr val="tx1"/>
              </a:solidFill>
              <a:effectLst/>
              <a:latin typeface="Arial" charset="0"/>
            </a:endParaRPr>
          </a:p>
        </p:txBody>
      </p:sp>
      <p:sp>
        <p:nvSpPr>
          <p:cNvPr id="12" name="Line Callout 1 11"/>
          <p:cNvSpPr/>
          <p:nvPr/>
        </p:nvSpPr>
        <p:spPr bwMode="auto">
          <a:xfrm>
            <a:off x="3997779" y="3984171"/>
            <a:ext cx="1371600" cy="1035133"/>
          </a:xfrm>
          <a:prstGeom prst="borderCallout1">
            <a:avLst>
              <a:gd name="adj1" fmla="val -5709"/>
              <a:gd name="adj2" fmla="val 26181"/>
              <a:gd name="adj3" fmla="val -166823"/>
              <a:gd name="adj4" fmla="val 27497"/>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solidFill>
                  <a:schemeClr val="tx1"/>
                </a:solidFill>
                <a:latin typeface="Arial" charset="0"/>
              </a:rPr>
              <a:t>RFQ</a:t>
            </a:r>
            <a:r>
              <a:rPr kumimoji="0" lang="en-US" sz="1600" b="1" i="0" u="none" strike="noStrike" cap="none" normalizeH="0" baseline="0" dirty="0" smtClean="0">
                <a:ln>
                  <a:noFill/>
                </a:ln>
                <a:solidFill>
                  <a:schemeClr val="tx1"/>
                </a:solidFill>
                <a:effectLst/>
                <a:latin typeface="Arial" charset="0"/>
              </a:rPr>
              <a:t>, </a:t>
            </a:r>
            <a:r>
              <a:rPr kumimoji="0" lang="en-US" sz="1400" b="1" i="1" u="none" strike="noStrike" cap="none" normalizeH="0" baseline="0" dirty="0" smtClean="0">
                <a:ln>
                  <a:noFill/>
                </a:ln>
                <a:solidFill>
                  <a:schemeClr val="tx1"/>
                </a:solidFill>
                <a:effectLst/>
                <a:latin typeface="Arial" charset="0"/>
              </a:rPr>
              <a:t>1 MeV to 5 MeV depending on application</a:t>
            </a:r>
            <a:endParaRPr kumimoji="0" lang="en-GB" sz="1400" b="1" i="1" u="none" strike="noStrike" cap="none" normalizeH="0" baseline="0" dirty="0" smtClean="0">
              <a:ln>
                <a:noFill/>
              </a:ln>
              <a:solidFill>
                <a:schemeClr val="tx1"/>
              </a:solidFill>
              <a:effectLst/>
              <a:latin typeface="Arial" charset="0"/>
            </a:endParaRPr>
          </a:p>
        </p:txBody>
      </p:sp>
      <p:sp>
        <p:nvSpPr>
          <p:cNvPr id="13" name="Line Callout 1 12"/>
          <p:cNvSpPr/>
          <p:nvPr/>
        </p:nvSpPr>
        <p:spPr bwMode="auto">
          <a:xfrm>
            <a:off x="5521779" y="3989207"/>
            <a:ext cx="1828800" cy="1487297"/>
          </a:xfrm>
          <a:prstGeom prst="borderCallout1">
            <a:avLst>
              <a:gd name="adj1" fmla="val -918"/>
              <a:gd name="adj2" fmla="val 36571"/>
              <a:gd name="adj3" fmla="val -99753"/>
              <a:gd name="adj4" fmla="val -4321"/>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solidFill>
                  <a:schemeClr val="tx1"/>
                </a:solidFill>
                <a:latin typeface="Arial" charset="0"/>
              </a:rPr>
              <a:t>Medium Energy Beam Transport (MEBT), </a:t>
            </a:r>
            <a:r>
              <a:rPr lang="en-US" sz="1400" i="1" dirty="0" smtClean="0">
                <a:solidFill>
                  <a:schemeClr val="tx1"/>
                </a:solidFill>
                <a:latin typeface="Arial" charset="0"/>
              </a:rPr>
              <a:t>match to following structure with space for diagnostics etc. </a:t>
            </a:r>
            <a:endParaRPr kumimoji="0" lang="en-GB" sz="1400" b="1" i="1" u="none" strike="noStrike" cap="none" normalizeH="0" baseline="0" dirty="0" smtClean="0">
              <a:ln>
                <a:noFill/>
              </a:ln>
              <a:solidFill>
                <a:schemeClr val="tx1"/>
              </a:solidFill>
              <a:effectLst/>
              <a:latin typeface="Arial" charset="0"/>
            </a:endParaRPr>
          </a:p>
        </p:txBody>
      </p:sp>
      <p:sp>
        <p:nvSpPr>
          <p:cNvPr id="6" name="Left Brace 5"/>
          <p:cNvSpPr/>
          <p:nvPr/>
        </p:nvSpPr>
        <p:spPr bwMode="auto">
          <a:xfrm>
            <a:off x="5978979" y="1590304"/>
            <a:ext cx="457200" cy="1698111"/>
          </a:xfrm>
          <a:prstGeom prst="leftBrac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smtClean="0">
              <a:ln>
                <a:noFill/>
              </a:ln>
              <a:solidFill>
                <a:schemeClr val="tx1"/>
              </a:solidFill>
              <a:effectLst/>
              <a:latin typeface="Arial" charset="0"/>
            </a:endParaRPr>
          </a:p>
        </p:txBody>
      </p:sp>
      <p:pic>
        <p:nvPicPr>
          <p:cNvPr id="16" name="Picture 1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0000" t="9775" r="41210" b="70391"/>
          <a:stretch/>
        </p:blipFill>
        <p:spPr bwMode="auto">
          <a:xfrm>
            <a:off x="6304808" y="1465552"/>
            <a:ext cx="1128649" cy="959861"/>
          </a:xfrm>
          <a:prstGeom prst="rect">
            <a:avLst/>
          </a:prstGeom>
          <a:noFill/>
          <a:ln w="12700">
            <a:noFill/>
            <a:miter lim="800000"/>
            <a:headEnd type="none" w="sm" len="sm"/>
            <a:tailEnd type="none" w="sm" len="sm"/>
          </a:ln>
          <a:effectLst/>
        </p:spPr>
      </p:pic>
      <p:pic>
        <p:nvPicPr>
          <p:cNvPr id="17" name="Picture 6" descr="20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591" t="60381" r="73003"/>
          <a:stretch/>
        </p:blipFill>
        <p:spPr bwMode="auto">
          <a:xfrm>
            <a:off x="6436179" y="2590800"/>
            <a:ext cx="1052449" cy="1033915"/>
          </a:xfrm>
          <a:prstGeom prst="rect">
            <a:avLst/>
          </a:prstGeom>
          <a:noFill/>
        </p:spPr>
      </p:pic>
      <p:sp>
        <p:nvSpPr>
          <p:cNvPr id="18" name="Line Callout 1 17"/>
          <p:cNvSpPr/>
          <p:nvPr/>
        </p:nvSpPr>
        <p:spPr bwMode="auto">
          <a:xfrm>
            <a:off x="7611094" y="1389938"/>
            <a:ext cx="1420834" cy="1226592"/>
          </a:xfrm>
          <a:prstGeom prst="borderCallout1">
            <a:avLst>
              <a:gd name="adj1" fmla="val 27"/>
              <a:gd name="adj2" fmla="val 207"/>
              <a:gd name="adj3" fmla="val -6212"/>
              <a:gd name="adj4" fmla="val -1940"/>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solidFill>
                  <a:schemeClr val="tx1"/>
                </a:solidFill>
                <a:latin typeface="Arial" charset="0"/>
              </a:rPr>
              <a:t>DTL</a:t>
            </a:r>
            <a:r>
              <a:rPr kumimoji="0" lang="en-US" sz="1600" b="1" i="0" u="none" strike="noStrike" cap="none" normalizeH="0" baseline="0" dirty="0" smtClean="0">
                <a:ln>
                  <a:noFill/>
                </a:ln>
                <a:solidFill>
                  <a:schemeClr val="tx1"/>
                </a:solidFill>
                <a:effectLst/>
                <a:latin typeface="Arial" charset="0"/>
              </a:rPr>
              <a:t>, </a:t>
            </a:r>
            <a:r>
              <a:rPr lang="en-US" sz="1400" i="1" dirty="0">
                <a:solidFill>
                  <a:schemeClr val="tx1"/>
                </a:solidFill>
                <a:latin typeface="Arial" charset="0"/>
              </a:rPr>
              <a:t>3</a:t>
            </a:r>
            <a:r>
              <a:rPr kumimoji="0" lang="en-US" sz="1400" b="1" i="1" u="none" strike="noStrike" cap="none" normalizeH="0" baseline="0" dirty="0" smtClean="0">
                <a:ln>
                  <a:noFill/>
                </a:ln>
                <a:solidFill>
                  <a:schemeClr val="tx1"/>
                </a:solidFill>
                <a:effectLst/>
                <a:latin typeface="Arial" charset="0"/>
              </a:rPr>
              <a:t> MeV to 80 MeV, high current,</a:t>
            </a:r>
            <a:r>
              <a:rPr kumimoji="0" lang="en-US" sz="1400" b="1" i="1" u="none" strike="noStrike" cap="none" normalizeH="0" dirty="0" smtClean="0">
                <a:ln>
                  <a:noFill/>
                </a:ln>
                <a:solidFill>
                  <a:schemeClr val="tx1"/>
                </a:solidFill>
                <a:effectLst/>
                <a:latin typeface="Arial" charset="0"/>
              </a:rPr>
              <a:t> high (&gt;200 MHz) frequency</a:t>
            </a:r>
            <a:endParaRPr kumimoji="0" lang="en-GB" sz="1400" b="1" i="1" u="none" strike="noStrike" cap="none" normalizeH="0" baseline="0" dirty="0" smtClean="0">
              <a:ln>
                <a:noFill/>
              </a:ln>
              <a:solidFill>
                <a:schemeClr val="tx1"/>
              </a:solidFill>
              <a:effectLst/>
              <a:latin typeface="Arial" charset="0"/>
            </a:endParaRPr>
          </a:p>
        </p:txBody>
      </p:sp>
      <p:sp>
        <p:nvSpPr>
          <p:cNvPr id="19" name="Line Callout 1 18"/>
          <p:cNvSpPr/>
          <p:nvPr/>
        </p:nvSpPr>
        <p:spPr bwMode="auto">
          <a:xfrm>
            <a:off x="7620000" y="2762615"/>
            <a:ext cx="1403022" cy="1915186"/>
          </a:xfrm>
          <a:prstGeom prst="borderCallout1">
            <a:avLst>
              <a:gd name="adj1" fmla="val 27"/>
              <a:gd name="adj2" fmla="val 207"/>
              <a:gd name="adj3" fmla="val -6212"/>
              <a:gd name="adj4" fmla="val -1940"/>
            </a:avLst>
          </a:prstGeom>
          <a:ln w="28575">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err="1" smtClean="0">
                <a:solidFill>
                  <a:schemeClr val="tx1"/>
                </a:solidFill>
                <a:latin typeface="Arial" charset="0"/>
              </a:rPr>
              <a:t>Interdigital</a:t>
            </a:r>
            <a:r>
              <a:rPr lang="en-US" sz="1600" dirty="0" smtClean="0">
                <a:solidFill>
                  <a:schemeClr val="tx1"/>
                </a:solidFill>
                <a:latin typeface="Arial" charset="0"/>
              </a:rPr>
              <a:t> structures (IH, CH) </a:t>
            </a:r>
            <a:r>
              <a:rPr lang="en-US" sz="1400" i="1" dirty="0" smtClean="0">
                <a:solidFill>
                  <a:schemeClr val="tx1"/>
                </a:solidFill>
                <a:latin typeface="Arial" charset="0"/>
              </a:rPr>
              <a:t>3</a:t>
            </a:r>
            <a:r>
              <a:rPr kumimoji="0" lang="en-US" sz="1400" b="1" i="1" u="none" strike="noStrike" cap="none" normalizeH="0" baseline="0" dirty="0" smtClean="0">
                <a:ln>
                  <a:noFill/>
                </a:ln>
                <a:solidFill>
                  <a:schemeClr val="tx1"/>
                </a:solidFill>
                <a:effectLst/>
                <a:latin typeface="Arial" charset="0"/>
              </a:rPr>
              <a:t> MeV to 80 MeV, low current,</a:t>
            </a:r>
            <a:r>
              <a:rPr kumimoji="0" lang="en-US" sz="1400" b="1" i="1" u="none" strike="noStrike" cap="none" normalizeH="0" dirty="0" smtClean="0">
                <a:ln>
                  <a:noFill/>
                </a:ln>
                <a:solidFill>
                  <a:schemeClr val="tx1"/>
                </a:solidFill>
                <a:effectLst/>
                <a:latin typeface="Arial" charset="0"/>
              </a:rPr>
              <a:t> lower (&gt;</a:t>
            </a:r>
            <a:r>
              <a:rPr lang="en-US" sz="1400" i="1" dirty="0" smtClean="0">
                <a:solidFill>
                  <a:schemeClr val="tx1"/>
                </a:solidFill>
                <a:latin typeface="Arial" charset="0"/>
              </a:rPr>
              <a:t>35</a:t>
            </a:r>
            <a:r>
              <a:rPr kumimoji="0" lang="en-US" sz="1400" b="1" i="1" u="none" strike="noStrike" cap="none" normalizeH="0" dirty="0" smtClean="0">
                <a:ln>
                  <a:noFill/>
                </a:ln>
                <a:solidFill>
                  <a:schemeClr val="tx1"/>
                </a:solidFill>
                <a:effectLst/>
                <a:latin typeface="Arial" charset="0"/>
              </a:rPr>
              <a:t>0 MHz) frequency</a:t>
            </a:r>
            <a:endParaRPr kumimoji="0" lang="en-GB" sz="1400" b="1" i="1" u="none" strike="noStrike" cap="none" normalizeH="0" baseline="0" dirty="0" smtClean="0">
              <a:ln>
                <a:noFill/>
              </a:ln>
              <a:solidFill>
                <a:schemeClr val="tx1"/>
              </a:solidFill>
              <a:effectLst/>
              <a:latin typeface="Arial" charset="0"/>
            </a:endParaRPr>
          </a:p>
        </p:txBody>
      </p:sp>
      <p:cxnSp>
        <p:nvCxnSpPr>
          <p:cNvPr id="8" name="Straight Arrow Connector 7"/>
          <p:cNvCxnSpPr/>
          <p:nvPr/>
        </p:nvCxnSpPr>
        <p:spPr bwMode="auto">
          <a:xfrm>
            <a:off x="1016454" y="5791200"/>
            <a:ext cx="6334125" cy="0"/>
          </a:xfrm>
          <a:prstGeom prst="straightConnector1">
            <a:avLst/>
          </a:prstGeom>
          <a:solidFill>
            <a:schemeClr val="bg1"/>
          </a:solidFill>
          <a:ln w="12700" cap="flat" cmpd="sng" algn="ctr">
            <a:solidFill>
              <a:schemeClr val="tx1"/>
            </a:solidFill>
            <a:prstDash val="solid"/>
            <a:round/>
            <a:headEnd type="arrow"/>
            <a:tailEnd type="arrow"/>
          </a:ln>
          <a:effectLst/>
        </p:spPr>
      </p:cxnSp>
      <p:sp>
        <p:nvSpPr>
          <p:cNvPr id="9" name="Rounded Rectangle 8"/>
          <p:cNvSpPr/>
          <p:nvPr/>
        </p:nvSpPr>
        <p:spPr bwMode="auto">
          <a:xfrm>
            <a:off x="7559511" y="4809540"/>
            <a:ext cx="1463511" cy="1152896"/>
          </a:xfrm>
          <a:prstGeom prst="round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Pulsed beam (1-100 Hz)</a:t>
            </a:r>
            <a:endParaRPr kumimoji="0" lang="en-GB" sz="2000" b="1" i="0" u="none" strike="noStrike" cap="none" normalizeH="0" baseline="0" dirty="0" smtClean="0">
              <a:ln>
                <a:noFill/>
              </a:ln>
              <a:solidFill>
                <a:schemeClr val="tx1"/>
              </a:solidFill>
              <a:effectLst/>
              <a:latin typeface="Arial" charset="0"/>
            </a:endParaRPr>
          </a:p>
        </p:txBody>
      </p:sp>
      <p:sp>
        <p:nvSpPr>
          <p:cNvPr id="15" name="TextBox 14"/>
          <p:cNvSpPr txBox="1"/>
          <p:nvPr/>
        </p:nvSpPr>
        <p:spPr>
          <a:xfrm>
            <a:off x="117517" y="6052952"/>
            <a:ext cx="7534894"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i="1" dirty="0" smtClean="0"/>
              <a:t>future challenge: go to 10 MeV in 3 – 4 meters for a Compact Proton Linac for Medical and Industrial Applications  </a:t>
            </a:r>
            <a:endParaRPr lang="en-GB" i="1" dirty="0"/>
          </a:p>
        </p:txBody>
      </p:sp>
      <p:sp>
        <p:nvSpPr>
          <p:cNvPr id="20" name="TextBox 19"/>
          <p:cNvSpPr txBox="1"/>
          <p:nvPr/>
        </p:nvSpPr>
        <p:spPr>
          <a:xfrm>
            <a:off x="2476783" y="5385988"/>
            <a:ext cx="3058851" cy="400110"/>
          </a:xfrm>
          <a:prstGeom prst="rect">
            <a:avLst/>
          </a:prstGeom>
          <a:noFill/>
        </p:spPr>
        <p:txBody>
          <a:bodyPr wrap="none" rtlCol="0">
            <a:spAutoFit/>
          </a:bodyPr>
          <a:lstStyle/>
          <a:p>
            <a:r>
              <a:rPr lang="en-US" dirty="0" smtClean="0"/>
              <a:t>10 MeV in 5 – 10 meters</a:t>
            </a:r>
            <a:endParaRPr lang="en-GB" dirty="0"/>
          </a:p>
        </p:txBody>
      </p:sp>
    </p:spTree>
    <p:extLst>
      <p:ext uri="{BB962C8B-B14F-4D97-AF65-F5344CB8AC3E}">
        <p14:creationId xmlns:p14="http://schemas.microsoft.com/office/powerpoint/2010/main" val="1995034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Paper Presentatio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Paper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Z:\P32\MSO97PRO\Template\CERN\Paper Presentation.pot</Template>
  <TotalTime>99358</TotalTime>
  <Words>9351</Words>
  <Application>Microsoft Office PowerPoint</Application>
  <PresentationFormat>On-screen Show (4:3)</PresentationFormat>
  <Paragraphs>1047</Paragraphs>
  <Slides>100</Slides>
  <Notes>16</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100</vt:i4>
      </vt:variant>
    </vt:vector>
  </HeadingPairs>
  <TitlesOfParts>
    <vt:vector size="105" baseType="lpstr">
      <vt:lpstr>Paper Presentation</vt:lpstr>
      <vt:lpstr>Equation</vt:lpstr>
      <vt:lpstr>Chart</vt:lpstr>
      <vt:lpstr>Designer Drawing</vt:lpstr>
      <vt:lpstr>Document</vt:lpstr>
      <vt:lpstr>PowerPoint Presentation</vt:lpstr>
      <vt:lpstr>Outline</vt:lpstr>
      <vt:lpstr>1. Introduction: main concepts, building blocks, synchronicity</vt:lpstr>
      <vt:lpstr>Variety of linacs</vt:lpstr>
      <vt:lpstr>Why Linear Accelerators</vt:lpstr>
      <vt:lpstr>Linacs as «Newton» accelerators</vt:lpstr>
      <vt:lpstr>Basic linear accelerator structure</vt:lpstr>
      <vt:lpstr>Accelerating structure architecture</vt:lpstr>
      <vt:lpstr>Case 1: a single-cavity linac</vt:lpstr>
      <vt:lpstr>Case 2 : a Drift Tube Linac</vt:lpstr>
      <vt:lpstr>Intermediate cases</vt:lpstr>
      <vt:lpstr>Synchronism condition in a multi-cell cavity</vt:lpstr>
      <vt:lpstr>Sections of identical cavities: a superconducting linac (medium b)</vt:lpstr>
      <vt:lpstr>Effects of phase slippage</vt:lpstr>
      <vt:lpstr>Multi-gap coupled-cell cavities (for protons and ions)</vt:lpstr>
      <vt:lpstr>Electron linacs</vt:lpstr>
      <vt:lpstr>(Proton) linac building blocks</vt:lpstr>
      <vt:lpstr>(Electron) linac building blocks</vt:lpstr>
      <vt:lpstr>Conclusions – part 1</vt:lpstr>
      <vt:lpstr>PowerPoint Presentation</vt:lpstr>
      <vt:lpstr>Coupling accelerating cells</vt:lpstr>
      <vt:lpstr>A 7-cell magnetically-coupled structure: the PIMS</vt:lpstr>
      <vt:lpstr>Linac cavities as chains of coupled resonators</vt:lpstr>
      <vt:lpstr>The Coupled-system Matrix</vt:lpstr>
      <vt:lpstr>Modes in a linear chain of oscillators</vt:lpstr>
      <vt:lpstr>Example: Acceleration on the normal modes of a 7-cell structure</vt:lpstr>
      <vt:lpstr>Practical linac accelerating structures</vt:lpstr>
      <vt:lpstr>The DTL</vt:lpstr>
      <vt:lpstr>Examples of DTL</vt:lpstr>
      <vt:lpstr>The Linac4 DTL</vt:lpstr>
      <vt:lpstr>Stabilization of long chains: the p/2 mode</vt:lpstr>
      <vt:lpstr>π/2-mode in a coupled-cell structure</vt:lpstr>
      <vt:lpstr>The normal conducting zoo</vt:lpstr>
      <vt:lpstr>Shunt impedance</vt:lpstr>
      <vt:lpstr>Multi-gap Superconducting linac structures (elliptical) </vt:lpstr>
      <vt:lpstr>The superconducting zoo</vt:lpstr>
      <vt:lpstr>Traveling wave accelerating structures (electrons)</vt:lpstr>
      <vt:lpstr>Traveling wave accelerating structures</vt:lpstr>
      <vt:lpstr>Example: the 3 GHz electron linac</vt:lpstr>
      <vt:lpstr>Conclusions – part 2</vt:lpstr>
      <vt:lpstr>3. Applications of linacs   beyond nuclear and particle physics: materials and life science, energy, medicine, industry</vt:lpstr>
      <vt:lpstr>Linacs as powerful sources of secondary particle beams</vt:lpstr>
      <vt:lpstr>Neutron scattering: Spallation Neutron Sources</vt:lpstr>
      <vt:lpstr>The ESS linac</vt:lpstr>
      <vt:lpstr>Material testing under intense neutron flux: IFMIF</vt:lpstr>
      <vt:lpstr>IFMIF principles</vt:lpstr>
      <vt:lpstr>Accelerator Driven Systems</vt:lpstr>
      <vt:lpstr>Advantages of ADS</vt:lpstr>
      <vt:lpstr>Industrial applications of linacs</vt:lpstr>
      <vt:lpstr>Radiotherapy with linear accelerators</vt:lpstr>
      <vt:lpstr>PowerPoint Presentation</vt:lpstr>
      <vt:lpstr>PowerPoint Presentation</vt:lpstr>
      <vt:lpstr>PowerPoint Presentation</vt:lpstr>
      <vt:lpstr>Introduction</vt:lpstr>
      <vt:lpstr>Longitudinal dynamics</vt:lpstr>
      <vt:lpstr>Longitudinal dynamics - electrons</vt:lpstr>
      <vt:lpstr>Transverse dynamics - Space charge</vt:lpstr>
      <vt:lpstr>Transverse dynamics - RF defocusing</vt:lpstr>
      <vt:lpstr>Transverse beam equilibrium in linacs</vt:lpstr>
      <vt:lpstr>PowerPoint Presentation</vt:lpstr>
      <vt:lpstr>PowerPoint Presentation</vt:lpstr>
      <vt:lpstr>Focusing periods</vt:lpstr>
      <vt:lpstr>Conclusions – part 3</vt:lpstr>
      <vt:lpstr>5. Linac architecture</vt:lpstr>
      <vt:lpstr>Architecture: cell length, focusing period</vt:lpstr>
      <vt:lpstr>Linac architecture: the frequency</vt:lpstr>
      <vt:lpstr>Linac architecture: superconductivity</vt:lpstr>
      <vt:lpstr>Electron linac architecture</vt:lpstr>
      <vt:lpstr>Conclusions – part 4</vt:lpstr>
      <vt:lpstr>6. The Radio-Frequency Quadrupole</vt:lpstr>
      <vt:lpstr>Low-energy acceleration of protons and ions</vt:lpstr>
      <vt:lpstr>PowerPoint Presentation</vt:lpstr>
      <vt:lpstr>RFQ compared to the old pre-injectors</vt:lpstr>
      <vt:lpstr>New ideas – an history of the RFQ</vt:lpstr>
      <vt:lpstr>The 4-vane RFQ</vt:lpstr>
      <vt:lpstr>The Radio Frequency Quadrupole (RFQ)</vt:lpstr>
      <vt:lpstr>The basic RFQ principle</vt:lpstr>
      <vt:lpstr>Bunching and acceleration</vt:lpstr>
      <vt:lpstr>Peeping into an RFQ…</vt:lpstr>
      <vt:lpstr>RFQ beam dynamics</vt:lpstr>
      <vt:lpstr>The Kapchinski potential</vt:lpstr>
      <vt:lpstr>RFQ beam dynamics - 2</vt:lpstr>
      <vt:lpstr>Parameters of the RFQ</vt:lpstr>
      <vt:lpstr>Example of an RFQ Beam Dynamics design</vt:lpstr>
      <vt:lpstr>RFQ sections  </vt:lpstr>
      <vt:lpstr>The RFQ resonator</vt:lpstr>
      <vt:lpstr>The “4-vane” RFQ</vt:lpstr>
      <vt:lpstr>The 4-rod RFQ</vt:lpstr>
      <vt:lpstr>Mechanical aspects – tolerances</vt:lpstr>
      <vt:lpstr>Mechanical aspects – joining RFQ parts</vt:lpstr>
      <vt:lpstr>RFQ – thermal aspects</vt:lpstr>
      <vt:lpstr>The 1st 4-vane RFQ</vt:lpstr>
      <vt:lpstr>Examples of RFQs – 1 </vt:lpstr>
      <vt:lpstr>Examples of RFQs - 2</vt:lpstr>
      <vt:lpstr>Examples of RFQs - 3</vt:lpstr>
      <vt:lpstr>Examples of RFQ - 4</vt:lpstr>
      <vt:lpstr>Examples of RFQ - 5</vt:lpstr>
      <vt:lpstr>Examples of RFQs - 6</vt:lpstr>
      <vt:lpstr>Low-energy proton linacs</vt:lpstr>
      <vt:lpstr>Linac Bibliography</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Garoby</dc:creator>
  <cp:lastModifiedBy>Maurizio Vretenar</cp:lastModifiedBy>
  <cp:revision>779</cp:revision>
  <cp:lastPrinted>2001-05-09T17:05:16Z</cp:lastPrinted>
  <dcterms:created xsi:type="dcterms:W3CDTF">1998-05-29T07:41:06Z</dcterms:created>
  <dcterms:modified xsi:type="dcterms:W3CDTF">2013-08-23T05:34:36Z</dcterms:modified>
</cp:coreProperties>
</file>